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3.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4.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5.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6.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7.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8.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9.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10.xml" ContentType="application/vnd.openxmlformats-officedocument.theme+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theme/theme11.xml" ContentType="application/vnd.openxmlformats-officedocument.theme+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12.xml" ContentType="application/vnd.openxmlformats-officedocument.theme+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theme/theme13.xml" ContentType="application/vnd.openxmlformats-officedocument.theme+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theme/theme14.xml" ContentType="application/vnd.openxmlformats-officedocument.theme+xml"/>
  <Override PartName="/ppt/theme/theme15.xml" ContentType="application/vnd.openxmlformats-officedocument.theme+xml"/>
  <Override PartName="/ppt/theme/theme1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charts/chart3.xml" ContentType="application/vnd.openxmlformats-officedocument.drawingml.chart+xml"/>
  <Override PartName="/ppt/theme/themeOverride3.xml" ContentType="application/vnd.openxmlformats-officedocument.themeOverride+xml"/>
  <Override PartName="/ppt/charts/chart4.xml" ContentType="application/vnd.openxmlformats-officedocument.drawingml.chart+xml"/>
  <Override PartName="/ppt/theme/themeOverride4.xml" ContentType="application/vnd.openxmlformats-officedocument.themeOverride+xml"/>
  <Override PartName="/ppt/notesSlides/notesSlide5.xml" ContentType="application/vnd.openxmlformats-officedocument.presentationml.notesSlide+xml"/>
  <Override PartName="/ppt/charts/chart5.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5.xml" ContentType="application/vnd.openxmlformats-officedocument.themeOverride+xml"/>
  <Override PartName="/ppt/charts/chart6.xml" ContentType="application/vnd.openxmlformats-officedocument.drawingml.chart+xml"/>
  <Override PartName="/ppt/theme/themeOverride6.xml" ContentType="application/vnd.openxmlformats-officedocument.themeOverride+xml"/>
  <Override PartName="/ppt/charts/chart7.xml" ContentType="application/vnd.openxmlformats-officedocument.drawingml.chart+xml"/>
  <Override PartName="/ppt/theme/themeOverride7.xml" ContentType="application/vnd.openxmlformats-officedocument.themeOverride+xml"/>
  <Override PartName="/ppt/charts/chart8.xml" ContentType="application/vnd.openxmlformats-officedocument.drawingml.chart+xml"/>
  <Override PartName="/ppt/theme/themeOverride8.xml" ContentType="application/vnd.openxmlformats-officedocument.themeOverride+xml"/>
  <Override PartName="/ppt/charts/chart9.xml" ContentType="application/vnd.openxmlformats-officedocument.drawingml.chart+xml"/>
  <Override PartName="/ppt/theme/themeOverride9.xml" ContentType="application/vnd.openxmlformats-officedocument.themeOverride+xml"/>
  <Override PartName="/ppt/charts/chart10.xml" ContentType="application/vnd.openxmlformats-officedocument.drawingml.chart+xml"/>
  <Override PartName="/ppt/theme/themeOverride10.xml" ContentType="application/vnd.openxmlformats-officedocument.themeOverride+xml"/>
  <Override PartName="/ppt/notesSlides/notesSlide6.xml" ContentType="application/vnd.openxmlformats-officedocument.presentationml.notesSlide+xml"/>
  <Override PartName="/ppt/charts/chart11.xml" ContentType="application/vnd.openxmlformats-officedocument.drawingml.chart+xml"/>
  <Override PartName="/ppt/theme/themeOverride11.xml" ContentType="application/vnd.openxmlformats-officedocument.themeOverride+xml"/>
  <Override PartName="/ppt/charts/chart12.xml" ContentType="application/vnd.openxmlformats-officedocument.drawingml.chart+xml"/>
  <Override PartName="/ppt/theme/themeOverride12.xml" ContentType="application/vnd.openxmlformats-officedocument.themeOverride+xml"/>
  <Override PartName="/ppt/drawings/drawing1.xml" ContentType="application/vnd.openxmlformats-officedocument.drawingml.chartshapes+xml"/>
  <Override PartName="/ppt/charts/chart13.xml" ContentType="application/vnd.openxmlformats-officedocument.drawingml.chart+xml"/>
  <Override PartName="/ppt/theme/themeOverride13.xml" ContentType="application/vnd.openxmlformats-officedocument.themeOverride+xml"/>
  <Override PartName="/ppt/charts/chart14.xml" ContentType="application/vnd.openxmlformats-officedocument.drawingml.chart+xml"/>
  <Override PartName="/ppt/theme/themeOverride14.xml" ContentType="application/vnd.openxmlformats-officedocument.themeOverride+xml"/>
  <Override PartName="/ppt/notesSlides/notesSlide7.xml" ContentType="application/vnd.openxmlformats-officedocument.presentationml.notesSlide+xml"/>
  <Override PartName="/ppt/charts/chart15.xml" ContentType="application/vnd.openxmlformats-officedocument.drawingml.chart+xml"/>
  <Override PartName="/ppt/theme/themeOverride15.xml" ContentType="application/vnd.openxmlformats-officedocument.themeOverr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6.xml" ContentType="application/vnd.openxmlformats-officedocument.drawingml.chart+xml"/>
  <Override PartName="/ppt/theme/themeOverride16.xml" ContentType="application/vnd.openxmlformats-officedocument.themeOverride+xml"/>
  <Override PartName="/ppt/charts/chart17.xml" ContentType="application/vnd.openxmlformats-officedocument.drawingml.chart+xml"/>
  <Override PartName="/ppt/theme/themeOverride17.xml" ContentType="application/vnd.openxmlformats-officedocument.themeOverride+xml"/>
  <Override PartName="/ppt/notesSlides/notesSlide10.xml" ContentType="application/vnd.openxmlformats-officedocument.presentationml.notesSlide+xml"/>
  <Override PartName="/ppt/charts/chart18.xml" ContentType="application/vnd.openxmlformats-officedocument.drawingml.chart+xml"/>
  <Override PartName="/ppt/theme/themeOverride18.xml" ContentType="application/vnd.openxmlformats-officedocument.themeOverride+xml"/>
  <Override PartName="/ppt/charts/chart19.xml" ContentType="application/vnd.openxmlformats-officedocument.drawingml.chart+xml"/>
  <Override PartName="/ppt/theme/themeOverride19.xml" ContentType="application/vnd.openxmlformats-officedocument.themeOverride+xml"/>
  <Override PartName="/ppt/charts/chart20.xml" ContentType="application/vnd.openxmlformats-officedocument.drawingml.chart+xml"/>
  <Override PartName="/ppt/theme/themeOverride20.xml" ContentType="application/vnd.openxmlformats-officedocument.themeOverride+xml"/>
  <Override PartName="/ppt/charts/chart21.xml" ContentType="application/vnd.openxmlformats-officedocument.drawingml.chart+xml"/>
  <Override PartName="/ppt/theme/themeOverride21.xml" ContentType="application/vnd.openxmlformats-officedocument.themeOverride+xml"/>
  <Override PartName="/ppt/drawings/drawing2.xml" ContentType="application/vnd.openxmlformats-officedocument.drawingml.chartshapes+xml"/>
  <Override PartName="/ppt/charts/chart22.xml" ContentType="application/vnd.openxmlformats-officedocument.drawingml.chart+xml"/>
  <Override PartName="/ppt/theme/themeOverride22.xml" ContentType="application/vnd.openxmlformats-officedocument.themeOverride+xml"/>
  <Override PartName="/ppt/charts/chart23.xml" ContentType="application/vnd.openxmlformats-officedocument.drawingml.chart+xml"/>
  <Override PartName="/ppt/theme/themeOverride23.xml" ContentType="application/vnd.openxmlformats-officedocument.themeOverride+xml"/>
  <Override PartName="/ppt/notesSlides/notesSlide11.xml" ContentType="application/vnd.openxmlformats-officedocument.presentationml.notesSlide+xml"/>
  <Override PartName="/ppt/charts/chart24.xml" ContentType="application/vnd.openxmlformats-officedocument.drawingml.chart+xml"/>
  <Override PartName="/ppt/theme/themeOverride24.xml" ContentType="application/vnd.openxmlformats-officedocument.themeOverride+xml"/>
  <Override PartName="/ppt/charts/chart25.xml" ContentType="application/vnd.openxmlformats-officedocument.drawingml.chart+xml"/>
  <Override PartName="/ppt/theme/themeOverride25.xml" ContentType="application/vnd.openxmlformats-officedocument.themeOverride+xml"/>
  <Override PartName="/ppt/charts/chart26.xml" ContentType="application/vnd.openxmlformats-officedocument.drawingml.chart+xml"/>
  <Override PartName="/ppt/theme/themeOverride26.xml" ContentType="application/vnd.openxmlformats-officedocument.themeOverride+xml"/>
  <Override PartName="/ppt/charts/chart27.xml" ContentType="application/vnd.openxmlformats-officedocument.drawingml.chart+xml"/>
  <Override PartName="/ppt/theme/themeOverride27.xml" ContentType="application/vnd.openxmlformats-officedocument.themeOverride+xml"/>
  <Override PartName="/ppt/charts/chart28.xml" ContentType="application/vnd.openxmlformats-officedocument.drawingml.chart+xml"/>
  <Override PartName="/ppt/theme/themeOverride28.xml" ContentType="application/vnd.openxmlformats-officedocument.themeOverride+xml"/>
  <Override PartName="/ppt/notesSlides/notesSlide12.xml" ContentType="application/vnd.openxmlformats-officedocument.presentationml.notesSlide+xml"/>
  <Override PartName="/ppt/charts/chart29.xml" ContentType="application/vnd.openxmlformats-officedocument.drawingml.chart+xml"/>
  <Override PartName="/ppt/theme/themeOverride29.xml" ContentType="application/vnd.openxmlformats-officedocument.themeOverride+xml"/>
  <Override PartName="/ppt/drawings/drawing3.xml" ContentType="application/vnd.openxmlformats-officedocument.drawingml.chartshapes+xml"/>
  <Override PartName="/ppt/charts/chart30.xml" ContentType="application/vnd.openxmlformats-officedocument.drawingml.chart+xml"/>
  <Override PartName="/ppt/theme/themeOverride30.xml" ContentType="application/vnd.openxmlformats-officedocument.themeOverr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31.xml" ContentType="application/vnd.openxmlformats-officedocument.drawingml.chart+xml"/>
  <Override PartName="/ppt/theme/themeOverride31.xml" ContentType="application/vnd.openxmlformats-officedocument.themeOverride+xml"/>
  <Override PartName="/ppt/notesSlides/notesSlide17.xml" ContentType="application/vnd.openxmlformats-officedocument.presentationml.notesSlide+xml"/>
  <Override PartName="/ppt/charts/chart32.xml" ContentType="application/vnd.openxmlformats-officedocument.drawingml.chart+xml"/>
  <Override PartName="/ppt/theme/themeOverride32.xml" ContentType="application/vnd.openxmlformats-officedocument.themeOverride+xml"/>
  <Override PartName="/ppt/notesSlides/notesSlide18.xml" ContentType="application/vnd.openxmlformats-officedocument.presentationml.notesSlide+xml"/>
  <Override PartName="/ppt/charts/chart33.xml" ContentType="application/vnd.openxmlformats-officedocument.drawingml.chart+xml"/>
  <Override PartName="/ppt/theme/themeOverride33.xml" ContentType="application/vnd.openxmlformats-officedocument.themeOverr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92" r:id="rId1"/>
    <p:sldMasterId id="2147484267" r:id="rId2"/>
    <p:sldMasterId id="2147484270" r:id="rId3"/>
    <p:sldMasterId id="2147484279" r:id="rId4"/>
    <p:sldMasterId id="2147484288" r:id="rId5"/>
    <p:sldMasterId id="2147484291" r:id="rId6"/>
    <p:sldMasterId id="2147484301" r:id="rId7"/>
    <p:sldMasterId id="2147484320" r:id="rId8"/>
    <p:sldMasterId id="2147484340" r:id="rId9"/>
    <p:sldMasterId id="2147484349" r:id="rId10"/>
    <p:sldMasterId id="2147484359" r:id="rId11"/>
    <p:sldMasterId id="2147484438" r:id="rId12"/>
    <p:sldMasterId id="2147484448" r:id="rId13"/>
    <p:sldMasterId id="2147484458" r:id="rId14"/>
  </p:sldMasterIdLst>
  <p:notesMasterIdLst>
    <p:notesMasterId r:id="rId59"/>
  </p:notesMasterIdLst>
  <p:handoutMasterIdLst>
    <p:handoutMasterId r:id="rId60"/>
  </p:handoutMasterIdLst>
  <p:sldIdLst>
    <p:sldId id="405" r:id="rId15"/>
    <p:sldId id="392" r:id="rId16"/>
    <p:sldId id="495" r:id="rId17"/>
    <p:sldId id="259" r:id="rId18"/>
    <p:sldId id="496" r:id="rId19"/>
    <p:sldId id="2957" r:id="rId20"/>
    <p:sldId id="497" r:id="rId21"/>
    <p:sldId id="391" r:id="rId22"/>
    <p:sldId id="462" r:id="rId23"/>
    <p:sldId id="426" r:id="rId24"/>
    <p:sldId id="403" r:id="rId25"/>
    <p:sldId id="461" r:id="rId26"/>
    <p:sldId id="427" r:id="rId27"/>
    <p:sldId id="2099" r:id="rId28"/>
    <p:sldId id="453" r:id="rId29"/>
    <p:sldId id="406" r:id="rId30"/>
    <p:sldId id="460" r:id="rId31"/>
    <p:sldId id="480" r:id="rId32"/>
    <p:sldId id="410" r:id="rId33"/>
    <p:sldId id="402" r:id="rId34"/>
    <p:sldId id="409" r:id="rId35"/>
    <p:sldId id="411" r:id="rId36"/>
    <p:sldId id="2118" r:id="rId37"/>
    <p:sldId id="414" r:id="rId38"/>
    <p:sldId id="417" r:id="rId39"/>
    <p:sldId id="499" r:id="rId40"/>
    <p:sldId id="416" r:id="rId41"/>
    <p:sldId id="418" r:id="rId42"/>
    <p:sldId id="598" r:id="rId43"/>
    <p:sldId id="456" r:id="rId44"/>
    <p:sldId id="457" r:id="rId45"/>
    <p:sldId id="422" r:id="rId46"/>
    <p:sldId id="424" r:id="rId47"/>
    <p:sldId id="421" r:id="rId48"/>
    <p:sldId id="423" r:id="rId49"/>
    <p:sldId id="484" r:id="rId50"/>
    <p:sldId id="485" r:id="rId51"/>
    <p:sldId id="486" r:id="rId52"/>
    <p:sldId id="487" r:id="rId53"/>
    <p:sldId id="488" r:id="rId54"/>
    <p:sldId id="489" r:id="rId55"/>
    <p:sldId id="493" r:id="rId56"/>
    <p:sldId id="491" r:id="rId57"/>
    <p:sldId id="425" r:id="rId58"/>
  </p:sldIdLst>
  <p:sldSz cx="12192000" cy="6858000"/>
  <p:notesSz cx="6761163" cy="9942513"/>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3132">
          <p15:clr>
            <a:srgbClr val="A4A3A4"/>
          </p15:clr>
        </p15:guide>
        <p15:guide id="2" pos="213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00"/>
    <a:srgbClr val="FF9933"/>
    <a:srgbClr val="F26B73"/>
    <a:srgbClr val="E31837"/>
    <a:srgbClr val="FA0000"/>
    <a:srgbClr val="00A99A"/>
    <a:srgbClr val="F15B40"/>
    <a:srgbClr val="FF3300"/>
    <a:srgbClr val="D16309"/>
    <a:srgbClr val="33CC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122" autoAdjust="0"/>
    <p:restoredTop sz="86801" autoAdjust="0"/>
  </p:normalViewPr>
  <p:slideViewPr>
    <p:cSldViewPr>
      <p:cViewPr varScale="1">
        <p:scale>
          <a:sx n="91" d="100"/>
          <a:sy n="91" d="100"/>
        </p:scale>
        <p:origin x="1312" y="184"/>
      </p:cViewPr>
      <p:guideLst>
        <p:guide orient="horz" pos="2160"/>
        <p:guide pos="3840"/>
      </p:guideLst>
    </p:cSldViewPr>
  </p:slideViewPr>
  <p:notesTextViewPr>
    <p:cViewPr>
      <p:scale>
        <a:sx n="3" d="2"/>
        <a:sy n="3" d="2"/>
      </p:scale>
      <p:origin x="0" y="0"/>
    </p:cViewPr>
  </p:notesTextViewPr>
  <p:sorterViewPr>
    <p:cViewPr varScale="1">
      <p:scale>
        <a:sx n="100" d="100"/>
        <a:sy n="100" d="100"/>
      </p:scale>
      <p:origin x="0" y="0"/>
    </p:cViewPr>
  </p:sorterViewPr>
  <p:notesViewPr>
    <p:cSldViewPr>
      <p:cViewPr>
        <p:scale>
          <a:sx n="66" d="100"/>
          <a:sy n="66" d="100"/>
        </p:scale>
        <p:origin x="-2370" y="240"/>
      </p:cViewPr>
      <p:guideLst>
        <p:guide orient="horz" pos="3132"/>
        <p:guide pos="213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4.xml"/><Relationship Id="rId26" Type="http://schemas.openxmlformats.org/officeDocument/2006/relationships/slide" Target="slides/slide12.xml"/><Relationship Id="rId39" Type="http://schemas.openxmlformats.org/officeDocument/2006/relationships/slide" Target="slides/slide25.xml"/><Relationship Id="rId21" Type="http://schemas.openxmlformats.org/officeDocument/2006/relationships/slide" Target="slides/slide7.xml"/><Relationship Id="rId34" Type="http://schemas.openxmlformats.org/officeDocument/2006/relationships/slide" Target="slides/slide20.xml"/><Relationship Id="rId42" Type="http://schemas.openxmlformats.org/officeDocument/2006/relationships/slide" Target="slides/slide28.xml"/><Relationship Id="rId47" Type="http://schemas.openxmlformats.org/officeDocument/2006/relationships/slide" Target="slides/slide33.xml"/><Relationship Id="rId50" Type="http://schemas.openxmlformats.org/officeDocument/2006/relationships/slide" Target="slides/slide36.xml"/><Relationship Id="rId55" Type="http://schemas.openxmlformats.org/officeDocument/2006/relationships/slide" Target="slides/slide41.xml"/><Relationship Id="rId63" Type="http://schemas.openxmlformats.org/officeDocument/2006/relationships/theme" Target="theme/theme1.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2.xml"/><Relationship Id="rId29" Type="http://schemas.openxmlformats.org/officeDocument/2006/relationships/slide" Target="slides/slide15.xml"/><Relationship Id="rId11" Type="http://schemas.openxmlformats.org/officeDocument/2006/relationships/slideMaster" Target="slideMasters/slideMaster11.xml"/><Relationship Id="rId24" Type="http://schemas.openxmlformats.org/officeDocument/2006/relationships/slide" Target="slides/slide10.xml"/><Relationship Id="rId32" Type="http://schemas.openxmlformats.org/officeDocument/2006/relationships/slide" Target="slides/slide18.xml"/><Relationship Id="rId37" Type="http://schemas.openxmlformats.org/officeDocument/2006/relationships/slide" Target="slides/slide23.xml"/><Relationship Id="rId40" Type="http://schemas.openxmlformats.org/officeDocument/2006/relationships/slide" Target="slides/slide26.xml"/><Relationship Id="rId45" Type="http://schemas.openxmlformats.org/officeDocument/2006/relationships/slide" Target="slides/slide31.xml"/><Relationship Id="rId53" Type="http://schemas.openxmlformats.org/officeDocument/2006/relationships/slide" Target="slides/slide39.xml"/><Relationship Id="rId58" Type="http://schemas.openxmlformats.org/officeDocument/2006/relationships/slide" Target="slides/slide44.xml"/><Relationship Id="rId5" Type="http://schemas.openxmlformats.org/officeDocument/2006/relationships/slideMaster" Target="slideMasters/slideMaster5.xml"/><Relationship Id="rId61" Type="http://schemas.openxmlformats.org/officeDocument/2006/relationships/presProps" Target="presProps.xml"/><Relationship Id="rId19" Type="http://schemas.openxmlformats.org/officeDocument/2006/relationships/slide" Target="slides/slide5.xml"/><Relationship Id="rId14" Type="http://schemas.openxmlformats.org/officeDocument/2006/relationships/slideMaster" Target="slideMasters/slideMaster14.xml"/><Relationship Id="rId22" Type="http://schemas.openxmlformats.org/officeDocument/2006/relationships/slide" Target="slides/slide8.xml"/><Relationship Id="rId27" Type="http://schemas.openxmlformats.org/officeDocument/2006/relationships/slide" Target="slides/slide13.xml"/><Relationship Id="rId30" Type="http://schemas.openxmlformats.org/officeDocument/2006/relationships/slide" Target="slides/slide16.xml"/><Relationship Id="rId35" Type="http://schemas.openxmlformats.org/officeDocument/2006/relationships/slide" Target="slides/slide21.xml"/><Relationship Id="rId43" Type="http://schemas.openxmlformats.org/officeDocument/2006/relationships/slide" Target="slides/slide29.xml"/><Relationship Id="rId48" Type="http://schemas.openxmlformats.org/officeDocument/2006/relationships/slide" Target="slides/slide34.xml"/><Relationship Id="rId56" Type="http://schemas.openxmlformats.org/officeDocument/2006/relationships/slide" Target="slides/slide42.xml"/><Relationship Id="rId64" Type="http://schemas.openxmlformats.org/officeDocument/2006/relationships/tableStyles" Target="tableStyles.xml"/><Relationship Id="rId8" Type="http://schemas.openxmlformats.org/officeDocument/2006/relationships/slideMaster" Target="slideMasters/slideMaster8.xml"/><Relationship Id="rId51" Type="http://schemas.openxmlformats.org/officeDocument/2006/relationships/slide" Target="slides/slide37.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3.xml"/><Relationship Id="rId25" Type="http://schemas.openxmlformats.org/officeDocument/2006/relationships/slide" Target="slides/slide11.xml"/><Relationship Id="rId33" Type="http://schemas.openxmlformats.org/officeDocument/2006/relationships/slide" Target="slides/slide19.xml"/><Relationship Id="rId38" Type="http://schemas.openxmlformats.org/officeDocument/2006/relationships/slide" Target="slides/slide24.xml"/><Relationship Id="rId46" Type="http://schemas.openxmlformats.org/officeDocument/2006/relationships/slide" Target="slides/slide32.xml"/><Relationship Id="rId59" Type="http://schemas.openxmlformats.org/officeDocument/2006/relationships/notesMaster" Target="notesMasters/notesMaster1.xml"/><Relationship Id="rId20" Type="http://schemas.openxmlformats.org/officeDocument/2006/relationships/slide" Target="slides/slide6.xml"/><Relationship Id="rId41" Type="http://schemas.openxmlformats.org/officeDocument/2006/relationships/slide" Target="slides/slide27.xml"/><Relationship Id="rId54" Type="http://schemas.openxmlformats.org/officeDocument/2006/relationships/slide" Target="slides/slide40.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1.xml"/><Relationship Id="rId23" Type="http://schemas.openxmlformats.org/officeDocument/2006/relationships/slide" Target="slides/slide9.xml"/><Relationship Id="rId28" Type="http://schemas.openxmlformats.org/officeDocument/2006/relationships/slide" Target="slides/slide14.xml"/><Relationship Id="rId36" Type="http://schemas.openxmlformats.org/officeDocument/2006/relationships/slide" Target="slides/slide22.xml"/><Relationship Id="rId49" Type="http://schemas.openxmlformats.org/officeDocument/2006/relationships/slide" Target="slides/slide35.xml"/><Relationship Id="rId57" Type="http://schemas.openxmlformats.org/officeDocument/2006/relationships/slide" Target="slides/slide43.xml"/><Relationship Id="rId10" Type="http://schemas.openxmlformats.org/officeDocument/2006/relationships/slideMaster" Target="slideMasters/slideMaster10.xml"/><Relationship Id="rId31" Type="http://schemas.openxmlformats.org/officeDocument/2006/relationships/slide" Target="slides/slide17.xml"/><Relationship Id="rId44" Type="http://schemas.openxmlformats.org/officeDocument/2006/relationships/slide" Target="slides/slide30.xml"/><Relationship Id="rId52" Type="http://schemas.openxmlformats.org/officeDocument/2006/relationships/slide" Target="slides/slide38.xml"/><Relationship Id="rId60"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Master" Target="slideMasters/slideMaster9.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xlsx"/><Relationship Id="rId1" Type="http://schemas.openxmlformats.org/officeDocument/2006/relationships/themeOverride" Target="../theme/themeOverride1.xml"/></Relationships>
</file>

<file path=ppt/charts/_rels/chart10.xml.rels><?xml version="1.0" encoding="UTF-8" standalone="yes"?>
<Relationships xmlns="http://schemas.openxmlformats.org/package/2006/relationships"><Relationship Id="rId2" Type="http://schemas.openxmlformats.org/officeDocument/2006/relationships/package" Target="../embeddings/Microsoft_Excel_Worksheet8.xlsx"/><Relationship Id="rId1" Type="http://schemas.openxmlformats.org/officeDocument/2006/relationships/themeOverride" Target="../theme/themeOverride10.xml"/></Relationships>
</file>

<file path=ppt/charts/_rels/chart11.xml.rels><?xml version="1.0" encoding="UTF-8" standalone="yes"?>
<Relationships xmlns="http://schemas.openxmlformats.org/package/2006/relationships"><Relationship Id="rId2" Type="http://schemas.openxmlformats.org/officeDocument/2006/relationships/oleObject" Target="NULL" TargetMode="External"/><Relationship Id="rId1" Type="http://schemas.openxmlformats.org/officeDocument/2006/relationships/themeOverride" Target="../theme/themeOverride11.xml"/></Relationships>
</file>

<file path=ppt/charts/_rels/chart12.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package" Target="../embeddings/Microsoft_Excel_Worksheet9.xlsx"/><Relationship Id="rId1" Type="http://schemas.openxmlformats.org/officeDocument/2006/relationships/themeOverride" Target="../theme/themeOverride12.xml"/></Relationships>
</file>

<file path=ppt/charts/_rels/chart13.xml.rels><?xml version="1.0" encoding="UTF-8" standalone="yes"?>
<Relationships xmlns="http://schemas.openxmlformats.org/package/2006/relationships"><Relationship Id="rId2" Type="http://schemas.openxmlformats.org/officeDocument/2006/relationships/package" Target="../embeddings/Microsoft_Excel_Worksheet10.xlsx"/><Relationship Id="rId1" Type="http://schemas.openxmlformats.org/officeDocument/2006/relationships/themeOverride" Target="../theme/themeOverride13.xml"/></Relationships>
</file>

<file path=ppt/charts/_rels/chart14.xml.rels><?xml version="1.0" encoding="UTF-8" standalone="yes"?>
<Relationships xmlns="http://schemas.openxmlformats.org/package/2006/relationships"><Relationship Id="rId2" Type="http://schemas.openxmlformats.org/officeDocument/2006/relationships/package" Target="../embeddings/Microsoft_Excel_Worksheet11.xlsx"/><Relationship Id="rId1" Type="http://schemas.openxmlformats.org/officeDocument/2006/relationships/themeOverride" Target="../theme/themeOverride14.xml"/></Relationships>
</file>

<file path=ppt/charts/_rels/chart15.xml.rels><?xml version="1.0" encoding="UTF-8" standalone="yes"?>
<Relationships xmlns="http://schemas.openxmlformats.org/package/2006/relationships"><Relationship Id="rId2" Type="http://schemas.openxmlformats.org/officeDocument/2006/relationships/package" Target="../embeddings/Microsoft_Excel_Worksheet12.xlsx"/><Relationship Id="rId1" Type="http://schemas.openxmlformats.org/officeDocument/2006/relationships/themeOverride" Target="../theme/themeOverride15.xml"/></Relationships>
</file>

<file path=ppt/charts/_rels/chart16.xml.rels><?xml version="1.0" encoding="UTF-8" standalone="yes"?>
<Relationships xmlns="http://schemas.openxmlformats.org/package/2006/relationships"><Relationship Id="rId2" Type="http://schemas.openxmlformats.org/officeDocument/2006/relationships/package" Target="../embeddings/Microsoft_Excel_Worksheet13.xlsx"/><Relationship Id="rId1" Type="http://schemas.openxmlformats.org/officeDocument/2006/relationships/themeOverride" Target="../theme/themeOverride16.xml"/></Relationships>
</file>

<file path=ppt/charts/_rels/chart17.xml.rels><?xml version="1.0" encoding="UTF-8" standalone="yes"?>
<Relationships xmlns="http://schemas.openxmlformats.org/package/2006/relationships"><Relationship Id="rId2" Type="http://schemas.openxmlformats.org/officeDocument/2006/relationships/package" Target="../embeddings/Microsoft_Excel_Worksheet14.xlsx"/><Relationship Id="rId1" Type="http://schemas.openxmlformats.org/officeDocument/2006/relationships/themeOverride" Target="../theme/themeOverride17.xml"/></Relationships>
</file>

<file path=ppt/charts/_rels/chart18.xml.rels><?xml version="1.0" encoding="UTF-8" standalone="yes"?>
<Relationships xmlns="http://schemas.openxmlformats.org/package/2006/relationships"><Relationship Id="rId2" Type="http://schemas.openxmlformats.org/officeDocument/2006/relationships/package" Target="../embeddings/Microsoft_Excel_Worksheet15.xlsx"/><Relationship Id="rId1" Type="http://schemas.openxmlformats.org/officeDocument/2006/relationships/themeOverride" Target="../theme/themeOverride18.xml"/></Relationships>
</file>

<file path=ppt/charts/_rels/chart19.xml.rels><?xml version="1.0" encoding="UTF-8" standalone="yes"?>
<Relationships xmlns="http://schemas.openxmlformats.org/package/2006/relationships"><Relationship Id="rId2" Type="http://schemas.openxmlformats.org/officeDocument/2006/relationships/package" Target="../embeddings/Microsoft_Excel_Worksheet16.xlsx"/><Relationship Id="rId1" Type="http://schemas.openxmlformats.org/officeDocument/2006/relationships/themeOverride" Target="../theme/themeOverride19.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2.xml"/></Relationships>
</file>

<file path=ppt/charts/_rels/chart20.xml.rels><?xml version="1.0" encoding="UTF-8" standalone="yes"?>
<Relationships xmlns="http://schemas.openxmlformats.org/package/2006/relationships"><Relationship Id="rId2" Type="http://schemas.openxmlformats.org/officeDocument/2006/relationships/package" Target="../embeddings/Microsoft_Excel_Worksheet17.xlsx"/><Relationship Id="rId1" Type="http://schemas.openxmlformats.org/officeDocument/2006/relationships/themeOverride" Target="../theme/themeOverride20.xml"/></Relationships>
</file>

<file path=ppt/charts/_rels/chart21.xml.rels><?xml version="1.0" encoding="UTF-8" standalone="yes"?>
<Relationships xmlns="http://schemas.openxmlformats.org/package/2006/relationships"><Relationship Id="rId3" Type="http://schemas.openxmlformats.org/officeDocument/2006/relationships/chartUserShapes" Target="../drawings/drawing2.xml"/><Relationship Id="rId2" Type="http://schemas.openxmlformats.org/officeDocument/2006/relationships/package" Target="../embeddings/Microsoft_Excel_Worksheet18.xlsx"/><Relationship Id="rId1" Type="http://schemas.openxmlformats.org/officeDocument/2006/relationships/themeOverride" Target="../theme/themeOverride21.xml"/></Relationships>
</file>

<file path=ppt/charts/_rels/chart22.xml.rels><?xml version="1.0" encoding="UTF-8" standalone="yes"?>
<Relationships xmlns="http://schemas.openxmlformats.org/package/2006/relationships"><Relationship Id="rId2" Type="http://schemas.openxmlformats.org/officeDocument/2006/relationships/package" Target="../embeddings/Microsoft_Excel_Worksheet19.xlsx"/><Relationship Id="rId1" Type="http://schemas.openxmlformats.org/officeDocument/2006/relationships/themeOverride" Target="../theme/themeOverride22.xml"/></Relationships>
</file>

<file path=ppt/charts/_rels/chart23.xml.rels><?xml version="1.0" encoding="UTF-8" standalone="yes"?>
<Relationships xmlns="http://schemas.openxmlformats.org/package/2006/relationships"><Relationship Id="rId2" Type="http://schemas.openxmlformats.org/officeDocument/2006/relationships/package" Target="../embeddings/Microsoft_Excel_Worksheet20.xlsx"/><Relationship Id="rId1" Type="http://schemas.openxmlformats.org/officeDocument/2006/relationships/themeOverride" Target="../theme/themeOverride23.xml"/></Relationships>
</file>

<file path=ppt/charts/_rels/chart24.xml.rels><?xml version="1.0" encoding="UTF-8" standalone="yes"?>
<Relationships xmlns="http://schemas.openxmlformats.org/package/2006/relationships"><Relationship Id="rId2" Type="http://schemas.openxmlformats.org/officeDocument/2006/relationships/oleObject" Target="NULL" TargetMode="External"/><Relationship Id="rId1" Type="http://schemas.openxmlformats.org/officeDocument/2006/relationships/themeOverride" Target="../theme/themeOverride24.xml"/></Relationships>
</file>

<file path=ppt/charts/_rels/chart25.xml.rels><?xml version="1.0" encoding="UTF-8" standalone="yes"?>
<Relationships xmlns="http://schemas.openxmlformats.org/package/2006/relationships"><Relationship Id="rId2" Type="http://schemas.openxmlformats.org/officeDocument/2006/relationships/oleObject" Target="NULL" TargetMode="External"/><Relationship Id="rId1" Type="http://schemas.openxmlformats.org/officeDocument/2006/relationships/themeOverride" Target="../theme/themeOverride25.xml"/></Relationships>
</file>

<file path=ppt/charts/_rels/chart26.xml.rels><?xml version="1.0" encoding="UTF-8" standalone="yes"?>
<Relationships xmlns="http://schemas.openxmlformats.org/package/2006/relationships"><Relationship Id="rId2" Type="http://schemas.openxmlformats.org/officeDocument/2006/relationships/oleObject" Target="NULL" TargetMode="External"/><Relationship Id="rId1" Type="http://schemas.openxmlformats.org/officeDocument/2006/relationships/themeOverride" Target="../theme/themeOverride26.xml"/></Relationships>
</file>

<file path=ppt/charts/_rels/chart27.xml.rels><?xml version="1.0" encoding="UTF-8" standalone="yes"?>
<Relationships xmlns="http://schemas.openxmlformats.org/package/2006/relationships"><Relationship Id="rId2" Type="http://schemas.openxmlformats.org/officeDocument/2006/relationships/oleObject" Target="NULL" TargetMode="External"/><Relationship Id="rId1" Type="http://schemas.openxmlformats.org/officeDocument/2006/relationships/themeOverride" Target="../theme/themeOverride27.xml"/></Relationships>
</file>

<file path=ppt/charts/_rels/chart28.xml.rels><?xml version="1.0" encoding="UTF-8" standalone="yes"?>
<Relationships xmlns="http://schemas.openxmlformats.org/package/2006/relationships"><Relationship Id="rId2" Type="http://schemas.openxmlformats.org/officeDocument/2006/relationships/package" Target="../embeddings/Microsoft_Excel_Worksheet21.xlsx"/><Relationship Id="rId1" Type="http://schemas.openxmlformats.org/officeDocument/2006/relationships/themeOverride" Target="../theme/themeOverride28.xml"/></Relationships>
</file>

<file path=ppt/charts/_rels/chart29.xml.rels><?xml version="1.0" encoding="UTF-8" standalone="yes"?>
<Relationships xmlns="http://schemas.openxmlformats.org/package/2006/relationships"><Relationship Id="rId3" Type="http://schemas.openxmlformats.org/officeDocument/2006/relationships/chartUserShapes" Target="../drawings/drawing3.xml"/><Relationship Id="rId2" Type="http://schemas.openxmlformats.org/officeDocument/2006/relationships/package" Target="../embeddings/Microsoft_Excel_Worksheet22.xlsx"/><Relationship Id="rId1" Type="http://schemas.openxmlformats.org/officeDocument/2006/relationships/themeOverride" Target="../theme/themeOverride29.xml"/></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3.xml"/></Relationships>
</file>

<file path=ppt/charts/_rels/chart30.xml.rels><?xml version="1.0" encoding="UTF-8" standalone="yes"?>
<Relationships xmlns="http://schemas.openxmlformats.org/package/2006/relationships"><Relationship Id="rId2" Type="http://schemas.openxmlformats.org/officeDocument/2006/relationships/package" Target="../embeddings/Microsoft_Excel_Worksheet23.xlsx"/><Relationship Id="rId1" Type="http://schemas.openxmlformats.org/officeDocument/2006/relationships/themeOverride" Target="../theme/themeOverride30.xml"/></Relationships>
</file>

<file path=ppt/charts/_rels/chart31.xml.rels><?xml version="1.0" encoding="UTF-8" standalone="yes"?>
<Relationships xmlns="http://schemas.openxmlformats.org/package/2006/relationships"><Relationship Id="rId2" Type="http://schemas.openxmlformats.org/officeDocument/2006/relationships/package" Target="../embeddings/Microsoft_Excel_Worksheet24.xlsx"/><Relationship Id="rId1" Type="http://schemas.openxmlformats.org/officeDocument/2006/relationships/themeOverride" Target="../theme/themeOverride31.xml"/></Relationships>
</file>

<file path=ppt/charts/_rels/chart32.xml.rels><?xml version="1.0" encoding="UTF-8" standalone="yes"?>
<Relationships xmlns="http://schemas.openxmlformats.org/package/2006/relationships"><Relationship Id="rId2" Type="http://schemas.openxmlformats.org/officeDocument/2006/relationships/package" Target="../embeddings/Microsoft_Excel_Worksheet25.xlsx"/><Relationship Id="rId1" Type="http://schemas.openxmlformats.org/officeDocument/2006/relationships/themeOverride" Target="../theme/themeOverride32.xml"/></Relationships>
</file>

<file path=ppt/charts/_rels/chart33.xml.rels><?xml version="1.0" encoding="UTF-8" standalone="yes"?>
<Relationships xmlns="http://schemas.openxmlformats.org/package/2006/relationships"><Relationship Id="rId2" Type="http://schemas.openxmlformats.org/officeDocument/2006/relationships/package" Target="../embeddings/Microsoft_Excel_Worksheet26.xlsx"/><Relationship Id="rId1" Type="http://schemas.openxmlformats.org/officeDocument/2006/relationships/themeOverride" Target="../theme/themeOverride33.xml"/></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4.xml"/></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NULL" TargetMode="External"/></Relationships>
</file>

<file path=ppt/charts/_rels/chart6.xml.rels><?xml version="1.0" encoding="UTF-8" standalone="yes"?>
<Relationships xmlns="http://schemas.openxmlformats.org/package/2006/relationships"><Relationship Id="rId2" Type="http://schemas.openxmlformats.org/officeDocument/2006/relationships/package" Target="../embeddings/Microsoft_Excel_Worksheet4.xlsx"/><Relationship Id="rId1" Type="http://schemas.openxmlformats.org/officeDocument/2006/relationships/themeOverride" Target="../theme/themeOverride6.xml"/></Relationships>
</file>

<file path=ppt/charts/_rels/chart7.xml.rels><?xml version="1.0" encoding="UTF-8" standalone="yes"?>
<Relationships xmlns="http://schemas.openxmlformats.org/package/2006/relationships"><Relationship Id="rId2" Type="http://schemas.openxmlformats.org/officeDocument/2006/relationships/package" Target="../embeddings/Microsoft_Excel_Worksheet5.xlsx"/><Relationship Id="rId1" Type="http://schemas.openxmlformats.org/officeDocument/2006/relationships/themeOverride" Target="../theme/themeOverride7.xml"/></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Worksheet6.xlsx"/><Relationship Id="rId1" Type="http://schemas.openxmlformats.org/officeDocument/2006/relationships/themeOverride" Target="../theme/themeOverride8.xml"/></Relationships>
</file>

<file path=ppt/charts/_rels/chart9.xml.rels><?xml version="1.0" encoding="UTF-8" standalone="yes"?>
<Relationships xmlns="http://schemas.openxmlformats.org/package/2006/relationships"><Relationship Id="rId2" Type="http://schemas.openxmlformats.org/officeDocument/2006/relationships/package" Target="../embeddings/Microsoft_Excel_Worksheet7.xlsx"/><Relationship Id="rId1" Type="http://schemas.openxmlformats.org/officeDocument/2006/relationships/themeOverride" Target="../theme/themeOverrid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5267203012666894"/>
          <c:y val="6.2931762524641124E-2"/>
          <c:w val="0.66546687778158164"/>
          <c:h val="0.59803343160838185"/>
        </c:manualLayout>
      </c:layout>
      <c:lineChart>
        <c:grouping val="standard"/>
        <c:varyColors val="0"/>
        <c:ser>
          <c:idx val="0"/>
          <c:order val="0"/>
          <c:tx>
            <c:strRef>
              <c:f>'YP HIV trend'!$D$2</c:f>
              <c:strCache>
                <c:ptCount val="1"/>
                <c:pt idx="0">
                  <c:v>Young people living with HIV</c:v>
                </c:pt>
              </c:strCache>
            </c:strRef>
          </c:tx>
          <c:spPr>
            <a:ln w="38069">
              <a:solidFill>
                <a:srgbClr val="00A99A"/>
              </a:solidFill>
            </a:ln>
          </c:spPr>
          <c:marker>
            <c:symbol val="none"/>
          </c:marker>
          <c:dLbls>
            <c:dLbl>
              <c:idx val="18"/>
              <c:tx>
                <c:rich>
                  <a:bodyPr/>
                  <a:lstStyle/>
                  <a:p>
                    <a:r>
                      <a:rPr lang="en-US"/>
                      <a:t>390 000</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3CA-4B2F-97E5-AEA959FCB43C}"/>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1"/>
              </c:ext>
            </c:extLst>
          </c:dLbls>
          <c:cat>
            <c:numRef>
              <c:f>'YP HIV trend'!$C$3:$C$21</c:f>
              <c:numCache>
                <c:formatCode>General</c:formatCode>
                <c:ptCount val="19"/>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numCache>
            </c:numRef>
          </c:cat>
          <c:val>
            <c:numRef>
              <c:f>'YP HIV trend'!$D$3:$D$21</c:f>
              <c:numCache>
                <c:formatCode>#,##0</c:formatCode>
                <c:ptCount val="19"/>
                <c:pt idx="0">
                  <c:v>621569</c:v>
                </c:pt>
                <c:pt idx="1">
                  <c:v>612973</c:v>
                </c:pt>
                <c:pt idx="2">
                  <c:v>601931</c:v>
                </c:pt>
                <c:pt idx="3">
                  <c:v>588055</c:v>
                </c:pt>
                <c:pt idx="4">
                  <c:v>571624</c:v>
                </c:pt>
                <c:pt idx="5">
                  <c:v>555084</c:v>
                </c:pt>
                <c:pt idx="6">
                  <c:v>535880</c:v>
                </c:pt>
                <c:pt idx="7">
                  <c:v>515125</c:v>
                </c:pt>
                <c:pt idx="8">
                  <c:v>492523</c:v>
                </c:pt>
                <c:pt idx="9">
                  <c:v>472062</c:v>
                </c:pt>
                <c:pt idx="10">
                  <c:v>455450</c:v>
                </c:pt>
                <c:pt idx="11">
                  <c:v>441954</c:v>
                </c:pt>
                <c:pt idx="12">
                  <c:v>432190</c:v>
                </c:pt>
                <c:pt idx="13">
                  <c:v>423787</c:v>
                </c:pt>
                <c:pt idx="14">
                  <c:v>416366</c:v>
                </c:pt>
                <c:pt idx="15">
                  <c:v>409427</c:v>
                </c:pt>
                <c:pt idx="16">
                  <c:v>401594</c:v>
                </c:pt>
                <c:pt idx="17">
                  <c:v>395289</c:v>
                </c:pt>
                <c:pt idx="18">
                  <c:v>391272</c:v>
                </c:pt>
              </c:numCache>
            </c:numRef>
          </c:val>
          <c:smooth val="0"/>
          <c:extLst>
            <c:ext xmlns:c16="http://schemas.microsoft.com/office/drawing/2014/chart" uri="{C3380CC4-5D6E-409C-BE32-E72D297353CC}">
              <c16:uniqueId val="{00000001-F3CA-4B2F-97E5-AEA959FCB43C}"/>
            </c:ext>
          </c:extLst>
        </c:ser>
        <c:ser>
          <c:idx val="5"/>
          <c:order val="1"/>
          <c:tx>
            <c:strRef>
              <c:f>'YP HIV trend'!$E$2</c:f>
              <c:strCache>
                <c:ptCount val="1"/>
                <c:pt idx="0">
                  <c:v>Young women living with HIV</c:v>
                </c:pt>
              </c:strCache>
            </c:strRef>
          </c:tx>
          <c:spPr>
            <a:ln w="38069">
              <a:solidFill>
                <a:srgbClr val="F26B73"/>
              </a:solidFill>
            </a:ln>
          </c:spPr>
          <c:marker>
            <c:symbol val="none"/>
          </c:marker>
          <c:dLbls>
            <c:dLbl>
              <c:idx val="18"/>
              <c:tx>
                <c:rich>
                  <a:bodyPr/>
                  <a:lstStyle/>
                  <a:p>
                    <a:r>
                      <a:rPr lang="en-US"/>
                      <a:t>160 000</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F3CA-4B2F-97E5-AEA959FCB43C}"/>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1"/>
              </c:ext>
            </c:extLst>
          </c:dLbls>
          <c:cat>
            <c:numRef>
              <c:f>'YP HIV trend'!$C$3:$C$21</c:f>
              <c:numCache>
                <c:formatCode>General</c:formatCode>
                <c:ptCount val="19"/>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numCache>
            </c:numRef>
          </c:cat>
          <c:val>
            <c:numRef>
              <c:f>'YP HIV trend'!$E$3:$E$21</c:f>
              <c:numCache>
                <c:formatCode>#,##0</c:formatCode>
                <c:ptCount val="19"/>
                <c:pt idx="0">
                  <c:v>278752</c:v>
                </c:pt>
                <c:pt idx="1">
                  <c:v>277512</c:v>
                </c:pt>
                <c:pt idx="2">
                  <c:v>272745</c:v>
                </c:pt>
                <c:pt idx="3">
                  <c:v>265377</c:v>
                </c:pt>
                <c:pt idx="4">
                  <c:v>256763</c:v>
                </c:pt>
                <c:pt idx="5">
                  <c:v>248115</c:v>
                </c:pt>
                <c:pt idx="6">
                  <c:v>238477</c:v>
                </c:pt>
                <c:pt idx="7">
                  <c:v>228708</c:v>
                </c:pt>
                <c:pt idx="8">
                  <c:v>218828</c:v>
                </c:pt>
                <c:pt idx="9">
                  <c:v>209359</c:v>
                </c:pt>
                <c:pt idx="10">
                  <c:v>201307</c:v>
                </c:pt>
                <c:pt idx="11">
                  <c:v>194587</c:v>
                </c:pt>
                <c:pt idx="12">
                  <c:v>189238</c:v>
                </c:pt>
                <c:pt idx="13">
                  <c:v>184326</c:v>
                </c:pt>
                <c:pt idx="14">
                  <c:v>179664</c:v>
                </c:pt>
                <c:pt idx="15">
                  <c:v>175179</c:v>
                </c:pt>
                <c:pt idx="16">
                  <c:v>170251</c:v>
                </c:pt>
                <c:pt idx="17">
                  <c:v>165739</c:v>
                </c:pt>
                <c:pt idx="18">
                  <c:v>161995</c:v>
                </c:pt>
              </c:numCache>
            </c:numRef>
          </c:val>
          <c:smooth val="0"/>
          <c:extLst>
            <c:ext xmlns:c16="http://schemas.microsoft.com/office/drawing/2014/chart" uri="{C3380CC4-5D6E-409C-BE32-E72D297353CC}">
              <c16:uniqueId val="{00000003-F3CA-4B2F-97E5-AEA959FCB43C}"/>
            </c:ext>
          </c:extLst>
        </c:ser>
        <c:ser>
          <c:idx val="4"/>
          <c:order val="2"/>
          <c:tx>
            <c:strRef>
              <c:f>'YP HIV trend'!$F$2</c:f>
              <c:strCache>
                <c:ptCount val="1"/>
                <c:pt idx="0">
                  <c:v>New HIV infections </c:v>
                </c:pt>
              </c:strCache>
            </c:strRef>
          </c:tx>
          <c:spPr>
            <a:ln w="38069">
              <a:solidFill>
                <a:srgbClr val="00AEEF"/>
              </a:solidFill>
            </a:ln>
          </c:spPr>
          <c:marker>
            <c:symbol val="none"/>
          </c:marker>
          <c:dLbls>
            <c:dLbl>
              <c:idx val="18"/>
              <c:tx>
                <c:rich>
                  <a:bodyPr/>
                  <a:lstStyle/>
                  <a:p>
                    <a:r>
                      <a:rPr lang="en-US"/>
                      <a:t>82 000</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F3CA-4B2F-97E5-AEA959FCB43C}"/>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1"/>
              </c:ext>
            </c:extLst>
          </c:dLbls>
          <c:cat>
            <c:numRef>
              <c:f>'YP HIV trend'!$C$3:$C$21</c:f>
              <c:numCache>
                <c:formatCode>General</c:formatCode>
                <c:ptCount val="19"/>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numCache>
            </c:numRef>
          </c:cat>
          <c:val>
            <c:numRef>
              <c:f>'YP HIV trend'!$F$3:$F$21</c:f>
              <c:numCache>
                <c:formatCode>#,##0</c:formatCode>
                <c:ptCount val="19"/>
                <c:pt idx="0">
                  <c:v>149754</c:v>
                </c:pt>
                <c:pt idx="1">
                  <c:v>143136</c:v>
                </c:pt>
                <c:pt idx="2">
                  <c:v>139607</c:v>
                </c:pt>
                <c:pt idx="3">
                  <c:v>135047</c:v>
                </c:pt>
                <c:pt idx="4">
                  <c:v>130372</c:v>
                </c:pt>
                <c:pt idx="5">
                  <c:v>127306</c:v>
                </c:pt>
                <c:pt idx="6">
                  <c:v>121474</c:v>
                </c:pt>
                <c:pt idx="7">
                  <c:v>115430</c:v>
                </c:pt>
                <c:pt idx="8">
                  <c:v>108340</c:v>
                </c:pt>
                <c:pt idx="9">
                  <c:v>104228</c:v>
                </c:pt>
                <c:pt idx="10">
                  <c:v>101500</c:v>
                </c:pt>
                <c:pt idx="11">
                  <c:v>98443</c:v>
                </c:pt>
                <c:pt idx="12">
                  <c:v>97022</c:v>
                </c:pt>
                <c:pt idx="13">
                  <c:v>94344</c:v>
                </c:pt>
                <c:pt idx="14">
                  <c:v>91826</c:v>
                </c:pt>
                <c:pt idx="15">
                  <c:v>88886</c:v>
                </c:pt>
                <c:pt idx="16">
                  <c:v>84539</c:v>
                </c:pt>
                <c:pt idx="17">
                  <c:v>82746</c:v>
                </c:pt>
                <c:pt idx="18">
                  <c:v>82225</c:v>
                </c:pt>
              </c:numCache>
            </c:numRef>
          </c:val>
          <c:smooth val="0"/>
          <c:extLst>
            <c:ext xmlns:c16="http://schemas.microsoft.com/office/drawing/2014/chart" uri="{C3380CC4-5D6E-409C-BE32-E72D297353CC}">
              <c16:uniqueId val="{00000005-F3CA-4B2F-97E5-AEA959FCB43C}"/>
            </c:ext>
          </c:extLst>
        </c:ser>
        <c:ser>
          <c:idx val="1"/>
          <c:order val="3"/>
          <c:tx>
            <c:strRef>
              <c:f>'YP HIV trend'!$G$2</c:f>
              <c:strCache>
                <c:ptCount val="1"/>
                <c:pt idx="0">
                  <c:v>AIDS-related deaths </c:v>
                </c:pt>
              </c:strCache>
            </c:strRef>
          </c:tx>
          <c:spPr>
            <a:ln w="38100">
              <a:solidFill>
                <a:srgbClr val="CDC884"/>
              </a:solidFill>
            </a:ln>
          </c:spPr>
          <c:marker>
            <c:symbol val="none"/>
          </c:marker>
          <c:dLbls>
            <c:dLbl>
              <c:idx val="18"/>
              <c:tx>
                <c:rich>
                  <a:bodyPr/>
                  <a:lstStyle/>
                  <a:p>
                    <a:r>
                      <a:rPr lang="en-US"/>
                      <a:t>4 600</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F3CA-4B2F-97E5-AEA959FCB43C}"/>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1"/>
              </c:ext>
            </c:extLst>
          </c:dLbls>
          <c:cat>
            <c:numRef>
              <c:f>'YP HIV trend'!$C$3:$C$21</c:f>
              <c:numCache>
                <c:formatCode>General</c:formatCode>
                <c:ptCount val="19"/>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numCache>
            </c:numRef>
          </c:cat>
          <c:val>
            <c:numRef>
              <c:f>'YP HIV trend'!$G$3:$G$21</c:f>
              <c:numCache>
                <c:formatCode>#,##0</c:formatCode>
                <c:ptCount val="19"/>
                <c:pt idx="0">
                  <c:v>8129</c:v>
                </c:pt>
                <c:pt idx="1">
                  <c:v>8134</c:v>
                </c:pt>
                <c:pt idx="2">
                  <c:v>8088</c:v>
                </c:pt>
                <c:pt idx="3">
                  <c:v>8016</c:v>
                </c:pt>
                <c:pt idx="4">
                  <c:v>7913</c:v>
                </c:pt>
                <c:pt idx="5">
                  <c:v>7751</c:v>
                </c:pt>
                <c:pt idx="6">
                  <c:v>7517</c:v>
                </c:pt>
                <c:pt idx="7">
                  <c:v>7217</c:v>
                </c:pt>
                <c:pt idx="8">
                  <c:v>6931</c:v>
                </c:pt>
                <c:pt idx="9">
                  <c:v>6657</c:v>
                </c:pt>
                <c:pt idx="10">
                  <c:v>6428</c:v>
                </c:pt>
                <c:pt idx="11">
                  <c:v>6257</c:v>
                </c:pt>
                <c:pt idx="12" formatCode="General">
                  <c:v>6086</c:v>
                </c:pt>
                <c:pt idx="13" formatCode="General">
                  <c:v>5853</c:v>
                </c:pt>
                <c:pt idx="14" formatCode="General">
                  <c:v>5598</c:v>
                </c:pt>
                <c:pt idx="15" formatCode="General">
                  <c:v>5375</c:v>
                </c:pt>
                <c:pt idx="16" formatCode="General">
                  <c:v>5136</c:v>
                </c:pt>
                <c:pt idx="17">
                  <c:v>4913</c:v>
                </c:pt>
                <c:pt idx="18">
                  <c:v>4642</c:v>
                </c:pt>
              </c:numCache>
            </c:numRef>
          </c:val>
          <c:smooth val="0"/>
          <c:extLst>
            <c:ext xmlns:c16="http://schemas.microsoft.com/office/drawing/2014/chart" uri="{C3380CC4-5D6E-409C-BE32-E72D297353CC}">
              <c16:uniqueId val="{00000007-F3CA-4B2F-97E5-AEA959FCB43C}"/>
            </c:ext>
          </c:extLst>
        </c:ser>
        <c:dLbls>
          <c:showLegendKey val="0"/>
          <c:showVal val="0"/>
          <c:showCatName val="0"/>
          <c:showSerName val="0"/>
          <c:showPercent val="0"/>
          <c:showBubbleSize val="0"/>
        </c:dLbls>
        <c:smooth val="0"/>
        <c:axId val="171747584"/>
        <c:axId val="171757568"/>
      </c:lineChart>
      <c:catAx>
        <c:axId val="171747584"/>
        <c:scaling>
          <c:orientation val="minMax"/>
        </c:scaling>
        <c:delete val="0"/>
        <c:axPos val="b"/>
        <c:numFmt formatCode="General" sourceLinked="0"/>
        <c:majorTickMark val="out"/>
        <c:minorTickMark val="none"/>
        <c:tickLblPos val="nextTo"/>
        <c:txPr>
          <a:bodyPr rot="-2700000" vert="horz"/>
          <a:lstStyle/>
          <a:p>
            <a:pPr>
              <a:defRPr sz="1200"/>
            </a:pPr>
            <a:endParaRPr lang="en-US"/>
          </a:p>
        </c:txPr>
        <c:crossAx val="171757568"/>
        <c:crosses val="autoZero"/>
        <c:auto val="1"/>
        <c:lblAlgn val="ctr"/>
        <c:lblOffset val="100"/>
        <c:tickMarkSkip val="1"/>
        <c:noMultiLvlLbl val="0"/>
      </c:catAx>
      <c:valAx>
        <c:axId val="171757568"/>
        <c:scaling>
          <c:orientation val="minMax"/>
        </c:scaling>
        <c:delete val="0"/>
        <c:axPos val="l"/>
        <c:title>
          <c:tx>
            <c:rich>
              <a:bodyPr/>
              <a:lstStyle/>
              <a:p>
                <a:pPr>
                  <a:defRPr sz="1200" b="1" i="0" u="none" strike="noStrike" baseline="0">
                    <a:solidFill>
                      <a:srgbClr val="000000"/>
                    </a:solidFill>
                    <a:latin typeface="Arial"/>
                    <a:ea typeface="Arial"/>
                    <a:cs typeface="Arial"/>
                  </a:defRPr>
                </a:pPr>
                <a:r>
                  <a:rPr lang="en-GB" sz="1200"/>
                  <a:t>Number</a:t>
                </a:r>
              </a:p>
            </c:rich>
          </c:tx>
          <c:layout>
            <c:manualLayout>
              <c:xMode val="edge"/>
              <c:yMode val="edge"/>
              <c:x val="0"/>
              <c:y val="3.82491335869838E-2"/>
            </c:manualLayout>
          </c:layout>
          <c:overlay val="0"/>
        </c:title>
        <c:numFmt formatCode="#,##0" sourceLinked="0"/>
        <c:majorTickMark val="out"/>
        <c:minorTickMark val="none"/>
        <c:tickLblPos val="nextTo"/>
        <c:txPr>
          <a:bodyPr/>
          <a:lstStyle/>
          <a:p>
            <a:pPr>
              <a:defRPr sz="1200"/>
            </a:pPr>
            <a:endParaRPr lang="en-US"/>
          </a:p>
        </c:txPr>
        <c:crossAx val="171747584"/>
        <c:crossesAt val="1"/>
        <c:crossBetween val="between"/>
        <c:majorUnit val="200000"/>
      </c:valAx>
      <c:spPr>
        <a:noFill/>
        <a:ln w="25379">
          <a:noFill/>
        </a:ln>
      </c:spPr>
    </c:plotArea>
    <c:legend>
      <c:legendPos val="b"/>
      <c:layout>
        <c:manualLayout>
          <c:xMode val="edge"/>
          <c:yMode val="edge"/>
          <c:x val="2.0413781948134879E-2"/>
          <c:y val="0.85606563513350586"/>
          <c:w val="0.97958617363642264"/>
          <c:h val="0.143934364866494"/>
        </c:manualLayout>
      </c:layout>
      <c:overlay val="0"/>
      <c:txPr>
        <a:bodyPr/>
        <a:lstStyle/>
        <a:p>
          <a:pPr>
            <a:defRPr sz="1199"/>
          </a:pPr>
          <a:endParaRPr lang="en-US"/>
        </a:p>
      </c:txPr>
    </c:legend>
    <c:plotVisOnly val="1"/>
    <c:dispBlanksAs val="gap"/>
    <c:showDLblsOverMax val="0"/>
  </c:chart>
  <c:spPr>
    <a:ln>
      <a:solidFill>
        <a:srgbClr val="B9EDFF"/>
      </a:solidFill>
    </a:ln>
  </c:spPr>
  <c:txPr>
    <a:bodyPr/>
    <a:lstStyle/>
    <a:p>
      <a:pPr>
        <a:defRPr sz="1399" b="1">
          <a:latin typeface="Arial" pitchFamily="34" charset="0"/>
          <a:cs typeface="Arial" pitchFamily="34" charset="0"/>
        </a:defRPr>
      </a:pPr>
      <a:endParaRPr lang="en-US"/>
    </a:p>
  </c:txPr>
  <c:externalData r:id="rId2">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5390297529168898"/>
          <c:y val="8.7152354702523374E-2"/>
          <c:w val="0.82066102532133256"/>
          <c:h val="0.73318643263614336"/>
        </c:manualLayout>
      </c:layout>
      <c:barChart>
        <c:barDir val="col"/>
        <c:grouping val="stacked"/>
        <c:varyColors val="0"/>
        <c:ser>
          <c:idx val="0"/>
          <c:order val="0"/>
          <c:tx>
            <c:strRef>
              <c:f>'YP living with HIV'!$B$2</c:f>
              <c:strCache>
                <c:ptCount val="1"/>
                <c:pt idx="0">
                  <c:v>Young women 15-24 yr</c:v>
                </c:pt>
              </c:strCache>
            </c:strRef>
          </c:tx>
          <c:spPr>
            <a:solidFill>
              <a:srgbClr val="F26B73"/>
            </a:solidFill>
          </c:spPr>
          <c:invertIfNegative val="0"/>
          <c:cat>
            <c:numRef>
              <c:f>'YP living with HIV'!$A$3:$A$31</c:f>
              <c:numCache>
                <c:formatCode>General</c:formatCode>
                <c:ptCount val="29"/>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numCache>
            </c:numRef>
          </c:cat>
          <c:val>
            <c:numRef>
              <c:f>'YP living with HIV'!$B$3:$B$31</c:f>
              <c:numCache>
                <c:formatCode>General</c:formatCode>
                <c:ptCount val="29"/>
                <c:pt idx="0">
                  <c:v>31132</c:v>
                </c:pt>
                <c:pt idx="1">
                  <c:v>55783</c:v>
                </c:pt>
                <c:pt idx="2">
                  <c:v>86671</c:v>
                </c:pt>
                <c:pt idx="3">
                  <c:v>118606</c:v>
                </c:pt>
                <c:pt idx="4">
                  <c:v>155668</c:v>
                </c:pt>
                <c:pt idx="5">
                  <c:v>190341</c:v>
                </c:pt>
                <c:pt idx="6">
                  <c:v>220308</c:v>
                </c:pt>
                <c:pt idx="7">
                  <c:v>244729</c:v>
                </c:pt>
                <c:pt idx="8">
                  <c:v>263124</c:v>
                </c:pt>
                <c:pt idx="9">
                  <c:v>274489</c:v>
                </c:pt>
                <c:pt idx="10">
                  <c:v>278752</c:v>
                </c:pt>
                <c:pt idx="11">
                  <c:v>277512</c:v>
                </c:pt>
                <c:pt idx="12">
                  <c:v>272745</c:v>
                </c:pt>
                <c:pt idx="13">
                  <c:v>265377</c:v>
                </c:pt>
                <c:pt idx="14">
                  <c:v>256763</c:v>
                </c:pt>
                <c:pt idx="15">
                  <c:v>248115</c:v>
                </c:pt>
                <c:pt idx="16">
                  <c:v>238477</c:v>
                </c:pt>
                <c:pt idx="17">
                  <c:v>228708</c:v>
                </c:pt>
                <c:pt idx="18">
                  <c:v>218828</c:v>
                </c:pt>
                <c:pt idx="19">
                  <c:v>209359</c:v>
                </c:pt>
                <c:pt idx="20">
                  <c:v>201307</c:v>
                </c:pt>
                <c:pt idx="21">
                  <c:v>194587</c:v>
                </c:pt>
                <c:pt idx="22">
                  <c:v>189238</c:v>
                </c:pt>
                <c:pt idx="23">
                  <c:v>184326</c:v>
                </c:pt>
                <c:pt idx="24">
                  <c:v>179664</c:v>
                </c:pt>
                <c:pt idx="25">
                  <c:v>175179</c:v>
                </c:pt>
                <c:pt idx="26">
                  <c:v>170251</c:v>
                </c:pt>
                <c:pt idx="27">
                  <c:v>165739</c:v>
                </c:pt>
                <c:pt idx="28">
                  <c:v>161995</c:v>
                </c:pt>
              </c:numCache>
            </c:numRef>
          </c:val>
          <c:extLst>
            <c:ext xmlns:c16="http://schemas.microsoft.com/office/drawing/2014/chart" uri="{C3380CC4-5D6E-409C-BE32-E72D297353CC}">
              <c16:uniqueId val="{00000000-27F7-45F9-968F-0ACDDD1397C7}"/>
            </c:ext>
          </c:extLst>
        </c:ser>
        <c:ser>
          <c:idx val="1"/>
          <c:order val="1"/>
          <c:tx>
            <c:strRef>
              <c:f>'YP living with HIV'!$C$2</c:f>
              <c:strCache>
                <c:ptCount val="1"/>
                <c:pt idx="0">
                  <c:v>Young men 15-24 yr</c:v>
                </c:pt>
              </c:strCache>
            </c:strRef>
          </c:tx>
          <c:spPr>
            <a:solidFill>
              <a:srgbClr val="63CDF6"/>
            </a:solidFill>
          </c:spPr>
          <c:invertIfNegative val="0"/>
          <c:cat>
            <c:numRef>
              <c:f>'YP living with HIV'!$A$3:$A$31</c:f>
              <c:numCache>
                <c:formatCode>General</c:formatCode>
                <c:ptCount val="29"/>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numCache>
            </c:numRef>
          </c:cat>
          <c:val>
            <c:numRef>
              <c:f>'YP living with HIV'!$C$3:$C$31</c:f>
              <c:numCache>
                <c:formatCode>General</c:formatCode>
                <c:ptCount val="29"/>
                <c:pt idx="0">
                  <c:v>137877</c:v>
                </c:pt>
                <c:pt idx="1">
                  <c:v>219995</c:v>
                </c:pt>
                <c:pt idx="2">
                  <c:v>286440</c:v>
                </c:pt>
                <c:pt idx="3">
                  <c:v>321258</c:v>
                </c:pt>
                <c:pt idx="4">
                  <c:v>343644</c:v>
                </c:pt>
                <c:pt idx="5">
                  <c:v>354936</c:v>
                </c:pt>
                <c:pt idx="6">
                  <c:v>358603</c:v>
                </c:pt>
                <c:pt idx="7">
                  <c:v>358109</c:v>
                </c:pt>
                <c:pt idx="8">
                  <c:v>354860</c:v>
                </c:pt>
                <c:pt idx="9">
                  <c:v>349756</c:v>
                </c:pt>
                <c:pt idx="10">
                  <c:v>342816</c:v>
                </c:pt>
                <c:pt idx="11">
                  <c:v>335461</c:v>
                </c:pt>
                <c:pt idx="12">
                  <c:v>329185</c:v>
                </c:pt>
                <c:pt idx="13">
                  <c:v>322677</c:v>
                </c:pt>
                <c:pt idx="14">
                  <c:v>314859</c:v>
                </c:pt>
                <c:pt idx="15">
                  <c:v>306968</c:v>
                </c:pt>
                <c:pt idx="16">
                  <c:v>297402</c:v>
                </c:pt>
                <c:pt idx="17">
                  <c:v>286420</c:v>
                </c:pt>
                <c:pt idx="18">
                  <c:v>273700</c:v>
                </c:pt>
                <c:pt idx="19">
                  <c:v>262706</c:v>
                </c:pt>
                <c:pt idx="20">
                  <c:v>254147</c:v>
                </c:pt>
                <c:pt idx="21">
                  <c:v>247370</c:v>
                </c:pt>
                <c:pt idx="22">
                  <c:v>242947</c:v>
                </c:pt>
                <c:pt idx="23">
                  <c:v>239462</c:v>
                </c:pt>
                <c:pt idx="24">
                  <c:v>236702</c:v>
                </c:pt>
                <c:pt idx="25">
                  <c:v>234250</c:v>
                </c:pt>
                <c:pt idx="26">
                  <c:v>231341</c:v>
                </c:pt>
                <c:pt idx="27">
                  <c:v>229555</c:v>
                </c:pt>
                <c:pt idx="28">
                  <c:v>229274</c:v>
                </c:pt>
              </c:numCache>
            </c:numRef>
          </c:val>
          <c:extLst>
            <c:ext xmlns:c16="http://schemas.microsoft.com/office/drawing/2014/chart" uri="{C3380CC4-5D6E-409C-BE32-E72D297353CC}">
              <c16:uniqueId val="{00000001-27F7-45F9-968F-0ACDDD1397C7}"/>
            </c:ext>
          </c:extLst>
        </c:ser>
        <c:dLbls>
          <c:showLegendKey val="0"/>
          <c:showVal val="0"/>
          <c:showCatName val="0"/>
          <c:showSerName val="0"/>
          <c:showPercent val="0"/>
          <c:showBubbleSize val="0"/>
        </c:dLbls>
        <c:gapWidth val="50"/>
        <c:overlap val="100"/>
        <c:axId val="173337600"/>
        <c:axId val="173372160"/>
      </c:barChart>
      <c:catAx>
        <c:axId val="173337600"/>
        <c:scaling>
          <c:orientation val="minMax"/>
        </c:scaling>
        <c:delete val="0"/>
        <c:axPos val="b"/>
        <c:numFmt formatCode="General" sourceLinked="0"/>
        <c:majorTickMark val="out"/>
        <c:minorTickMark val="none"/>
        <c:tickLblPos val="nextTo"/>
        <c:crossAx val="173372160"/>
        <c:crosses val="autoZero"/>
        <c:auto val="1"/>
        <c:lblAlgn val="ctr"/>
        <c:lblOffset val="100"/>
        <c:noMultiLvlLbl val="0"/>
      </c:catAx>
      <c:valAx>
        <c:axId val="173372160"/>
        <c:scaling>
          <c:orientation val="minMax"/>
        </c:scaling>
        <c:delete val="0"/>
        <c:axPos val="l"/>
        <c:majorGridlines>
          <c:spPr>
            <a:ln>
              <a:solidFill>
                <a:schemeClr val="accent5">
                  <a:lumMod val="20000"/>
                  <a:lumOff val="80000"/>
                </a:schemeClr>
              </a:solidFill>
              <a:prstDash val="sysDot"/>
            </a:ln>
          </c:spPr>
        </c:majorGridlines>
        <c:title>
          <c:tx>
            <c:rich>
              <a:bodyPr rot="-5400000" vert="horz"/>
              <a:lstStyle/>
              <a:p>
                <a:pPr>
                  <a:defRPr/>
                </a:pPr>
                <a:r>
                  <a:rPr lang="en-GB"/>
                  <a:t>Number of young people</a:t>
                </a:r>
              </a:p>
            </c:rich>
          </c:tx>
          <c:layout>
            <c:manualLayout>
              <c:xMode val="edge"/>
              <c:yMode val="edge"/>
              <c:x val="1.0671948584341453E-2"/>
              <c:y val="0.15685448266483304"/>
            </c:manualLayout>
          </c:layout>
          <c:overlay val="0"/>
        </c:title>
        <c:numFmt formatCode="General" sourceLinked="1"/>
        <c:majorTickMark val="out"/>
        <c:minorTickMark val="none"/>
        <c:tickLblPos val="nextTo"/>
        <c:crossAx val="173337600"/>
        <c:crosses val="autoZero"/>
        <c:crossBetween val="between"/>
      </c:valAx>
    </c:plotArea>
    <c:legend>
      <c:legendPos val="t"/>
      <c:overlay val="0"/>
    </c:legend>
    <c:plotVisOnly val="1"/>
    <c:dispBlanksAs val="gap"/>
    <c:showDLblsOverMax val="0"/>
  </c:chart>
  <c:txPr>
    <a:bodyPr/>
    <a:lstStyle/>
    <a:p>
      <a:pPr>
        <a:defRPr sz="1400" b="1">
          <a:latin typeface="Arial" pitchFamily="34" charset="0"/>
          <a:cs typeface="Arial" pitchFamily="34" charset="0"/>
        </a:defRPr>
      </a:pPr>
      <a:endParaRPr lang="en-US"/>
    </a:p>
  </c:txPr>
  <c:externalData r:id="rId2">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7.7709257683293259E-2"/>
          <c:y val="9.5594562566016783E-2"/>
          <c:w val="0.88224418399693738"/>
          <c:h val="0.63440290078203132"/>
        </c:manualLayout>
      </c:layout>
      <c:barChart>
        <c:barDir val="col"/>
        <c:grouping val="clustered"/>
        <c:varyColors val="0"/>
        <c:ser>
          <c:idx val="0"/>
          <c:order val="0"/>
          <c:tx>
            <c:strRef>
              <c:f>'YKP Prevalence &gt;5'!$B$1</c:f>
              <c:strCache>
                <c:ptCount val="1"/>
                <c:pt idx="0">
                  <c:v>Female sex workers</c:v>
                </c:pt>
              </c:strCache>
            </c:strRef>
          </c:tx>
          <c:spPr>
            <a:solidFill>
              <a:srgbClr val="FF93FF"/>
            </a:solidFill>
            <a:ln>
              <a:noFill/>
            </a:ln>
          </c:spPr>
          <c:invertIfNegative val="0"/>
          <c:cat>
            <c:strRef>
              <c:f>'YKP Prevalence &gt;5'!$A$2:$A$11</c:f>
              <c:strCache>
                <c:ptCount val="10"/>
                <c:pt idx="0">
                  <c:v>China (2018)</c:v>
                </c:pt>
                <c:pt idx="1">
                  <c:v>India (2014-15)</c:v>
                </c:pt>
                <c:pt idx="2">
                  <c:v>Indonesia (2015)</c:v>
                </c:pt>
                <c:pt idx="3">
                  <c:v>Malaysia (2017)</c:v>
                </c:pt>
                <c:pt idx="4">
                  <c:v>Myanmar (2018)</c:v>
                </c:pt>
                <c:pt idx="5">
                  <c:v>Nepal (2017)</c:v>
                </c:pt>
                <c:pt idx="6">
                  <c:v>Pakistan (2016)</c:v>
                </c:pt>
                <c:pt idx="7">
                  <c:v>Philippines (2015)*</c:v>
                </c:pt>
                <c:pt idx="8">
                  <c:v>Thailand (2018)</c:v>
                </c:pt>
                <c:pt idx="9">
                  <c:v>Viet Nam (2018)</c:v>
                </c:pt>
              </c:strCache>
            </c:strRef>
          </c:cat>
          <c:val>
            <c:numRef>
              <c:f>'YKP Prevalence &gt;5'!$B$2:$B$11</c:f>
              <c:numCache>
                <c:formatCode>General</c:formatCode>
                <c:ptCount val="10"/>
              </c:numCache>
            </c:numRef>
          </c:val>
          <c:extLst>
            <c:ext xmlns:c16="http://schemas.microsoft.com/office/drawing/2014/chart" uri="{C3380CC4-5D6E-409C-BE32-E72D297353CC}">
              <c16:uniqueId val="{00000000-49ED-4EA5-B682-795C8092C7B1}"/>
            </c:ext>
          </c:extLst>
        </c:ser>
        <c:ser>
          <c:idx val="1"/>
          <c:order val="1"/>
          <c:tx>
            <c:strRef>
              <c:f>'YKP Prevalence &gt;5'!$C$1</c:f>
              <c:strCache>
                <c:ptCount val="1"/>
                <c:pt idx="0">
                  <c:v>Men who have sex with men</c:v>
                </c:pt>
              </c:strCache>
            </c:strRef>
          </c:tx>
          <c:spPr>
            <a:solidFill>
              <a:srgbClr val="FF9900"/>
            </a:solidFill>
            <a:ln>
              <a:noFill/>
            </a:ln>
          </c:spPr>
          <c:invertIfNegative val="0"/>
          <c:cat>
            <c:strRef>
              <c:f>'YKP Prevalence &gt;5'!$A$2:$A$11</c:f>
              <c:strCache>
                <c:ptCount val="10"/>
                <c:pt idx="0">
                  <c:v>China (2018)</c:v>
                </c:pt>
                <c:pt idx="1">
                  <c:v>India (2014-15)</c:v>
                </c:pt>
                <c:pt idx="2">
                  <c:v>Indonesia (2015)</c:v>
                </c:pt>
                <c:pt idx="3">
                  <c:v>Malaysia (2017)</c:v>
                </c:pt>
                <c:pt idx="4">
                  <c:v>Myanmar (2018)</c:v>
                </c:pt>
                <c:pt idx="5">
                  <c:v>Nepal (2017)</c:v>
                </c:pt>
                <c:pt idx="6">
                  <c:v>Pakistan (2016)</c:v>
                </c:pt>
                <c:pt idx="7">
                  <c:v>Philippines (2015)*</c:v>
                </c:pt>
                <c:pt idx="8">
                  <c:v>Thailand (2018)</c:v>
                </c:pt>
                <c:pt idx="9">
                  <c:v>Viet Nam (2018)</c:v>
                </c:pt>
              </c:strCache>
            </c:strRef>
          </c:cat>
          <c:val>
            <c:numRef>
              <c:f>'YKP Prevalence &gt;5'!$C$2:$C$11</c:f>
              <c:numCache>
                <c:formatCode>General</c:formatCode>
                <c:ptCount val="10"/>
                <c:pt idx="0" formatCode="0.0">
                  <c:v>5.6</c:v>
                </c:pt>
                <c:pt idx="2" formatCode="0.0">
                  <c:v>23.75</c:v>
                </c:pt>
                <c:pt idx="3" formatCode="0.0">
                  <c:v>15.5</c:v>
                </c:pt>
                <c:pt idx="5">
                  <c:v>5.3</c:v>
                </c:pt>
                <c:pt idx="7" formatCode="0.0">
                  <c:v>6.2</c:v>
                </c:pt>
                <c:pt idx="8">
                  <c:v>6.2</c:v>
                </c:pt>
                <c:pt idx="9" formatCode="0.0">
                  <c:v>10.6</c:v>
                </c:pt>
              </c:numCache>
            </c:numRef>
          </c:val>
          <c:extLst>
            <c:ext xmlns:c16="http://schemas.microsoft.com/office/drawing/2014/chart" uri="{C3380CC4-5D6E-409C-BE32-E72D297353CC}">
              <c16:uniqueId val="{00000001-49ED-4EA5-B682-795C8092C7B1}"/>
            </c:ext>
          </c:extLst>
        </c:ser>
        <c:ser>
          <c:idx val="2"/>
          <c:order val="2"/>
          <c:tx>
            <c:strRef>
              <c:f>'YKP Prevalence &gt;5'!$D$1</c:f>
              <c:strCache>
                <c:ptCount val="1"/>
                <c:pt idx="0">
                  <c:v>Transgender people</c:v>
                </c:pt>
              </c:strCache>
            </c:strRef>
          </c:tx>
          <c:spPr>
            <a:solidFill>
              <a:srgbClr val="FF5050"/>
            </a:solidFill>
            <a:ln>
              <a:noFill/>
            </a:ln>
          </c:spPr>
          <c:invertIfNegative val="0"/>
          <c:cat>
            <c:strRef>
              <c:f>'YKP Prevalence &gt;5'!$A$2:$A$11</c:f>
              <c:strCache>
                <c:ptCount val="10"/>
                <c:pt idx="0">
                  <c:v>China (2018)</c:v>
                </c:pt>
                <c:pt idx="1">
                  <c:v>India (2014-15)</c:v>
                </c:pt>
                <c:pt idx="2">
                  <c:v>Indonesia (2015)</c:v>
                </c:pt>
                <c:pt idx="3">
                  <c:v>Malaysia (2017)</c:v>
                </c:pt>
                <c:pt idx="4">
                  <c:v>Myanmar (2018)</c:v>
                </c:pt>
                <c:pt idx="5">
                  <c:v>Nepal (2017)</c:v>
                </c:pt>
                <c:pt idx="6">
                  <c:v>Pakistan (2016)</c:v>
                </c:pt>
                <c:pt idx="7">
                  <c:v>Philippines (2015)*</c:v>
                </c:pt>
                <c:pt idx="8">
                  <c:v>Thailand (2018)</c:v>
                </c:pt>
                <c:pt idx="9">
                  <c:v>Viet Nam (2018)</c:v>
                </c:pt>
              </c:strCache>
            </c:strRef>
          </c:cat>
          <c:val>
            <c:numRef>
              <c:f>'YKP Prevalence &gt;5'!$D$2:$D$11</c:f>
              <c:numCache>
                <c:formatCode>0.0</c:formatCode>
                <c:ptCount val="10"/>
                <c:pt idx="1">
                  <c:v>5.9</c:v>
                </c:pt>
                <c:pt idx="2">
                  <c:v>18.93</c:v>
                </c:pt>
                <c:pt idx="6" formatCode="General">
                  <c:v>6.2</c:v>
                </c:pt>
                <c:pt idx="8" formatCode="General">
                  <c:v>10.199999999999999</c:v>
                </c:pt>
              </c:numCache>
            </c:numRef>
          </c:val>
          <c:extLst>
            <c:ext xmlns:c16="http://schemas.microsoft.com/office/drawing/2014/chart" uri="{C3380CC4-5D6E-409C-BE32-E72D297353CC}">
              <c16:uniqueId val="{00000002-49ED-4EA5-B682-795C8092C7B1}"/>
            </c:ext>
          </c:extLst>
        </c:ser>
        <c:ser>
          <c:idx val="3"/>
          <c:order val="3"/>
          <c:tx>
            <c:strRef>
              <c:f>'YKP Prevalence &gt;5'!$E$1</c:f>
              <c:strCache>
                <c:ptCount val="1"/>
                <c:pt idx="0">
                  <c:v>People who inject drugs</c:v>
                </c:pt>
              </c:strCache>
            </c:strRef>
          </c:tx>
          <c:spPr>
            <a:solidFill>
              <a:srgbClr val="00CCFF"/>
            </a:solidFill>
            <a:ln>
              <a:noFill/>
            </a:ln>
          </c:spPr>
          <c:invertIfNegative val="0"/>
          <c:cat>
            <c:strRef>
              <c:f>'YKP Prevalence &gt;5'!$A$2:$A$11</c:f>
              <c:strCache>
                <c:ptCount val="10"/>
                <c:pt idx="0">
                  <c:v>China (2018)</c:v>
                </c:pt>
                <c:pt idx="1">
                  <c:v>India (2014-15)</c:v>
                </c:pt>
                <c:pt idx="2">
                  <c:v>Indonesia (2015)</c:v>
                </c:pt>
                <c:pt idx="3">
                  <c:v>Malaysia (2017)</c:v>
                </c:pt>
                <c:pt idx="4">
                  <c:v>Myanmar (2018)</c:v>
                </c:pt>
                <c:pt idx="5">
                  <c:v>Nepal (2017)</c:v>
                </c:pt>
                <c:pt idx="6">
                  <c:v>Pakistan (2016)</c:v>
                </c:pt>
                <c:pt idx="7">
                  <c:v>Philippines (2015)*</c:v>
                </c:pt>
                <c:pt idx="8">
                  <c:v>Thailand (2018)</c:v>
                </c:pt>
                <c:pt idx="9">
                  <c:v>Viet Nam (2018)</c:v>
                </c:pt>
              </c:strCache>
            </c:strRef>
          </c:cat>
          <c:val>
            <c:numRef>
              <c:f>'YKP Prevalence &gt;5'!$E$2:$E$11</c:f>
              <c:numCache>
                <c:formatCode>0.0</c:formatCode>
                <c:ptCount val="10"/>
                <c:pt idx="1">
                  <c:v>7.6</c:v>
                </c:pt>
                <c:pt idx="3" formatCode="General">
                  <c:v>6.1</c:v>
                </c:pt>
                <c:pt idx="4" formatCode="General">
                  <c:v>17.100000000000001</c:v>
                </c:pt>
                <c:pt idx="6" formatCode="General">
                  <c:v>17.5</c:v>
                </c:pt>
                <c:pt idx="7">
                  <c:v>14.5</c:v>
                </c:pt>
              </c:numCache>
            </c:numRef>
          </c:val>
          <c:extLst>
            <c:ext xmlns:c16="http://schemas.microsoft.com/office/drawing/2014/chart" uri="{C3380CC4-5D6E-409C-BE32-E72D297353CC}">
              <c16:uniqueId val="{00000003-49ED-4EA5-B682-795C8092C7B1}"/>
            </c:ext>
          </c:extLst>
        </c:ser>
        <c:dLbls>
          <c:showLegendKey val="0"/>
          <c:showVal val="0"/>
          <c:showCatName val="0"/>
          <c:showSerName val="0"/>
          <c:showPercent val="0"/>
          <c:showBubbleSize val="0"/>
        </c:dLbls>
        <c:gapWidth val="150"/>
        <c:overlap val="-10"/>
        <c:axId val="173511808"/>
        <c:axId val="173513344"/>
      </c:barChart>
      <c:scatterChart>
        <c:scatterStyle val="smoothMarker"/>
        <c:varyColors val="0"/>
        <c:ser>
          <c:idx val="4"/>
          <c:order val="4"/>
          <c:tx>
            <c:strRef>
              <c:f>'YKP Prevalence &gt;5'!$B$20</c:f>
              <c:strCache>
                <c:ptCount val="1"/>
                <c:pt idx="0">
                  <c:v>threshold</c:v>
                </c:pt>
              </c:strCache>
            </c:strRef>
          </c:tx>
          <c:spPr>
            <a:ln w="25400">
              <a:solidFill>
                <a:srgbClr val="E31837"/>
              </a:solidFill>
              <a:prstDash val="sysDot"/>
            </a:ln>
          </c:spPr>
          <c:marker>
            <c:symbol val="none"/>
          </c:marker>
          <c:xVal>
            <c:numRef>
              <c:f>'YKP Prevalence &gt;5'!$A$21:$A$22</c:f>
              <c:numCache>
                <c:formatCode>General</c:formatCode>
                <c:ptCount val="2"/>
                <c:pt idx="0">
                  <c:v>0</c:v>
                </c:pt>
                <c:pt idx="1">
                  <c:v>1</c:v>
                </c:pt>
              </c:numCache>
            </c:numRef>
          </c:xVal>
          <c:yVal>
            <c:numRef>
              <c:f>'YKP Prevalence &gt;5'!$B$21:$B$22</c:f>
              <c:numCache>
                <c:formatCode>General</c:formatCode>
                <c:ptCount val="2"/>
                <c:pt idx="0">
                  <c:v>5</c:v>
                </c:pt>
                <c:pt idx="1">
                  <c:v>5</c:v>
                </c:pt>
              </c:numCache>
            </c:numRef>
          </c:yVal>
          <c:smooth val="1"/>
          <c:extLst>
            <c:ext xmlns:c16="http://schemas.microsoft.com/office/drawing/2014/chart" uri="{C3380CC4-5D6E-409C-BE32-E72D297353CC}">
              <c16:uniqueId val="{00000004-49ED-4EA5-B682-795C8092C7B1}"/>
            </c:ext>
          </c:extLst>
        </c:ser>
        <c:dLbls>
          <c:showLegendKey val="0"/>
          <c:showVal val="0"/>
          <c:showCatName val="0"/>
          <c:showSerName val="0"/>
          <c:showPercent val="0"/>
          <c:showBubbleSize val="0"/>
        </c:dLbls>
        <c:axId val="173533440"/>
        <c:axId val="173531904"/>
      </c:scatterChart>
      <c:catAx>
        <c:axId val="173511808"/>
        <c:scaling>
          <c:orientation val="minMax"/>
        </c:scaling>
        <c:delete val="0"/>
        <c:axPos val="b"/>
        <c:majorGridlines>
          <c:spPr>
            <a:ln>
              <a:solidFill>
                <a:srgbClr val="4BACC6">
                  <a:lumMod val="20000"/>
                  <a:lumOff val="80000"/>
                </a:srgbClr>
              </a:solidFill>
              <a:prstDash val="sysDot"/>
            </a:ln>
          </c:spPr>
        </c:majorGridlines>
        <c:numFmt formatCode="General" sourceLinked="0"/>
        <c:majorTickMark val="out"/>
        <c:minorTickMark val="none"/>
        <c:tickLblPos val="nextTo"/>
        <c:crossAx val="173513344"/>
        <c:crosses val="autoZero"/>
        <c:auto val="1"/>
        <c:lblAlgn val="ctr"/>
        <c:lblOffset val="100"/>
        <c:noMultiLvlLbl val="0"/>
      </c:catAx>
      <c:valAx>
        <c:axId val="173513344"/>
        <c:scaling>
          <c:orientation val="minMax"/>
          <c:max val="30"/>
          <c:min val="0"/>
        </c:scaling>
        <c:delete val="0"/>
        <c:axPos val="l"/>
        <c:majorGridlines>
          <c:spPr>
            <a:ln>
              <a:solidFill>
                <a:srgbClr val="4BACC6">
                  <a:lumMod val="20000"/>
                  <a:lumOff val="80000"/>
                </a:srgbClr>
              </a:solidFill>
              <a:prstDash val="sysDot"/>
            </a:ln>
          </c:spPr>
        </c:majorGridlines>
        <c:title>
          <c:tx>
            <c:rich>
              <a:bodyPr rot="-5400000" vert="horz"/>
              <a:lstStyle/>
              <a:p>
                <a:pPr>
                  <a:defRPr/>
                </a:pPr>
                <a:r>
                  <a:rPr lang="en-US"/>
                  <a:t>HIV prevalence (%)</a:t>
                </a:r>
              </a:p>
            </c:rich>
          </c:tx>
          <c:layout>
            <c:manualLayout>
              <c:xMode val="edge"/>
              <c:yMode val="edge"/>
              <c:x val="9.0029618990282324E-3"/>
              <c:y val="0.2277181361582061"/>
            </c:manualLayout>
          </c:layout>
          <c:overlay val="0"/>
        </c:title>
        <c:numFmt formatCode="General" sourceLinked="1"/>
        <c:majorTickMark val="out"/>
        <c:minorTickMark val="none"/>
        <c:tickLblPos val="nextTo"/>
        <c:spPr>
          <a:ln>
            <a:noFill/>
          </a:ln>
        </c:spPr>
        <c:crossAx val="173511808"/>
        <c:crosses val="autoZero"/>
        <c:crossBetween val="between"/>
        <c:majorUnit val="10"/>
      </c:valAx>
      <c:valAx>
        <c:axId val="173531904"/>
        <c:scaling>
          <c:orientation val="minMax"/>
          <c:max val="30"/>
          <c:min val="0"/>
        </c:scaling>
        <c:delete val="1"/>
        <c:axPos val="r"/>
        <c:numFmt formatCode="General" sourceLinked="1"/>
        <c:majorTickMark val="out"/>
        <c:minorTickMark val="none"/>
        <c:tickLblPos val="nextTo"/>
        <c:crossAx val="173533440"/>
        <c:crosses val="max"/>
        <c:crossBetween val="midCat"/>
        <c:majorUnit val="1"/>
      </c:valAx>
      <c:valAx>
        <c:axId val="173533440"/>
        <c:scaling>
          <c:orientation val="minMax"/>
          <c:max val="1"/>
          <c:min val="0"/>
        </c:scaling>
        <c:delete val="1"/>
        <c:axPos val="t"/>
        <c:numFmt formatCode="General" sourceLinked="1"/>
        <c:majorTickMark val="out"/>
        <c:minorTickMark val="none"/>
        <c:tickLblPos val="nextTo"/>
        <c:crossAx val="173531904"/>
        <c:crosses val="max"/>
        <c:crossBetween val="midCat"/>
        <c:majorUnit val="0.2"/>
      </c:valAx>
    </c:plotArea>
    <c:legend>
      <c:legendPos val="r"/>
      <c:legendEntry>
        <c:idx val="4"/>
        <c:delete val="1"/>
      </c:legendEntry>
      <c:layout>
        <c:manualLayout>
          <c:xMode val="edge"/>
          <c:yMode val="edge"/>
          <c:x val="0.70640089109401716"/>
          <c:y val="2.6839527128106902E-2"/>
          <c:w val="0.28266260296948714"/>
          <c:h val="0.34489044879378966"/>
        </c:manualLayout>
      </c:layout>
      <c:overlay val="0"/>
    </c:legend>
    <c:plotVisOnly val="1"/>
    <c:dispBlanksAs val="gap"/>
    <c:showDLblsOverMax val="0"/>
  </c:chart>
  <c:txPr>
    <a:bodyPr/>
    <a:lstStyle/>
    <a:p>
      <a:pPr>
        <a:defRPr lang="en-US" sz="1400" b="0" i="0" u="none" strike="noStrike" kern="1200" baseline="0">
          <a:solidFill>
            <a:schemeClr val="tx1"/>
          </a:solidFill>
          <a:latin typeface="Arial Nova" panose="020B0504020202020204" pitchFamily="34" charset="0"/>
          <a:ea typeface="+mn-ea"/>
          <a:cs typeface="+mn-cs"/>
        </a:defRPr>
      </a:pPr>
      <a:endParaRPr lang="en-US"/>
    </a:p>
  </c:txPr>
  <c:externalData r:id="rId2">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9.1547259484910326E-2"/>
          <c:y val="5.1400554097404488E-2"/>
          <c:w val="0.90845278020802955"/>
          <c:h val="0.5304888451443569"/>
        </c:manualLayout>
      </c:layout>
      <c:barChart>
        <c:barDir val="col"/>
        <c:grouping val="clustered"/>
        <c:varyColors val="0"/>
        <c:ser>
          <c:idx val="0"/>
          <c:order val="0"/>
          <c:tx>
            <c:strRef>
              <c:f>'HIV prev_SW'!$C$2</c:f>
              <c:strCache>
                <c:ptCount val="1"/>
                <c:pt idx="0">
                  <c:v>Young sex workers (aged &lt; 25 yr)</c:v>
                </c:pt>
              </c:strCache>
            </c:strRef>
          </c:tx>
          <c:spPr>
            <a:solidFill>
              <a:srgbClr val="F26B73"/>
            </a:solidFill>
            <a:ln>
              <a:noFill/>
            </a:ln>
          </c:spPr>
          <c:invertIfNegative val="0"/>
          <c:cat>
            <c:strRef>
              <c:f>'HIV prev_SW'!$A$3:$A$16</c:f>
              <c:strCache>
                <c:ptCount val="14"/>
                <c:pt idx="0">
                  <c:v>*China,2018</c:v>
                </c:pt>
                <c:pt idx="1">
                  <c:v>#Bangladesh,2016</c:v>
                </c:pt>
                <c:pt idx="2">
                  <c:v>*Afghanistan,2012</c:v>
                </c:pt>
                <c:pt idx="3">
                  <c:v>**Philippines,2015</c:v>
                </c:pt>
                <c:pt idx="4">
                  <c:v>*Lao PDR,2017</c:v>
                </c:pt>
                <c:pt idx="5">
                  <c:v>*Thailand,2018</c:v>
                </c:pt>
                <c:pt idx="6">
                  <c:v>***Fiji,2012</c:v>
                </c:pt>
                <c:pt idx="7">
                  <c:v>*Cambodia, 2016</c:v>
                </c:pt>
                <c:pt idx="8">
                  <c:v>*India,2014-15</c:v>
                </c:pt>
                <c:pt idx="9">
                  <c:v>**Pakistan,2016</c:v>
                </c:pt>
                <c:pt idx="10">
                  <c:v>*Viet Nam,2018</c:v>
                </c:pt>
                <c:pt idx="11">
                  <c:v>*Indonesia,2015</c:v>
                </c:pt>
                <c:pt idx="12">
                  <c:v>*Myanmar,2016</c:v>
                </c:pt>
                <c:pt idx="13">
                  <c:v>*Malaysia,2017</c:v>
                </c:pt>
              </c:strCache>
            </c:strRef>
          </c:cat>
          <c:val>
            <c:numRef>
              <c:f>'HIV prev_SW'!$C$3:$C$16</c:f>
              <c:numCache>
                <c:formatCode>0.0</c:formatCode>
                <c:ptCount val="14"/>
                <c:pt idx="0">
                  <c:v>0.11</c:v>
                </c:pt>
                <c:pt idx="1">
                  <c:v>0.1</c:v>
                </c:pt>
                <c:pt idx="2">
                  <c:v>0.3</c:v>
                </c:pt>
                <c:pt idx="3">
                  <c:v>0.7</c:v>
                </c:pt>
                <c:pt idx="4">
                  <c:v>1</c:v>
                </c:pt>
                <c:pt idx="5">
                  <c:v>0.6</c:v>
                </c:pt>
                <c:pt idx="6" formatCode="0">
                  <c:v>0</c:v>
                </c:pt>
                <c:pt idx="7">
                  <c:v>0.7</c:v>
                </c:pt>
                <c:pt idx="8">
                  <c:v>1.2</c:v>
                </c:pt>
                <c:pt idx="9">
                  <c:v>3.8</c:v>
                </c:pt>
                <c:pt idx="10">
                  <c:v>1.6</c:v>
                </c:pt>
                <c:pt idx="11">
                  <c:v>4.0999999999999996</c:v>
                </c:pt>
                <c:pt idx="12">
                  <c:v>4.5</c:v>
                </c:pt>
                <c:pt idx="13">
                  <c:v>0</c:v>
                </c:pt>
              </c:numCache>
            </c:numRef>
          </c:val>
          <c:extLst>
            <c:ext xmlns:c16="http://schemas.microsoft.com/office/drawing/2014/chart" uri="{C3380CC4-5D6E-409C-BE32-E72D297353CC}">
              <c16:uniqueId val="{00000000-9150-4E3A-A98D-5CAF19523CEB}"/>
            </c:ext>
          </c:extLst>
        </c:ser>
        <c:ser>
          <c:idx val="1"/>
          <c:order val="1"/>
          <c:tx>
            <c:strRef>
              <c:f>'HIV prev_SW'!$D$2</c:f>
              <c:strCache>
                <c:ptCount val="1"/>
                <c:pt idx="0">
                  <c:v>Sex workers (aged 25+ yr)</c:v>
                </c:pt>
              </c:strCache>
            </c:strRef>
          </c:tx>
          <c:spPr>
            <a:solidFill>
              <a:srgbClr val="0CBCC1"/>
            </a:solidFill>
            <a:ln>
              <a:noFill/>
            </a:ln>
          </c:spPr>
          <c:invertIfNegative val="0"/>
          <c:cat>
            <c:strRef>
              <c:f>'HIV prev_SW'!$A$3:$A$16</c:f>
              <c:strCache>
                <c:ptCount val="14"/>
                <c:pt idx="0">
                  <c:v>*China,2018</c:v>
                </c:pt>
                <c:pt idx="1">
                  <c:v>#Bangladesh,2016</c:v>
                </c:pt>
                <c:pt idx="2">
                  <c:v>*Afghanistan,2012</c:v>
                </c:pt>
                <c:pt idx="3">
                  <c:v>**Philippines,2015</c:v>
                </c:pt>
                <c:pt idx="4">
                  <c:v>*Lao PDR,2017</c:v>
                </c:pt>
                <c:pt idx="5">
                  <c:v>*Thailand,2018</c:v>
                </c:pt>
                <c:pt idx="6">
                  <c:v>***Fiji,2012</c:v>
                </c:pt>
                <c:pt idx="7">
                  <c:v>*Cambodia, 2016</c:v>
                </c:pt>
                <c:pt idx="8">
                  <c:v>*India,2014-15</c:v>
                </c:pt>
                <c:pt idx="9">
                  <c:v>**Pakistan,2016</c:v>
                </c:pt>
                <c:pt idx="10">
                  <c:v>*Viet Nam,2018</c:v>
                </c:pt>
                <c:pt idx="11">
                  <c:v>*Indonesia,2015</c:v>
                </c:pt>
                <c:pt idx="12">
                  <c:v>*Myanmar,2016</c:v>
                </c:pt>
                <c:pt idx="13">
                  <c:v>*Malaysia,2017</c:v>
                </c:pt>
              </c:strCache>
            </c:strRef>
          </c:cat>
          <c:val>
            <c:numRef>
              <c:f>'HIV prev_SW'!$D$3:$D$16</c:f>
              <c:numCache>
                <c:formatCode>0.0</c:formatCode>
                <c:ptCount val="14"/>
                <c:pt idx="0">
                  <c:v>0.25</c:v>
                </c:pt>
                <c:pt idx="1">
                  <c:v>0.3</c:v>
                </c:pt>
                <c:pt idx="2">
                  <c:v>0.3</c:v>
                </c:pt>
                <c:pt idx="3">
                  <c:v>0.6</c:v>
                </c:pt>
                <c:pt idx="4">
                  <c:v>0.8</c:v>
                </c:pt>
                <c:pt idx="5">
                  <c:v>0.8</c:v>
                </c:pt>
                <c:pt idx="6">
                  <c:v>1.2</c:v>
                </c:pt>
                <c:pt idx="7">
                  <c:v>1.3</c:v>
                </c:pt>
                <c:pt idx="8">
                  <c:v>2.4</c:v>
                </c:pt>
                <c:pt idx="9">
                  <c:v>3.8</c:v>
                </c:pt>
                <c:pt idx="10">
                  <c:v>4.4000000000000004</c:v>
                </c:pt>
                <c:pt idx="11">
                  <c:v>5.7</c:v>
                </c:pt>
                <c:pt idx="12">
                  <c:v>6.1</c:v>
                </c:pt>
                <c:pt idx="13">
                  <c:v>7.7</c:v>
                </c:pt>
              </c:numCache>
            </c:numRef>
          </c:val>
          <c:extLst>
            <c:ext xmlns:c16="http://schemas.microsoft.com/office/drawing/2014/chart" uri="{C3380CC4-5D6E-409C-BE32-E72D297353CC}">
              <c16:uniqueId val="{00000001-9150-4E3A-A98D-5CAF19523CEB}"/>
            </c:ext>
          </c:extLst>
        </c:ser>
        <c:dLbls>
          <c:showLegendKey val="0"/>
          <c:showVal val="0"/>
          <c:showCatName val="0"/>
          <c:showSerName val="0"/>
          <c:showPercent val="0"/>
          <c:showBubbleSize val="0"/>
        </c:dLbls>
        <c:gapWidth val="150"/>
        <c:axId val="185158656"/>
        <c:axId val="185160448"/>
      </c:barChart>
      <c:scatterChart>
        <c:scatterStyle val="smoothMarker"/>
        <c:varyColors val="0"/>
        <c:ser>
          <c:idx val="2"/>
          <c:order val="2"/>
          <c:tx>
            <c:strRef>
              <c:f>'HIV prev_SW'!$C$21</c:f>
              <c:strCache>
                <c:ptCount val="1"/>
                <c:pt idx="0">
                  <c:v>Threshold</c:v>
                </c:pt>
              </c:strCache>
            </c:strRef>
          </c:tx>
          <c:spPr>
            <a:ln w="25400">
              <a:solidFill>
                <a:srgbClr val="E31837"/>
              </a:solidFill>
              <a:prstDash val="dash"/>
            </a:ln>
          </c:spPr>
          <c:marker>
            <c:symbol val="none"/>
          </c:marker>
          <c:xVal>
            <c:numRef>
              <c:f>'HIV prev_SW'!$B$22:$B$23</c:f>
              <c:numCache>
                <c:formatCode>General</c:formatCode>
                <c:ptCount val="2"/>
                <c:pt idx="0">
                  <c:v>0</c:v>
                </c:pt>
                <c:pt idx="1">
                  <c:v>1</c:v>
                </c:pt>
              </c:numCache>
            </c:numRef>
          </c:xVal>
          <c:yVal>
            <c:numRef>
              <c:f>'HIV prev_SW'!$C$22:$C$23</c:f>
              <c:numCache>
                <c:formatCode>General</c:formatCode>
                <c:ptCount val="2"/>
                <c:pt idx="0">
                  <c:v>5</c:v>
                </c:pt>
                <c:pt idx="1">
                  <c:v>5</c:v>
                </c:pt>
              </c:numCache>
            </c:numRef>
          </c:yVal>
          <c:smooth val="1"/>
          <c:extLst>
            <c:ext xmlns:c16="http://schemas.microsoft.com/office/drawing/2014/chart" uri="{C3380CC4-5D6E-409C-BE32-E72D297353CC}">
              <c16:uniqueId val="{00000002-9150-4E3A-A98D-5CAF19523CEB}"/>
            </c:ext>
          </c:extLst>
        </c:ser>
        <c:dLbls>
          <c:showLegendKey val="0"/>
          <c:showVal val="0"/>
          <c:showCatName val="0"/>
          <c:showSerName val="0"/>
          <c:showPercent val="0"/>
          <c:showBubbleSize val="0"/>
        </c:dLbls>
        <c:axId val="185168256"/>
        <c:axId val="185162368"/>
      </c:scatterChart>
      <c:catAx>
        <c:axId val="185158656"/>
        <c:scaling>
          <c:orientation val="minMax"/>
        </c:scaling>
        <c:delete val="0"/>
        <c:axPos val="b"/>
        <c:numFmt formatCode="General" sourceLinked="0"/>
        <c:majorTickMark val="out"/>
        <c:minorTickMark val="none"/>
        <c:tickLblPos val="nextTo"/>
        <c:crossAx val="185160448"/>
        <c:crosses val="autoZero"/>
        <c:auto val="1"/>
        <c:lblAlgn val="ctr"/>
        <c:lblOffset val="100"/>
        <c:noMultiLvlLbl val="0"/>
      </c:catAx>
      <c:valAx>
        <c:axId val="185160448"/>
        <c:scaling>
          <c:orientation val="minMax"/>
          <c:max val="10"/>
        </c:scaling>
        <c:delete val="0"/>
        <c:axPos val="l"/>
        <c:title>
          <c:tx>
            <c:rich>
              <a:bodyPr rot="-5400000" vert="horz"/>
              <a:lstStyle/>
              <a:p>
                <a:pPr>
                  <a:defRPr/>
                </a:pPr>
                <a:r>
                  <a:rPr lang="en-US"/>
                  <a:t>HIV prevalence (%)</a:t>
                </a:r>
              </a:p>
            </c:rich>
          </c:tx>
          <c:layout>
            <c:manualLayout>
              <c:xMode val="edge"/>
              <c:yMode val="edge"/>
              <c:x val="2.7720180875758808E-3"/>
              <c:y val="0.10259841578941456"/>
            </c:manualLayout>
          </c:layout>
          <c:overlay val="0"/>
        </c:title>
        <c:numFmt formatCode="0" sourceLinked="0"/>
        <c:majorTickMark val="out"/>
        <c:minorTickMark val="none"/>
        <c:tickLblPos val="nextTo"/>
        <c:crossAx val="185158656"/>
        <c:crosses val="autoZero"/>
        <c:crossBetween val="between"/>
        <c:majorUnit val="2"/>
      </c:valAx>
      <c:valAx>
        <c:axId val="185162368"/>
        <c:scaling>
          <c:orientation val="minMax"/>
          <c:max val="9"/>
          <c:min val="0"/>
        </c:scaling>
        <c:delete val="1"/>
        <c:axPos val="r"/>
        <c:numFmt formatCode="General" sourceLinked="1"/>
        <c:majorTickMark val="out"/>
        <c:minorTickMark val="none"/>
        <c:tickLblPos val="nextTo"/>
        <c:crossAx val="185168256"/>
        <c:crosses val="max"/>
        <c:crossBetween val="midCat"/>
        <c:majorUnit val="1"/>
      </c:valAx>
      <c:valAx>
        <c:axId val="185168256"/>
        <c:scaling>
          <c:orientation val="minMax"/>
          <c:max val="1"/>
          <c:min val="0"/>
        </c:scaling>
        <c:delete val="1"/>
        <c:axPos val="t"/>
        <c:numFmt formatCode="General" sourceLinked="1"/>
        <c:majorTickMark val="out"/>
        <c:minorTickMark val="none"/>
        <c:tickLblPos val="nextTo"/>
        <c:crossAx val="185162368"/>
        <c:crosses val="max"/>
        <c:crossBetween val="midCat"/>
        <c:majorUnit val="0.2"/>
      </c:valAx>
    </c:plotArea>
    <c:legend>
      <c:legendPos val="r"/>
      <c:legendEntry>
        <c:idx val="2"/>
        <c:delete val="1"/>
      </c:legendEntry>
      <c:layout>
        <c:manualLayout>
          <c:xMode val="edge"/>
          <c:yMode val="edge"/>
          <c:x val="0.10116703885193512"/>
          <c:y val="4.0622995063222853E-2"/>
          <c:w val="0.31600944546737353"/>
          <c:h val="0.20541867375104247"/>
        </c:manualLayout>
      </c:layout>
      <c:overlay val="0"/>
    </c:legend>
    <c:plotVisOnly val="1"/>
    <c:dispBlanksAs val="gap"/>
    <c:showDLblsOverMax val="0"/>
  </c:chart>
  <c:txPr>
    <a:bodyPr/>
    <a:lstStyle/>
    <a:p>
      <a:pPr>
        <a:defRPr sz="1400" b="0">
          <a:latin typeface="Arial" pitchFamily="34" charset="0"/>
          <a:cs typeface="Arial" pitchFamily="34" charset="0"/>
        </a:defRPr>
      </a:pPr>
      <a:endParaRPr lang="en-US"/>
    </a:p>
  </c:txPr>
  <c:externalData r:id="rId2">
    <c:autoUpdate val="0"/>
  </c:externalData>
  <c:userShapes r:id="rId3"/>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8.6858622401929486E-2"/>
          <c:y val="4.2517730496453902E-2"/>
          <c:w val="0.89291214442789224"/>
          <c:h val="0.5053967722119842"/>
        </c:manualLayout>
      </c:layout>
      <c:barChart>
        <c:barDir val="col"/>
        <c:grouping val="clustered"/>
        <c:varyColors val="0"/>
        <c:ser>
          <c:idx val="0"/>
          <c:order val="0"/>
          <c:tx>
            <c:strRef>
              <c:f>'MSM HIV+'!$B$1</c:f>
              <c:strCache>
                <c:ptCount val="1"/>
                <c:pt idx="0">
                  <c:v>Young men who have sex with men (aged &lt; 25 yr)</c:v>
                </c:pt>
              </c:strCache>
            </c:strRef>
          </c:tx>
          <c:spPr>
            <a:solidFill>
              <a:srgbClr val="F15B40"/>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'MSM HIV+'!$A$2:$A$18</c:f>
              <c:strCache>
                <c:ptCount val="17"/>
                <c:pt idx="0">
                  <c:v>Afghanistan (2012)</c:v>
                </c:pt>
                <c:pt idx="1">
                  <c:v>Bangladesh (2015)</c:v>
                </c:pt>
                <c:pt idx="2">
                  <c:v>Sri Lanka (2016)</c:v>
                </c:pt>
                <c:pt idx="3">
                  <c:v>Cambodia (2014)</c:v>
                </c:pt>
                <c:pt idx="4">
                  <c:v>Mongolia (2017)</c:v>
                </c:pt>
                <c:pt idx="5">
                  <c:v>Lao PDR (2014)</c:v>
                </c:pt>
                <c:pt idx="6">
                  <c:v>Japan (2015)</c:v>
                </c:pt>
                <c:pt idx="7">
                  <c:v>India (2014-15)</c:v>
                </c:pt>
                <c:pt idx="8">
                  <c:v>Philippines (2015)</c:v>
                </c:pt>
                <c:pt idx="9">
                  <c:v>Pakistan (2016)</c:v>
                </c:pt>
                <c:pt idx="10">
                  <c:v>Myanmar (2018)</c:v>
                </c:pt>
                <c:pt idx="11">
                  <c:v>Nepal* (2017)</c:v>
                </c:pt>
                <c:pt idx="12">
                  <c:v>China (2018)</c:v>
                </c:pt>
                <c:pt idx="13">
                  <c:v>Thailand (2018)</c:v>
                </c:pt>
                <c:pt idx="14">
                  <c:v>Viet Nam (2018)</c:v>
                </c:pt>
                <c:pt idx="15">
                  <c:v>Malaysia (2017)</c:v>
                </c:pt>
                <c:pt idx="16">
                  <c:v>Indonesia (2015)</c:v>
                </c:pt>
              </c:strCache>
            </c:strRef>
          </c:cat>
          <c:val>
            <c:numRef>
              <c:f>'MSM HIV+'!$B$2:$B$18</c:f>
              <c:numCache>
                <c:formatCode>0</c:formatCode>
                <c:ptCount val="17"/>
                <c:pt idx="0">
                  <c:v>0</c:v>
                </c:pt>
                <c:pt idx="1">
                  <c:v>0</c:v>
                </c:pt>
                <c:pt idx="2" formatCode="0.0">
                  <c:v>0</c:v>
                </c:pt>
                <c:pt idx="3" formatCode="0.0">
                  <c:v>0.6</c:v>
                </c:pt>
                <c:pt idx="4" formatCode="0.0">
                  <c:v>0.7</c:v>
                </c:pt>
                <c:pt idx="5" formatCode="0.0">
                  <c:v>0.9</c:v>
                </c:pt>
                <c:pt idx="6" formatCode="0.0">
                  <c:v>2.8</c:v>
                </c:pt>
                <c:pt idx="7" formatCode="0.0">
                  <c:v>3.4</c:v>
                </c:pt>
                <c:pt idx="8" formatCode="0.0">
                  <c:v>3.4</c:v>
                </c:pt>
                <c:pt idx="9" formatCode="General">
                  <c:v>3.6</c:v>
                </c:pt>
                <c:pt idx="10" formatCode="0.0">
                  <c:v>4.2</c:v>
                </c:pt>
                <c:pt idx="11" formatCode="0.0">
                  <c:v>5.3</c:v>
                </c:pt>
                <c:pt idx="12" formatCode="0.0">
                  <c:v>5.6</c:v>
                </c:pt>
                <c:pt idx="13" formatCode="0.0">
                  <c:v>6.2</c:v>
                </c:pt>
                <c:pt idx="14" formatCode="0.0">
                  <c:v>10.6</c:v>
                </c:pt>
                <c:pt idx="15" formatCode="0.0">
                  <c:v>15.5</c:v>
                </c:pt>
                <c:pt idx="16" formatCode="0.0">
                  <c:v>23.75</c:v>
                </c:pt>
              </c:numCache>
            </c:numRef>
          </c:val>
          <c:extLst>
            <c:ext xmlns:c16="http://schemas.microsoft.com/office/drawing/2014/chart" uri="{C3380CC4-5D6E-409C-BE32-E72D297353CC}">
              <c16:uniqueId val="{00000000-DCB2-4016-BB4C-A32907F951B5}"/>
            </c:ext>
          </c:extLst>
        </c:ser>
        <c:ser>
          <c:idx val="1"/>
          <c:order val="1"/>
          <c:tx>
            <c:strRef>
              <c:f>'MSM HIV+'!$C$1</c:f>
              <c:strCache>
                <c:ptCount val="1"/>
                <c:pt idx="0">
                  <c:v>Men who have sex with men (aged 25+ yr)</c:v>
                </c:pt>
              </c:strCache>
            </c:strRef>
          </c:tx>
          <c:spPr>
            <a:solidFill>
              <a:srgbClr val="FFCC00"/>
            </a:solidFill>
            <a:ln>
              <a:noFill/>
            </a:ln>
          </c:spPr>
          <c:invertIfNegative val="0"/>
          <c:cat>
            <c:strRef>
              <c:f>'MSM HIV+'!$A$2:$A$18</c:f>
              <c:strCache>
                <c:ptCount val="17"/>
                <c:pt idx="0">
                  <c:v>Afghanistan (2012)</c:v>
                </c:pt>
                <c:pt idx="1">
                  <c:v>Bangladesh (2015)</c:v>
                </c:pt>
                <c:pt idx="2">
                  <c:v>Sri Lanka (2016)</c:v>
                </c:pt>
                <c:pt idx="3">
                  <c:v>Cambodia (2014)</c:v>
                </c:pt>
                <c:pt idx="4">
                  <c:v>Mongolia (2017)</c:v>
                </c:pt>
                <c:pt idx="5">
                  <c:v>Lao PDR (2014)</c:v>
                </c:pt>
                <c:pt idx="6">
                  <c:v>Japan (2015)</c:v>
                </c:pt>
                <c:pt idx="7">
                  <c:v>India (2014-15)</c:v>
                </c:pt>
                <c:pt idx="8">
                  <c:v>Philippines (2015)</c:v>
                </c:pt>
                <c:pt idx="9">
                  <c:v>Pakistan (2016)</c:v>
                </c:pt>
                <c:pt idx="10">
                  <c:v>Myanmar (2018)</c:v>
                </c:pt>
                <c:pt idx="11">
                  <c:v>Nepal* (2017)</c:v>
                </c:pt>
                <c:pt idx="12">
                  <c:v>China (2018)</c:v>
                </c:pt>
                <c:pt idx="13">
                  <c:v>Thailand (2018)</c:v>
                </c:pt>
                <c:pt idx="14">
                  <c:v>Viet Nam (2018)</c:v>
                </c:pt>
                <c:pt idx="15">
                  <c:v>Malaysia (2017)</c:v>
                </c:pt>
                <c:pt idx="16">
                  <c:v>Indonesia (2015)</c:v>
                </c:pt>
              </c:strCache>
            </c:strRef>
          </c:cat>
          <c:val>
            <c:numRef>
              <c:f>'MSM HIV+'!$C$2:$C$18</c:f>
              <c:numCache>
                <c:formatCode>0.0</c:formatCode>
                <c:ptCount val="17"/>
                <c:pt idx="0">
                  <c:v>0.9</c:v>
                </c:pt>
                <c:pt idx="1">
                  <c:v>0.3</c:v>
                </c:pt>
                <c:pt idx="2">
                  <c:v>2.4</c:v>
                </c:pt>
                <c:pt idx="3">
                  <c:v>4.5</c:v>
                </c:pt>
                <c:pt idx="4">
                  <c:v>19.2</c:v>
                </c:pt>
                <c:pt idx="5">
                  <c:v>4.8</c:v>
                </c:pt>
                <c:pt idx="6">
                  <c:v>5.4</c:v>
                </c:pt>
                <c:pt idx="7" formatCode="0">
                  <c:v>5</c:v>
                </c:pt>
                <c:pt idx="8">
                  <c:v>7.6</c:v>
                </c:pt>
                <c:pt idx="9" formatCode="General">
                  <c:v>3.9</c:v>
                </c:pt>
                <c:pt idx="10">
                  <c:v>9</c:v>
                </c:pt>
                <c:pt idx="11">
                  <c:v>4.8</c:v>
                </c:pt>
                <c:pt idx="12">
                  <c:v>7.4</c:v>
                </c:pt>
                <c:pt idx="13">
                  <c:v>15.1</c:v>
                </c:pt>
                <c:pt idx="14">
                  <c:v>10.9</c:v>
                </c:pt>
                <c:pt idx="15">
                  <c:v>25.7</c:v>
                </c:pt>
                <c:pt idx="16" formatCode="0">
                  <c:v>26.97</c:v>
                </c:pt>
              </c:numCache>
            </c:numRef>
          </c:val>
          <c:extLst>
            <c:ext xmlns:c16="http://schemas.microsoft.com/office/drawing/2014/chart" uri="{C3380CC4-5D6E-409C-BE32-E72D297353CC}">
              <c16:uniqueId val="{00000001-DCB2-4016-BB4C-A32907F951B5}"/>
            </c:ext>
          </c:extLst>
        </c:ser>
        <c:dLbls>
          <c:showLegendKey val="0"/>
          <c:showVal val="0"/>
          <c:showCatName val="0"/>
          <c:showSerName val="0"/>
          <c:showPercent val="0"/>
          <c:showBubbleSize val="0"/>
        </c:dLbls>
        <c:gapWidth val="80"/>
        <c:overlap val="-10"/>
        <c:axId val="185054336"/>
        <c:axId val="185055872"/>
      </c:barChart>
      <c:scatterChart>
        <c:scatterStyle val="smoothMarker"/>
        <c:varyColors val="0"/>
        <c:ser>
          <c:idx val="2"/>
          <c:order val="2"/>
          <c:tx>
            <c:strRef>
              <c:f>'MSM HIV+'!$B$24</c:f>
              <c:strCache>
                <c:ptCount val="1"/>
                <c:pt idx="0">
                  <c:v>Threshold</c:v>
                </c:pt>
              </c:strCache>
            </c:strRef>
          </c:tx>
          <c:spPr>
            <a:ln w="25400">
              <a:solidFill>
                <a:srgbClr val="E31837"/>
              </a:solidFill>
              <a:prstDash val="dash"/>
            </a:ln>
          </c:spPr>
          <c:marker>
            <c:symbol val="none"/>
          </c:marker>
          <c:xVal>
            <c:numRef>
              <c:f>'MSM HIV+'!$A$25:$A$26</c:f>
              <c:numCache>
                <c:formatCode>General</c:formatCode>
                <c:ptCount val="2"/>
                <c:pt idx="0">
                  <c:v>0</c:v>
                </c:pt>
                <c:pt idx="1">
                  <c:v>1</c:v>
                </c:pt>
              </c:numCache>
            </c:numRef>
          </c:xVal>
          <c:yVal>
            <c:numRef>
              <c:f>'MSM HIV+'!$B$25:$B$26</c:f>
              <c:numCache>
                <c:formatCode>General</c:formatCode>
                <c:ptCount val="2"/>
                <c:pt idx="0">
                  <c:v>5</c:v>
                </c:pt>
                <c:pt idx="1">
                  <c:v>5</c:v>
                </c:pt>
              </c:numCache>
            </c:numRef>
          </c:yVal>
          <c:smooth val="1"/>
          <c:extLst>
            <c:ext xmlns:c16="http://schemas.microsoft.com/office/drawing/2014/chart" uri="{C3380CC4-5D6E-409C-BE32-E72D297353CC}">
              <c16:uniqueId val="{00000002-DCB2-4016-BB4C-A32907F951B5}"/>
            </c:ext>
          </c:extLst>
        </c:ser>
        <c:dLbls>
          <c:showLegendKey val="0"/>
          <c:showVal val="0"/>
          <c:showCatName val="0"/>
          <c:showSerName val="0"/>
          <c:showPercent val="0"/>
          <c:showBubbleSize val="0"/>
        </c:dLbls>
        <c:axId val="185063680"/>
        <c:axId val="185062144"/>
      </c:scatterChart>
      <c:catAx>
        <c:axId val="185054336"/>
        <c:scaling>
          <c:orientation val="minMax"/>
        </c:scaling>
        <c:delete val="0"/>
        <c:axPos val="b"/>
        <c:numFmt formatCode="General" sourceLinked="0"/>
        <c:majorTickMark val="out"/>
        <c:minorTickMark val="none"/>
        <c:tickLblPos val="nextTo"/>
        <c:crossAx val="185055872"/>
        <c:crosses val="autoZero"/>
        <c:auto val="1"/>
        <c:lblAlgn val="ctr"/>
        <c:lblOffset val="100"/>
        <c:noMultiLvlLbl val="0"/>
      </c:catAx>
      <c:valAx>
        <c:axId val="185055872"/>
        <c:scaling>
          <c:orientation val="minMax"/>
        </c:scaling>
        <c:delete val="0"/>
        <c:axPos val="l"/>
        <c:title>
          <c:tx>
            <c:rich>
              <a:bodyPr rot="-5400000" vert="horz"/>
              <a:lstStyle/>
              <a:p>
                <a:pPr>
                  <a:defRPr/>
                </a:pPr>
                <a:r>
                  <a:rPr lang="en-GB"/>
                  <a:t>HIV prevalence (%)</a:t>
                </a:r>
              </a:p>
            </c:rich>
          </c:tx>
          <c:layout>
            <c:manualLayout>
              <c:xMode val="edge"/>
              <c:yMode val="edge"/>
              <c:x val="2.4050861885507556E-2"/>
              <c:y val="3.9960078519596813E-2"/>
            </c:manualLayout>
          </c:layout>
          <c:overlay val="0"/>
        </c:title>
        <c:numFmt formatCode="0" sourceLinked="0"/>
        <c:majorTickMark val="out"/>
        <c:minorTickMark val="none"/>
        <c:tickLblPos val="nextTo"/>
        <c:crossAx val="185054336"/>
        <c:crosses val="autoZero"/>
        <c:crossBetween val="between"/>
      </c:valAx>
      <c:valAx>
        <c:axId val="185062144"/>
        <c:scaling>
          <c:orientation val="minMax"/>
          <c:max val="30"/>
          <c:min val="0"/>
        </c:scaling>
        <c:delete val="1"/>
        <c:axPos val="r"/>
        <c:numFmt formatCode="General" sourceLinked="1"/>
        <c:majorTickMark val="out"/>
        <c:minorTickMark val="none"/>
        <c:tickLblPos val="nextTo"/>
        <c:crossAx val="185063680"/>
        <c:crosses val="max"/>
        <c:crossBetween val="midCat"/>
        <c:majorUnit val="1"/>
      </c:valAx>
      <c:valAx>
        <c:axId val="185063680"/>
        <c:scaling>
          <c:orientation val="minMax"/>
          <c:max val="1"/>
          <c:min val="0"/>
        </c:scaling>
        <c:delete val="1"/>
        <c:axPos val="t"/>
        <c:numFmt formatCode="General" sourceLinked="1"/>
        <c:majorTickMark val="out"/>
        <c:minorTickMark val="none"/>
        <c:tickLblPos val="nextTo"/>
        <c:crossAx val="185062144"/>
        <c:crosses val="max"/>
        <c:crossBetween val="midCat"/>
        <c:majorUnit val="0.2"/>
      </c:valAx>
    </c:plotArea>
    <c:legend>
      <c:legendPos val="r"/>
      <c:legendEntry>
        <c:idx val="2"/>
        <c:delete val="1"/>
      </c:legendEntry>
      <c:layout>
        <c:manualLayout>
          <c:xMode val="edge"/>
          <c:yMode val="edge"/>
          <c:x val="0.10600815523059619"/>
          <c:y val="1.6868755376166215E-2"/>
          <c:w val="0.72872554295530656"/>
          <c:h val="0.14989607936809921"/>
        </c:manualLayout>
      </c:layout>
      <c:overlay val="0"/>
    </c:legend>
    <c:plotVisOnly val="1"/>
    <c:dispBlanksAs val="gap"/>
    <c:showDLblsOverMax val="0"/>
  </c:chart>
  <c:txPr>
    <a:bodyPr/>
    <a:lstStyle/>
    <a:p>
      <a:pPr>
        <a:defRPr sz="1400" b="0">
          <a:latin typeface="Arial" pitchFamily="34" charset="0"/>
          <a:cs typeface="Arial" pitchFamily="34" charset="0"/>
        </a:defRPr>
      </a:pPr>
      <a:endParaRPr lang="en-US"/>
    </a:p>
  </c:txPr>
  <c:externalData r:id="rId2">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9.8812914128592666E-2"/>
          <c:y val="0.15549499629394209"/>
          <c:w val="0.88760042022829122"/>
          <c:h val="0.683071076066046"/>
        </c:manualLayout>
      </c:layout>
      <c:barChart>
        <c:barDir val="col"/>
        <c:grouping val="clustered"/>
        <c:varyColors val="0"/>
        <c:ser>
          <c:idx val="0"/>
          <c:order val="0"/>
          <c:tx>
            <c:strRef>
              <c:f>'TG_preve_latest avai'!$C$1</c:f>
              <c:strCache>
                <c:ptCount val="1"/>
                <c:pt idx="0">
                  <c:v>Young transgender (aged &lt; 25 yr)</c:v>
                </c:pt>
              </c:strCache>
            </c:strRef>
          </c:tx>
          <c:spPr>
            <a:solidFill>
              <a:srgbClr val="F15B40"/>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'TG_preve_latest avai'!$A$2:$A$9</c:f>
              <c:strCache>
                <c:ptCount val="8"/>
                <c:pt idx="0">
                  <c:v>Bangladesh
2015</c:v>
                </c:pt>
                <c:pt idx="1">
                  <c:v>Philippines
 2015</c:v>
                </c:pt>
                <c:pt idx="2">
                  <c:v>Nepal
2017</c:v>
                </c:pt>
                <c:pt idx="3">
                  <c:v>Malaysia
2017</c:v>
                </c:pt>
                <c:pt idx="4">
                  <c:v>India
2014-15</c:v>
                </c:pt>
                <c:pt idx="5">
                  <c:v>Pakistan
 2016</c:v>
                </c:pt>
                <c:pt idx="6">
                  <c:v>Thailand
2018</c:v>
                </c:pt>
                <c:pt idx="7">
                  <c:v>Indonesia
 2015</c:v>
                </c:pt>
              </c:strCache>
            </c:strRef>
          </c:cat>
          <c:val>
            <c:numRef>
              <c:f>'TG_preve_latest avai'!$C$2:$C$9</c:f>
              <c:numCache>
                <c:formatCode>0.0</c:formatCode>
                <c:ptCount val="8"/>
                <c:pt idx="0">
                  <c:v>1.1000000000000001</c:v>
                </c:pt>
                <c:pt idx="1">
                  <c:v>1.25</c:v>
                </c:pt>
                <c:pt idx="2">
                  <c:v>1.9</c:v>
                </c:pt>
                <c:pt idx="3">
                  <c:v>4.5999999999999996</c:v>
                </c:pt>
                <c:pt idx="4">
                  <c:v>5.9</c:v>
                </c:pt>
                <c:pt idx="5">
                  <c:v>6.2</c:v>
                </c:pt>
                <c:pt idx="6">
                  <c:v>10.199999999999999</c:v>
                </c:pt>
                <c:pt idx="7">
                  <c:v>18.93</c:v>
                </c:pt>
              </c:numCache>
            </c:numRef>
          </c:val>
          <c:extLst>
            <c:ext xmlns:c16="http://schemas.microsoft.com/office/drawing/2014/chart" uri="{C3380CC4-5D6E-409C-BE32-E72D297353CC}">
              <c16:uniqueId val="{00000000-1951-4A2C-AF83-0E3F5D33D035}"/>
            </c:ext>
          </c:extLst>
        </c:ser>
        <c:ser>
          <c:idx val="1"/>
          <c:order val="1"/>
          <c:tx>
            <c:strRef>
              <c:f>'TG_preve_latest avai'!$D$1</c:f>
              <c:strCache>
                <c:ptCount val="1"/>
                <c:pt idx="0">
                  <c:v>Transgender (aged 25+ yr)</c:v>
                </c:pt>
              </c:strCache>
            </c:strRef>
          </c:tx>
          <c:spPr>
            <a:solidFill>
              <a:srgbClr val="CDC884"/>
            </a:solidFill>
            <a:ln>
              <a:noFill/>
            </a:ln>
          </c:spPr>
          <c:invertIfNegative val="0"/>
          <c:cat>
            <c:strRef>
              <c:f>'TG_preve_latest avai'!$A$2:$A$9</c:f>
              <c:strCache>
                <c:ptCount val="8"/>
                <c:pt idx="0">
                  <c:v>Bangladesh
2015</c:v>
                </c:pt>
                <c:pt idx="1">
                  <c:v>Philippines
 2015</c:v>
                </c:pt>
                <c:pt idx="2">
                  <c:v>Nepal
2017</c:v>
                </c:pt>
                <c:pt idx="3">
                  <c:v>Malaysia
2017</c:v>
                </c:pt>
                <c:pt idx="4">
                  <c:v>India
2014-15</c:v>
                </c:pt>
                <c:pt idx="5">
                  <c:v>Pakistan
 2016</c:v>
                </c:pt>
                <c:pt idx="6">
                  <c:v>Thailand
2018</c:v>
                </c:pt>
                <c:pt idx="7">
                  <c:v>Indonesia
 2015</c:v>
                </c:pt>
              </c:strCache>
            </c:strRef>
          </c:cat>
          <c:val>
            <c:numRef>
              <c:f>'TG_preve_latest avai'!$D$2:$D$9</c:f>
              <c:numCache>
                <c:formatCode>0.0</c:formatCode>
                <c:ptCount val="8"/>
                <c:pt idx="0">
                  <c:v>1.6</c:v>
                </c:pt>
                <c:pt idx="1">
                  <c:v>2.56</c:v>
                </c:pt>
                <c:pt idx="2">
                  <c:v>12.4</c:v>
                </c:pt>
                <c:pt idx="3">
                  <c:v>12.2</c:v>
                </c:pt>
                <c:pt idx="4">
                  <c:v>7.8</c:v>
                </c:pt>
                <c:pt idx="5">
                  <c:v>5.2</c:v>
                </c:pt>
                <c:pt idx="6" formatCode="General">
                  <c:v>12.8</c:v>
                </c:pt>
                <c:pt idx="7" formatCode="0">
                  <c:v>26.03</c:v>
                </c:pt>
              </c:numCache>
            </c:numRef>
          </c:val>
          <c:extLst>
            <c:ext xmlns:c16="http://schemas.microsoft.com/office/drawing/2014/chart" uri="{C3380CC4-5D6E-409C-BE32-E72D297353CC}">
              <c16:uniqueId val="{00000001-1951-4A2C-AF83-0E3F5D33D035}"/>
            </c:ext>
          </c:extLst>
        </c:ser>
        <c:dLbls>
          <c:showLegendKey val="0"/>
          <c:showVal val="0"/>
          <c:showCatName val="0"/>
          <c:showSerName val="0"/>
          <c:showPercent val="0"/>
          <c:showBubbleSize val="0"/>
        </c:dLbls>
        <c:gapWidth val="80"/>
        <c:overlap val="-10"/>
        <c:axId val="185354496"/>
        <c:axId val="185368576"/>
      </c:barChart>
      <c:scatterChart>
        <c:scatterStyle val="smoothMarker"/>
        <c:varyColors val="0"/>
        <c:ser>
          <c:idx val="2"/>
          <c:order val="2"/>
          <c:tx>
            <c:strRef>
              <c:f>'TG_preve_latest avai'!$B$27</c:f>
              <c:strCache>
                <c:ptCount val="1"/>
                <c:pt idx="0">
                  <c:v>Threshold</c:v>
                </c:pt>
              </c:strCache>
            </c:strRef>
          </c:tx>
          <c:spPr>
            <a:ln w="25400">
              <a:solidFill>
                <a:srgbClr val="E31837"/>
              </a:solidFill>
              <a:prstDash val="dash"/>
            </a:ln>
          </c:spPr>
          <c:marker>
            <c:symbol val="none"/>
          </c:marker>
          <c:xVal>
            <c:numRef>
              <c:f>'TG_preve_latest avai'!$A$28:$A$29</c:f>
              <c:numCache>
                <c:formatCode>General</c:formatCode>
                <c:ptCount val="2"/>
                <c:pt idx="0">
                  <c:v>0</c:v>
                </c:pt>
                <c:pt idx="1">
                  <c:v>1</c:v>
                </c:pt>
              </c:numCache>
            </c:numRef>
          </c:xVal>
          <c:yVal>
            <c:numRef>
              <c:f>'TG_preve_latest avai'!$B$28:$B$29</c:f>
              <c:numCache>
                <c:formatCode>General</c:formatCode>
                <c:ptCount val="2"/>
                <c:pt idx="0">
                  <c:v>5</c:v>
                </c:pt>
                <c:pt idx="1">
                  <c:v>5</c:v>
                </c:pt>
              </c:numCache>
            </c:numRef>
          </c:yVal>
          <c:smooth val="1"/>
          <c:extLst>
            <c:ext xmlns:c16="http://schemas.microsoft.com/office/drawing/2014/chart" uri="{C3380CC4-5D6E-409C-BE32-E72D297353CC}">
              <c16:uniqueId val="{00000002-1951-4A2C-AF83-0E3F5D33D035}"/>
            </c:ext>
          </c:extLst>
        </c:ser>
        <c:dLbls>
          <c:showLegendKey val="0"/>
          <c:showVal val="0"/>
          <c:showCatName val="0"/>
          <c:showSerName val="0"/>
          <c:showPercent val="0"/>
          <c:showBubbleSize val="0"/>
        </c:dLbls>
        <c:axId val="185372032"/>
        <c:axId val="185370496"/>
      </c:scatterChart>
      <c:catAx>
        <c:axId val="185354496"/>
        <c:scaling>
          <c:orientation val="minMax"/>
        </c:scaling>
        <c:delete val="0"/>
        <c:axPos val="b"/>
        <c:numFmt formatCode="General" sourceLinked="0"/>
        <c:majorTickMark val="out"/>
        <c:minorTickMark val="none"/>
        <c:tickLblPos val="nextTo"/>
        <c:crossAx val="185368576"/>
        <c:crosses val="autoZero"/>
        <c:auto val="1"/>
        <c:lblAlgn val="ctr"/>
        <c:lblOffset val="100"/>
        <c:noMultiLvlLbl val="0"/>
      </c:catAx>
      <c:valAx>
        <c:axId val="185368576"/>
        <c:scaling>
          <c:orientation val="minMax"/>
        </c:scaling>
        <c:delete val="0"/>
        <c:axPos val="l"/>
        <c:title>
          <c:tx>
            <c:rich>
              <a:bodyPr rot="-5400000" vert="horz"/>
              <a:lstStyle/>
              <a:p>
                <a:pPr>
                  <a:defRPr/>
                </a:pPr>
                <a:r>
                  <a:rPr lang="en-GB"/>
                  <a:t>HIV prevalence (%)</a:t>
                </a:r>
              </a:p>
            </c:rich>
          </c:tx>
          <c:layout>
            <c:manualLayout>
              <c:xMode val="edge"/>
              <c:yMode val="edge"/>
              <c:x val="2.6736139257256694E-2"/>
              <c:y val="0.21907836863657026"/>
            </c:manualLayout>
          </c:layout>
          <c:overlay val="0"/>
        </c:title>
        <c:numFmt formatCode="0" sourceLinked="0"/>
        <c:majorTickMark val="out"/>
        <c:minorTickMark val="none"/>
        <c:tickLblPos val="nextTo"/>
        <c:crossAx val="185354496"/>
        <c:crosses val="autoZero"/>
        <c:crossBetween val="between"/>
      </c:valAx>
      <c:valAx>
        <c:axId val="185370496"/>
        <c:scaling>
          <c:orientation val="minMax"/>
          <c:max val="30"/>
          <c:min val="0"/>
        </c:scaling>
        <c:delete val="1"/>
        <c:axPos val="r"/>
        <c:numFmt formatCode="General" sourceLinked="1"/>
        <c:majorTickMark val="out"/>
        <c:minorTickMark val="none"/>
        <c:tickLblPos val="nextTo"/>
        <c:crossAx val="185372032"/>
        <c:crosses val="max"/>
        <c:crossBetween val="midCat"/>
      </c:valAx>
      <c:valAx>
        <c:axId val="185372032"/>
        <c:scaling>
          <c:orientation val="minMax"/>
          <c:max val="1"/>
          <c:min val="0"/>
        </c:scaling>
        <c:delete val="1"/>
        <c:axPos val="t"/>
        <c:numFmt formatCode="General" sourceLinked="1"/>
        <c:majorTickMark val="out"/>
        <c:minorTickMark val="none"/>
        <c:tickLblPos val="nextTo"/>
        <c:crossAx val="185370496"/>
        <c:crosses val="max"/>
        <c:crossBetween val="midCat"/>
        <c:majorUnit val="0.2"/>
      </c:valAx>
    </c:plotArea>
    <c:legend>
      <c:legendPos val="r"/>
      <c:legendEntry>
        <c:idx val="2"/>
        <c:delete val="1"/>
      </c:legendEntry>
      <c:layout>
        <c:manualLayout>
          <c:xMode val="edge"/>
          <c:yMode val="edge"/>
          <c:x val="0.10600815523059619"/>
          <c:y val="4.1378511196738708E-2"/>
          <c:w val="0.84349883221176536"/>
          <c:h val="0.16211337287651836"/>
        </c:manualLayout>
      </c:layout>
      <c:overlay val="0"/>
    </c:legend>
    <c:plotVisOnly val="1"/>
    <c:dispBlanksAs val="gap"/>
    <c:showDLblsOverMax val="0"/>
  </c:chart>
  <c:txPr>
    <a:bodyPr/>
    <a:lstStyle/>
    <a:p>
      <a:pPr>
        <a:defRPr sz="1400" b="0">
          <a:latin typeface="Arial" pitchFamily="34" charset="0"/>
          <a:cs typeface="Arial" pitchFamily="34" charset="0"/>
        </a:defRPr>
      </a:pPr>
      <a:endParaRPr lang="en-US"/>
    </a:p>
  </c:txPr>
  <c:externalData r:id="rId2">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8.6858622401929486E-2"/>
          <c:y val="4.2517730496453902E-2"/>
          <c:w val="0.9023028510815192"/>
          <c:h val="0.48880395867918253"/>
        </c:manualLayout>
      </c:layout>
      <c:barChart>
        <c:barDir val="col"/>
        <c:grouping val="clustered"/>
        <c:varyColors val="0"/>
        <c:ser>
          <c:idx val="0"/>
          <c:order val="0"/>
          <c:tx>
            <c:strRef>
              <c:f>'PWID HIV+'!$B$1</c:f>
              <c:strCache>
                <c:ptCount val="1"/>
                <c:pt idx="0">
                  <c:v>Young people who inject drugs (aged &lt; 25 yr)</c:v>
                </c:pt>
              </c:strCache>
            </c:strRef>
          </c:tx>
          <c:spPr>
            <a:solidFill>
              <a:srgbClr val="F15B40"/>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'PWID HIV+'!$A$2:$A$13</c:f>
              <c:strCache>
                <c:ptCount val="12"/>
                <c:pt idx="0">
                  <c:v>Thailand (2014)*</c:v>
                </c:pt>
                <c:pt idx="1">
                  <c:v>Viet Nam (2017)</c:v>
                </c:pt>
                <c:pt idx="2">
                  <c:v>Afghanistan (2012)</c:v>
                </c:pt>
                <c:pt idx="3">
                  <c:v>Indonesia (2015)</c:v>
                </c:pt>
                <c:pt idx="4">
                  <c:v>Bangladesh (2016)</c:v>
                </c:pt>
                <c:pt idx="5">
                  <c:v>Nepal (2017)</c:v>
                </c:pt>
                <c:pt idx="6">
                  <c:v>China (2018)</c:v>
                </c:pt>
                <c:pt idx="7">
                  <c:v>Malaysia (2017)</c:v>
                </c:pt>
                <c:pt idx="8">
                  <c:v>India (2014-15)</c:v>
                </c:pt>
                <c:pt idx="9">
                  <c:v>Philippines (2015)</c:v>
                </c:pt>
                <c:pt idx="10">
                  <c:v>Myanmar (2018)</c:v>
                </c:pt>
                <c:pt idx="11">
                  <c:v>Pakistan (2016)</c:v>
                </c:pt>
              </c:strCache>
            </c:strRef>
          </c:cat>
          <c:val>
            <c:numRef>
              <c:f>'PWID HIV+'!$B$2:$B$13</c:f>
              <c:numCache>
                <c:formatCode>0.0</c:formatCode>
                <c:ptCount val="12"/>
                <c:pt idx="0" formatCode="0">
                  <c:v>0</c:v>
                </c:pt>
                <c:pt idx="1">
                  <c:v>1.6</c:v>
                </c:pt>
                <c:pt idx="2">
                  <c:v>2.7</c:v>
                </c:pt>
                <c:pt idx="3">
                  <c:v>3.32</c:v>
                </c:pt>
                <c:pt idx="4">
                  <c:v>3.8</c:v>
                </c:pt>
                <c:pt idx="5" formatCode="0">
                  <c:v>4</c:v>
                </c:pt>
                <c:pt idx="6">
                  <c:v>4.2</c:v>
                </c:pt>
                <c:pt idx="7">
                  <c:v>6.1</c:v>
                </c:pt>
                <c:pt idx="8">
                  <c:v>7.6</c:v>
                </c:pt>
                <c:pt idx="9">
                  <c:v>14.5</c:v>
                </c:pt>
                <c:pt idx="10">
                  <c:v>17.100000000000001</c:v>
                </c:pt>
                <c:pt idx="11">
                  <c:v>17.5</c:v>
                </c:pt>
              </c:numCache>
            </c:numRef>
          </c:val>
          <c:extLst>
            <c:ext xmlns:c16="http://schemas.microsoft.com/office/drawing/2014/chart" uri="{C3380CC4-5D6E-409C-BE32-E72D297353CC}">
              <c16:uniqueId val="{00000000-91A3-4FE1-84A0-B6CC3AAD0188}"/>
            </c:ext>
          </c:extLst>
        </c:ser>
        <c:ser>
          <c:idx val="1"/>
          <c:order val="1"/>
          <c:tx>
            <c:strRef>
              <c:f>'PWID HIV+'!$C$1</c:f>
              <c:strCache>
                <c:ptCount val="1"/>
                <c:pt idx="0">
                  <c:v>People who inject drugs (aged 25+ yr)</c:v>
                </c:pt>
              </c:strCache>
            </c:strRef>
          </c:tx>
          <c:spPr>
            <a:solidFill>
              <a:srgbClr val="63CDF6"/>
            </a:solidFill>
            <a:ln>
              <a:noFill/>
            </a:ln>
          </c:spPr>
          <c:invertIfNegative val="0"/>
          <c:cat>
            <c:strRef>
              <c:f>'PWID HIV+'!$A$2:$A$13</c:f>
              <c:strCache>
                <c:ptCount val="12"/>
                <c:pt idx="0">
                  <c:v>Thailand (2014)*</c:v>
                </c:pt>
                <c:pt idx="1">
                  <c:v>Viet Nam (2017)</c:v>
                </c:pt>
                <c:pt idx="2">
                  <c:v>Afghanistan (2012)</c:v>
                </c:pt>
                <c:pt idx="3">
                  <c:v>Indonesia (2015)</c:v>
                </c:pt>
                <c:pt idx="4">
                  <c:v>Bangladesh (2016)</c:v>
                </c:pt>
                <c:pt idx="5">
                  <c:v>Nepal (2017)</c:v>
                </c:pt>
                <c:pt idx="6">
                  <c:v>China (2018)</c:v>
                </c:pt>
                <c:pt idx="7">
                  <c:v>Malaysia (2017)</c:v>
                </c:pt>
                <c:pt idx="8">
                  <c:v>India (2014-15)</c:v>
                </c:pt>
                <c:pt idx="9">
                  <c:v>Philippines (2015)</c:v>
                </c:pt>
                <c:pt idx="10">
                  <c:v>Myanmar (2018)</c:v>
                </c:pt>
                <c:pt idx="11">
                  <c:v>Pakistan (2016)</c:v>
                </c:pt>
              </c:strCache>
            </c:strRef>
          </c:cat>
          <c:val>
            <c:numRef>
              <c:f>'PWID HIV+'!$C$2:$C$13</c:f>
              <c:numCache>
                <c:formatCode>0.0</c:formatCode>
                <c:ptCount val="12"/>
                <c:pt idx="0">
                  <c:v>26</c:v>
                </c:pt>
                <c:pt idx="1">
                  <c:v>15.7</c:v>
                </c:pt>
                <c:pt idx="2">
                  <c:v>5.0999999999999996</c:v>
                </c:pt>
                <c:pt idx="3">
                  <c:v>34.53</c:v>
                </c:pt>
                <c:pt idx="4">
                  <c:v>18.8</c:v>
                </c:pt>
                <c:pt idx="5" formatCode="0">
                  <c:v>12.6</c:v>
                </c:pt>
                <c:pt idx="6">
                  <c:v>5.9</c:v>
                </c:pt>
                <c:pt idx="7">
                  <c:v>13.8</c:v>
                </c:pt>
                <c:pt idx="8">
                  <c:v>10.6</c:v>
                </c:pt>
                <c:pt idx="9">
                  <c:v>35.200000000000003</c:v>
                </c:pt>
                <c:pt idx="10">
                  <c:v>19.7</c:v>
                </c:pt>
                <c:pt idx="11">
                  <c:v>21.8</c:v>
                </c:pt>
              </c:numCache>
            </c:numRef>
          </c:val>
          <c:extLst>
            <c:ext xmlns:c16="http://schemas.microsoft.com/office/drawing/2014/chart" uri="{C3380CC4-5D6E-409C-BE32-E72D297353CC}">
              <c16:uniqueId val="{00000001-91A3-4FE1-84A0-B6CC3AAD0188}"/>
            </c:ext>
          </c:extLst>
        </c:ser>
        <c:dLbls>
          <c:showLegendKey val="0"/>
          <c:showVal val="0"/>
          <c:showCatName val="0"/>
          <c:showSerName val="0"/>
          <c:showPercent val="0"/>
          <c:showBubbleSize val="0"/>
        </c:dLbls>
        <c:gapWidth val="80"/>
        <c:overlap val="-10"/>
        <c:axId val="173709568"/>
        <c:axId val="173719552"/>
      </c:barChart>
      <c:scatterChart>
        <c:scatterStyle val="smoothMarker"/>
        <c:varyColors val="0"/>
        <c:ser>
          <c:idx val="2"/>
          <c:order val="2"/>
          <c:tx>
            <c:strRef>
              <c:f>'PWID HIV+'!$B$16</c:f>
              <c:strCache>
                <c:ptCount val="1"/>
                <c:pt idx="0">
                  <c:v>Threshold</c:v>
                </c:pt>
              </c:strCache>
            </c:strRef>
          </c:tx>
          <c:spPr>
            <a:ln w="25400">
              <a:solidFill>
                <a:srgbClr val="E31837"/>
              </a:solidFill>
              <a:prstDash val="dash"/>
            </a:ln>
          </c:spPr>
          <c:marker>
            <c:symbol val="none"/>
          </c:marker>
          <c:xVal>
            <c:numRef>
              <c:f>'PWID HIV+'!$A$17:$A$18</c:f>
              <c:numCache>
                <c:formatCode>General</c:formatCode>
                <c:ptCount val="2"/>
                <c:pt idx="0">
                  <c:v>0</c:v>
                </c:pt>
                <c:pt idx="1">
                  <c:v>1</c:v>
                </c:pt>
              </c:numCache>
            </c:numRef>
          </c:xVal>
          <c:yVal>
            <c:numRef>
              <c:f>'PWID HIV+'!$B$17:$B$18</c:f>
              <c:numCache>
                <c:formatCode>General</c:formatCode>
                <c:ptCount val="2"/>
                <c:pt idx="0">
                  <c:v>5</c:v>
                </c:pt>
                <c:pt idx="1">
                  <c:v>5</c:v>
                </c:pt>
              </c:numCache>
            </c:numRef>
          </c:yVal>
          <c:smooth val="1"/>
          <c:extLst>
            <c:ext xmlns:c16="http://schemas.microsoft.com/office/drawing/2014/chart" uri="{C3380CC4-5D6E-409C-BE32-E72D297353CC}">
              <c16:uniqueId val="{00000002-91A3-4FE1-84A0-B6CC3AAD0188}"/>
            </c:ext>
          </c:extLst>
        </c:ser>
        <c:dLbls>
          <c:showLegendKey val="0"/>
          <c:showVal val="0"/>
          <c:showCatName val="0"/>
          <c:showSerName val="0"/>
          <c:showPercent val="0"/>
          <c:showBubbleSize val="0"/>
        </c:dLbls>
        <c:axId val="173723008"/>
        <c:axId val="173721472"/>
      </c:scatterChart>
      <c:catAx>
        <c:axId val="173709568"/>
        <c:scaling>
          <c:orientation val="minMax"/>
        </c:scaling>
        <c:delete val="0"/>
        <c:axPos val="b"/>
        <c:numFmt formatCode="General" sourceLinked="0"/>
        <c:majorTickMark val="out"/>
        <c:minorTickMark val="none"/>
        <c:tickLblPos val="nextTo"/>
        <c:crossAx val="173719552"/>
        <c:crosses val="autoZero"/>
        <c:auto val="1"/>
        <c:lblAlgn val="ctr"/>
        <c:lblOffset val="100"/>
        <c:noMultiLvlLbl val="0"/>
      </c:catAx>
      <c:valAx>
        <c:axId val="173719552"/>
        <c:scaling>
          <c:orientation val="minMax"/>
        </c:scaling>
        <c:delete val="0"/>
        <c:axPos val="l"/>
        <c:title>
          <c:tx>
            <c:rich>
              <a:bodyPr rot="-5400000" vert="horz"/>
              <a:lstStyle/>
              <a:p>
                <a:pPr>
                  <a:defRPr/>
                </a:pPr>
                <a:r>
                  <a:rPr lang="en-GB"/>
                  <a:t>HIV prevalence (%)</a:t>
                </a:r>
              </a:p>
            </c:rich>
          </c:tx>
          <c:layout>
            <c:manualLayout>
              <c:xMode val="edge"/>
              <c:yMode val="edge"/>
              <c:x val="4.3862160770573536E-3"/>
              <c:y val="4.6183754241181194E-2"/>
            </c:manualLayout>
          </c:layout>
          <c:overlay val="0"/>
        </c:title>
        <c:numFmt formatCode="0" sourceLinked="0"/>
        <c:majorTickMark val="out"/>
        <c:minorTickMark val="none"/>
        <c:tickLblPos val="nextTo"/>
        <c:crossAx val="173709568"/>
        <c:crosses val="autoZero"/>
        <c:crossBetween val="between"/>
      </c:valAx>
      <c:valAx>
        <c:axId val="173721472"/>
        <c:scaling>
          <c:orientation val="minMax"/>
          <c:max val="40"/>
          <c:min val="0"/>
        </c:scaling>
        <c:delete val="1"/>
        <c:axPos val="r"/>
        <c:numFmt formatCode="General" sourceLinked="1"/>
        <c:majorTickMark val="out"/>
        <c:minorTickMark val="none"/>
        <c:tickLblPos val="nextTo"/>
        <c:crossAx val="173723008"/>
        <c:crosses val="max"/>
        <c:crossBetween val="midCat"/>
      </c:valAx>
      <c:valAx>
        <c:axId val="173723008"/>
        <c:scaling>
          <c:orientation val="minMax"/>
          <c:max val="1"/>
          <c:min val="0"/>
        </c:scaling>
        <c:delete val="1"/>
        <c:axPos val="t"/>
        <c:numFmt formatCode="General" sourceLinked="1"/>
        <c:majorTickMark val="out"/>
        <c:minorTickMark val="none"/>
        <c:tickLblPos val="nextTo"/>
        <c:crossAx val="173721472"/>
        <c:crosses val="max"/>
        <c:crossBetween val="midCat"/>
        <c:majorUnit val="0.2"/>
      </c:valAx>
    </c:plotArea>
    <c:legend>
      <c:legendPos val="r"/>
      <c:legendEntry>
        <c:idx val="2"/>
        <c:delete val="1"/>
      </c:legendEntry>
      <c:layout>
        <c:manualLayout>
          <c:xMode val="edge"/>
          <c:yMode val="edge"/>
          <c:x val="0"/>
          <c:y val="0.88776417042054301"/>
          <c:w val="1"/>
          <c:h val="9.7618902656513712E-2"/>
        </c:manualLayout>
      </c:layout>
      <c:overlay val="0"/>
    </c:legend>
    <c:plotVisOnly val="1"/>
    <c:dispBlanksAs val="gap"/>
    <c:showDLblsOverMax val="0"/>
  </c:chart>
  <c:txPr>
    <a:bodyPr/>
    <a:lstStyle/>
    <a:p>
      <a:pPr>
        <a:defRPr sz="1400" b="0">
          <a:latin typeface="Arial" pitchFamily="34" charset="0"/>
          <a:cs typeface="Arial" pitchFamily="34" charset="0"/>
        </a:defRPr>
      </a:pPr>
      <a:endParaRPr lang="en-US"/>
    </a:p>
  </c:txPr>
  <c:externalData r:id="rId2">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GB" sz="1400" dirty="0"/>
              <a:t>HIV incidence</a:t>
            </a:r>
            <a:r>
              <a:rPr lang="en-GB" sz="1400" baseline="0" dirty="0"/>
              <a:t> rate among young MSM (18-25 </a:t>
            </a:r>
            <a:r>
              <a:rPr lang="en-GB" sz="1400" baseline="0" dirty="0" err="1"/>
              <a:t>yr</a:t>
            </a:r>
            <a:r>
              <a:rPr lang="en-GB" sz="1400" baseline="0" dirty="0"/>
              <a:t>) , China</a:t>
            </a:r>
            <a:endParaRPr lang="en-GB" sz="1400" dirty="0"/>
          </a:p>
        </c:rich>
      </c:tx>
      <c:layout>
        <c:manualLayout>
          <c:xMode val="edge"/>
          <c:yMode val="edge"/>
          <c:x val="0.160593173224058"/>
          <c:y val="2.5810293565265201E-2"/>
        </c:manualLayout>
      </c:layout>
      <c:overlay val="0"/>
    </c:title>
    <c:autoTitleDeleted val="0"/>
    <c:plotArea>
      <c:layout>
        <c:manualLayout>
          <c:layoutTarget val="inner"/>
          <c:xMode val="edge"/>
          <c:yMode val="edge"/>
          <c:x val="0.11855529653456599"/>
          <c:y val="0.23644330524121701"/>
          <c:w val="0.85814948957301596"/>
          <c:h val="0.34901809851815402"/>
        </c:manualLayout>
      </c:layout>
      <c:barChart>
        <c:barDir val="col"/>
        <c:grouping val="clustered"/>
        <c:varyColors val="0"/>
        <c:ser>
          <c:idx val="0"/>
          <c:order val="0"/>
          <c:spPr>
            <a:solidFill>
              <a:srgbClr val="E31837"/>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'HIV incidence_MSM'!$B$6:$C$12</c:f>
              <c:multiLvlStrCache>
                <c:ptCount val="7"/>
                <c:lvl>
                  <c:pt idx="0">
                    <c:v>Guiyang</c:v>
                  </c:pt>
                  <c:pt idx="1">
                    <c:v>Beijing</c:v>
                  </c:pt>
                  <c:pt idx="2">
                    <c:v>Shanghai</c:v>
                  </c:pt>
                  <c:pt idx="3">
                    <c:v>Kunming</c:v>
                  </c:pt>
                  <c:pt idx="4">
                    <c:v>Chongqing</c:v>
                  </c:pt>
                  <c:pt idx="5">
                    <c:v>18-20 yr</c:v>
                  </c:pt>
                  <c:pt idx="6">
                    <c:v>21-25 yr</c:v>
                  </c:pt>
                </c:lvl>
                <c:lvl>
                  <c:pt idx="0">
                    <c:v>By city</c:v>
                  </c:pt>
                  <c:pt idx="5">
                    <c:v>By age</c:v>
                  </c:pt>
                </c:lvl>
              </c:multiLvlStrCache>
            </c:multiLvlStrRef>
          </c:cat>
          <c:val>
            <c:numRef>
              <c:f>'HIV incidence_MSM'!$D$6:$D$12</c:f>
              <c:numCache>
                <c:formatCode>General</c:formatCode>
                <c:ptCount val="7"/>
                <c:pt idx="0">
                  <c:v>18.899999999999999</c:v>
                </c:pt>
                <c:pt idx="1">
                  <c:v>10.6</c:v>
                </c:pt>
                <c:pt idx="2">
                  <c:v>5.6</c:v>
                </c:pt>
                <c:pt idx="3">
                  <c:v>5.3</c:v>
                </c:pt>
                <c:pt idx="4">
                  <c:v>4.9000000000000004</c:v>
                </c:pt>
              </c:numCache>
            </c:numRef>
          </c:val>
          <c:extLst>
            <c:ext xmlns:c16="http://schemas.microsoft.com/office/drawing/2014/chart" uri="{C3380CC4-5D6E-409C-BE32-E72D297353CC}">
              <c16:uniqueId val="{00000000-9DE7-475C-9B65-581AB249CF35}"/>
            </c:ext>
          </c:extLst>
        </c:ser>
        <c:ser>
          <c:idx val="1"/>
          <c:order val="1"/>
          <c:spPr>
            <a:pattFill prst="pct60">
              <a:fgClr>
                <a:srgbClr val="E31837"/>
              </a:fgClr>
              <a:bgClr>
                <a:schemeClr val="bg1"/>
              </a:bgClr>
            </a:patt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'HIV incidence_MSM'!$B$6:$C$12</c:f>
              <c:multiLvlStrCache>
                <c:ptCount val="7"/>
                <c:lvl>
                  <c:pt idx="0">
                    <c:v>Guiyang</c:v>
                  </c:pt>
                  <c:pt idx="1">
                    <c:v>Beijing</c:v>
                  </c:pt>
                  <c:pt idx="2">
                    <c:v>Shanghai</c:v>
                  </c:pt>
                  <c:pt idx="3">
                    <c:v>Kunming</c:v>
                  </c:pt>
                  <c:pt idx="4">
                    <c:v>Chongqing</c:v>
                  </c:pt>
                  <c:pt idx="5">
                    <c:v>18-20 yr</c:v>
                  </c:pt>
                  <c:pt idx="6">
                    <c:v>21-25 yr</c:v>
                  </c:pt>
                </c:lvl>
                <c:lvl>
                  <c:pt idx="0">
                    <c:v>By city</c:v>
                  </c:pt>
                  <c:pt idx="5">
                    <c:v>By age</c:v>
                  </c:pt>
                </c:lvl>
              </c:multiLvlStrCache>
            </c:multiLvlStrRef>
          </c:cat>
          <c:val>
            <c:numRef>
              <c:f>'HIV incidence_MSM'!$E$6:$E$12</c:f>
              <c:numCache>
                <c:formatCode>General</c:formatCode>
                <c:ptCount val="7"/>
                <c:pt idx="5">
                  <c:v>8</c:v>
                </c:pt>
                <c:pt idx="6">
                  <c:v>6.2</c:v>
                </c:pt>
              </c:numCache>
            </c:numRef>
          </c:val>
          <c:extLst>
            <c:ext xmlns:c16="http://schemas.microsoft.com/office/drawing/2014/chart" uri="{C3380CC4-5D6E-409C-BE32-E72D297353CC}">
              <c16:uniqueId val="{00000001-9DE7-475C-9B65-581AB249CF35}"/>
            </c:ext>
          </c:extLst>
        </c:ser>
        <c:dLbls>
          <c:showLegendKey val="0"/>
          <c:showVal val="0"/>
          <c:showCatName val="0"/>
          <c:showSerName val="0"/>
          <c:showPercent val="0"/>
          <c:showBubbleSize val="0"/>
        </c:dLbls>
        <c:gapWidth val="80"/>
        <c:overlap val="100"/>
        <c:axId val="163309056"/>
        <c:axId val="163310592"/>
      </c:barChart>
      <c:catAx>
        <c:axId val="163309056"/>
        <c:scaling>
          <c:orientation val="minMax"/>
        </c:scaling>
        <c:delete val="0"/>
        <c:axPos val="b"/>
        <c:numFmt formatCode="General" sourceLinked="0"/>
        <c:majorTickMark val="out"/>
        <c:minorTickMark val="none"/>
        <c:tickLblPos val="nextTo"/>
        <c:crossAx val="163310592"/>
        <c:crosses val="autoZero"/>
        <c:auto val="1"/>
        <c:lblAlgn val="ctr"/>
        <c:lblOffset val="100"/>
        <c:noMultiLvlLbl val="0"/>
      </c:catAx>
      <c:valAx>
        <c:axId val="163310592"/>
        <c:scaling>
          <c:orientation val="minMax"/>
        </c:scaling>
        <c:delete val="0"/>
        <c:axPos val="l"/>
        <c:title>
          <c:tx>
            <c:rich>
              <a:bodyPr rot="-5400000" vert="horz"/>
              <a:lstStyle/>
              <a:p>
                <a:pPr>
                  <a:defRPr/>
                </a:pPr>
                <a:r>
                  <a:rPr lang="en-GB"/>
                  <a:t>HIV incidence</a:t>
                </a:r>
                <a:r>
                  <a:rPr lang="en-GB" baseline="0"/>
                  <a:t> (per 100 PY)</a:t>
                </a:r>
                <a:endParaRPr lang="en-GB"/>
              </a:p>
            </c:rich>
          </c:tx>
          <c:layout>
            <c:manualLayout>
              <c:xMode val="edge"/>
              <c:yMode val="edge"/>
              <c:x val="1.8356144515500199E-2"/>
              <c:y val="0.13116377220712799"/>
            </c:manualLayout>
          </c:layout>
          <c:overlay val="0"/>
        </c:title>
        <c:numFmt formatCode="General" sourceLinked="1"/>
        <c:majorTickMark val="out"/>
        <c:minorTickMark val="none"/>
        <c:tickLblPos val="nextTo"/>
        <c:crossAx val="163309056"/>
        <c:crosses val="autoZero"/>
        <c:crossBetween val="between"/>
        <c:majorUnit val="5"/>
      </c:valAx>
    </c:plotArea>
    <c:plotVisOnly val="1"/>
    <c:dispBlanksAs val="gap"/>
    <c:showDLblsOverMax val="0"/>
  </c:chart>
  <c:spPr>
    <a:ln w="28575">
      <a:solidFill>
        <a:srgbClr val="00B0F0"/>
      </a:solidFill>
    </a:ln>
  </c:spPr>
  <c:txPr>
    <a:bodyPr/>
    <a:lstStyle/>
    <a:p>
      <a:pPr>
        <a:defRPr sz="1200" b="1">
          <a:latin typeface="Arial" panose="020B0604020202020204" pitchFamily="34" charset="0"/>
          <a:cs typeface="Arial" panose="020B0604020202020204" pitchFamily="34" charset="0"/>
        </a:defRPr>
      </a:pPr>
      <a:endParaRPr lang="en-US"/>
    </a:p>
  </c:txPr>
  <c:externalData r:id="rId2">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GB"/>
              <a:t>HIV incidence</a:t>
            </a:r>
            <a:r>
              <a:rPr lang="en-GB" baseline="0"/>
              <a:t> rate among MSM by age group, Bangkok</a:t>
            </a:r>
            <a:endParaRPr lang="en-GB"/>
          </a:p>
        </c:rich>
      </c:tx>
      <c:overlay val="0"/>
    </c:title>
    <c:autoTitleDeleted val="0"/>
    <c:plotArea>
      <c:layout/>
      <c:barChart>
        <c:barDir val="col"/>
        <c:grouping val="clustered"/>
        <c:varyColors val="0"/>
        <c:ser>
          <c:idx val="0"/>
          <c:order val="0"/>
          <c:spPr>
            <a:solidFill>
              <a:srgbClr val="E31837"/>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'HIV incidence_MSM Fritz'!$C$21:$C$23</c:f>
              <c:strCache>
                <c:ptCount val="3"/>
                <c:pt idx="0">
                  <c:v>18-21 yr</c:v>
                </c:pt>
                <c:pt idx="1">
                  <c:v>22-29 yr</c:v>
                </c:pt>
                <c:pt idx="2">
                  <c:v>≥ 30 yr</c:v>
                </c:pt>
              </c:strCache>
            </c:strRef>
          </c:cat>
          <c:val>
            <c:numRef>
              <c:f>'HIV incidence_MSM Fritz'!$D$21:$D$23</c:f>
              <c:numCache>
                <c:formatCode>General</c:formatCode>
                <c:ptCount val="3"/>
                <c:pt idx="0">
                  <c:v>8.8000000000000007</c:v>
                </c:pt>
              </c:numCache>
            </c:numRef>
          </c:val>
          <c:extLst>
            <c:ext xmlns:c16="http://schemas.microsoft.com/office/drawing/2014/chart" uri="{C3380CC4-5D6E-409C-BE32-E72D297353CC}">
              <c16:uniqueId val="{00000000-5EEE-4E04-8E9A-24CF49C4C285}"/>
            </c:ext>
          </c:extLst>
        </c:ser>
        <c:ser>
          <c:idx val="1"/>
          <c:order val="1"/>
          <c:spPr>
            <a:solidFill>
              <a:srgbClr val="F78E1E"/>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'HIV incidence_MSM Fritz'!$C$21:$C$23</c:f>
              <c:strCache>
                <c:ptCount val="3"/>
                <c:pt idx="0">
                  <c:v>18-21 yr</c:v>
                </c:pt>
                <c:pt idx="1">
                  <c:v>22-29 yr</c:v>
                </c:pt>
                <c:pt idx="2">
                  <c:v>≥ 30 yr</c:v>
                </c:pt>
              </c:strCache>
            </c:strRef>
          </c:cat>
          <c:val>
            <c:numRef>
              <c:f>'HIV incidence_MSM Fritz'!$E$21:$E$23</c:f>
              <c:numCache>
                <c:formatCode>General</c:formatCode>
                <c:ptCount val="3"/>
                <c:pt idx="1">
                  <c:v>6.4</c:v>
                </c:pt>
              </c:numCache>
            </c:numRef>
          </c:val>
          <c:extLst>
            <c:ext xmlns:c16="http://schemas.microsoft.com/office/drawing/2014/chart" uri="{C3380CC4-5D6E-409C-BE32-E72D297353CC}">
              <c16:uniqueId val="{00000001-5EEE-4E04-8E9A-24CF49C4C285}"/>
            </c:ext>
          </c:extLst>
        </c:ser>
        <c:ser>
          <c:idx val="2"/>
          <c:order val="2"/>
          <c:spPr>
            <a:solidFill>
              <a:srgbClr val="DAC12A"/>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'HIV incidence_MSM Fritz'!$C$21:$C$23</c:f>
              <c:strCache>
                <c:ptCount val="3"/>
                <c:pt idx="0">
                  <c:v>18-21 yr</c:v>
                </c:pt>
                <c:pt idx="1">
                  <c:v>22-29 yr</c:v>
                </c:pt>
                <c:pt idx="2">
                  <c:v>≥ 30 yr</c:v>
                </c:pt>
              </c:strCache>
            </c:strRef>
          </c:cat>
          <c:val>
            <c:numRef>
              <c:f>'HIV incidence_MSM Fritz'!$F$21:$F$23</c:f>
              <c:numCache>
                <c:formatCode>General</c:formatCode>
                <c:ptCount val="3"/>
                <c:pt idx="2">
                  <c:v>3.7</c:v>
                </c:pt>
              </c:numCache>
            </c:numRef>
          </c:val>
          <c:extLst>
            <c:ext xmlns:c16="http://schemas.microsoft.com/office/drawing/2014/chart" uri="{C3380CC4-5D6E-409C-BE32-E72D297353CC}">
              <c16:uniqueId val="{00000002-5EEE-4E04-8E9A-24CF49C4C285}"/>
            </c:ext>
          </c:extLst>
        </c:ser>
        <c:dLbls>
          <c:showLegendKey val="0"/>
          <c:showVal val="0"/>
          <c:showCatName val="0"/>
          <c:showSerName val="0"/>
          <c:showPercent val="0"/>
          <c:showBubbleSize val="0"/>
        </c:dLbls>
        <c:gapWidth val="120"/>
        <c:overlap val="100"/>
        <c:axId val="163454336"/>
        <c:axId val="163460224"/>
      </c:barChart>
      <c:catAx>
        <c:axId val="163454336"/>
        <c:scaling>
          <c:orientation val="minMax"/>
        </c:scaling>
        <c:delete val="0"/>
        <c:axPos val="b"/>
        <c:numFmt formatCode="General" sourceLinked="0"/>
        <c:majorTickMark val="out"/>
        <c:minorTickMark val="none"/>
        <c:tickLblPos val="nextTo"/>
        <c:crossAx val="163460224"/>
        <c:crosses val="autoZero"/>
        <c:auto val="1"/>
        <c:lblAlgn val="ctr"/>
        <c:lblOffset val="100"/>
        <c:noMultiLvlLbl val="0"/>
      </c:catAx>
      <c:valAx>
        <c:axId val="163460224"/>
        <c:scaling>
          <c:orientation val="minMax"/>
        </c:scaling>
        <c:delete val="0"/>
        <c:axPos val="l"/>
        <c:title>
          <c:tx>
            <c:rich>
              <a:bodyPr rot="-5400000" vert="horz"/>
              <a:lstStyle/>
              <a:p>
                <a:pPr>
                  <a:defRPr/>
                </a:pPr>
                <a:r>
                  <a:rPr lang="en-GB" sz="1200" b="1" i="0" u="none" strike="noStrike" baseline="0">
                    <a:effectLst/>
                  </a:rPr>
                  <a:t>HIV incidence (per 100 PY)</a:t>
                </a:r>
                <a:endParaRPr lang="en-GB"/>
              </a:p>
            </c:rich>
          </c:tx>
          <c:overlay val="0"/>
        </c:title>
        <c:numFmt formatCode="General" sourceLinked="1"/>
        <c:majorTickMark val="out"/>
        <c:minorTickMark val="none"/>
        <c:tickLblPos val="nextTo"/>
        <c:crossAx val="163454336"/>
        <c:crosses val="autoZero"/>
        <c:crossBetween val="between"/>
      </c:valAx>
    </c:plotArea>
    <c:plotVisOnly val="1"/>
    <c:dispBlanksAs val="gap"/>
    <c:showDLblsOverMax val="0"/>
  </c:chart>
  <c:spPr>
    <a:ln w="28575">
      <a:solidFill>
        <a:srgbClr val="800000"/>
      </a:solidFill>
    </a:ln>
  </c:spPr>
  <c:txPr>
    <a:bodyPr/>
    <a:lstStyle/>
    <a:p>
      <a:pPr>
        <a:defRPr sz="1200" b="1">
          <a:latin typeface="Arial" panose="020B0604020202020204" pitchFamily="34" charset="0"/>
          <a:cs typeface="Arial" panose="020B0604020202020204" pitchFamily="34" charset="0"/>
        </a:defRPr>
      </a:pPr>
      <a:endParaRPr lang="en-US"/>
    </a:p>
  </c:txPr>
  <c:externalData r:id="rId2">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5.2446901822287201E-2"/>
          <c:y val="8.5951965985260892E-2"/>
          <c:w val="0.93486646622141056"/>
          <c:h val="0.7119520975056689"/>
        </c:manualLayout>
      </c:layout>
      <c:barChart>
        <c:barDir val="col"/>
        <c:grouping val="clustered"/>
        <c:varyColors val="0"/>
        <c:ser>
          <c:idx val="0"/>
          <c:order val="0"/>
          <c:tx>
            <c:strRef>
              <c:f>'FSW_MSW_TG SW'!$D$22</c:f>
              <c:strCache>
                <c:ptCount val="1"/>
                <c:pt idx="0">
                  <c:v>FSW</c:v>
                </c:pt>
              </c:strCache>
            </c:strRef>
          </c:tx>
          <c:spPr>
            <a:solidFill>
              <a:srgbClr val="F26B73"/>
            </a:solidFill>
            <a:ln>
              <a:noFill/>
            </a:ln>
          </c:spPr>
          <c:invertIfNegative val="0"/>
          <c:dLbls>
            <c:spPr>
              <a:noFill/>
              <a:ln>
                <a:noFill/>
              </a:ln>
              <a:effectLst/>
            </c:spPr>
            <c:txPr>
              <a:bodyPr/>
              <a:lstStyle/>
              <a:p>
                <a:pPr>
                  <a:defRPr sz="1400"/>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'FSW_MSW_TG SW'!$C$23:$C$33</c:f>
              <c:strCache>
                <c:ptCount val="11"/>
                <c:pt idx="0">
                  <c:v>Lao PDR
(2017)</c:v>
                </c:pt>
                <c:pt idx="1">
                  <c:v>Nepal* 
(2016)</c:v>
                </c:pt>
                <c:pt idx="2">
                  <c:v>Philippines 
(2013)</c:v>
                </c:pt>
                <c:pt idx="3">
                  <c:v>Myanmar
 (2014)</c:v>
                </c:pt>
                <c:pt idx="4">
                  <c:v>PNG 
(2010)</c:v>
                </c:pt>
                <c:pt idx="5">
                  <c:v>Fiji 
(2012)</c:v>
                </c:pt>
                <c:pt idx="6">
                  <c:v>Viet Nam 
(2015)</c:v>
                </c:pt>
                <c:pt idx="7">
                  <c:v>Pakistan
(2016)</c:v>
                </c:pt>
                <c:pt idx="8">
                  <c:v>Indonesia**
(2015)</c:v>
                </c:pt>
                <c:pt idx="9">
                  <c:v>Malaysia
(2014)</c:v>
                </c:pt>
                <c:pt idx="10">
                  <c:v>India
(2014-15)</c:v>
                </c:pt>
              </c:strCache>
            </c:strRef>
          </c:cat>
          <c:val>
            <c:numRef>
              <c:f>'FSW_MSW_TG SW'!$D$23:$D$33</c:f>
              <c:numCache>
                <c:formatCode>0</c:formatCode>
                <c:ptCount val="11"/>
                <c:pt idx="0">
                  <c:v>84</c:v>
                </c:pt>
                <c:pt idx="1">
                  <c:v>69.900000000000006</c:v>
                </c:pt>
                <c:pt idx="2">
                  <c:v>51.1</c:v>
                </c:pt>
                <c:pt idx="3">
                  <c:v>51</c:v>
                </c:pt>
                <c:pt idx="4">
                  <c:v>51</c:v>
                </c:pt>
                <c:pt idx="5">
                  <c:v>42</c:v>
                </c:pt>
                <c:pt idx="6">
                  <c:v>35</c:v>
                </c:pt>
                <c:pt idx="7">
                  <c:v>27.1</c:v>
                </c:pt>
                <c:pt idx="8">
                  <c:v>24</c:v>
                </c:pt>
                <c:pt idx="9">
                  <c:v>23</c:v>
                </c:pt>
                <c:pt idx="10">
                  <c:v>17.2</c:v>
                </c:pt>
              </c:numCache>
            </c:numRef>
          </c:val>
          <c:extLst>
            <c:ext xmlns:c16="http://schemas.microsoft.com/office/drawing/2014/chart" uri="{C3380CC4-5D6E-409C-BE32-E72D297353CC}">
              <c16:uniqueId val="{00000000-275C-4B3B-BC86-89A7BB3CD2D4}"/>
            </c:ext>
          </c:extLst>
        </c:ser>
        <c:dLbls>
          <c:showLegendKey val="0"/>
          <c:showVal val="0"/>
          <c:showCatName val="0"/>
          <c:showSerName val="0"/>
          <c:showPercent val="0"/>
          <c:showBubbleSize val="0"/>
        </c:dLbls>
        <c:gapWidth val="93"/>
        <c:axId val="163692928"/>
        <c:axId val="163694464"/>
      </c:barChart>
      <c:catAx>
        <c:axId val="163692928"/>
        <c:scaling>
          <c:orientation val="minMax"/>
        </c:scaling>
        <c:delete val="0"/>
        <c:axPos val="b"/>
        <c:numFmt formatCode="General" sourceLinked="0"/>
        <c:majorTickMark val="out"/>
        <c:minorTickMark val="none"/>
        <c:tickLblPos val="nextTo"/>
        <c:txPr>
          <a:bodyPr/>
          <a:lstStyle/>
          <a:p>
            <a:pPr>
              <a:defRPr sz="1000"/>
            </a:pPr>
            <a:endParaRPr lang="en-US"/>
          </a:p>
        </c:txPr>
        <c:crossAx val="163694464"/>
        <c:crosses val="autoZero"/>
        <c:auto val="1"/>
        <c:lblAlgn val="ctr"/>
        <c:lblOffset val="100"/>
        <c:noMultiLvlLbl val="0"/>
      </c:catAx>
      <c:valAx>
        <c:axId val="163694464"/>
        <c:scaling>
          <c:orientation val="minMax"/>
        </c:scaling>
        <c:delete val="0"/>
        <c:axPos val="l"/>
        <c:title>
          <c:tx>
            <c:rich>
              <a:bodyPr rot="0" vert="horz"/>
              <a:lstStyle/>
              <a:p>
                <a:pPr>
                  <a:defRPr/>
                </a:pPr>
                <a:r>
                  <a:rPr lang="en-GB" dirty="0"/>
                  <a:t>%</a:t>
                </a:r>
              </a:p>
            </c:rich>
          </c:tx>
          <c:layout>
            <c:manualLayout>
              <c:xMode val="edge"/>
              <c:yMode val="edge"/>
              <c:x val="4.1168927036141785E-2"/>
              <c:y val="4.5963642928563496E-2"/>
            </c:manualLayout>
          </c:layout>
          <c:overlay val="0"/>
        </c:title>
        <c:numFmt formatCode="0" sourceLinked="1"/>
        <c:majorTickMark val="out"/>
        <c:minorTickMark val="none"/>
        <c:tickLblPos val="nextTo"/>
        <c:crossAx val="163692928"/>
        <c:crosses val="autoZero"/>
        <c:crossBetween val="between"/>
        <c:majorUnit val="20"/>
      </c:valAx>
    </c:plotArea>
    <c:plotVisOnly val="1"/>
    <c:dispBlanksAs val="gap"/>
    <c:showDLblsOverMax val="0"/>
  </c:chart>
  <c:spPr>
    <a:ln w="19050">
      <a:solidFill>
        <a:srgbClr val="E27222"/>
      </a:solidFill>
    </a:ln>
  </c:spPr>
  <c:txPr>
    <a:bodyPr/>
    <a:lstStyle/>
    <a:p>
      <a:pPr>
        <a:defRPr sz="1100" b="1">
          <a:latin typeface="Arial" panose="020B0604020202020204" pitchFamily="34" charset="0"/>
          <a:cs typeface="Arial" panose="020B0604020202020204" pitchFamily="34" charset="0"/>
        </a:defRPr>
      </a:pPr>
      <a:endParaRPr lang="en-US"/>
    </a:p>
  </c:txPr>
  <c:externalData r:id="rId2">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9.7749894422544462E-2"/>
          <c:y val="0.14652795097445398"/>
          <c:w val="0.87079924839042466"/>
          <c:h val="0.65104784978800723"/>
        </c:manualLayout>
      </c:layout>
      <c:barChart>
        <c:barDir val="col"/>
        <c:grouping val="clustered"/>
        <c:varyColors val="0"/>
        <c:ser>
          <c:idx val="0"/>
          <c:order val="0"/>
          <c:tx>
            <c:strRef>
              <c:f>'FSW_MSW_TG SW'!$G$22</c:f>
              <c:strCache>
                <c:ptCount val="1"/>
                <c:pt idx="0">
                  <c:v>FSW</c:v>
                </c:pt>
              </c:strCache>
            </c:strRef>
          </c:tx>
          <c:spPr>
            <a:solidFill>
              <a:srgbClr val="F26B73"/>
            </a:solidFill>
          </c:spPr>
          <c:invertIfNegative val="0"/>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'FSW_MSW_TG SW'!$F$23:$F$25</c:f>
              <c:strCache>
                <c:ptCount val="3"/>
                <c:pt idx="0">
                  <c:v>Nepal (2016)</c:v>
                </c:pt>
                <c:pt idx="1">
                  <c:v>Pakistan (2016)</c:v>
                </c:pt>
                <c:pt idx="2">
                  <c:v>Fiji (2012)</c:v>
                </c:pt>
              </c:strCache>
            </c:strRef>
          </c:cat>
          <c:val>
            <c:numRef>
              <c:f>'FSW_MSW_TG SW'!$G$23:$G$25</c:f>
              <c:numCache>
                <c:formatCode>0</c:formatCode>
                <c:ptCount val="3"/>
                <c:pt idx="0">
                  <c:v>69.900000000000006</c:v>
                </c:pt>
                <c:pt idx="1">
                  <c:v>27.1</c:v>
                </c:pt>
                <c:pt idx="2">
                  <c:v>42</c:v>
                </c:pt>
              </c:numCache>
            </c:numRef>
          </c:val>
          <c:extLst>
            <c:ext xmlns:c16="http://schemas.microsoft.com/office/drawing/2014/chart" uri="{C3380CC4-5D6E-409C-BE32-E72D297353CC}">
              <c16:uniqueId val="{00000000-C7CA-497E-940D-88E447513C3C}"/>
            </c:ext>
          </c:extLst>
        </c:ser>
        <c:ser>
          <c:idx val="1"/>
          <c:order val="1"/>
          <c:tx>
            <c:strRef>
              <c:f>'FSW_MSW_TG SW'!$H$22</c:f>
              <c:strCache>
                <c:ptCount val="1"/>
                <c:pt idx="0">
                  <c:v>MSW</c:v>
                </c:pt>
              </c:strCache>
            </c:strRef>
          </c:tx>
          <c:spPr>
            <a:solidFill>
              <a:srgbClr val="63CDF6"/>
            </a:solidFill>
          </c:spPr>
          <c:invertIfNegative val="0"/>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'FSW_MSW_TG SW'!$F$23:$F$25</c:f>
              <c:strCache>
                <c:ptCount val="3"/>
                <c:pt idx="0">
                  <c:v>Nepal (2016)</c:v>
                </c:pt>
                <c:pt idx="1">
                  <c:v>Pakistan (2016)</c:v>
                </c:pt>
                <c:pt idx="2">
                  <c:v>Fiji (2012)</c:v>
                </c:pt>
              </c:strCache>
            </c:strRef>
          </c:cat>
          <c:val>
            <c:numRef>
              <c:f>'FSW_MSW_TG SW'!$H$23:$H$25</c:f>
              <c:numCache>
                <c:formatCode>0</c:formatCode>
                <c:ptCount val="3"/>
                <c:pt idx="0">
                  <c:v>34.799999999999997</c:v>
                </c:pt>
                <c:pt idx="1">
                  <c:v>62.5</c:v>
                </c:pt>
              </c:numCache>
            </c:numRef>
          </c:val>
          <c:extLst>
            <c:ext xmlns:c16="http://schemas.microsoft.com/office/drawing/2014/chart" uri="{C3380CC4-5D6E-409C-BE32-E72D297353CC}">
              <c16:uniqueId val="{00000001-C7CA-497E-940D-88E447513C3C}"/>
            </c:ext>
          </c:extLst>
        </c:ser>
        <c:ser>
          <c:idx val="2"/>
          <c:order val="2"/>
          <c:tx>
            <c:strRef>
              <c:f>'FSW_MSW_TG SW'!$I$22</c:f>
              <c:strCache>
                <c:ptCount val="1"/>
                <c:pt idx="0">
                  <c:v>TG SW</c:v>
                </c:pt>
              </c:strCache>
            </c:strRef>
          </c:tx>
          <c:spPr>
            <a:solidFill>
              <a:srgbClr val="33CCCC"/>
            </a:solidFill>
          </c:spPr>
          <c:invertIfNegative val="0"/>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'FSW_MSW_TG SW'!$F$23:$F$25</c:f>
              <c:strCache>
                <c:ptCount val="3"/>
                <c:pt idx="0">
                  <c:v>Nepal (2016)</c:v>
                </c:pt>
                <c:pt idx="1">
                  <c:v>Pakistan (2016)</c:v>
                </c:pt>
                <c:pt idx="2">
                  <c:v>Fiji (2012)</c:v>
                </c:pt>
              </c:strCache>
            </c:strRef>
          </c:cat>
          <c:val>
            <c:numRef>
              <c:f>'FSW_MSW_TG SW'!$I$23:$I$25</c:f>
              <c:numCache>
                <c:formatCode>0</c:formatCode>
                <c:ptCount val="3"/>
                <c:pt idx="1">
                  <c:v>31</c:v>
                </c:pt>
                <c:pt idx="2">
                  <c:v>47</c:v>
                </c:pt>
              </c:numCache>
            </c:numRef>
          </c:val>
          <c:extLst>
            <c:ext xmlns:c16="http://schemas.microsoft.com/office/drawing/2014/chart" uri="{C3380CC4-5D6E-409C-BE32-E72D297353CC}">
              <c16:uniqueId val="{00000002-C7CA-497E-940D-88E447513C3C}"/>
            </c:ext>
          </c:extLst>
        </c:ser>
        <c:dLbls>
          <c:showLegendKey val="0"/>
          <c:showVal val="0"/>
          <c:showCatName val="0"/>
          <c:showSerName val="0"/>
          <c:showPercent val="0"/>
          <c:showBubbleSize val="0"/>
        </c:dLbls>
        <c:gapWidth val="60"/>
        <c:overlap val="-10"/>
        <c:axId val="40130048"/>
        <c:axId val="40131584"/>
      </c:barChart>
      <c:catAx>
        <c:axId val="40130048"/>
        <c:scaling>
          <c:orientation val="minMax"/>
        </c:scaling>
        <c:delete val="0"/>
        <c:axPos val="b"/>
        <c:numFmt formatCode="General" sourceLinked="0"/>
        <c:majorTickMark val="out"/>
        <c:minorTickMark val="none"/>
        <c:tickLblPos val="nextTo"/>
        <c:txPr>
          <a:bodyPr/>
          <a:lstStyle/>
          <a:p>
            <a:pPr>
              <a:defRPr sz="1050"/>
            </a:pPr>
            <a:endParaRPr lang="en-US"/>
          </a:p>
        </c:txPr>
        <c:crossAx val="40131584"/>
        <c:crosses val="autoZero"/>
        <c:auto val="1"/>
        <c:lblAlgn val="ctr"/>
        <c:lblOffset val="100"/>
        <c:noMultiLvlLbl val="0"/>
      </c:catAx>
      <c:valAx>
        <c:axId val="40131584"/>
        <c:scaling>
          <c:orientation val="minMax"/>
          <c:max val="100"/>
        </c:scaling>
        <c:delete val="0"/>
        <c:axPos val="l"/>
        <c:title>
          <c:tx>
            <c:rich>
              <a:bodyPr rot="0" vert="horz"/>
              <a:lstStyle/>
              <a:p>
                <a:pPr>
                  <a:defRPr/>
                </a:pPr>
                <a:r>
                  <a:rPr lang="en-GB"/>
                  <a:t>%</a:t>
                </a:r>
              </a:p>
            </c:rich>
          </c:tx>
          <c:layout>
            <c:manualLayout>
              <c:xMode val="edge"/>
              <c:yMode val="edge"/>
              <c:x val="6.0000111850397046E-2"/>
              <c:y val="7.8269634624747356E-2"/>
            </c:manualLayout>
          </c:layout>
          <c:overlay val="0"/>
        </c:title>
        <c:numFmt formatCode="0" sourceLinked="1"/>
        <c:majorTickMark val="out"/>
        <c:minorTickMark val="none"/>
        <c:tickLblPos val="nextTo"/>
        <c:crossAx val="40130048"/>
        <c:crosses val="autoZero"/>
        <c:crossBetween val="between"/>
        <c:majorUnit val="20"/>
      </c:valAx>
    </c:plotArea>
    <c:plotVisOnly val="1"/>
    <c:dispBlanksAs val="gap"/>
    <c:showDLblsOverMax val="0"/>
  </c:chart>
  <c:spPr>
    <a:ln w="19050">
      <a:solidFill>
        <a:srgbClr val="F78E1E"/>
      </a:solidFill>
      <a:prstDash val="sysDash"/>
    </a:ln>
  </c:spPr>
  <c:txPr>
    <a:bodyPr/>
    <a:lstStyle/>
    <a:p>
      <a:pPr>
        <a:defRPr sz="1100" b="1">
          <a:latin typeface="Arial" panose="020B0604020202020204" pitchFamily="34" charset="0"/>
          <a:cs typeface="Arial" panose="020B0604020202020204" pitchFamily="34" charset="0"/>
        </a:defRPr>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pieChart>
        <c:varyColors val="1"/>
        <c:ser>
          <c:idx val="0"/>
          <c:order val="0"/>
          <c:spPr>
            <a:solidFill>
              <a:srgbClr val="F26B73"/>
            </a:solidFill>
            <a:ln w="19050">
              <a:solidFill>
                <a:schemeClr val="bg1"/>
              </a:solidFill>
            </a:ln>
          </c:spPr>
          <c:dPt>
            <c:idx val="0"/>
            <c:bubble3D val="0"/>
            <c:spPr>
              <a:pattFill prst="dkUpDiag">
                <a:fgClr>
                  <a:srgbClr val="63CDF6"/>
                </a:fgClr>
                <a:bgClr>
                  <a:sysClr val="window" lastClr="FFFFFF"/>
                </a:bgClr>
              </a:pattFill>
              <a:ln w="19050">
                <a:solidFill>
                  <a:schemeClr val="bg1"/>
                </a:solidFill>
              </a:ln>
            </c:spPr>
            <c:extLst>
              <c:ext xmlns:c16="http://schemas.microsoft.com/office/drawing/2014/chart" uri="{C3380CC4-5D6E-409C-BE32-E72D297353CC}">
                <c16:uniqueId val="{00000001-AFD0-4A46-ADAF-01C1854C2952}"/>
              </c:ext>
            </c:extLst>
          </c:dPt>
          <c:dPt>
            <c:idx val="1"/>
            <c:bubble3D val="0"/>
            <c:spPr>
              <a:solidFill>
                <a:srgbClr val="63CDF6"/>
              </a:solidFill>
              <a:ln w="19050">
                <a:solidFill>
                  <a:schemeClr val="bg1"/>
                </a:solidFill>
              </a:ln>
            </c:spPr>
            <c:extLst>
              <c:ext xmlns:c16="http://schemas.microsoft.com/office/drawing/2014/chart" uri="{C3380CC4-5D6E-409C-BE32-E72D297353CC}">
                <c16:uniqueId val="{00000003-AFD0-4A46-ADAF-01C1854C2952}"/>
              </c:ext>
            </c:extLst>
          </c:dPt>
          <c:val>
            <c:numRef>
              <c:f>'YP HIV trend'!$E$24:$F$24</c:f>
              <c:numCache>
                <c:formatCode>#,##0</c:formatCode>
                <c:ptCount val="2"/>
                <c:pt idx="0">
                  <c:v>2118</c:v>
                </c:pt>
                <c:pt idx="1">
                  <c:v>3461</c:v>
                </c:pt>
              </c:numCache>
            </c:numRef>
          </c:val>
          <c:extLst>
            <c:ext xmlns:c16="http://schemas.microsoft.com/office/drawing/2014/chart" uri="{C3380CC4-5D6E-409C-BE32-E72D297353CC}">
              <c16:uniqueId val="{00000004-AFD0-4A46-ADAF-01C1854C2952}"/>
            </c:ext>
          </c:extLst>
        </c:ser>
        <c:dLbls>
          <c:showLegendKey val="0"/>
          <c:showVal val="0"/>
          <c:showCatName val="0"/>
          <c:showSerName val="0"/>
          <c:showPercent val="0"/>
          <c:showBubbleSize val="0"/>
          <c:showLeaderLines val="1"/>
        </c:dLbls>
        <c:firstSliceAng val="0"/>
      </c:pieChart>
    </c:plotArea>
    <c:plotVisOnly val="1"/>
    <c:dispBlanksAs val="gap"/>
    <c:showDLblsOverMax val="0"/>
  </c:chart>
  <c:externalData r:id="rId2">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946550555352766E-2"/>
          <c:y val="0.15020556064797083"/>
          <c:w val="0.91751690393005492"/>
          <c:h val="0.48022034605740938"/>
        </c:manualLayout>
      </c:layout>
      <c:barChart>
        <c:barDir val="col"/>
        <c:grouping val="clustered"/>
        <c:varyColors val="0"/>
        <c:ser>
          <c:idx val="0"/>
          <c:order val="0"/>
          <c:tx>
            <c:strRef>
              <c:f>'sex workers condom use'!$B$2</c:f>
              <c:strCache>
                <c:ptCount val="1"/>
                <c:pt idx="0">
                  <c:v>Young sex workers (aged &lt; 25 yr)</c:v>
                </c:pt>
              </c:strCache>
            </c:strRef>
          </c:tx>
          <c:spPr>
            <a:solidFill>
              <a:srgbClr val="F26B73"/>
            </a:solidFill>
            <a:ln>
              <a:noFill/>
            </a:ln>
          </c:spPr>
          <c:invertIfNegative val="0"/>
          <c:dPt>
            <c:idx val="15"/>
            <c:invertIfNegative val="0"/>
            <c:bubble3D val="0"/>
            <c:spPr>
              <a:pattFill prst="dkUpDiag">
                <a:fgClr>
                  <a:srgbClr val="F26B73"/>
                </a:fgClr>
                <a:bgClr>
                  <a:sysClr val="window" lastClr="FFFFFF"/>
                </a:bgClr>
              </a:pattFill>
              <a:ln>
                <a:noFill/>
              </a:ln>
            </c:spPr>
            <c:extLst>
              <c:ext xmlns:c16="http://schemas.microsoft.com/office/drawing/2014/chart" uri="{C3380CC4-5D6E-409C-BE32-E72D297353CC}">
                <c16:uniqueId val="{00000001-3208-4848-A8BA-4D80E19C5218}"/>
              </c:ext>
            </c:extLst>
          </c:dPt>
          <c:dPt>
            <c:idx val="16"/>
            <c:invertIfNegative val="0"/>
            <c:bubble3D val="0"/>
            <c:extLst>
              <c:ext xmlns:c16="http://schemas.microsoft.com/office/drawing/2014/chart" uri="{C3380CC4-5D6E-409C-BE32-E72D297353CC}">
                <c16:uniqueId val="{00000002-3208-4848-A8BA-4D80E19C5218}"/>
              </c:ext>
            </c:extLst>
          </c:dPt>
          <c:dLbls>
            <c:dLbl>
              <c:idx val="1"/>
              <c:layout>
                <c:manualLayout>
                  <c:x val="-1.5390536686192046E-3"/>
                  <c:y val="0.19539673748316741"/>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3208-4848-A8BA-4D80E19C5218}"/>
                </c:ext>
              </c:extLst>
            </c:dLbl>
            <c:numFmt formatCode="#,##0" sourceLinked="0"/>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'sex workers condom use'!$A$3:$A$18</c:f>
              <c:strCache>
                <c:ptCount val="16"/>
                <c:pt idx="0">
                  <c:v>*Afghanistan, 2012</c:v>
                </c:pt>
                <c:pt idx="1">
                  <c:v>**Pakistan, 2016</c:v>
                </c:pt>
                <c:pt idx="2">
                  <c:v>*Indonesia, 2015</c:v>
                </c:pt>
                <c:pt idx="3">
                  <c:v>**Bangladesh, 2015 </c:v>
                </c:pt>
                <c:pt idx="4">
                  <c:v>**Philippines, 2015</c:v>
                </c:pt>
                <c:pt idx="5">
                  <c:v>*Mongolia, 2017</c:v>
                </c:pt>
                <c:pt idx="6">
                  <c:v>*Malaysia, 2017</c:v>
                </c:pt>
                <c:pt idx="7">
                  <c:v>*Myanmar, 2015</c:v>
                </c:pt>
                <c:pt idx="8">
                  <c:v>*Thailand, 2018</c:v>
                </c:pt>
                <c:pt idx="9">
                  <c:v>*Viet Nam, 2018</c:v>
                </c:pt>
                <c:pt idx="10">
                  <c:v>***Fiji, 2012</c:v>
                </c:pt>
                <c:pt idx="11">
                  <c:v>*Lao PDR, 2017</c:v>
                </c:pt>
                <c:pt idx="12">
                  <c:v>*India, 2014-15</c:v>
                </c:pt>
                <c:pt idx="13">
                  <c:v>*China, 2018</c:v>
                </c:pt>
                <c:pt idx="14">
                  <c:v>*Sri Lanka, 2014</c:v>
                </c:pt>
                <c:pt idx="15">
                  <c:v>Regional median</c:v>
                </c:pt>
              </c:strCache>
            </c:strRef>
          </c:cat>
          <c:val>
            <c:numRef>
              <c:f>'sex workers condom use'!$B$3:$B$18</c:f>
              <c:numCache>
                <c:formatCode>0.0</c:formatCode>
                <c:ptCount val="16"/>
                <c:pt idx="0">
                  <c:v>52.9</c:v>
                </c:pt>
                <c:pt idx="1">
                  <c:v>58.8</c:v>
                </c:pt>
                <c:pt idx="2">
                  <c:v>62.8</c:v>
                </c:pt>
                <c:pt idx="3">
                  <c:v>64.2</c:v>
                </c:pt>
                <c:pt idx="4">
                  <c:v>68.7</c:v>
                </c:pt>
                <c:pt idx="5">
                  <c:v>77.400000000000006</c:v>
                </c:pt>
                <c:pt idx="6">
                  <c:v>77.7</c:v>
                </c:pt>
                <c:pt idx="7">
                  <c:v>78.8</c:v>
                </c:pt>
                <c:pt idx="8" formatCode="General">
                  <c:v>83.7</c:v>
                </c:pt>
                <c:pt idx="9" formatCode="General">
                  <c:v>92.3</c:v>
                </c:pt>
                <c:pt idx="10">
                  <c:v>90.68</c:v>
                </c:pt>
                <c:pt idx="11">
                  <c:v>91.3</c:v>
                </c:pt>
                <c:pt idx="12">
                  <c:v>91.4</c:v>
                </c:pt>
                <c:pt idx="13">
                  <c:v>93.6</c:v>
                </c:pt>
                <c:pt idx="14">
                  <c:v>95</c:v>
                </c:pt>
                <c:pt idx="15">
                  <c:v>78.8</c:v>
                </c:pt>
              </c:numCache>
            </c:numRef>
          </c:val>
          <c:extLst>
            <c:ext xmlns:c16="http://schemas.microsoft.com/office/drawing/2014/chart" uri="{C3380CC4-5D6E-409C-BE32-E72D297353CC}">
              <c16:uniqueId val="{00000004-3208-4848-A8BA-4D80E19C5218}"/>
            </c:ext>
          </c:extLst>
        </c:ser>
        <c:dLbls>
          <c:showLegendKey val="0"/>
          <c:showVal val="0"/>
          <c:showCatName val="0"/>
          <c:showSerName val="0"/>
          <c:showPercent val="0"/>
          <c:showBubbleSize val="0"/>
        </c:dLbls>
        <c:gapWidth val="100"/>
        <c:axId val="189540608"/>
        <c:axId val="189571072"/>
      </c:barChart>
      <c:lineChart>
        <c:grouping val="standard"/>
        <c:varyColors val="0"/>
        <c:ser>
          <c:idx val="1"/>
          <c:order val="1"/>
          <c:tx>
            <c:strRef>
              <c:f>'sex workers condom use'!$C$2</c:f>
              <c:strCache>
                <c:ptCount val="1"/>
                <c:pt idx="0">
                  <c:v>Sex workers (aged 25+ yr)</c:v>
                </c:pt>
              </c:strCache>
            </c:strRef>
          </c:tx>
          <c:spPr>
            <a:ln>
              <a:noFill/>
            </a:ln>
          </c:spPr>
          <c:marker>
            <c:symbol val="circle"/>
            <c:size val="9"/>
            <c:spPr>
              <a:solidFill>
                <a:srgbClr val="00A99A"/>
              </a:solidFill>
              <a:ln>
                <a:solidFill>
                  <a:srgbClr val="00A99A"/>
                </a:solidFill>
              </a:ln>
            </c:spPr>
          </c:marker>
          <c:dPt>
            <c:idx val="15"/>
            <c:marker>
              <c:spPr>
                <a:pattFill prst="dkUpDiag">
                  <a:fgClr>
                    <a:srgbClr val="00A99A"/>
                  </a:fgClr>
                  <a:bgClr>
                    <a:sysClr val="window" lastClr="FFFFFF"/>
                  </a:bgClr>
                </a:pattFill>
                <a:ln>
                  <a:solidFill>
                    <a:srgbClr val="00A99A"/>
                  </a:solidFill>
                </a:ln>
              </c:spPr>
            </c:marker>
            <c:bubble3D val="0"/>
            <c:extLst>
              <c:ext xmlns:c16="http://schemas.microsoft.com/office/drawing/2014/chart" uri="{C3380CC4-5D6E-409C-BE32-E72D297353CC}">
                <c16:uniqueId val="{00000005-3208-4848-A8BA-4D80E19C5218}"/>
              </c:ext>
            </c:extLst>
          </c:dPt>
          <c:dPt>
            <c:idx val="16"/>
            <c:bubble3D val="0"/>
            <c:extLst>
              <c:ext xmlns:c16="http://schemas.microsoft.com/office/drawing/2014/chart" uri="{C3380CC4-5D6E-409C-BE32-E72D297353CC}">
                <c16:uniqueId val="{00000006-3208-4848-A8BA-4D80E19C5218}"/>
              </c:ext>
            </c:extLst>
          </c:dPt>
          <c:dLbls>
            <c:numFmt formatCode="#,##0" sourceLinked="0"/>
            <c:spPr>
              <a:noFill/>
              <a:ln>
                <a:noFill/>
              </a:ln>
              <a:effectLst/>
            </c:sp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'sex workers condom use'!$A$3:$A$18</c:f>
              <c:strCache>
                <c:ptCount val="16"/>
                <c:pt idx="0">
                  <c:v>*Afghanistan, 2012</c:v>
                </c:pt>
                <c:pt idx="1">
                  <c:v>**Pakistan, 2016</c:v>
                </c:pt>
                <c:pt idx="2">
                  <c:v>*Indonesia, 2015</c:v>
                </c:pt>
                <c:pt idx="3">
                  <c:v>**Bangladesh, 2015 </c:v>
                </c:pt>
                <c:pt idx="4">
                  <c:v>**Philippines, 2015</c:v>
                </c:pt>
                <c:pt idx="5">
                  <c:v>*Mongolia, 2017</c:v>
                </c:pt>
                <c:pt idx="6">
                  <c:v>*Malaysia, 2017</c:v>
                </c:pt>
                <c:pt idx="7">
                  <c:v>*Myanmar, 2015</c:v>
                </c:pt>
                <c:pt idx="8">
                  <c:v>*Thailand, 2018</c:v>
                </c:pt>
                <c:pt idx="9">
                  <c:v>*Viet Nam, 2018</c:v>
                </c:pt>
                <c:pt idx="10">
                  <c:v>***Fiji, 2012</c:v>
                </c:pt>
                <c:pt idx="11">
                  <c:v>*Lao PDR, 2017</c:v>
                </c:pt>
                <c:pt idx="12">
                  <c:v>*India, 2014-15</c:v>
                </c:pt>
                <c:pt idx="13">
                  <c:v>*China, 2018</c:v>
                </c:pt>
                <c:pt idx="14">
                  <c:v>*Sri Lanka, 2014</c:v>
                </c:pt>
                <c:pt idx="15">
                  <c:v>Regional median</c:v>
                </c:pt>
              </c:strCache>
            </c:strRef>
          </c:cat>
          <c:val>
            <c:numRef>
              <c:f>'sex workers condom use'!$C$3:$C$18</c:f>
              <c:numCache>
                <c:formatCode>0.0</c:formatCode>
                <c:ptCount val="16"/>
                <c:pt idx="0">
                  <c:v>50.6</c:v>
                </c:pt>
                <c:pt idx="1">
                  <c:v>28.6</c:v>
                </c:pt>
                <c:pt idx="2">
                  <c:v>69.3</c:v>
                </c:pt>
                <c:pt idx="3">
                  <c:v>69.099999999999994</c:v>
                </c:pt>
                <c:pt idx="4">
                  <c:v>72.400000000000006</c:v>
                </c:pt>
                <c:pt idx="5">
                  <c:v>86.8</c:v>
                </c:pt>
                <c:pt idx="6">
                  <c:v>84.7</c:v>
                </c:pt>
                <c:pt idx="7">
                  <c:v>82.2</c:v>
                </c:pt>
                <c:pt idx="8" formatCode="General">
                  <c:v>78.400000000000006</c:v>
                </c:pt>
                <c:pt idx="9" formatCode="General">
                  <c:v>82.6</c:v>
                </c:pt>
                <c:pt idx="10">
                  <c:v>90.8</c:v>
                </c:pt>
                <c:pt idx="11">
                  <c:v>94.4</c:v>
                </c:pt>
                <c:pt idx="12">
                  <c:v>90.6</c:v>
                </c:pt>
                <c:pt idx="13">
                  <c:v>93.5</c:v>
                </c:pt>
                <c:pt idx="14">
                  <c:v>92.9</c:v>
                </c:pt>
                <c:pt idx="15">
                  <c:v>82.6</c:v>
                </c:pt>
              </c:numCache>
            </c:numRef>
          </c:val>
          <c:smooth val="0"/>
          <c:extLst>
            <c:ext xmlns:c16="http://schemas.microsoft.com/office/drawing/2014/chart" uri="{C3380CC4-5D6E-409C-BE32-E72D297353CC}">
              <c16:uniqueId val="{00000007-3208-4848-A8BA-4D80E19C5218}"/>
            </c:ext>
          </c:extLst>
        </c:ser>
        <c:dLbls>
          <c:showLegendKey val="0"/>
          <c:showVal val="0"/>
          <c:showCatName val="0"/>
          <c:showSerName val="0"/>
          <c:showPercent val="0"/>
          <c:showBubbleSize val="0"/>
        </c:dLbls>
        <c:marker val="1"/>
        <c:smooth val="0"/>
        <c:axId val="189540608"/>
        <c:axId val="189571072"/>
      </c:lineChart>
      <c:scatterChart>
        <c:scatterStyle val="smoothMarker"/>
        <c:varyColors val="0"/>
        <c:ser>
          <c:idx val="2"/>
          <c:order val="2"/>
          <c:tx>
            <c:strRef>
              <c:f>'sex workers condom use'!$F$14</c:f>
              <c:strCache>
                <c:ptCount val="1"/>
                <c:pt idx="0">
                  <c:v>t</c:v>
                </c:pt>
              </c:strCache>
            </c:strRef>
          </c:tx>
          <c:spPr>
            <a:ln w="25400">
              <a:solidFill>
                <a:srgbClr val="E31837"/>
              </a:solidFill>
              <a:prstDash val="dash"/>
            </a:ln>
          </c:spPr>
          <c:marker>
            <c:symbol val="none"/>
          </c:marker>
          <c:xVal>
            <c:numRef>
              <c:f>'sex workers condom use'!$E$15:$E$16</c:f>
              <c:numCache>
                <c:formatCode>General</c:formatCode>
                <c:ptCount val="2"/>
                <c:pt idx="0">
                  <c:v>0</c:v>
                </c:pt>
                <c:pt idx="1">
                  <c:v>1</c:v>
                </c:pt>
              </c:numCache>
            </c:numRef>
          </c:xVal>
          <c:yVal>
            <c:numRef>
              <c:f>'sex workers condom use'!$F$15:$F$16</c:f>
              <c:numCache>
                <c:formatCode>General</c:formatCode>
                <c:ptCount val="2"/>
                <c:pt idx="0">
                  <c:v>90</c:v>
                </c:pt>
                <c:pt idx="1">
                  <c:v>90</c:v>
                </c:pt>
              </c:numCache>
            </c:numRef>
          </c:yVal>
          <c:smooth val="1"/>
          <c:extLst>
            <c:ext xmlns:c16="http://schemas.microsoft.com/office/drawing/2014/chart" uri="{C3380CC4-5D6E-409C-BE32-E72D297353CC}">
              <c16:uniqueId val="{00000008-3208-4848-A8BA-4D80E19C5218}"/>
            </c:ext>
          </c:extLst>
        </c:ser>
        <c:dLbls>
          <c:showLegendKey val="0"/>
          <c:showVal val="0"/>
          <c:showCatName val="0"/>
          <c:showSerName val="0"/>
          <c:showPercent val="0"/>
          <c:showBubbleSize val="0"/>
        </c:dLbls>
        <c:axId val="189574528"/>
        <c:axId val="189572992"/>
      </c:scatterChart>
      <c:catAx>
        <c:axId val="189540608"/>
        <c:scaling>
          <c:orientation val="minMax"/>
        </c:scaling>
        <c:delete val="0"/>
        <c:axPos val="b"/>
        <c:numFmt formatCode="General" sourceLinked="1"/>
        <c:majorTickMark val="out"/>
        <c:minorTickMark val="none"/>
        <c:tickLblPos val="nextTo"/>
        <c:txPr>
          <a:bodyPr rot="-2700000" vert="horz"/>
          <a:lstStyle/>
          <a:p>
            <a:pPr>
              <a:defRPr/>
            </a:pPr>
            <a:endParaRPr lang="en-US"/>
          </a:p>
        </c:txPr>
        <c:crossAx val="189571072"/>
        <c:crosses val="autoZero"/>
        <c:auto val="1"/>
        <c:lblAlgn val="ctr"/>
        <c:lblOffset val="100"/>
        <c:noMultiLvlLbl val="0"/>
      </c:catAx>
      <c:valAx>
        <c:axId val="189571072"/>
        <c:scaling>
          <c:orientation val="minMax"/>
          <c:max val="100"/>
          <c:min val="0"/>
        </c:scaling>
        <c:delete val="0"/>
        <c:axPos val="l"/>
        <c:title>
          <c:tx>
            <c:rich>
              <a:bodyPr/>
              <a:lstStyle/>
              <a:p>
                <a:pPr>
                  <a:defRPr/>
                </a:pPr>
                <a:r>
                  <a:rPr lang="en-GB"/>
                  <a:t>Condom use (%)</a:t>
                </a:r>
              </a:p>
            </c:rich>
          </c:tx>
          <c:overlay val="0"/>
        </c:title>
        <c:numFmt formatCode="0" sourceLinked="0"/>
        <c:majorTickMark val="out"/>
        <c:minorTickMark val="none"/>
        <c:tickLblPos val="nextTo"/>
        <c:txPr>
          <a:bodyPr rot="0" vert="horz"/>
          <a:lstStyle/>
          <a:p>
            <a:pPr>
              <a:defRPr/>
            </a:pPr>
            <a:endParaRPr lang="en-US"/>
          </a:p>
        </c:txPr>
        <c:crossAx val="189540608"/>
        <c:crosses val="autoZero"/>
        <c:crossBetween val="between"/>
        <c:majorUnit val="20"/>
      </c:valAx>
      <c:valAx>
        <c:axId val="189572992"/>
        <c:scaling>
          <c:orientation val="minMax"/>
          <c:max val="100"/>
          <c:min val="0"/>
        </c:scaling>
        <c:delete val="1"/>
        <c:axPos val="r"/>
        <c:numFmt formatCode="General" sourceLinked="1"/>
        <c:majorTickMark val="out"/>
        <c:minorTickMark val="none"/>
        <c:tickLblPos val="nextTo"/>
        <c:crossAx val="189574528"/>
        <c:crosses val="max"/>
        <c:crossBetween val="midCat"/>
        <c:majorUnit val="10"/>
      </c:valAx>
      <c:valAx>
        <c:axId val="189574528"/>
        <c:scaling>
          <c:orientation val="minMax"/>
          <c:max val="1"/>
          <c:min val="0"/>
        </c:scaling>
        <c:delete val="1"/>
        <c:axPos val="t"/>
        <c:numFmt formatCode="General" sourceLinked="1"/>
        <c:majorTickMark val="out"/>
        <c:minorTickMark val="none"/>
        <c:tickLblPos val="nextTo"/>
        <c:crossAx val="189572992"/>
        <c:crosses val="max"/>
        <c:crossBetween val="midCat"/>
        <c:majorUnit val="0.2"/>
      </c:valAx>
    </c:plotArea>
    <c:legend>
      <c:legendPos val="t"/>
      <c:legendEntry>
        <c:idx val="2"/>
        <c:delete val="1"/>
      </c:legendEntry>
      <c:overlay val="0"/>
      <c:txPr>
        <a:bodyPr/>
        <a:lstStyle/>
        <a:p>
          <a:pPr rtl="0">
            <a:defRPr/>
          </a:pPr>
          <a:endParaRPr lang="en-US"/>
        </a:p>
      </c:txPr>
    </c:legend>
    <c:plotVisOnly val="1"/>
    <c:dispBlanksAs val="zero"/>
    <c:showDLblsOverMax val="0"/>
  </c:chart>
  <c:txPr>
    <a:bodyPr/>
    <a:lstStyle/>
    <a:p>
      <a:pPr>
        <a:defRPr sz="1400" b="0" i="0" u="none" strike="noStrike" baseline="0">
          <a:solidFill>
            <a:srgbClr val="000000"/>
          </a:solidFill>
          <a:latin typeface="Arial"/>
          <a:ea typeface="Arial"/>
          <a:cs typeface="Arial"/>
        </a:defRPr>
      </a:pPr>
      <a:endParaRPr lang="en-US"/>
    </a:p>
  </c:txPr>
  <c:externalData r:id="rId2">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9163790313881996E-2"/>
          <c:y val="0.21448164367748462"/>
          <c:w val="0.90238323805414733"/>
          <c:h val="0.41038551089909009"/>
        </c:manualLayout>
      </c:layout>
      <c:barChart>
        <c:barDir val="col"/>
        <c:grouping val="clustered"/>
        <c:varyColors val="0"/>
        <c:ser>
          <c:idx val="0"/>
          <c:order val="1"/>
          <c:tx>
            <c:strRef>
              <c:f>'MSM condom use'!$B$2</c:f>
              <c:strCache>
                <c:ptCount val="1"/>
                <c:pt idx="0">
                  <c:v>Young men who have sex with men (aged &lt; 25 yr)</c:v>
                </c:pt>
              </c:strCache>
            </c:strRef>
          </c:tx>
          <c:spPr>
            <a:solidFill>
              <a:srgbClr val="CDC884"/>
            </a:solidFill>
            <a:ln w="15875">
              <a:noFill/>
            </a:ln>
          </c:spPr>
          <c:invertIfNegative val="0"/>
          <c:dPt>
            <c:idx val="15"/>
            <c:invertIfNegative val="0"/>
            <c:bubble3D val="0"/>
            <c:spPr>
              <a:pattFill prst="dkUpDiag">
                <a:fgClr>
                  <a:srgbClr val="CDC884"/>
                </a:fgClr>
                <a:bgClr>
                  <a:sysClr val="window" lastClr="FFFFFF"/>
                </a:bgClr>
              </a:pattFill>
              <a:ln w="15875">
                <a:noFill/>
              </a:ln>
            </c:spPr>
            <c:extLst>
              <c:ext xmlns:c16="http://schemas.microsoft.com/office/drawing/2014/chart" uri="{C3380CC4-5D6E-409C-BE32-E72D297353CC}">
                <c16:uniqueId val="{00000001-93DE-4554-85B5-76C3F1ED8883}"/>
              </c:ext>
            </c:extLst>
          </c:dPt>
          <c:dPt>
            <c:idx val="16"/>
            <c:invertIfNegative val="0"/>
            <c:bubble3D val="0"/>
            <c:extLst>
              <c:ext xmlns:c16="http://schemas.microsoft.com/office/drawing/2014/chart" uri="{C3380CC4-5D6E-409C-BE32-E72D297353CC}">
                <c16:uniqueId val="{00000002-93DE-4554-85B5-76C3F1ED8883}"/>
              </c:ext>
            </c:extLst>
          </c:dPt>
          <c:dLbls>
            <c:numFmt formatCode="#,##0" sourceLinked="0"/>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'MSM condom use'!$A$3:$A$18</c:f>
              <c:strCache>
                <c:ptCount val="16"/>
                <c:pt idx="0">
                  <c:v>Afghanistan, 2012</c:v>
                </c:pt>
                <c:pt idx="1">
                  <c:v>Lao PDR, 2017</c:v>
                </c:pt>
                <c:pt idx="2">
                  <c:v>Bangladesh, 2015</c:v>
                </c:pt>
                <c:pt idx="3">
                  <c:v>Sri Lanka, 2014</c:v>
                </c:pt>
                <c:pt idx="4">
                  <c:v>Philippines, 2015</c:v>
                </c:pt>
                <c:pt idx="5">
                  <c:v>Viet Nam, 2018</c:v>
                </c:pt>
                <c:pt idx="6">
                  <c:v>Malaysia, 2017</c:v>
                </c:pt>
                <c:pt idx="7">
                  <c:v>Cambodia, 2010 **</c:v>
                </c:pt>
                <c:pt idx="8">
                  <c:v>Myanmar, 2015</c:v>
                </c:pt>
                <c:pt idx="9">
                  <c:v>Mongolia, 2017</c:v>
                </c:pt>
                <c:pt idx="10">
                  <c:v>India, 2014-15</c:v>
                </c:pt>
                <c:pt idx="11">
                  <c:v>Thailand, 2018</c:v>
                </c:pt>
                <c:pt idx="12">
                  <c:v>China, 2018</c:v>
                </c:pt>
                <c:pt idx="13">
                  <c:v>Indonesia, 2015*</c:v>
                </c:pt>
                <c:pt idx="14">
                  <c:v>Nepal, 2017</c:v>
                </c:pt>
                <c:pt idx="15">
                  <c:v>Regional median</c:v>
                </c:pt>
              </c:strCache>
            </c:strRef>
          </c:cat>
          <c:val>
            <c:numRef>
              <c:f>'MSM condom use'!$B$3:$B$18</c:f>
              <c:numCache>
                <c:formatCode>General</c:formatCode>
                <c:ptCount val="16"/>
                <c:pt idx="0">
                  <c:v>17</c:v>
                </c:pt>
                <c:pt idx="1">
                  <c:v>25.2</c:v>
                </c:pt>
                <c:pt idx="2">
                  <c:v>46.3</c:v>
                </c:pt>
                <c:pt idx="3">
                  <c:v>47</c:v>
                </c:pt>
                <c:pt idx="4">
                  <c:v>47.8</c:v>
                </c:pt>
                <c:pt idx="5">
                  <c:v>64.900000000000006</c:v>
                </c:pt>
                <c:pt idx="6">
                  <c:v>66.2</c:v>
                </c:pt>
                <c:pt idx="7">
                  <c:v>68.72</c:v>
                </c:pt>
                <c:pt idx="8">
                  <c:v>77.400000000000006</c:v>
                </c:pt>
                <c:pt idx="9">
                  <c:v>78.8</c:v>
                </c:pt>
                <c:pt idx="10">
                  <c:v>84</c:v>
                </c:pt>
                <c:pt idx="11">
                  <c:v>84</c:v>
                </c:pt>
                <c:pt idx="12">
                  <c:v>84.9</c:v>
                </c:pt>
                <c:pt idx="13">
                  <c:v>88</c:v>
                </c:pt>
                <c:pt idx="14">
                  <c:v>95.1</c:v>
                </c:pt>
                <c:pt idx="15">
                  <c:v>68.72</c:v>
                </c:pt>
              </c:numCache>
            </c:numRef>
          </c:val>
          <c:extLst>
            <c:ext xmlns:c16="http://schemas.microsoft.com/office/drawing/2014/chart" uri="{C3380CC4-5D6E-409C-BE32-E72D297353CC}">
              <c16:uniqueId val="{00000003-93DE-4554-85B5-76C3F1ED8883}"/>
            </c:ext>
          </c:extLst>
        </c:ser>
        <c:dLbls>
          <c:showLegendKey val="0"/>
          <c:showVal val="0"/>
          <c:showCatName val="0"/>
          <c:showSerName val="0"/>
          <c:showPercent val="0"/>
          <c:showBubbleSize val="0"/>
        </c:dLbls>
        <c:gapWidth val="100"/>
        <c:axId val="189409920"/>
        <c:axId val="189408384"/>
      </c:barChart>
      <c:lineChart>
        <c:grouping val="standard"/>
        <c:varyColors val="0"/>
        <c:ser>
          <c:idx val="1"/>
          <c:order val="0"/>
          <c:tx>
            <c:strRef>
              <c:f>'MSM condom use'!$C$2</c:f>
              <c:strCache>
                <c:ptCount val="1"/>
                <c:pt idx="0">
                  <c:v>Men who have sex with men (aged 25+ yr)</c:v>
                </c:pt>
              </c:strCache>
            </c:strRef>
          </c:tx>
          <c:spPr>
            <a:ln>
              <a:noFill/>
            </a:ln>
          </c:spPr>
          <c:marker>
            <c:symbol val="circle"/>
            <c:size val="9"/>
            <c:spPr>
              <a:solidFill>
                <a:srgbClr val="00A99A"/>
              </a:solidFill>
              <a:ln>
                <a:noFill/>
              </a:ln>
            </c:spPr>
          </c:marker>
          <c:dPt>
            <c:idx val="15"/>
            <c:marker>
              <c:spPr>
                <a:pattFill prst="dkUpDiag">
                  <a:fgClr>
                    <a:srgbClr val="00A99A"/>
                  </a:fgClr>
                  <a:bgClr>
                    <a:sysClr val="window" lastClr="FFFFFF"/>
                  </a:bgClr>
                </a:pattFill>
                <a:ln>
                  <a:noFill/>
                </a:ln>
              </c:spPr>
            </c:marker>
            <c:bubble3D val="0"/>
            <c:extLst>
              <c:ext xmlns:c16="http://schemas.microsoft.com/office/drawing/2014/chart" uri="{C3380CC4-5D6E-409C-BE32-E72D297353CC}">
                <c16:uniqueId val="{00000004-93DE-4554-85B5-76C3F1ED8883}"/>
              </c:ext>
            </c:extLst>
          </c:dPt>
          <c:dPt>
            <c:idx val="16"/>
            <c:bubble3D val="0"/>
            <c:extLst>
              <c:ext xmlns:c16="http://schemas.microsoft.com/office/drawing/2014/chart" uri="{C3380CC4-5D6E-409C-BE32-E72D297353CC}">
                <c16:uniqueId val="{00000005-93DE-4554-85B5-76C3F1ED8883}"/>
              </c:ext>
            </c:extLst>
          </c:dPt>
          <c:dLbls>
            <c:numFmt formatCode="#,##0" sourceLinked="0"/>
            <c:spPr>
              <a:noFill/>
              <a:ln>
                <a:noFill/>
              </a:ln>
              <a:effectLst/>
            </c:sp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'MSM condom use'!$A$3:$A$18</c:f>
              <c:strCache>
                <c:ptCount val="16"/>
                <c:pt idx="0">
                  <c:v>Afghanistan, 2012</c:v>
                </c:pt>
                <c:pt idx="1">
                  <c:v>Lao PDR, 2017</c:v>
                </c:pt>
                <c:pt idx="2">
                  <c:v>Bangladesh, 2015</c:v>
                </c:pt>
                <c:pt idx="3">
                  <c:v>Sri Lanka, 2014</c:v>
                </c:pt>
                <c:pt idx="4">
                  <c:v>Philippines, 2015</c:v>
                </c:pt>
                <c:pt idx="5">
                  <c:v>Viet Nam, 2018</c:v>
                </c:pt>
                <c:pt idx="6">
                  <c:v>Malaysia, 2017</c:v>
                </c:pt>
                <c:pt idx="7">
                  <c:v>Cambodia, 2010 **</c:v>
                </c:pt>
                <c:pt idx="8">
                  <c:v>Myanmar, 2015</c:v>
                </c:pt>
                <c:pt idx="9">
                  <c:v>Mongolia, 2017</c:v>
                </c:pt>
                <c:pt idx="10">
                  <c:v>India, 2014-15</c:v>
                </c:pt>
                <c:pt idx="11">
                  <c:v>Thailand, 2018</c:v>
                </c:pt>
                <c:pt idx="12">
                  <c:v>China, 2018</c:v>
                </c:pt>
                <c:pt idx="13">
                  <c:v>Indonesia, 2015*</c:v>
                </c:pt>
                <c:pt idx="14">
                  <c:v>Nepal, 2017</c:v>
                </c:pt>
                <c:pt idx="15">
                  <c:v>Regional median</c:v>
                </c:pt>
              </c:strCache>
            </c:strRef>
          </c:cat>
          <c:val>
            <c:numRef>
              <c:f>'MSM condom use'!$C$3:$C$18</c:f>
              <c:numCache>
                <c:formatCode>General</c:formatCode>
                <c:ptCount val="16"/>
                <c:pt idx="0">
                  <c:v>17.8</c:v>
                </c:pt>
                <c:pt idx="1">
                  <c:v>27.2</c:v>
                </c:pt>
                <c:pt idx="2">
                  <c:v>45.3</c:v>
                </c:pt>
                <c:pt idx="3">
                  <c:v>47.2</c:v>
                </c:pt>
                <c:pt idx="4">
                  <c:v>52.7</c:v>
                </c:pt>
                <c:pt idx="5">
                  <c:v>61.3</c:v>
                </c:pt>
                <c:pt idx="6">
                  <c:v>64.900000000000006</c:v>
                </c:pt>
                <c:pt idx="7">
                  <c:v>62.06</c:v>
                </c:pt>
                <c:pt idx="8">
                  <c:v>76</c:v>
                </c:pt>
                <c:pt idx="9">
                  <c:v>78.3</c:v>
                </c:pt>
                <c:pt idx="10">
                  <c:v>83.8</c:v>
                </c:pt>
                <c:pt idx="11">
                  <c:v>82.3</c:v>
                </c:pt>
                <c:pt idx="12">
                  <c:v>85.1</c:v>
                </c:pt>
                <c:pt idx="13">
                  <c:v>79.12</c:v>
                </c:pt>
                <c:pt idx="14">
                  <c:v>94.3</c:v>
                </c:pt>
                <c:pt idx="15">
                  <c:v>64.900000000000006</c:v>
                </c:pt>
              </c:numCache>
            </c:numRef>
          </c:val>
          <c:smooth val="0"/>
          <c:extLst>
            <c:ext xmlns:c16="http://schemas.microsoft.com/office/drawing/2014/chart" uri="{C3380CC4-5D6E-409C-BE32-E72D297353CC}">
              <c16:uniqueId val="{00000006-93DE-4554-85B5-76C3F1ED8883}"/>
            </c:ext>
          </c:extLst>
        </c:ser>
        <c:dLbls>
          <c:showLegendKey val="0"/>
          <c:showVal val="0"/>
          <c:showCatName val="0"/>
          <c:showSerName val="0"/>
          <c:showPercent val="0"/>
          <c:showBubbleSize val="0"/>
        </c:dLbls>
        <c:marker val="1"/>
        <c:smooth val="0"/>
        <c:axId val="189392384"/>
        <c:axId val="189393920"/>
      </c:lineChart>
      <c:catAx>
        <c:axId val="189392384"/>
        <c:scaling>
          <c:orientation val="minMax"/>
        </c:scaling>
        <c:delete val="0"/>
        <c:axPos val="b"/>
        <c:numFmt formatCode="General" sourceLinked="1"/>
        <c:majorTickMark val="out"/>
        <c:minorTickMark val="none"/>
        <c:tickLblPos val="low"/>
        <c:spPr>
          <a:ln>
            <a:solidFill>
              <a:schemeClr val="bg1">
                <a:lumMod val="75000"/>
              </a:schemeClr>
            </a:solidFill>
            <a:prstDash val="sysDash"/>
          </a:ln>
        </c:spPr>
        <c:txPr>
          <a:bodyPr rot="-2520000" vert="horz"/>
          <a:lstStyle/>
          <a:p>
            <a:pPr>
              <a:defRPr/>
            </a:pPr>
            <a:endParaRPr lang="en-US"/>
          </a:p>
        </c:txPr>
        <c:crossAx val="189393920"/>
        <c:crosses val="autoZero"/>
        <c:auto val="1"/>
        <c:lblAlgn val="ctr"/>
        <c:lblOffset val="100"/>
        <c:noMultiLvlLbl val="0"/>
      </c:catAx>
      <c:valAx>
        <c:axId val="189393920"/>
        <c:scaling>
          <c:orientation val="minMax"/>
          <c:max val="100"/>
          <c:min val="0"/>
        </c:scaling>
        <c:delete val="0"/>
        <c:axPos val="l"/>
        <c:title>
          <c:tx>
            <c:rich>
              <a:bodyPr/>
              <a:lstStyle/>
              <a:p>
                <a:pPr>
                  <a:defRPr/>
                </a:pPr>
                <a:r>
                  <a:rPr lang="en-GB"/>
                  <a:t>Condom use at last sex (%)</a:t>
                </a:r>
              </a:p>
            </c:rich>
          </c:tx>
          <c:layout>
            <c:manualLayout>
              <c:xMode val="edge"/>
              <c:yMode val="edge"/>
              <c:x val="5.8705559532331204E-3"/>
              <c:y val="0.19845982223181835"/>
            </c:manualLayout>
          </c:layout>
          <c:overlay val="0"/>
        </c:title>
        <c:numFmt formatCode="General" sourceLinked="1"/>
        <c:majorTickMark val="out"/>
        <c:minorTickMark val="none"/>
        <c:tickLblPos val="nextTo"/>
        <c:txPr>
          <a:bodyPr rot="0" vert="horz"/>
          <a:lstStyle/>
          <a:p>
            <a:pPr>
              <a:defRPr/>
            </a:pPr>
            <a:endParaRPr lang="en-US"/>
          </a:p>
        </c:txPr>
        <c:crossAx val="189392384"/>
        <c:crosses val="autoZero"/>
        <c:crossBetween val="between"/>
        <c:majorUnit val="20"/>
      </c:valAx>
      <c:valAx>
        <c:axId val="189408384"/>
        <c:scaling>
          <c:orientation val="minMax"/>
        </c:scaling>
        <c:delete val="1"/>
        <c:axPos val="r"/>
        <c:numFmt formatCode="General" sourceLinked="1"/>
        <c:majorTickMark val="out"/>
        <c:minorTickMark val="none"/>
        <c:tickLblPos val="nextTo"/>
        <c:crossAx val="189409920"/>
        <c:crosses val="max"/>
        <c:crossBetween val="between"/>
      </c:valAx>
      <c:catAx>
        <c:axId val="189409920"/>
        <c:scaling>
          <c:orientation val="minMax"/>
        </c:scaling>
        <c:delete val="1"/>
        <c:axPos val="b"/>
        <c:numFmt formatCode="General" sourceLinked="1"/>
        <c:majorTickMark val="out"/>
        <c:minorTickMark val="none"/>
        <c:tickLblPos val="nextTo"/>
        <c:crossAx val="189408384"/>
        <c:crosses val="autoZero"/>
        <c:auto val="1"/>
        <c:lblAlgn val="ctr"/>
        <c:lblOffset val="100"/>
        <c:noMultiLvlLbl val="0"/>
      </c:catAx>
      <c:spPr>
        <a:noFill/>
        <a:ln>
          <a:noFill/>
        </a:ln>
      </c:spPr>
    </c:plotArea>
    <c:legend>
      <c:legendPos val="r"/>
      <c:layout>
        <c:manualLayout>
          <c:xMode val="edge"/>
          <c:yMode val="edge"/>
          <c:x val="7.6068967941507318E-2"/>
          <c:y val="8.8012369522678935E-2"/>
          <c:w val="0.88995301368578927"/>
          <c:h val="9.4159959376411945E-2"/>
        </c:manualLayout>
      </c:layout>
      <c:overlay val="0"/>
      <c:spPr>
        <a:noFill/>
      </c:spPr>
    </c:legend>
    <c:plotVisOnly val="1"/>
    <c:dispBlanksAs val="gap"/>
    <c:showDLblsOverMax val="0"/>
  </c:chart>
  <c:txPr>
    <a:bodyPr/>
    <a:lstStyle/>
    <a:p>
      <a:pPr>
        <a:defRPr sz="1400" b="0" i="0" u="none" strike="noStrike" baseline="0">
          <a:solidFill>
            <a:srgbClr val="000000"/>
          </a:solidFill>
          <a:latin typeface="Arial"/>
          <a:ea typeface="Arial"/>
          <a:cs typeface="Arial"/>
        </a:defRPr>
      </a:pPr>
      <a:endParaRPr lang="en-US"/>
    </a:p>
  </c:txPr>
  <c:externalData r:id="rId2">
    <c:autoUpdate val="0"/>
  </c:externalData>
  <c:userShapes r:id="rId3"/>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8820175132975641E-2"/>
          <c:y val="5.1835829242427231E-2"/>
          <c:w val="0.90149780653254263"/>
          <c:h val="0.52714633819323331"/>
        </c:manualLayout>
      </c:layout>
      <c:barChart>
        <c:barDir val="col"/>
        <c:grouping val="clustered"/>
        <c:varyColors val="0"/>
        <c:ser>
          <c:idx val="1"/>
          <c:order val="1"/>
          <c:tx>
            <c:strRef>
              <c:f>'PWID condom use'!$B$2</c:f>
              <c:strCache>
                <c:ptCount val="1"/>
                <c:pt idx="0">
                  <c:v>Young people who inject drugs (aged &lt; 25 yr)</c:v>
                </c:pt>
              </c:strCache>
            </c:strRef>
          </c:tx>
          <c:spPr>
            <a:solidFill>
              <a:srgbClr val="63CDF6"/>
            </a:solidFill>
            <a:ln w="15875">
              <a:noFill/>
            </a:ln>
          </c:spPr>
          <c:invertIfNegative val="0"/>
          <c:dPt>
            <c:idx val="12"/>
            <c:invertIfNegative val="0"/>
            <c:bubble3D val="0"/>
            <c:spPr>
              <a:pattFill prst="dkUpDiag">
                <a:fgClr>
                  <a:srgbClr val="63CDF6"/>
                </a:fgClr>
                <a:bgClr>
                  <a:sysClr val="window" lastClr="FFFFFF"/>
                </a:bgClr>
              </a:pattFill>
              <a:ln w="15875">
                <a:noFill/>
              </a:ln>
            </c:spPr>
            <c:extLst>
              <c:ext xmlns:c16="http://schemas.microsoft.com/office/drawing/2014/chart" uri="{C3380CC4-5D6E-409C-BE32-E72D297353CC}">
                <c16:uniqueId val="{00000001-2FC5-4B24-92A5-31D378B0DB39}"/>
              </c:ext>
            </c:extLst>
          </c:dPt>
          <c:dPt>
            <c:idx val="13"/>
            <c:invertIfNegative val="0"/>
            <c:bubble3D val="0"/>
            <c:extLst>
              <c:ext xmlns:c16="http://schemas.microsoft.com/office/drawing/2014/chart" uri="{C3380CC4-5D6E-409C-BE32-E72D297353CC}">
                <c16:uniqueId val="{00000002-2FC5-4B24-92A5-31D378B0DB39}"/>
              </c:ext>
            </c:extLst>
          </c:dPt>
          <c:dLbls>
            <c:dLbl>
              <c:idx val="7"/>
              <c:tx>
                <c:rich>
                  <a:bodyPr/>
                  <a:lstStyle/>
                  <a:p>
                    <a:r>
                      <a:rPr lang="en-US"/>
                      <a:t>n/a</a:t>
                    </a:r>
                  </a:p>
                </c:rich>
              </c:tx>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2FC5-4B24-92A5-31D378B0DB39}"/>
                </c:ext>
              </c:extLst>
            </c:dLbl>
            <c:dLbl>
              <c:idx val="11"/>
              <c:layout>
                <c:manualLayout>
                  <c:x val="-1.1655011655011655E-3"/>
                  <c:y val="0.29803432708054794"/>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73EE-4874-A5DF-6A210041C4D5}"/>
                </c:ext>
              </c:extLst>
            </c:dLbl>
            <c:numFmt formatCode="#,##0" sourceLinked="0"/>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'PWID condom use'!$A$3:$A$15</c:f>
              <c:strCache>
                <c:ptCount val="13"/>
                <c:pt idx="0">
                  <c:v>Pakistan, 2016</c:v>
                </c:pt>
                <c:pt idx="1">
                  <c:v>Philippines, 2016</c:v>
                </c:pt>
                <c:pt idx="2">
                  <c:v>Myanmar, 2017</c:v>
                </c:pt>
                <c:pt idx="3">
                  <c:v>Malaysia, 2017</c:v>
                </c:pt>
                <c:pt idx="4">
                  <c:v>Sri Lanaka, 2014*</c:v>
                </c:pt>
                <c:pt idx="5">
                  <c:v>Bangladesh, 2015</c:v>
                </c:pt>
                <c:pt idx="6">
                  <c:v>Viet Nam, 2017</c:v>
                </c:pt>
                <c:pt idx="7">
                  <c:v>Thailand, 2014*</c:v>
                </c:pt>
                <c:pt idx="8">
                  <c:v>Indonesia, 2015*</c:v>
                </c:pt>
                <c:pt idx="9">
                  <c:v>China, 2018</c:v>
                </c:pt>
                <c:pt idx="10">
                  <c:v>India, 2014-15</c:v>
                </c:pt>
                <c:pt idx="11">
                  <c:v>Nepal, 2017</c:v>
                </c:pt>
                <c:pt idx="12">
                  <c:v>Regional median</c:v>
                </c:pt>
              </c:strCache>
            </c:strRef>
          </c:cat>
          <c:val>
            <c:numRef>
              <c:f>'PWID condom use'!$B$3:$B$15</c:f>
              <c:numCache>
                <c:formatCode>General</c:formatCode>
                <c:ptCount val="13"/>
                <c:pt idx="0">
                  <c:v>13.6</c:v>
                </c:pt>
                <c:pt idx="1">
                  <c:v>14.8</c:v>
                </c:pt>
                <c:pt idx="2">
                  <c:v>26.6</c:v>
                </c:pt>
                <c:pt idx="3">
                  <c:v>30</c:v>
                </c:pt>
                <c:pt idx="4">
                  <c:v>37</c:v>
                </c:pt>
                <c:pt idx="5">
                  <c:v>40.799999999999997</c:v>
                </c:pt>
                <c:pt idx="6">
                  <c:v>44.9</c:v>
                </c:pt>
                <c:pt idx="7">
                  <c:v>0</c:v>
                </c:pt>
                <c:pt idx="8">
                  <c:v>58</c:v>
                </c:pt>
                <c:pt idx="9">
                  <c:v>56.7</c:v>
                </c:pt>
                <c:pt idx="10">
                  <c:v>80.7</c:v>
                </c:pt>
                <c:pt idx="11">
                  <c:v>86.2</c:v>
                </c:pt>
                <c:pt idx="12">
                  <c:v>40.799999999999997</c:v>
                </c:pt>
              </c:numCache>
            </c:numRef>
          </c:val>
          <c:extLst>
            <c:ext xmlns:c16="http://schemas.microsoft.com/office/drawing/2014/chart" uri="{C3380CC4-5D6E-409C-BE32-E72D297353CC}">
              <c16:uniqueId val="{00000004-2FC5-4B24-92A5-31D378B0DB39}"/>
            </c:ext>
          </c:extLst>
        </c:ser>
        <c:dLbls>
          <c:showLegendKey val="0"/>
          <c:showVal val="0"/>
          <c:showCatName val="0"/>
          <c:showSerName val="0"/>
          <c:showPercent val="0"/>
          <c:showBubbleSize val="0"/>
        </c:dLbls>
        <c:gapWidth val="93"/>
        <c:axId val="189294464"/>
        <c:axId val="189292928"/>
      </c:barChart>
      <c:lineChart>
        <c:grouping val="standard"/>
        <c:varyColors val="0"/>
        <c:ser>
          <c:idx val="0"/>
          <c:order val="0"/>
          <c:tx>
            <c:strRef>
              <c:f>'PWID condom use'!$C$2</c:f>
              <c:strCache>
                <c:ptCount val="1"/>
                <c:pt idx="0">
                  <c:v>People who inject drugs (aged 25+ yr)</c:v>
                </c:pt>
              </c:strCache>
            </c:strRef>
          </c:tx>
          <c:spPr>
            <a:ln w="15875">
              <a:noFill/>
              <a:prstDash val="solid"/>
            </a:ln>
          </c:spPr>
          <c:marker>
            <c:symbol val="circle"/>
            <c:size val="9"/>
            <c:spPr>
              <a:solidFill>
                <a:srgbClr val="F26B73"/>
              </a:solidFill>
              <a:ln>
                <a:noFill/>
              </a:ln>
            </c:spPr>
          </c:marker>
          <c:dPt>
            <c:idx val="12"/>
            <c:marker>
              <c:spPr>
                <a:pattFill prst="dkUpDiag">
                  <a:fgClr>
                    <a:srgbClr val="F26B73"/>
                  </a:fgClr>
                  <a:bgClr>
                    <a:sysClr val="window" lastClr="FFFFFF"/>
                  </a:bgClr>
                </a:pattFill>
                <a:ln>
                  <a:noFill/>
                </a:ln>
              </c:spPr>
            </c:marker>
            <c:bubble3D val="0"/>
            <c:extLst>
              <c:ext xmlns:c16="http://schemas.microsoft.com/office/drawing/2014/chart" uri="{C3380CC4-5D6E-409C-BE32-E72D297353CC}">
                <c16:uniqueId val="{00000005-2FC5-4B24-92A5-31D378B0DB39}"/>
              </c:ext>
            </c:extLst>
          </c:dPt>
          <c:dLbls>
            <c:numFmt formatCode="#,##0" sourceLinked="0"/>
            <c:spPr>
              <a:noFill/>
              <a:ln>
                <a:noFill/>
              </a:ln>
              <a:effectLst/>
            </c:sp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'PWID condom use'!$A$3:$A$15</c:f>
              <c:strCache>
                <c:ptCount val="13"/>
                <c:pt idx="0">
                  <c:v>Pakistan, 2016</c:v>
                </c:pt>
                <c:pt idx="1">
                  <c:v>Philippines, 2016</c:v>
                </c:pt>
                <c:pt idx="2">
                  <c:v>Myanmar, 2017</c:v>
                </c:pt>
                <c:pt idx="3">
                  <c:v>Malaysia, 2017</c:v>
                </c:pt>
                <c:pt idx="4">
                  <c:v>Sri Lanaka, 2014*</c:v>
                </c:pt>
                <c:pt idx="5">
                  <c:v>Bangladesh, 2015</c:v>
                </c:pt>
                <c:pt idx="6">
                  <c:v>Viet Nam, 2017</c:v>
                </c:pt>
                <c:pt idx="7">
                  <c:v>Thailand, 2014*</c:v>
                </c:pt>
                <c:pt idx="8">
                  <c:v>Indonesia, 2015*</c:v>
                </c:pt>
                <c:pt idx="9">
                  <c:v>China, 2018</c:v>
                </c:pt>
                <c:pt idx="10">
                  <c:v>India, 2014-15</c:v>
                </c:pt>
                <c:pt idx="11">
                  <c:v>Nepal, 2017</c:v>
                </c:pt>
                <c:pt idx="12">
                  <c:v>Regional median</c:v>
                </c:pt>
              </c:strCache>
            </c:strRef>
          </c:cat>
          <c:val>
            <c:numRef>
              <c:f>'PWID condom use'!$C$3:$C$15</c:f>
              <c:numCache>
                <c:formatCode>General</c:formatCode>
                <c:ptCount val="13"/>
                <c:pt idx="0">
                  <c:v>15.7</c:v>
                </c:pt>
                <c:pt idx="1">
                  <c:v>14.4</c:v>
                </c:pt>
                <c:pt idx="2">
                  <c:v>21.2</c:v>
                </c:pt>
                <c:pt idx="3">
                  <c:v>25.5</c:v>
                </c:pt>
                <c:pt idx="4">
                  <c:v>24.7</c:v>
                </c:pt>
                <c:pt idx="5">
                  <c:v>33</c:v>
                </c:pt>
                <c:pt idx="6">
                  <c:v>43.5</c:v>
                </c:pt>
                <c:pt idx="7">
                  <c:v>44.95</c:v>
                </c:pt>
                <c:pt idx="8">
                  <c:v>44.64</c:v>
                </c:pt>
                <c:pt idx="9">
                  <c:v>53</c:v>
                </c:pt>
                <c:pt idx="10">
                  <c:v>76.599999999999994</c:v>
                </c:pt>
                <c:pt idx="11">
                  <c:v>47.4</c:v>
                </c:pt>
                <c:pt idx="12">
                  <c:v>38.25</c:v>
                </c:pt>
              </c:numCache>
            </c:numRef>
          </c:val>
          <c:smooth val="0"/>
          <c:extLst>
            <c:ext xmlns:c16="http://schemas.microsoft.com/office/drawing/2014/chart" uri="{C3380CC4-5D6E-409C-BE32-E72D297353CC}">
              <c16:uniqueId val="{00000006-2FC5-4B24-92A5-31D378B0DB39}"/>
            </c:ext>
          </c:extLst>
        </c:ser>
        <c:dLbls>
          <c:showLegendKey val="0"/>
          <c:showVal val="0"/>
          <c:showCatName val="0"/>
          <c:showSerName val="0"/>
          <c:showPercent val="0"/>
          <c:showBubbleSize val="0"/>
        </c:dLbls>
        <c:marker val="1"/>
        <c:smooth val="0"/>
        <c:axId val="189289216"/>
        <c:axId val="189290752"/>
      </c:lineChart>
      <c:catAx>
        <c:axId val="189289216"/>
        <c:scaling>
          <c:orientation val="minMax"/>
        </c:scaling>
        <c:delete val="0"/>
        <c:axPos val="b"/>
        <c:numFmt formatCode="General" sourceLinked="1"/>
        <c:majorTickMark val="out"/>
        <c:minorTickMark val="none"/>
        <c:tickLblPos val="low"/>
        <c:spPr>
          <a:ln>
            <a:solidFill>
              <a:sysClr val="window" lastClr="FFFFFF">
                <a:lumMod val="65000"/>
              </a:sysClr>
            </a:solidFill>
            <a:prstDash val="sysDash"/>
          </a:ln>
        </c:spPr>
        <c:txPr>
          <a:bodyPr rot="-1980000" vert="horz"/>
          <a:lstStyle/>
          <a:p>
            <a:pPr>
              <a:defRPr/>
            </a:pPr>
            <a:endParaRPr lang="en-US"/>
          </a:p>
        </c:txPr>
        <c:crossAx val="189290752"/>
        <c:crosses val="autoZero"/>
        <c:auto val="1"/>
        <c:lblAlgn val="ctr"/>
        <c:lblOffset val="100"/>
        <c:noMultiLvlLbl val="0"/>
      </c:catAx>
      <c:valAx>
        <c:axId val="189290752"/>
        <c:scaling>
          <c:orientation val="minMax"/>
          <c:max val="100"/>
        </c:scaling>
        <c:delete val="0"/>
        <c:axPos val="l"/>
        <c:title>
          <c:tx>
            <c:rich>
              <a:bodyPr/>
              <a:lstStyle/>
              <a:p>
                <a:pPr>
                  <a:defRPr/>
                </a:pPr>
                <a:r>
                  <a:rPr lang="en-GB"/>
                  <a:t>Condom use at last sex (%)</a:t>
                </a:r>
              </a:p>
            </c:rich>
          </c:tx>
          <c:layout>
            <c:manualLayout>
              <c:xMode val="edge"/>
              <c:yMode val="edge"/>
              <c:x val="1.5148344930651565E-3"/>
              <c:y val="1.4567825231417981E-5"/>
            </c:manualLayout>
          </c:layout>
          <c:overlay val="0"/>
        </c:title>
        <c:numFmt formatCode="General" sourceLinked="1"/>
        <c:majorTickMark val="out"/>
        <c:minorTickMark val="none"/>
        <c:tickLblPos val="nextTo"/>
        <c:txPr>
          <a:bodyPr rot="0" vert="horz"/>
          <a:lstStyle/>
          <a:p>
            <a:pPr>
              <a:defRPr/>
            </a:pPr>
            <a:endParaRPr lang="en-US"/>
          </a:p>
        </c:txPr>
        <c:crossAx val="189289216"/>
        <c:crosses val="autoZero"/>
        <c:crossBetween val="between"/>
        <c:majorUnit val="20"/>
      </c:valAx>
      <c:valAx>
        <c:axId val="189292928"/>
        <c:scaling>
          <c:orientation val="minMax"/>
        </c:scaling>
        <c:delete val="1"/>
        <c:axPos val="r"/>
        <c:numFmt formatCode="General" sourceLinked="1"/>
        <c:majorTickMark val="out"/>
        <c:minorTickMark val="none"/>
        <c:tickLblPos val="nextTo"/>
        <c:crossAx val="189294464"/>
        <c:crosses val="max"/>
        <c:crossBetween val="between"/>
      </c:valAx>
      <c:catAx>
        <c:axId val="189294464"/>
        <c:scaling>
          <c:orientation val="minMax"/>
        </c:scaling>
        <c:delete val="1"/>
        <c:axPos val="b"/>
        <c:numFmt formatCode="General" sourceLinked="1"/>
        <c:majorTickMark val="out"/>
        <c:minorTickMark val="none"/>
        <c:tickLblPos val="nextTo"/>
        <c:crossAx val="189292928"/>
        <c:crosses val="autoZero"/>
        <c:auto val="1"/>
        <c:lblAlgn val="ctr"/>
        <c:lblOffset val="100"/>
        <c:noMultiLvlLbl val="0"/>
      </c:catAx>
      <c:spPr>
        <a:noFill/>
        <a:ln>
          <a:noFill/>
        </a:ln>
      </c:spPr>
    </c:plotArea>
    <c:legend>
      <c:legendPos val="r"/>
      <c:layout>
        <c:manualLayout>
          <c:xMode val="edge"/>
          <c:yMode val="edge"/>
          <c:x val="7.1125211097420454E-2"/>
          <c:y val="0.89544887651043392"/>
          <c:w val="0.90894120290246816"/>
          <c:h val="9.9156172212197094E-2"/>
        </c:manualLayout>
      </c:layout>
      <c:overlay val="0"/>
      <c:spPr>
        <a:noFill/>
      </c:spPr>
    </c:legend>
    <c:plotVisOnly val="1"/>
    <c:dispBlanksAs val="gap"/>
    <c:showDLblsOverMax val="0"/>
  </c:chart>
  <c:txPr>
    <a:bodyPr/>
    <a:lstStyle/>
    <a:p>
      <a:pPr>
        <a:defRPr sz="1400" b="0" i="0" u="none" strike="noStrike" baseline="0">
          <a:solidFill>
            <a:srgbClr val="000000"/>
          </a:solidFill>
          <a:latin typeface="Arial"/>
          <a:ea typeface="Arial"/>
          <a:cs typeface="Arial"/>
        </a:defRPr>
      </a:pPr>
      <a:endParaRPr lang="en-US"/>
    </a:p>
  </c:txPr>
  <c:externalData r:id="rId2">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6258363831281654E-2"/>
          <c:y val="0.19576036745406825"/>
          <c:w val="0.88565210158589336"/>
          <c:h val="0.43089947506561682"/>
        </c:manualLayout>
      </c:layout>
      <c:barChart>
        <c:barDir val="col"/>
        <c:grouping val="clustered"/>
        <c:varyColors val="0"/>
        <c:ser>
          <c:idx val="0"/>
          <c:order val="0"/>
          <c:tx>
            <c:strRef>
              <c:f>'PWID_Sterile injecting equipmen'!$B$2</c:f>
              <c:strCache>
                <c:ptCount val="1"/>
                <c:pt idx="0">
                  <c:v>Young people who inject drugs (aged &lt; 25 yr)</c:v>
                </c:pt>
              </c:strCache>
            </c:strRef>
          </c:tx>
          <c:spPr>
            <a:solidFill>
              <a:srgbClr val="63CDF6"/>
            </a:solidFill>
            <a:ln w="15875">
              <a:noFill/>
              <a:prstDash val="solid"/>
            </a:ln>
          </c:spPr>
          <c:invertIfNegative val="0"/>
          <c:dPt>
            <c:idx val="12"/>
            <c:invertIfNegative val="0"/>
            <c:bubble3D val="0"/>
            <c:extLst>
              <c:ext xmlns:c16="http://schemas.microsoft.com/office/drawing/2014/chart" uri="{C3380CC4-5D6E-409C-BE32-E72D297353CC}">
                <c16:uniqueId val="{00000004-E1F0-4212-9C2B-B1058917C5C7}"/>
              </c:ext>
            </c:extLst>
          </c:dPt>
          <c:dLbls>
            <c:dLbl>
              <c:idx val="9"/>
              <c:tx>
                <c:rich>
                  <a:bodyPr/>
                  <a:lstStyle/>
                  <a:p>
                    <a:r>
                      <a:rPr lang="en-US" sz="1200"/>
                      <a:t>n/a</a:t>
                    </a:r>
                    <a:endParaRPr lang="en-US"/>
                  </a:p>
                </c:rich>
              </c:tx>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63B-4012-B92B-153A9EE2B0B1}"/>
                </c:ext>
              </c:extLst>
            </c:dLbl>
            <c:numFmt formatCode="#,##0" sourceLinked="0"/>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'PWID_Sterile injecting equipmen'!$A$3:$A$15</c:f>
              <c:strCache>
                <c:ptCount val="13"/>
                <c:pt idx="0">
                  <c:v>Philippines, 2015</c:v>
                </c:pt>
                <c:pt idx="1">
                  <c:v>Afghanistan, 2012</c:v>
                </c:pt>
                <c:pt idx="2">
                  <c:v>Bangladesh, 2015</c:v>
                </c:pt>
                <c:pt idx="3">
                  <c:v>Malaysia, 2017</c:v>
                </c:pt>
                <c:pt idx="4">
                  <c:v>China, 2015</c:v>
                </c:pt>
                <c:pt idx="5">
                  <c:v>Indonesia, 2015</c:v>
                </c:pt>
                <c:pt idx="6">
                  <c:v>Pakistan, 2016</c:v>
                </c:pt>
                <c:pt idx="7">
                  <c:v>India, 2014-15</c:v>
                </c:pt>
                <c:pt idx="8">
                  <c:v>Myanmar, 2017</c:v>
                </c:pt>
                <c:pt idx="9">
                  <c:v>Thailand, 2014*</c:v>
                </c:pt>
                <c:pt idx="10">
                  <c:v>Nepal, 2017</c:v>
                </c:pt>
                <c:pt idx="11">
                  <c:v>Viet Nam, 2017</c:v>
                </c:pt>
                <c:pt idx="12">
                  <c:v>Regional median</c:v>
                </c:pt>
              </c:strCache>
            </c:strRef>
          </c:cat>
          <c:val>
            <c:numRef>
              <c:f>'PWID_Sterile injecting equipmen'!$B$3:$B$15</c:f>
              <c:numCache>
                <c:formatCode>General</c:formatCode>
                <c:ptCount val="13"/>
                <c:pt idx="0">
                  <c:v>60.4</c:v>
                </c:pt>
                <c:pt idx="1">
                  <c:v>64.3</c:v>
                </c:pt>
                <c:pt idx="2">
                  <c:v>77.2</c:v>
                </c:pt>
                <c:pt idx="3">
                  <c:v>77.599999999999994</c:v>
                </c:pt>
                <c:pt idx="4">
                  <c:v>78.5</c:v>
                </c:pt>
                <c:pt idx="5">
                  <c:v>83.39</c:v>
                </c:pt>
                <c:pt idx="6">
                  <c:v>85</c:v>
                </c:pt>
                <c:pt idx="7">
                  <c:v>86.8</c:v>
                </c:pt>
                <c:pt idx="8">
                  <c:v>91.3</c:v>
                </c:pt>
                <c:pt idx="9">
                  <c:v>0</c:v>
                </c:pt>
                <c:pt idx="10">
                  <c:v>96.6</c:v>
                </c:pt>
                <c:pt idx="11">
                  <c:v>97.9</c:v>
                </c:pt>
                <c:pt idx="12">
                  <c:v>83.39</c:v>
                </c:pt>
              </c:numCache>
            </c:numRef>
          </c:val>
          <c:extLst>
            <c:ext xmlns:c16="http://schemas.microsoft.com/office/drawing/2014/chart" uri="{C3380CC4-5D6E-409C-BE32-E72D297353CC}">
              <c16:uniqueId val="{00000005-E1F0-4212-9C2B-B1058917C5C7}"/>
            </c:ext>
          </c:extLst>
        </c:ser>
        <c:dLbls>
          <c:showLegendKey val="0"/>
          <c:showVal val="0"/>
          <c:showCatName val="0"/>
          <c:showSerName val="0"/>
          <c:showPercent val="0"/>
          <c:showBubbleSize val="0"/>
        </c:dLbls>
        <c:gapWidth val="150"/>
        <c:axId val="165103488"/>
        <c:axId val="165105024"/>
      </c:barChart>
      <c:lineChart>
        <c:grouping val="standard"/>
        <c:varyColors val="0"/>
        <c:ser>
          <c:idx val="1"/>
          <c:order val="1"/>
          <c:tx>
            <c:strRef>
              <c:f>'PWID_Sterile injecting equipmen'!$C$2</c:f>
              <c:strCache>
                <c:ptCount val="1"/>
                <c:pt idx="0">
                  <c:v>People who inject drugs (aged 25+ yr)</c:v>
                </c:pt>
              </c:strCache>
            </c:strRef>
          </c:tx>
          <c:spPr>
            <a:ln>
              <a:noFill/>
            </a:ln>
          </c:spPr>
          <c:marker>
            <c:symbol val="square"/>
            <c:size val="10"/>
            <c:spPr>
              <a:solidFill>
                <a:srgbClr val="F26B73"/>
              </a:solidFill>
              <a:ln>
                <a:noFill/>
              </a:ln>
            </c:spPr>
          </c:marker>
          <c:dPt>
            <c:idx val="12"/>
            <c:bubble3D val="0"/>
            <c:extLst>
              <c:ext xmlns:c16="http://schemas.microsoft.com/office/drawing/2014/chart" uri="{C3380CC4-5D6E-409C-BE32-E72D297353CC}">
                <c16:uniqueId val="{00000001-E1F0-4212-9C2B-B1058917C5C7}"/>
              </c:ext>
            </c:extLst>
          </c:dPt>
          <c:dLbls>
            <c:numFmt formatCode="#,##0" sourceLinked="0"/>
            <c:spPr>
              <a:noFill/>
              <a:ln>
                <a:noFill/>
              </a:ln>
              <a:effectLst/>
            </c:sp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'PWID_Sterile injecting equipmen'!$A$3:$A$15</c:f>
              <c:strCache>
                <c:ptCount val="13"/>
                <c:pt idx="0">
                  <c:v>Philippines, 2015</c:v>
                </c:pt>
                <c:pt idx="1">
                  <c:v>Afghanistan, 2012</c:v>
                </c:pt>
                <c:pt idx="2">
                  <c:v>Bangladesh, 2015</c:v>
                </c:pt>
                <c:pt idx="3">
                  <c:v>Malaysia, 2017</c:v>
                </c:pt>
                <c:pt idx="4">
                  <c:v>China, 2015</c:v>
                </c:pt>
                <c:pt idx="5">
                  <c:v>Indonesia, 2015</c:v>
                </c:pt>
                <c:pt idx="6">
                  <c:v>Pakistan, 2016</c:v>
                </c:pt>
                <c:pt idx="7">
                  <c:v>India, 2014-15</c:v>
                </c:pt>
                <c:pt idx="8">
                  <c:v>Myanmar, 2017</c:v>
                </c:pt>
                <c:pt idx="9">
                  <c:v>Thailand, 2014*</c:v>
                </c:pt>
                <c:pt idx="10">
                  <c:v>Nepal, 2017</c:v>
                </c:pt>
                <c:pt idx="11">
                  <c:v>Viet Nam, 2017</c:v>
                </c:pt>
                <c:pt idx="12">
                  <c:v>Regional median</c:v>
                </c:pt>
              </c:strCache>
            </c:strRef>
          </c:cat>
          <c:val>
            <c:numRef>
              <c:f>'PWID_Sterile injecting equipmen'!$C$3:$C$15</c:f>
              <c:numCache>
                <c:formatCode>General</c:formatCode>
                <c:ptCount val="13"/>
                <c:pt idx="0">
                  <c:v>65</c:v>
                </c:pt>
                <c:pt idx="1">
                  <c:v>83.7</c:v>
                </c:pt>
                <c:pt idx="2">
                  <c:v>86.6</c:v>
                </c:pt>
                <c:pt idx="3">
                  <c:v>79.5</c:v>
                </c:pt>
                <c:pt idx="4">
                  <c:v>86.8</c:v>
                </c:pt>
                <c:pt idx="5">
                  <c:v>88.92</c:v>
                </c:pt>
                <c:pt idx="6">
                  <c:v>69.7</c:v>
                </c:pt>
                <c:pt idx="7">
                  <c:v>86.3</c:v>
                </c:pt>
                <c:pt idx="8">
                  <c:v>90.7</c:v>
                </c:pt>
                <c:pt idx="9">
                  <c:v>89</c:v>
                </c:pt>
                <c:pt idx="10">
                  <c:v>98.4</c:v>
                </c:pt>
                <c:pt idx="11">
                  <c:v>98.5</c:v>
                </c:pt>
                <c:pt idx="12">
                  <c:v>86.699999999999989</c:v>
                </c:pt>
              </c:numCache>
            </c:numRef>
          </c:val>
          <c:smooth val="0"/>
          <c:extLst>
            <c:ext xmlns:c16="http://schemas.microsoft.com/office/drawing/2014/chart" uri="{C3380CC4-5D6E-409C-BE32-E72D297353CC}">
              <c16:uniqueId val="{00000003-E1F0-4212-9C2B-B1058917C5C7}"/>
            </c:ext>
          </c:extLst>
        </c:ser>
        <c:dLbls>
          <c:showLegendKey val="0"/>
          <c:showVal val="0"/>
          <c:showCatName val="0"/>
          <c:showSerName val="0"/>
          <c:showPercent val="0"/>
          <c:showBubbleSize val="0"/>
        </c:dLbls>
        <c:marker val="1"/>
        <c:smooth val="0"/>
        <c:axId val="165227136"/>
        <c:axId val="165225600"/>
      </c:lineChart>
      <c:catAx>
        <c:axId val="165103488"/>
        <c:scaling>
          <c:orientation val="minMax"/>
        </c:scaling>
        <c:delete val="0"/>
        <c:axPos val="b"/>
        <c:numFmt formatCode="General" sourceLinked="1"/>
        <c:majorTickMark val="out"/>
        <c:minorTickMark val="none"/>
        <c:tickLblPos val="low"/>
        <c:spPr>
          <a:ln>
            <a:solidFill>
              <a:schemeClr val="bg1">
                <a:lumMod val="75000"/>
              </a:schemeClr>
            </a:solidFill>
            <a:prstDash val="sysDash"/>
          </a:ln>
        </c:spPr>
        <c:txPr>
          <a:bodyPr rot="-2400000" vert="horz"/>
          <a:lstStyle/>
          <a:p>
            <a:pPr>
              <a:defRPr/>
            </a:pPr>
            <a:endParaRPr lang="en-US"/>
          </a:p>
        </c:txPr>
        <c:crossAx val="165105024"/>
        <c:crosses val="autoZero"/>
        <c:auto val="1"/>
        <c:lblAlgn val="ctr"/>
        <c:lblOffset val="100"/>
        <c:noMultiLvlLbl val="0"/>
      </c:catAx>
      <c:valAx>
        <c:axId val="165105024"/>
        <c:scaling>
          <c:orientation val="minMax"/>
          <c:max val="100"/>
        </c:scaling>
        <c:delete val="0"/>
        <c:axPos val="l"/>
        <c:title>
          <c:tx>
            <c:rich>
              <a:bodyPr/>
              <a:lstStyle/>
              <a:p>
                <a:pPr>
                  <a:defRPr/>
                </a:pPr>
                <a:r>
                  <a:rPr lang="en-US"/>
                  <a:t>Safe injection (%)</a:t>
                </a:r>
                <a:endParaRPr lang="en-GB"/>
              </a:p>
            </c:rich>
          </c:tx>
          <c:layout>
            <c:manualLayout>
              <c:xMode val="edge"/>
              <c:yMode val="edge"/>
              <c:x val="1.9228701941493266E-2"/>
              <c:y val="0.16830341207349081"/>
            </c:manualLayout>
          </c:layout>
          <c:overlay val="0"/>
        </c:title>
        <c:numFmt formatCode="General" sourceLinked="1"/>
        <c:majorTickMark val="out"/>
        <c:minorTickMark val="none"/>
        <c:tickLblPos val="nextTo"/>
        <c:txPr>
          <a:bodyPr rot="0" vert="horz"/>
          <a:lstStyle/>
          <a:p>
            <a:pPr>
              <a:defRPr/>
            </a:pPr>
            <a:endParaRPr lang="en-US"/>
          </a:p>
        </c:txPr>
        <c:crossAx val="165103488"/>
        <c:crosses val="autoZero"/>
        <c:crossBetween val="between"/>
        <c:majorUnit val="20"/>
      </c:valAx>
      <c:valAx>
        <c:axId val="165225600"/>
        <c:scaling>
          <c:orientation val="minMax"/>
        </c:scaling>
        <c:delete val="1"/>
        <c:axPos val="r"/>
        <c:numFmt formatCode="General" sourceLinked="1"/>
        <c:majorTickMark val="out"/>
        <c:minorTickMark val="none"/>
        <c:tickLblPos val="nextTo"/>
        <c:crossAx val="165227136"/>
        <c:crosses val="max"/>
        <c:crossBetween val="between"/>
      </c:valAx>
      <c:catAx>
        <c:axId val="165227136"/>
        <c:scaling>
          <c:orientation val="minMax"/>
        </c:scaling>
        <c:delete val="1"/>
        <c:axPos val="b"/>
        <c:numFmt formatCode="General" sourceLinked="1"/>
        <c:majorTickMark val="out"/>
        <c:minorTickMark val="none"/>
        <c:tickLblPos val="nextTo"/>
        <c:crossAx val="165225600"/>
        <c:crosses val="autoZero"/>
        <c:auto val="1"/>
        <c:lblAlgn val="ctr"/>
        <c:lblOffset val="100"/>
        <c:noMultiLvlLbl val="0"/>
      </c:catAx>
      <c:spPr>
        <a:noFill/>
        <a:ln>
          <a:solidFill>
            <a:schemeClr val="bg1">
              <a:lumMod val="65000"/>
            </a:schemeClr>
          </a:solidFill>
        </a:ln>
      </c:spPr>
    </c:plotArea>
    <c:legend>
      <c:legendPos val="r"/>
      <c:layout>
        <c:manualLayout>
          <c:xMode val="edge"/>
          <c:yMode val="edge"/>
          <c:x val="8.8657720601826168E-2"/>
          <c:y val="1.7715223097112865E-2"/>
          <c:w val="0.69939734205759496"/>
          <c:h val="9.7308136482939636E-2"/>
        </c:manualLayout>
      </c:layout>
      <c:overlay val="0"/>
      <c:spPr>
        <a:noFill/>
      </c:spPr>
    </c:legend>
    <c:plotVisOnly val="1"/>
    <c:dispBlanksAs val="gap"/>
    <c:showDLblsOverMax val="0"/>
  </c:chart>
  <c:txPr>
    <a:bodyPr/>
    <a:lstStyle/>
    <a:p>
      <a:pPr>
        <a:defRPr sz="1400" b="0" i="0" u="none" strike="noStrike" baseline="0">
          <a:solidFill>
            <a:srgbClr val="000000"/>
          </a:solidFill>
          <a:latin typeface="Arial"/>
          <a:ea typeface="Arial"/>
          <a:cs typeface="Arial"/>
        </a:defRPr>
      </a:pPr>
      <a:endParaRPr lang="en-US"/>
    </a:p>
  </c:txPr>
  <c:externalData r:id="rId2">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9646805355181269E-2"/>
          <c:y val="9.5498101817027364E-2"/>
          <c:w val="0.89289287500223413"/>
          <c:h val="0.7410941475826972"/>
        </c:manualLayout>
      </c:layout>
      <c:barChart>
        <c:barDir val="col"/>
        <c:grouping val="clustered"/>
        <c:varyColors val="0"/>
        <c:ser>
          <c:idx val="0"/>
          <c:order val="0"/>
          <c:spPr>
            <a:solidFill>
              <a:srgbClr val="33CCCC"/>
            </a:solidFill>
            <a:ln>
              <a:noFill/>
            </a:ln>
          </c:spPr>
          <c:invertIfNegative val="0"/>
          <c:dPt>
            <c:idx val="0"/>
            <c:invertIfNegative val="0"/>
            <c:bubble3D val="0"/>
            <c:extLst>
              <c:ext xmlns:c16="http://schemas.microsoft.com/office/drawing/2014/chart" uri="{C3380CC4-5D6E-409C-BE32-E72D297353CC}">
                <c16:uniqueId val="{00000000-A318-4E3E-BC79-43481D691ADF}"/>
              </c:ext>
            </c:extLst>
          </c:dPt>
          <c:dPt>
            <c:idx val="1"/>
            <c:invertIfNegative val="0"/>
            <c:bubble3D val="0"/>
            <c:extLst>
              <c:ext xmlns:c16="http://schemas.microsoft.com/office/drawing/2014/chart" uri="{C3380CC4-5D6E-409C-BE32-E72D297353CC}">
                <c16:uniqueId val="{00000001-A318-4E3E-BC79-43481D691ADF}"/>
              </c:ext>
            </c:extLst>
          </c:dPt>
          <c:dPt>
            <c:idx val="2"/>
            <c:invertIfNegative val="0"/>
            <c:bubble3D val="0"/>
            <c:extLst>
              <c:ext xmlns:c16="http://schemas.microsoft.com/office/drawing/2014/chart" uri="{C3380CC4-5D6E-409C-BE32-E72D297353CC}">
                <c16:uniqueId val="{00000002-A318-4E3E-BC79-43481D691ADF}"/>
              </c:ext>
            </c:extLst>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'HIV Prev YKP_trend'!$A$16:$A$20</c:f>
              <c:strCache>
                <c:ptCount val="5"/>
                <c:pt idx="0">
                  <c:v>Cambodia</c:v>
                </c:pt>
                <c:pt idx="1">
                  <c:v>Lao PDR</c:v>
                </c:pt>
                <c:pt idx="2">
                  <c:v>Malaysia</c:v>
                </c:pt>
                <c:pt idx="3">
                  <c:v>Thailand</c:v>
                </c:pt>
                <c:pt idx="4">
                  <c:v>Viet Nam</c:v>
                </c:pt>
              </c:strCache>
            </c:strRef>
          </c:cat>
          <c:val>
            <c:numRef>
              <c:f>'HIV Prev YKP_trend'!$C$16:$C$20</c:f>
              <c:numCache>
                <c:formatCode>0</c:formatCode>
                <c:ptCount val="5"/>
                <c:pt idx="0">
                  <c:v>19.7</c:v>
                </c:pt>
                <c:pt idx="1">
                  <c:v>8</c:v>
                </c:pt>
                <c:pt idx="2">
                  <c:v>35.6</c:v>
                </c:pt>
                <c:pt idx="3">
                  <c:v>52.79</c:v>
                </c:pt>
                <c:pt idx="4">
                  <c:v>28.4</c:v>
                </c:pt>
              </c:numCache>
            </c:numRef>
          </c:val>
          <c:extLst>
            <c:ext xmlns:c16="http://schemas.microsoft.com/office/drawing/2014/chart" uri="{C3380CC4-5D6E-409C-BE32-E72D297353CC}">
              <c16:uniqueId val="{00000003-A318-4E3E-BC79-43481D691ADF}"/>
            </c:ext>
          </c:extLst>
        </c:ser>
        <c:ser>
          <c:idx val="1"/>
          <c:order val="1"/>
          <c:spPr>
            <a:pattFill prst="dkUpDiag">
              <a:fgClr>
                <a:srgbClr val="33CCCC"/>
              </a:fgClr>
              <a:bgClr>
                <a:sysClr val="window" lastClr="FFFFFF"/>
              </a:bgClr>
            </a:pattFill>
          </c:spPr>
          <c:invertIfNegative val="0"/>
          <c:cat>
            <c:strRef>
              <c:f>'HIV Prev YKP_trend'!$A$16:$A$20</c:f>
              <c:strCache>
                <c:ptCount val="5"/>
                <c:pt idx="0">
                  <c:v>Cambodia</c:v>
                </c:pt>
                <c:pt idx="1">
                  <c:v>Lao PDR</c:v>
                </c:pt>
                <c:pt idx="2">
                  <c:v>Malaysia</c:v>
                </c:pt>
                <c:pt idx="3">
                  <c:v>Thailand</c:v>
                </c:pt>
                <c:pt idx="4">
                  <c:v>Viet Nam</c:v>
                </c:pt>
              </c:strCache>
            </c:strRef>
          </c:cat>
          <c:val>
            <c:numRef>
              <c:f>'HIV Prev YKP_trend'!$D$16:$D$20</c:f>
              <c:numCache>
                <c:formatCode>General</c:formatCode>
                <c:ptCount val="5"/>
                <c:pt idx="0">
                  <c:v>20.6</c:v>
                </c:pt>
                <c:pt idx="1">
                  <c:v>7.3</c:v>
                </c:pt>
                <c:pt idx="2">
                  <c:v>37.4</c:v>
                </c:pt>
                <c:pt idx="3">
                  <c:v>61.19</c:v>
                </c:pt>
                <c:pt idx="4">
                  <c:v>21.2</c:v>
                </c:pt>
              </c:numCache>
            </c:numRef>
          </c:val>
          <c:extLst>
            <c:ext xmlns:c16="http://schemas.microsoft.com/office/drawing/2014/chart" uri="{C3380CC4-5D6E-409C-BE32-E72D297353CC}">
              <c16:uniqueId val="{00000004-A318-4E3E-BC79-43481D691ADF}"/>
            </c:ext>
          </c:extLst>
        </c:ser>
        <c:dLbls>
          <c:showLegendKey val="0"/>
          <c:showVal val="0"/>
          <c:showCatName val="0"/>
          <c:showSerName val="0"/>
          <c:showPercent val="0"/>
          <c:showBubbleSize val="0"/>
        </c:dLbls>
        <c:gapWidth val="150"/>
        <c:axId val="41936768"/>
        <c:axId val="41938304"/>
      </c:barChart>
      <c:catAx>
        <c:axId val="41936768"/>
        <c:scaling>
          <c:orientation val="minMax"/>
        </c:scaling>
        <c:delete val="0"/>
        <c:axPos val="b"/>
        <c:majorGridlines>
          <c:spPr>
            <a:ln w="3175">
              <a:solidFill>
                <a:srgbClr val="ED7D31">
                  <a:lumMod val="20000"/>
                  <a:lumOff val="80000"/>
                </a:srgbClr>
              </a:solidFill>
              <a:prstDash val="sysDash"/>
            </a:ln>
          </c:spPr>
        </c:majorGridlines>
        <c:numFmt formatCode="General" sourceLinked="0"/>
        <c:majorTickMark val="out"/>
        <c:minorTickMark val="none"/>
        <c:tickLblPos val="nextTo"/>
        <c:spPr>
          <a:ln>
            <a:noFill/>
          </a:ln>
        </c:spPr>
        <c:crossAx val="41938304"/>
        <c:crosses val="autoZero"/>
        <c:auto val="1"/>
        <c:lblAlgn val="ctr"/>
        <c:lblOffset val="100"/>
        <c:noMultiLvlLbl val="0"/>
      </c:catAx>
      <c:valAx>
        <c:axId val="41938304"/>
        <c:scaling>
          <c:orientation val="minMax"/>
          <c:max val="100"/>
          <c:min val="0"/>
        </c:scaling>
        <c:delete val="0"/>
        <c:axPos val="l"/>
        <c:minorGridlines>
          <c:spPr>
            <a:ln w="3175">
              <a:solidFill>
                <a:srgbClr val="ED7D31">
                  <a:lumMod val="20000"/>
                  <a:lumOff val="80000"/>
                </a:srgbClr>
              </a:solidFill>
              <a:prstDash val="sysDash"/>
            </a:ln>
          </c:spPr>
        </c:minorGridlines>
        <c:title>
          <c:tx>
            <c:rich>
              <a:bodyPr rot="0" vert="horz"/>
              <a:lstStyle/>
              <a:p>
                <a:pPr>
                  <a:defRPr/>
                </a:pPr>
                <a:r>
                  <a:rPr lang="en-US"/>
                  <a:t>%</a:t>
                </a:r>
              </a:p>
            </c:rich>
          </c:tx>
          <c:layout>
            <c:manualLayout>
              <c:xMode val="edge"/>
              <c:yMode val="edge"/>
              <c:x val="5.9977674738107507E-2"/>
              <c:y val="4.9243426632739624E-2"/>
            </c:manualLayout>
          </c:layout>
          <c:overlay val="0"/>
        </c:title>
        <c:numFmt formatCode="0" sourceLinked="1"/>
        <c:majorTickMark val="out"/>
        <c:minorTickMark val="none"/>
        <c:tickLblPos val="nextTo"/>
        <c:spPr>
          <a:ln>
            <a:noFill/>
          </a:ln>
        </c:spPr>
        <c:crossAx val="41936768"/>
        <c:crosses val="autoZero"/>
        <c:crossBetween val="between"/>
        <c:majorUnit val="100"/>
      </c:valAx>
    </c:plotArea>
    <c:plotVisOnly val="1"/>
    <c:dispBlanksAs val="gap"/>
    <c:showDLblsOverMax val="0"/>
  </c:chart>
  <c:txPr>
    <a:bodyPr/>
    <a:lstStyle/>
    <a:p>
      <a:pPr>
        <a:defRPr sz="1100" b="0">
          <a:latin typeface="Arial Nova" panose="020B0504020202020204" pitchFamily="34" charset="0"/>
          <a:cs typeface="Arial" pitchFamily="34" charset="0"/>
        </a:defRPr>
      </a:pPr>
      <a:endParaRPr lang="en-US"/>
    </a:p>
  </c:txPr>
  <c:externalData r:id="rId2">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9646805355181269E-2"/>
          <c:y val="9.5498101817027364E-2"/>
          <c:w val="0.89289287500223413"/>
          <c:h val="0.7410941475826972"/>
        </c:manualLayout>
      </c:layout>
      <c:barChart>
        <c:barDir val="col"/>
        <c:grouping val="clustered"/>
        <c:varyColors val="0"/>
        <c:ser>
          <c:idx val="0"/>
          <c:order val="0"/>
          <c:spPr>
            <a:solidFill>
              <a:srgbClr val="FF9900"/>
            </a:solidFill>
            <a:ln>
              <a:noFill/>
            </a:ln>
          </c:spPr>
          <c:invertIfNegative val="0"/>
          <c:dPt>
            <c:idx val="0"/>
            <c:invertIfNegative val="0"/>
            <c:bubble3D val="0"/>
            <c:extLst>
              <c:ext xmlns:c16="http://schemas.microsoft.com/office/drawing/2014/chart" uri="{C3380CC4-5D6E-409C-BE32-E72D297353CC}">
                <c16:uniqueId val="{00000000-DC2C-4C52-92C7-996FF3B82C01}"/>
              </c:ext>
            </c:extLst>
          </c:dPt>
          <c:dPt>
            <c:idx val="1"/>
            <c:invertIfNegative val="0"/>
            <c:bubble3D val="0"/>
            <c:extLst>
              <c:ext xmlns:c16="http://schemas.microsoft.com/office/drawing/2014/chart" uri="{C3380CC4-5D6E-409C-BE32-E72D297353CC}">
                <c16:uniqueId val="{00000001-DC2C-4C52-92C7-996FF3B82C01}"/>
              </c:ext>
            </c:extLst>
          </c:dPt>
          <c:dPt>
            <c:idx val="2"/>
            <c:invertIfNegative val="0"/>
            <c:bubble3D val="0"/>
            <c:extLst>
              <c:ext xmlns:c16="http://schemas.microsoft.com/office/drawing/2014/chart" uri="{C3380CC4-5D6E-409C-BE32-E72D297353CC}">
                <c16:uniqueId val="{00000002-DC2C-4C52-92C7-996FF3B82C01}"/>
              </c:ext>
            </c:extLst>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'HIV Prev YKP_trend'!$A$28:$A$30</c:f>
              <c:strCache>
                <c:ptCount val="3"/>
                <c:pt idx="0">
                  <c:v>Cambodia</c:v>
                </c:pt>
                <c:pt idx="1">
                  <c:v>Malaysia</c:v>
                </c:pt>
                <c:pt idx="2">
                  <c:v>Thailand</c:v>
                </c:pt>
              </c:strCache>
            </c:strRef>
          </c:cat>
          <c:val>
            <c:numRef>
              <c:f>'HIV Prev YKP_trend'!$C$28:$C$30</c:f>
              <c:numCache>
                <c:formatCode>0</c:formatCode>
                <c:ptCount val="3"/>
                <c:pt idx="0">
                  <c:v>87.9</c:v>
                </c:pt>
                <c:pt idx="1">
                  <c:v>45.7</c:v>
                </c:pt>
                <c:pt idx="2">
                  <c:v>46.8</c:v>
                </c:pt>
              </c:numCache>
            </c:numRef>
          </c:val>
          <c:extLst>
            <c:ext xmlns:c16="http://schemas.microsoft.com/office/drawing/2014/chart" uri="{C3380CC4-5D6E-409C-BE32-E72D297353CC}">
              <c16:uniqueId val="{00000003-DC2C-4C52-92C7-996FF3B82C01}"/>
            </c:ext>
          </c:extLst>
        </c:ser>
        <c:ser>
          <c:idx val="1"/>
          <c:order val="1"/>
          <c:spPr>
            <a:pattFill prst="dkUpDiag">
              <a:fgClr>
                <a:srgbClr val="FF9900"/>
              </a:fgClr>
              <a:bgClr>
                <a:sysClr val="window" lastClr="FFFFFF"/>
              </a:bgClr>
            </a:pattFill>
          </c:spPr>
          <c:invertIfNegative val="0"/>
          <c:cat>
            <c:strRef>
              <c:f>'HIV Prev YKP_trend'!$A$28:$A$30</c:f>
              <c:strCache>
                <c:ptCount val="3"/>
                <c:pt idx="0">
                  <c:v>Cambodia</c:v>
                </c:pt>
                <c:pt idx="1">
                  <c:v>Malaysia</c:v>
                </c:pt>
                <c:pt idx="2">
                  <c:v>Thailand</c:v>
                </c:pt>
              </c:strCache>
            </c:strRef>
          </c:cat>
          <c:val>
            <c:numRef>
              <c:f>'HIV Prev YKP_trend'!$D$28:$D$30</c:f>
              <c:numCache>
                <c:formatCode>General</c:formatCode>
                <c:ptCount val="3"/>
                <c:pt idx="0">
                  <c:v>90.8</c:v>
                </c:pt>
                <c:pt idx="1">
                  <c:v>60.4</c:v>
                </c:pt>
                <c:pt idx="2">
                  <c:v>54.45</c:v>
                </c:pt>
              </c:numCache>
            </c:numRef>
          </c:val>
          <c:extLst>
            <c:ext xmlns:c16="http://schemas.microsoft.com/office/drawing/2014/chart" uri="{C3380CC4-5D6E-409C-BE32-E72D297353CC}">
              <c16:uniqueId val="{00000004-DC2C-4C52-92C7-996FF3B82C01}"/>
            </c:ext>
          </c:extLst>
        </c:ser>
        <c:dLbls>
          <c:showLegendKey val="0"/>
          <c:showVal val="0"/>
          <c:showCatName val="0"/>
          <c:showSerName val="0"/>
          <c:showPercent val="0"/>
          <c:showBubbleSize val="0"/>
        </c:dLbls>
        <c:gapWidth val="150"/>
        <c:axId val="41936768"/>
        <c:axId val="41938304"/>
      </c:barChart>
      <c:catAx>
        <c:axId val="41936768"/>
        <c:scaling>
          <c:orientation val="minMax"/>
        </c:scaling>
        <c:delete val="0"/>
        <c:axPos val="b"/>
        <c:majorGridlines>
          <c:spPr>
            <a:ln w="3175">
              <a:solidFill>
                <a:srgbClr val="ED7D31">
                  <a:lumMod val="20000"/>
                  <a:lumOff val="80000"/>
                </a:srgbClr>
              </a:solidFill>
              <a:prstDash val="sysDash"/>
            </a:ln>
          </c:spPr>
        </c:majorGridlines>
        <c:numFmt formatCode="General" sourceLinked="0"/>
        <c:majorTickMark val="out"/>
        <c:minorTickMark val="none"/>
        <c:tickLblPos val="nextTo"/>
        <c:spPr>
          <a:ln>
            <a:noFill/>
          </a:ln>
        </c:spPr>
        <c:crossAx val="41938304"/>
        <c:crosses val="autoZero"/>
        <c:auto val="1"/>
        <c:lblAlgn val="ctr"/>
        <c:lblOffset val="100"/>
        <c:noMultiLvlLbl val="0"/>
      </c:catAx>
      <c:valAx>
        <c:axId val="41938304"/>
        <c:scaling>
          <c:orientation val="minMax"/>
          <c:max val="100"/>
          <c:min val="0"/>
        </c:scaling>
        <c:delete val="0"/>
        <c:axPos val="l"/>
        <c:minorGridlines>
          <c:spPr>
            <a:ln w="3175">
              <a:solidFill>
                <a:srgbClr val="ED7D31">
                  <a:lumMod val="20000"/>
                  <a:lumOff val="80000"/>
                </a:srgbClr>
              </a:solidFill>
              <a:prstDash val="sysDash"/>
            </a:ln>
          </c:spPr>
        </c:minorGridlines>
        <c:title>
          <c:tx>
            <c:rich>
              <a:bodyPr rot="0" vert="horz"/>
              <a:lstStyle/>
              <a:p>
                <a:pPr>
                  <a:defRPr/>
                </a:pPr>
                <a:r>
                  <a:rPr lang="en-US"/>
                  <a:t>%</a:t>
                </a:r>
              </a:p>
            </c:rich>
          </c:tx>
          <c:layout>
            <c:manualLayout>
              <c:xMode val="edge"/>
              <c:yMode val="edge"/>
              <c:x val="5.9977674738107507E-2"/>
              <c:y val="4.9243426632739624E-2"/>
            </c:manualLayout>
          </c:layout>
          <c:overlay val="0"/>
        </c:title>
        <c:numFmt formatCode="0" sourceLinked="1"/>
        <c:majorTickMark val="out"/>
        <c:minorTickMark val="none"/>
        <c:tickLblPos val="nextTo"/>
        <c:spPr>
          <a:ln>
            <a:noFill/>
          </a:ln>
        </c:spPr>
        <c:crossAx val="41936768"/>
        <c:crosses val="autoZero"/>
        <c:crossBetween val="between"/>
        <c:majorUnit val="100"/>
      </c:valAx>
    </c:plotArea>
    <c:plotVisOnly val="1"/>
    <c:dispBlanksAs val="gap"/>
    <c:showDLblsOverMax val="0"/>
  </c:chart>
  <c:txPr>
    <a:bodyPr/>
    <a:lstStyle/>
    <a:p>
      <a:pPr>
        <a:defRPr sz="1100" b="0">
          <a:latin typeface="Arial Nova" panose="020B0504020202020204" pitchFamily="34" charset="0"/>
          <a:cs typeface="Arial" pitchFamily="34" charset="0"/>
        </a:defRPr>
      </a:pPr>
      <a:endParaRPr lang="en-US"/>
    </a:p>
  </c:txPr>
  <c:externalData r:id="rId2">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9646805355181269E-2"/>
          <c:y val="9.5498101817027364E-2"/>
          <c:w val="0.89289287500223413"/>
          <c:h val="0.7410941475826972"/>
        </c:manualLayout>
      </c:layout>
      <c:barChart>
        <c:barDir val="col"/>
        <c:grouping val="clustered"/>
        <c:varyColors val="0"/>
        <c:ser>
          <c:idx val="0"/>
          <c:order val="0"/>
          <c:spPr>
            <a:solidFill>
              <a:srgbClr val="FF99CC"/>
            </a:solidFill>
            <a:ln>
              <a:noFill/>
            </a:ln>
          </c:spPr>
          <c:invertIfNegative val="0"/>
          <c:dPt>
            <c:idx val="0"/>
            <c:invertIfNegative val="0"/>
            <c:bubble3D val="0"/>
            <c:extLst>
              <c:ext xmlns:c16="http://schemas.microsoft.com/office/drawing/2014/chart" uri="{C3380CC4-5D6E-409C-BE32-E72D297353CC}">
                <c16:uniqueId val="{00000000-0449-4145-8ECB-BCD35EB95F9B}"/>
              </c:ext>
            </c:extLst>
          </c:dPt>
          <c:dPt>
            <c:idx val="1"/>
            <c:invertIfNegative val="0"/>
            <c:bubble3D val="0"/>
            <c:extLst>
              <c:ext xmlns:c16="http://schemas.microsoft.com/office/drawing/2014/chart" uri="{C3380CC4-5D6E-409C-BE32-E72D297353CC}">
                <c16:uniqueId val="{00000001-0449-4145-8ECB-BCD35EB95F9B}"/>
              </c:ext>
            </c:extLst>
          </c:dPt>
          <c:dPt>
            <c:idx val="2"/>
            <c:invertIfNegative val="0"/>
            <c:bubble3D val="0"/>
            <c:extLst>
              <c:ext xmlns:c16="http://schemas.microsoft.com/office/drawing/2014/chart" uri="{C3380CC4-5D6E-409C-BE32-E72D297353CC}">
                <c16:uniqueId val="{00000002-0449-4145-8ECB-BCD35EB95F9B}"/>
              </c:ext>
            </c:extLst>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'HIV Prev YKP_trend'!$A$41:$A$45</c:f>
              <c:strCache>
                <c:ptCount val="5"/>
                <c:pt idx="0">
                  <c:v>Cambodia</c:v>
                </c:pt>
                <c:pt idx="1">
                  <c:v>Lao PDR</c:v>
                </c:pt>
                <c:pt idx="2">
                  <c:v>Malaysia</c:v>
                </c:pt>
                <c:pt idx="3">
                  <c:v>Thailand</c:v>
                </c:pt>
                <c:pt idx="4">
                  <c:v>Viet Nam</c:v>
                </c:pt>
              </c:strCache>
            </c:strRef>
          </c:cat>
          <c:val>
            <c:numRef>
              <c:f>'HIV Prev YKP_trend'!$C$41:$C$45</c:f>
              <c:numCache>
                <c:formatCode>0</c:formatCode>
                <c:ptCount val="5"/>
                <c:pt idx="0" formatCode="General">
                  <c:v>99.6</c:v>
                </c:pt>
                <c:pt idx="1">
                  <c:v>49.6</c:v>
                </c:pt>
                <c:pt idx="2">
                  <c:v>12.5</c:v>
                </c:pt>
                <c:pt idx="3">
                  <c:v>61</c:v>
                </c:pt>
                <c:pt idx="4">
                  <c:v>28.3</c:v>
                </c:pt>
              </c:numCache>
            </c:numRef>
          </c:val>
          <c:extLst>
            <c:ext xmlns:c16="http://schemas.microsoft.com/office/drawing/2014/chart" uri="{C3380CC4-5D6E-409C-BE32-E72D297353CC}">
              <c16:uniqueId val="{00000003-0449-4145-8ECB-BCD35EB95F9B}"/>
            </c:ext>
          </c:extLst>
        </c:ser>
        <c:ser>
          <c:idx val="1"/>
          <c:order val="1"/>
          <c:spPr>
            <a:pattFill prst="dkUpDiag">
              <a:fgClr>
                <a:srgbClr val="FF99CC"/>
              </a:fgClr>
              <a:bgClr>
                <a:sysClr val="window" lastClr="FFFFFF"/>
              </a:bgClr>
            </a:pattFill>
          </c:spPr>
          <c:invertIfNegative val="0"/>
          <c:cat>
            <c:strRef>
              <c:f>'HIV Prev YKP_trend'!$A$41:$A$45</c:f>
              <c:strCache>
                <c:ptCount val="5"/>
                <c:pt idx="0">
                  <c:v>Cambodia</c:v>
                </c:pt>
                <c:pt idx="1">
                  <c:v>Lao PDR</c:v>
                </c:pt>
                <c:pt idx="2">
                  <c:v>Malaysia</c:v>
                </c:pt>
                <c:pt idx="3">
                  <c:v>Thailand</c:v>
                </c:pt>
                <c:pt idx="4">
                  <c:v>Viet Nam</c:v>
                </c:pt>
              </c:strCache>
            </c:strRef>
          </c:cat>
          <c:val>
            <c:numRef>
              <c:f>'HIV Prev YKP_trend'!$D$41:$D$45</c:f>
              <c:numCache>
                <c:formatCode>General</c:formatCode>
                <c:ptCount val="5"/>
                <c:pt idx="0">
                  <c:v>99.8</c:v>
                </c:pt>
                <c:pt idx="1">
                  <c:v>56.2</c:v>
                </c:pt>
                <c:pt idx="2">
                  <c:v>45.9</c:v>
                </c:pt>
                <c:pt idx="3">
                  <c:v>80</c:v>
                </c:pt>
                <c:pt idx="4">
                  <c:v>23.4</c:v>
                </c:pt>
              </c:numCache>
            </c:numRef>
          </c:val>
          <c:extLst>
            <c:ext xmlns:c16="http://schemas.microsoft.com/office/drawing/2014/chart" uri="{C3380CC4-5D6E-409C-BE32-E72D297353CC}">
              <c16:uniqueId val="{00000004-0449-4145-8ECB-BCD35EB95F9B}"/>
            </c:ext>
          </c:extLst>
        </c:ser>
        <c:dLbls>
          <c:showLegendKey val="0"/>
          <c:showVal val="0"/>
          <c:showCatName val="0"/>
          <c:showSerName val="0"/>
          <c:showPercent val="0"/>
          <c:showBubbleSize val="0"/>
        </c:dLbls>
        <c:gapWidth val="150"/>
        <c:axId val="41936768"/>
        <c:axId val="41938304"/>
      </c:barChart>
      <c:catAx>
        <c:axId val="41936768"/>
        <c:scaling>
          <c:orientation val="minMax"/>
        </c:scaling>
        <c:delete val="0"/>
        <c:axPos val="b"/>
        <c:majorGridlines>
          <c:spPr>
            <a:ln w="3175">
              <a:solidFill>
                <a:srgbClr val="ED7D31">
                  <a:lumMod val="20000"/>
                  <a:lumOff val="80000"/>
                </a:srgbClr>
              </a:solidFill>
              <a:prstDash val="sysDash"/>
            </a:ln>
          </c:spPr>
        </c:majorGridlines>
        <c:numFmt formatCode="General" sourceLinked="0"/>
        <c:majorTickMark val="out"/>
        <c:minorTickMark val="none"/>
        <c:tickLblPos val="nextTo"/>
        <c:spPr>
          <a:ln>
            <a:noFill/>
          </a:ln>
        </c:spPr>
        <c:crossAx val="41938304"/>
        <c:crosses val="autoZero"/>
        <c:auto val="1"/>
        <c:lblAlgn val="ctr"/>
        <c:lblOffset val="100"/>
        <c:noMultiLvlLbl val="0"/>
      </c:catAx>
      <c:valAx>
        <c:axId val="41938304"/>
        <c:scaling>
          <c:orientation val="minMax"/>
          <c:max val="100"/>
          <c:min val="0"/>
        </c:scaling>
        <c:delete val="0"/>
        <c:axPos val="l"/>
        <c:minorGridlines>
          <c:spPr>
            <a:ln w="3175">
              <a:solidFill>
                <a:srgbClr val="ED7D31">
                  <a:lumMod val="20000"/>
                  <a:lumOff val="80000"/>
                </a:srgbClr>
              </a:solidFill>
              <a:prstDash val="sysDash"/>
            </a:ln>
          </c:spPr>
        </c:minorGridlines>
        <c:title>
          <c:tx>
            <c:rich>
              <a:bodyPr rot="0" vert="horz"/>
              <a:lstStyle/>
              <a:p>
                <a:pPr>
                  <a:defRPr/>
                </a:pPr>
                <a:r>
                  <a:rPr lang="en-US"/>
                  <a:t>%</a:t>
                </a:r>
              </a:p>
            </c:rich>
          </c:tx>
          <c:layout>
            <c:manualLayout>
              <c:xMode val="edge"/>
              <c:yMode val="edge"/>
              <c:x val="5.9977674738107507E-2"/>
              <c:y val="4.9243426632739624E-2"/>
            </c:manualLayout>
          </c:layout>
          <c:overlay val="0"/>
        </c:title>
        <c:numFmt formatCode="General" sourceLinked="1"/>
        <c:majorTickMark val="out"/>
        <c:minorTickMark val="none"/>
        <c:tickLblPos val="nextTo"/>
        <c:spPr>
          <a:ln>
            <a:noFill/>
          </a:ln>
        </c:spPr>
        <c:crossAx val="41936768"/>
        <c:crosses val="autoZero"/>
        <c:crossBetween val="between"/>
        <c:majorUnit val="100"/>
      </c:valAx>
    </c:plotArea>
    <c:plotVisOnly val="1"/>
    <c:dispBlanksAs val="gap"/>
    <c:showDLblsOverMax val="0"/>
  </c:chart>
  <c:txPr>
    <a:bodyPr/>
    <a:lstStyle/>
    <a:p>
      <a:pPr>
        <a:defRPr sz="1100" b="0">
          <a:latin typeface="Arial Nova" panose="020B0504020202020204" pitchFamily="34" charset="0"/>
          <a:cs typeface="Arial" pitchFamily="34" charset="0"/>
        </a:defRPr>
      </a:pPr>
      <a:endParaRPr lang="en-US"/>
    </a:p>
  </c:txPr>
  <c:externalData r:id="rId2">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9646805355181269E-2"/>
          <c:y val="9.5498101817027364E-2"/>
          <c:w val="0.89289287500223413"/>
          <c:h val="0.7410941475826972"/>
        </c:manualLayout>
      </c:layout>
      <c:barChart>
        <c:barDir val="col"/>
        <c:grouping val="clustered"/>
        <c:varyColors val="0"/>
        <c:ser>
          <c:idx val="0"/>
          <c:order val="0"/>
          <c:spPr>
            <a:solidFill>
              <a:srgbClr val="00CCFF"/>
            </a:solidFill>
            <a:ln>
              <a:noFill/>
            </a:ln>
          </c:spPr>
          <c:invertIfNegative val="0"/>
          <c:dPt>
            <c:idx val="0"/>
            <c:invertIfNegative val="0"/>
            <c:bubble3D val="0"/>
            <c:extLst>
              <c:ext xmlns:c16="http://schemas.microsoft.com/office/drawing/2014/chart" uri="{C3380CC4-5D6E-409C-BE32-E72D297353CC}">
                <c16:uniqueId val="{00000000-D96E-4AF1-ACEF-D23649B0C80F}"/>
              </c:ext>
            </c:extLst>
          </c:dPt>
          <c:dPt>
            <c:idx val="1"/>
            <c:invertIfNegative val="0"/>
            <c:bubble3D val="0"/>
            <c:extLst>
              <c:ext xmlns:c16="http://schemas.microsoft.com/office/drawing/2014/chart" uri="{C3380CC4-5D6E-409C-BE32-E72D297353CC}">
                <c16:uniqueId val="{00000001-D96E-4AF1-ACEF-D23649B0C80F}"/>
              </c:ext>
            </c:extLst>
          </c:dPt>
          <c:dPt>
            <c:idx val="2"/>
            <c:invertIfNegative val="0"/>
            <c:bubble3D val="0"/>
            <c:extLst>
              <c:ext xmlns:c16="http://schemas.microsoft.com/office/drawing/2014/chart" uri="{C3380CC4-5D6E-409C-BE32-E72D297353CC}">
                <c16:uniqueId val="{00000002-D96E-4AF1-ACEF-D23649B0C80F}"/>
              </c:ext>
            </c:extLst>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'HIV Prev YKP_trend'!$A$6:$A$8</c:f>
              <c:strCache>
                <c:ptCount val="3"/>
                <c:pt idx="0">
                  <c:v>Malaysia</c:v>
                </c:pt>
                <c:pt idx="1">
                  <c:v>Myanmar</c:v>
                </c:pt>
                <c:pt idx="2">
                  <c:v>Viet Nam</c:v>
                </c:pt>
              </c:strCache>
            </c:strRef>
          </c:cat>
          <c:val>
            <c:numRef>
              <c:f>'HIV Prev YKP_trend'!$C$6:$C$8</c:f>
              <c:numCache>
                <c:formatCode>0</c:formatCode>
                <c:ptCount val="3"/>
                <c:pt idx="0" formatCode="General">
                  <c:v>0</c:v>
                </c:pt>
                <c:pt idx="1">
                  <c:v>24.7</c:v>
                </c:pt>
                <c:pt idx="2">
                  <c:v>16.3</c:v>
                </c:pt>
              </c:numCache>
            </c:numRef>
          </c:val>
          <c:extLst>
            <c:ext xmlns:c16="http://schemas.microsoft.com/office/drawing/2014/chart" uri="{C3380CC4-5D6E-409C-BE32-E72D297353CC}">
              <c16:uniqueId val="{00000003-D96E-4AF1-ACEF-D23649B0C80F}"/>
            </c:ext>
          </c:extLst>
        </c:ser>
        <c:ser>
          <c:idx val="1"/>
          <c:order val="1"/>
          <c:spPr>
            <a:pattFill prst="dkUpDiag">
              <a:fgClr>
                <a:srgbClr val="00CCFF"/>
              </a:fgClr>
              <a:bgClr>
                <a:sysClr val="window" lastClr="FFFFFF"/>
              </a:bgClr>
            </a:pattFill>
          </c:spPr>
          <c:invertIfNegative val="0"/>
          <c:cat>
            <c:strRef>
              <c:f>'HIV Prev YKP_trend'!$A$6:$A$8</c:f>
              <c:strCache>
                <c:ptCount val="3"/>
                <c:pt idx="0">
                  <c:v>Malaysia</c:v>
                </c:pt>
                <c:pt idx="1">
                  <c:v>Myanmar</c:v>
                </c:pt>
                <c:pt idx="2">
                  <c:v>Viet Nam</c:v>
                </c:pt>
              </c:strCache>
            </c:strRef>
          </c:cat>
          <c:val>
            <c:numRef>
              <c:f>'HIV Prev YKP_trend'!$D$6:$D$8</c:f>
              <c:numCache>
                <c:formatCode>General</c:formatCode>
                <c:ptCount val="3"/>
                <c:pt idx="0">
                  <c:v>1.5</c:v>
                </c:pt>
                <c:pt idx="1">
                  <c:v>37.299999999999997</c:v>
                </c:pt>
                <c:pt idx="2">
                  <c:v>19.2</c:v>
                </c:pt>
              </c:numCache>
            </c:numRef>
          </c:val>
          <c:extLst>
            <c:ext xmlns:c16="http://schemas.microsoft.com/office/drawing/2014/chart" uri="{C3380CC4-5D6E-409C-BE32-E72D297353CC}">
              <c16:uniqueId val="{00000004-D96E-4AF1-ACEF-D23649B0C80F}"/>
            </c:ext>
          </c:extLst>
        </c:ser>
        <c:dLbls>
          <c:showLegendKey val="0"/>
          <c:showVal val="0"/>
          <c:showCatName val="0"/>
          <c:showSerName val="0"/>
          <c:showPercent val="0"/>
          <c:showBubbleSize val="0"/>
        </c:dLbls>
        <c:gapWidth val="150"/>
        <c:axId val="41936768"/>
        <c:axId val="41938304"/>
      </c:barChart>
      <c:catAx>
        <c:axId val="41936768"/>
        <c:scaling>
          <c:orientation val="minMax"/>
        </c:scaling>
        <c:delete val="0"/>
        <c:axPos val="b"/>
        <c:majorGridlines>
          <c:spPr>
            <a:ln w="3175">
              <a:solidFill>
                <a:srgbClr val="ED7D31">
                  <a:lumMod val="20000"/>
                  <a:lumOff val="80000"/>
                </a:srgbClr>
              </a:solidFill>
              <a:prstDash val="sysDash"/>
            </a:ln>
          </c:spPr>
        </c:majorGridlines>
        <c:numFmt formatCode="General" sourceLinked="0"/>
        <c:majorTickMark val="out"/>
        <c:minorTickMark val="none"/>
        <c:tickLblPos val="nextTo"/>
        <c:spPr>
          <a:ln>
            <a:noFill/>
          </a:ln>
        </c:spPr>
        <c:crossAx val="41938304"/>
        <c:crosses val="autoZero"/>
        <c:auto val="1"/>
        <c:lblAlgn val="ctr"/>
        <c:lblOffset val="100"/>
        <c:noMultiLvlLbl val="0"/>
      </c:catAx>
      <c:valAx>
        <c:axId val="41938304"/>
        <c:scaling>
          <c:orientation val="minMax"/>
          <c:max val="100"/>
          <c:min val="0"/>
        </c:scaling>
        <c:delete val="0"/>
        <c:axPos val="l"/>
        <c:minorGridlines>
          <c:spPr>
            <a:ln w="3175">
              <a:solidFill>
                <a:srgbClr val="ED7D31">
                  <a:lumMod val="20000"/>
                  <a:lumOff val="80000"/>
                </a:srgbClr>
              </a:solidFill>
              <a:prstDash val="sysDash"/>
            </a:ln>
          </c:spPr>
        </c:minorGridlines>
        <c:title>
          <c:tx>
            <c:rich>
              <a:bodyPr rot="0" vert="horz"/>
              <a:lstStyle/>
              <a:p>
                <a:pPr>
                  <a:defRPr/>
                </a:pPr>
                <a:r>
                  <a:rPr lang="en-US"/>
                  <a:t>%</a:t>
                </a:r>
              </a:p>
            </c:rich>
          </c:tx>
          <c:layout>
            <c:manualLayout>
              <c:xMode val="edge"/>
              <c:yMode val="edge"/>
              <c:x val="5.9977674738107507E-2"/>
              <c:y val="4.9243426632739624E-2"/>
            </c:manualLayout>
          </c:layout>
          <c:overlay val="0"/>
        </c:title>
        <c:numFmt formatCode="General" sourceLinked="1"/>
        <c:majorTickMark val="out"/>
        <c:minorTickMark val="none"/>
        <c:tickLblPos val="nextTo"/>
        <c:spPr>
          <a:ln>
            <a:noFill/>
          </a:ln>
        </c:spPr>
        <c:crossAx val="41936768"/>
        <c:crosses val="autoZero"/>
        <c:crossBetween val="between"/>
        <c:majorUnit val="100"/>
      </c:valAx>
    </c:plotArea>
    <c:plotVisOnly val="1"/>
    <c:dispBlanksAs val="gap"/>
    <c:showDLblsOverMax val="0"/>
  </c:chart>
  <c:txPr>
    <a:bodyPr/>
    <a:lstStyle/>
    <a:p>
      <a:pPr>
        <a:defRPr sz="1100" b="0">
          <a:latin typeface="Arial Nova" panose="020B0504020202020204" pitchFamily="34" charset="0"/>
          <a:cs typeface="Arial" pitchFamily="34" charset="0"/>
        </a:defRPr>
      </a:pPr>
      <a:endParaRPr lang="en-US"/>
    </a:p>
  </c:txPr>
  <c:externalData r:id="rId2">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312283812205593E-2"/>
          <c:y val="7.3518518518518525E-2"/>
          <c:w val="0.90901157636752361"/>
          <c:h val="0.42968882077372167"/>
        </c:manualLayout>
      </c:layout>
      <c:barChart>
        <c:barDir val="col"/>
        <c:grouping val="clustered"/>
        <c:varyColors val="0"/>
        <c:ser>
          <c:idx val="0"/>
          <c:order val="0"/>
          <c:tx>
            <c:strRef>
              <c:f>Sheet2!$B$2</c:f>
              <c:strCache>
                <c:ptCount val="1"/>
                <c:pt idx="0">
                  <c:v>Total</c:v>
                </c:pt>
              </c:strCache>
            </c:strRef>
          </c:tx>
          <c:spPr>
            <a:solidFill>
              <a:srgbClr val="63CDF6"/>
            </a:solidFill>
            <a:ln>
              <a:noFill/>
            </a:ln>
          </c:spPr>
          <c:invertIfNegative val="0"/>
          <c:cat>
            <c:strRef>
              <c:f>Sheet2!$A$3:$A$15</c:f>
              <c:strCache>
                <c:ptCount val="13"/>
                <c:pt idx="0">
                  <c:v>Afghanistan (2009)</c:v>
                </c:pt>
                <c:pt idx="1">
                  <c:v>Bangladesh (2007)*</c:v>
                </c:pt>
                <c:pt idx="2">
                  <c:v>China (2009)</c:v>
                </c:pt>
                <c:pt idx="3">
                  <c:v>India (2014-15)</c:v>
                </c:pt>
                <c:pt idx="4">
                  <c:v>Indonesia (2015)</c:v>
                </c:pt>
                <c:pt idx="5">
                  <c:v>Lao PDR (2009)</c:v>
                </c:pt>
                <c:pt idx="6">
                  <c:v>Mongolia (2009)</c:v>
                </c:pt>
                <c:pt idx="7">
                  <c:v>Myanmar (2015)</c:v>
                </c:pt>
                <c:pt idx="8">
                  <c:v>Nepal (2016)**</c:v>
                </c:pt>
                <c:pt idx="9">
                  <c:v>Pakistan (2008)*</c:v>
                </c:pt>
                <c:pt idx="10">
                  <c:v>Philippines (2015)***</c:v>
                </c:pt>
                <c:pt idx="11">
                  <c:v>Thailand (2009)</c:v>
                </c:pt>
                <c:pt idx="12">
                  <c:v>Viet Nam (2009)</c:v>
                </c:pt>
              </c:strCache>
            </c:strRef>
          </c:cat>
          <c:val>
            <c:numRef>
              <c:f>Sheet2!$B$3:$B$15</c:f>
              <c:numCache>
                <c:formatCode>General</c:formatCode>
                <c:ptCount val="13"/>
                <c:pt idx="0">
                  <c:v>2</c:v>
                </c:pt>
                <c:pt idx="1">
                  <c:v>31</c:v>
                </c:pt>
                <c:pt idx="2">
                  <c:v>54</c:v>
                </c:pt>
                <c:pt idx="3">
                  <c:v>42.5</c:v>
                </c:pt>
                <c:pt idx="4">
                  <c:v>19.71</c:v>
                </c:pt>
                <c:pt idx="5">
                  <c:v>45</c:v>
                </c:pt>
                <c:pt idx="6">
                  <c:v>47</c:v>
                </c:pt>
                <c:pt idx="7">
                  <c:v>64</c:v>
                </c:pt>
                <c:pt idx="8">
                  <c:v>30.7</c:v>
                </c:pt>
                <c:pt idx="9">
                  <c:v>1.1000000000000001</c:v>
                </c:pt>
                <c:pt idx="11">
                  <c:v>38</c:v>
                </c:pt>
                <c:pt idx="12">
                  <c:v>51</c:v>
                </c:pt>
              </c:numCache>
            </c:numRef>
          </c:val>
          <c:extLst>
            <c:ext xmlns:c16="http://schemas.microsoft.com/office/drawing/2014/chart" uri="{C3380CC4-5D6E-409C-BE32-E72D297353CC}">
              <c16:uniqueId val="{00000000-DD98-4E7C-BDD2-D329C4EC7A79}"/>
            </c:ext>
          </c:extLst>
        </c:ser>
        <c:ser>
          <c:idx val="1"/>
          <c:order val="1"/>
          <c:tx>
            <c:strRef>
              <c:f>Sheet2!$C$2</c:f>
              <c:strCache>
                <c:ptCount val="1"/>
                <c:pt idx="0">
                  <c:v>&lt;25 yr</c:v>
                </c:pt>
              </c:strCache>
            </c:strRef>
          </c:tx>
          <c:spPr>
            <a:solidFill>
              <a:srgbClr val="33CCCC"/>
            </a:solidFill>
            <a:ln>
              <a:noFill/>
            </a:ln>
          </c:spPr>
          <c:invertIfNegative val="0"/>
          <c:dLbls>
            <c:dLbl>
              <c:idx val="0"/>
              <c:numFmt formatCode="#,##0.0" sourceLinked="0"/>
              <c:spPr/>
              <c:txPr>
                <a:bodyPr/>
                <a:lstStyle/>
                <a:p>
                  <a:pPr>
                    <a:defRPr/>
                  </a:pPr>
                  <a:endParaRPr lang="en-US"/>
                </a:p>
              </c:txPr>
              <c:showLegendKey val="0"/>
              <c:showVal val="1"/>
              <c:showCatName val="0"/>
              <c:showSerName val="0"/>
              <c:showPercent val="0"/>
              <c:showBubbleSize val="0"/>
              <c:extLst>
                <c:ext xmlns:c16="http://schemas.microsoft.com/office/drawing/2014/chart" uri="{C3380CC4-5D6E-409C-BE32-E72D297353CC}">
                  <c16:uniqueId val="{00000000-DB66-4D82-A86B-597F420966A9}"/>
                </c:ext>
              </c:extLst>
            </c:dLbl>
            <c:dLbl>
              <c:idx val="9"/>
              <c:numFmt formatCode="#,##0.0" sourceLinked="0"/>
              <c:spPr/>
              <c:txPr>
                <a:bodyPr/>
                <a:lstStyle/>
                <a:p>
                  <a:pPr>
                    <a:defRPr/>
                  </a:pPr>
                  <a:endParaRPr lang="en-US"/>
                </a:p>
              </c:txPr>
              <c:showLegendKey val="0"/>
              <c:showVal val="1"/>
              <c:showCatName val="0"/>
              <c:showSerName val="0"/>
              <c:showPercent val="0"/>
              <c:showBubbleSize val="0"/>
              <c:extLst>
                <c:ext xmlns:c16="http://schemas.microsoft.com/office/drawing/2014/chart" uri="{C3380CC4-5D6E-409C-BE32-E72D297353CC}">
                  <c16:uniqueId val="{00000001-DB66-4D82-A86B-597F420966A9}"/>
                </c:ext>
              </c:extLst>
            </c:dLbl>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Sheet2!$A$3:$A$15</c:f>
              <c:strCache>
                <c:ptCount val="13"/>
                <c:pt idx="0">
                  <c:v>Afghanistan (2009)</c:v>
                </c:pt>
                <c:pt idx="1">
                  <c:v>Bangladesh (2007)*</c:v>
                </c:pt>
                <c:pt idx="2">
                  <c:v>China (2009)</c:v>
                </c:pt>
                <c:pt idx="3">
                  <c:v>India (2014-15)</c:v>
                </c:pt>
                <c:pt idx="4">
                  <c:v>Indonesia (2015)</c:v>
                </c:pt>
                <c:pt idx="5">
                  <c:v>Lao PDR (2009)</c:v>
                </c:pt>
                <c:pt idx="6">
                  <c:v>Mongolia (2009)</c:v>
                </c:pt>
                <c:pt idx="7">
                  <c:v>Myanmar (2015)</c:v>
                </c:pt>
                <c:pt idx="8">
                  <c:v>Nepal (2016)**</c:v>
                </c:pt>
                <c:pt idx="9">
                  <c:v>Pakistan (2008)*</c:v>
                </c:pt>
                <c:pt idx="10">
                  <c:v>Philippines (2015)***</c:v>
                </c:pt>
                <c:pt idx="11">
                  <c:v>Thailand (2009)</c:v>
                </c:pt>
                <c:pt idx="12">
                  <c:v>Viet Nam (2009)</c:v>
                </c:pt>
              </c:strCache>
            </c:strRef>
          </c:cat>
          <c:val>
            <c:numRef>
              <c:f>Sheet2!$C$3:$C$15</c:f>
              <c:numCache>
                <c:formatCode>General</c:formatCode>
                <c:ptCount val="13"/>
                <c:pt idx="0">
                  <c:v>0.7</c:v>
                </c:pt>
                <c:pt idx="1">
                  <c:v>28.8</c:v>
                </c:pt>
                <c:pt idx="2">
                  <c:v>52.2</c:v>
                </c:pt>
                <c:pt idx="5">
                  <c:v>44.4</c:v>
                </c:pt>
                <c:pt idx="6">
                  <c:v>50.3</c:v>
                </c:pt>
                <c:pt idx="9">
                  <c:v>1.2</c:v>
                </c:pt>
                <c:pt idx="10">
                  <c:v>22</c:v>
                </c:pt>
                <c:pt idx="11">
                  <c:v>29.4</c:v>
                </c:pt>
                <c:pt idx="12">
                  <c:v>51.5</c:v>
                </c:pt>
              </c:numCache>
            </c:numRef>
          </c:val>
          <c:extLst>
            <c:ext xmlns:c16="http://schemas.microsoft.com/office/drawing/2014/chart" uri="{C3380CC4-5D6E-409C-BE32-E72D297353CC}">
              <c16:uniqueId val="{00000003-DD98-4E7C-BDD2-D329C4EC7A79}"/>
            </c:ext>
          </c:extLst>
        </c:ser>
        <c:ser>
          <c:idx val="2"/>
          <c:order val="2"/>
          <c:tx>
            <c:strRef>
              <c:f>Sheet2!$D$2</c:f>
              <c:strCache>
                <c:ptCount val="1"/>
                <c:pt idx="0">
                  <c:v>25+ yr</c:v>
                </c:pt>
              </c:strCache>
            </c:strRef>
          </c:tx>
          <c:spPr>
            <a:solidFill>
              <a:srgbClr val="FFB7AE"/>
            </a:solidFill>
            <a:ln>
              <a:noFill/>
            </a:ln>
          </c:spPr>
          <c:invertIfNegative val="0"/>
          <c:cat>
            <c:strRef>
              <c:f>Sheet2!$A$3:$A$15</c:f>
              <c:strCache>
                <c:ptCount val="13"/>
                <c:pt idx="0">
                  <c:v>Afghanistan (2009)</c:v>
                </c:pt>
                <c:pt idx="1">
                  <c:v>Bangladesh (2007)*</c:v>
                </c:pt>
                <c:pt idx="2">
                  <c:v>China (2009)</c:v>
                </c:pt>
                <c:pt idx="3">
                  <c:v>India (2014-15)</c:v>
                </c:pt>
                <c:pt idx="4">
                  <c:v>Indonesia (2015)</c:v>
                </c:pt>
                <c:pt idx="5">
                  <c:v>Lao PDR (2009)</c:v>
                </c:pt>
                <c:pt idx="6">
                  <c:v>Mongolia (2009)</c:v>
                </c:pt>
                <c:pt idx="7">
                  <c:v>Myanmar (2015)</c:v>
                </c:pt>
                <c:pt idx="8">
                  <c:v>Nepal (2016)**</c:v>
                </c:pt>
                <c:pt idx="9">
                  <c:v>Pakistan (2008)*</c:v>
                </c:pt>
                <c:pt idx="10">
                  <c:v>Philippines (2015)***</c:v>
                </c:pt>
                <c:pt idx="11">
                  <c:v>Thailand (2009)</c:v>
                </c:pt>
                <c:pt idx="12">
                  <c:v>Viet Nam (2009)</c:v>
                </c:pt>
              </c:strCache>
            </c:strRef>
          </c:cat>
          <c:val>
            <c:numRef>
              <c:f>Sheet2!$D$3:$D$15</c:f>
              <c:numCache>
                <c:formatCode>General</c:formatCode>
                <c:ptCount val="13"/>
                <c:pt idx="0">
                  <c:v>2.8</c:v>
                </c:pt>
                <c:pt idx="1">
                  <c:v>35</c:v>
                </c:pt>
                <c:pt idx="2">
                  <c:v>56</c:v>
                </c:pt>
                <c:pt idx="5">
                  <c:v>45.6</c:v>
                </c:pt>
                <c:pt idx="6">
                  <c:v>45.1</c:v>
                </c:pt>
                <c:pt idx="9">
                  <c:v>1.1000000000000001</c:v>
                </c:pt>
                <c:pt idx="10">
                  <c:v>37</c:v>
                </c:pt>
                <c:pt idx="11">
                  <c:v>44.7</c:v>
                </c:pt>
                <c:pt idx="12">
                  <c:v>51.5</c:v>
                </c:pt>
              </c:numCache>
            </c:numRef>
          </c:val>
          <c:extLst>
            <c:ext xmlns:c16="http://schemas.microsoft.com/office/drawing/2014/chart" uri="{C3380CC4-5D6E-409C-BE32-E72D297353CC}">
              <c16:uniqueId val="{00000004-DD98-4E7C-BDD2-D329C4EC7A79}"/>
            </c:ext>
          </c:extLst>
        </c:ser>
        <c:dLbls>
          <c:showLegendKey val="0"/>
          <c:showVal val="0"/>
          <c:showCatName val="0"/>
          <c:showSerName val="0"/>
          <c:showPercent val="0"/>
          <c:showBubbleSize val="0"/>
        </c:dLbls>
        <c:gapWidth val="80"/>
        <c:overlap val="-10"/>
        <c:axId val="164498048"/>
        <c:axId val="164516224"/>
      </c:barChart>
      <c:catAx>
        <c:axId val="164498048"/>
        <c:scaling>
          <c:orientation val="minMax"/>
        </c:scaling>
        <c:delete val="0"/>
        <c:axPos val="b"/>
        <c:numFmt formatCode="General" sourceLinked="1"/>
        <c:majorTickMark val="out"/>
        <c:minorTickMark val="none"/>
        <c:tickLblPos val="nextTo"/>
        <c:crossAx val="164516224"/>
        <c:crosses val="autoZero"/>
        <c:auto val="1"/>
        <c:lblAlgn val="ctr"/>
        <c:lblOffset val="100"/>
        <c:noMultiLvlLbl val="0"/>
      </c:catAx>
      <c:valAx>
        <c:axId val="164516224"/>
        <c:scaling>
          <c:orientation val="minMax"/>
          <c:max val="100"/>
        </c:scaling>
        <c:delete val="0"/>
        <c:axPos val="l"/>
        <c:title>
          <c:tx>
            <c:rich>
              <a:bodyPr rot="0" vert="horz"/>
              <a:lstStyle/>
              <a:p>
                <a:pPr>
                  <a:defRPr/>
                </a:pPr>
                <a:r>
                  <a:rPr lang="en-GB"/>
                  <a:t>%</a:t>
                </a:r>
              </a:p>
            </c:rich>
          </c:tx>
          <c:layout>
            <c:manualLayout>
              <c:xMode val="edge"/>
              <c:yMode val="edge"/>
              <c:x val="9.5461159460330611E-2"/>
              <c:y val="4.0658698245420004E-2"/>
            </c:manualLayout>
          </c:layout>
          <c:overlay val="0"/>
        </c:title>
        <c:numFmt formatCode="General" sourceLinked="1"/>
        <c:majorTickMark val="out"/>
        <c:minorTickMark val="none"/>
        <c:tickLblPos val="nextTo"/>
        <c:crossAx val="164498048"/>
        <c:crosses val="autoZero"/>
        <c:crossBetween val="between"/>
        <c:majorUnit val="20"/>
      </c:valAx>
    </c:plotArea>
    <c:legend>
      <c:legendPos val="t"/>
      <c:layout>
        <c:manualLayout>
          <c:xMode val="edge"/>
          <c:yMode val="edge"/>
          <c:x val="0.36192671639729246"/>
          <c:y val="2.006588562445194E-2"/>
          <c:w val="0.27614656720541514"/>
          <c:h val="0.10194681223650358"/>
        </c:manualLayout>
      </c:layout>
      <c:overlay val="0"/>
    </c:legend>
    <c:plotVisOnly val="1"/>
    <c:dispBlanksAs val="gap"/>
    <c:showDLblsOverMax val="0"/>
  </c:chart>
  <c:txPr>
    <a:bodyPr/>
    <a:lstStyle/>
    <a:p>
      <a:pPr algn="ctr">
        <a:defRPr lang="en-US" sz="1400" b="0" i="0" u="none" strike="noStrike" kern="1200" baseline="0">
          <a:solidFill>
            <a:sysClr val="windowText" lastClr="000000"/>
          </a:solidFill>
          <a:latin typeface="Arial" pitchFamily="34" charset="0"/>
          <a:ea typeface="+mn-ea"/>
          <a:cs typeface="Arial" pitchFamily="34" charset="0"/>
        </a:defRPr>
      </a:pPr>
      <a:endParaRPr lang="en-US"/>
    </a:p>
  </c:txPr>
  <c:externalData r:id="rId2">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38"/>
    </mc:Choice>
    <mc:Fallback>
      <c:style val="38"/>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7.4396865508352186E-2"/>
          <c:y val="6.9038306088595514E-2"/>
          <c:w val="0.90701562820703541"/>
          <c:h val="0.47549226321970212"/>
        </c:manualLayout>
      </c:layout>
      <c:barChart>
        <c:barDir val="col"/>
        <c:grouping val="clustered"/>
        <c:varyColors val="0"/>
        <c:ser>
          <c:idx val="0"/>
          <c:order val="0"/>
          <c:tx>
            <c:strRef>
              <c:f>'Comprehensive knowledge'!$B$2</c:f>
              <c:strCache>
                <c:ptCount val="1"/>
                <c:pt idx="0">
                  <c:v>Total</c:v>
                </c:pt>
              </c:strCache>
            </c:strRef>
          </c:tx>
          <c:spPr>
            <a:solidFill>
              <a:srgbClr val="CDC884"/>
            </a:solidFill>
            <a:ln>
              <a:noFill/>
            </a:ln>
          </c:spPr>
          <c:invertIfNegative val="0"/>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'Comprehensive knowledge'!$A$3:$A$16</c:f>
              <c:strCache>
                <c:ptCount val="14"/>
                <c:pt idx="0">
                  <c:v># PNG (2010)</c:v>
                </c:pt>
                <c:pt idx="1">
                  <c:v>## Myanmar(2015)</c:v>
                </c:pt>
                <c:pt idx="2">
                  <c:v>Viet Nam(2009)</c:v>
                </c:pt>
                <c:pt idx="3">
                  <c:v>Mongolia(2012)</c:v>
                </c:pt>
                <c:pt idx="4">
                  <c:v>China(2009)</c:v>
                </c:pt>
                <c:pt idx="5">
                  <c:v>India(2014-15)</c:v>
                </c:pt>
                <c:pt idx="6">
                  <c:v>### Nepal(2017)</c:v>
                </c:pt>
                <c:pt idx="7">
                  <c:v>Philippines(2015)</c:v>
                </c:pt>
                <c:pt idx="8">
                  <c:v>*Sri Lanka (2014)</c:v>
                </c:pt>
                <c:pt idx="9">
                  <c:v>** Bangladesh(2013)</c:v>
                </c:pt>
                <c:pt idx="10">
                  <c:v>Indonesia(2015)</c:v>
                </c:pt>
                <c:pt idx="11">
                  <c:v>Malaysia (2014)</c:v>
                </c:pt>
                <c:pt idx="12">
                  <c:v>***Lao PDR (2014)</c:v>
                </c:pt>
                <c:pt idx="13">
                  <c:v>Thailand(2009)</c:v>
                </c:pt>
              </c:strCache>
            </c:strRef>
          </c:cat>
          <c:val>
            <c:numRef>
              <c:f>'Comprehensive knowledge'!$B$3:$B$16</c:f>
              <c:numCache>
                <c:formatCode>General</c:formatCode>
                <c:ptCount val="14"/>
                <c:pt idx="0">
                  <c:v>84</c:v>
                </c:pt>
                <c:pt idx="1">
                  <c:v>30</c:v>
                </c:pt>
                <c:pt idx="2">
                  <c:v>60</c:v>
                </c:pt>
                <c:pt idx="3">
                  <c:v>60</c:v>
                </c:pt>
                <c:pt idx="4">
                  <c:v>51</c:v>
                </c:pt>
                <c:pt idx="5">
                  <c:v>45.5</c:v>
                </c:pt>
                <c:pt idx="6">
                  <c:v>50.2</c:v>
                </c:pt>
                <c:pt idx="7">
                  <c:v>41</c:v>
                </c:pt>
                <c:pt idx="8">
                  <c:v>33.299999999999997</c:v>
                </c:pt>
                <c:pt idx="9">
                  <c:v>26.1</c:v>
                </c:pt>
                <c:pt idx="10">
                  <c:v>66</c:v>
                </c:pt>
                <c:pt idx="11">
                  <c:v>48</c:v>
                </c:pt>
                <c:pt idx="12">
                  <c:v>47</c:v>
                </c:pt>
                <c:pt idx="13">
                  <c:v>26</c:v>
                </c:pt>
              </c:numCache>
            </c:numRef>
          </c:val>
          <c:extLst>
            <c:ext xmlns:c16="http://schemas.microsoft.com/office/drawing/2014/chart" uri="{C3380CC4-5D6E-409C-BE32-E72D297353CC}">
              <c16:uniqueId val="{00000000-9426-4458-9308-B4F6872F0AA2}"/>
            </c:ext>
          </c:extLst>
        </c:ser>
        <c:ser>
          <c:idx val="1"/>
          <c:order val="1"/>
          <c:tx>
            <c:strRef>
              <c:f>'Comprehensive knowledge'!$C$2</c:f>
              <c:strCache>
                <c:ptCount val="1"/>
                <c:pt idx="0">
                  <c:v>&lt;25 yr</c:v>
                </c:pt>
              </c:strCache>
            </c:strRef>
          </c:tx>
          <c:spPr>
            <a:solidFill>
              <a:srgbClr val="00A99A"/>
            </a:solidFill>
            <a:ln>
              <a:noFill/>
            </a:ln>
          </c:spPr>
          <c:invertIfNegative val="0"/>
          <c:cat>
            <c:strRef>
              <c:f>'Comprehensive knowledge'!$A$3:$A$16</c:f>
              <c:strCache>
                <c:ptCount val="14"/>
                <c:pt idx="0">
                  <c:v># PNG (2010)</c:v>
                </c:pt>
                <c:pt idx="1">
                  <c:v>## Myanmar(2015)</c:v>
                </c:pt>
                <c:pt idx="2">
                  <c:v>Viet Nam(2009)</c:v>
                </c:pt>
                <c:pt idx="3">
                  <c:v>Mongolia(2012)</c:v>
                </c:pt>
                <c:pt idx="4">
                  <c:v>China(2009)</c:v>
                </c:pt>
                <c:pt idx="5">
                  <c:v>India(2014-15)</c:v>
                </c:pt>
                <c:pt idx="6">
                  <c:v>### Nepal(2017)</c:v>
                </c:pt>
                <c:pt idx="7">
                  <c:v>Philippines(2015)</c:v>
                </c:pt>
                <c:pt idx="8">
                  <c:v>*Sri Lanka (2014)</c:v>
                </c:pt>
                <c:pt idx="9">
                  <c:v>** Bangladesh(2013)</c:v>
                </c:pt>
                <c:pt idx="10">
                  <c:v>Indonesia(2015)</c:v>
                </c:pt>
                <c:pt idx="11">
                  <c:v>Malaysia (2014)</c:v>
                </c:pt>
                <c:pt idx="12">
                  <c:v>***Lao PDR (2014)</c:v>
                </c:pt>
                <c:pt idx="13">
                  <c:v>Thailand(2009)</c:v>
                </c:pt>
              </c:strCache>
            </c:strRef>
          </c:cat>
          <c:val>
            <c:numRef>
              <c:f>'Comprehensive knowledge'!$C$3:$C$16</c:f>
              <c:numCache>
                <c:formatCode>General</c:formatCode>
                <c:ptCount val="14"/>
                <c:pt idx="2">
                  <c:v>48</c:v>
                </c:pt>
                <c:pt idx="4">
                  <c:v>51</c:v>
                </c:pt>
                <c:pt idx="8">
                  <c:v>25.7</c:v>
                </c:pt>
                <c:pt idx="13">
                  <c:v>19</c:v>
                </c:pt>
              </c:numCache>
            </c:numRef>
          </c:val>
          <c:extLst>
            <c:ext xmlns:c16="http://schemas.microsoft.com/office/drawing/2014/chart" uri="{C3380CC4-5D6E-409C-BE32-E72D297353CC}">
              <c16:uniqueId val="{00000001-9426-4458-9308-B4F6872F0AA2}"/>
            </c:ext>
          </c:extLst>
        </c:ser>
        <c:ser>
          <c:idx val="2"/>
          <c:order val="2"/>
          <c:tx>
            <c:strRef>
              <c:f>'Comprehensive knowledge'!$D$2</c:f>
              <c:strCache>
                <c:ptCount val="1"/>
                <c:pt idx="0">
                  <c:v>25+ yr</c:v>
                </c:pt>
              </c:strCache>
            </c:strRef>
          </c:tx>
          <c:spPr>
            <a:solidFill>
              <a:srgbClr val="F26B73"/>
            </a:solidFill>
            <a:ln>
              <a:noFill/>
            </a:ln>
          </c:spPr>
          <c:invertIfNegative val="0"/>
          <c:cat>
            <c:strRef>
              <c:f>'Comprehensive knowledge'!$A$3:$A$16</c:f>
              <c:strCache>
                <c:ptCount val="14"/>
                <c:pt idx="0">
                  <c:v># PNG (2010)</c:v>
                </c:pt>
                <c:pt idx="1">
                  <c:v>## Myanmar(2015)</c:v>
                </c:pt>
                <c:pt idx="2">
                  <c:v>Viet Nam(2009)</c:v>
                </c:pt>
                <c:pt idx="3">
                  <c:v>Mongolia(2012)</c:v>
                </c:pt>
                <c:pt idx="4">
                  <c:v>China(2009)</c:v>
                </c:pt>
                <c:pt idx="5">
                  <c:v>India(2014-15)</c:v>
                </c:pt>
                <c:pt idx="6">
                  <c:v>### Nepal(2017)</c:v>
                </c:pt>
                <c:pt idx="7">
                  <c:v>Philippines(2015)</c:v>
                </c:pt>
                <c:pt idx="8">
                  <c:v>*Sri Lanka (2014)</c:v>
                </c:pt>
                <c:pt idx="9">
                  <c:v>** Bangladesh(2013)</c:v>
                </c:pt>
                <c:pt idx="10">
                  <c:v>Indonesia(2015)</c:v>
                </c:pt>
                <c:pt idx="11">
                  <c:v>Malaysia (2014)</c:v>
                </c:pt>
                <c:pt idx="12">
                  <c:v>***Lao PDR (2014)</c:v>
                </c:pt>
                <c:pt idx="13">
                  <c:v>Thailand(2009)</c:v>
                </c:pt>
              </c:strCache>
            </c:strRef>
          </c:cat>
          <c:val>
            <c:numRef>
              <c:f>'Comprehensive knowledge'!$D$3:$D$16</c:f>
              <c:numCache>
                <c:formatCode>General</c:formatCode>
                <c:ptCount val="14"/>
                <c:pt idx="2">
                  <c:v>73</c:v>
                </c:pt>
                <c:pt idx="4">
                  <c:v>51</c:v>
                </c:pt>
                <c:pt idx="8">
                  <c:v>36.299999999999997</c:v>
                </c:pt>
                <c:pt idx="13">
                  <c:v>35</c:v>
                </c:pt>
              </c:numCache>
            </c:numRef>
          </c:val>
          <c:extLst>
            <c:ext xmlns:c16="http://schemas.microsoft.com/office/drawing/2014/chart" uri="{C3380CC4-5D6E-409C-BE32-E72D297353CC}">
              <c16:uniqueId val="{00000002-9426-4458-9308-B4F6872F0AA2}"/>
            </c:ext>
          </c:extLst>
        </c:ser>
        <c:dLbls>
          <c:showLegendKey val="0"/>
          <c:showVal val="0"/>
          <c:showCatName val="0"/>
          <c:showSerName val="0"/>
          <c:showPercent val="0"/>
          <c:showBubbleSize val="0"/>
        </c:dLbls>
        <c:gapWidth val="150"/>
        <c:axId val="397103104"/>
        <c:axId val="397104640"/>
      </c:barChart>
      <c:catAx>
        <c:axId val="397103104"/>
        <c:scaling>
          <c:orientation val="minMax"/>
        </c:scaling>
        <c:delete val="0"/>
        <c:axPos val="b"/>
        <c:numFmt formatCode="General" sourceLinked="1"/>
        <c:majorTickMark val="out"/>
        <c:minorTickMark val="none"/>
        <c:tickLblPos val="nextTo"/>
        <c:txPr>
          <a:bodyPr rot="-2700000" vert="horz"/>
          <a:lstStyle/>
          <a:p>
            <a:pPr>
              <a:defRPr/>
            </a:pPr>
            <a:endParaRPr lang="en-US"/>
          </a:p>
        </c:txPr>
        <c:crossAx val="397104640"/>
        <c:crosses val="autoZero"/>
        <c:auto val="1"/>
        <c:lblAlgn val="ctr"/>
        <c:lblOffset val="100"/>
        <c:noMultiLvlLbl val="0"/>
      </c:catAx>
      <c:valAx>
        <c:axId val="397104640"/>
        <c:scaling>
          <c:orientation val="minMax"/>
          <c:max val="100"/>
        </c:scaling>
        <c:delete val="0"/>
        <c:axPos val="l"/>
        <c:title>
          <c:tx>
            <c:rich>
              <a:bodyPr rot="0" vert="horz"/>
              <a:lstStyle/>
              <a:p>
                <a:pPr>
                  <a:defRPr/>
                </a:pPr>
                <a:r>
                  <a:rPr lang="en-GB"/>
                  <a:t>%</a:t>
                </a:r>
              </a:p>
            </c:rich>
          </c:tx>
          <c:layout>
            <c:manualLayout>
              <c:xMode val="edge"/>
              <c:yMode val="edge"/>
              <c:x val="5.6191175926952795E-2"/>
              <c:y val="3.6652111961245321E-2"/>
            </c:manualLayout>
          </c:layout>
          <c:overlay val="0"/>
        </c:title>
        <c:numFmt formatCode="General" sourceLinked="1"/>
        <c:majorTickMark val="out"/>
        <c:minorTickMark val="none"/>
        <c:tickLblPos val="nextTo"/>
        <c:txPr>
          <a:bodyPr rot="0" vert="horz"/>
          <a:lstStyle/>
          <a:p>
            <a:pPr>
              <a:defRPr/>
            </a:pPr>
            <a:endParaRPr lang="en-US"/>
          </a:p>
        </c:txPr>
        <c:crossAx val="397103104"/>
        <c:crosses val="autoZero"/>
        <c:crossBetween val="between"/>
        <c:majorUnit val="20"/>
      </c:valAx>
      <c:spPr>
        <a:noFill/>
      </c:spPr>
    </c:plotArea>
    <c:legend>
      <c:legendPos val="t"/>
      <c:overlay val="0"/>
    </c:legend>
    <c:plotVisOnly val="1"/>
    <c:dispBlanksAs val="gap"/>
    <c:showDLblsOverMax val="0"/>
  </c:chart>
  <c:spPr>
    <a:noFill/>
    <a:ln>
      <a:noFill/>
    </a:ln>
  </c:spPr>
  <c:txPr>
    <a:bodyPr/>
    <a:lstStyle/>
    <a:p>
      <a:pPr>
        <a:defRPr sz="1400" b="0" i="0" u="none" strike="noStrike" baseline="0">
          <a:solidFill>
            <a:srgbClr val="000000"/>
          </a:solidFill>
          <a:latin typeface="Arial"/>
          <a:ea typeface="Arial"/>
          <a:cs typeface="Arial"/>
        </a:defRPr>
      </a:pPr>
      <a:endParaRPr lang="en-US"/>
    </a:p>
  </c:txPr>
  <c:externalData r:id="rId2">
    <c:autoUpdate val="0"/>
  </c:externalData>
  <c:userShapes r:id="rId3"/>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pieChart>
        <c:varyColors val="1"/>
        <c:ser>
          <c:idx val="0"/>
          <c:order val="0"/>
          <c:dPt>
            <c:idx val="0"/>
            <c:bubble3D val="0"/>
            <c:spPr>
              <a:pattFill prst="dkUpDiag">
                <a:fgClr>
                  <a:srgbClr val="33CCCC"/>
                </a:fgClr>
                <a:bgClr>
                  <a:schemeClr val="bg1"/>
                </a:bgClr>
              </a:pattFill>
              <a:ln w="19050">
                <a:solidFill>
                  <a:schemeClr val="bg1"/>
                </a:solidFill>
              </a:ln>
            </c:spPr>
            <c:extLst>
              <c:ext xmlns:c16="http://schemas.microsoft.com/office/drawing/2014/chart" uri="{C3380CC4-5D6E-409C-BE32-E72D297353CC}">
                <c16:uniqueId val="{00000001-F574-4C3C-9E78-F7CC3B5B7519}"/>
              </c:ext>
            </c:extLst>
          </c:dPt>
          <c:dPt>
            <c:idx val="1"/>
            <c:bubble3D val="0"/>
            <c:spPr>
              <a:solidFill>
                <a:srgbClr val="33CCCC"/>
              </a:solidFill>
              <a:ln w="19050">
                <a:solidFill>
                  <a:schemeClr val="bg1"/>
                </a:solidFill>
              </a:ln>
            </c:spPr>
            <c:extLst>
              <c:ext xmlns:c16="http://schemas.microsoft.com/office/drawing/2014/chart" uri="{C3380CC4-5D6E-409C-BE32-E72D297353CC}">
                <c16:uniqueId val="{00000003-F574-4C3C-9E78-F7CC3B5B7519}"/>
              </c:ext>
            </c:extLst>
          </c:dPt>
          <c:val>
            <c:numRef>
              <c:f>'YP HIV trend'!$E$25:$F$25</c:f>
              <c:numCache>
                <c:formatCode>#,##0</c:formatCode>
                <c:ptCount val="2"/>
                <c:pt idx="0">
                  <c:v>161995</c:v>
                </c:pt>
                <c:pt idx="1">
                  <c:v>229274</c:v>
                </c:pt>
              </c:numCache>
            </c:numRef>
          </c:val>
          <c:extLst>
            <c:ext xmlns:c16="http://schemas.microsoft.com/office/drawing/2014/chart" uri="{C3380CC4-5D6E-409C-BE32-E72D297353CC}">
              <c16:uniqueId val="{00000004-F574-4C3C-9E78-F7CC3B5B7519}"/>
            </c:ext>
          </c:extLst>
        </c:ser>
        <c:dLbls>
          <c:showLegendKey val="0"/>
          <c:showVal val="0"/>
          <c:showCatName val="0"/>
          <c:showSerName val="0"/>
          <c:showPercent val="0"/>
          <c:showBubbleSize val="0"/>
          <c:showLeaderLines val="1"/>
        </c:dLbls>
        <c:firstSliceAng val="0"/>
      </c:pieChart>
    </c:plotArea>
    <c:plotVisOnly val="1"/>
    <c:dispBlanksAs val="gap"/>
    <c:showDLblsOverMax val="0"/>
  </c:chart>
  <c:externalData r:id="rId2">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8943795818626114E-2"/>
          <c:y val="7.3518518518518525E-2"/>
          <c:w val="0.91319060548465902"/>
          <c:h val="0.57809412804066651"/>
        </c:manualLayout>
      </c:layout>
      <c:barChart>
        <c:barDir val="col"/>
        <c:grouping val="clustered"/>
        <c:varyColors val="0"/>
        <c:ser>
          <c:idx val="0"/>
          <c:order val="0"/>
          <c:tx>
            <c:strRef>
              <c:f>Sheet1!$B$1</c:f>
              <c:strCache>
                <c:ptCount val="1"/>
                <c:pt idx="0">
                  <c:v>Total</c:v>
                </c:pt>
              </c:strCache>
            </c:strRef>
          </c:tx>
          <c:spPr>
            <a:solidFill>
              <a:srgbClr val="63CDF6"/>
            </a:solidFill>
            <a:ln>
              <a:noFill/>
            </a:ln>
          </c:spPr>
          <c:invertIfNegative val="0"/>
          <c:cat>
            <c:strRef>
              <c:f>Sheet1!$A$2:$A$11</c:f>
              <c:strCache>
                <c:ptCount val="10"/>
                <c:pt idx="0">
                  <c:v>Afghanistan (2009)</c:v>
                </c:pt>
                <c:pt idx="1">
                  <c:v>Bangladesh (2007)</c:v>
                </c:pt>
                <c:pt idx="2">
                  <c:v>China (2009)</c:v>
                </c:pt>
                <c:pt idx="3">
                  <c:v>India (2014-15)</c:v>
                </c:pt>
                <c:pt idx="4">
                  <c:v>Indonesia (2015)</c:v>
                </c:pt>
                <c:pt idx="5">
                  <c:v>Myanmar (2017-18)</c:v>
                </c:pt>
                <c:pt idx="6">
                  <c:v>Nepal (2016)*</c:v>
                </c:pt>
                <c:pt idx="7">
                  <c:v>Pakistan (2008)</c:v>
                </c:pt>
                <c:pt idx="8">
                  <c:v>Philippines (2015)**</c:v>
                </c:pt>
                <c:pt idx="9">
                  <c:v>Viet Nam (2009)</c:v>
                </c:pt>
              </c:strCache>
            </c:strRef>
          </c:cat>
          <c:val>
            <c:numRef>
              <c:f>Sheet1!$B$2:$B$11</c:f>
              <c:numCache>
                <c:formatCode>General</c:formatCode>
                <c:ptCount val="10"/>
                <c:pt idx="0">
                  <c:v>28.6</c:v>
                </c:pt>
                <c:pt idx="1">
                  <c:v>20</c:v>
                </c:pt>
                <c:pt idx="2">
                  <c:v>57.3</c:v>
                </c:pt>
                <c:pt idx="3">
                  <c:v>42.6</c:v>
                </c:pt>
                <c:pt idx="4">
                  <c:v>48.3</c:v>
                </c:pt>
                <c:pt idx="5">
                  <c:v>44.9</c:v>
                </c:pt>
                <c:pt idx="6">
                  <c:v>35.299999999999997</c:v>
                </c:pt>
                <c:pt idx="7">
                  <c:v>22.5</c:v>
                </c:pt>
                <c:pt idx="9">
                  <c:v>49.2</c:v>
                </c:pt>
              </c:numCache>
            </c:numRef>
          </c:val>
          <c:extLst>
            <c:ext xmlns:c16="http://schemas.microsoft.com/office/drawing/2014/chart" uri="{C3380CC4-5D6E-409C-BE32-E72D297353CC}">
              <c16:uniqueId val="{00000000-16A9-4783-AC99-A3F4E48806AE}"/>
            </c:ext>
          </c:extLst>
        </c:ser>
        <c:ser>
          <c:idx val="1"/>
          <c:order val="1"/>
          <c:tx>
            <c:strRef>
              <c:f>Sheet1!$C$1</c:f>
              <c:strCache>
                <c:ptCount val="1"/>
                <c:pt idx="0">
                  <c:v>&lt;25 yr</c:v>
                </c:pt>
              </c:strCache>
            </c:strRef>
          </c:tx>
          <c:spPr>
            <a:solidFill>
              <a:srgbClr val="33CCCC"/>
            </a:solidFill>
            <a:ln>
              <a:noFill/>
            </a:ln>
          </c:spPr>
          <c:invertIfNegative val="0"/>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Sheet1!$A$2:$A$11</c:f>
              <c:strCache>
                <c:ptCount val="10"/>
                <c:pt idx="0">
                  <c:v>Afghanistan (2009)</c:v>
                </c:pt>
                <c:pt idx="1">
                  <c:v>Bangladesh (2007)</c:v>
                </c:pt>
                <c:pt idx="2">
                  <c:v>China (2009)</c:v>
                </c:pt>
                <c:pt idx="3">
                  <c:v>India (2014-15)</c:v>
                </c:pt>
                <c:pt idx="4">
                  <c:v>Indonesia (2015)</c:v>
                </c:pt>
                <c:pt idx="5">
                  <c:v>Myanmar (2017-18)</c:v>
                </c:pt>
                <c:pt idx="6">
                  <c:v>Nepal (2016)*</c:v>
                </c:pt>
                <c:pt idx="7">
                  <c:v>Pakistan (2008)</c:v>
                </c:pt>
                <c:pt idx="8">
                  <c:v>Philippines (2015)**</c:v>
                </c:pt>
                <c:pt idx="9">
                  <c:v>Viet Nam (2009)</c:v>
                </c:pt>
              </c:strCache>
            </c:strRef>
          </c:cat>
          <c:val>
            <c:numRef>
              <c:f>Sheet1!$C$2:$C$11</c:f>
              <c:numCache>
                <c:formatCode>General</c:formatCode>
                <c:ptCount val="10"/>
                <c:pt idx="0">
                  <c:v>29.6</c:v>
                </c:pt>
                <c:pt idx="1">
                  <c:v>30.5</c:v>
                </c:pt>
                <c:pt idx="2">
                  <c:v>49.2</c:v>
                </c:pt>
                <c:pt idx="7">
                  <c:v>19.899999999999999</c:v>
                </c:pt>
                <c:pt idx="8">
                  <c:v>32</c:v>
                </c:pt>
                <c:pt idx="9">
                  <c:v>52.8</c:v>
                </c:pt>
              </c:numCache>
            </c:numRef>
          </c:val>
          <c:extLst>
            <c:ext xmlns:c16="http://schemas.microsoft.com/office/drawing/2014/chart" uri="{C3380CC4-5D6E-409C-BE32-E72D297353CC}">
              <c16:uniqueId val="{00000001-16A9-4783-AC99-A3F4E48806AE}"/>
            </c:ext>
          </c:extLst>
        </c:ser>
        <c:ser>
          <c:idx val="2"/>
          <c:order val="2"/>
          <c:tx>
            <c:strRef>
              <c:f>Sheet1!$D$1</c:f>
              <c:strCache>
                <c:ptCount val="1"/>
                <c:pt idx="0">
                  <c:v>25+ yr</c:v>
                </c:pt>
              </c:strCache>
            </c:strRef>
          </c:tx>
          <c:spPr>
            <a:solidFill>
              <a:srgbClr val="CDC884"/>
            </a:solidFill>
            <a:ln>
              <a:noFill/>
            </a:ln>
          </c:spPr>
          <c:invertIfNegative val="0"/>
          <c:cat>
            <c:strRef>
              <c:f>Sheet1!$A$2:$A$11</c:f>
              <c:strCache>
                <c:ptCount val="10"/>
                <c:pt idx="0">
                  <c:v>Afghanistan (2009)</c:v>
                </c:pt>
                <c:pt idx="1">
                  <c:v>Bangladesh (2007)</c:v>
                </c:pt>
                <c:pt idx="2">
                  <c:v>China (2009)</c:v>
                </c:pt>
                <c:pt idx="3">
                  <c:v>India (2014-15)</c:v>
                </c:pt>
                <c:pt idx="4">
                  <c:v>Indonesia (2015)</c:v>
                </c:pt>
                <c:pt idx="5">
                  <c:v>Myanmar (2017-18)</c:v>
                </c:pt>
                <c:pt idx="6">
                  <c:v>Nepal (2016)*</c:v>
                </c:pt>
                <c:pt idx="7">
                  <c:v>Pakistan (2008)</c:v>
                </c:pt>
                <c:pt idx="8">
                  <c:v>Philippines (2015)**</c:v>
                </c:pt>
                <c:pt idx="9">
                  <c:v>Viet Nam (2009)</c:v>
                </c:pt>
              </c:strCache>
            </c:strRef>
          </c:cat>
          <c:val>
            <c:numRef>
              <c:f>Sheet1!$D$2:$D$11</c:f>
              <c:numCache>
                <c:formatCode>General</c:formatCode>
                <c:ptCount val="10"/>
                <c:pt idx="0">
                  <c:v>28.3</c:v>
                </c:pt>
                <c:pt idx="1">
                  <c:v>18.7</c:v>
                </c:pt>
                <c:pt idx="2">
                  <c:v>58.2</c:v>
                </c:pt>
                <c:pt idx="7">
                  <c:v>23.1</c:v>
                </c:pt>
                <c:pt idx="8">
                  <c:v>35</c:v>
                </c:pt>
                <c:pt idx="9">
                  <c:v>47.7</c:v>
                </c:pt>
              </c:numCache>
            </c:numRef>
          </c:val>
          <c:extLst>
            <c:ext xmlns:c16="http://schemas.microsoft.com/office/drawing/2014/chart" uri="{C3380CC4-5D6E-409C-BE32-E72D297353CC}">
              <c16:uniqueId val="{00000002-16A9-4783-AC99-A3F4E48806AE}"/>
            </c:ext>
          </c:extLst>
        </c:ser>
        <c:dLbls>
          <c:showLegendKey val="0"/>
          <c:showVal val="0"/>
          <c:showCatName val="0"/>
          <c:showSerName val="0"/>
          <c:showPercent val="0"/>
          <c:showBubbleSize val="0"/>
        </c:dLbls>
        <c:gapWidth val="100"/>
        <c:overlap val="-10"/>
        <c:axId val="164668928"/>
        <c:axId val="164670464"/>
      </c:barChart>
      <c:catAx>
        <c:axId val="164668928"/>
        <c:scaling>
          <c:orientation val="minMax"/>
        </c:scaling>
        <c:delete val="0"/>
        <c:axPos val="b"/>
        <c:numFmt formatCode="General" sourceLinked="1"/>
        <c:majorTickMark val="out"/>
        <c:minorTickMark val="none"/>
        <c:tickLblPos val="nextTo"/>
        <c:crossAx val="164670464"/>
        <c:crosses val="autoZero"/>
        <c:auto val="1"/>
        <c:lblAlgn val="ctr"/>
        <c:lblOffset val="100"/>
        <c:noMultiLvlLbl val="0"/>
      </c:catAx>
      <c:valAx>
        <c:axId val="164670464"/>
        <c:scaling>
          <c:orientation val="minMax"/>
          <c:max val="100"/>
        </c:scaling>
        <c:delete val="0"/>
        <c:axPos val="l"/>
        <c:title>
          <c:tx>
            <c:rich>
              <a:bodyPr rot="0" vert="horz"/>
              <a:lstStyle/>
              <a:p>
                <a:pPr>
                  <a:defRPr/>
                </a:pPr>
                <a:r>
                  <a:rPr lang="en-GB"/>
                  <a:t>%</a:t>
                </a:r>
              </a:p>
            </c:rich>
          </c:tx>
          <c:layout>
            <c:manualLayout>
              <c:xMode val="edge"/>
              <c:yMode val="edge"/>
              <c:x val="4.8707756358041449E-2"/>
              <c:y val="4.4002746697014275E-2"/>
            </c:manualLayout>
          </c:layout>
          <c:overlay val="0"/>
        </c:title>
        <c:numFmt formatCode="General" sourceLinked="1"/>
        <c:majorTickMark val="out"/>
        <c:minorTickMark val="none"/>
        <c:tickLblPos val="nextTo"/>
        <c:crossAx val="164668928"/>
        <c:crosses val="autoZero"/>
        <c:crossBetween val="between"/>
        <c:majorUnit val="20"/>
      </c:valAx>
    </c:plotArea>
    <c:legend>
      <c:legendPos val="b"/>
      <c:layout>
        <c:manualLayout>
          <c:xMode val="edge"/>
          <c:yMode val="edge"/>
          <c:x val="0.65592644626629437"/>
          <c:y val="2.3405271291374187E-2"/>
          <c:w val="0.28440184240009958"/>
          <c:h val="0.11501697420224004"/>
        </c:manualLayout>
      </c:layout>
      <c:overlay val="0"/>
    </c:legend>
    <c:plotVisOnly val="1"/>
    <c:dispBlanksAs val="gap"/>
    <c:showDLblsOverMax val="0"/>
  </c:chart>
  <c:txPr>
    <a:bodyPr/>
    <a:lstStyle/>
    <a:p>
      <a:pPr algn="ctr">
        <a:defRPr lang="en-US" sz="1400" b="0" i="0" u="none" strike="noStrike" kern="1200" baseline="0">
          <a:solidFill>
            <a:sysClr val="windowText" lastClr="000000"/>
          </a:solidFill>
          <a:latin typeface="Arial" pitchFamily="34" charset="0"/>
          <a:ea typeface="+mn-ea"/>
          <a:cs typeface="Arial" pitchFamily="34" charset="0"/>
        </a:defRPr>
      </a:pPr>
      <a:endParaRPr lang="en-US"/>
    </a:p>
  </c:txPr>
  <c:externalData r:id="rId2">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5.129337058674116E-2"/>
          <c:y val="7.7052028398726713E-2"/>
          <c:w val="0.93580340360680725"/>
          <c:h val="0.45379776940155103"/>
        </c:manualLayout>
      </c:layout>
      <c:barChart>
        <c:barDir val="col"/>
        <c:grouping val="clustered"/>
        <c:varyColors val="0"/>
        <c:ser>
          <c:idx val="1"/>
          <c:order val="0"/>
          <c:tx>
            <c:strRef>
              <c:f>'SW HIV testing'!$B$3</c:f>
              <c:strCache>
                <c:ptCount val="1"/>
                <c:pt idx="0">
                  <c:v>Young sex workers (aged &lt; 25 yr)</c:v>
                </c:pt>
              </c:strCache>
            </c:strRef>
          </c:tx>
          <c:spPr>
            <a:solidFill>
              <a:srgbClr val="FF4343"/>
            </a:solidFill>
            <a:ln>
              <a:noFill/>
            </a:ln>
          </c:spPr>
          <c:invertIfNegative val="0"/>
          <c:dPt>
            <c:idx val="10"/>
            <c:invertIfNegative val="0"/>
            <c:bubble3D val="0"/>
            <c:spPr>
              <a:solidFill>
                <a:srgbClr val="FF4343"/>
              </a:solidFill>
              <a:ln>
                <a:solidFill>
                  <a:srgbClr val="F15B40"/>
                </a:solidFill>
              </a:ln>
            </c:spPr>
            <c:extLst>
              <c:ext xmlns:c16="http://schemas.microsoft.com/office/drawing/2014/chart" uri="{C3380CC4-5D6E-409C-BE32-E72D297353CC}">
                <c16:uniqueId val="{00000001-BDC5-4754-8F91-B1048EF0D394}"/>
              </c:ext>
            </c:extLst>
          </c:dPt>
          <c:dPt>
            <c:idx val="11"/>
            <c:invertIfNegative val="0"/>
            <c:bubble3D val="0"/>
            <c:spPr>
              <a:pattFill prst="dkUpDiag">
                <a:fgClr>
                  <a:srgbClr val="FF4343"/>
                </a:fgClr>
                <a:bgClr>
                  <a:sysClr val="window" lastClr="FFFFFF"/>
                </a:bgClr>
              </a:pattFill>
              <a:ln>
                <a:noFill/>
              </a:ln>
            </c:spPr>
            <c:extLst>
              <c:ext xmlns:c16="http://schemas.microsoft.com/office/drawing/2014/chart" uri="{C3380CC4-5D6E-409C-BE32-E72D297353CC}">
                <c16:uniqueId val="{00000003-BDC5-4754-8F91-B1048EF0D394}"/>
              </c:ext>
            </c:extLst>
          </c:dPt>
          <c:dPt>
            <c:idx val="14"/>
            <c:invertIfNegative val="0"/>
            <c:bubble3D val="0"/>
            <c:extLst>
              <c:ext xmlns:c16="http://schemas.microsoft.com/office/drawing/2014/chart" uri="{C3380CC4-5D6E-409C-BE32-E72D297353CC}">
                <c16:uniqueId val="{00000004-BDC5-4754-8F91-B1048EF0D394}"/>
              </c:ext>
            </c:extLst>
          </c:dPt>
          <c:dPt>
            <c:idx val="15"/>
            <c:invertIfNegative val="0"/>
            <c:bubble3D val="0"/>
            <c:extLst>
              <c:ext xmlns:c16="http://schemas.microsoft.com/office/drawing/2014/chart" uri="{C3380CC4-5D6E-409C-BE32-E72D297353CC}">
                <c16:uniqueId val="{00000005-BDC5-4754-8F91-B1048EF0D394}"/>
              </c:ext>
            </c:extLst>
          </c:dPt>
          <c:dPt>
            <c:idx val="17"/>
            <c:invertIfNegative val="0"/>
            <c:bubble3D val="0"/>
            <c:extLst>
              <c:ext xmlns:c16="http://schemas.microsoft.com/office/drawing/2014/chart" uri="{C3380CC4-5D6E-409C-BE32-E72D297353CC}">
                <c16:uniqueId val="{00000006-BDC5-4754-8F91-B1048EF0D394}"/>
              </c:ext>
            </c:extLst>
          </c:dPt>
          <c:dLbls>
            <c:numFmt formatCode="#,##0" sourceLinked="0"/>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'SW HIV testing'!$A$4:$A$14</c:f>
              <c:strCache>
                <c:ptCount val="11"/>
                <c:pt idx="0">
                  <c:v>**Pakistan, 2016</c:v>
                </c:pt>
                <c:pt idx="1">
                  <c:v>**Philippines, 2015</c:v>
                </c:pt>
                <c:pt idx="2">
                  <c:v>**Bangladesh, 2015</c:v>
                </c:pt>
                <c:pt idx="3">
                  <c:v>*Sri Lanka, 2014</c:v>
                </c:pt>
                <c:pt idx="4">
                  <c:v>*Malaysia, 2017</c:v>
                </c:pt>
                <c:pt idx="5">
                  <c:v>*Lao PDR, 2014</c:v>
                </c:pt>
                <c:pt idx="6">
                  <c:v>*Myanmar, 2015</c:v>
                </c:pt>
                <c:pt idx="7">
                  <c:v>*China, 2018</c:v>
                </c:pt>
                <c:pt idx="8">
                  <c:v>*Mongolia, 2014</c:v>
                </c:pt>
                <c:pt idx="9">
                  <c:v>*Thailand, 2017</c:v>
                </c:pt>
                <c:pt idx="10">
                  <c:v>*Viet Nam, 2018</c:v>
                </c:pt>
              </c:strCache>
            </c:strRef>
          </c:cat>
          <c:val>
            <c:numRef>
              <c:f>'SW HIV testing'!$B$4:$B$14</c:f>
              <c:numCache>
                <c:formatCode>General</c:formatCode>
                <c:ptCount val="11"/>
                <c:pt idx="0" formatCode="0.0">
                  <c:v>10.7</c:v>
                </c:pt>
                <c:pt idx="1">
                  <c:v>22.5</c:v>
                </c:pt>
                <c:pt idx="2">
                  <c:v>25</c:v>
                </c:pt>
                <c:pt idx="3" formatCode="0.0">
                  <c:v>26.1</c:v>
                </c:pt>
                <c:pt idx="4" formatCode="0.0">
                  <c:v>31.3</c:v>
                </c:pt>
                <c:pt idx="5" formatCode="0.0">
                  <c:v>36.6</c:v>
                </c:pt>
                <c:pt idx="6">
                  <c:v>40.6</c:v>
                </c:pt>
                <c:pt idx="7">
                  <c:v>50.4</c:v>
                </c:pt>
                <c:pt idx="8" formatCode="0.0">
                  <c:v>53</c:v>
                </c:pt>
                <c:pt idx="9" formatCode="0.0">
                  <c:v>53.8</c:v>
                </c:pt>
                <c:pt idx="10">
                  <c:v>62.4</c:v>
                </c:pt>
              </c:numCache>
            </c:numRef>
          </c:val>
          <c:extLst>
            <c:ext xmlns:c16="http://schemas.microsoft.com/office/drawing/2014/chart" uri="{C3380CC4-5D6E-409C-BE32-E72D297353CC}">
              <c16:uniqueId val="{00000007-BDC5-4754-8F91-B1048EF0D394}"/>
            </c:ext>
          </c:extLst>
        </c:ser>
        <c:ser>
          <c:idx val="0"/>
          <c:order val="1"/>
          <c:tx>
            <c:strRef>
              <c:f>'SW HIV testing'!$C$3</c:f>
              <c:strCache>
                <c:ptCount val="1"/>
                <c:pt idx="0">
                  <c:v>Sex workers (aged 25+ yr)</c:v>
                </c:pt>
              </c:strCache>
            </c:strRef>
          </c:tx>
          <c:spPr>
            <a:solidFill>
              <a:srgbClr val="33CCCC"/>
            </a:solidFill>
            <a:ln>
              <a:noFill/>
            </a:ln>
          </c:spPr>
          <c:invertIfNegative val="0"/>
          <c:dPt>
            <c:idx val="10"/>
            <c:invertIfNegative val="0"/>
            <c:bubble3D val="0"/>
            <c:spPr>
              <a:solidFill>
                <a:srgbClr val="33CCCC"/>
              </a:solidFill>
              <a:ln>
                <a:solidFill>
                  <a:srgbClr val="00A99A"/>
                </a:solidFill>
              </a:ln>
            </c:spPr>
            <c:extLst>
              <c:ext xmlns:c16="http://schemas.microsoft.com/office/drawing/2014/chart" uri="{C3380CC4-5D6E-409C-BE32-E72D297353CC}">
                <c16:uniqueId val="{00000009-BDC5-4754-8F91-B1048EF0D394}"/>
              </c:ext>
            </c:extLst>
          </c:dPt>
          <c:dPt>
            <c:idx val="11"/>
            <c:invertIfNegative val="0"/>
            <c:bubble3D val="0"/>
            <c:spPr>
              <a:pattFill prst="dkUpDiag">
                <a:fgClr>
                  <a:srgbClr val="33CCCC"/>
                </a:fgClr>
                <a:bgClr>
                  <a:sysClr val="window" lastClr="FFFFFF"/>
                </a:bgClr>
              </a:pattFill>
              <a:ln>
                <a:noFill/>
              </a:ln>
            </c:spPr>
            <c:extLst>
              <c:ext xmlns:c16="http://schemas.microsoft.com/office/drawing/2014/chart" uri="{C3380CC4-5D6E-409C-BE32-E72D297353CC}">
                <c16:uniqueId val="{0000000B-BDC5-4754-8F91-B1048EF0D394}"/>
              </c:ext>
            </c:extLst>
          </c:dPt>
          <c:dPt>
            <c:idx val="14"/>
            <c:invertIfNegative val="0"/>
            <c:bubble3D val="0"/>
            <c:extLst>
              <c:ext xmlns:c16="http://schemas.microsoft.com/office/drawing/2014/chart" uri="{C3380CC4-5D6E-409C-BE32-E72D297353CC}">
                <c16:uniqueId val="{0000000C-BDC5-4754-8F91-B1048EF0D394}"/>
              </c:ext>
            </c:extLst>
          </c:dPt>
          <c:dPt>
            <c:idx val="17"/>
            <c:invertIfNegative val="0"/>
            <c:bubble3D val="0"/>
            <c:extLst>
              <c:ext xmlns:c16="http://schemas.microsoft.com/office/drawing/2014/chart" uri="{C3380CC4-5D6E-409C-BE32-E72D297353CC}">
                <c16:uniqueId val="{0000000D-BDC5-4754-8F91-B1048EF0D394}"/>
              </c:ext>
            </c:extLst>
          </c:dPt>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'SW HIV testing'!$A$4:$A$14</c:f>
              <c:strCache>
                <c:ptCount val="11"/>
                <c:pt idx="0">
                  <c:v>**Pakistan, 2016</c:v>
                </c:pt>
                <c:pt idx="1">
                  <c:v>**Philippines, 2015</c:v>
                </c:pt>
                <c:pt idx="2">
                  <c:v>**Bangladesh, 2015</c:v>
                </c:pt>
                <c:pt idx="3">
                  <c:v>*Sri Lanka, 2014</c:v>
                </c:pt>
                <c:pt idx="4">
                  <c:v>*Malaysia, 2017</c:v>
                </c:pt>
                <c:pt idx="5">
                  <c:v>*Lao PDR, 2014</c:v>
                </c:pt>
                <c:pt idx="6">
                  <c:v>*Myanmar, 2015</c:v>
                </c:pt>
                <c:pt idx="7">
                  <c:v>*China, 2018</c:v>
                </c:pt>
                <c:pt idx="8">
                  <c:v>*Mongolia, 2014</c:v>
                </c:pt>
                <c:pt idx="9">
                  <c:v>*Thailand, 2017</c:v>
                </c:pt>
                <c:pt idx="10">
                  <c:v>*Viet Nam, 2018</c:v>
                </c:pt>
              </c:strCache>
            </c:strRef>
          </c:cat>
          <c:val>
            <c:numRef>
              <c:f>'SW HIV testing'!$C$4:$C$14</c:f>
              <c:numCache>
                <c:formatCode>General</c:formatCode>
                <c:ptCount val="11"/>
                <c:pt idx="0" formatCode="0.0">
                  <c:v>36.1</c:v>
                </c:pt>
                <c:pt idx="1">
                  <c:v>26.7</c:v>
                </c:pt>
                <c:pt idx="2">
                  <c:v>34.299999999999997</c:v>
                </c:pt>
                <c:pt idx="3" formatCode="0.0">
                  <c:v>34.799999999999997</c:v>
                </c:pt>
                <c:pt idx="4" formatCode="0.0">
                  <c:v>35.9</c:v>
                </c:pt>
                <c:pt idx="5" formatCode="0.0">
                  <c:v>44.3</c:v>
                </c:pt>
                <c:pt idx="6">
                  <c:v>46.8</c:v>
                </c:pt>
                <c:pt idx="7">
                  <c:v>54.7</c:v>
                </c:pt>
                <c:pt idx="8" formatCode="0.0">
                  <c:v>53</c:v>
                </c:pt>
                <c:pt idx="9" formatCode="0.0">
                  <c:v>61.1</c:v>
                </c:pt>
                <c:pt idx="10">
                  <c:v>46.5</c:v>
                </c:pt>
              </c:numCache>
            </c:numRef>
          </c:val>
          <c:extLst>
            <c:ext xmlns:c16="http://schemas.microsoft.com/office/drawing/2014/chart" uri="{C3380CC4-5D6E-409C-BE32-E72D297353CC}">
              <c16:uniqueId val="{0000000E-BDC5-4754-8F91-B1048EF0D394}"/>
            </c:ext>
          </c:extLst>
        </c:ser>
        <c:dLbls>
          <c:showLegendKey val="0"/>
          <c:showVal val="0"/>
          <c:showCatName val="0"/>
          <c:showSerName val="0"/>
          <c:showPercent val="0"/>
          <c:showBubbleSize val="0"/>
        </c:dLbls>
        <c:gapWidth val="120"/>
        <c:overlap val="-10"/>
        <c:axId val="186895744"/>
        <c:axId val="187176064"/>
      </c:barChart>
      <c:catAx>
        <c:axId val="186895744"/>
        <c:scaling>
          <c:orientation val="minMax"/>
        </c:scaling>
        <c:delete val="0"/>
        <c:axPos val="b"/>
        <c:numFmt formatCode="General" sourceLinked="1"/>
        <c:majorTickMark val="out"/>
        <c:minorTickMark val="none"/>
        <c:tickLblPos val="nextTo"/>
        <c:txPr>
          <a:bodyPr rot="-3300000" vert="horz"/>
          <a:lstStyle/>
          <a:p>
            <a:pPr>
              <a:defRPr/>
            </a:pPr>
            <a:endParaRPr lang="en-US"/>
          </a:p>
        </c:txPr>
        <c:crossAx val="187176064"/>
        <c:crosses val="autoZero"/>
        <c:auto val="1"/>
        <c:lblAlgn val="ctr"/>
        <c:lblOffset val="100"/>
        <c:noMultiLvlLbl val="0"/>
      </c:catAx>
      <c:valAx>
        <c:axId val="187176064"/>
        <c:scaling>
          <c:orientation val="minMax"/>
          <c:max val="100"/>
          <c:min val="0"/>
        </c:scaling>
        <c:delete val="0"/>
        <c:axPos val="l"/>
        <c:title>
          <c:tx>
            <c:rich>
              <a:bodyPr rot="0" vert="horz"/>
              <a:lstStyle/>
              <a:p>
                <a:pPr>
                  <a:defRPr/>
                </a:pPr>
                <a:r>
                  <a:rPr lang="en-US"/>
                  <a:t>%</a:t>
                </a:r>
              </a:p>
            </c:rich>
          </c:tx>
          <c:layout>
            <c:manualLayout>
              <c:xMode val="edge"/>
              <c:yMode val="edge"/>
              <c:x val="3.2357040047413431E-2"/>
              <c:y val="3.464985833289172E-2"/>
            </c:manualLayout>
          </c:layout>
          <c:overlay val="0"/>
        </c:title>
        <c:numFmt formatCode="0" sourceLinked="0"/>
        <c:majorTickMark val="out"/>
        <c:minorTickMark val="none"/>
        <c:tickLblPos val="nextTo"/>
        <c:txPr>
          <a:bodyPr rot="0" vert="horz"/>
          <a:lstStyle/>
          <a:p>
            <a:pPr>
              <a:defRPr/>
            </a:pPr>
            <a:endParaRPr lang="en-US"/>
          </a:p>
        </c:txPr>
        <c:crossAx val="186895744"/>
        <c:crosses val="autoZero"/>
        <c:crossBetween val="between"/>
        <c:majorUnit val="20"/>
      </c:valAx>
    </c:plotArea>
    <c:legend>
      <c:legendPos val="t"/>
      <c:overlay val="0"/>
    </c:legend>
    <c:plotVisOnly val="1"/>
    <c:dispBlanksAs val="gap"/>
    <c:showDLblsOverMax val="0"/>
  </c:chart>
  <c:txPr>
    <a:bodyPr/>
    <a:lstStyle/>
    <a:p>
      <a:pPr>
        <a:defRPr sz="1400" b="0" i="0" u="none" strike="noStrike" baseline="0">
          <a:solidFill>
            <a:srgbClr val="000000"/>
          </a:solidFill>
          <a:latin typeface="Arial"/>
          <a:ea typeface="Arial"/>
          <a:cs typeface="Arial"/>
        </a:defRPr>
      </a:pPr>
      <a:endParaRPr lang="en-US"/>
    </a:p>
  </c:txPr>
  <c:externalData r:id="rId2">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0146735013827963E-2"/>
          <c:y val="7.3966162551836148E-2"/>
          <c:w val="0.88878490020962142"/>
          <c:h val="0.46839178061433667"/>
        </c:manualLayout>
      </c:layout>
      <c:barChart>
        <c:barDir val="col"/>
        <c:grouping val="clustered"/>
        <c:varyColors val="0"/>
        <c:ser>
          <c:idx val="1"/>
          <c:order val="0"/>
          <c:tx>
            <c:strRef>
              <c:f>'MSM HIV testing'!$B$3</c:f>
              <c:strCache>
                <c:ptCount val="1"/>
                <c:pt idx="0">
                  <c:v>Young men who have sex with men (aged &lt; 25 yr)</c:v>
                </c:pt>
              </c:strCache>
            </c:strRef>
          </c:tx>
          <c:spPr>
            <a:solidFill>
              <a:srgbClr val="CDC884"/>
            </a:solidFill>
            <a:ln>
              <a:noFill/>
            </a:ln>
          </c:spPr>
          <c:invertIfNegative val="0"/>
          <c:dPt>
            <c:idx val="12"/>
            <c:invertIfNegative val="0"/>
            <c:bubble3D val="0"/>
            <c:spPr>
              <a:solidFill>
                <a:srgbClr val="CDC884"/>
              </a:solidFill>
              <a:ln>
                <a:solidFill>
                  <a:srgbClr val="EEECE1">
                    <a:lumMod val="50000"/>
                  </a:srgbClr>
                </a:solidFill>
              </a:ln>
            </c:spPr>
            <c:extLst>
              <c:ext xmlns:c16="http://schemas.microsoft.com/office/drawing/2014/chart" uri="{C3380CC4-5D6E-409C-BE32-E72D297353CC}">
                <c16:uniqueId val="{00000001-25D6-4780-9B7A-01199D4FC457}"/>
              </c:ext>
            </c:extLst>
          </c:dPt>
          <c:dPt>
            <c:idx val="14"/>
            <c:invertIfNegative val="0"/>
            <c:bubble3D val="0"/>
            <c:extLst>
              <c:ext xmlns:c16="http://schemas.microsoft.com/office/drawing/2014/chart" uri="{C3380CC4-5D6E-409C-BE32-E72D297353CC}">
                <c16:uniqueId val="{00000002-25D6-4780-9B7A-01199D4FC457}"/>
              </c:ext>
            </c:extLst>
          </c:dPt>
          <c:dPt>
            <c:idx val="15"/>
            <c:invertIfNegative val="0"/>
            <c:bubble3D val="0"/>
            <c:spPr>
              <a:pattFill prst="dkUpDiag">
                <a:fgClr>
                  <a:srgbClr val="CDC884"/>
                </a:fgClr>
                <a:bgClr>
                  <a:sysClr val="window" lastClr="FFFFFF"/>
                </a:bgClr>
              </a:pattFill>
              <a:ln>
                <a:noFill/>
              </a:ln>
            </c:spPr>
            <c:extLst>
              <c:ext xmlns:c16="http://schemas.microsoft.com/office/drawing/2014/chart" uri="{C3380CC4-5D6E-409C-BE32-E72D297353CC}">
                <c16:uniqueId val="{00000004-25D6-4780-9B7A-01199D4FC457}"/>
              </c:ext>
            </c:extLst>
          </c:dPt>
          <c:dLbls>
            <c:numFmt formatCode="#,##0" sourceLinked="0"/>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'MSM HIV testing'!$A$4:$A$18</c:f>
              <c:strCache>
                <c:ptCount val="15"/>
                <c:pt idx="0">
                  <c:v>Lao PDR, 2017</c:v>
                </c:pt>
                <c:pt idx="1">
                  <c:v>Sri Lanka, 2014</c:v>
                </c:pt>
                <c:pt idx="2">
                  <c:v>Bangladesh, 2015</c:v>
                </c:pt>
                <c:pt idx="3">
                  <c:v>Philippines, 2015</c:v>
                </c:pt>
                <c:pt idx="4">
                  <c:v>Pakistan, 2016</c:v>
                </c:pt>
                <c:pt idx="5">
                  <c:v>Nepal, 2015</c:v>
                </c:pt>
                <c:pt idx="6">
                  <c:v>Malaysia, 2017</c:v>
                </c:pt>
                <c:pt idx="7">
                  <c:v>Thailand, 2018</c:v>
                </c:pt>
                <c:pt idx="8">
                  <c:v>Myanmar, 2015</c:v>
                </c:pt>
                <c:pt idx="9">
                  <c:v>China, 2018</c:v>
                </c:pt>
                <c:pt idx="10">
                  <c:v>Indonesia, 2015</c:v>
                </c:pt>
                <c:pt idx="11">
                  <c:v>PNG, 2016</c:v>
                </c:pt>
                <c:pt idx="12">
                  <c:v>Mogolia,2014</c:v>
                </c:pt>
                <c:pt idx="13">
                  <c:v>Viet Nam, 2018</c:v>
                </c:pt>
                <c:pt idx="14">
                  <c:v>Cambodia, 2017</c:v>
                </c:pt>
              </c:strCache>
            </c:strRef>
          </c:cat>
          <c:val>
            <c:numRef>
              <c:f>'MSM HIV testing'!$B$4:$B$18</c:f>
              <c:numCache>
                <c:formatCode>General</c:formatCode>
                <c:ptCount val="15"/>
                <c:pt idx="0">
                  <c:v>8.3000000000000007</c:v>
                </c:pt>
                <c:pt idx="1">
                  <c:v>9.6</c:v>
                </c:pt>
                <c:pt idx="2">
                  <c:v>10.1</c:v>
                </c:pt>
                <c:pt idx="3">
                  <c:v>13.6</c:v>
                </c:pt>
                <c:pt idx="4">
                  <c:v>28.1</c:v>
                </c:pt>
                <c:pt idx="5">
                  <c:v>37.799999999999997</c:v>
                </c:pt>
                <c:pt idx="6">
                  <c:v>42.1</c:v>
                </c:pt>
                <c:pt idx="7">
                  <c:v>45.09</c:v>
                </c:pt>
                <c:pt idx="8">
                  <c:v>51.9</c:v>
                </c:pt>
                <c:pt idx="9">
                  <c:v>55.1</c:v>
                </c:pt>
                <c:pt idx="10">
                  <c:v>56.49</c:v>
                </c:pt>
                <c:pt idx="11">
                  <c:v>58.8</c:v>
                </c:pt>
                <c:pt idx="12">
                  <c:v>60.9</c:v>
                </c:pt>
                <c:pt idx="13">
                  <c:v>72.7</c:v>
                </c:pt>
                <c:pt idx="14">
                  <c:v>72.900000000000006</c:v>
                </c:pt>
              </c:numCache>
            </c:numRef>
          </c:val>
          <c:extLst>
            <c:ext xmlns:c16="http://schemas.microsoft.com/office/drawing/2014/chart" uri="{C3380CC4-5D6E-409C-BE32-E72D297353CC}">
              <c16:uniqueId val="{00000005-25D6-4780-9B7A-01199D4FC457}"/>
            </c:ext>
          </c:extLst>
        </c:ser>
        <c:ser>
          <c:idx val="0"/>
          <c:order val="1"/>
          <c:tx>
            <c:strRef>
              <c:f>'MSM HIV testing'!$C$3</c:f>
              <c:strCache>
                <c:ptCount val="1"/>
                <c:pt idx="0">
                  <c:v>Men who have sex with men (aged 25+ yr)</c:v>
                </c:pt>
              </c:strCache>
            </c:strRef>
          </c:tx>
          <c:spPr>
            <a:solidFill>
              <a:srgbClr val="00A99A"/>
            </a:solidFill>
            <a:ln>
              <a:noFill/>
            </a:ln>
          </c:spPr>
          <c:invertIfNegative val="0"/>
          <c:dPt>
            <c:idx val="12"/>
            <c:invertIfNegative val="0"/>
            <c:bubble3D val="0"/>
            <c:spPr>
              <a:solidFill>
                <a:srgbClr val="00A99A"/>
              </a:solidFill>
              <a:ln>
                <a:solidFill>
                  <a:srgbClr val="00A99A"/>
                </a:solidFill>
              </a:ln>
            </c:spPr>
            <c:extLst>
              <c:ext xmlns:c16="http://schemas.microsoft.com/office/drawing/2014/chart" uri="{C3380CC4-5D6E-409C-BE32-E72D297353CC}">
                <c16:uniqueId val="{00000007-25D6-4780-9B7A-01199D4FC457}"/>
              </c:ext>
            </c:extLst>
          </c:dPt>
          <c:dPt>
            <c:idx val="14"/>
            <c:invertIfNegative val="0"/>
            <c:bubble3D val="0"/>
            <c:extLst>
              <c:ext xmlns:c16="http://schemas.microsoft.com/office/drawing/2014/chart" uri="{C3380CC4-5D6E-409C-BE32-E72D297353CC}">
                <c16:uniqueId val="{00000008-25D6-4780-9B7A-01199D4FC457}"/>
              </c:ext>
            </c:extLst>
          </c:dPt>
          <c:dPt>
            <c:idx val="15"/>
            <c:invertIfNegative val="0"/>
            <c:bubble3D val="0"/>
            <c:spPr>
              <a:pattFill prst="dkUpDiag">
                <a:fgClr>
                  <a:srgbClr val="00A99A"/>
                </a:fgClr>
                <a:bgClr>
                  <a:sysClr val="window" lastClr="FFFFFF"/>
                </a:bgClr>
              </a:pattFill>
              <a:ln>
                <a:noFill/>
              </a:ln>
            </c:spPr>
            <c:extLst>
              <c:ext xmlns:c16="http://schemas.microsoft.com/office/drawing/2014/chart" uri="{C3380CC4-5D6E-409C-BE32-E72D297353CC}">
                <c16:uniqueId val="{0000000A-25D6-4780-9B7A-01199D4FC457}"/>
              </c:ext>
            </c:extLst>
          </c:dPt>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'MSM HIV testing'!$A$4:$A$18</c:f>
              <c:strCache>
                <c:ptCount val="15"/>
                <c:pt idx="0">
                  <c:v>Lao PDR, 2017</c:v>
                </c:pt>
                <c:pt idx="1">
                  <c:v>Sri Lanka, 2014</c:v>
                </c:pt>
                <c:pt idx="2">
                  <c:v>Bangladesh, 2015</c:v>
                </c:pt>
                <c:pt idx="3">
                  <c:v>Philippines, 2015</c:v>
                </c:pt>
                <c:pt idx="4">
                  <c:v>Pakistan, 2016</c:v>
                </c:pt>
                <c:pt idx="5">
                  <c:v>Nepal, 2015</c:v>
                </c:pt>
                <c:pt idx="6">
                  <c:v>Malaysia, 2017</c:v>
                </c:pt>
                <c:pt idx="7">
                  <c:v>Thailand, 2018</c:v>
                </c:pt>
                <c:pt idx="8">
                  <c:v>Myanmar, 2015</c:v>
                </c:pt>
                <c:pt idx="9">
                  <c:v>China, 2018</c:v>
                </c:pt>
                <c:pt idx="10">
                  <c:v>Indonesia, 2015</c:v>
                </c:pt>
                <c:pt idx="11">
                  <c:v>PNG, 2016</c:v>
                </c:pt>
                <c:pt idx="12">
                  <c:v>Mogolia,2014</c:v>
                </c:pt>
                <c:pt idx="13">
                  <c:v>Viet Nam, 2018</c:v>
                </c:pt>
                <c:pt idx="14">
                  <c:v>Cambodia, 2017</c:v>
                </c:pt>
              </c:strCache>
            </c:strRef>
          </c:cat>
          <c:val>
            <c:numRef>
              <c:f>'MSM HIV testing'!$C$4:$C$18</c:f>
              <c:numCache>
                <c:formatCode>General</c:formatCode>
                <c:ptCount val="15"/>
                <c:pt idx="0">
                  <c:v>15</c:v>
                </c:pt>
                <c:pt idx="1">
                  <c:v>18</c:v>
                </c:pt>
                <c:pt idx="2">
                  <c:v>11</c:v>
                </c:pt>
                <c:pt idx="3">
                  <c:v>20.7</c:v>
                </c:pt>
                <c:pt idx="4">
                  <c:v>21.2</c:v>
                </c:pt>
                <c:pt idx="5">
                  <c:v>48.2</c:v>
                </c:pt>
                <c:pt idx="6">
                  <c:v>44.1</c:v>
                </c:pt>
                <c:pt idx="7">
                  <c:v>44.65</c:v>
                </c:pt>
                <c:pt idx="8">
                  <c:v>53.3</c:v>
                </c:pt>
                <c:pt idx="9">
                  <c:v>60.2</c:v>
                </c:pt>
                <c:pt idx="10">
                  <c:v>52.23</c:v>
                </c:pt>
                <c:pt idx="11">
                  <c:v>59.1</c:v>
                </c:pt>
                <c:pt idx="12">
                  <c:v>63.8</c:v>
                </c:pt>
                <c:pt idx="13">
                  <c:v>58.7</c:v>
                </c:pt>
                <c:pt idx="14">
                  <c:v>68.400000000000006</c:v>
                </c:pt>
              </c:numCache>
            </c:numRef>
          </c:val>
          <c:extLst>
            <c:ext xmlns:c16="http://schemas.microsoft.com/office/drawing/2014/chart" uri="{C3380CC4-5D6E-409C-BE32-E72D297353CC}">
              <c16:uniqueId val="{0000000B-25D6-4780-9B7A-01199D4FC457}"/>
            </c:ext>
          </c:extLst>
        </c:ser>
        <c:dLbls>
          <c:showLegendKey val="0"/>
          <c:showVal val="0"/>
          <c:showCatName val="0"/>
          <c:showSerName val="0"/>
          <c:showPercent val="0"/>
          <c:showBubbleSize val="0"/>
        </c:dLbls>
        <c:gapWidth val="80"/>
        <c:axId val="186749696"/>
        <c:axId val="186751232"/>
      </c:barChart>
      <c:catAx>
        <c:axId val="186749696"/>
        <c:scaling>
          <c:orientation val="minMax"/>
        </c:scaling>
        <c:delete val="0"/>
        <c:axPos val="b"/>
        <c:numFmt formatCode="General" sourceLinked="1"/>
        <c:majorTickMark val="out"/>
        <c:minorTickMark val="none"/>
        <c:tickLblPos val="nextTo"/>
        <c:txPr>
          <a:bodyPr rot="-3300000" vert="horz"/>
          <a:lstStyle/>
          <a:p>
            <a:pPr>
              <a:defRPr/>
            </a:pPr>
            <a:endParaRPr lang="en-US"/>
          </a:p>
        </c:txPr>
        <c:crossAx val="186751232"/>
        <c:crosses val="autoZero"/>
        <c:auto val="1"/>
        <c:lblAlgn val="ctr"/>
        <c:lblOffset val="100"/>
        <c:noMultiLvlLbl val="0"/>
      </c:catAx>
      <c:valAx>
        <c:axId val="186751232"/>
        <c:scaling>
          <c:orientation val="minMax"/>
          <c:max val="100"/>
          <c:min val="0"/>
        </c:scaling>
        <c:delete val="0"/>
        <c:axPos val="l"/>
        <c:title>
          <c:tx>
            <c:rich>
              <a:bodyPr rot="-5400000" vert="horz"/>
              <a:lstStyle/>
              <a:p>
                <a:pPr>
                  <a:defRPr/>
                </a:pPr>
                <a:r>
                  <a:rPr lang="en-GB"/>
                  <a:t>HIV testing coverage (%)</a:t>
                </a:r>
              </a:p>
            </c:rich>
          </c:tx>
          <c:layout>
            <c:manualLayout>
              <c:xMode val="edge"/>
              <c:yMode val="edge"/>
              <c:x val="1.1309263355000281E-2"/>
              <c:y val="9.2207764809540654E-2"/>
            </c:manualLayout>
          </c:layout>
          <c:overlay val="0"/>
        </c:title>
        <c:numFmt formatCode="General" sourceLinked="1"/>
        <c:majorTickMark val="out"/>
        <c:minorTickMark val="none"/>
        <c:tickLblPos val="nextTo"/>
        <c:txPr>
          <a:bodyPr rot="0" vert="horz"/>
          <a:lstStyle/>
          <a:p>
            <a:pPr>
              <a:defRPr/>
            </a:pPr>
            <a:endParaRPr lang="en-US"/>
          </a:p>
        </c:txPr>
        <c:crossAx val="186749696"/>
        <c:crosses val="autoZero"/>
        <c:crossBetween val="between"/>
        <c:majorUnit val="20"/>
      </c:valAx>
    </c:plotArea>
    <c:legend>
      <c:legendPos val="b"/>
      <c:layout>
        <c:manualLayout>
          <c:xMode val="edge"/>
          <c:yMode val="edge"/>
          <c:x val="5.0000034452052734E-2"/>
          <c:y val="0.91296175787943867"/>
          <c:w val="0.89999993109589449"/>
          <c:h val="6.6377085095767993E-2"/>
        </c:manualLayout>
      </c:layout>
      <c:overlay val="0"/>
    </c:legend>
    <c:plotVisOnly val="1"/>
    <c:dispBlanksAs val="gap"/>
    <c:showDLblsOverMax val="0"/>
  </c:chart>
  <c:txPr>
    <a:bodyPr/>
    <a:lstStyle/>
    <a:p>
      <a:pPr>
        <a:defRPr sz="1400" b="0" i="0" u="none" strike="noStrike" baseline="0">
          <a:solidFill>
            <a:srgbClr val="000000"/>
          </a:solidFill>
          <a:latin typeface="Arial"/>
          <a:ea typeface="Arial"/>
          <a:cs typeface="Arial"/>
        </a:defRPr>
      </a:pPr>
      <a:endParaRPr lang="en-US"/>
    </a:p>
  </c:txPr>
  <c:externalData r:id="rId2">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8.5347851243316869E-2"/>
          <c:y val="0.13087254240524532"/>
          <c:w val="0.87965008452431559"/>
          <c:h val="0.45060331013864419"/>
        </c:manualLayout>
      </c:layout>
      <c:barChart>
        <c:barDir val="col"/>
        <c:grouping val="clustered"/>
        <c:varyColors val="0"/>
        <c:ser>
          <c:idx val="1"/>
          <c:order val="0"/>
          <c:tx>
            <c:strRef>
              <c:f>'PWID HIV testing'!$B$3</c:f>
              <c:strCache>
                <c:ptCount val="1"/>
                <c:pt idx="0">
                  <c:v>Young people who inject drugs (aged &lt; 25 yr)</c:v>
                </c:pt>
              </c:strCache>
            </c:strRef>
          </c:tx>
          <c:spPr>
            <a:solidFill>
              <a:srgbClr val="63CDF6"/>
            </a:solidFill>
            <a:ln>
              <a:noFill/>
            </a:ln>
          </c:spPr>
          <c:invertIfNegative val="0"/>
          <c:dPt>
            <c:idx val="10"/>
            <c:invertIfNegative val="0"/>
            <c:bubble3D val="0"/>
            <c:spPr>
              <a:pattFill prst="dkDnDiag">
                <a:fgClr>
                  <a:srgbClr val="63CDF6"/>
                </a:fgClr>
                <a:bgClr>
                  <a:sysClr val="window" lastClr="FFFFFF"/>
                </a:bgClr>
              </a:pattFill>
              <a:ln>
                <a:noFill/>
              </a:ln>
            </c:spPr>
            <c:extLst>
              <c:ext xmlns:c16="http://schemas.microsoft.com/office/drawing/2014/chart" uri="{C3380CC4-5D6E-409C-BE32-E72D297353CC}">
                <c16:uniqueId val="{00000001-FBB8-4D38-97F0-8B2F34766DF9}"/>
              </c:ext>
            </c:extLst>
          </c:dPt>
          <c:dPt>
            <c:idx val="11"/>
            <c:invertIfNegative val="0"/>
            <c:bubble3D val="0"/>
            <c:spPr>
              <a:pattFill prst="narVert">
                <a:fgClr>
                  <a:srgbClr val="63CDF6"/>
                </a:fgClr>
                <a:bgClr>
                  <a:sysClr val="window" lastClr="FFFFFF"/>
                </a:bgClr>
              </a:pattFill>
              <a:ln>
                <a:noFill/>
              </a:ln>
            </c:spPr>
            <c:extLst>
              <c:ext xmlns:c16="http://schemas.microsoft.com/office/drawing/2014/chart" uri="{C3380CC4-5D6E-409C-BE32-E72D297353CC}">
                <c16:uniqueId val="{00000003-FBB8-4D38-97F0-8B2F34766DF9}"/>
              </c:ext>
            </c:extLst>
          </c:dPt>
          <c:dPt>
            <c:idx val="13"/>
            <c:invertIfNegative val="0"/>
            <c:bubble3D val="0"/>
            <c:extLst>
              <c:ext xmlns:c16="http://schemas.microsoft.com/office/drawing/2014/chart" uri="{C3380CC4-5D6E-409C-BE32-E72D297353CC}">
                <c16:uniqueId val="{00000004-FBB8-4D38-97F0-8B2F34766DF9}"/>
              </c:ext>
            </c:extLst>
          </c:dPt>
          <c:dPt>
            <c:idx val="14"/>
            <c:invertIfNegative val="0"/>
            <c:bubble3D val="0"/>
            <c:extLst>
              <c:ext xmlns:c16="http://schemas.microsoft.com/office/drawing/2014/chart" uri="{C3380CC4-5D6E-409C-BE32-E72D297353CC}">
                <c16:uniqueId val="{00000005-FBB8-4D38-97F0-8B2F34766DF9}"/>
              </c:ext>
            </c:extLst>
          </c:dPt>
          <c:dLbls>
            <c:dLbl>
              <c:idx val="9"/>
              <c:tx>
                <c:rich>
                  <a:bodyPr/>
                  <a:lstStyle/>
                  <a:p>
                    <a:r>
                      <a:rPr lang="en-US"/>
                      <a:t>n/a</a:t>
                    </a:r>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FBB8-4D38-97F0-8B2F34766DF9}"/>
                </c:ext>
              </c:extLst>
            </c:dLbl>
            <c:numFmt formatCode="#,##0" sourceLinked="0"/>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'PWID HIV testing'!$A$4:$A$13</c:f>
              <c:strCache>
                <c:ptCount val="10"/>
                <c:pt idx="0">
                  <c:v>Pakistan, 2016</c:v>
                </c:pt>
                <c:pt idx="1">
                  <c:v>Philippines, 2015</c:v>
                </c:pt>
                <c:pt idx="2">
                  <c:v>Nepal, 2015**</c:v>
                </c:pt>
                <c:pt idx="3">
                  <c:v>Myanmar, 2017</c:v>
                </c:pt>
                <c:pt idx="4">
                  <c:v>Bangladesh, 2016</c:v>
                </c:pt>
                <c:pt idx="5">
                  <c:v>Indonesia, 2015</c:v>
                </c:pt>
                <c:pt idx="6">
                  <c:v>Malaysia, 2017</c:v>
                </c:pt>
                <c:pt idx="7">
                  <c:v>China, 2018</c:v>
                </c:pt>
                <c:pt idx="8">
                  <c:v>Viet Nam, 2017</c:v>
                </c:pt>
                <c:pt idx="9">
                  <c:v>Thailand, 2014*</c:v>
                </c:pt>
              </c:strCache>
            </c:strRef>
          </c:cat>
          <c:val>
            <c:numRef>
              <c:f>'PWID HIV testing'!$B$4:$B$13</c:f>
              <c:numCache>
                <c:formatCode>General</c:formatCode>
                <c:ptCount val="10"/>
                <c:pt idx="0">
                  <c:v>15.4</c:v>
                </c:pt>
                <c:pt idx="1">
                  <c:v>20</c:v>
                </c:pt>
                <c:pt idx="2">
                  <c:v>20.5</c:v>
                </c:pt>
                <c:pt idx="3">
                  <c:v>25.6</c:v>
                </c:pt>
                <c:pt idx="4">
                  <c:v>26.3</c:v>
                </c:pt>
                <c:pt idx="5">
                  <c:v>27.36</c:v>
                </c:pt>
                <c:pt idx="6">
                  <c:v>28.6</c:v>
                </c:pt>
                <c:pt idx="7">
                  <c:v>53.1</c:v>
                </c:pt>
                <c:pt idx="8">
                  <c:v>56.5</c:v>
                </c:pt>
                <c:pt idx="9">
                  <c:v>0</c:v>
                </c:pt>
              </c:numCache>
            </c:numRef>
          </c:val>
          <c:extLst>
            <c:ext xmlns:c16="http://schemas.microsoft.com/office/drawing/2014/chart" uri="{C3380CC4-5D6E-409C-BE32-E72D297353CC}">
              <c16:uniqueId val="{00000007-FBB8-4D38-97F0-8B2F34766DF9}"/>
            </c:ext>
          </c:extLst>
        </c:ser>
        <c:ser>
          <c:idx val="0"/>
          <c:order val="1"/>
          <c:tx>
            <c:strRef>
              <c:f>'PWID HIV testing'!$C$3</c:f>
              <c:strCache>
                <c:ptCount val="1"/>
                <c:pt idx="0">
                  <c:v>People who inject drugs (aged 25+ yr)</c:v>
                </c:pt>
              </c:strCache>
            </c:strRef>
          </c:tx>
          <c:spPr>
            <a:solidFill>
              <a:srgbClr val="00A99A"/>
            </a:solidFill>
            <a:ln>
              <a:noFill/>
            </a:ln>
          </c:spPr>
          <c:invertIfNegative val="0"/>
          <c:dPt>
            <c:idx val="10"/>
            <c:invertIfNegative val="0"/>
            <c:bubble3D val="0"/>
            <c:spPr>
              <a:pattFill prst="dkUpDiag">
                <a:fgClr>
                  <a:srgbClr val="00A99A"/>
                </a:fgClr>
                <a:bgClr>
                  <a:sysClr val="window" lastClr="FFFFFF"/>
                </a:bgClr>
              </a:pattFill>
              <a:ln>
                <a:noFill/>
              </a:ln>
            </c:spPr>
            <c:extLst>
              <c:ext xmlns:c16="http://schemas.microsoft.com/office/drawing/2014/chart" uri="{C3380CC4-5D6E-409C-BE32-E72D297353CC}">
                <c16:uniqueId val="{00000009-FBB8-4D38-97F0-8B2F34766DF9}"/>
              </c:ext>
            </c:extLst>
          </c:dPt>
          <c:dPt>
            <c:idx val="11"/>
            <c:invertIfNegative val="0"/>
            <c:bubble3D val="0"/>
            <c:spPr>
              <a:pattFill prst="dkUpDiag">
                <a:fgClr>
                  <a:srgbClr val="00A99A"/>
                </a:fgClr>
                <a:bgClr>
                  <a:sysClr val="window" lastClr="FFFFFF"/>
                </a:bgClr>
              </a:pattFill>
              <a:ln>
                <a:noFill/>
              </a:ln>
            </c:spPr>
            <c:extLst>
              <c:ext xmlns:c16="http://schemas.microsoft.com/office/drawing/2014/chart" uri="{C3380CC4-5D6E-409C-BE32-E72D297353CC}">
                <c16:uniqueId val="{0000000B-FBB8-4D38-97F0-8B2F34766DF9}"/>
              </c:ext>
            </c:extLst>
          </c:dPt>
          <c:dPt>
            <c:idx val="14"/>
            <c:invertIfNegative val="0"/>
            <c:bubble3D val="0"/>
            <c:extLst>
              <c:ext xmlns:c16="http://schemas.microsoft.com/office/drawing/2014/chart" uri="{C3380CC4-5D6E-409C-BE32-E72D297353CC}">
                <c16:uniqueId val="{0000000C-FBB8-4D38-97F0-8B2F34766DF9}"/>
              </c:ext>
            </c:extLst>
          </c:dPt>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'PWID HIV testing'!$A$4:$A$13</c:f>
              <c:strCache>
                <c:ptCount val="10"/>
                <c:pt idx="0">
                  <c:v>Pakistan, 2016</c:v>
                </c:pt>
                <c:pt idx="1">
                  <c:v>Philippines, 2015</c:v>
                </c:pt>
                <c:pt idx="2">
                  <c:v>Nepal, 2015**</c:v>
                </c:pt>
                <c:pt idx="3">
                  <c:v>Myanmar, 2017</c:v>
                </c:pt>
                <c:pt idx="4">
                  <c:v>Bangladesh, 2016</c:v>
                </c:pt>
                <c:pt idx="5">
                  <c:v>Indonesia, 2015</c:v>
                </c:pt>
                <c:pt idx="6">
                  <c:v>Malaysia, 2017</c:v>
                </c:pt>
                <c:pt idx="7">
                  <c:v>China, 2018</c:v>
                </c:pt>
                <c:pt idx="8">
                  <c:v>Viet Nam, 2017</c:v>
                </c:pt>
                <c:pt idx="9">
                  <c:v>Thailand, 2014*</c:v>
                </c:pt>
              </c:strCache>
            </c:strRef>
          </c:cat>
          <c:val>
            <c:numRef>
              <c:f>'PWID HIV testing'!$C$4:$C$13</c:f>
              <c:numCache>
                <c:formatCode>General</c:formatCode>
                <c:ptCount val="10"/>
                <c:pt idx="0">
                  <c:v>45</c:v>
                </c:pt>
                <c:pt idx="1">
                  <c:v>29.83</c:v>
                </c:pt>
                <c:pt idx="2">
                  <c:v>35.1</c:v>
                </c:pt>
                <c:pt idx="3">
                  <c:v>28.6</c:v>
                </c:pt>
                <c:pt idx="4">
                  <c:v>26.8</c:v>
                </c:pt>
                <c:pt idx="5">
                  <c:v>42.55</c:v>
                </c:pt>
                <c:pt idx="6">
                  <c:v>39.200000000000003</c:v>
                </c:pt>
                <c:pt idx="7">
                  <c:v>55.8</c:v>
                </c:pt>
                <c:pt idx="8">
                  <c:v>61.9</c:v>
                </c:pt>
                <c:pt idx="9">
                  <c:v>50.59</c:v>
                </c:pt>
              </c:numCache>
            </c:numRef>
          </c:val>
          <c:extLst>
            <c:ext xmlns:c16="http://schemas.microsoft.com/office/drawing/2014/chart" uri="{C3380CC4-5D6E-409C-BE32-E72D297353CC}">
              <c16:uniqueId val="{0000000D-FBB8-4D38-97F0-8B2F34766DF9}"/>
            </c:ext>
          </c:extLst>
        </c:ser>
        <c:dLbls>
          <c:showLegendKey val="0"/>
          <c:showVal val="0"/>
          <c:showCatName val="0"/>
          <c:showSerName val="0"/>
          <c:showPercent val="0"/>
          <c:showBubbleSize val="0"/>
        </c:dLbls>
        <c:gapWidth val="90"/>
        <c:overlap val="-10"/>
        <c:axId val="185576448"/>
        <c:axId val="185594624"/>
      </c:barChart>
      <c:scatterChart>
        <c:scatterStyle val="smoothMarker"/>
        <c:varyColors val="0"/>
        <c:ser>
          <c:idx val="2"/>
          <c:order val="2"/>
          <c:tx>
            <c:strRef>
              <c:f>'PWID HIV testing'!$F$4</c:f>
              <c:strCache>
                <c:ptCount val="1"/>
                <c:pt idx="0">
                  <c:v>T</c:v>
                </c:pt>
              </c:strCache>
            </c:strRef>
          </c:tx>
          <c:spPr>
            <a:ln w="25400">
              <a:solidFill>
                <a:srgbClr val="E31837"/>
              </a:solidFill>
              <a:prstDash val="dash"/>
            </a:ln>
          </c:spPr>
          <c:marker>
            <c:symbol val="none"/>
          </c:marker>
          <c:xVal>
            <c:numRef>
              <c:f>'PWID HIV testing'!$E$5:$E$6</c:f>
              <c:numCache>
                <c:formatCode>General</c:formatCode>
                <c:ptCount val="2"/>
                <c:pt idx="0">
                  <c:v>0</c:v>
                </c:pt>
                <c:pt idx="1">
                  <c:v>1</c:v>
                </c:pt>
              </c:numCache>
            </c:numRef>
          </c:xVal>
          <c:yVal>
            <c:numRef>
              <c:f>'PWID HIV testing'!$F$5:$F$6</c:f>
              <c:numCache>
                <c:formatCode>General</c:formatCode>
                <c:ptCount val="2"/>
                <c:pt idx="0">
                  <c:v>90</c:v>
                </c:pt>
                <c:pt idx="1">
                  <c:v>90</c:v>
                </c:pt>
              </c:numCache>
            </c:numRef>
          </c:yVal>
          <c:smooth val="1"/>
          <c:extLst>
            <c:ext xmlns:c16="http://schemas.microsoft.com/office/drawing/2014/chart" uri="{C3380CC4-5D6E-409C-BE32-E72D297353CC}">
              <c16:uniqueId val="{0000000E-FBB8-4D38-97F0-8B2F34766DF9}"/>
            </c:ext>
          </c:extLst>
        </c:ser>
        <c:dLbls>
          <c:showLegendKey val="0"/>
          <c:showVal val="0"/>
          <c:showCatName val="0"/>
          <c:showSerName val="0"/>
          <c:showPercent val="0"/>
          <c:showBubbleSize val="0"/>
        </c:dLbls>
        <c:axId val="186651008"/>
        <c:axId val="185596544"/>
      </c:scatterChart>
      <c:catAx>
        <c:axId val="185576448"/>
        <c:scaling>
          <c:orientation val="minMax"/>
        </c:scaling>
        <c:delete val="0"/>
        <c:axPos val="b"/>
        <c:numFmt formatCode="General" sourceLinked="1"/>
        <c:majorTickMark val="out"/>
        <c:minorTickMark val="none"/>
        <c:tickLblPos val="nextTo"/>
        <c:txPr>
          <a:bodyPr rot="-3300000" vert="horz"/>
          <a:lstStyle/>
          <a:p>
            <a:pPr>
              <a:defRPr/>
            </a:pPr>
            <a:endParaRPr lang="en-US"/>
          </a:p>
        </c:txPr>
        <c:crossAx val="185594624"/>
        <c:crosses val="autoZero"/>
        <c:auto val="1"/>
        <c:lblAlgn val="ctr"/>
        <c:lblOffset val="100"/>
        <c:noMultiLvlLbl val="0"/>
      </c:catAx>
      <c:valAx>
        <c:axId val="185594624"/>
        <c:scaling>
          <c:orientation val="minMax"/>
          <c:max val="100"/>
          <c:min val="0"/>
        </c:scaling>
        <c:delete val="0"/>
        <c:axPos val="l"/>
        <c:title>
          <c:tx>
            <c:rich>
              <a:bodyPr rot="-5400000" vert="horz"/>
              <a:lstStyle/>
              <a:p>
                <a:pPr>
                  <a:defRPr/>
                </a:pPr>
                <a:r>
                  <a:rPr lang="en-GB"/>
                  <a:t>HIV testing coverage (%)</a:t>
                </a:r>
              </a:p>
            </c:rich>
          </c:tx>
          <c:layout>
            <c:manualLayout>
              <c:xMode val="edge"/>
              <c:yMode val="edge"/>
              <c:x val="2.0279274055363138E-2"/>
              <c:y val="0.13087265536442688"/>
            </c:manualLayout>
          </c:layout>
          <c:overlay val="0"/>
        </c:title>
        <c:numFmt formatCode="General" sourceLinked="1"/>
        <c:majorTickMark val="out"/>
        <c:minorTickMark val="none"/>
        <c:tickLblPos val="nextTo"/>
        <c:spPr>
          <a:noFill/>
        </c:spPr>
        <c:txPr>
          <a:bodyPr rot="0" vert="horz"/>
          <a:lstStyle/>
          <a:p>
            <a:pPr>
              <a:defRPr/>
            </a:pPr>
            <a:endParaRPr lang="en-US"/>
          </a:p>
        </c:txPr>
        <c:crossAx val="185576448"/>
        <c:crosses val="autoZero"/>
        <c:crossBetween val="between"/>
        <c:majorUnit val="50"/>
      </c:valAx>
      <c:valAx>
        <c:axId val="185596544"/>
        <c:scaling>
          <c:orientation val="minMax"/>
          <c:max val="100"/>
          <c:min val="0"/>
        </c:scaling>
        <c:delete val="1"/>
        <c:axPos val="r"/>
        <c:numFmt formatCode="General" sourceLinked="1"/>
        <c:majorTickMark val="out"/>
        <c:minorTickMark val="none"/>
        <c:tickLblPos val="nextTo"/>
        <c:crossAx val="186651008"/>
        <c:crosses val="max"/>
        <c:crossBetween val="midCat"/>
        <c:majorUnit val="10"/>
      </c:valAx>
      <c:valAx>
        <c:axId val="186651008"/>
        <c:scaling>
          <c:orientation val="minMax"/>
          <c:max val="1"/>
          <c:min val="0"/>
        </c:scaling>
        <c:delete val="1"/>
        <c:axPos val="t"/>
        <c:numFmt formatCode="General" sourceLinked="1"/>
        <c:majorTickMark val="out"/>
        <c:minorTickMark val="none"/>
        <c:tickLblPos val="nextTo"/>
        <c:crossAx val="185596544"/>
        <c:crosses val="max"/>
        <c:crossBetween val="midCat"/>
        <c:majorUnit val="0.2"/>
      </c:valAx>
    </c:plotArea>
    <c:legend>
      <c:legendPos val="t"/>
      <c:legendEntry>
        <c:idx val="2"/>
        <c:delete val="1"/>
      </c:legendEntry>
      <c:overlay val="0"/>
    </c:legend>
    <c:plotVisOnly val="1"/>
    <c:dispBlanksAs val="gap"/>
    <c:showDLblsOverMax val="0"/>
  </c:chart>
  <c:txPr>
    <a:bodyPr/>
    <a:lstStyle/>
    <a:p>
      <a:pPr>
        <a:defRPr sz="1400" b="0" i="0" u="none" strike="noStrike" baseline="0">
          <a:solidFill>
            <a:srgbClr val="000000"/>
          </a:solidFill>
          <a:latin typeface="Arial"/>
          <a:ea typeface="Arial"/>
          <a:cs typeface="Arial"/>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pieChart>
        <c:varyColors val="1"/>
        <c:ser>
          <c:idx val="0"/>
          <c:order val="0"/>
          <c:spPr>
            <a:solidFill>
              <a:srgbClr val="F26B73"/>
            </a:solidFill>
            <a:ln w="19050">
              <a:solidFill>
                <a:schemeClr val="bg1"/>
              </a:solidFill>
            </a:ln>
          </c:spPr>
          <c:dPt>
            <c:idx val="0"/>
            <c:bubble3D val="0"/>
            <c:spPr>
              <a:pattFill prst="dkUpDiag">
                <a:fgClr>
                  <a:srgbClr val="F26B73"/>
                </a:fgClr>
                <a:bgClr>
                  <a:schemeClr val="bg1"/>
                </a:bgClr>
              </a:pattFill>
              <a:ln w="19050">
                <a:solidFill>
                  <a:schemeClr val="bg1"/>
                </a:solidFill>
              </a:ln>
            </c:spPr>
            <c:extLst>
              <c:ext xmlns:c16="http://schemas.microsoft.com/office/drawing/2014/chart" uri="{C3380CC4-5D6E-409C-BE32-E72D297353CC}">
                <c16:uniqueId val="{00000001-8786-489C-98AF-E3A75849BE3C}"/>
              </c:ext>
            </c:extLst>
          </c:dPt>
          <c:val>
            <c:numRef>
              <c:f>'YP HIV trend'!$E$26:$F$26</c:f>
              <c:numCache>
                <c:formatCode>#,##0</c:formatCode>
                <c:ptCount val="2"/>
                <c:pt idx="0">
                  <c:v>30514</c:v>
                </c:pt>
                <c:pt idx="1">
                  <c:v>51709</c:v>
                </c:pt>
              </c:numCache>
            </c:numRef>
          </c:val>
          <c:extLst>
            <c:ext xmlns:c16="http://schemas.microsoft.com/office/drawing/2014/chart" uri="{C3380CC4-5D6E-409C-BE32-E72D297353CC}">
              <c16:uniqueId val="{00000002-8786-489C-98AF-E3A75849BE3C}"/>
            </c:ext>
          </c:extLst>
        </c:ser>
        <c:dLbls>
          <c:showLegendKey val="0"/>
          <c:showVal val="0"/>
          <c:showCatName val="0"/>
          <c:showSerName val="0"/>
          <c:showPercent val="0"/>
          <c:showBubbleSize val="0"/>
          <c:showLeaderLines val="1"/>
        </c:dLbls>
        <c:firstSliceAng val="0"/>
      </c:pieChart>
    </c:plotArea>
    <c:plotVisOnly val="1"/>
    <c:dispBlanksAs val="gap"/>
    <c:showDLblsOverMax val="0"/>
  </c:chart>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60278305721107"/>
          <c:y val="8.7991728306688943E-2"/>
          <c:w val="0.86927225005965159"/>
          <c:h val="0.56098014263368579"/>
        </c:manualLayout>
      </c:layout>
      <c:barChart>
        <c:barDir val="col"/>
        <c:grouping val="clustered"/>
        <c:varyColors val="0"/>
        <c:ser>
          <c:idx val="0"/>
          <c:order val="0"/>
          <c:spPr>
            <a:solidFill>
              <a:srgbClr val="33CCCC"/>
            </a:solid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981D-4E42-8DF0-9B61D203FDAB}"/>
                </c:ext>
              </c:extLst>
            </c:dLbl>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Arial Nova" panose="020B0504020202020204"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'NI % change'!$B$86:$B$101</c:f>
              <c:strCache>
                <c:ptCount val="16"/>
                <c:pt idx="0">
                  <c:v>Viet Nam</c:v>
                </c:pt>
                <c:pt idx="1">
                  <c:v>Cambodia</c:v>
                </c:pt>
                <c:pt idx="2">
                  <c:v>Thailand</c:v>
                </c:pt>
                <c:pt idx="3">
                  <c:v>Nepal</c:v>
                </c:pt>
                <c:pt idx="4">
                  <c:v>Sri Lanka</c:v>
                </c:pt>
                <c:pt idx="5">
                  <c:v>Lao PDR</c:v>
                </c:pt>
                <c:pt idx="6">
                  <c:v>Bhutan</c:v>
                </c:pt>
                <c:pt idx="7">
                  <c:v>Mongolia</c:v>
                </c:pt>
                <c:pt idx="8">
                  <c:v>Myanmar</c:v>
                </c:pt>
                <c:pt idx="9">
                  <c:v>Indonesia</c:v>
                </c:pt>
                <c:pt idx="10">
                  <c:v>Malaysia</c:v>
                </c:pt>
                <c:pt idx="11">
                  <c:v>Bangladesh</c:v>
                </c:pt>
                <c:pt idx="12">
                  <c:v>Pakistan</c:v>
                </c:pt>
                <c:pt idx="13">
                  <c:v>Papua New Guinea</c:v>
                </c:pt>
                <c:pt idx="14">
                  <c:v>Afghanistan</c:v>
                </c:pt>
                <c:pt idx="15">
                  <c:v>Philippines</c:v>
                </c:pt>
              </c:strCache>
            </c:strRef>
          </c:cat>
          <c:val>
            <c:numRef>
              <c:f>'NI % change'!$C$86:$C$101</c:f>
              <c:numCache>
                <c:formatCode>0%</c:formatCode>
                <c:ptCount val="16"/>
                <c:pt idx="0">
                  <c:v>-0.70952698201199205</c:v>
                </c:pt>
                <c:pt idx="1">
                  <c:v>-0.67276051188299812</c:v>
                </c:pt>
                <c:pt idx="2">
                  <c:v>-0.58591510850279782</c:v>
                </c:pt>
                <c:pt idx="3">
                  <c:v>-0.57634408602150533</c:v>
                </c:pt>
                <c:pt idx="4">
                  <c:v>-0.5535714285714286</c:v>
                </c:pt>
                <c:pt idx="5">
                  <c:v>-0.48222222222222222</c:v>
                </c:pt>
                <c:pt idx="6">
                  <c:v>-0.4</c:v>
                </c:pt>
                <c:pt idx="7">
                  <c:v>-0.33333333333333331</c:v>
                </c:pt>
                <c:pt idx="8">
                  <c:v>-0.32862763249247862</c:v>
                </c:pt>
                <c:pt idx="9">
                  <c:v>-0.29451065366558327</c:v>
                </c:pt>
                <c:pt idx="10">
                  <c:v>-4.2468856172140433E-2</c:v>
                </c:pt>
              </c:numCache>
            </c:numRef>
          </c:val>
          <c:extLst>
            <c:ext xmlns:c16="http://schemas.microsoft.com/office/drawing/2014/chart" uri="{C3380CC4-5D6E-409C-BE32-E72D297353CC}">
              <c16:uniqueId val="{00000000-981D-4E42-8DF0-9B61D203FDAB}"/>
            </c:ext>
          </c:extLst>
        </c:ser>
        <c:ser>
          <c:idx val="1"/>
          <c:order val="1"/>
          <c:spPr>
            <a:solidFill>
              <a:srgbClr val="FF5050"/>
            </a:solidFill>
            <a:ln>
              <a:noFill/>
            </a:ln>
            <a:effectLst/>
          </c:spPr>
          <c:invertIfNegative val="0"/>
          <c:dLbls>
            <c:dLbl>
              <c:idx val="15"/>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981D-4E42-8DF0-9B61D203FDAB}"/>
                </c:ext>
              </c:extLst>
            </c:dLbl>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Arial Nova" panose="020B0504020202020204"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'NI % change'!$B$86:$B$101</c:f>
              <c:strCache>
                <c:ptCount val="16"/>
                <c:pt idx="0">
                  <c:v>Viet Nam</c:v>
                </c:pt>
                <c:pt idx="1">
                  <c:v>Cambodia</c:v>
                </c:pt>
                <c:pt idx="2">
                  <c:v>Thailand</c:v>
                </c:pt>
                <c:pt idx="3">
                  <c:v>Nepal</c:v>
                </c:pt>
                <c:pt idx="4">
                  <c:v>Sri Lanka</c:v>
                </c:pt>
                <c:pt idx="5">
                  <c:v>Lao PDR</c:v>
                </c:pt>
                <c:pt idx="6">
                  <c:v>Bhutan</c:v>
                </c:pt>
                <c:pt idx="7">
                  <c:v>Mongolia</c:v>
                </c:pt>
                <c:pt idx="8">
                  <c:v>Myanmar</c:v>
                </c:pt>
                <c:pt idx="9">
                  <c:v>Indonesia</c:v>
                </c:pt>
                <c:pt idx="10">
                  <c:v>Malaysia</c:v>
                </c:pt>
                <c:pt idx="11">
                  <c:v>Bangladesh</c:v>
                </c:pt>
                <c:pt idx="12">
                  <c:v>Pakistan</c:v>
                </c:pt>
                <c:pt idx="13">
                  <c:v>Papua New Guinea</c:v>
                </c:pt>
                <c:pt idx="14">
                  <c:v>Afghanistan</c:v>
                </c:pt>
                <c:pt idx="15">
                  <c:v>Philippines</c:v>
                </c:pt>
              </c:strCache>
            </c:strRef>
          </c:cat>
          <c:val>
            <c:numRef>
              <c:f>'NI % change'!$D$86:$D$101</c:f>
              <c:numCache>
                <c:formatCode>General</c:formatCode>
                <c:ptCount val="16"/>
                <c:pt idx="11" formatCode="0%">
                  <c:v>0.35761589403973509</c:v>
                </c:pt>
                <c:pt idx="12" formatCode="0%">
                  <c:v>0.37941919191919193</c:v>
                </c:pt>
                <c:pt idx="13" formatCode="0%">
                  <c:v>0.56424581005586594</c:v>
                </c:pt>
                <c:pt idx="14" formatCode="0%">
                  <c:v>0.59523809523809523</c:v>
                </c:pt>
                <c:pt idx="15" formatCode="0%">
                  <c:v>1.9543701799485862</c:v>
                </c:pt>
              </c:numCache>
            </c:numRef>
          </c:val>
          <c:extLst>
            <c:ext xmlns:c16="http://schemas.microsoft.com/office/drawing/2014/chart" uri="{C3380CC4-5D6E-409C-BE32-E72D297353CC}">
              <c16:uniqueId val="{00000001-981D-4E42-8DF0-9B61D203FDAB}"/>
            </c:ext>
          </c:extLst>
        </c:ser>
        <c:dLbls>
          <c:showLegendKey val="0"/>
          <c:showVal val="0"/>
          <c:showCatName val="0"/>
          <c:showSerName val="0"/>
          <c:showPercent val="0"/>
          <c:showBubbleSize val="0"/>
        </c:dLbls>
        <c:gapWidth val="80"/>
        <c:overlap val="100"/>
        <c:axId val="102051807"/>
        <c:axId val="136901279"/>
      </c:barChart>
      <c:catAx>
        <c:axId val="102051807"/>
        <c:scaling>
          <c:orientation val="minMax"/>
        </c:scaling>
        <c:delete val="0"/>
        <c:axPos val="b"/>
        <c:majorGridlines>
          <c:spPr>
            <a:ln w="12700" cap="flat" cmpd="sng" algn="ctr">
              <a:solidFill>
                <a:schemeClr val="bg1">
                  <a:lumMod val="85000"/>
                </a:schemeClr>
              </a:solidFill>
              <a:prstDash val="sysDash"/>
              <a:round/>
            </a:ln>
            <a:effectLst/>
          </c:spPr>
        </c:majorGridlines>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2700000" spcFirstLastPara="1" vertOverflow="ellipsis" wrap="square" anchor="ctr" anchorCtr="1"/>
          <a:lstStyle/>
          <a:p>
            <a:pPr>
              <a:defRPr sz="1400" b="0" i="0" u="none" strike="noStrike" kern="1200" baseline="0">
                <a:solidFill>
                  <a:schemeClr val="tx1">
                    <a:lumMod val="65000"/>
                    <a:lumOff val="35000"/>
                  </a:schemeClr>
                </a:solidFill>
                <a:latin typeface="Arial Nova" panose="020B0504020202020204" pitchFamily="34" charset="0"/>
                <a:ea typeface="+mn-ea"/>
                <a:cs typeface="+mn-cs"/>
              </a:defRPr>
            </a:pPr>
            <a:endParaRPr lang="en-US"/>
          </a:p>
        </c:txPr>
        <c:crossAx val="136901279"/>
        <c:crosses val="autoZero"/>
        <c:auto val="1"/>
        <c:lblAlgn val="ctr"/>
        <c:lblOffset val="100"/>
        <c:noMultiLvlLbl val="0"/>
      </c:catAx>
      <c:valAx>
        <c:axId val="136901279"/>
        <c:scaling>
          <c:orientation val="minMax"/>
          <c:max val="2"/>
        </c:scaling>
        <c:delete val="0"/>
        <c:axPos val="l"/>
        <c:majorGridlines>
          <c:spPr>
            <a:ln w="12700" cap="flat" cmpd="sng" algn="ctr">
              <a:solidFill>
                <a:schemeClr val="bg1">
                  <a:lumMod val="85000"/>
                </a:schemeClr>
              </a:solidFill>
              <a:prstDash val="sysDash"/>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Arial Nova" panose="020B0504020202020204" pitchFamily="34" charset="0"/>
                <a:ea typeface="+mn-ea"/>
                <a:cs typeface="+mn-cs"/>
              </a:defRPr>
            </a:pPr>
            <a:endParaRPr lang="en-US"/>
          </a:p>
        </c:txPr>
        <c:crossAx val="102051807"/>
        <c:crosses val="autoZero"/>
        <c:crossBetween val="between"/>
        <c:majorUnit val="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latin typeface="Arial Nova" panose="020B0504020202020204" pitchFamily="34" charset="0"/>
        </a:defRPr>
      </a:pPr>
      <a:endParaRPr lang="en-US"/>
    </a:p>
  </c:txPr>
  <c:externalData r:id="rId4">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400"/>
            </a:pPr>
            <a:r>
              <a:rPr lang="en-US" sz="1400" b="1" i="0" baseline="0">
                <a:effectLst/>
              </a:rPr>
              <a:t>Proportion of young people out of all people living with HIV</a:t>
            </a:r>
            <a:endParaRPr lang="en-US" sz="1400">
              <a:effectLst/>
            </a:endParaRPr>
          </a:p>
        </c:rich>
      </c:tx>
      <c:overlay val="0"/>
    </c:title>
    <c:autoTitleDeleted val="0"/>
    <c:plotArea>
      <c:layout>
        <c:manualLayout>
          <c:layoutTarget val="inner"/>
          <c:xMode val="edge"/>
          <c:yMode val="edge"/>
          <c:x val="0.21783462356287456"/>
          <c:y val="0.17766780356227291"/>
          <c:w val="0.52955254655412065"/>
          <c:h val="0.75437678582434109"/>
        </c:manualLayout>
      </c:layout>
      <c:doughnutChart>
        <c:varyColors val="1"/>
        <c:ser>
          <c:idx val="0"/>
          <c:order val="0"/>
          <c:tx>
            <c:strRef>
              <c:f>'YP donouts'!$B$1</c:f>
              <c:strCache>
                <c:ptCount val="1"/>
                <c:pt idx="0">
                  <c:v>PLHIV</c:v>
                </c:pt>
              </c:strCache>
            </c:strRef>
          </c:tx>
          <c:spPr>
            <a:solidFill>
              <a:schemeClr val="tx1"/>
            </a:solidFill>
            <a:ln>
              <a:noFill/>
            </a:ln>
          </c:spPr>
          <c:dPt>
            <c:idx val="0"/>
            <c:bubble3D val="0"/>
            <c:spPr>
              <a:solidFill>
                <a:srgbClr val="F26B73"/>
              </a:solidFill>
              <a:ln w="15875">
                <a:solidFill>
                  <a:schemeClr val="bg1"/>
                </a:solidFill>
              </a:ln>
            </c:spPr>
            <c:extLst>
              <c:ext xmlns:c16="http://schemas.microsoft.com/office/drawing/2014/chart" uri="{C3380CC4-5D6E-409C-BE32-E72D297353CC}">
                <c16:uniqueId val="{00000001-3420-45D9-A206-25F8CD9B173A}"/>
              </c:ext>
            </c:extLst>
          </c:dPt>
          <c:dPt>
            <c:idx val="1"/>
            <c:bubble3D val="0"/>
            <c:spPr>
              <a:solidFill>
                <a:schemeClr val="bg1">
                  <a:lumMod val="65000"/>
                </a:schemeClr>
              </a:solidFill>
              <a:ln w="19050">
                <a:solidFill>
                  <a:schemeClr val="bg1"/>
                </a:solidFill>
              </a:ln>
            </c:spPr>
            <c:extLst>
              <c:ext xmlns:c16="http://schemas.microsoft.com/office/drawing/2014/chart" uri="{C3380CC4-5D6E-409C-BE32-E72D297353CC}">
                <c16:uniqueId val="{00000003-3420-45D9-A206-25F8CD9B173A}"/>
              </c:ext>
            </c:extLst>
          </c:dPt>
          <c:dLbls>
            <c:dLbl>
              <c:idx val="1"/>
              <c:delete val="1"/>
              <c:extLst>
                <c:ext xmlns:c15="http://schemas.microsoft.com/office/drawing/2012/chart" uri="{CE6537A1-D6FC-4f65-9D91-7224C49458BB}"/>
                <c:ext xmlns:c16="http://schemas.microsoft.com/office/drawing/2014/chart" uri="{C3380CC4-5D6E-409C-BE32-E72D297353CC}">
                  <c16:uniqueId val="{00000003-3420-45D9-A206-25F8CD9B173A}"/>
                </c:ext>
              </c:extLst>
            </c:dLbl>
            <c:spPr>
              <a:noFill/>
              <a:ln>
                <a:noFill/>
              </a:ln>
              <a:effectLst/>
            </c:spPr>
            <c:showLegendKey val="0"/>
            <c:showVal val="0"/>
            <c:showCatName val="0"/>
            <c:showSerName val="0"/>
            <c:showPercent val="1"/>
            <c:showBubbleSize val="0"/>
            <c:showLeaderLines val="0"/>
            <c:extLst>
              <c:ext xmlns:c15="http://schemas.microsoft.com/office/drawing/2012/chart" uri="{CE6537A1-D6FC-4f65-9D91-7224C49458BB}"/>
            </c:extLst>
          </c:dLbls>
          <c:cat>
            <c:strRef>
              <c:f>'YP donouts'!$A$3:$A$4</c:f>
              <c:strCache>
                <c:ptCount val="2"/>
                <c:pt idx="0">
                  <c:v>Young people</c:v>
                </c:pt>
                <c:pt idx="1">
                  <c:v>Other</c:v>
                </c:pt>
              </c:strCache>
            </c:strRef>
          </c:cat>
          <c:val>
            <c:numRef>
              <c:f>'YP donouts'!$B$3:$B$4</c:f>
              <c:numCache>
                <c:formatCode>_(* #,##0_);_(* \(#,##0\);_(* "-"??_);_(@_)</c:formatCode>
                <c:ptCount val="2"/>
                <c:pt idx="0">
                  <c:v>391272</c:v>
                </c:pt>
                <c:pt idx="1">
                  <c:v>5462664</c:v>
                </c:pt>
              </c:numCache>
            </c:numRef>
          </c:val>
          <c:extLst>
            <c:ext xmlns:c16="http://schemas.microsoft.com/office/drawing/2014/chart" uri="{C3380CC4-5D6E-409C-BE32-E72D297353CC}">
              <c16:uniqueId val="{00000004-3420-45D9-A206-25F8CD9B173A}"/>
            </c:ext>
          </c:extLst>
        </c:ser>
        <c:dLbls>
          <c:showLegendKey val="0"/>
          <c:showVal val="0"/>
          <c:showCatName val="0"/>
          <c:showSerName val="0"/>
          <c:showPercent val="0"/>
          <c:showBubbleSize val="0"/>
          <c:showLeaderLines val="0"/>
        </c:dLbls>
        <c:firstSliceAng val="102"/>
        <c:holeSize val="70"/>
      </c:doughnutChart>
    </c:plotArea>
    <c:plotVisOnly val="1"/>
    <c:dispBlanksAs val="gap"/>
    <c:showDLblsOverMax val="0"/>
  </c:chart>
  <c:txPr>
    <a:bodyPr/>
    <a:lstStyle/>
    <a:p>
      <a:pPr>
        <a:defRPr sz="1400" b="1">
          <a:latin typeface="Arial" pitchFamily="34" charset="0"/>
          <a:cs typeface="Arial" pitchFamily="34" charset="0"/>
        </a:defRPr>
      </a:pPr>
      <a:endParaRPr lang="en-US"/>
    </a:p>
  </c:tx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400"/>
            </a:pPr>
            <a:r>
              <a:rPr lang="en-US" sz="1400" b="1" i="0" baseline="0">
                <a:effectLst/>
              </a:rPr>
              <a:t>Proportion of young people out of all new HIV infections</a:t>
            </a:r>
            <a:endParaRPr lang="en-US" sz="1400">
              <a:effectLst/>
            </a:endParaRPr>
          </a:p>
        </c:rich>
      </c:tx>
      <c:overlay val="0"/>
    </c:title>
    <c:autoTitleDeleted val="0"/>
    <c:plotArea>
      <c:layout>
        <c:manualLayout>
          <c:layoutTarget val="inner"/>
          <c:xMode val="edge"/>
          <c:yMode val="edge"/>
          <c:x val="0.24706039743820113"/>
          <c:y val="0.16606664233196017"/>
          <c:w val="0.50032680467223567"/>
          <c:h val="0.81921296296296298"/>
        </c:manualLayout>
      </c:layout>
      <c:doughnutChart>
        <c:varyColors val="1"/>
        <c:ser>
          <c:idx val="0"/>
          <c:order val="0"/>
          <c:tx>
            <c:strRef>
              <c:f>'YP donouts'!$C$1</c:f>
              <c:strCache>
                <c:ptCount val="1"/>
                <c:pt idx="0">
                  <c:v>New HIV infections</c:v>
                </c:pt>
              </c:strCache>
            </c:strRef>
          </c:tx>
          <c:spPr>
            <a:solidFill>
              <a:schemeClr val="tx1"/>
            </a:solidFill>
            <a:ln>
              <a:noFill/>
            </a:ln>
          </c:spPr>
          <c:dPt>
            <c:idx val="0"/>
            <c:bubble3D val="0"/>
            <c:spPr>
              <a:solidFill>
                <a:srgbClr val="F26B73"/>
              </a:solidFill>
              <a:ln w="15875">
                <a:solidFill>
                  <a:schemeClr val="bg1"/>
                </a:solidFill>
              </a:ln>
            </c:spPr>
            <c:extLst>
              <c:ext xmlns:c16="http://schemas.microsoft.com/office/drawing/2014/chart" uri="{C3380CC4-5D6E-409C-BE32-E72D297353CC}">
                <c16:uniqueId val="{00000001-68CC-4B51-9361-07B2A8CF8228}"/>
              </c:ext>
            </c:extLst>
          </c:dPt>
          <c:dPt>
            <c:idx val="1"/>
            <c:bubble3D val="0"/>
            <c:spPr>
              <a:solidFill>
                <a:sysClr val="window" lastClr="FFFFFF">
                  <a:lumMod val="65000"/>
                </a:sysClr>
              </a:solidFill>
              <a:ln w="19050">
                <a:solidFill>
                  <a:schemeClr val="bg1"/>
                </a:solidFill>
              </a:ln>
            </c:spPr>
            <c:extLst>
              <c:ext xmlns:c16="http://schemas.microsoft.com/office/drawing/2014/chart" uri="{C3380CC4-5D6E-409C-BE32-E72D297353CC}">
                <c16:uniqueId val="{00000003-68CC-4B51-9361-07B2A8CF8228}"/>
              </c:ext>
            </c:extLst>
          </c:dPt>
          <c:dLbls>
            <c:dLbl>
              <c:idx val="1"/>
              <c:delete val="1"/>
              <c:extLst>
                <c:ext xmlns:c15="http://schemas.microsoft.com/office/drawing/2012/chart" uri="{CE6537A1-D6FC-4f65-9D91-7224C49458BB}"/>
                <c:ext xmlns:c16="http://schemas.microsoft.com/office/drawing/2014/chart" uri="{C3380CC4-5D6E-409C-BE32-E72D297353CC}">
                  <c16:uniqueId val="{00000003-68CC-4B51-9361-07B2A8CF8228}"/>
                </c:ext>
              </c:extLst>
            </c:dLbl>
            <c:spPr>
              <a:noFill/>
              <a:ln>
                <a:noFill/>
              </a:ln>
              <a:effectLst/>
            </c:spPr>
            <c:showLegendKey val="0"/>
            <c:showVal val="0"/>
            <c:showCatName val="0"/>
            <c:showSerName val="0"/>
            <c:showPercent val="1"/>
            <c:showBubbleSize val="0"/>
            <c:showLeaderLines val="0"/>
            <c:extLst>
              <c:ext xmlns:c15="http://schemas.microsoft.com/office/drawing/2012/chart" uri="{CE6537A1-D6FC-4f65-9D91-7224C49458BB}"/>
            </c:extLst>
          </c:dLbls>
          <c:cat>
            <c:strRef>
              <c:f>'YP donouts'!$A$3:$A$4</c:f>
              <c:strCache>
                <c:ptCount val="2"/>
                <c:pt idx="0">
                  <c:v>Young people</c:v>
                </c:pt>
                <c:pt idx="1">
                  <c:v>Other</c:v>
                </c:pt>
              </c:strCache>
            </c:strRef>
          </c:cat>
          <c:val>
            <c:numRef>
              <c:f>'YP donouts'!$C$3:$C$4</c:f>
              <c:numCache>
                <c:formatCode>_(* #,##0_);_(* \(#,##0\);_(* "-"??_);_(@_)</c:formatCode>
                <c:ptCount val="2"/>
                <c:pt idx="0">
                  <c:v>82225</c:v>
                </c:pt>
                <c:pt idx="1">
                  <c:v>230966</c:v>
                </c:pt>
              </c:numCache>
            </c:numRef>
          </c:val>
          <c:extLst>
            <c:ext xmlns:c16="http://schemas.microsoft.com/office/drawing/2014/chart" uri="{C3380CC4-5D6E-409C-BE32-E72D297353CC}">
              <c16:uniqueId val="{00000004-68CC-4B51-9361-07B2A8CF8228}"/>
            </c:ext>
          </c:extLst>
        </c:ser>
        <c:dLbls>
          <c:showLegendKey val="0"/>
          <c:showVal val="0"/>
          <c:showCatName val="0"/>
          <c:showSerName val="0"/>
          <c:showPercent val="0"/>
          <c:showBubbleSize val="0"/>
          <c:showLeaderLines val="0"/>
        </c:dLbls>
        <c:firstSliceAng val="80"/>
        <c:holeSize val="70"/>
      </c:doughnutChart>
    </c:plotArea>
    <c:plotVisOnly val="1"/>
    <c:dispBlanksAs val="gap"/>
    <c:showDLblsOverMax val="0"/>
  </c:chart>
  <c:txPr>
    <a:bodyPr/>
    <a:lstStyle/>
    <a:p>
      <a:pPr>
        <a:defRPr sz="1400" b="1">
          <a:latin typeface="Arial" pitchFamily="34" charset="0"/>
          <a:cs typeface="Arial" pitchFamily="34" charset="0"/>
        </a:defRPr>
      </a:pPr>
      <a:endParaRPr lang="en-US"/>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6.0969060128429654E-2"/>
          <c:y val="0.29296224223624867"/>
          <c:w val="0.85685931115002922"/>
          <c:h val="0.60303065583358972"/>
        </c:manualLayout>
      </c:layout>
      <c:barChart>
        <c:barDir val="bar"/>
        <c:grouping val="stacked"/>
        <c:varyColors val="0"/>
        <c:ser>
          <c:idx val="0"/>
          <c:order val="0"/>
          <c:tx>
            <c:strRef>
              <c:f>'YP donouts'!$A$27</c:f>
              <c:strCache>
                <c:ptCount val="1"/>
                <c:pt idx="0">
                  <c:v>Female</c:v>
                </c:pt>
              </c:strCache>
            </c:strRef>
          </c:tx>
          <c:spPr>
            <a:solidFill>
              <a:srgbClr val="FF7DFF"/>
            </a:solidFill>
            <a:ln w="19050">
              <a:solidFill>
                <a:schemeClr val="bg1"/>
              </a:solidFill>
            </a:ln>
          </c:spPr>
          <c:invertIfNegative val="0"/>
          <c:dLbls>
            <c:dLbl>
              <c:idx val="0"/>
              <c:tx>
                <c:rich>
                  <a:bodyPr/>
                  <a:lstStyle/>
                  <a:p>
                    <a:r>
                      <a:rPr lang="en-US"/>
                      <a:t>41%</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66E5-4ADC-A38C-535B28087F3F}"/>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'YP donouts'!$B$24</c:f>
              <c:strCache>
                <c:ptCount val="1"/>
                <c:pt idx="0">
                  <c:v>PLHIV</c:v>
                </c:pt>
              </c:strCache>
            </c:strRef>
          </c:cat>
          <c:val>
            <c:numRef>
              <c:f>'YP donouts'!$B$25</c:f>
              <c:numCache>
                <c:formatCode>#,##0</c:formatCode>
                <c:ptCount val="1"/>
                <c:pt idx="0">
                  <c:v>161995</c:v>
                </c:pt>
              </c:numCache>
            </c:numRef>
          </c:val>
          <c:extLst>
            <c:ext xmlns:c16="http://schemas.microsoft.com/office/drawing/2014/chart" uri="{C3380CC4-5D6E-409C-BE32-E72D297353CC}">
              <c16:uniqueId val="{00000001-66E5-4ADC-A38C-535B28087F3F}"/>
            </c:ext>
          </c:extLst>
        </c:ser>
        <c:ser>
          <c:idx val="1"/>
          <c:order val="1"/>
          <c:tx>
            <c:strRef>
              <c:f>'YP donouts'!$A$26</c:f>
              <c:strCache>
                <c:ptCount val="1"/>
                <c:pt idx="0">
                  <c:v>Male</c:v>
                </c:pt>
              </c:strCache>
            </c:strRef>
          </c:tx>
          <c:spPr>
            <a:solidFill>
              <a:srgbClr val="00AEEF"/>
            </a:solidFill>
            <a:ln w="19050">
              <a:solidFill>
                <a:schemeClr val="bg1"/>
              </a:solidFill>
            </a:ln>
          </c:spPr>
          <c:invertIfNegative val="0"/>
          <c:dLbls>
            <c:dLbl>
              <c:idx val="0"/>
              <c:tx>
                <c:rich>
                  <a:bodyPr/>
                  <a:lstStyle/>
                  <a:p>
                    <a:r>
                      <a:rPr lang="en-US"/>
                      <a:t>59%</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66E5-4ADC-A38C-535B28087F3F}"/>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'YP donouts'!$B$24</c:f>
              <c:strCache>
                <c:ptCount val="1"/>
                <c:pt idx="0">
                  <c:v>PLHIV</c:v>
                </c:pt>
              </c:strCache>
            </c:strRef>
          </c:cat>
          <c:val>
            <c:numRef>
              <c:f>'YP donouts'!$B$26</c:f>
              <c:numCache>
                <c:formatCode>#,##0</c:formatCode>
                <c:ptCount val="1"/>
                <c:pt idx="0">
                  <c:v>229274</c:v>
                </c:pt>
              </c:numCache>
            </c:numRef>
          </c:val>
          <c:extLst>
            <c:ext xmlns:c16="http://schemas.microsoft.com/office/drawing/2014/chart" uri="{C3380CC4-5D6E-409C-BE32-E72D297353CC}">
              <c16:uniqueId val="{00000003-66E5-4ADC-A38C-535B28087F3F}"/>
            </c:ext>
          </c:extLst>
        </c:ser>
        <c:dLbls>
          <c:showLegendKey val="0"/>
          <c:showVal val="0"/>
          <c:showCatName val="0"/>
          <c:showSerName val="0"/>
          <c:showPercent val="0"/>
          <c:showBubbleSize val="0"/>
        </c:dLbls>
        <c:gapWidth val="133"/>
        <c:overlap val="100"/>
        <c:axId val="173081728"/>
        <c:axId val="173083264"/>
      </c:barChart>
      <c:catAx>
        <c:axId val="173081728"/>
        <c:scaling>
          <c:orientation val="maxMin"/>
        </c:scaling>
        <c:delete val="1"/>
        <c:axPos val="l"/>
        <c:numFmt formatCode="General" sourceLinked="0"/>
        <c:majorTickMark val="out"/>
        <c:minorTickMark val="none"/>
        <c:tickLblPos val="none"/>
        <c:crossAx val="173083264"/>
        <c:crosses val="autoZero"/>
        <c:auto val="1"/>
        <c:lblAlgn val="ctr"/>
        <c:lblOffset val="100"/>
        <c:noMultiLvlLbl val="0"/>
      </c:catAx>
      <c:valAx>
        <c:axId val="173083264"/>
        <c:scaling>
          <c:orientation val="minMax"/>
          <c:max val="390000"/>
          <c:min val="0"/>
        </c:scaling>
        <c:delete val="0"/>
        <c:axPos val="t"/>
        <c:title>
          <c:tx>
            <c:rich>
              <a:bodyPr/>
              <a:lstStyle/>
              <a:p>
                <a:pPr>
                  <a:defRPr sz="1100"/>
                </a:pPr>
                <a:r>
                  <a:rPr lang="en-GB" sz="1100"/>
                  <a:t>Number</a:t>
                </a:r>
                <a:r>
                  <a:rPr lang="en-GB" sz="1100" baseline="0"/>
                  <a:t> of y</a:t>
                </a:r>
                <a:r>
                  <a:rPr lang="en-GB" sz="1100"/>
                  <a:t>oung</a:t>
                </a:r>
                <a:r>
                  <a:rPr lang="en-GB" sz="1100" baseline="0"/>
                  <a:t> people living with HIV</a:t>
                </a:r>
                <a:endParaRPr lang="en-GB" sz="1100"/>
              </a:p>
            </c:rich>
          </c:tx>
          <c:layout>
            <c:manualLayout>
              <c:xMode val="edge"/>
              <c:yMode val="edge"/>
              <c:x val="0.20451669123026778"/>
              <c:y val="4.9513925271727828E-2"/>
            </c:manualLayout>
          </c:layout>
          <c:overlay val="0"/>
        </c:title>
        <c:numFmt formatCode="#,##0" sourceLinked="1"/>
        <c:majorTickMark val="out"/>
        <c:minorTickMark val="none"/>
        <c:tickLblPos val="nextTo"/>
        <c:spPr>
          <a:ln w="38100">
            <a:solidFill>
              <a:srgbClr val="F26B73"/>
            </a:solidFill>
          </a:ln>
        </c:spPr>
        <c:txPr>
          <a:bodyPr/>
          <a:lstStyle/>
          <a:p>
            <a:pPr>
              <a:defRPr>
                <a:solidFill>
                  <a:srgbClr val="F26B73"/>
                </a:solidFill>
              </a:defRPr>
            </a:pPr>
            <a:endParaRPr lang="en-US"/>
          </a:p>
        </c:txPr>
        <c:crossAx val="173081728"/>
        <c:crosses val="autoZero"/>
        <c:crossBetween val="between"/>
        <c:majorUnit val="390000"/>
      </c:valAx>
    </c:plotArea>
    <c:plotVisOnly val="1"/>
    <c:dispBlanksAs val="gap"/>
    <c:showDLblsOverMax val="0"/>
  </c:chart>
  <c:txPr>
    <a:bodyPr/>
    <a:lstStyle/>
    <a:p>
      <a:pPr>
        <a:defRPr sz="1400" b="1">
          <a:latin typeface="Arial" pitchFamily="34" charset="0"/>
          <a:cs typeface="Arial" pitchFamily="34" charset="0"/>
        </a:defRPr>
      </a:pPr>
      <a:endParaRPr lang="en-US"/>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6.0969060128429654E-2"/>
          <c:y val="0.24895667649571532"/>
          <c:w val="0.8568593828407155"/>
          <c:h val="0.54748103691743655"/>
        </c:manualLayout>
      </c:layout>
      <c:barChart>
        <c:barDir val="bar"/>
        <c:grouping val="stacked"/>
        <c:varyColors val="0"/>
        <c:ser>
          <c:idx val="0"/>
          <c:order val="0"/>
          <c:tx>
            <c:strRef>
              <c:f>'YP donouts'!$A$25</c:f>
              <c:strCache>
                <c:ptCount val="1"/>
                <c:pt idx="0">
                  <c:v>Female</c:v>
                </c:pt>
              </c:strCache>
            </c:strRef>
          </c:tx>
          <c:spPr>
            <a:solidFill>
              <a:srgbClr val="FF7DFF"/>
            </a:solidFill>
            <a:ln w="19050">
              <a:solidFill>
                <a:schemeClr val="bg1"/>
              </a:solidFill>
            </a:ln>
          </c:spPr>
          <c:invertIfNegative val="0"/>
          <c:dLbls>
            <c:dLbl>
              <c:idx val="0"/>
              <c:tx>
                <c:rich>
                  <a:bodyPr/>
                  <a:lstStyle/>
                  <a:p>
                    <a:r>
                      <a:rPr lang="en-US"/>
                      <a:t> 37% </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853F-4546-86BB-0DC4E8771B42}"/>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'YP donouts'!$C$24</c:f>
              <c:strCache>
                <c:ptCount val="1"/>
                <c:pt idx="0">
                  <c:v>New infections</c:v>
                </c:pt>
              </c:strCache>
            </c:strRef>
          </c:cat>
          <c:val>
            <c:numRef>
              <c:f>'YP donouts'!$C$25</c:f>
              <c:numCache>
                <c:formatCode>_(* #,##0_);_(* \(#,##0\);_(* "-"??_);_(@_)</c:formatCode>
                <c:ptCount val="1"/>
                <c:pt idx="0">
                  <c:v>30514</c:v>
                </c:pt>
              </c:numCache>
            </c:numRef>
          </c:val>
          <c:extLst>
            <c:ext xmlns:c16="http://schemas.microsoft.com/office/drawing/2014/chart" uri="{C3380CC4-5D6E-409C-BE32-E72D297353CC}">
              <c16:uniqueId val="{00000001-853F-4546-86BB-0DC4E8771B42}"/>
            </c:ext>
          </c:extLst>
        </c:ser>
        <c:ser>
          <c:idx val="1"/>
          <c:order val="1"/>
          <c:tx>
            <c:strRef>
              <c:f>'YP donouts'!$A$26</c:f>
              <c:strCache>
                <c:ptCount val="1"/>
                <c:pt idx="0">
                  <c:v>Male</c:v>
                </c:pt>
              </c:strCache>
            </c:strRef>
          </c:tx>
          <c:spPr>
            <a:solidFill>
              <a:srgbClr val="00AEEF"/>
            </a:solidFill>
            <a:ln w="19050">
              <a:solidFill>
                <a:schemeClr val="bg1"/>
              </a:solidFill>
            </a:ln>
          </c:spPr>
          <c:invertIfNegative val="0"/>
          <c:dLbls>
            <c:dLbl>
              <c:idx val="0"/>
              <c:tx>
                <c:rich>
                  <a:bodyPr/>
                  <a:lstStyle/>
                  <a:p>
                    <a:r>
                      <a:rPr lang="en-US"/>
                      <a:t> 63%</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853F-4546-86BB-0DC4E8771B42}"/>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'YP donouts'!$C$24</c:f>
              <c:strCache>
                <c:ptCount val="1"/>
                <c:pt idx="0">
                  <c:v>New infections</c:v>
                </c:pt>
              </c:strCache>
            </c:strRef>
          </c:cat>
          <c:val>
            <c:numRef>
              <c:f>'YP donouts'!$C$26</c:f>
              <c:numCache>
                <c:formatCode>_(* #,##0_);_(* \(#,##0\);_(* "-"??_);_(@_)</c:formatCode>
                <c:ptCount val="1"/>
                <c:pt idx="0">
                  <c:v>51709</c:v>
                </c:pt>
              </c:numCache>
            </c:numRef>
          </c:val>
          <c:extLst>
            <c:ext xmlns:c16="http://schemas.microsoft.com/office/drawing/2014/chart" uri="{C3380CC4-5D6E-409C-BE32-E72D297353CC}">
              <c16:uniqueId val="{00000003-853F-4546-86BB-0DC4E8771B42}"/>
            </c:ext>
          </c:extLst>
        </c:ser>
        <c:dLbls>
          <c:showLegendKey val="0"/>
          <c:showVal val="0"/>
          <c:showCatName val="0"/>
          <c:showSerName val="0"/>
          <c:showPercent val="0"/>
          <c:showBubbleSize val="0"/>
        </c:dLbls>
        <c:gapWidth val="85"/>
        <c:overlap val="100"/>
        <c:axId val="172950656"/>
        <c:axId val="172952192"/>
      </c:barChart>
      <c:catAx>
        <c:axId val="172950656"/>
        <c:scaling>
          <c:orientation val="maxMin"/>
        </c:scaling>
        <c:delete val="1"/>
        <c:axPos val="l"/>
        <c:numFmt formatCode="General" sourceLinked="0"/>
        <c:majorTickMark val="out"/>
        <c:minorTickMark val="none"/>
        <c:tickLblPos val="none"/>
        <c:crossAx val="172952192"/>
        <c:crosses val="autoZero"/>
        <c:auto val="1"/>
        <c:lblAlgn val="ctr"/>
        <c:lblOffset val="100"/>
        <c:noMultiLvlLbl val="0"/>
      </c:catAx>
      <c:valAx>
        <c:axId val="172952192"/>
        <c:scaling>
          <c:orientation val="minMax"/>
          <c:max val="82000"/>
          <c:min val="0"/>
        </c:scaling>
        <c:delete val="0"/>
        <c:axPos val="t"/>
        <c:numFmt formatCode="_(* #,##0_);_(* \(#,##0\);_(* &quot;-&quot;??_);_(@_)" sourceLinked="1"/>
        <c:majorTickMark val="out"/>
        <c:minorTickMark val="none"/>
        <c:tickLblPos val="nextTo"/>
        <c:spPr>
          <a:ln w="38100">
            <a:solidFill>
              <a:srgbClr val="F26B73"/>
            </a:solidFill>
          </a:ln>
        </c:spPr>
        <c:txPr>
          <a:bodyPr/>
          <a:lstStyle/>
          <a:p>
            <a:pPr>
              <a:defRPr>
                <a:solidFill>
                  <a:srgbClr val="F26B73"/>
                </a:solidFill>
              </a:defRPr>
            </a:pPr>
            <a:endParaRPr lang="en-US"/>
          </a:p>
        </c:txPr>
        <c:crossAx val="172950656"/>
        <c:crosses val="autoZero"/>
        <c:crossBetween val="between"/>
        <c:majorUnit val="82000"/>
      </c:valAx>
    </c:plotArea>
    <c:plotVisOnly val="1"/>
    <c:dispBlanksAs val="gap"/>
    <c:showDLblsOverMax val="0"/>
  </c:chart>
  <c:txPr>
    <a:bodyPr/>
    <a:lstStyle/>
    <a:p>
      <a:pPr>
        <a:defRPr sz="1400" b="1">
          <a:latin typeface="Arial" pitchFamily="34" charset="0"/>
          <a:cs typeface="Arial" pitchFamily="34" charset="0"/>
        </a:defRPr>
      </a:pPr>
      <a:endParaRPr lang="en-US"/>
    </a:p>
  </c:txPr>
  <c:externalData r:id="rId2">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0.55319</cdr:x>
      <cdr:y>0.91708</cdr:y>
    </cdr:from>
    <cdr:to>
      <cdr:x>0.98968</cdr:x>
      <cdr:y>0.98578</cdr:y>
    </cdr:to>
    <cdr:sp macro="" textlink="">
      <cdr:nvSpPr>
        <cdr:cNvPr id="3" name="TextBox 2"/>
        <cdr:cNvSpPr txBox="1"/>
      </cdr:nvSpPr>
      <cdr:spPr>
        <a:xfrm xmlns:a="http://schemas.openxmlformats.org/drawingml/2006/main">
          <a:off x="5943601" y="3736476"/>
          <a:ext cx="4689720" cy="279905"/>
        </a:xfrm>
        <a:prstGeom xmlns:a="http://schemas.openxmlformats.org/drawingml/2006/main" prst="rect">
          <a:avLst/>
        </a:prstGeom>
        <a:noFill xmlns:a="http://schemas.openxmlformats.org/drawingml/2006/main"/>
        <a:ln xmlns:a="http://schemas.openxmlformats.org/drawingml/2006/main" w="9525" cmpd="sng">
          <a:solidFill>
            <a:srgbClr val="63CDF6"/>
          </a:solidFill>
          <a:prstDash val="sysDash"/>
        </a:ln>
        <a:effectLst xmlns:a="http://schemas.openxmlformats.org/drawingml/2006/main"/>
      </cdr:spPr>
      <cdr:txBody>
        <a:bodyPr xmlns:a="http://schemas.openxmlformats.org/drawingml/2006/main" wrap="square" rtlCol="0" anchor="t"/>
        <a:lstStyle xmlns:a="http://schemas.openxmlformats.org/drawingml/2006/main">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xmlns:a="http://schemas.openxmlformats.org/drawingml/2006/main">
          <a:pPr marL="0" marR="0" lvl="0" indent="0" defTabSz="914400"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noProof="0" dirty="0">
              <a:ln>
                <a:noFill/>
              </a:ln>
              <a:solidFill>
                <a:sysClr val="windowText" lastClr="000000"/>
              </a:solidFill>
              <a:effectLst/>
              <a:uLnTx/>
              <a:uFillTx/>
              <a:latin typeface="Arial" pitchFamily="34" charset="0"/>
              <a:cs typeface="Arial" pitchFamily="34" charset="0"/>
            </a:rPr>
            <a:t>* FSW only;</a:t>
          </a:r>
          <a:r>
            <a:rPr kumimoji="0" lang="en-GB" sz="1000" b="0" i="0" u="none" strike="noStrike" kern="0" cap="none" spc="0" normalizeH="0" noProof="0" dirty="0">
              <a:ln>
                <a:noFill/>
              </a:ln>
              <a:solidFill>
                <a:sysClr val="windowText" lastClr="000000"/>
              </a:solidFill>
              <a:effectLst/>
              <a:uLnTx/>
              <a:uFillTx/>
              <a:latin typeface="Arial" pitchFamily="34" charset="0"/>
              <a:cs typeface="Arial" pitchFamily="34" charset="0"/>
            </a:rPr>
            <a:t> </a:t>
          </a:r>
          <a:r>
            <a:rPr lang="en-GB" sz="1000" kern="0" dirty="0">
              <a:solidFill>
                <a:sysClr val="windowText" lastClr="000000"/>
              </a:solidFill>
              <a:latin typeface="Arial" pitchFamily="34" charset="0"/>
              <a:cs typeface="Arial" pitchFamily="34" charset="0"/>
            </a:rPr>
            <a:t>#</a:t>
          </a:r>
          <a:r>
            <a:rPr kumimoji="0" lang="en-GB" sz="1000" b="0" i="0" u="none" strike="noStrike" kern="0" cap="none" spc="0" normalizeH="0" baseline="0" noProof="0" dirty="0">
              <a:ln>
                <a:noFill/>
              </a:ln>
              <a:solidFill>
                <a:sysClr val="windowText" lastClr="000000"/>
              </a:solidFill>
              <a:effectLst/>
              <a:uLnTx/>
              <a:uFillTx/>
              <a:latin typeface="Arial" pitchFamily="34" charset="0"/>
              <a:cs typeface="Arial" pitchFamily="34" charset="0"/>
            </a:rPr>
            <a:t> FSW and MSW;</a:t>
          </a:r>
          <a:r>
            <a:rPr kumimoji="0" lang="en-GB" sz="1000" b="0" i="0" u="none" strike="noStrike" kern="0" cap="none" spc="0" normalizeH="0" noProof="0" dirty="0">
              <a:ln>
                <a:noFill/>
              </a:ln>
              <a:solidFill>
                <a:sysClr val="windowText" lastClr="000000"/>
              </a:solidFill>
              <a:effectLst/>
              <a:uLnTx/>
              <a:uFillTx/>
              <a:latin typeface="Arial" pitchFamily="34" charset="0"/>
              <a:cs typeface="Arial" pitchFamily="34" charset="0"/>
            </a:rPr>
            <a:t> </a:t>
          </a:r>
          <a:r>
            <a:rPr kumimoji="0" lang="en-GB" sz="1000" b="0" i="0" u="none" strike="noStrike" kern="0" cap="none" spc="0" normalizeH="0" baseline="0" noProof="0" dirty="0">
              <a:ln>
                <a:noFill/>
              </a:ln>
              <a:solidFill>
                <a:sysClr val="windowText" lastClr="000000"/>
              </a:solidFill>
              <a:effectLst/>
              <a:uLnTx/>
              <a:uFillTx/>
              <a:latin typeface="Arial" pitchFamily="34" charset="0"/>
              <a:cs typeface="Arial" pitchFamily="34" charset="0"/>
            </a:rPr>
            <a:t>** FSW,</a:t>
          </a:r>
          <a:r>
            <a:rPr kumimoji="0" lang="en-GB" sz="1000" b="0" i="0" u="none" strike="noStrike" kern="0" cap="none" spc="0" normalizeH="0" noProof="0" dirty="0">
              <a:ln>
                <a:noFill/>
              </a:ln>
              <a:solidFill>
                <a:sysClr val="windowText" lastClr="000000"/>
              </a:solidFill>
              <a:effectLst/>
              <a:uLnTx/>
              <a:uFillTx/>
              <a:latin typeface="Arial" pitchFamily="34" charset="0"/>
              <a:cs typeface="Arial" pitchFamily="34" charset="0"/>
            </a:rPr>
            <a:t> MSW and </a:t>
          </a:r>
          <a:r>
            <a:rPr kumimoji="0" lang="en-GB" sz="1000" b="0" i="0" u="none" strike="noStrike" kern="0" cap="none" spc="0" normalizeH="0" baseline="0" noProof="0" dirty="0">
              <a:ln>
                <a:noFill/>
              </a:ln>
              <a:solidFill>
                <a:sysClr val="windowText" lastClr="000000"/>
              </a:solidFill>
              <a:effectLst/>
              <a:uLnTx/>
              <a:uFillTx/>
              <a:latin typeface="Arial" pitchFamily="34" charset="0"/>
              <a:cs typeface="Arial" pitchFamily="34" charset="0"/>
            </a:rPr>
            <a:t>TG SW;</a:t>
          </a:r>
          <a:r>
            <a:rPr kumimoji="0" lang="en-GB" sz="1000" b="0" i="0" u="none" strike="noStrike" kern="0" cap="none" spc="0" normalizeH="0" noProof="0" dirty="0">
              <a:ln>
                <a:noFill/>
              </a:ln>
              <a:solidFill>
                <a:sysClr val="windowText" lastClr="000000"/>
              </a:solidFill>
              <a:effectLst/>
              <a:uLnTx/>
              <a:uFillTx/>
              <a:latin typeface="Arial" pitchFamily="34" charset="0"/>
              <a:cs typeface="Arial" pitchFamily="34" charset="0"/>
            </a:rPr>
            <a:t> </a:t>
          </a:r>
          <a:r>
            <a:rPr lang="en-US" sz="1000" kern="0" dirty="0">
              <a:solidFill>
                <a:sysClr val="windowText" lastClr="000000"/>
              </a:solidFill>
              <a:latin typeface="Arial" pitchFamily="34" charset="0"/>
              <a:cs typeface="Arial" pitchFamily="34" charset="0"/>
            </a:rPr>
            <a:t>*** FSW and TG SW</a:t>
          </a:r>
          <a:endParaRPr kumimoji="0" lang="en-GB" sz="1000" b="0" i="0" u="none" strike="noStrike" kern="0" cap="none" spc="0" normalizeH="0" baseline="0" noProof="0" dirty="0">
            <a:ln>
              <a:noFill/>
            </a:ln>
            <a:solidFill>
              <a:sysClr val="windowText" lastClr="000000"/>
            </a:solidFill>
            <a:effectLst/>
            <a:uLnTx/>
            <a:uFillTx/>
            <a:latin typeface="Arial" pitchFamily="34" charset="0"/>
            <a:cs typeface="Arial" pitchFamily="34" charset="0"/>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0.08725</cdr:x>
      <cdr:y>0.25526</cdr:y>
    </cdr:from>
    <cdr:to>
      <cdr:x>0.97787</cdr:x>
      <cdr:y>0.25526</cdr:y>
    </cdr:to>
    <cdr:cxnSp macro="">
      <cdr:nvCxnSpPr>
        <cdr:cNvPr id="3" name="Straight Connector 2">
          <a:extLst xmlns:a="http://schemas.openxmlformats.org/drawingml/2006/main">
            <a:ext uri="{FF2B5EF4-FFF2-40B4-BE49-F238E27FC236}">
              <a16:creationId xmlns:a16="http://schemas.microsoft.com/office/drawing/2014/main" id="{8CAC8031-426D-4BB8-BC11-74E1C72A0538}"/>
            </a:ext>
          </a:extLst>
        </cdr:cNvPr>
        <cdr:cNvCxnSpPr/>
      </cdr:nvCxnSpPr>
      <cdr:spPr>
        <a:xfrm xmlns:a="http://schemas.openxmlformats.org/drawingml/2006/main">
          <a:off x="990600" y="981305"/>
          <a:ext cx="10111940" cy="0"/>
        </a:xfrm>
        <a:prstGeom xmlns:a="http://schemas.openxmlformats.org/drawingml/2006/main" prst="line">
          <a:avLst/>
        </a:prstGeom>
        <a:ln xmlns:a="http://schemas.openxmlformats.org/drawingml/2006/main" w="19050">
          <a:solidFill>
            <a:srgbClr val="F26B73"/>
          </a:solidFill>
          <a:prstDash val="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3.xml><?xml version="1.0" encoding="utf-8"?>
<c:userShapes xmlns:c="http://schemas.openxmlformats.org/drawingml/2006/chart">
  <cdr:relSizeAnchor xmlns:cdr="http://schemas.openxmlformats.org/drawingml/2006/chartDrawing">
    <cdr:from>
      <cdr:x>0.50993</cdr:x>
      <cdr:y>0.88683</cdr:y>
    </cdr:from>
    <cdr:to>
      <cdr:x>1</cdr:x>
      <cdr:y>0.95135</cdr:y>
    </cdr:to>
    <cdr:sp macro="" textlink="">
      <cdr:nvSpPr>
        <cdr:cNvPr id="3" name="TextBox 15"/>
        <cdr:cNvSpPr txBox="1">
          <a:spLocks xmlns:a="http://schemas.openxmlformats.org/drawingml/2006/main" noChangeArrowheads="1"/>
        </cdr:cNvSpPr>
      </cdr:nvSpPr>
      <cdr:spPr bwMode="auto">
        <a:xfrm xmlns:a="http://schemas.openxmlformats.org/drawingml/2006/main">
          <a:off x="5867400" y="3596145"/>
          <a:ext cx="5638800" cy="261610"/>
        </a:xfrm>
        <a:prstGeom xmlns:a="http://schemas.openxmlformats.org/drawingml/2006/main" prst="rect">
          <a:avLst/>
        </a:prstGeom>
        <a:noFill xmlns:a="http://schemas.openxmlformats.org/drawingml/2006/main"/>
        <a:ln xmlns:a="http://schemas.openxmlformats.org/drawingml/2006/main" w="9525">
          <a:solidFill>
            <a:schemeClr val="accent4">
              <a:lumMod val="75000"/>
            </a:schemeClr>
          </a:solidFill>
          <a:prstDash val="dash"/>
          <a:miter lim="800000"/>
          <a:headEnd/>
          <a:tailEnd/>
        </a:ln>
      </cdr:spPr>
      <cdr:txBody>
        <a:bodyPr xmlns:a="http://schemas.openxmlformats.org/drawingml/2006/main" wrap="square">
          <a:spAutoFit/>
        </a:bodyPr>
        <a:lstStyle xmlns:a="http://schemas.openxmlformats.org/drawingml/2006/main">
          <a:defPPr>
            <a:defRPr lang="th-TH"/>
          </a:defPPr>
          <a:lvl1pPr algn="l" rtl="0" fontAlgn="base">
            <a:spcBef>
              <a:spcPct val="0"/>
            </a:spcBef>
            <a:spcAft>
              <a:spcPct val="0"/>
            </a:spcAft>
            <a:defRPr sz="2800" kern="1200">
              <a:solidFill>
                <a:schemeClr val="tx1"/>
              </a:solidFill>
              <a:latin typeface="Arial" pitchFamily="34" charset="0"/>
              <a:ea typeface="+mn-ea"/>
              <a:cs typeface="Cordia New" pitchFamily="34" charset="-34"/>
            </a:defRPr>
          </a:lvl1pPr>
          <a:lvl2pPr marL="457200" algn="l" rtl="0" fontAlgn="base">
            <a:spcBef>
              <a:spcPct val="0"/>
            </a:spcBef>
            <a:spcAft>
              <a:spcPct val="0"/>
            </a:spcAft>
            <a:defRPr sz="2800" kern="1200">
              <a:solidFill>
                <a:schemeClr val="tx1"/>
              </a:solidFill>
              <a:latin typeface="Arial" pitchFamily="34" charset="0"/>
              <a:ea typeface="+mn-ea"/>
              <a:cs typeface="Cordia New" pitchFamily="34" charset="-34"/>
            </a:defRPr>
          </a:lvl2pPr>
          <a:lvl3pPr marL="914400" algn="l" rtl="0" fontAlgn="base">
            <a:spcBef>
              <a:spcPct val="0"/>
            </a:spcBef>
            <a:spcAft>
              <a:spcPct val="0"/>
            </a:spcAft>
            <a:defRPr sz="2800" kern="1200">
              <a:solidFill>
                <a:schemeClr val="tx1"/>
              </a:solidFill>
              <a:latin typeface="Arial" pitchFamily="34" charset="0"/>
              <a:ea typeface="+mn-ea"/>
              <a:cs typeface="Cordia New" pitchFamily="34" charset="-34"/>
            </a:defRPr>
          </a:lvl3pPr>
          <a:lvl4pPr marL="1371600" algn="l" rtl="0" fontAlgn="base">
            <a:spcBef>
              <a:spcPct val="0"/>
            </a:spcBef>
            <a:spcAft>
              <a:spcPct val="0"/>
            </a:spcAft>
            <a:defRPr sz="2800" kern="1200">
              <a:solidFill>
                <a:schemeClr val="tx1"/>
              </a:solidFill>
              <a:latin typeface="Arial" pitchFamily="34" charset="0"/>
              <a:ea typeface="+mn-ea"/>
              <a:cs typeface="Cordia New" pitchFamily="34" charset="-34"/>
            </a:defRPr>
          </a:lvl4pPr>
          <a:lvl5pPr marL="1828800" algn="l" rtl="0" fontAlgn="base">
            <a:spcBef>
              <a:spcPct val="0"/>
            </a:spcBef>
            <a:spcAft>
              <a:spcPct val="0"/>
            </a:spcAft>
            <a:defRPr sz="2800" kern="1200">
              <a:solidFill>
                <a:schemeClr val="tx1"/>
              </a:solidFill>
              <a:latin typeface="Arial" pitchFamily="34" charset="0"/>
              <a:ea typeface="+mn-ea"/>
              <a:cs typeface="Cordia New" pitchFamily="34" charset="-34"/>
            </a:defRPr>
          </a:lvl5pPr>
          <a:lvl6pPr marL="2286000" algn="l" defTabSz="914400" rtl="0" eaLnBrk="1" latinLnBrk="0" hangingPunct="1">
            <a:defRPr sz="2800" kern="1200">
              <a:solidFill>
                <a:schemeClr val="tx1"/>
              </a:solidFill>
              <a:latin typeface="Arial" pitchFamily="34" charset="0"/>
              <a:ea typeface="+mn-ea"/>
              <a:cs typeface="Cordia New" pitchFamily="34" charset="-34"/>
            </a:defRPr>
          </a:lvl6pPr>
          <a:lvl7pPr marL="2743200" algn="l" defTabSz="914400" rtl="0" eaLnBrk="1" latinLnBrk="0" hangingPunct="1">
            <a:defRPr sz="2800" kern="1200">
              <a:solidFill>
                <a:schemeClr val="tx1"/>
              </a:solidFill>
              <a:latin typeface="Arial" pitchFamily="34" charset="0"/>
              <a:ea typeface="+mn-ea"/>
              <a:cs typeface="Cordia New" pitchFamily="34" charset="-34"/>
            </a:defRPr>
          </a:lvl7pPr>
          <a:lvl8pPr marL="3200400" algn="l" defTabSz="914400" rtl="0" eaLnBrk="1" latinLnBrk="0" hangingPunct="1">
            <a:defRPr sz="2800" kern="1200">
              <a:solidFill>
                <a:schemeClr val="tx1"/>
              </a:solidFill>
              <a:latin typeface="Arial" pitchFamily="34" charset="0"/>
              <a:ea typeface="+mn-ea"/>
              <a:cs typeface="Cordia New" pitchFamily="34" charset="-34"/>
            </a:defRPr>
          </a:lvl8pPr>
          <a:lvl9pPr marL="3657600" algn="l" defTabSz="914400" rtl="0" eaLnBrk="1" latinLnBrk="0" hangingPunct="1">
            <a:defRPr sz="2800" kern="1200">
              <a:solidFill>
                <a:schemeClr val="tx1"/>
              </a:solidFill>
              <a:latin typeface="Arial" pitchFamily="34" charset="0"/>
              <a:ea typeface="+mn-ea"/>
              <a:cs typeface="Cordia New" pitchFamily="34" charset="-34"/>
            </a:defRPr>
          </a:lvl9pPr>
        </a:lstStyle>
        <a:p xmlns:a="http://schemas.openxmlformats.org/drawingml/2006/main">
          <a:pPr algn="ctr" fontAlgn="auto">
            <a:spcBef>
              <a:spcPts val="0"/>
            </a:spcBef>
            <a:spcAft>
              <a:spcPts val="0"/>
            </a:spcAft>
            <a:defRPr/>
          </a:pPr>
          <a:r>
            <a:rPr lang="en-US" sz="1100" b="0" dirty="0">
              <a:solidFill>
                <a:prstClr val="black"/>
              </a:solidFill>
              <a:cs typeface="Arial" pitchFamily="34" charset="0"/>
            </a:rPr>
            <a:t># Port Moresby; # Yangon; ### </a:t>
          </a:r>
          <a:r>
            <a:rPr lang="en-US" sz="1100" b="0" dirty="0"/>
            <a:t>Kathmandu</a:t>
          </a:r>
          <a:r>
            <a:rPr lang="en-US" sz="1100" b="0" dirty="0">
              <a:solidFill>
                <a:prstClr val="black"/>
              </a:solidFill>
              <a:cs typeface="Arial" pitchFamily="34" charset="0"/>
            </a:rPr>
            <a:t>; * Colombo; ** Dhaka; *** Luang Prabang</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1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30574" cy="497126"/>
          </a:xfrm>
          <a:prstGeom prst="rect">
            <a:avLst/>
          </a:prstGeom>
        </p:spPr>
        <p:txBody>
          <a:bodyPr vert="horz" lIns="92446" tIns="46223" rIns="92446" bIns="46223" rtlCol="0"/>
          <a:lstStyle>
            <a:lvl1pPr algn="l">
              <a:defRPr sz="1200"/>
            </a:lvl1pPr>
          </a:lstStyle>
          <a:p>
            <a:pPr>
              <a:defRPr/>
            </a:pPr>
            <a:endParaRPr lang="en-GB"/>
          </a:p>
        </p:txBody>
      </p:sp>
      <p:sp>
        <p:nvSpPr>
          <p:cNvPr id="3" name="Date Placeholder 2"/>
          <p:cNvSpPr>
            <a:spLocks noGrp="1"/>
          </p:cNvSpPr>
          <p:nvPr>
            <p:ph type="dt" sz="quarter" idx="1"/>
          </p:nvPr>
        </p:nvSpPr>
        <p:spPr>
          <a:xfrm>
            <a:off x="3829010" y="1"/>
            <a:ext cx="2930574" cy="497126"/>
          </a:xfrm>
          <a:prstGeom prst="rect">
            <a:avLst/>
          </a:prstGeom>
        </p:spPr>
        <p:txBody>
          <a:bodyPr vert="horz" lIns="92446" tIns="46223" rIns="92446" bIns="46223" rtlCol="0"/>
          <a:lstStyle>
            <a:lvl1pPr algn="r">
              <a:defRPr sz="1200"/>
            </a:lvl1pPr>
          </a:lstStyle>
          <a:p>
            <a:pPr>
              <a:defRPr/>
            </a:pPr>
            <a:fld id="{AACCCD9B-9938-4DB9-8A76-211FF960C84E}" type="datetimeFigureOut">
              <a:rPr lang="en-GB"/>
              <a:pPr>
                <a:defRPr/>
              </a:pPr>
              <a:t>16/12/2019</a:t>
            </a:fld>
            <a:endParaRPr lang="en-GB"/>
          </a:p>
        </p:txBody>
      </p:sp>
      <p:sp>
        <p:nvSpPr>
          <p:cNvPr id="4" name="Footer Placeholder 3"/>
          <p:cNvSpPr>
            <a:spLocks noGrp="1"/>
          </p:cNvSpPr>
          <p:nvPr>
            <p:ph type="ftr" sz="quarter" idx="2"/>
          </p:nvPr>
        </p:nvSpPr>
        <p:spPr>
          <a:xfrm>
            <a:off x="0" y="9443789"/>
            <a:ext cx="2930574" cy="497126"/>
          </a:xfrm>
          <a:prstGeom prst="rect">
            <a:avLst/>
          </a:prstGeom>
        </p:spPr>
        <p:txBody>
          <a:bodyPr vert="horz" lIns="92446" tIns="46223" rIns="92446" bIns="46223" rtlCol="0" anchor="b"/>
          <a:lstStyle>
            <a:lvl1pPr algn="l">
              <a:defRPr sz="1200"/>
            </a:lvl1pPr>
          </a:lstStyle>
          <a:p>
            <a:pPr>
              <a:defRPr/>
            </a:pPr>
            <a:endParaRPr lang="en-GB"/>
          </a:p>
        </p:txBody>
      </p:sp>
      <p:sp>
        <p:nvSpPr>
          <p:cNvPr id="5" name="Slide Number Placeholder 4"/>
          <p:cNvSpPr>
            <a:spLocks noGrp="1"/>
          </p:cNvSpPr>
          <p:nvPr>
            <p:ph type="sldNum" sz="quarter" idx="3"/>
          </p:nvPr>
        </p:nvSpPr>
        <p:spPr>
          <a:xfrm>
            <a:off x="3829010" y="9443789"/>
            <a:ext cx="2930574" cy="497126"/>
          </a:xfrm>
          <a:prstGeom prst="rect">
            <a:avLst/>
          </a:prstGeom>
        </p:spPr>
        <p:txBody>
          <a:bodyPr vert="horz" lIns="92446" tIns="46223" rIns="92446" bIns="46223" rtlCol="0" anchor="b"/>
          <a:lstStyle>
            <a:lvl1pPr algn="r">
              <a:defRPr sz="1200"/>
            </a:lvl1pPr>
          </a:lstStyle>
          <a:p>
            <a:pPr>
              <a:defRPr/>
            </a:pPr>
            <a:fld id="{FEED6ADF-8EE5-4F16-B031-FABEBE75DEAE}" type="slidenum">
              <a:rPr lang="en-GB"/>
              <a:pPr>
                <a:defRPr/>
              </a:pPr>
              <a:t>‹#›</a:t>
            </a:fld>
            <a:endParaRPr lang="en-GB"/>
          </a:p>
        </p:txBody>
      </p:sp>
    </p:spTree>
    <p:extLst>
      <p:ext uri="{BB962C8B-B14F-4D97-AF65-F5344CB8AC3E}">
        <p14:creationId xmlns:p14="http://schemas.microsoft.com/office/powerpoint/2010/main" val="124986462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30574" cy="497126"/>
          </a:xfrm>
          <a:prstGeom prst="rect">
            <a:avLst/>
          </a:prstGeom>
        </p:spPr>
        <p:txBody>
          <a:bodyPr vert="horz" lIns="92446" tIns="46223" rIns="92446" bIns="46223" rtlCol="0"/>
          <a:lstStyle>
            <a:lvl1pPr algn="l" fontAlgn="auto">
              <a:spcBef>
                <a:spcPts val="0"/>
              </a:spcBef>
              <a:spcAft>
                <a:spcPts val="0"/>
              </a:spcAft>
              <a:defRPr sz="1200">
                <a:latin typeface="+mn-lt"/>
                <a:cs typeface="+mn-cs"/>
              </a:defRPr>
            </a:lvl1pPr>
          </a:lstStyle>
          <a:p>
            <a:pPr>
              <a:defRPr/>
            </a:pPr>
            <a:endParaRPr lang="en-GB"/>
          </a:p>
        </p:txBody>
      </p:sp>
      <p:sp>
        <p:nvSpPr>
          <p:cNvPr id="3" name="Date Placeholder 2"/>
          <p:cNvSpPr>
            <a:spLocks noGrp="1"/>
          </p:cNvSpPr>
          <p:nvPr>
            <p:ph type="dt" idx="1"/>
          </p:nvPr>
        </p:nvSpPr>
        <p:spPr>
          <a:xfrm>
            <a:off x="3829010" y="1"/>
            <a:ext cx="2930574" cy="497126"/>
          </a:xfrm>
          <a:prstGeom prst="rect">
            <a:avLst/>
          </a:prstGeom>
        </p:spPr>
        <p:txBody>
          <a:bodyPr vert="horz" lIns="92446" tIns="46223" rIns="92446" bIns="46223" rtlCol="0"/>
          <a:lstStyle>
            <a:lvl1pPr algn="r" fontAlgn="auto">
              <a:spcBef>
                <a:spcPts val="0"/>
              </a:spcBef>
              <a:spcAft>
                <a:spcPts val="0"/>
              </a:spcAft>
              <a:defRPr sz="1200">
                <a:latin typeface="+mn-lt"/>
                <a:cs typeface="+mn-cs"/>
              </a:defRPr>
            </a:lvl1pPr>
          </a:lstStyle>
          <a:p>
            <a:pPr>
              <a:defRPr/>
            </a:pPr>
            <a:fld id="{3F4C73C2-E22C-4386-B95F-87F92BEF7995}" type="datetimeFigureOut">
              <a:rPr lang="en-GB"/>
              <a:pPr>
                <a:defRPr/>
              </a:pPr>
              <a:t>16/12/2019</a:t>
            </a:fld>
            <a:endParaRPr lang="en-GB"/>
          </a:p>
        </p:txBody>
      </p:sp>
      <p:sp>
        <p:nvSpPr>
          <p:cNvPr id="4" name="Slide Image Placeholder 3"/>
          <p:cNvSpPr>
            <a:spLocks noGrp="1" noRot="1" noChangeAspect="1"/>
          </p:cNvSpPr>
          <p:nvPr>
            <p:ph type="sldImg" idx="2"/>
          </p:nvPr>
        </p:nvSpPr>
        <p:spPr>
          <a:xfrm>
            <a:off x="66675" y="744538"/>
            <a:ext cx="6629400" cy="3729037"/>
          </a:xfrm>
          <a:prstGeom prst="rect">
            <a:avLst/>
          </a:prstGeom>
          <a:noFill/>
          <a:ln w="12700">
            <a:solidFill>
              <a:prstClr val="black"/>
            </a:solidFill>
          </a:ln>
        </p:spPr>
        <p:txBody>
          <a:bodyPr vert="horz" lIns="92446" tIns="46223" rIns="92446" bIns="46223" rtlCol="0" anchor="ctr"/>
          <a:lstStyle/>
          <a:p>
            <a:pPr lvl="0"/>
            <a:endParaRPr lang="en-GB" noProof="0"/>
          </a:p>
        </p:txBody>
      </p:sp>
      <p:sp>
        <p:nvSpPr>
          <p:cNvPr id="5" name="Notes Placeholder 4"/>
          <p:cNvSpPr>
            <a:spLocks noGrp="1"/>
          </p:cNvSpPr>
          <p:nvPr>
            <p:ph type="body" sz="quarter" idx="3"/>
          </p:nvPr>
        </p:nvSpPr>
        <p:spPr>
          <a:xfrm>
            <a:off x="677380" y="4723494"/>
            <a:ext cx="5407983" cy="4474130"/>
          </a:xfrm>
          <a:prstGeom prst="rect">
            <a:avLst/>
          </a:prstGeom>
        </p:spPr>
        <p:txBody>
          <a:bodyPr vert="horz" lIns="92446" tIns="46223" rIns="92446" bIns="46223"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5"/>
          <p:cNvSpPr>
            <a:spLocks noGrp="1"/>
          </p:cNvSpPr>
          <p:nvPr>
            <p:ph type="ftr" sz="quarter" idx="4"/>
          </p:nvPr>
        </p:nvSpPr>
        <p:spPr>
          <a:xfrm>
            <a:off x="0" y="9443789"/>
            <a:ext cx="2930574" cy="497126"/>
          </a:xfrm>
          <a:prstGeom prst="rect">
            <a:avLst/>
          </a:prstGeom>
        </p:spPr>
        <p:txBody>
          <a:bodyPr vert="horz" lIns="92446" tIns="46223" rIns="92446" bIns="46223" rtlCol="0" anchor="b"/>
          <a:lstStyle>
            <a:lvl1pPr algn="l" fontAlgn="auto">
              <a:spcBef>
                <a:spcPts val="0"/>
              </a:spcBef>
              <a:spcAft>
                <a:spcPts val="0"/>
              </a:spcAft>
              <a:defRPr sz="1200">
                <a:latin typeface="+mn-lt"/>
                <a:cs typeface="+mn-cs"/>
              </a:defRPr>
            </a:lvl1pPr>
          </a:lstStyle>
          <a:p>
            <a:pPr>
              <a:defRPr/>
            </a:pPr>
            <a:endParaRPr lang="en-GB"/>
          </a:p>
        </p:txBody>
      </p:sp>
      <p:sp>
        <p:nvSpPr>
          <p:cNvPr id="7" name="Slide Number Placeholder 6"/>
          <p:cNvSpPr>
            <a:spLocks noGrp="1"/>
          </p:cNvSpPr>
          <p:nvPr>
            <p:ph type="sldNum" sz="quarter" idx="5"/>
          </p:nvPr>
        </p:nvSpPr>
        <p:spPr>
          <a:xfrm>
            <a:off x="3829010" y="9443789"/>
            <a:ext cx="2930574" cy="497126"/>
          </a:xfrm>
          <a:prstGeom prst="rect">
            <a:avLst/>
          </a:prstGeom>
        </p:spPr>
        <p:txBody>
          <a:bodyPr vert="horz" lIns="92446" tIns="46223" rIns="92446" bIns="46223" rtlCol="0" anchor="b"/>
          <a:lstStyle>
            <a:lvl1pPr algn="r" fontAlgn="auto">
              <a:spcBef>
                <a:spcPts val="0"/>
              </a:spcBef>
              <a:spcAft>
                <a:spcPts val="0"/>
              </a:spcAft>
              <a:defRPr sz="1200">
                <a:latin typeface="+mn-lt"/>
                <a:cs typeface="+mn-cs"/>
              </a:defRPr>
            </a:lvl1pPr>
          </a:lstStyle>
          <a:p>
            <a:pPr>
              <a:defRPr/>
            </a:pPr>
            <a:fld id="{2F6152E8-6895-4E76-897F-6F34FB2C9EDF}" type="slidenum">
              <a:rPr lang="en-GB"/>
              <a:pPr>
                <a:defRPr/>
              </a:pPr>
              <a:t>‹#›</a:t>
            </a:fld>
            <a:endParaRPr lang="en-GB"/>
          </a:p>
        </p:txBody>
      </p:sp>
    </p:spTree>
    <p:extLst>
      <p:ext uri="{BB962C8B-B14F-4D97-AF65-F5344CB8AC3E}">
        <p14:creationId xmlns:p14="http://schemas.microsoft.com/office/powerpoint/2010/main" val="41884056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xfrm>
            <a:off x="66675" y="744538"/>
            <a:ext cx="6629400" cy="372903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a:p>
        </p:txBody>
      </p:sp>
      <p:sp>
        <p:nvSpPr>
          <p:cNvPr id="63492"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51122" indent="-288893">
              <a:defRPr>
                <a:solidFill>
                  <a:schemeClr val="tx1"/>
                </a:solidFill>
                <a:latin typeface="Arial" pitchFamily="34" charset="0"/>
              </a:defRPr>
            </a:lvl2pPr>
            <a:lvl3pPr marL="1155573" indent="-231115">
              <a:defRPr>
                <a:solidFill>
                  <a:schemeClr val="tx1"/>
                </a:solidFill>
                <a:latin typeface="Arial" pitchFamily="34" charset="0"/>
              </a:defRPr>
            </a:lvl3pPr>
            <a:lvl4pPr marL="1617802" indent="-231115">
              <a:defRPr>
                <a:solidFill>
                  <a:schemeClr val="tx1"/>
                </a:solidFill>
                <a:latin typeface="Arial" pitchFamily="34" charset="0"/>
              </a:defRPr>
            </a:lvl4pPr>
            <a:lvl5pPr marL="2080031" indent="-231115">
              <a:defRPr>
                <a:solidFill>
                  <a:schemeClr val="tx1"/>
                </a:solidFill>
                <a:latin typeface="Arial" pitchFamily="34" charset="0"/>
              </a:defRPr>
            </a:lvl5pPr>
            <a:lvl6pPr marL="2542261" indent="-231115" fontAlgn="base">
              <a:spcBef>
                <a:spcPct val="0"/>
              </a:spcBef>
              <a:spcAft>
                <a:spcPct val="0"/>
              </a:spcAft>
              <a:defRPr>
                <a:solidFill>
                  <a:schemeClr val="tx1"/>
                </a:solidFill>
                <a:latin typeface="Arial" pitchFamily="34" charset="0"/>
              </a:defRPr>
            </a:lvl6pPr>
            <a:lvl7pPr marL="3004490" indent="-231115" fontAlgn="base">
              <a:spcBef>
                <a:spcPct val="0"/>
              </a:spcBef>
              <a:spcAft>
                <a:spcPct val="0"/>
              </a:spcAft>
              <a:defRPr>
                <a:solidFill>
                  <a:schemeClr val="tx1"/>
                </a:solidFill>
                <a:latin typeface="Arial" pitchFamily="34" charset="0"/>
              </a:defRPr>
            </a:lvl7pPr>
            <a:lvl8pPr marL="3466719" indent="-231115" fontAlgn="base">
              <a:spcBef>
                <a:spcPct val="0"/>
              </a:spcBef>
              <a:spcAft>
                <a:spcPct val="0"/>
              </a:spcAft>
              <a:defRPr>
                <a:solidFill>
                  <a:schemeClr val="tx1"/>
                </a:solidFill>
                <a:latin typeface="Arial" pitchFamily="34" charset="0"/>
              </a:defRPr>
            </a:lvl8pPr>
            <a:lvl9pPr marL="3928948" indent="-231115" fontAlgn="base">
              <a:spcBef>
                <a:spcPct val="0"/>
              </a:spcBef>
              <a:spcAft>
                <a:spcPct val="0"/>
              </a:spcAft>
              <a:defRPr>
                <a:solidFill>
                  <a:schemeClr val="tx1"/>
                </a:solidFill>
                <a:latin typeface="Arial" pitchFamily="34" charset="0"/>
              </a:defRPr>
            </a:lvl9pPr>
          </a:lstStyle>
          <a:p>
            <a:pPr>
              <a:defRPr/>
            </a:pPr>
            <a:fld id="{5D63CE6C-8F88-4AF8-ABA9-3FDCDC10972C}" type="slidenum">
              <a:rPr lang="en-GB" smtClean="0">
                <a:solidFill>
                  <a:prstClr val="black"/>
                </a:solidFill>
                <a:latin typeface="Calibri" pitchFamily="34" charset="0"/>
              </a:rPr>
              <a:pPr>
                <a:defRPr/>
              </a:pPr>
              <a:t>1</a:t>
            </a:fld>
            <a:endParaRPr lang="en-GB" dirty="0">
              <a:solidFill>
                <a:prstClr val="black"/>
              </a:solidFill>
              <a:latin typeface="Calibri"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xfrm>
            <a:off x="66675" y="744538"/>
            <a:ext cx="6629400" cy="372903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p>
        </p:txBody>
      </p:sp>
      <p:sp>
        <p:nvSpPr>
          <p:cNvPr id="4" name="Slide Number Placeholder 3"/>
          <p:cNvSpPr>
            <a:spLocks noGrp="1"/>
          </p:cNvSpPr>
          <p:nvPr>
            <p:ph type="sldNum" sz="quarter" idx="5"/>
          </p:nvPr>
        </p:nvSpPr>
        <p:spPr/>
        <p:txBody>
          <a:bodyPr/>
          <a:lstStyle/>
          <a:p>
            <a:pPr>
              <a:defRPr/>
            </a:pPr>
            <a:fld id="{CB72EE1F-ADD2-40F8-92E4-A2C6EB37EAC0}" type="slidenum">
              <a:rPr lang="en-GB" smtClean="0">
                <a:solidFill>
                  <a:prstClr val="black"/>
                </a:solidFill>
              </a:rPr>
              <a:pPr>
                <a:defRPr/>
              </a:pPr>
              <a:t>17</a:t>
            </a:fld>
            <a:endParaRPr lang="en-GB">
              <a:solidFill>
                <a:prstClr val="black"/>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49068" rtl="0" eaLnBrk="1" fontAlgn="auto" latinLnBrk="0" hangingPunct="1">
              <a:lnSpc>
                <a:spcPct val="100000"/>
              </a:lnSpc>
              <a:spcBef>
                <a:spcPts val="0"/>
              </a:spcBef>
              <a:spcAft>
                <a:spcPts val="0"/>
              </a:spcAft>
              <a:buClrTx/>
              <a:buSzTx/>
              <a:buFontTx/>
              <a:buNone/>
              <a:tabLst/>
              <a:defRPr/>
            </a:pPr>
            <a:fld id="{37AE2318-6264-4120-8DD3-0642C851EA08}"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449068"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418334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6675" y="744538"/>
            <a:ext cx="6629400" cy="3729037"/>
          </a:xfrm>
        </p:spPr>
      </p:sp>
      <p:sp>
        <p:nvSpPr>
          <p:cNvPr id="3" name="Notes Placeholder 2"/>
          <p:cNvSpPr>
            <a:spLocks noGrp="1"/>
          </p:cNvSpPr>
          <p:nvPr>
            <p:ph type="body" idx="1"/>
          </p:nvPr>
        </p:nvSpPr>
        <p:spPr/>
        <p:txBody>
          <a:bodyPr/>
          <a:lstStyle/>
          <a:p>
            <a:endParaRPr lang="th-TH" dirty="0"/>
          </a:p>
        </p:txBody>
      </p:sp>
      <p:sp>
        <p:nvSpPr>
          <p:cNvPr id="4" name="Slide Number Placeholder 3"/>
          <p:cNvSpPr>
            <a:spLocks noGrp="1"/>
          </p:cNvSpPr>
          <p:nvPr>
            <p:ph type="sldNum" sz="quarter" idx="10"/>
          </p:nvPr>
        </p:nvSpPr>
        <p:spPr/>
        <p:txBody>
          <a:bodyPr/>
          <a:lstStyle/>
          <a:p>
            <a:pPr>
              <a:defRPr/>
            </a:pPr>
            <a:fld id="{36288F76-ABC8-45E4-A7BD-E658DF7FCD40}" type="slidenum">
              <a:rPr lang="th-TH" smtClean="0">
                <a:solidFill>
                  <a:prstClr val="black"/>
                </a:solidFill>
              </a:rPr>
              <a:pPr>
                <a:defRPr/>
              </a:pPr>
              <a:t>26</a:t>
            </a:fld>
            <a:endParaRPr lang="th-TH">
              <a:solidFill>
                <a:prstClr val="black"/>
              </a:solidFill>
            </a:endParaRPr>
          </a:p>
        </p:txBody>
      </p:sp>
    </p:spTree>
    <p:extLst>
      <p:ext uri="{BB962C8B-B14F-4D97-AF65-F5344CB8AC3E}">
        <p14:creationId xmlns:p14="http://schemas.microsoft.com/office/powerpoint/2010/main" val="19052395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Where there are barriers – there will be limited access to health services</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9F6E0E5-F065-4C6A-AEAA-14D8900DFE7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725348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6675" y="744538"/>
            <a:ext cx="6629400" cy="3729037"/>
          </a:xfrm>
        </p:spPr>
      </p:sp>
      <p:sp>
        <p:nvSpPr>
          <p:cNvPr id="3" name="Notes Placeholder 2"/>
          <p:cNvSpPr>
            <a:spLocks noGrp="1"/>
          </p:cNvSpPr>
          <p:nvPr>
            <p:ph type="body" idx="1"/>
          </p:nvPr>
        </p:nvSpPr>
        <p:spPr/>
        <p:txBody>
          <a:bodyPr/>
          <a:lstStyle/>
          <a:p>
            <a:endParaRPr lang="th-TH" dirty="0"/>
          </a:p>
        </p:txBody>
      </p:sp>
      <p:sp>
        <p:nvSpPr>
          <p:cNvPr id="4" name="Slide Number Placeholder 3"/>
          <p:cNvSpPr>
            <a:spLocks noGrp="1"/>
          </p:cNvSpPr>
          <p:nvPr>
            <p:ph type="sldNum" sz="quarter" idx="10"/>
          </p:nvPr>
        </p:nvSpPr>
        <p:spPr/>
        <p:txBody>
          <a:bodyPr/>
          <a:lstStyle/>
          <a:p>
            <a:fld id="{16C8BF1D-DF87-4B69-A739-6CA382E04DD0}" type="slidenum">
              <a:rPr lang="en-GB" smtClean="0"/>
              <a:t>30</a:t>
            </a:fld>
            <a:endParaRPr lang="en-GB"/>
          </a:p>
        </p:txBody>
      </p:sp>
    </p:spTree>
    <p:extLst>
      <p:ext uri="{BB962C8B-B14F-4D97-AF65-F5344CB8AC3E}">
        <p14:creationId xmlns:p14="http://schemas.microsoft.com/office/powerpoint/2010/main" val="40469120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xfrm>
            <a:off x="66675" y="744538"/>
            <a:ext cx="6629400" cy="372903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dirty="0">
              <a:solidFill>
                <a:srgbClr val="FF0000"/>
              </a:solidFill>
            </a:endParaRPr>
          </a:p>
        </p:txBody>
      </p:sp>
      <p:sp>
        <p:nvSpPr>
          <p:cNvPr id="4" name="Slide Number Placeholder 3"/>
          <p:cNvSpPr>
            <a:spLocks noGrp="1"/>
          </p:cNvSpPr>
          <p:nvPr>
            <p:ph type="sldNum" sz="quarter" idx="5"/>
          </p:nvPr>
        </p:nvSpPr>
        <p:spPr/>
        <p:txBody>
          <a:bodyPr/>
          <a:lstStyle/>
          <a:p>
            <a:pPr>
              <a:defRPr/>
            </a:pPr>
            <a:fld id="{BC9DFDBD-DD46-4AA6-8164-91793B86BFBB}" type="slidenum">
              <a:rPr lang="en-GB">
                <a:solidFill>
                  <a:prstClr val="black"/>
                </a:solidFill>
              </a:rPr>
              <a:pPr>
                <a:defRPr/>
              </a:pPr>
              <a:t>32</a:t>
            </a:fld>
            <a:endParaRPr lang="en-GB" dirty="0">
              <a:solidFill>
                <a:prstClr val="black"/>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6675" y="744538"/>
            <a:ext cx="6629400" cy="3729037"/>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2F6152E8-6895-4E76-897F-6F34FB2C9EDF}" type="slidenum">
              <a:rPr lang="en-GB" smtClean="0"/>
              <a:pPr>
                <a:defRPr/>
              </a:pPr>
              <a:t>33</a:t>
            </a:fld>
            <a:endParaRPr lang="en-GB"/>
          </a:p>
        </p:txBody>
      </p:sp>
    </p:spTree>
    <p:extLst>
      <p:ext uri="{BB962C8B-B14F-4D97-AF65-F5344CB8AC3E}">
        <p14:creationId xmlns:p14="http://schemas.microsoft.com/office/powerpoint/2010/main" val="40564965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ตัวแทนรูปบนภาพนิ่ง 1"/>
          <p:cNvSpPr>
            <a:spLocks noGrp="1" noRot="1" noChangeAspect="1"/>
          </p:cNvSpPr>
          <p:nvPr>
            <p:ph type="sldImg"/>
          </p:nvPr>
        </p:nvSpPr>
        <p:spPr>
          <a:xfrm>
            <a:off x="66675" y="744538"/>
            <a:ext cx="6629400" cy="3729037"/>
          </a:xfrm>
        </p:spPr>
      </p:sp>
      <p:sp>
        <p:nvSpPr>
          <p:cNvPr id="3" name="ตัวแทนบันทึกย่อ 2"/>
          <p:cNvSpPr>
            <a:spLocks noGrp="1"/>
          </p:cNvSpPr>
          <p:nvPr>
            <p:ph type="body" idx="1"/>
          </p:nvPr>
        </p:nvSpPr>
        <p:spPr/>
        <p:txBody>
          <a:bodyPr/>
          <a:lstStyle/>
          <a:p>
            <a:endParaRPr lang="th-TH" dirty="0"/>
          </a:p>
        </p:txBody>
      </p:sp>
      <p:sp>
        <p:nvSpPr>
          <p:cNvPr id="4" name="ตัวแทนหมายเลขภาพนิ่ง 3"/>
          <p:cNvSpPr>
            <a:spLocks noGrp="1"/>
          </p:cNvSpPr>
          <p:nvPr>
            <p:ph type="sldNum" sz="quarter" idx="10"/>
          </p:nvPr>
        </p:nvSpPr>
        <p:spPr/>
        <p:txBody>
          <a:bodyPr/>
          <a:lstStyle/>
          <a:p>
            <a:pPr>
              <a:defRPr/>
            </a:pPr>
            <a:fld id="{2F6152E8-6895-4E76-897F-6F34FB2C9EDF}" type="slidenum">
              <a:rPr lang="en-GB" smtClean="0"/>
              <a:pPr>
                <a:defRPr/>
              </a:pPr>
              <a:t>34</a:t>
            </a:fld>
            <a:endParaRPr lang="en-GB"/>
          </a:p>
        </p:txBody>
      </p:sp>
    </p:spTree>
    <p:extLst>
      <p:ext uri="{BB962C8B-B14F-4D97-AF65-F5344CB8AC3E}">
        <p14:creationId xmlns:p14="http://schemas.microsoft.com/office/powerpoint/2010/main" val="23563642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6675" y="744538"/>
            <a:ext cx="6629400" cy="3729037"/>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2F6152E8-6895-4E76-897F-6F34FB2C9EDF}" type="slidenum">
              <a:rPr lang="en-GB" smtClean="0"/>
              <a:pPr>
                <a:defRPr/>
              </a:pPr>
              <a:t>35</a:t>
            </a:fld>
            <a:endParaRPr lang="en-GB"/>
          </a:p>
        </p:txBody>
      </p:sp>
    </p:spTree>
    <p:extLst>
      <p:ext uri="{BB962C8B-B14F-4D97-AF65-F5344CB8AC3E}">
        <p14:creationId xmlns:p14="http://schemas.microsoft.com/office/powerpoint/2010/main" val="104507522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6675" y="744538"/>
            <a:ext cx="6629400" cy="3729037"/>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29692E0-67F2-FA4F-9AF7-8F67DFBF6BA7}" type="slidenum">
              <a:rPr lang="th-TH" smtClean="0">
                <a:solidFill>
                  <a:prstClr val="black"/>
                </a:solidFill>
              </a:rPr>
              <a:pPr/>
              <a:t>36</a:t>
            </a:fld>
            <a:endParaRPr lang="th-TH">
              <a:solidFill>
                <a:prstClr val="black"/>
              </a:solidFill>
            </a:endParaRPr>
          </a:p>
        </p:txBody>
      </p:sp>
    </p:spTree>
    <p:extLst>
      <p:ext uri="{BB962C8B-B14F-4D97-AF65-F5344CB8AC3E}">
        <p14:creationId xmlns:p14="http://schemas.microsoft.com/office/powerpoint/2010/main" val="11606760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6675" y="744538"/>
            <a:ext cx="6629400" cy="3729037"/>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16C8BF1D-DF87-4B69-A739-6CA382E04DD0}" type="slidenum">
              <a:rPr lang="en-GB" smtClean="0">
                <a:solidFill>
                  <a:prstClr val="black"/>
                </a:solidFill>
              </a:rPr>
              <a:pPr>
                <a:defRPr/>
              </a:pPr>
              <a:t>3</a:t>
            </a:fld>
            <a:endParaRPr lang="en-GB">
              <a:solidFill>
                <a:prstClr val="black"/>
              </a:solidFill>
            </a:endParaRPr>
          </a:p>
        </p:txBody>
      </p:sp>
    </p:spTree>
    <p:extLst>
      <p:ext uri="{BB962C8B-B14F-4D97-AF65-F5344CB8AC3E}">
        <p14:creationId xmlns:p14="http://schemas.microsoft.com/office/powerpoint/2010/main" val="107117956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6675" y="744538"/>
            <a:ext cx="6629400" cy="3729037"/>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2F6152E8-6895-4E76-897F-6F34FB2C9EDF}" type="slidenum">
              <a:rPr lang="en-GB" smtClean="0">
                <a:solidFill>
                  <a:prstClr val="black"/>
                </a:solidFill>
              </a:rPr>
              <a:pPr>
                <a:defRPr/>
              </a:pPr>
              <a:t>37</a:t>
            </a:fld>
            <a:endParaRPr lang="en-GB">
              <a:solidFill>
                <a:prstClr val="black"/>
              </a:solidFill>
            </a:endParaRPr>
          </a:p>
        </p:txBody>
      </p:sp>
    </p:spTree>
    <p:extLst>
      <p:ext uri="{BB962C8B-B14F-4D97-AF65-F5344CB8AC3E}">
        <p14:creationId xmlns:p14="http://schemas.microsoft.com/office/powerpoint/2010/main" val="31700123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6675" y="744538"/>
            <a:ext cx="6629400" cy="3729037"/>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D9B8F6E6-4999-442F-87AF-EFE0F4394701}" type="slidenum">
              <a:rPr lang="en-US" smtClean="0">
                <a:solidFill>
                  <a:prstClr val="black"/>
                </a:solidFill>
              </a:rPr>
              <a:pPr>
                <a:defRPr/>
              </a:pPr>
              <a:t>38</a:t>
            </a:fld>
            <a:endParaRPr lang="en-US" dirty="0">
              <a:solidFill>
                <a:prstClr val="black"/>
              </a:solidFil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xfrm>
            <a:off x="66675" y="744538"/>
            <a:ext cx="6629400" cy="372903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dirty="0"/>
          </a:p>
        </p:txBody>
      </p:sp>
      <p:sp>
        <p:nvSpPr>
          <p:cNvPr id="4" name="Slide Number Placeholder 3"/>
          <p:cNvSpPr>
            <a:spLocks noGrp="1"/>
          </p:cNvSpPr>
          <p:nvPr>
            <p:ph type="sldNum" sz="quarter" idx="5"/>
          </p:nvPr>
        </p:nvSpPr>
        <p:spPr/>
        <p:txBody>
          <a:bodyPr/>
          <a:lstStyle/>
          <a:p>
            <a:pPr>
              <a:defRPr/>
            </a:pPr>
            <a:fld id="{54200B43-BA71-424C-A020-68725F2E93A7}" type="slidenum">
              <a:rPr lang="en-CA" smtClean="0">
                <a:solidFill>
                  <a:prstClr val="black"/>
                </a:solidFill>
              </a:rPr>
              <a:pPr>
                <a:defRPr/>
              </a:pPr>
              <a:t>39</a:t>
            </a:fld>
            <a:endParaRPr lang="en-CA" dirty="0">
              <a:solidFill>
                <a:prstClr val="black"/>
              </a:solidFil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xfrm>
            <a:off x="66675" y="744538"/>
            <a:ext cx="6629400" cy="372903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defRPr/>
            </a:pPr>
            <a:endParaRPr lang="en-CA" sz="900" baseline="0" dirty="0"/>
          </a:p>
        </p:txBody>
      </p:sp>
      <p:sp>
        <p:nvSpPr>
          <p:cNvPr id="4" name="Slide Number Placeholder 3"/>
          <p:cNvSpPr>
            <a:spLocks noGrp="1"/>
          </p:cNvSpPr>
          <p:nvPr>
            <p:ph type="sldNum" sz="quarter" idx="5"/>
          </p:nvPr>
        </p:nvSpPr>
        <p:spPr/>
        <p:txBody>
          <a:bodyPr/>
          <a:lstStyle/>
          <a:p>
            <a:pPr>
              <a:defRPr/>
            </a:pPr>
            <a:fld id="{54200B43-BA71-424C-A020-68725F2E93A7}" type="slidenum">
              <a:rPr lang="en-CA" smtClean="0">
                <a:solidFill>
                  <a:prstClr val="black"/>
                </a:solidFill>
              </a:rPr>
              <a:pPr>
                <a:defRPr/>
              </a:pPr>
              <a:t>40</a:t>
            </a:fld>
            <a:endParaRPr lang="en-CA" dirty="0">
              <a:solidFill>
                <a:prstClr val="black"/>
              </a:solidFil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6675" y="744538"/>
            <a:ext cx="6629400" cy="3729037"/>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2F6152E8-6895-4E76-897F-6F34FB2C9EDF}" type="slidenum">
              <a:rPr lang="en-GB" smtClean="0">
                <a:solidFill>
                  <a:prstClr val="black"/>
                </a:solidFill>
              </a:rPr>
              <a:pPr>
                <a:defRPr/>
              </a:pPr>
              <a:t>41</a:t>
            </a:fld>
            <a:endParaRPr lang="en-GB">
              <a:solidFill>
                <a:prstClr val="black"/>
              </a:solidFill>
            </a:endParaRPr>
          </a:p>
        </p:txBody>
      </p:sp>
    </p:spTree>
    <p:extLst>
      <p:ext uri="{BB962C8B-B14F-4D97-AF65-F5344CB8AC3E}">
        <p14:creationId xmlns:p14="http://schemas.microsoft.com/office/powerpoint/2010/main" val="100383830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6675" y="744538"/>
            <a:ext cx="6629400" cy="3729037"/>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6C8BF1D-DF87-4B69-A739-6CA382E04DD0}" type="slidenum">
              <a:rPr lang="en-GB" smtClean="0">
                <a:solidFill>
                  <a:prstClr val="black"/>
                </a:solidFill>
              </a:rPr>
              <a:pPr/>
              <a:t>43</a:t>
            </a:fld>
            <a:endParaRPr lang="en-GB">
              <a:solidFill>
                <a:prstClr val="black"/>
              </a:solidFill>
            </a:endParaRPr>
          </a:p>
        </p:txBody>
      </p:sp>
    </p:spTree>
    <p:extLst>
      <p:ext uri="{BB962C8B-B14F-4D97-AF65-F5344CB8AC3E}">
        <p14:creationId xmlns:p14="http://schemas.microsoft.com/office/powerpoint/2010/main" val="34873881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pPr defTabSz="923720">
              <a:spcBef>
                <a:spcPct val="0"/>
              </a:spcBef>
            </a:pPr>
            <a:endParaRPr lang="en-US" sz="1400"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pPr marL="0" marR="0" lvl="0" indent="0" algn="r" defTabSz="931774" rtl="0" eaLnBrk="1" fontAlgn="auto" latinLnBrk="0" hangingPunct="1">
              <a:lnSpc>
                <a:spcPct val="100000"/>
              </a:lnSpc>
              <a:spcBef>
                <a:spcPts val="0"/>
              </a:spcBef>
              <a:spcAft>
                <a:spcPts val="0"/>
              </a:spcAft>
              <a:buClrTx/>
              <a:buSzTx/>
              <a:buFontTx/>
              <a:buNone/>
              <a:tabLst/>
              <a:defRPr/>
            </a:pPr>
            <a:fld id="{91F3D809-582E-4C7C-BB8F-DF9004DA5EB6}" type="slidenum">
              <a:rPr kumimoji="0" lang="en-GB" sz="1200" b="0" i="0" u="none" strike="noStrike" kern="1200" cap="none" spc="0" normalizeH="0" baseline="0" noProof="0">
                <a:ln>
                  <a:noFill/>
                </a:ln>
                <a:solidFill>
                  <a:prstClr val="black"/>
                </a:solidFill>
                <a:effectLst/>
                <a:uLnTx/>
                <a:uFillTx/>
                <a:latin typeface="Calibri"/>
                <a:ea typeface="+mn-ea"/>
                <a:cs typeface="+mn-cs"/>
              </a:rPr>
              <a:pPr marL="0" marR="0" lvl="0" indent="0" algn="r" defTabSz="931774"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043639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6675" y="744538"/>
            <a:ext cx="6629400" cy="3729037"/>
          </a:xfrm>
        </p:spPr>
      </p:sp>
      <p:sp>
        <p:nvSpPr>
          <p:cNvPr id="3" name="Notes Placeholder 2"/>
          <p:cNvSpPr>
            <a:spLocks noGrp="1"/>
          </p:cNvSpPr>
          <p:nvPr>
            <p:ph type="body" idx="1"/>
          </p:nvPr>
        </p:nvSpPr>
        <p:spPr/>
        <p:txBody>
          <a:bodyPr/>
          <a:lstStyle/>
          <a:p>
            <a:endParaRPr lang="en-US" b="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a:defRPr/>
            </a:pPr>
            <a:fld id="{91F3D809-582E-4C7C-BB8F-DF9004DA5EB6}" type="slidenum">
              <a:rPr lang="en-GB" smtClean="0">
                <a:solidFill>
                  <a:prstClr val="black"/>
                </a:solidFill>
              </a:rPr>
              <a:pPr>
                <a:defRPr/>
              </a:pPr>
              <a:t>5</a:t>
            </a:fld>
            <a:endParaRPr lang="en-GB">
              <a:solidFill>
                <a:prstClr val="black"/>
              </a:solidFill>
            </a:endParaRPr>
          </a:p>
        </p:txBody>
      </p:sp>
    </p:spTree>
    <p:extLst>
      <p:ext uri="{BB962C8B-B14F-4D97-AF65-F5344CB8AC3E}">
        <p14:creationId xmlns:p14="http://schemas.microsoft.com/office/powerpoint/2010/main" val="13078282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6675" y="744538"/>
            <a:ext cx="6629400" cy="3729037"/>
          </a:xfrm>
        </p:spPr>
      </p:sp>
      <p:sp>
        <p:nvSpPr>
          <p:cNvPr id="3" name="Notes Placeholder 2"/>
          <p:cNvSpPr>
            <a:spLocks noGrp="1"/>
          </p:cNvSpPr>
          <p:nvPr>
            <p:ph type="body" idx="1"/>
          </p:nvPr>
        </p:nvSpPr>
        <p:spPr/>
        <p:txBody>
          <a:bodyPr/>
          <a:lstStyle/>
          <a:p>
            <a:r>
              <a:rPr lang="en-US" dirty="0"/>
              <a:t>9, 11, 29 ,30</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7AE2318-6264-4120-8DD3-0642C851EA0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969647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6675" y="744538"/>
            <a:ext cx="6629400" cy="3729037"/>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6C8BF1D-DF87-4B69-A739-6CA382E04DD0}" type="slidenum">
              <a:rPr lang="en-GB" smtClean="0"/>
              <a:t>9</a:t>
            </a:fld>
            <a:endParaRPr lang="en-GB"/>
          </a:p>
        </p:txBody>
      </p:sp>
    </p:spTree>
    <p:extLst>
      <p:ext uri="{BB962C8B-B14F-4D97-AF65-F5344CB8AC3E}">
        <p14:creationId xmlns:p14="http://schemas.microsoft.com/office/powerpoint/2010/main" val="13339948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6675" y="744538"/>
            <a:ext cx="6629400" cy="3729037"/>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2F6152E8-6895-4E76-897F-6F34FB2C9EDF}" type="slidenum">
              <a:rPr lang="en-GB" smtClean="0"/>
              <a:pPr>
                <a:defRPr/>
              </a:pPr>
              <a:t>13</a:t>
            </a:fld>
            <a:endParaRPr lang="en-GB"/>
          </a:p>
        </p:txBody>
      </p:sp>
    </p:spTree>
    <p:extLst>
      <p:ext uri="{BB962C8B-B14F-4D97-AF65-F5344CB8AC3E}">
        <p14:creationId xmlns:p14="http://schemas.microsoft.com/office/powerpoint/2010/main" val="19940809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49199" rtl="0" eaLnBrk="1" fontAlgn="auto" latinLnBrk="0" hangingPunct="1">
              <a:lnSpc>
                <a:spcPct val="100000"/>
              </a:lnSpc>
              <a:spcBef>
                <a:spcPts val="0"/>
              </a:spcBef>
              <a:spcAft>
                <a:spcPts val="0"/>
              </a:spcAft>
              <a:buClrTx/>
              <a:buSzTx/>
              <a:buFontTx/>
              <a:buNone/>
              <a:tabLst/>
              <a:defRPr/>
            </a:pPr>
            <a:fld id="{05A85E22-47BD-48F7-8CB6-FF8EA10EBD1D}"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49199"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97928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6675" y="744538"/>
            <a:ext cx="6629400" cy="3729037"/>
          </a:xfrm>
        </p:spPr>
      </p:sp>
      <p:sp>
        <p:nvSpPr>
          <p:cNvPr id="3" name="Notes Placeholder 2"/>
          <p:cNvSpPr>
            <a:spLocks noGrp="1"/>
          </p:cNvSpPr>
          <p:nvPr>
            <p:ph type="body" idx="1"/>
          </p:nvPr>
        </p:nvSpPr>
        <p:spPr/>
        <p:txBody>
          <a:bodyPr/>
          <a:lstStyle/>
          <a:p>
            <a:endParaRPr lang="th-TH" b="0" dirty="0"/>
          </a:p>
        </p:txBody>
      </p:sp>
      <p:sp>
        <p:nvSpPr>
          <p:cNvPr id="4" name="Slide Number Placeholder 3"/>
          <p:cNvSpPr>
            <a:spLocks noGrp="1"/>
          </p:cNvSpPr>
          <p:nvPr>
            <p:ph type="sldNum" sz="quarter" idx="10"/>
          </p:nvPr>
        </p:nvSpPr>
        <p:spPr/>
        <p:txBody>
          <a:bodyPr/>
          <a:lstStyle/>
          <a:p>
            <a:fld id="{16C8BF1D-DF87-4B69-A739-6CA382E04DD0}" type="slidenum">
              <a:rPr lang="en-GB" smtClean="0">
                <a:solidFill>
                  <a:prstClr val="black"/>
                </a:solidFill>
              </a:rPr>
              <a:pPr/>
              <a:t>15</a:t>
            </a:fld>
            <a:endParaRPr lang="en-GB">
              <a:solidFill>
                <a:prstClr val="black"/>
              </a:solidFill>
            </a:endParaRPr>
          </a:p>
        </p:txBody>
      </p:sp>
    </p:spTree>
    <p:extLst>
      <p:ext uri="{BB962C8B-B14F-4D97-AF65-F5344CB8AC3E}">
        <p14:creationId xmlns:p14="http://schemas.microsoft.com/office/powerpoint/2010/main" val="245520035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0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4.xml"/></Relationships>
</file>

<file path=ppt/slideLayouts/_rels/slideLayout10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4.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7.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8.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9.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0.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2.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3.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357718" y="3082925"/>
            <a:ext cx="8189383"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569" tIns="49785" rIns="99569" bIns="49785">
            <a:spAutoFit/>
          </a:bodyPr>
          <a:lstStyle>
            <a:lvl1pPr>
              <a:defRPr sz="2800">
                <a:solidFill>
                  <a:schemeClr val="tx1"/>
                </a:solidFill>
                <a:latin typeface="Arial" charset="0"/>
                <a:cs typeface="Cordia New" pitchFamily="34" charset="-34"/>
              </a:defRPr>
            </a:lvl1pPr>
            <a:lvl2pPr marL="742950" indent="-285750">
              <a:defRPr sz="2800">
                <a:solidFill>
                  <a:schemeClr val="tx1"/>
                </a:solidFill>
                <a:latin typeface="Arial" charset="0"/>
                <a:cs typeface="Cordia New" pitchFamily="34" charset="-34"/>
              </a:defRPr>
            </a:lvl2pPr>
            <a:lvl3pPr marL="1143000" indent="-228600">
              <a:defRPr sz="2800">
                <a:solidFill>
                  <a:schemeClr val="tx1"/>
                </a:solidFill>
                <a:latin typeface="Arial" charset="0"/>
                <a:cs typeface="Cordia New" pitchFamily="34" charset="-34"/>
              </a:defRPr>
            </a:lvl3pPr>
            <a:lvl4pPr marL="1600200" indent="-228600">
              <a:defRPr sz="2800">
                <a:solidFill>
                  <a:schemeClr val="tx1"/>
                </a:solidFill>
                <a:latin typeface="Arial" charset="0"/>
                <a:cs typeface="Cordia New" pitchFamily="34" charset="-34"/>
              </a:defRPr>
            </a:lvl4pPr>
            <a:lvl5pPr marL="2057400" indent="-228600">
              <a:defRPr sz="2800">
                <a:solidFill>
                  <a:schemeClr val="tx1"/>
                </a:solidFill>
                <a:latin typeface="Arial" charset="0"/>
                <a:cs typeface="Cordia New" pitchFamily="34" charset="-34"/>
              </a:defRPr>
            </a:lvl5pPr>
            <a:lvl6pPr marL="2514600" indent="-228600" fontAlgn="base">
              <a:spcBef>
                <a:spcPct val="0"/>
              </a:spcBef>
              <a:spcAft>
                <a:spcPct val="0"/>
              </a:spcAft>
              <a:defRPr sz="2800">
                <a:solidFill>
                  <a:schemeClr val="tx1"/>
                </a:solidFill>
                <a:latin typeface="Arial" charset="0"/>
                <a:cs typeface="Cordia New" pitchFamily="34" charset="-34"/>
              </a:defRPr>
            </a:lvl6pPr>
            <a:lvl7pPr marL="2971800" indent="-228600" fontAlgn="base">
              <a:spcBef>
                <a:spcPct val="0"/>
              </a:spcBef>
              <a:spcAft>
                <a:spcPct val="0"/>
              </a:spcAft>
              <a:defRPr sz="2800">
                <a:solidFill>
                  <a:schemeClr val="tx1"/>
                </a:solidFill>
                <a:latin typeface="Arial" charset="0"/>
                <a:cs typeface="Cordia New" pitchFamily="34" charset="-34"/>
              </a:defRPr>
            </a:lvl7pPr>
            <a:lvl8pPr marL="3429000" indent="-228600" fontAlgn="base">
              <a:spcBef>
                <a:spcPct val="0"/>
              </a:spcBef>
              <a:spcAft>
                <a:spcPct val="0"/>
              </a:spcAft>
              <a:defRPr sz="2800">
                <a:solidFill>
                  <a:schemeClr val="tx1"/>
                </a:solidFill>
                <a:latin typeface="Arial" charset="0"/>
                <a:cs typeface="Cordia New" pitchFamily="34" charset="-34"/>
              </a:defRPr>
            </a:lvl8pPr>
            <a:lvl9pPr marL="3886200" indent="-228600" fontAlgn="base">
              <a:spcBef>
                <a:spcPct val="0"/>
              </a:spcBef>
              <a:spcAft>
                <a:spcPct val="0"/>
              </a:spcAft>
              <a:defRPr sz="2800">
                <a:solidFill>
                  <a:schemeClr val="tx1"/>
                </a:solidFill>
                <a:latin typeface="Arial" charset="0"/>
                <a:cs typeface="Cordia New" pitchFamily="34" charset="-34"/>
              </a:defRPr>
            </a:lvl9pPr>
          </a:lstStyle>
          <a:p>
            <a:pPr>
              <a:defRPr/>
            </a:pPr>
            <a:r>
              <a:rPr lang="en-US" sz="3600" b="1">
                <a:solidFill>
                  <a:prstClr val="white"/>
                </a:solidFill>
                <a:cs typeface="Arial" charset="0"/>
              </a:rPr>
              <a:t>HIV and AIDS</a:t>
            </a:r>
            <a:endParaRPr lang="th-TH" sz="3600" b="1">
              <a:solidFill>
                <a:prstClr val="white"/>
              </a:solidFill>
            </a:endParaRPr>
          </a:p>
        </p:txBody>
      </p:sp>
      <p:sp>
        <p:nvSpPr>
          <p:cNvPr id="5" name="TextBox 4"/>
          <p:cNvSpPr txBox="1"/>
          <p:nvPr userDrawn="1"/>
        </p:nvSpPr>
        <p:spPr>
          <a:xfrm>
            <a:off x="359834" y="3570288"/>
            <a:ext cx="8191500" cy="639762"/>
          </a:xfrm>
          <a:prstGeom prst="rect">
            <a:avLst/>
          </a:prstGeom>
          <a:noFill/>
        </p:spPr>
        <p:txBody>
          <a:bodyPr lIns="99569" tIns="49785" rIns="99569" bIns="49785">
            <a:spAutoFit/>
          </a:bodyPr>
          <a:lstStyle/>
          <a:p>
            <a:pPr fontAlgn="auto">
              <a:spcBef>
                <a:spcPts val="0"/>
              </a:spcBef>
              <a:spcAft>
                <a:spcPts val="0"/>
              </a:spcAft>
              <a:defRPr/>
            </a:pPr>
            <a:r>
              <a:rPr lang="en-US" sz="3500" kern="700" dirty="0">
                <a:solidFill>
                  <a:srgbClr val="21416C"/>
                </a:solidFill>
                <a:latin typeface="Arial" pitchFamily="34" charset="0"/>
                <a:cs typeface="Arial" pitchFamily="34" charset="0"/>
              </a:rPr>
              <a:t>Data Hub for Asia-Pacific</a:t>
            </a:r>
            <a:endParaRPr lang="th-TH" sz="3500" kern="700" dirty="0">
              <a:solidFill>
                <a:srgbClr val="21416C"/>
              </a:solidFill>
              <a:latin typeface="Arial" pitchFamily="34" charset="0"/>
              <a:cs typeface="Cordia New"/>
            </a:endParaRPr>
          </a:p>
        </p:txBody>
      </p:sp>
      <p:sp>
        <p:nvSpPr>
          <p:cNvPr id="6" name="TextBox 5"/>
          <p:cNvSpPr txBox="1"/>
          <p:nvPr userDrawn="1"/>
        </p:nvSpPr>
        <p:spPr>
          <a:xfrm>
            <a:off x="359834" y="4025900"/>
            <a:ext cx="8191500" cy="501650"/>
          </a:xfrm>
          <a:prstGeom prst="rect">
            <a:avLst/>
          </a:prstGeom>
          <a:noFill/>
        </p:spPr>
        <p:txBody>
          <a:bodyPr lIns="99569" tIns="49785" rIns="99569" bIns="49785">
            <a:spAutoFit/>
          </a:bodyPr>
          <a:lstStyle/>
          <a:p>
            <a:pPr fontAlgn="auto">
              <a:spcBef>
                <a:spcPts val="0"/>
              </a:spcBef>
              <a:spcAft>
                <a:spcPts val="0"/>
              </a:spcAft>
              <a:defRPr/>
            </a:pPr>
            <a:r>
              <a:rPr lang="en-US" sz="2600" kern="700" dirty="0">
                <a:solidFill>
                  <a:srgbClr val="21416C"/>
                </a:solidFill>
                <a:latin typeface="Arial" pitchFamily="34" charset="0"/>
                <a:cs typeface="Arial" pitchFamily="34" charset="0"/>
              </a:rPr>
              <a:t>Review in slides</a:t>
            </a:r>
            <a:endParaRPr lang="th-TH" sz="2600" kern="700" dirty="0">
              <a:solidFill>
                <a:srgbClr val="21416C"/>
              </a:solidFill>
              <a:latin typeface="Arial" pitchFamily="34" charset="0"/>
              <a:cs typeface="Cordia New"/>
            </a:endParaRPr>
          </a:p>
        </p:txBody>
      </p:sp>
      <p:sp>
        <p:nvSpPr>
          <p:cNvPr id="7" name="Rectangle 6"/>
          <p:cNvSpPr/>
          <p:nvPr userDrawn="1"/>
        </p:nvSpPr>
        <p:spPr>
          <a:xfrm>
            <a:off x="0" y="3089275"/>
            <a:ext cx="239184" cy="2159000"/>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anchor="ctr"/>
          <a:lstStyle/>
          <a:p>
            <a:pPr algn="ctr" fontAlgn="auto">
              <a:spcBef>
                <a:spcPts val="0"/>
              </a:spcBef>
              <a:spcAft>
                <a:spcPts val="0"/>
              </a:spcAft>
              <a:defRPr/>
            </a:pPr>
            <a:endParaRPr lang="th-TH" sz="2800">
              <a:solidFill>
                <a:prstClr val="white"/>
              </a:solidFill>
            </a:endParaRPr>
          </a:p>
        </p:txBody>
      </p:sp>
      <p:pic>
        <p:nvPicPr>
          <p:cNvPr id="8" name="Picture 9" descr="Unaid logo_approve.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283634" y="609601"/>
            <a:ext cx="3242733"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6"/>
          <p:cNvSpPr>
            <a:spLocks noGrp="1"/>
          </p:cNvSpPr>
          <p:nvPr>
            <p:ph type="title"/>
          </p:nvPr>
        </p:nvSpPr>
        <p:spPr>
          <a:xfrm>
            <a:off x="300763" y="4289395"/>
            <a:ext cx="10820437" cy="1357200"/>
          </a:xfrm>
          <a:prstGeom prst="rect">
            <a:avLst/>
          </a:prstGeom>
        </p:spPr>
        <p:txBody>
          <a:bodyPr/>
          <a:lstStyle>
            <a:lvl1pPr algn="l">
              <a:defRPr sz="6700" b="1" baseline="0">
                <a:solidFill>
                  <a:schemeClr val="bg1"/>
                </a:solidFill>
              </a:defRPr>
            </a:lvl1pPr>
          </a:lstStyle>
          <a:p>
            <a:r>
              <a:rPr lang="en-US" dirty="0"/>
              <a:t>Click to edit</a:t>
            </a:r>
            <a:endParaRPr lang="th-TH" dirty="0"/>
          </a:p>
        </p:txBody>
      </p:sp>
    </p:spTree>
    <p:extLst>
      <p:ext uri="{BB962C8B-B14F-4D97-AF65-F5344CB8AC3E}">
        <p14:creationId xmlns:p14="http://schemas.microsoft.com/office/powerpoint/2010/main" val="12626315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8" y="5929331"/>
            <a:ext cx="10198197" cy="788737"/>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Content Placeholder 27"/>
          <p:cNvSpPr>
            <a:spLocks noGrp="1"/>
          </p:cNvSpPr>
          <p:nvPr>
            <p:ph sz="quarter" idx="15"/>
          </p:nvPr>
        </p:nvSpPr>
        <p:spPr>
          <a:xfrm>
            <a:off x="660338" y="1571612"/>
            <a:ext cx="10769700" cy="4000528"/>
          </a:xfrm>
          <a:prstGeom prst="rect">
            <a:avLst/>
          </a:prstGeom>
        </p:spPr>
        <p:txBody>
          <a:bodyPr>
            <a:normAutofit/>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a:lstStyle>
            <a:lvl1pPr algn="ctr">
              <a:buFontTx/>
              <a:buNone/>
              <a:defRPr sz="1800" b="1"/>
            </a:lvl1pPr>
            <a:lvl2pPr>
              <a:defRPr sz="1800"/>
            </a:lvl2pPr>
            <a:lvl3pPr>
              <a:defRPr sz="1800"/>
            </a:lvl3pPr>
            <a:lvl4pPr>
              <a:defRPr sz="1800"/>
            </a:lvl4pPr>
            <a:lvl5pPr>
              <a:defRPr sz="18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E9ED34CC-5D27-4816-8520-E105C2AEBD3B}"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152122638"/>
      </p:ext>
    </p:extLst>
  </p:cSld>
  <p:clrMapOvr>
    <a:overrideClrMapping bg1="lt1" tx1="dk1" bg2="lt2" tx2="dk2" accent1="accent1" accent2="accent2" accent3="accent3" accent4="accent4" accent5="accent5" accent6="accent6" hlink="hlink" folHlink="folHlink"/>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D62C1D4-3497-42B7-A26E-B6B8A91AE77F}" type="datetimeFigureOut">
              <a:rPr lang="en-US" smtClean="0"/>
              <a:t>12/16/19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73DAFFE-A5FA-4FCE-BF98-A5741DA5A901}" type="slidenum">
              <a:rPr lang="en-US" smtClean="0"/>
              <a:t>‹#›</a:t>
            </a:fld>
            <a:endParaRPr lang="en-US"/>
          </a:p>
        </p:txBody>
      </p:sp>
    </p:spTree>
    <p:extLst>
      <p:ext uri="{BB962C8B-B14F-4D97-AF65-F5344CB8AC3E}">
        <p14:creationId xmlns:p14="http://schemas.microsoft.com/office/powerpoint/2010/main" val="3915769442"/>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9"/>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D62C1D4-3497-42B7-A26E-B6B8A91AE77F}" type="datetimeFigureOut">
              <a:rPr lang="en-US" smtClean="0"/>
              <a:t>12/16/19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3DAFFE-A5FA-4FCE-BF98-A5741DA5A901}" type="slidenum">
              <a:rPr lang="en-US" smtClean="0"/>
              <a:t>‹#›</a:t>
            </a:fld>
            <a:endParaRPr lang="en-US"/>
          </a:p>
        </p:txBody>
      </p:sp>
    </p:spTree>
    <p:extLst>
      <p:ext uri="{BB962C8B-B14F-4D97-AF65-F5344CB8AC3E}">
        <p14:creationId xmlns:p14="http://schemas.microsoft.com/office/powerpoint/2010/main" val="1632066596"/>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9"/>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D62C1D4-3497-42B7-A26E-B6B8A91AE77F}" type="datetimeFigureOut">
              <a:rPr lang="en-US" smtClean="0"/>
              <a:t>12/16/19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3DAFFE-A5FA-4FCE-BF98-A5741DA5A901}" type="slidenum">
              <a:rPr lang="en-US" smtClean="0"/>
              <a:t>‹#›</a:t>
            </a:fld>
            <a:endParaRPr lang="en-US"/>
          </a:p>
        </p:txBody>
      </p:sp>
    </p:spTree>
    <p:extLst>
      <p:ext uri="{BB962C8B-B14F-4D97-AF65-F5344CB8AC3E}">
        <p14:creationId xmlns:p14="http://schemas.microsoft.com/office/powerpoint/2010/main" val="1686539822"/>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D62C1D4-3497-42B7-A26E-B6B8A91AE77F}" type="datetimeFigureOut">
              <a:rPr lang="en-US" smtClean="0"/>
              <a:t>12/16/19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3DAFFE-A5FA-4FCE-BF98-A5741DA5A901}" type="slidenum">
              <a:rPr lang="en-US" smtClean="0"/>
              <a:t>‹#›</a:t>
            </a:fld>
            <a:endParaRPr lang="en-US"/>
          </a:p>
        </p:txBody>
      </p:sp>
    </p:spTree>
    <p:extLst>
      <p:ext uri="{BB962C8B-B14F-4D97-AF65-F5344CB8AC3E}">
        <p14:creationId xmlns:p14="http://schemas.microsoft.com/office/powerpoint/2010/main" val="2120974174"/>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2"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D62C1D4-3497-42B7-A26E-B6B8A91AE77F}" type="datetimeFigureOut">
              <a:rPr lang="en-US" smtClean="0"/>
              <a:t>12/16/19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3DAFFE-A5FA-4FCE-BF98-A5741DA5A901}" type="slidenum">
              <a:rPr lang="en-US" smtClean="0"/>
              <a:t>‹#›</a:t>
            </a:fld>
            <a:endParaRPr lang="en-US"/>
          </a:p>
        </p:txBody>
      </p:sp>
    </p:spTree>
    <p:extLst>
      <p:ext uri="{BB962C8B-B14F-4D97-AF65-F5344CB8AC3E}">
        <p14:creationId xmlns:p14="http://schemas.microsoft.com/office/powerpoint/2010/main" val="2914552421"/>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620814451"/>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userDrawn="1">
  <p:cSld name="x1 Box">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dirty="0"/>
          </a:p>
        </p:txBody>
      </p:sp>
      <p:sp>
        <p:nvSpPr>
          <p:cNvPr id="3" name="Slide Number Placeholder 2"/>
          <p:cNvSpPr>
            <a:spLocks noGrp="1"/>
          </p:cNvSpPr>
          <p:nvPr>
            <p:ph type="sldNum" sz="quarter" idx="10"/>
          </p:nvPr>
        </p:nvSpPr>
        <p:spPr>
          <a:xfrm>
            <a:off x="11132811" y="6323839"/>
            <a:ext cx="673956" cy="252000"/>
          </a:xfrm>
          <a:prstGeom prst="rect">
            <a:avLst/>
          </a:prstGeom>
        </p:spPr>
        <p:txBody>
          <a:bodyPr/>
          <a:lstStyle/>
          <a:p>
            <a:fld id="{9784CBA3-D598-4B1F-BAA3-EE14B5154290}" type="slidenum">
              <a:rPr lang="en-AU" smtClean="0"/>
              <a:pPr/>
              <a:t>‹#›</a:t>
            </a:fld>
            <a:endParaRPr lang="en-AU" dirty="0"/>
          </a:p>
        </p:txBody>
      </p:sp>
      <p:sp>
        <p:nvSpPr>
          <p:cNvPr id="7" name="Content Placeholder 6"/>
          <p:cNvSpPr>
            <a:spLocks noGrp="1"/>
          </p:cNvSpPr>
          <p:nvPr>
            <p:ph sz="quarter" idx="11"/>
          </p:nvPr>
        </p:nvSpPr>
        <p:spPr>
          <a:xfrm>
            <a:off x="381002" y="1031841"/>
            <a:ext cx="11425767" cy="4799049"/>
          </a:xfrm>
        </p:spPr>
        <p:txBody>
          <a:bodyPr>
            <a:noAutofit/>
          </a:bodyPr>
          <a:lstStyle>
            <a:lvl1pPr>
              <a:defRPr b="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pic>
        <p:nvPicPr>
          <p:cNvPr id="5" name="Picture 4" descr="S:\HMA PROJECT\Communication\Logos\Pepfar\PEPFAR logo VN_..jpg"/>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5765800" y="76201"/>
            <a:ext cx="838200" cy="894927"/>
          </a:xfrm>
          <a:prstGeom prst="rect">
            <a:avLst/>
          </a:prstGeom>
          <a:noFill/>
          <a:ln>
            <a:noFill/>
          </a:ln>
        </p:spPr>
      </p:pic>
    </p:spTree>
    <p:extLst>
      <p:ext uri="{BB962C8B-B14F-4D97-AF65-F5344CB8AC3E}">
        <p14:creationId xmlns:p14="http://schemas.microsoft.com/office/powerpoint/2010/main" val="3022046149"/>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cSld name="Content Blue Header">
    <p:spTree>
      <p:nvGrpSpPr>
        <p:cNvPr id="1" name=""/>
        <p:cNvGrpSpPr/>
        <p:nvPr/>
      </p:nvGrpSpPr>
      <p:grpSpPr>
        <a:xfrm>
          <a:off x="0" y="0"/>
          <a:ext cx="0" cy="0"/>
          <a:chOff x="0" y="0"/>
          <a:chExt cx="0" cy="0"/>
        </a:xfrm>
      </p:grpSpPr>
      <p:sp>
        <p:nvSpPr>
          <p:cNvPr id="8" name="Rectangle 7"/>
          <p:cNvSpPr/>
          <p:nvPr/>
        </p:nvSpPr>
        <p:spPr>
          <a:xfrm>
            <a:off x="1" y="-2"/>
            <a:ext cx="12192000" cy="822960"/>
          </a:xfrm>
          <a:prstGeom prst="rect">
            <a:avLst/>
          </a:prstGeom>
          <a:solidFill>
            <a:schemeClr val="tx2"/>
          </a:solidFill>
          <a:ln w="12700">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solidFill>
                <a:srgbClr val="FFFFFF"/>
              </a:solidFill>
            </a:endParaRPr>
          </a:p>
        </p:txBody>
      </p:sp>
      <p:sp>
        <p:nvSpPr>
          <p:cNvPr id="9" name="Text Placeholder 9"/>
          <p:cNvSpPr>
            <a:spLocks noGrp="1"/>
          </p:cNvSpPr>
          <p:nvPr>
            <p:ph type="body" sz="quarter" idx="13"/>
          </p:nvPr>
        </p:nvSpPr>
        <p:spPr>
          <a:xfrm>
            <a:off x="230020" y="203817"/>
            <a:ext cx="11690842" cy="456949"/>
          </a:xfrm>
          <a:prstGeom prst="rect">
            <a:avLst/>
          </a:prstGeom>
        </p:spPr>
        <p:txBody>
          <a:bodyPr lIns="0" tIns="0" rIns="0" bIns="0">
            <a:normAutofit/>
          </a:bodyPr>
          <a:lstStyle>
            <a:lvl1pPr marL="0" indent="0">
              <a:buFontTx/>
              <a:buNone/>
              <a:defRPr sz="3200">
                <a:solidFill>
                  <a:schemeClr val="bg1"/>
                </a:solidFill>
                <a:latin typeface="Arial" panose="020B0604020202020204" pitchFamily="34" charset="0"/>
                <a:cs typeface="Arial" panose="020B0604020202020204" pitchFamily="34" charset="0"/>
              </a:defRPr>
            </a:lvl1pPr>
          </a:lstStyle>
          <a:p>
            <a:pPr lvl="0"/>
            <a:r>
              <a:rPr lang="en-US"/>
              <a:t>Click to edit Master text styles</a:t>
            </a:r>
          </a:p>
        </p:txBody>
      </p:sp>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68945" y="6360622"/>
            <a:ext cx="1549161" cy="421178"/>
          </a:xfrm>
          <a:prstGeom prst="rect">
            <a:avLst/>
          </a:prstGeom>
        </p:spPr>
      </p:pic>
      <p:sp>
        <p:nvSpPr>
          <p:cNvPr id="4" name="Text Placeholder 3"/>
          <p:cNvSpPr>
            <a:spLocks noGrp="1"/>
          </p:cNvSpPr>
          <p:nvPr>
            <p:ph type="body" sz="quarter" idx="15"/>
          </p:nvPr>
        </p:nvSpPr>
        <p:spPr>
          <a:xfrm>
            <a:off x="1893135" y="6499276"/>
            <a:ext cx="9604861" cy="172328"/>
          </a:xfrm>
          <a:prstGeom prst="rect">
            <a:avLst/>
          </a:prstGeom>
        </p:spPr>
        <p:txBody>
          <a:bodyPr lIns="0" tIns="0" rIns="0" bIns="0">
            <a:normAutofit/>
          </a:bodyPr>
          <a:lstStyle>
            <a:lvl1pPr marL="0" indent="0">
              <a:buFontTx/>
              <a:buNone/>
              <a:defRPr sz="800">
                <a:solidFill>
                  <a:schemeClr val="tx1"/>
                </a:solidFill>
                <a:latin typeface="+mj-lt"/>
              </a:defRPr>
            </a:lvl1pPr>
          </a:lstStyle>
          <a:p>
            <a:pPr lvl="0"/>
            <a:r>
              <a:rPr lang="en-US"/>
              <a:t>Click to edit Master text styles</a:t>
            </a:r>
          </a:p>
        </p:txBody>
      </p:sp>
      <p:sp>
        <p:nvSpPr>
          <p:cNvPr id="11" name="Slide Number Placeholder 5"/>
          <p:cNvSpPr txBox="1">
            <a:spLocks/>
          </p:cNvSpPr>
          <p:nvPr/>
        </p:nvSpPr>
        <p:spPr>
          <a:xfrm>
            <a:off x="11421985" y="6398559"/>
            <a:ext cx="588308"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bg2">
                    <a:lumMod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F23628F-A5FA-4BCB-A370-58EE698AF935}" type="slidenum">
              <a:rPr lang="en-US" sz="900" smtClean="0">
                <a:solidFill>
                  <a:srgbClr val="16181A">
                    <a:lumMod val="25000"/>
                  </a:srgbClr>
                </a:solidFill>
              </a:rPr>
              <a:pPr/>
              <a:t>‹#›</a:t>
            </a:fld>
            <a:endParaRPr lang="en-US" sz="900" dirty="0">
              <a:solidFill>
                <a:srgbClr val="16181A">
                  <a:lumMod val="25000"/>
                </a:srgbClr>
              </a:solidFill>
            </a:endParaRPr>
          </a:p>
        </p:txBody>
      </p:sp>
      <p:sp>
        <p:nvSpPr>
          <p:cNvPr id="12" name="Text Placeholder 13"/>
          <p:cNvSpPr>
            <a:spLocks noGrp="1"/>
          </p:cNvSpPr>
          <p:nvPr>
            <p:ph type="body" sz="quarter" idx="14"/>
          </p:nvPr>
        </p:nvSpPr>
        <p:spPr>
          <a:xfrm>
            <a:off x="267535" y="958048"/>
            <a:ext cx="11614150" cy="1918474"/>
          </a:xfrm>
          <a:prstGeom prst="rect">
            <a:avLst/>
          </a:prstGeom>
        </p:spPr>
        <p:txBody>
          <a:bodyPr lIns="0" tIns="0" rIns="0" bIns="0">
            <a:spAutoFit/>
          </a:bodyPr>
          <a:lstStyle>
            <a:lvl1pPr marL="0" indent="0">
              <a:buNone/>
              <a:defRPr sz="2400">
                <a:solidFill>
                  <a:schemeClr val="tx1"/>
                </a:solidFill>
              </a:defRPr>
            </a:lvl1pPr>
            <a:lvl2pPr marL="336550" indent="-160338">
              <a:defRPr sz="2400">
                <a:solidFill>
                  <a:schemeClr val="tx1"/>
                </a:solidFill>
              </a:defRPr>
            </a:lvl2pPr>
            <a:lvl3pPr marL="577850" indent="-241300">
              <a:buFont typeface="Segoe UI" panose="020B0502040204020203" pitchFamily="34" charset="0"/>
              <a:buChar char="–"/>
              <a:defRPr sz="2400">
                <a:solidFill>
                  <a:schemeClr val="tx1"/>
                </a:solidFill>
              </a:defRPr>
            </a:lvl3pPr>
            <a:lvl4pPr marL="801688" indent="-176213">
              <a:buFont typeface="Wingdings" panose="05000000000000000000" pitchFamily="2" charset="2"/>
              <a:buChar char="§"/>
              <a:defRPr sz="2400">
                <a:solidFill>
                  <a:schemeClr val="tx1"/>
                </a:solidFill>
              </a:defRPr>
            </a:lvl4pPr>
            <a:lvl5pPr marL="1027113" indent="-225425">
              <a:buFont typeface="Century Gothic" panose="020B0502020202020204" pitchFamily="34" charset="0"/>
              <a:buChar char="○"/>
              <a:defRPr sz="2400">
                <a:solidFill>
                  <a:schemeClr val="tx1"/>
                </a:solidFill>
              </a:defRPr>
            </a:lvl5pPr>
            <a:lvl6pPr marL="1200150" indent="-171450">
              <a:defRPr sz="2400"/>
            </a:lvl6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872792492"/>
      </p:ext>
    </p:extLst>
  </p:cSld>
  <p:clrMapOvr>
    <a:masterClrMapping/>
  </p:clrMapOvr>
  <p:extLst>
    <p:ext uri="{DCECCB84-F9BA-43D5-87BE-67443E8EF086}">
      <p15:sldGuideLst xmlns:p15="http://schemas.microsoft.com/office/powerpoint/2012/main">
        <p15:guide id="1" orient="horz" pos="2136">
          <p15:clr>
            <a:srgbClr val="FBAE40"/>
          </p15:clr>
        </p15:guide>
        <p15:guide id="2" pos="2880">
          <p15:clr>
            <a:srgbClr val="FBAE40"/>
          </p15:clr>
        </p15:guide>
        <p15:guide id="3" pos="5616">
          <p15:clr>
            <a:srgbClr val="FBAE40"/>
          </p15:clr>
        </p15:guide>
        <p15:guide id="4" pos="108">
          <p15:clr>
            <a:srgbClr val="FBAE40"/>
          </p15:clr>
        </p15:guide>
        <p15:guide id="5" orient="horz" pos="144">
          <p15:clr>
            <a:srgbClr val="FBAE40"/>
          </p15:clr>
        </p15:guide>
        <p15:guide id="6" orient="horz" pos="4176">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8" name="Subtitle 2"/>
          <p:cNvSpPr>
            <a:spLocks noGrp="1"/>
          </p:cNvSpPr>
          <p:nvPr>
            <p:ph type="subTitle" idx="1"/>
          </p:nvPr>
        </p:nvSpPr>
        <p:spPr>
          <a:xfrm>
            <a:off x="660338" y="1978291"/>
            <a:ext cx="10769700" cy="3448055"/>
          </a:xfrm>
          <a:prstGeom prst="rect">
            <a:avLst/>
          </a:prstGeom>
        </p:spPr>
        <p:txBody>
          <a:bodyPr>
            <a:normAutofit/>
          </a:bodyPr>
          <a:lstStyle>
            <a:lvl1pPr marL="533400" marR="0" indent="-533400" algn="l" defTabSz="914400" rtl="0" eaLnBrk="1" fontAlgn="auto" latinLnBrk="0" hangingPunct="1">
              <a:lnSpc>
                <a:spcPct val="150000"/>
              </a:lnSpc>
              <a:spcBef>
                <a:spcPct val="20000"/>
              </a:spcBef>
              <a:spcAft>
                <a:spcPts val="0"/>
              </a:spcAft>
              <a:buClrTx/>
              <a:buSzPct val="250000"/>
              <a:buFontTx/>
              <a:buBlip>
                <a:blip r:embed="rId2"/>
              </a:buBlip>
              <a:tabLst/>
              <a:defRPr sz="18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7"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697B1FE1-0341-4DCC-A580-AD1779C0C6FF}"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125199469"/>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3CFE94C6-8126-4BE7-99F5-811216680F3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240407079"/>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5990C45D-0329-40A6-BEEF-66DAB1377181}"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033765914"/>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FE78F311-1796-4C4A-9E68-E240A0A8EBFB}"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681980508"/>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5D646E93-E1D3-44B8-94B7-EF3EFD70A225}"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1161861139"/>
      </p:ext>
    </p:extLst>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BBF5DB06-9D58-464A-89F7-6F0D11A01755}"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3421299916"/>
      </p:ext>
    </p:extLst>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4440765" cy="1214446"/>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3"/>
            <a:ext cx="6572296" cy="3854733"/>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4" y="2857496"/>
            <a:ext cx="4006905" cy="2571768"/>
          </a:xfrm>
          <a:prstGeom prst="rect">
            <a:avLst/>
          </a:prstGeom>
        </p:spPr>
        <p:txBody>
          <a:bodyPr/>
          <a:lstStyle>
            <a:lvl1pPr>
              <a:buFontTx/>
              <a:buNone/>
              <a:defRPr sz="1800"/>
            </a:lvl1pPr>
            <a:lvl2pPr>
              <a:defRPr sz="1800"/>
            </a:lvl2pPr>
            <a:lvl3pPr>
              <a:defRPr sz="1800"/>
            </a:lvl3pPr>
            <a:lvl4pPr>
              <a:defRPr sz="1800"/>
            </a:lvl4pPr>
            <a:lvl5pPr>
              <a:defRPr sz="1800"/>
            </a:lvl5pPr>
          </a:lstStyle>
          <a:p>
            <a:pPr lvl="0"/>
            <a:r>
              <a:rPr lang="en-US"/>
              <a:t>Click to edit Master text styles</a:t>
            </a:r>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038E328D-02C1-43C9-8A5E-EABB05F938D3}"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609064695"/>
      </p:ext>
    </p:extLst>
  </p:cSld>
  <p:clrMapOvr>
    <a:overrideClrMapping bg1="lt1" tx1="dk1" bg2="lt2" tx2="dk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8" y="5929331"/>
            <a:ext cx="10198197" cy="788737"/>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Content Placeholder 27"/>
          <p:cNvSpPr>
            <a:spLocks noGrp="1"/>
          </p:cNvSpPr>
          <p:nvPr>
            <p:ph sz="quarter" idx="15"/>
          </p:nvPr>
        </p:nvSpPr>
        <p:spPr>
          <a:xfrm>
            <a:off x="660338" y="1571612"/>
            <a:ext cx="10769700" cy="4000528"/>
          </a:xfrm>
          <a:prstGeom prst="rect">
            <a:avLst/>
          </a:prstGeom>
        </p:spPr>
        <p:txBody>
          <a:bodyPr>
            <a:normAutofit/>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a:lstStyle>
            <a:lvl1pPr algn="ctr">
              <a:buFontTx/>
              <a:buNone/>
              <a:defRPr sz="1800" b="1"/>
            </a:lvl1pPr>
            <a:lvl2pPr>
              <a:defRPr sz="1800"/>
            </a:lvl2pPr>
            <a:lvl3pPr>
              <a:defRPr sz="1800"/>
            </a:lvl3pPr>
            <a:lvl4pPr>
              <a:defRPr sz="1800"/>
            </a:lvl4pPr>
            <a:lvl5pPr>
              <a:defRPr sz="18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13AB67A9-D63F-4B93-98CF-F61939B41839}"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934787726"/>
      </p:ext>
    </p:extLst>
  </p:cSld>
  <p:clrMapOvr>
    <a:overrideClrMapping bg1="lt1" tx1="dk1" bg2="lt2" tx2="dk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609600" y="1600201"/>
            <a:ext cx="109728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vert="horz" wrap="square" lIns="91440" tIns="45720" rIns="91440" bIns="45720" numCol="1" anchor="t" anchorCtr="0" compatLnSpc="1">
            <a:prstTxWarp prst="textNoShape">
              <a:avLst/>
            </a:prstTxWarp>
          </a:bodyPr>
          <a:lstStyle>
            <a:lvl1pPr>
              <a:defRPr>
                <a:ea typeface="ＭＳ Ｐゴシック" charset="-128"/>
              </a:defRPr>
            </a:lvl1pPr>
          </a:lstStyle>
          <a:p>
            <a:pPr defTabSz="457200">
              <a:defRPr/>
            </a:pPr>
            <a:fld id="{D7A29BC7-DC0E-4192-93E4-31CA4A169BEA}" type="datetime1">
              <a:rPr lang="en-US" smtClean="0">
                <a:solidFill>
                  <a:prstClr val="black"/>
                </a:solidFill>
              </a:rPr>
              <a:pPr defTabSz="457200">
                <a:defRPr/>
              </a:pPr>
              <a:t>12/16/19</a:t>
            </a:fld>
            <a:endParaRPr lang="en-US">
              <a:solidFill>
                <a:prstClr val="black"/>
              </a:solidFill>
            </a:endParaRPr>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lvl1pPr>
              <a:defRPr>
                <a:ea typeface="ＭＳ Ｐゴシック" charset="-128"/>
                <a:cs typeface="ＭＳ Ｐゴシック" charset="-128"/>
              </a:defRPr>
            </a:lvl1pPr>
          </a:lstStyle>
          <a:p>
            <a:pPr defTabSz="457200">
              <a:defRPr/>
            </a:pPr>
            <a:endParaRPr lang="en-US">
              <a:solidFill>
                <a:prstClr val="black"/>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vert="horz" wrap="square" lIns="91440" tIns="45720" rIns="91440" bIns="45720" numCol="1" anchor="t" anchorCtr="0" compatLnSpc="1">
            <a:prstTxWarp prst="textNoShape">
              <a:avLst/>
            </a:prstTxWarp>
          </a:bodyPr>
          <a:lstStyle>
            <a:lvl1pPr>
              <a:defRPr>
                <a:ea typeface="ＭＳ Ｐゴシック" charset="-128"/>
              </a:defRPr>
            </a:lvl1pPr>
          </a:lstStyle>
          <a:p>
            <a:pPr defTabSz="457200" fontAlgn="base">
              <a:spcBef>
                <a:spcPct val="0"/>
              </a:spcBef>
              <a:spcAft>
                <a:spcPct val="0"/>
              </a:spcAft>
              <a:defRPr/>
            </a:pPr>
            <a:fld id="{91025A35-4F01-404B-AA89-3C41E1E73972}" type="slidenum">
              <a:rPr lang="en-US" smtClean="0">
                <a:solidFill>
                  <a:prstClr val="black"/>
                </a:solidFill>
              </a:rPr>
              <a:pPr defTabSz="457200" fontAlgn="base">
                <a:spcBef>
                  <a:spcPct val="0"/>
                </a:spcBef>
                <a:spcAft>
                  <a:spcPct val="0"/>
                </a:spcAft>
                <a:defRPr/>
              </a:pPr>
              <a:t>‹#›</a:t>
            </a:fld>
            <a:endParaRPr lang="en-US">
              <a:solidFill>
                <a:prstClr val="black"/>
              </a:solidFill>
            </a:endParaRPr>
          </a:p>
        </p:txBody>
      </p:sp>
    </p:spTree>
    <p:extLst>
      <p:ext uri="{BB962C8B-B14F-4D97-AF65-F5344CB8AC3E}">
        <p14:creationId xmlns:p14="http://schemas.microsoft.com/office/powerpoint/2010/main" val="8047393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Rectangle 3"/>
          <p:cNvSpPr/>
          <p:nvPr userDrawn="1"/>
        </p:nvSpPr>
        <p:spPr>
          <a:xfrm>
            <a:off x="0" y="3498850"/>
            <a:ext cx="239184" cy="1352550"/>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anchor="ctr"/>
          <a:lstStyle/>
          <a:p>
            <a:pPr algn="ctr" fontAlgn="auto">
              <a:spcBef>
                <a:spcPts val="0"/>
              </a:spcBef>
              <a:spcAft>
                <a:spcPts val="0"/>
              </a:spcAft>
              <a:defRPr/>
            </a:pPr>
            <a:endParaRPr lang="th-TH" sz="2800">
              <a:solidFill>
                <a:prstClr val="white"/>
              </a:solidFill>
            </a:endParaRPr>
          </a:p>
        </p:txBody>
      </p:sp>
      <p:sp>
        <p:nvSpPr>
          <p:cNvPr id="3" name="Title 6"/>
          <p:cNvSpPr>
            <a:spLocks noGrp="1"/>
          </p:cNvSpPr>
          <p:nvPr>
            <p:ph type="title"/>
          </p:nvPr>
        </p:nvSpPr>
        <p:spPr>
          <a:xfrm>
            <a:off x="300763" y="3390900"/>
            <a:ext cx="10820437" cy="1747850"/>
          </a:xfrm>
          <a:prstGeom prst="rect">
            <a:avLst/>
          </a:prstGeom>
        </p:spPr>
        <p:txBody>
          <a:bodyPr/>
          <a:lstStyle>
            <a:lvl1pPr algn="l">
              <a:defRPr sz="5000" b="1" baseline="0">
                <a:solidFill>
                  <a:schemeClr val="bg1"/>
                </a:solidFill>
              </a:defRPr>
            </a:lvl1pPr>
          </a:lstStyle>
          <a:p>
            <a:r>
              <a:rPr lang="en-US"/>
              <a:t>Click to edit Master title style</a:t>
            </a:r>
            <a:endParaRPr lang="th-TH" dirty="0"/>
          </a:p>
        </p:txBody>
      </p:sp>
    </p:spTree>
    <p:extLst>
      <p:ext uri="{BB962C8B-B14F-4D97-AF65-F5344CB8AC3E}">
        <p14:creationId xmlns:p14="http://schemas.microsoft.com/office/powerpoint/2010/main" val="165556837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357718" y="3082925"/>
            <a:ext cx="8189383"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569" tIns="49785" rIns="99569" bIns="49785">
            <a:spAutoFit/>
          </a:bodyPr>
          <a:lstStyle>
            <a:lvl1pPr>
              <a:defRPr sz="2800">
                <a:solidFill>
                  <a:schemeClr val="tx1"/>
                </a:solidFill>
                <a:latin typeface="Arial" pitchFamily="34" charset="0"/>
                <a:cs typeface="Cordia New" pitchFamily="34" charset="-34"/>
              </a:defRPr>
            </a:lvl1pPr>
            <a:lvl2pPr marL="742950" indent="-285750">
              <a:defRPr sz="2800">
                <a:solidFill>
                  <a:schemeClr val="tx1"/>
                </a:solidFill>
                <a:latin typeface="Arial" pitchFamily="34" charset="0"/>
                <a:cs typeface="Cordia New" pitchFamily="34" charset="-34"/>
              </a:defRPr>
            </a:lvl2pPr>
            <a:lvl3pPr marL="1143000" indent="-228600">
              <a:defRPr sz="2800">
                <a:solidFill>
                  <a:schemeClr val="tx1"/>
                </a:solidFill>
                <a:latin typeface="Arial" pitchFamily="34" charset="0"/>
                <a:cs typeface="Cordia New" pitchFamily="34" charset="-34"/>
              </a:defRPr>
            </a:lvl3pPr>
            <a:lvl4pPr marL="1600200" indent="-228600">
              <a:defRPr sz="2800">
                <a:solidFill>
                  <a:schemeClr val="tx1"/>
                </a:solidFill>
                <a:latin typeface="Arial" pitchFamily="34" charset="0"/>
                <a:cs typeface="Cordia New" pitchFamily="34" charset="-34"/>
              </a:defRPr>
            </a:lvl4pPr>
            <a:lvl5pPr marL="2057400" indent="-228600">
              <a:defRPr sz="2800">
                <a:solidFill>
                  <a:schemeClr val="tx1"/>
                </a:solidFill>
                <a:latin typeface="Arial" pitchFamily="34" charset="0"/>
                <a:cs typeface="Cordia New" pitchFamily="34" charset="-34"/>
              </a:defRPr>
            </a:lvl5pPr>
            <a:lvl6pPr marL="2514600" indent="-228600" fontAlgn="base">
              <a:spcBef>
                <a:spcPct val="0"/>
              </a:spcBef>
              <a:spcAft>
                <a:spcPct val="0"/>
              </a:spcAft>
              <a:defRPr sz="2800">
                <a:solidFill>
                  <a:schemeClr val="tx1"/>
                </a:solidFill>
                <a:latin typeface="Arial" pitchFamily="34" charset="0"/>
                <a:cs typeface="Cordia New" pitchFamily="34" charset="-34"/>
              </a:defRPr>
            </a:lvl6pPr>
            <a:lvl7pPr marL="2971800" indent="-228600" fontAlgn="base">
              <a:spcBef>
                <a:spcPct val="0"/>
              </a:spcBef>
              <a:spcAft>
                <a:spcPct val="0"/>
              </a:spcAft>
              <a:defRPr sz="2800">
                <a:solidFill>
                  <a:schemeClr val="tx1"/>
                </a:solidFill>
                <a:latin typeface="Arial" pitchFamily="34" charset="0"/>
                <a:cs typeface="Cordia New" pitchFamily="34" charset="-34"/>
              </a:defRPr>
            </a:lvl7pPr>
            <a:lvl8pPr marL="3429000" indent="-228600" fontAlgn="base">
              <a:spcBef>
                <a:spcPct val="0"/>
              </a:spcBef>
              <a:spcAft>
                <a:spcPct val="0"/>
              </a:spcAft>
              <a:defRPr sz="2800">
                <a:solidFill>
                  <a:schemeClr val="tx1"/>
                </a:solidFill>
                <a:latin typeface="Arial" pitchFamily="34" charset="0"/>
                <a:cs typeface="Cordia New" pitchFamily="34" charset="-34"/>
              </a:defRPr>
            </a:lvl8pPr>
            <a:lvl9pPr marL="3886200" indent="-228600" fontAlgn="base">
              <a:spcBef>
                <a:spcPct val="0"/>
              </a:spcBef>
              <a:spcAft>
                <a:spcPct val="0"/>
              </a:spcAft>
              <a:defRPr sz="2800">
                <a:solidFill>
                  <a:schemeClr val="tx1"/>
                </a:solidFill>
                <a:latin typeface="Arial" pitchFamily="34" charset="0"/>
                <a:cs typeface="Cordia New" pitchFamily="34" charset="-34"/>
              </a:defRPr>
            </a:lvl9pPr>
          </a:lstStyle>
          <a:p>
            <a:pPr>
              <a:defRPr/>
            </a:pPr>
            <a:r>
              <a:rPr lang="en-US" sz="3600" b="1">
                <a:solidFill>
                  <a:prstClr val="white"/>
                </a:solidFill>
                <a:ea typeface="ＭＳ Ｐゴシック" charset="0"/>
                <a:cs typeface="Arial" pitchFamily="34" charset="0"/>
              </a:rPr>
              <a:t>HIV and AIDS</a:t>
            </a:r>
            <a:endParaRPr lang="th-TH" sz="3600" b="1">
              <a:solidFill>
                <a:prstClr val="white"/>
              </a:solidFill>
              <a:ea typeface="ＭＳ Ｐゴシック" charset="0"/>
            </a:endParaRPr>
          </a:p>
        </p:txBody>
      </p:sp>
      <p:sp>
        <p:nvSpPr>
          <p:cNvPr id="5" name="TextBox 4"/>
          <p:cNvSpPr txBox="1"/>
          <p:nvPr userDrawn="1"/>
        </p:nvSpPr>
        <p:spPr>
          <a:xfrm>
            <a:off x="359834" y="3570288"/>
            <a:ext cx="8191500" cy="639762"/>
          </a:xfrm>
          <a:prstGeom prst="rect">
            <a:avLst/>
          </a:prstGeom>
          <a:noFill/>
        </p:spPr>
        <p:txBody>
          <a:bodyPr lIns="99569" tIns="49785" rIns="99569" bIns="49785">
            <a:spAutoFit/>
          </a:bodyPr>
          <a:lstStyle/>
          <a:p>
            <a:pPr fontAlgn="auto">
              <a:spcBef>
                <a:spcPts val="0"/>
              </a:spcBef>
              <a:spcAft>
                <a:spcPts val="0"/>
              </a:spcAft>
              <a:defRPr/>
            </a:pPr>
            <a:r>
              <a:rPr lang="en-US" sz="3500" kern="700" dirty="0">
                <a:solidFill>
                  <a:srgbClr val="21416C"/>
                </a:solidFill>
                <a:latin typeface="Arial" pitchFamily="34" charset="0"/>
                <a:ea typeface="ＭＳ Ｐゴシック" charset="0"/>
                <a:cs typeface="Arial" pitchFamily="34" charset="0"/>
              </a:rPr>
              <a:t>Data Hub for Asia-Pacific</a:t>
            </a:r>
            <a:endParaRPr lang="th-TH" sz="3500" kern="700" dirty="0">
              <a:solidFill>
                <a:srgbClr val="21416C"/>
              </a:solidFill>
              <a:latin typeface="Arial" pitchFamily="34" charset="0"/>
              <a:ea typeface="ＭＳ Ｐゴシック" charset="0"/>
              <a:cs typeface="Cordia New"/>
            </a:endParaRPr>
          </a:p>
        </p:txBody>
      </p:sp>
      <p:sp>
        <p:nvSpPr>
          <p:cNvPr id="6" name="TextBox 5"/>
          <p:cNvSpPr txBox="1"/>
          <p:nvPr userDrawn="1"/>
        </p:nvSpPr>
        <p:spPr>
          <a:xfrm>
            <a:off x="359834" y="4025900"/>
            <a:ext cx="8191500" cy="501650"/>
          </a:xfrm>
          <a:prstGeom prst="rect">
            <a:avLst/>
          </a:prstGeom>
          <a:noFill/>
        </p:spPr>
        <p:txBody>
          <a:bodyPr lIns="99569" tIns="49785" rIns="99569" bIns="49785">
            <a:spAutoFit/>
          </a:bodyPr>
          <a:lstStyle/>
          <a:p>
            <a:pPr fontAlgn="auto">
              <a:spcBef>
                <a:spcPts val="0"/>
              </a:spcBef>
              <a:spcAft>
                <a:spcPts val="0"/>
              </a:spcAft>
              <a:defRPr/>
            </a:pPr>
            <a:r>
              <a:rPr lang="en-US" sz="2600" kern="700" dirty="0">
                <a:solidFill>
                  <a:srgbClr val="21416C"/>
                </a:solidFill>
                <a:latin typeface="Arial" pitchFamily="34" charset="0"/>
                <a:ea typeface="ＭＳ Ｐゴシック" charset="0"/>
                <a:cs typeface="Arial" pitchFamily="34" charset="0"/>
              </a:rPr>
              <a:t>Review in slides</a:t>
            </a:r>
            <a:endParaRPr lang="th-TH" sz="2600" kern="700" dirty="0">
              <a:solidFill>
                <a:srgbClr val="21416C"/>
              </a:solidFill>
              <a:latin typeface="Arial" pitchFamily="34" charset="0"/>
              <a:ea typeface="ＭＳ Ｐゴシック" charset="0"/>
              <a:cs typeface="Cordia New"/>
            </a:endParaRPr>
          </a:p>
        </p:txBody>
      </p:sp>
      <p:sp>
        <p:nvSpPr>
          <p:cNvPr id="7" name="Rectangle 6"/>
          <p:cNvSpPr/>
          <p:nvPr userDrawn="1"/>
        </p:nvSpPr>
        <p:spPr>
          <a:xfrm>
            <a:off x="0" y="3089275"/>
            <a:ext cx="239184" cy="2159000"/>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anchor="ctr"/>
          <a:lstStyle/>
          <a:p>
            <a:pPr algn="ctr" fontAlgn="auto">
              <a:spcBef>
                <a:spcPts val="0"/>
              </a:spcBef>
              <a:spcAft>
                <a:spcPts val="0"/>
              </a:spcAft>
              <a:defRPr/>
            </a:pPr>
            <a:endParaRPr lang="th-TH" sz="2800">
              <a:solidFill>
                <a:prstClr val="white"/>
              </a:solidFill>
            </a:endParaRPr>
          </a:p>
        </p:txBody>
      </p:sp>
      <p:pic>
        <p:nvPicPr>
          <p:cNvPr id="8" name="Picture 9" descr="Unaid logo_approve.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283634" y="609601"/>
            <a:ext cx="3242733"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6"/>
          <p:cNvSpPr>
            <a:spLocks noGrp="1"/>
          </p:cNvSpPr>
          <p:nvPr>
            <p:ph type="title"/>
          </p:nvPr>
        </p:nvSpPr>
        <p:spPr>
          <a:xfrm>
            <a:off x="300763" y="4289395"/>
            <a:ext cx="10820437" cy="1357200"/>
          </a:xfrm>
          <a:prstGeom prst="rect">
            <a:avLst/>
          </a:prstGeom>
        </p:spPr>
        <p:txBody>
          <a:bodyPr/>
          <a:lstStyle>
            <a:lvl1pPr algn="l">
              <a:defRPr sz="6700" b="1" baseline="0">
                <a:solidFill>
                  <a:schemeClr val="bg1"/>
                </a:solidFill>
              </a:defRPr>
            </a:lvl1pPr>
          </a:lstStyle>
          <a:p>
            <a:r>
              <a:rPr lang="en-US" dirty="0"/>
              <a:t>Click to edit</a:t>
            </a:r>
            <a:endParaRPr lang="th-TH" dirty="0"/>
          </a:p>
        </p:txBody>
      </p:sp>
    </p:spTree>
    <p:extLst>
      <p:ext uri="{BB962C8B-B14F-4D97-AF65-F5344CB8AC3E}">
        <p14:creationId xmlns:p14="http://schemas.microsoft.com/office/powerpoint/2010/main" val="95223957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Rectangle 3"/>
          <p:cNvSpPr/>
          <p:nvPr userDrawn="1"/>
        </p:nvSpPr>
        <p:spPr>
          <a:xfrm>
            <a:off x="0" y="3498850"/>
            <a:ext cx="239184" cy="1352550"/>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anchor="ctr"/>
          <a:lstStyle/>
          <a:p>
            <a:pPr algn="ctr" fontAlgn="auto">
              <a:spcBef>
                <a:spcPts val="0"/>
              </a:spcBef>
              <a:spcAft>
                <a:spcPts val="0"/>
              </a:spcAft>
              <a:defRPr/>
            </a:pPr>
            <a:endParaRPr lang="th-TH" sz="2800">
              <a:solidFill>
                <a:prstClr val="white"/>
              </a:solidFill>
            </a:endParaRPr>
          </a:p>
        </p:txBody>
      </p:sp>
      <p:sp>
        <p:nvSpPr>
          <p:cNvPr id="3" name="Title 6"/>
          <p:cNvSpPr>
            <a:spLocks noGrp="1"/>
          </p:cNvSpPr>
          <p:nvPr>
            <p:ph type="title"/>
          </p:nvPr>
        </p:nvSpPr>
        <p:spPr>
          <a:xfrm>
            <a:off x="300763" y="3390900"/>
            <a:ext cx="10820437" cy="1747850"/>
          </a:xfrm>
          <a:prstGeom prst="rect">
            <a:avLst/>
          </a:prstGeom>
        </p:spPr>
        <p:txBody>
          <a:bodyPr/>
          <a:lstStyle>
            <a:lvl1pPr algn="l">
              <a:defRPr sz="5000" b="1" baseline="0">
                <a:solidFill>
                  <a:schemeClr val="bg1"/>
                </a:solidFill>
              </a:defRPr>
            </a:lvl1pPr>
          </a:lstStyle>
          <a:p>
            <a:r>
              <a:rPr lang="en-US"/>
              <a:t>Click to edit Master title style</a:t>
            </a:r>
            <a:endParaRPr lang="th-TH" dirty="0"/>
          </a:p>
        </p:txBody>
      </p:sp>
    </p:spTree>
    <p:extLst>
      <p:ext uri="{BB962C8B-B14F-4D97-AF65-F5344CB8AC3E}">
        <p14:creationId xmlns:p14="http://schemas.microsoft.com/office/powerpoint/2010/main" val="361261030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8" name="Subtitle 2"/>
          <p:cNvSpPr>
            <a:spLocks noGrp="1"/>
          </p:cNvSpPr>
          <p:nvPr>
            <p:ph type="subTitle" idx="1"/>
          </p:nvPr>
        </p:nvSpPr>
        <p:spPr>
          <a:xfrm>
            <a:off x="660338" y="1978291"/>
            <a:ext cx="10769700" cy="3448055"/>
          </a:xfrm>
          <a:prstGeom prst="rect">
            <a:avLst/>
          </a:prstGeom>
        </p:spPr>
        <p:txBody>
          <a:bodyPr>
            <a:normAutofit/>
          </a:bodyPr>
          <a:lstStyle>
            <a:lvl1pPr marL="533400" marR="0" indent="-533400" algn="l" defTabSz="914400" rtl="0" eaLnBrk="1" fontAlgn="auto" latinLnBrk="0" hangingPunct="1">
              <a:lnSpc>
                <a:spcPct val="150000"/>
              </a:lnSpc>
              <a:spcBef>
                <a:spcPct val="20000"/>
              </a:spcBef>
              <a:spcAft>
                <a:spcPts val="0"/>
              </a:spcAft>
              <a:buClrTx/>
              <a:buSzPct val="250000"/>
              <a:buFontTx/>
              <a:buBlip>
                <a:blip r:embed="rId2"/>
              </a:buBlip>
              <a:tabLst/>
              <a:defRPr sz="18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3"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EACB0C50-277C-480B-99C0-9FD7BB5C961F}"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552091431"/>
      </p:ext>
    </p:extLst>
  </p:cSld>
  <p:clrMapOvr>
    <a:overrideClrMapping bg1="lt1" tx1="dk1" bg2="lt2" tx2="dk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7FB29A0A-8553-4E6A-A16E-BBC7D0AA452E}"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087729045"/>
      </p:ext>
    </p:extLst>
  </p:cSld>
  <p:clrMapOvr>
    <a:overrideClrMapping bg1="lt1" tx1="dk1" bg2="lt2" tx2="dk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DBA2BD1E-BCC3-4396-8F3A-BAFF24336E8F}"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836909513"/>
      </p:ext>
    </p:extLst>
  </p:cSld>
  <p:clrMapOvr>
    <a:overrideClrMapping bg1="lt1" tx1="dk1" bg2="lt2" tx2="dk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9B9CDB17-F263-4E3B-A150-A0E568527139}"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314584378"/>
      </p:ext>
    </p:extLst>
  </p:cSld>
  <p:clrMapOvr>
    <a:overrideClrMapping bg1="lt1" tx1="dk1" bg2="lt2" tx2="dk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691AC41B-D675-4B1A-A4AF-1B1DB27ED1FE}"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119774355"/>
      </p:ext>
    </p:extLst>
  </p:cSld>
  <p:clrMapOvr>
    <a:overrideClrMapping bg1="lt1" tx1="dk1" bg2="lt2" tx2="dk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3E1E9764-0E89-41B4-A880-C16603377FBB}"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1303114880"/>
      </p:ext>
    </p:extLst>
  </p:cSld>
  <p:clrMapOvr>
    <a:overrideClrMapping bg1="lt1" tx1="dk1" bg2="lt2" tx2="dk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4440765" cy="1214446"/>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3"/>
            <a:ext cx="6572296" cy="3854733"/>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4" y="2857496"/>
            <a:ext cx="4006905" cy="2571768"/>
          </a:xfrm>
          <a:prstGeom prst="rect">
            <a:avLst/>
          </a:prstGeom>
        </p:spPr>
        <p:txBody>
          <a:bodyPr/>
          <a:lstStyle>
            <a:lvl1pPr>
              <a:buFontTx/>
              <a:buNone/>
              <a:defRPr sz="1800"/>
            </a:lvl1pPr>
            <a:lvl2pPr>
              <a:defRPr sz="1800"/>
            </a:lvl2pPr>
            <a:lvl3pPr>
              <a:defRPr sz="1800"/>
            </a:lvl3pPr>
            <a:lvl4pPr>
              <a:defRPr sz="1800"/>
            </a:lvl4pPr>
            <a:lvl5pPr>
              <a:defRPr sz="1800"/>
            </a:lvl5pPr>
          </a:lstStyle>
          <a:p>
            <a:pPr lvl="0"/>
            <a:r>
              <a:rPr lang="en-US"/>
              <a:t>Click to edit Master text styles</a:t>
            </a:r>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B69167C0-C7AD-49C6-8F1C-6C514DE909BC}"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596130661"/>
      </p:ext>
    </p:extLst>
  </p:cSld>
  <p:clrMapOvr>
    <a:overrideClrMapping bg1="lt1" tx1="dk1" bg2="lt2" tx2="dk2" accent1="accent1" accent2="accent2" accent3="accent3" accent4="accent4" accent5="accent5" accent6="accent6" hlink="hlink" folHlink="folHlink"/>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8" y="5929331"/>
            <a:ext cx="10198197" cy="788737"/>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Content Placeholder 27"/>
          <p:cNvSpPr>
            <a:spLocks noGrp="1"/>
          </p:cNvSpPr>
          <p:nvPr>
            <p:ph sz="quarter" idx="15"/>
          </p:nvPr>
        </p:nvSpPr>
        <p:spPr>
          <a:xfrm>
            <a:off x="660338" y="1571612"/>
            <a:ext cx="10769700" cy="4000528"/>
          </a:xfrm>
          <a:prstGeom prst="rect">
            <a:avLst/>
          </a:prstGeom>
        </p:spPr>
        <p:txBody>
          <a:bodyPr>
            <a:normAutofit/>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a:lstStyle>
            <a:lvl1pPr algn="ctr">
              <a:buFontTx/>
              <a:buNone/>
              <a:defRPr sz="1800" b="1"/>
            </a:lvl1pPr>
            <a:lvl2pPr>
              <a:defRPr sz="1800"/>
            </a:lvl2pPr>
            <a:lvl3pPr>
              <a:defRPr sz="1800"/>
            </a:lvl3pPr>
            <a:lvl4pPr>
              <a:defRPr sz="1800"/>
            </a:lvl4pPr>
            <a:lvl5pPr>
              <a:defRPr sz="18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132486EF-5D7C-4C4C-8498-297232722C21}"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94231296"/>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8" name="Subtitle 2"/>
          <p:cNvSpPr>
            <a:spLocks noGrp="1"/>
          </p:cNvSpPr>
          <p:nvPr>
            <p:ph type="subTitle" idx="1"/>
          </p:nvPr>
        </p:nvSpPr>
        <p:spPr>
          <a:xfrm>
            <a:off x="660338" y="1978291"/>
            <a:ext cx="10769700" cy="3448055"/>
          </a:xfrm>
          <a:prstGeom prst="rect">
            <a:avLst/>
          </a:prstGeom>
        </p:spPr>
        <p:txBody>
          <a:bodyPr>
            <a:normAutofit/>
          </a:bodyPr>
          <a:lstStyle>
            <a:lvl1pPr marL="533400" marR="0" indent="-533400" algn="l" defTabSz="914400" rtl="0" eaLnBrk="1" fontAlgn="auto" latinLnBrk="0" hangingPunct="1">
              <a:lnSpc>
                <a:spcPct val="150000"/>
              </a:lnSpc>
              <a:spcBef>
                <a:spcPct val="20000"/>
              </a:spcBef>
              <a:spcAft>
                <a:spcPts val="0"/>
              </a:spcAft>
              <a:buClrTx/>
              <a:buSzPct val="250000"/>
              <a:buFontTx/>
              <a:buBlip>
                <a:blip r:embed="rId2"/>
              </a:buBlip>
              <a:tabLst/>
              <a:defRPr sz="18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3"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B283FC99-0C6A-408E-BF8B-1CCAAF08B1BE}"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4245181565"/>
      </p:ext>
    </p:extLst>
  </p:cSld>
  <p:clrMapOvr>
    <a:overrideClrMapping bg1="lt1" tx1="dk1" bg2="lt2" tx2="dk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data hub lay out">
    <p:spTree>
      <p:nvGrpSpPr>
        <p:cNvPr id="1" name=""/>
        <p:cNvGrpSpPr/>
        <p:nvPr/>
      </p:nvGrpSpPr>
      <p:grpSpPr>
        <a:xfrm>
          <a:off x="0" y="0"/>
          <a:ext cx="0" cy="0"/>
          <a:chOff x="0" y="0"/>
          <a:chExt cx="0" cy="0"/>
        </a:xfrm>
      </p:grpSpPr>
      <p:sp>
        <p:nvSpPr>
          <p:cNvPr id="2" name="Title 1"/>
          <p:cNvSpPr>
            <a:spLocks noGrp="1"/>
          </p:cNvSpPr>
          <p:nvPr>
            <p:ph type="title"/>
          </p:nvPr>
        </p:nvSpPr>
        <p:spPr>
          <a:xfrm>
            <a:off x="406400" y="609600"/>
            <a:ext cx="10972800" cy="685800"/>
          </a:xfrm>
          <a:prstGeom prst="rect">
            <a:avLst/>
          </a:prstGeom>
        </p:spPr>
        <p:txBody>
          <a:bodyPr/>
          <a:lstStyle>
            <a:lvl1pPr>
              <a:defRPr>
                <a:solidFill>
                  <a:schemeClr val="tx1"/>
                </a:solidFill>
              </a:defRPr>
            </a:lvl1pPr>
          </a:lstStyle>
          <a:p>
            <a:r>
              <a:rPr lang="en-US" dirty="0"/>
              <a:t>Click to edit Master title style</a:t>
            </a:r>
          </a:p>
        </p:txBody>
      </p:sp>
      <p:sp>
        <p:nvSpPr>
          <p:cNvPr id="5" name="Chart Placeholder 4"/>
          <p:cNvSpPr>
            <a:spLocks noGrp="1"/>
          </p:cNvSpPr>
          <p:nvPr>
            <p:ph type="chart" sz="quarter" idx="11"/>
          </p:nvPr>
        </p:nvSpPr>
        <p:spPr>
          <a:xfrm>
            <a:off x="1117600" y="1752600"/>
            <a:ext cx="10058400" cy="4267200"/>
          </a:xfrm>
          <a:prstGeom prst="rect">
            <a:avLst/>
          </a:prstGeom>
        </p:spPr>
        <p:txBody>
          <a:bodyPr>
            <a:normAutofit/>
          </a:bodyPr>
          <a:lstStyle>
            <a:lvl1pPr>
              <a:defRPr sz="1200" b="1">
                <a:latin typeface="Arial" pitchFamily="34" charset="0"/>
                <a:cs typeface="Arial" pitchFamily="34" charset="0"/>
              </a:defRPr>
            </a:lvl1pPr>
          </a:lstStyle>
          <a:p>
            <a:pPr lvl="0"/>
            <a:endParaRPr lang="en-US" noProof="0" dirty="0"/>
          </a:p>
        </p:txBody>
      </p:sp>
    </p:spTree>
    <p:extLst>
      <p:ext uri="{BB962C8B-B14F-4D97-AF65-F5344CB8AC3E}">
        <p14:creationId xmlns:p14="http://schemas.microsoft.com/office/powerpoint/2010/main" val="417860429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8" name="Subtitle 2"/>
          <p:cNvSpPr>
            <a:spLocks noGrp="1"/>
          </p:cNvSpPr>
          <p:nvPr>
            <p:ph type="subTitle" idx="1"/>
          </p:nvPr>
        </p:nvSpPr>
        <p:spPr>
          <a:xfrm>
            <a:off x="660338" y="1978291"/>
            <a:ext cx="10769700" cy="3448055"/>
          </a:xfrm>
          <a:prstGeom prst="rect">
            <a:avLst/>
          </a:prstGeom>
        </p:spPr>
        <p:txBody>
          <a:bodyPr>
            <a:normAutofit/>
          </a:bodyPr>
          <a:lstStyle>
            <a:lvl1pPr marL="533400" marR="0" indent="-533400" algn="l" defTabSz="914400" rtl="0" eaLnBrk="1" fontAlgn="auto" latinLnBrk="0" hangingPunct="1">
              <a:lnSpc>
                <a:spcPct val="150000"/>
              </a:lnSpc>
              <a:spcBef>
                <a:spcPct val="20000"/>
              </a:spcBef>
              <a:spcAft>
                <a:spcPts val="0"/>
              </a:spcAft>
              <a:buClrTx/>
              <a:buSzPct val="250000"/>
              <a:buFontTx/>
              <a:buBlip>
                <a:blip r:embed="rId2"/>
              </a:buBlip>
              <a:tabLst/>
              <a:defRPr sz="18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7"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EC2E8C6D-5F38-410F-89C1-3241A30BD29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205441528"/>
      </p:ext>
    </p:extLst>
  </p:cSld>
  <p:clrMapOvr>
    <a:overrideClrMapping bg1="lt1" tx1="dk1" bg2="lt2" tx2="dk2" accent1="accent1" accent2="accent2" accent3="accent3" accent4="accent4" accent5="accent5" accent6="accent6" hlink="hlink" folHlink="folHlink"/>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6BEA7F7F-B3AE-421B-9BFA-18F29AAF0B2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530476168"/>
      </p:ext>
    </p:extLst>
  </p:cSld>
  <p:clrMapOvr>
    <a:overrideClrMapping bg1="lt1" tx1="dk1" bg2="lt2" tx2="dk2" accent1="accent1" accent2="accent2" accent3="accent3" accent4="accent4" accent5="accent5" accent6="accent6" hlink="hlink" folHlink="folHlink"/>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574CBC61-4705-47C9-BDBF-68D8B605F3AC}"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38858732"/>
      </p:ext>
    </p:extLst>
  </p:cSld>
  <p:clrMapOvr>
    <a:overrideClrMapping bg1="lt1" tx1="dk1" bg2="lt2" tx2="dk2" accent1="accent1" accent2="accent2" accent3="accent3" accent4="accent4" accent5="accent5" accent6="accent6" hlink="hlink" folHlink="folHlink"/>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8AFB5835-5458-4217-9171-1E7EE91A2909}"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240640410"/>
      </p:ext>
    </p:extLst>
  </p:cSld>
  <p:clrMapOvr>
    <a:overrideClrMapping bg1="lt1" tx1="dk1" bg2="lt2" tx2="dk2" accent1="accent1" accent2="accent2" accent3="accent3" accent4="accent4" accent5="accent5" accent6="accent6" hlink="hlink" folHlink="folHlink"/>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768A9494-F74C-40E0-B450-30F7E4A24FE0}"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3539298498"/>
      </p:ext>
    </p:extLst>
  </p:cSld>
  <p:clrMapOvr>
    <a:overrideClrMapping bg1="lt1" tx1="dk1" bg2="lt2" tx2="dk2" accent1="accent1" accent2="accent2" accent3="accent3" accent4="accent4" accent5="accent5" accent6="accent6" hlink="hlink" folHlink="folHlink"/>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4CCF5992-281A-4118-B569-957FADE31E55}"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1618416121"/>
      </p:ext>
    </p:extLst>
  </p:cSld>
  <p:clrMapOvr>
    <a:overrideClrMapping bg1="lt1" tx1="dk1" bg2="lt2" tx2="dk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4440765" cy="1214446"/>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3"/>
            <a:ext cx="6572296" cy="3854733"/>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4" y="2857496"/>
            <a:ext cx="4006905" cy="2571768"/>
          </a:xfrm>
          <a:prstGeom prst="rect">
            <a:avLst/>
          </a:prstGeom>
        </p:spPr>
        <p:txBody>
          <a:bodyPr/>
          <a:lstStyle>
            <a:lvl1pPr>
              <a:buFontTx/>
              <a:buNone/>
              <a:defRPr sz="1800"/>
            </a:lvl1pPr>
            <a:lvl2pPr>
              <a:defRPr sz="1800"/>
            </a:lvl2pPr>
            <a:lvl3pPr>
              <a:defRPr sz="1800"/>
            </a:lvl3pPr>
            <a:lvl4pPr>
              <a:defRPr sz="1800"/>
            </a:lvl4pPr>
            <a:lvl5pPr>
              <a:defRPr sz="1800"/>
            </a:lvl5pPr>
          </a:lstStyle>
          <a:p>
            <a:pPr lvl="0"/>
            <a:r>
              <a:rPr lang="en-US"/>
              <a:t>Click to edit Master text styles</a:t>
            </a:r>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B30BDA14-D0B5-4415-9A13-E6609B94576C}"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425368186"/>
      </p:ext>
    </p:extLst>
  </p:cSld>
  <p:clrMapOvr>
    <a:overrideClrMapping bg1="lt1" tx1="dk1" bg2="lt2" tx2="dk2" accent1="accent1" accent2="accent2" accent3="accent3" accent4="accent4" accent5="accent5" accent6="accent6" hlink="hlink" folHlink="folHlink"/>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8" y="5929331"/>
            <a:ext cx="10198197" cy="788737"/>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Content Placeholder 27"/>
          <p:cNvSpPr>
            <a:spLocks noGrp="1"/>
          </p:cNvSpPr>
          <p:nvPr>
            <p:ph sz="quarter" idx="15"/>
          </p:nvPr>
        </p:nvSpPr>
        <p:spPr>
          <a:xfrm>
            <a:off x="660338" y="1571612"/>
            <a:ext cx="10769700" cy="4000528"/>
          </a:xfrm>
          <a:prstGeom prst="rect">
            <a:avLst/>
          </a:prstGeom>
        </p:spPr>
        <p:txBody>
          <a:bodyPr>
            <a:normAutofit/>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a:lstStyle>
            <a:lvl1pPr algn="ctr">
              <a:buFontTx/>
              <a:buNone/>
              <a:defRPr sz="1800" b="1"/>
            </a:lvl1pPr>
            <a:lvl2pPr>
              <a:defRPr sz="1800"/>
            </a:lvl2pPr>
            <a:lvl3pPr>
              <a:defRPr sz="1800"/>
            </a:lvl3pPr>
            <a:lvl4pPr>
              <a:defRPr sz="1800"/>
            </a:lvl4pPr>
            <a:lvl5pPr>
              <a:defRPr sz="18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F14ED31E-EB30-4C33-890F-CBD6F0BFA099}"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88207212"/>
      </p:ext>
    </p:extLst>
  </p:cSld>
  <p:clrMapOvr>
    <a:overrideClrMapping bg1="lt1" tx1="dk1" bg2="lt2" tx2="dk2" accent1="accent1" accent2="accent2" accent3="accent3" accent4="accent4" accent5="accent5" accent6="accent6" hlink="hlink" folHlink="folHlink"/>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data hub lay out">
    <p:spTree>
      <p:nvGrpSpPr>
        <p:cNvPr id="1" name=""/>
        <p:cNvGrpSpPr/>
        <p:nvPr/>
      </p:nvGrpSpPr>
      <p:grpSpPr>
        <a:xfrm>
          <a:off x="0" y="0"/>
          <a:ext cx="0" cy="0"/>
          <a:chOff x="0" y="0"/>
          <a:chExt cx="0" cy="0"/>
        </a:xfrm>
      </p:grpSpPr>
      <p:sp>
        <p:nvSpPr>
          <p:cNvPr id="2" name="Title 1"/>
          <p:cNvSpPr>
            <a:spLocks noGrp="1"/>
          </p:cNvSpPr>
          <p:nvPr>
            <p:ph type="title"/>
          </p:nvPr>
        </p:nvSpPr>
        <p:spPr>
          <a:xfrm>
            <a:off x="406400" y="609600"/>
            <a:ext cx="10972800" cy="685800"/>
          </a:xfrm>
          <a:prstGeom prst="rect">
            <a:avLst/>
          </a:prstGeom>
        </p:spPr>
        <p:txBody>
          <a:bodyPr/>
          <a:lstStyle>
            <a:lvl1pPr>
              <a:defRPr>
                <a:solidFill>
                  <a:schemeClr val="tx1"/>
                </a:solidFill>
              </a:defRPr>
            </a:lvl1pPr>
          </a:lstStyle>
          <a:p>
            <a:r>
              <a:rPr lang="en-US" dirty="0"/>
              <a:t>Click to edit Master title style</a:t>
            </a:r>
          </a:p>
        </p:txBody>
      </p:sp>
      <p:sp>
        <p:nvSpPr>
          <p:cNvPr id="5" name="Chart Placeholder 4"/>
          <p:cNvSpPr>
            <a:spLocks noGrp="1"/>
          </p:cNvSpPr>
          <p:nvPr>
            <p:ph type="chart" sz="quarter" idx="11"/>
          </p:nvPr>
        </p:nvSpPr>
        <p:spPr>
          <a:xfrm>
            <a:off x="1117600" y="1752600"/>
            <a:ext cx="10058400" cy="4267200"/>
          </a:xfrm>
          <a:prstGeom prst="rect">
            <a:avLst/>
          </a:prstGeom>
        </p:spPr>
        <p:txBody>
          <a:bodyPr>
            <a:normAutofit/>
          </a:bodyPr>
          <a:lstStyle>
            <a:lvl1pPr>
              <a:defRPr sz="1200" b="1">
                <a:latin typeface="Arial" pitchFamily="34" charset="0"/>
                <a:cs typeface="Arial" pitchFamily="34" charset="0"/>
              </a:defRPr>
            </a:lvl1pPr>
          </a:lstStyle>
          <a:p>
            <a:pPr lvl="0"/>
            <a:endParaRPr lang="en-US" noProof="0" dirty="0"/>
          </a:p>
        </p:txBody>
      </p:sp>
    </p:spTree>
    <p:extLst>
      <p:ext uri="{BB962C8B-B14F-4D97-AF65-F5344CB8AC3E}">
        <p14:creationId xmlns:p14="http://schemas.microsoft.com/office/powerpoint/2010/main" val="20544819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5C997690-538C-459A-B78B-6DDEECAB5D02}"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099779777"/>
      </p:ext>
    </p:extLst>
  </p:cSld>
  <p:clrMapOvr>
    <a:overrideClrMapping bg1="lt1" tx1="dk1" bg2="lt2" tx2="dk2" accent1="accent1" accent2="accent2" accent3="accent3" accent4="accent4" accent5="accent5" accent6="accent6" hlink="hlink" folHlink="folHlink"/>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8" name="Subtitle 2"/>
          <p:cNvSpPr>
            <a:spLocks noGrp="1"/>
          </p:cNvSpPr>
          <p:nvPr>
            <p:ph type="subTitle" idx="1"/>
          </p:nvPr>
        </p:nvSpPr>
        <p:spPr>
          <a:xfrm>
            <a:off x="660338" y="1978291"/>
            <a:ext cx="10769700" cy="3448055"/>
          </a:xfrm>
          <a:prstGeom prst="rect">
            <a:avLst/>
          </a:prstGeom>
        </p:spPr>
        <p:txBody>
          <a:bodyPr>
            <a:normAutofit/>
          </a:bodyPr>
          <a:lstStyle>
            <a:lvl1pPr marL="533400" marR="0" indent="-533400" algn="l" defTabSz="914400" rtl="0" eaLnBrk="1" fontAlgn="auto" latinLnBrk="0" hangingPunct="1">
              <a:lnSpc>
                <a:spcPct val="150000"/>
              </a:lnSpc>
              <a:spcBef>
                <a:spcPct val="20000"/>
              </a:spcBef>
              <a:spcAft>
                <a:spcPts val="0"/>
              </a:spcAft>
              <a:buClrTx/>
              <a:buSzPct val="250000"/>
              <a:buFontTx/>
              <a:buBlip>
                <a:blip r:embed="rId2"/>
              </a:buBlip>
              <a:tabLst/>
              <a:defRPr sz="18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3"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5F33EF5D-8EF8-4C5B-820C-10BADD313DE1}"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4020528340"/>
      </p:ext>
    </p:extLst>
  </p:cSld>
  <p:clrMapOvr>
    <a:overrideClrMapping bg1="lt1" tx1="dk1" bg2="lt2" tx2="dk2" accent1="accent1" accent2="accent2" accent3="accent3" accent4="accent4" accent5="accent5" accent6="accent6" hlink="hlink" folHlink="folHlink"/>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BBD908D5-13FD-43D1-B0A0-013BE8029CAA}"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029958364"/>
      </p:ext>
    </p:extLst>
  </p:cSld>
  <p:clrMapOvr>
    <a:overrideClrMapping bg1="lt1" tx1="dk1" bg2="lt2" tx2="dk2" accent1="accent1" accent2="accent2" accent3="accent3" accent4="accent4" accent5="accent5" accent6="accent6" hlink="hlink" folHlink="folHlink"/>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AC698CBF-1CBC-4397-BC99-31F4C3C2B059}"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156975981"/>
      </p:ext>
    </p:extLst>
  </p:cSld>
  <p:clrMapOvr>
    <a:overrideClrMapping bg1="lt1" tx1="dk1" bg2="lt2" tx2="dk2" accent1="accent1" accent2="accent2" accent3="accent3" accent4="accent4" accent5="accent5" accent6="accent6" hlink="hlink" folHlink="folHlink"/>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07E4F85D-629C-46AF-AB04-953180598C5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411448448"/>
      </p:ext>
    </p:extLst>
  </p:cSld>
  <p:clrMapOvr>
    <a:overrideClrMapping bg1="lt1" tx1="dk1" bg2="lt2" tx2="dk2" accent1="accent1" accent2="accent2" accent3="accent3" accent4="accent4" accent5="accent5" accent6="accent6" hlink="hlink" folHlink="folHlink"/>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9D28C68A-2064-4B7C-AFCD-A80A23DCD611}"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1226667712"/>
      </p:ext>
    </p:extLst>
  </p:cSld>
  <p:clrMapOvr>
    <a:overrideClrMapping bg1="lt1" tx1="dk1" bg2="lt2" tx2="dk2" accent1="accent1" accent2="accent2" accent3="accent3" accent4="accent4" accent5="accent5" accent6="accent6" hlink="hlink" folHlink="folHlink"/>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C8591CDF-D0D6-4106-8F3B-F8E75BD2E1EF}"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3491042277"/>
      </p:ext>
    </p:extLst>
  </p:cSld>
  <p:clrMapOvr>
    <a:overrideClrMapping bg1="lt1" tx1="dk1" bg2="lt2" tx2="dk2" accent1="accent1" accent2="accent2" accent3="accent3" accent4="accent4" accent5="accent5" accent6="accent6" hlink="hlink" folHlink="folHlink"/>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4440765" cy="1214446"/>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3"/>
            <a:ext cx="6572296" cy="3854733"/>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4" y="2857496"/>
            <a:ext cx="4006905" cy="2571768"/>
          </a:xfrm>
          <a:prstGeom prst="rect">
            <a:avLst/>
          </a:prstGeom>
        </p:spPr>
        <p:txBody>
          <a:bodyPr/>
          <a:lstStyle>
            <a:lvl1pPr>
              <a:buFontTx/>
              <a:buNone/>
              <a:defRPr sz="1800"/>
            </a:lvl1pPr>
            <a:lvl2pPr>
              <a:defRPr sz="1800"/>
            </a:lvl2pPr>
            <a:lvl3pPr>
              <a:defRPr sz="1800"/>
            </a:lvl3pPr>
            <a:lvl4pPr>
              <a:defRPr sz="1800"/>
            </a:lvl4pPr>
            <a:lvl5pPr>
              <a:defRPr sz="1800"/>
            </a:lvl5pPr>
          </a:lstStyle>
          <a:p>
            <a:pPr lvl="0"/>
            <a:r>
              <a:rPr lang="en-US"/>
              <a:t>Click to edit Master text styles</a:t>
            </a:r>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12C67C25-607D-499B-A36D-431ACEA8E54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041051726"/>
      </p:ext>
    </p:extLst>
  </p:cSld>
  <p:clrMapOvr>
    <a:overrideClrMapping bg1="lt1" tx1="dk1" bg2="lt2" tx2="dk2" accent1="accent1" accent2="accent2" accent3="accent3" accent4="accent4" accent5="accent5" accent6="accent6" hlink="hlink" folHlink="folHlink"/>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8" y="5929331"/>
            <a:ext cx="10198197" cy="788737"/>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Content Placeholder 27"/>
          <p:cNvSpPr>
            <a:spLocks noGrp="1"/>
          </p:cNvSpPr>
          <p:nvPr>
            <p:ph sz="quarter" idx="15"/>
          </p:nvPr>
        </p:nvSpPr>
        <p:spPr>
          <a:xfrm>
            <a:off x="660338" y="1571612"/>
            <a:ext cx="10769700" cy="4000528"/>
          </a:xfrm>
          <a:prstGeom prst="rect">
            <a:avLst/>
          </a:prstGeom>
        </p:spPr>
        <p:txBody>
          <a:bodyPr>
            <a:normAutofit/>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a:lstStyle>
            <a:lvl1pPr algn="ctr">
              <a:buFontTx/>
              <a:buNone/>
              <a:defRPr sz="1800" b="1"/>
            </a:lvl1pPr>
            <a:lvl2pPr>
              <a:defRPr sz="1800"/>
            </a:lvl2pPr>
            <a:lvl3pPr>
              <a:defRPr sz="1800"/>
            </a:lvl3pPr>
            <a:lvl4pPr>
              <a:defRPr sz="1800"/>
            </a:lvl4pPr>
            <a:lvl5pPr>
              <a:defRPr sz="18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6A6B1659-E632-4C0B-B3D3-684CE69053AB}"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641526241"/>
      </p:ext>
    </p:extLst>
  </p:cSld>
  <p:clrMapOvr>
    <a:overrideClrMapping bg1="lt1" tx1="dk1" bg2="lt2" tx2="dk2" accent1="accent1" accent2="accent2" accent3="accent3" accent4="accent4" accent5="accent5" accent6="accent6" hlink="hlink" folHlink="folHlink"/>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609600" y="1600201"/>
            <a:ext cx="109728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vert="horz" wrap="square" lIns="91440" tIns="45720" rIns="91440" bIns="45720" numCol="1" anchor="t" anchorCtr="0" compatLnSpc="1">
            <a:prstTxWarp prst="textNoShape">
              <a:avLst/>
            </a:prstTxWarp>
          </a:bodyPr>
          <a:lstStyle>
            <a:lvl1pPr>
              <a:defRPr>
                <a:solidFill>
                  <a:prstClr val="black"/>
                </a:solidFill>
              </a:defRPr>
            </a:lvl1pPr>
          </a:lstStyle>
          <a:p>
            <a:pPr>
              <a:defRPr/>
            </a:pPr>
            <a:fld id="{F5845613-47D0-4D7F-9152-CF8044F1764D}" type="datetime1">
              <a:rPr lang="en-US" sz="2800">
                <a:latin typeface="Arial" pitchFamily="34" charset="0"/>
                <a:ea typeface="ＭＳ Ｐゴシック" charset="0"/>
                <a:cs typeface="Cordia New" pitchFamily="34" charset="-34"/>
              </a:rPr>
              <a:pPr>
                <a:defRPr/>
              </a:pPr>
              <a:t>12/16/19</a:t>
            </a:fld>
            <a:endParaRPr lang="en-US" sz="2800">
              <a:latin typeface="Arial" pitchFamily="34" charset="0"/>
              <a:ea typeface="ＭＳ Ｐゴシック" charset="0"/>
              <a:cs typeface="Cordia New" pitchFamily="34" charset="-34"/>
            </a:endParaRPr>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lvl1pPr>
              <a:defRPr>
                <a:solidFill>
                  <a:prstClr val="black"/>
                </a:solidFill>
                <a:cs typeface="ＭＳ Ｐゴシック" charset="-128"/>
              </a:defRPr>
            </a:lvl1pPr>
          </a:lstStyle>
          <a:p>
            <a:pPr>
              <a:defRPr/>
            </a:pPr>
            <a:endParaRPr lang="en-US" sz="2800">
              <a:latin typeface="Arial" pitchFamily="34" charset="0"/>
              <a:ea typeface="ＭＳ Ｐゴシック" charset="0"/>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vert="horz" wrap="square" lIns="91440" tIns="45720" rIns="91440" bIns="45720" numCol="1" anchor="t" anchorCtr="0" compatLnSpc="1">
            <a:prstTxWarp prst="textNoShape">
              <a:avLst/>
            </a:prstTxWarp>
          </a:bodyPr>
          <a:lstStyle>
            <a:lvl1pPr>
              <a:defRPr>
                <a:solidFill>
                  <a:prstClr val="black"/>
                </a:solidFill>
              </a:defRPr>
            </a:lvl1pPr>
          </a:lstStyle>
          <a:p>
            <a:pPr>
              <a:defRPr/>
            </a:pPr>
            <a:fld id="{F48997B0-05C9-4CF0-954B-59D54BCBC850}" type="slidenum">
              <a:rPr lang="en-US"/>
              <a:pPr>
                <a:defRPr/>
              </a:pPr>
              <a:t>‹#›</a:t>
            </a:fld>
            <a:endParaRPr lang="en-US"/>
          </a:p>
        </p:txBody>
      </p:sp>
    </p:spTree>
    <p:extLst>
      <p:ext uri="{BB962C8B-B14F-4D97-AF65-F5344CB8AC3E}">
        <p14:creationId xmlns:p14="http://schemas.microsoft.com/office/powerpoint/2010/main" val="210776760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8" name="Subtitle 2"/>
          <p:cNvSpPr>
            <a:spLocks noGrp="1"/>
          </p:cNvSpPr>
          <p:nvPr>
            <p:ph type="subTitle" idx="1"/>
          </p:nvPr>
        </p:nvSpPr>
        <p:spPr>
          <a:xfrm>
            <a:off x="660338" y="1978291"/>
            <a:ext cx="10769700" cy="3448055"/>
          </a:xfrm>
          <a:prstGeom prst="rect">
            <a:avLst/>
          </a:prstGeom>
        </p:spPr>
        <p:txBody>
          <a:bodyPr>
            <a:normAutofit/>
          </a:bodyPr>
          <a:lstStyle>
            <a:lvl1pPr marL="533400" marR="0" indent="-533400" algn="l" defTabSz="914400" rtl="0" eaLnBrk="1" fontAlgn="auto" latinLnBrk="0" hangingPunct="1">
              <a:lnSpc>
                <a:spcPct val="150000"/>
              </a:lnSpc>
              <a:spcBef>
                <a:spcPct val="20000"/>
              </a:spcBef>
              <a:spcAft>
                <a:spcPts val="0"/>
              </a:spcAft>
              <a:buClrTx/>
              <a:buSzPct val="250000"/>
              <a:buFontTx/>
              <a:buBlip>
                <a:blip r:embed="rId2"/>
              </a:buBlip>
              <a:tabLst/>
              <a:defRPr sz="18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3"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5F33EF5D-8EF8-4C5B-820C-10BADD313DE1}"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187334752"/>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B86E821F-851F-4B91-AE99-EE322858DAEA}"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49588983"/>
      </p:ext>
    </p:extLst>
  </p:cSld>
  <p:clrMapOvr>
    <a:overrideClrMapping bg1="lt1" tx1="dk1" bg2="lt2" tx2="dk2" accent1="accent1" accent2="accent2" accent3="accent3" accent4="accent4" accent5="accent5" accent6="accent6" hlink="hlink" folHlink="folHlink"/>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BBD908D5-13FD-43D1-B0A0-013BE8029CAA}"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812693042"/>
      </p:ext>
    </p:extLst>
  </p:cSld>
  <p:clrMapOvr>
    <a:overrideClrMapping bg1="lt1" tx1="dk1" bg2="lt2" tx2="dk2" accent1="accent1" accent2="accent2" accent3="accent3" accent4="accent4" accent5="accent5" accent6="accent6" hlink="hlink" folHlink="folHlink"/>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AC698CBF-1CBC-4397-BC99-31F4C3C2B059}"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122389186"/>
      </p:ext>
    </p:extLst>
  </p:cSld>
  <p:clrMapOvr>
    <a:overrideClrMapping bg1="lt1" tx1="dk1" bg2="lt2" tx2="dk2" accent1="accent1" accent2="accent2" accent3="accent3" accent4="accent4" accent5="accent5" accent6="accent6" hlink="hlink" folHlink="folHlink"/>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07E4F85D-629C-46AF-AB04-953180598C5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324515240"/>
      </p:ext>
    </p:extLst>
  </p:cSld>
  <p:clrMapOvr>
    <a:overrideClrMapping bg1="lt1" tx1="dk1" bg2="lt2" tx2="dk2" accent1="accent1" accent2="accent2" accent3="accent3" accent4="accent4" accent5="accent5" accent6="accent6" hlink="hlink" folHlink="folHlink"/>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9D28C68A-2064-4B7C-AFCD-A80A23DCD611}"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1247502704"/>
      </p:ext>
    </p:extLst>
  </p:cSld>
  <p:clrMapOvr>
    <a:overrideClrMapping bg1="lt1" tx1="dk1" bg2="lt2" tx2="dk2" accent1="accent1" accent2="accent2" accent3="accent3" accent4="accent4" accent5="accent5" accent6="accent6" hlink="hlink" folHlink="folHlink"/>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C8591CDF-D0D6-4106-8F3B-F8E75BD2E1EF}"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2818385347"/>
      </p:ext>
    </p:extLst>
  </p:cSld>
  <p:clrMapOvr>
    <a:overrideClrMapping bg1="lt1" tx1="dk1" bg2="lt2" tx2="dk2" accent1="accent1" accent2="accent2" accent3="accent3" accent4="accent4" accent5="accent5" accent6="accent6" hlink="hlink" folHlink="folHlink"/>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4440765" cy="1214446"/>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3"/>
            <a:ext cx="6572296" cy="3854733"/>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4" y="2857496"/>
            <a:ext cx="4006905" cy="2571768"/>
          </a:xfrm>
          <a:prstGeom prst="rect">
            <a:avLst/>
          </a:prstGeom>
        </p:spPr>
        <p:txBody>
          <a:bodyPr/>
          <a:lstStyle>
            <a:lvl1pPr>
              <a:buFontTx/>
              <a:buNone/>
              <a:defRPr sz="1800"/>
            </a:lvl1pPr>
            <a:lvl2pPr>
              <a:defRPr sz="1800"/>
            </a:lvl2pPr>
            <a:lvl3pPr>
              <a:defRPr sz="1800"/>
            </a:lvl3pPr>
            <a:lvl4pPr>
              <a:defRPr sz="1800"/>
            </a:lvl4pPr>
            <a:lvl5pPr>
              <a:defRPr sz="1800"/>
            </a:lvl5pPr>
          </a:lstStyle>
          <a:p>
            <a:pPr lvl="0"/>
            <a:r>
              <a:rPr lang="en-US"/>
              <a:t>Click to edit Master text styles</a:t>
            </a:r>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12C67C25-607D-499B-A36D-431ACEA8E54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434641641"/>
      </p:ext>
    </p:extLst>
  </p:cSld>
  <p:clrMapOvr>
    <a:overrideClrMapping bg1="lt1" tx1="dk1" bg2="lt2" tx2="dk2" accent1="accent1" accent2="accent2" accent3="accent3" accent4="accent4" accent5="accent5" accent6="accent6" hlink="hlink" folHlink="folHlink"/>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8" y="5929331"/>
            <a:ext cx="10198197" cy="788737"/>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Content Placeholder 27"/>
          <p:cNvSpPr>
            <a:spLocks noGrp="1"/>
          </p:cNvSpPr>
          <p:nvPr>
            <p:ph sz="quarter" idx="15"/>
          </p:nvPr>
        </p:nvSpPr>
        <p:spPr>
          <a:xfrm>
            <a:off x="660338" y="1571612"/>
            <a:ext cx="10769700" cy="4000528"/>
          </a:xfrm>
          <a:prstGeom prst="rect">
            <a:avLst/>
          </a:prstGeom>
        </p:spPr>
        <p:txBody>
          <a:bodyPr>
            <a:normAutofit/>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a:lstStyle>
            <a:lvl1pPr algn="ctr">
              <a:buFontTx/>
              <a:buNone/>
              <a:defRPr sz="1800" b="1"/>
            </a:lvl1pPr>
            <a:lvl2pPr>
              <a:defRPr sz="1800"/>
            </a:lvl2pPr>
            <a:lvl3pPr>
              <a:defRPr sz="1800"/>
            </a:lvl3pPr>
            <a:lvl4pPr>
              <a:defRPr sz="1800"/>
            </a:lvl4pPr>
            <a:lvl5pPr>
              <a:defRPr sz="18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6A6B1659-E632-4C0B-B3D3-684CE69053AB}"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163088658"/>
      </p:ext>
    </p:extLst>
  </p:cSld>
  <p:clrMapOvr>
    <a:overrideClrMapping bg1="lt1" tx1="dk1" bg2="lt2" tx2="dk2" accent1="accent1" accent2="accent2" accent3="accent3" accent4="accent4" accent5="accent5" accent6="accent6" hlink="hlink" folHlink="folHlink"/>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8" name="Subtitle 2"/>
          <p:cNvSpPr>
            <a:spLocks noGrp="1"/>
          </p:cNvSpPr>
          <p:nvPr>
            <p:ph type="subTitle" idx="1"/>
          </p:nvPr>
        </p:nvSpPr>
        <p:spPr>
          <a:xfrm>
            <a:off x="660338" y="1978291"/>
            <a:ext cx="10769700" cy="3448055"/>
          </a:xfrm>
          <a:prstGeom prst="rect">
            <a:avLst/>
          </a:prstGeom>
        </p:spPr>
        <p:txBody>
          <a:bodyPr>
            <a:normAutofit/>
          </a:bodyPr>
          <a:lstStyle>
            <a:lvl1pPr marL="533400" marR="0" indent="-533400" algn="l" defTabSz="914400" rtl="0" eaLnBrk="1" fontAlgn="auto" latinLnBrk="0" hangingPunct="1">
              <a:lnSpc>
                <a:spcPct val="150000"/>
              </a:lnSpc>
              <a:spcBef>
                <a:spcPct val="20000"/>
              </a:spcBef>
              <a:spcAft>
                <a:spcPts val="0"/>
              </a:spcAft>
              <a:buClrTx/>
              <a:buSzPct val="250000"/>
              <a:buFontTx/>
              <a:buBlip>
                <a:blip r:embed="rId2"/>
              </a:buBlip>
              <a:tabLst/>
              <a:defRPr sz="18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3"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B283FC99-0C6A-408E-BF8B-1CCAAF08B1BE}"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151264452"/>
      </p:ext>
    </p:extLst>
  </p:cSld>
  <p:clrMapOvr>
    <a:overrideClrMapping bg1="lt1" tx1="dk1" bg2="lt2" tx2="dk2" accent1="accent1" accent2="accent2" accent3="accent3" accent4="accent4" accent5="accent5" accent6="accent6" hlink="hlink" folHlink="folHlink"/>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5C997690-538C-459A-B78B-6DDEECAB5D02}"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397380615"/>
      </p:ext>
    </p:extLst>
  </p:cSld>
  <p:clrMapOvr>
    <a:overrideClrMapping bg1="lt1" tx1="dk1" bg2="lt2" tx2="dk2" accent1="accent1" accent2="accent2" accent3="accent3" accent4="accent4" accent5="accent5" accent6="accent6" hlink="hlink" folHlink="folHlink"/>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B86E821F-851F-4B91-AE99-EE322858DAEA}"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519864850"/>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4361A879-A8D0-4D98-BE78-77EB8AAE4D7C}"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814386997"/>
      </p:ext>
    </p:extLst>
  </p:cSld>
  <p:clrMapOvr>
    <a:overrideClrMapping bg1="lt1" tx1="dk1" bg2="lt2" tx2="dk2" accent1="accent1" accent2="accent2" accent3="accent3" accent4="accent4" accent5="accent5" accent6="accent6" hlink="hlink" folHlink="folHlink"/>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4361A879-A8D0-4D98-BE78-77EB8AAE4D7C}"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022512489"/>
      </p:ext>
    </p:extLst>
  </p:cSld>
  <p:clrMapOvr>
    <a:overrideClrMapping bg1="lt1" tx1="dk1" bg2="lt2" tx2="dk2" accent1="accent1" accent2="accent2" accent3="accent3" accent4="accent4" accent5="accent5" accent6="accent6" hlink="hlink" folHlink="folHlink"/>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CC1C0639-E552-4989-8A7B-1969A07727D5}"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1739912032"/>
      </p:ext>
    </p:extLst>
  </p:cSld>
  <p:clrMapOvr>
    <a:overrideClrMapping bg1="lt1" tx1="dk1" bg2="lt2" tx2="dk2" accent1="accent1" accent2="accent2" accent3="accent3" accent4="accent4" accent5="accent5" accent6="accent6" hlink="hlink" folHlink="folHlink"/>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5A52DE18-A206-456B-B427-79890C649FD6}"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3474992062"/>
      </p:ext>
    </p:extLst>
  </p:cSld>
  <p:clrMapOvr>
    <a:overrideClrMapping bg1="lt1" tx1="dk1" bg2="lt2" tx2="dk2" accent1="accent1" accent2="accent2" accent3="accent3" accent4="accent4" accent5="accent5" accent6="accent6" hlink="hlink" folHlink="folHlink"/>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4440765" cy="1214446"/>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3"/>
            <a:ext cx="6572296" cy="3854733"/>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4" y="2857496"/>
            <a:ext cx="4006905" cy="2571768"/>
          </a:xfrm>
          <a:prstGeom prst="rect">
            <a:avLst/>
          </a:prstGeom>
        </p:spPr>
        <p:txBody>
          <a:bodyPr/>
          <a:lstStyle>
            <a:lvl1pPr>
              <a:buFontTx/>
              <a:buNone/>
              <a:defRPr sz="1800"/>
            </a:lvl1pPr>
            <a:lvl2pPr>
              <a:defRPr sz="1800"/>
            </a:lvl2pPr>
            <a:lvl3pPr>
              <a:defRPr sz="1800"/>
            </a:lvl3pPr>
            <a:lvl4pPr>
              <a:defRPr sz="1800"/>
            </a:lvl4pPr>
            <a:lvl5pPr>
              <a:defRPr sz="1800"/>
            </a:lvl5pPr>
          </a:lstStyle>
          <a:p>
            <a:pPr lvl="0"/>
            <a:r>
              <a:rPr lang="en-US"/>
              <a:t>Click to edit Master text styles</a:t>
            </a:r>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53786B85-B654-4588-8F58-EFB6D882E059}"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474278574"/>
      </p:ext>
    </p:extLst>
  </p:cSld>
  <p:clrMapOvr>
    <a:overrideClrMapping bg1="lt1" tx1="dk1" bg2="lt2" tx2="dk2" accent1="accent1" accent2="accent2" accent3="accent3" accent4="accent4" accent5="accent5" accent6="accent6" hlink="hlink" folHlink="folHlink"/>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8" y="5929331"/>
            <a:ext cx="10198197" cy="788737"/>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Content Placeholder 27"/>
          <p:cNvSpPr>
            <a:spLocks noGrp="1"/>
          </p:cNvSpPr>
          <p:nvPr>
            <p:ph sz="quarter" idx="15"/>
          </p:nvPr>
        </p:nvSpPr>
        <p:spPr>
          <a:xfrm>
            <a:off x="660338" y="1571612"/>
            <a:ext cx="10769700" cy="4000528"/>
          </a:xfrm>
          <a:prstGeom prst="rect">
            <a:avLst/>
          </a:prstGeom>
        </p:spPr>
        <p:txBody>
          <a:bodyPr>
            <a:normAutofit/>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a:lstStyle>
            <a:lvl1pPr algn="ctr">
              <a:buFontTx/>
              <a:buNone/>
              <a:defRPr sz="1800" b="1"/>
            </a:lvl1pPr>
            <a:lvl2pPr>
              <a:defRPr sz="1800"/>
            </a:lvl2pPr>
            <a:lvl3pPr>
              <a:defRPr sz="1800"/>
            </a:lvl3pPr>
            <a:lvl4pPr>
              <a:defRPr sz="1800"/>
            </a:lvl4pPr>
            <a:lvl5pPr>
              <a:defRPr sz="18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E9ED34CC-5D27-4816-8520-E105C2AEBD3B}"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695452232"/>
      </p:ext>
    </p:extLst>
  </p:cSld>
  <p:clrMapOvr>
    <a:overrideClrMapping bg1="lt1" tx1="dk1" bg2="lt2" tx2="dk2" accent1="accent1" accent2="accent2" accent3="accent3" accent4="accent4" accent5="accent5" accent6="accent6" hlink="hlink" folHlink="folHlink"/>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A8CFE59A-AE40-44C8-A721-25DF978F082E}" type="datetimeFigureOut">
              <a:rPr lang="en-GB" smtClean="0">
                <a:solidFill>
                  <a:prstClr val="black">
                    <a:tint val="75000"/>
                  </a:prstClr>
                </a:solidFill>
              </a:rPr>
              <a:pPr/>
              <a:t>16/12/2019</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7687E4CA-9C50-4050-B661-CFB2FB494DE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21423446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A8CFE59A-AE40-44C8-A721-25DF978F082E}" type="datetimeFigureOut">
              <a:rPr lang="en-GB" smtClean="0">
                <a:solidFill>
                  <a:prstClr val="black">
                    <a:tint val="75000"/>
                  </a:prstClr>
                </a:solidFill>
              </a:rPr>
              <a:pPr/>
              <a:t>16/12/2019</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7687E4CA-9C50-4050-B661-CFB2FB494DE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01196787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8CFE59A-AE40-44C8-A721-25DF978F082E}" type="datetimeFigureOut">
              <a:rPr lang="en-GB" smtClean="0">
                <a:solidFill>
                  <a:prstClr val="black">
                    <a:tint val="75000"/>
                  </a:prstClr>
                </a:solidFill>
              </a:rPr>
              <a:pPr/>
              <a:t>16/12/2019</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7687E4CA-9C50-4050-B661-CFB2FB494DE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66797316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A8CFE59A-AE40-44C8-A721-25DF978F082E}" type="datetimeFigureOut">
              <a:rPr lang="en-GB" smtClean="0">
                <a:solidFill>
                  <a:prstClr val="black">
                    <a:tint val="75000"/>
                  </a:prstClr>
                </a:solidFill>
              </a:rPr>
              <a:pPr/>
              <a:t>16/12/2019</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7687E4CA-9C50-4050-B661-CFB2FB494DE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20696179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A8CFE59A-AE40-44C8-A721-25DF978F082E}" type="datetimeFigureOut">
              <a:rPr lang="en-GB" smtClean="0">
                <a:solidFill>
                  <a:prstClr val="black">
                    <a:tint val="75000"/>
                  </a:prstClr>
                </a:solidFill>
              </a:rPr>
              <a:pPr/>
              <a:t>16/12/2019</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7687E4CA-9C50-4050-B661-CFB2FB494DE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1886443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CC1C0639-E552-4989-8A7B-1969A07727D5}"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739608312"/>
      </p:ext>
    </p:extLst>
  </p:cSld>
  <p:clrMapOvr>
    <a:overrideClrMapping bg1="lt1" tx1="dk1" bg2="lt2" tx2="dk2" accent1="accent1" accent2="accent2" accent3="accent3" accent4="accent4" accent5="accent5" accent6="accent6" hlink="hlink" folHlink="folHlink"/>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A8CFE59A-AE40-44C8-A721-25DF978F082E}" type="datetimeFigureOut">
              <a:rPr lang="en-GB" smtClean="0">
                <a:solidFill>
                  <a:prstClr val="black">
                    <a:tint val="75000"/>
                  </a:prstClr>
                </a:solidFill>
              </a:rPr>
              <a:pPr/>
              <a:t>16/12/2019</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7687E4CA-9C50-4050-B661-CFB2FB494DE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75839162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8CFE59A-AE40-44C8-A721-25DF978F082E}" type="datetimeFigureOut">
              <a:rPr lang="en-GB" smtClean="0">
                <a:solidFill>
                  <a:prstClr val="black">
                    <a:tint val="75000"/>
                  </a:prstClr>
                </a:solidFill>
              </a:rPr>
              <a:pPr/>
              <a:t>16/12/2019</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7687E4CA-9C50-4050-B661-CFB2FB494DE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57863666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8CFE59A-AE40-44C8-A721-25DF978F082E}" type="datetimeFigureOut">
              <a:rPr lang="en-GB" smtClean="0">
                <a:solidFill>
                  <a:prstClr val="black">
                    <a:tint val="75000"/>
                  </a:prstClr>
                </a:solidFill>
              </a:rPr>
              <a:pPr/>
              <a:t>16/12/2019</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7687E4CA-9C50-4050-B661-CFB2FB494DE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96032827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8CFE59A-AE40-44C8-A721-25DF978F082E}" type="datetimeFigureOut">
              <a:rPr lang="en-GB" smtClean="0">
                <a:solidFill>
                  <a:prstClr val="black">
                    <a:tint val="75000"/>
                  </a:prstClr>
                </a:solidFill>
              </a:rPr>
              <a:pPr/>
              <a:t>16/12/2019</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7687E4CA-9C50-4050-B661-CFB2FB494DE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57409156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A8CFE59A-AE40-44C8-A721-25DF978F082E}" type="datetimeFigureOut">
              <a:rPr lang="en-GB" smtClean="0">
                <a:solidFill>
                  <a:prstClr val="black">
                    <a:tint val="75000"/>
                  </a:prstClr>
                </a:solidFill>
              </a:rPr>
              <a:pPr/>
              <a:t>16/12/2019</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7687E4CA-9C50-4050-B661-CFB2FB494DE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09097072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A8CFE59A-AE40-44C8-A721-25DF978F082E}" type="datetimeFigureOut">
              <a:rPr lang="en-GB" smtClean="0">
                <a:solidFill>
                  <a:prstClr val="black">
                    <a:tint val="75000"/>
                  </a:prstClr>
                </a:solidFill>
              </a:rPr>
              <a:pPr/>
              <a:t>16/12/2019</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7687E4CA-9C50-4050-B661-CFB2FB494DE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3155809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8" name="Subtitle 2"/>
          <p:cNvSpPr>
            <a:spLocks noGrp="1"/>
          </p:cNvSpPr>
          <p:nvPr>
            <p:ph type="subTitle" idx="1"/>
          </p:nvPr>
        </p:nvSpPr>
        <p:spPr>
          <a:xfrm>
            <a:off x="660338" y="1978291"/>
            <a:ext cx="10769700" cy="3448055"/>
          </a:xfrm>
          <a:prstGeom prst="rect">
            <a:avLst/>
          </a:prstGeom>
        </p:spPr>
        <p:txBody>
          <a:bodyPr>
            <a:normAutofit/>
          </a:bodyPr>
          <a:lstStyle>
            <a:lvl1pPr marL="533400" marR="0" indent="-533400" algn="l" defTabSz="914400" rtl="0" eaLnBrk="1" fontAlgn="auto" latinLnBrk="0" hangingPunct="1">
              <a:lnSpc>
                <a:spcPct val="150000"/>
              </a:lnSpc>
              <a:spcBef>
                <a:spcPct val="20000"/>
              </a:spcBef>
              <a:spcAft>
                <a:spcPts val="0"/>
              </a:spcAft>
              <a:buClrTx/>
              <a:buSzPct val="250000"/>
              <a:buFontTx/>
              <a:buBlip>
                <a:blip r:embed="rId2"/>
              </a:buBlip>
              <a:tabLst/>
              <a:defRPr sz="18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3"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B283FC99-0C6A-408E-BF8B-1CCAAF08B1BE}"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01708623"/>
      </p:ext>
    </p:extLst>
  </p:cSld>
  <p:clrMapOvr>
    <a:overrideClrMapping bg1="lt1" tx1="dk1" bg2="lt2" tx2="dk2" accent1="accent1" accent2="accent2" accent3="accent3" accent4="accent4" accent5="accent5" accent6="accent6" hlink="hlink" folHlink="folHlink"/>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5C997690-538C-459A-B78B-6DDEECAB5D02}"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908759381"/>
      </p:ext>
    </p:extLst>
  </p:cSld>
  <p:clrMapOvr>
    <a:overrideClrMapping bg1="lt1" tx1="dk1" bg2="lt2" tx2="dk2" accent1="accent1" accent2="accent2" accent3="accent3" accent4="accent4" accent5="accent5" accent6="accent6" hlink="hlink" folHlink="folHlink"/>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B86E821F-851F-4B91-AE99-EE322858DAEA}"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4225209179"/>
      </p:ext>
    </p:extLst>
  </p:cSld>
  <p:clrMapOvr>
    <a:overrideClrMapping bg1="lt1" tx1="dk1" bg2="lt2" tx2="dk2" accent1="accent1" accent2="accent2" accent3="accent3" accent4="accent4" accent5="accent5" accent6="accent6" hlink="hlink" folHlink="folHlink"/>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4361A879-A8D0-4D98-BE78-77EB8AAE4D7C}"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048504815"/>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5A52DE18-A206-456B-B427-79890C649FD6}"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2214500734"/>
      </p:ext>
    </p:extLst>
  </p:cSld>
  <p:clrMapOvr>
    <a:overrideClrMapping bg1="lt1" tx1="dk1" bg2="lt2" tx2="dk2" accent1="accent1" accent2="accent2" accent3="accent3" accent4="accent4" accent5="accent5" accent6="accent6" hlink="hlink" folHlink="folHlink"/>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CC1C0639-E552-4989-8A7B-1969A07727D5}"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426379530"/>
      </p:ext>
    </p:extLst>
  </p:cSld>
  <p:clrMapOvr>
    <a:overrideClrMapping bg1="lt1" tx1="dk1" bg2="lt2" tx2="dk2" accent1="accent1" accent2="accent2" accent3="accent3" accent4="accent4" accent5="accent5" accent6="accent6" hlink="hlink" folHlink="folHlink"/>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5A52DE18-A206-456B-B427-79890C649FD6}"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2587303882"/>
      </p:ext>
    </p:extLst>
  </p:cSld>
  <p:clrMapOvr>
    <a:overrideClrMapping bg1="lt1" tx1="dk1" bg2="lt2" tx2="dk2" accent1="accent1" accent2="accent2" accent3="accent3" accent4="accent4" accent5="accent5" accent6="accent6" hlink="hlink" folHlink="folHlink"/>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4440765" cy="1214446"/>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3"/>
            <a:ext cx="6572296" cy="3854733"/>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4" y="2857496"/>
            <a:ext cx="4006905" cy="2571768"/>
          </a:xfrm>
          <a:prstGeom prst="rect">
            <a:avLst/>
          </a:prstGeom>
        </p:spPr>
        <p:txBody>
          <a:bodyPr/>
          <a:lstStyle>
            <a:lvl1pPr>
              <a:buFontTx/>
              <a:buNone/>
              <a:defRPr sz="1800"/>
            </a:lvl1pPr>
            <a:lvl2pPr>
              <a:defRPr sz="1800"/>
            </a:lvl2pPr>
            <a:lvl3pPr>
              <a:defRPr sz="1800"/>
            </a:lvl3pPr>
            <a:lvl4pPr>
              <a:defRPr sz="1800"/>
            </a:lvl4pPr>
            <a:lvl5pPr>
              <a:defRPr sz="1800"/>
            </a:lvl5pPr>
          </a:lstStyle>
          <a:p>
            <a:pPr lvl="0"/>
            <a:r>
              <a:rPr lang="en-US"/>
              <a:t>Click to edit Master text styles</a:t>
            </a:r>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53786B85-B654-4588-8F58-EFB6D882E059}"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582423158"/>
      </p:ext>
    </p:extLst>
  </p:cSld>
  <p:clrMapOvr>
    <a:overrideClrMapping bg1="lt1" tx1="dk1" bg2="lt2" tx2="dk2" accent1="accent1" accent2="accent2" accent3="accent3" accent4="accent4" accent5="accent5" accent6="accent6" hlink="hlink" folHlink="folHlink"/>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8" y="5929331"/>
            <a:ext cx="10198197" cy="788737"/>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Content Placeholder 27"/>
          <p:cNvSpPr>
            <a:spLocks noGrp="1"/>
          </p:cNvSpPr>
          <p:nvPr>
            <p:ph sz="quarter" idx="15"/>
          </p:nvPr>
        </p:nvSpPr>
        <p:spPr>
          <a:xfrm>
            <a:off x="660338" y="1571612"/>
            <a:ext cx="10769700" cy="4000528"/>
          </a:xfrm>
          <a:prstGeom prst="rect">
            <a:avLst/>
          </a:prstGeom>
        </p:spPr>
        <p:txBody>
          <a:bodyPr>
            <a:normAutofit/>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a:lstStyle>
            <a:lvl1pPr algn="ctr">
              <a:buFontTx/>
              <a:buNone/>
              <a:defRPr sz="1800" b="1"/>
            </a:lvl1pPr>
            <a:lvl2pPr>
              <a:defRPr sz="1800"/>
            </a:lvl2pPr>
            <a:lvl3pPr>
              <a:defRPr sz="1800"/>
            </a:lvl3pPr>
            <a:lvl4pPr>
              <a:defRPr sz="1800"/>
            </a:lvl4pPr>
            <a:lvl5pPr>
              <a:defRPr sz="18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E9ED34CC-5D27-4816-8520-E105C2AEBD3B}"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014661506"/>
      </p:ext>
    </p:extLst>
  </p:cSld>
  <p:clrMapOvr>
    <a:overrideClrMapping bg1="lt1" tx1="dk1" bg2="lt2" tx2="dk2" accent1="accent1" accent2="accent2" accent3="accent3" accent4="accent4" accent5="accent5" accent6="accent6" hlink="hlink" folHlink="folHlink"/>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609600" y="1600201"/>
            <a:ext cx="109728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609600" y="6356351"/>
            <a:ext cx="2844800" cy="365125"/>
          </a:xfrm>
          <a:prstGeom prst="rect">
            <a:avLst/>
          </a:prstGeom>
        </p:spPr>
        <p:txBody>
          <a:bodyPr/>
          <a:lstStyle/>
          <a:p>
            <a:pPr fontAlgn="auto">
              <a:spcBef>
                <a:spcPts val="0"/>
              </a:spcBef>
              <a:spcAft>
                <a:spcPts val="0"/>
              </a:spcAft>
            </a:pPr>
            <a:fld id="{A8CFE59A-AE40-44C8-A721-25DF978F082E}" type="datetimeFigureOut">
              <a:rPr lang="en-GB" smtClean="0">
                <a:solidFill>
                  <a:prstClr val="black"/>
                </a:solidFill>
                <a:latin typeface="Arial"/>
                <a:cs typeface="+mn-cs"/>
              </a:rPr>
              <a:pPr fontAlgn="auto">
                <a:spcBef>
                  <a:spcPts val="0"/>
                </a:spcBef>
                <a:spcAft>
                  <a:spcPts val="0"/>
                </a:spcAft>
              </a:pPr>
              <a:t>16/12/2019</a:t>
            </a:fld>
            <a:endParaRPr lang="en-GB">
              <a:solidFill>
                <a:prstClr val="black"/>
              </a:solidFill>
              <a:latin typeface="Arial"/>
              <a:cs typeface="+mn-cs"/>
            </a:endParaRPr>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pPr fontAlgn="auto">
              <a:spcBef>
                <a:spcPts val="0"/>
              </a:spcBef>
              <a:spcAft>
                <a:spcPts val="0"/>
              </a:spcAft>
            </a:pPr>
            <a:endParaRPr lang="en-GB">
              <a:solidFill>
                <a:prstClr val="black"/>
              </a:solidFill>
              <a:latin typeface="Arial"/>
              <a:cs typeface="+mn-cs"/>
            </a:endParaRPr>
          </a:p>
        </p:txBody>
      </p:sp>
      <p:sp>
        <p:nvSpPr>
          <p:cNvPr id="6" name="Slide Number Placeholder 5"/>
          <p:cNvSpPr>
            <a:spLocks noGrp="1"/>
          </p:cNvSpPr>
          <p:nvPr>
            <p:ph type="sldNum" sz="quarter" idx="12"/>
          </p:nvPr>
        </p:nvSpPr>
        <p:spPr/>
        <p:txBody>
          <a:bodyPr/>
          <a:lstStyle/>
          <a:p>
            <a:fld id="{7687E4CA-9C50-4050-B661-CFB2FB494DE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19260427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8" name="Subtitle 2"/>
          <p:cNvSpPr>
            <a:spLocks noGrp="1"/>
          </p:cNvSpPr>
          <p:nvPr>
            <p:ph type="subTitle" idx="1"/>
          </p:nvPr>
        </p:nvSpPr>
        <p:spPr>
          <a:xfrm>
            <a:off x="660338" y="1978291"/>
            <a:ext cx="10769700" cy="3448055"/>
          </a:xfrm>
          <a:prstGeom prst="rect">
            <a:avLst/>
          </a:prstGeom>
        </p:spPr>
        <p:txBody>
          <a:bodyPr>
            <a:normAutofit/>
          </a:bodyPr>
          <a:lstStyle>
            <a:lvl1pPr marL="533400" marR="0" indent="-533400" algn="l" defTabSz="914400" rtl="0" eaLnBrk="1" fontAlgn="auto" latinLnBrk="0" hangingPunct="1">
              <a:lnSpc>
                <a:spcPct val="150000"/>
              </a:lnSpc>
              <a:spcBef>
                <a:spcPct val="20000"/>
              </a:spcBef>
              <a:spcAft>
                <a:spcPts val="0"/>
              </a:spcAft>
              <a:buClrTx/>
              <a:buSzPct val="250000"/>
              <a:buFontTx/>
              <a:buBlip>
                <a:blip r:embed="rId2"/>
              </a:buBlip>
              <a:tabLst/>
              <a:defRPr sz="18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3"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EACB0C50-277C-480B-99C0-9FD7BB5C961F}"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168666395"/>
      </p:ext>
    </p:extLst>
  </p:cSld>
  <p:clrMapOvr>
    <a:overrideClrMapping bg1="lt1" tx1="dk1" bg2="lt2" tx2="dk2" accent1="accent1" accent2="accent2" accent3="accent3" accent4="accent4" accent5="accent5" accent6="accent6" hlink="hlink" folHlink="folHlink"/>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7FB29A0A-8553-4E6A-A16E-BBC7D0AA452E}"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280544543"/>
      </p:ext>
    </p:extLst>
  </p:cSld>
  <p:clrMapOvr>
    <a:overrideClrMapping bg1="lt1" tx1="dk1" bg2="lt2" tx2="dk2" accent1="accent1" accent2="accent2" accent3="accent3" accent4="accent4" accent5="accent5" accent6="accent6" hlink="hlink" folHlink="folHlink"/>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DBA2BD1E-BCC3-4396-8F3A-BAFF24336E8F}"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001734273"/>
      </p:ext>
    </p:extLst>
  </p:cSld>
  <p:clrMapOvr>
    <a:overrideClrMapping bg1="lt1" tx1="dk1" bg2="lt2" tx2="dk2" accent1="accent1" accent2="accent2" accent3="accent3" accent4="accent4" accent5="accent5" accent6="accent6" hlink="hlink" folHlink="folHlink"/>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9B9CDB17-F263-4E3B-A150-A0E568527139}"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607248356"/>
      </p:ext>
    </p:extLst>
  </p:cSld>
  <p:clrMapOvr>
    <a:overrideClrMapping bg1="lt1" tx1="dk1" bg2="lt2" tx2="dk2" accent1="accent1" accent2="accent2" accent3="accent3" accent4="accent4" accent5="accent5" accent6="accent6" hlink="hlink" folHlink="folHlink"/>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691AC41B-D675-4B1A-A4AF-1B1DB27ED1FE}"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4068492994"/>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4440765" cy="1214446"/>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3"/>
            <a:ext cx="6572296" cy="3854733"/>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4" y="2857496"/>
            <a:ext cx="4006905" cy="2571768"/>
          </a:xfrm>
          <a:prstGeom prst="rect">
            <a:avLst/>
          </a:prstGeom>
        </p:spPr>
        <p:txBody>
          <a:bodyPr/>
          <a:lstStyle>
            <a:lvl1pPr>
              <a:buFontTx/>
              <a:buNone/>
              <a:defRPr sz="1800"/>
            </a:lvl1pPr>
            <a:lvl2pPr>
              <a:defRPr sz="1800"/>
            </a:lvl2pPr>
            <a:lvl3pPr>
              <a:defRPr sz="1800"/>
            </a:lvl3pPr>
            <a:lvl4pPr>
              <a:defRPr sz="1800"/>
            </a:lvl4pPr>
            <a:lvl5pPr>
              <a:defRPr sz="1800"/>
            </a:lvl5pPr>
          </a:lstStyle>
          <a:p>
            <a:pPr lvl="0"/>
            <a:r>
              <a:rPr lang="en-US"/>
              <a:t>Click to edit Master text styles</a:t>
            </a:r>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53786B85-B654-4588-8F58-EFB6D882E059}"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955631693"/>
      </p:ext>
    </p:extLst>
  </p:cSld>
  <p:clrMapOvr>
    <a:overrideClrMapping bg1="lt1" tx1="dk1" bg2="lt2" tx2="dk2" accent1="accent1" accent2="accent2" accent3="accent3" accent4="accent4" accent5="accent5" accent6="accent6" hlink="hlink" folHlink="folHlink"/>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3E1E9764-0E89-41B4-A880-C16603377FBB}"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3184564737"/>
      </p:ext>
    </p:extLst>
  </p:cSld>
  <p:clrMapOvr>
    <a:overrideClrMapping bg1="lt1" tx1="dk1" bg2="lt2" tx2="dk2" accent1="accent1" accent2="accent2" accent3="accent3" accent4="accent4" accent5="accent5" accent6="accent6" hlink="hlink" folHlink="folHlink"/>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4440765" cy="1214446"/>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3"/>
            <a:ext cx="6572296" cy="3854733"/>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4" y="2857496"/>
            <a:ext cx="4006905" cy="2571768"/>
          </a:xfrm>
          <a:prstGeom prst="rect">
            <a:avLst/>
          </a:prstGeom>
        </p:spPr>
        <p:txBody>
          <a:bodyPr/>
          <a:lstStyle>
            <a:lvl1pPr>
              <a:buFontTx/>
              <a:buNone/>
              <a:defRPr sz="1800"/>
            </a:lvl1pPr>
            <a:lvl2pPr>
              <a:defRPr sz="1800"/>
            </a:lvl2pPr>
            <a:lvl3pPr>
              <a:defRPr sz="1800"/>
            </a:lvl3pPr>
            <a:lvl4pPr>
              <a:defRPr sz="1800"/>
            </a:lvl4pPr>
            <a:lvl5pPr>
              <a:defRPr sz="1800"/>
            </a:lvl5pPr>
          </a:lstStyle>
          <a:p>
            <a:pPr lvl="0"/>
            <a:r>
              <a:rPr lang="en-US"/>
              <a:t>Click to edit Master text styles</a:t>
            </a:r>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B69167C0-C7AD-49C6-8F1C-6C514DE909BC}"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754542152"/>
      </p:ext>
    </p:extLst>
  </p:cSld>
  <p:clrMapOvr>
    <a:overrideClrMapping bg1="lt1" tx1="dk1" bg2="lt2" tx2="dk2" accent1="accent1" accent2="accent2" accent3="accent3" accent4="accent4" accent5="accent5" accent6="accent6" hlink="hlink" folHlink="folHlink"/>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8" y="5929331"/>
            <a:ext cx="10198197" cy="788737"/>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Content Placeholder 27"/>
          <p:cNvSpPr>
            <a:spLocks noGrp="1"/>
          </p:cNvSpPr>
          <p:nvPr>
            <p:ph sz="quarter" idx="15"/>
          </p:nvPr>
        </p:nvSpPr>
        <p:spPr>
          <a:xfrm>
            <a:off x="660338" y="1571612"/>
            <a:ext cx="10769700" cy="4000528"/>
          </a:xfrm>
          <a:prstGeom prst="rect">
            <a:avLst/>
          </a:prstGeom>
        </p:spPr>
        <p:txBody>
          <a:bodyPr>
            <a:normAutofit/>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a:lstStyle>
            <a:lvl1pPr algn="ctr">
              <a:buFontTx/>
              <a:buNone/>
              <a:defRPr sz="1800" b="1"/>
            </a:lvl1pPr>
            <a:lvl2pPr>
              <a:defRPr sz="1800"/>
            </a:lvl2pPr>
            <a:lvl3pPr>
              <a:defRPr sz="1800"/>
            </a:lvl3pPr>
            <a:lvl4pPr>
              <a:defRPr sz="1800"/>
            </a:lvl4pPr>
            <a:lvl5pPr>
              <a:defRPr sz="18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132486EF-5D7C-4C4C-8498-297232722C21}"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840381632"/>
      </p:ext>
    </p:extLst>
  </p:cSld>
  <p:clrMapOvr>
    <a:overrideClrMapping bg1="lt1" tx1="dk1" bg2="lt2" tx2="dk2" accent1="accent1" accent2="accent2" accent3="accent3" accent4="accent4" accent5="accent5" accent6="accent6" hlink="hlink" folHlink="folHlink"/>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userDrawn="1">
  <p:cSld name="data hub lay out">
    <p:spTree>
      <p:nvGrpSpPr>
        <p:cNvPr id="1" name=""/>
        <p:cNvGrpSpPr/>
        <p:nvPr/>
      </p:nvGrpSpPr>
      <p:grpSpPr>
        <a:xfrm>
          <a:off x="0" y="0"/>
          <a:ext cx="0" cy="0"/>
          <a:chOff x="0" y="0"/>
          <a:chExt cx="0" cy="0"/>
        </a:xfrm>
      </p:grpSpPr>
      <p:sp>
        <p:nvSpPr>
          <p:cNvPr id="2" name="Title 1"/>
          <p:cNvSpPr>
            <a:spLocks noGrp="1"/>
          </p:cNvSpPr>
          <p:nvPr>
            <p:ph type="title"/>
          </p:nvPr>
        </p:nvSpPr>
        <p:spPr>
          <a:xfrm>
            <a:off x="406400" y="609600"/>
            <a:ext cx="10972800" cy="685800"/>
          </a:xfrm>
          <a:prstGeom prst="rect">
            <a:avLst/>
          </a:prstGeom>
        </p:spPr>
        <p:txBody>
          <a:bodyPr/>
          <a:lstStyle>
            <a:lvl1pPr>
              <a:defRPr>
                <a:solidFill>
                  <a:schemeClr val="tx1"/>
                </a:solidFill>
              </a:defRPr>
            </a:lvl1pPr>
          </a:lstStyle>
          <a:p>
            <a:r>
              <a:rPr lang="en-US" dirty="0"/>
              <a:t>Click to edit Master title style</a:t>
            </a:r>
          </a:p>
        </p:txBody>
      </p:sp>
      <p:sp>
        <p:nvSpPr>
          <p:cNvPr id="5" name="Chart Placeholder 4"/>
          <p:cNvSpPr>
            <a:spLocks noGrp="1"/>
          </p:cNvSpPr>
          <p:nvPr>
            <p:ph type="chart" sz="quarter" idx="11"/>
          </p:nvPr>
        </p:nvSpPr>
        <p:spPr>
          <a:xfrm>
            <a:off x="1117600" y="1752600"/>
            <a:ext cx="10058400" cy="4267200"/>
          </a:xfrm>
          <a:prstGeom prst="rect">
            <a:avLst/>
          </a:prstGeom>
        </p:spPr>
        <p:txBody>
          <a:bodyPr>
            <a:normAutofit/>
          </a:bodyPr>
          <a:lstStyle>
            <a:lvl1pPr>
              <a:defRPr sz="1200" b="1">
                <a:latin typeface="Arial" pitchFamily="34" charset="0"/>
                <a:cs typeface="Arial" pitchFamily="34" charset="0"/>
              </a:defRPr>
            </a:lvl1pPr>
          </a:lstStyle>
          <a:p>
            <a:pPr lvl="0"/>
            <a:endParaRPr lang="en-US" noProof="0" dirty="0"/>
          </a:p>
        </p:txBody>
      </p:sp>
    </p:spTree>
    <p:extLst>
      <p:ext uri="{BB962C8B-B14F-4D97-AF65-F5344CB8AC3E}">
        <p14:creationId xmlns:p14="http://schemas.microsoft.com/office/powerpoint/2010/main" val="177379537"/>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D62C1D4-3497-42B7-A26E-B6B8A91AE77F}" type="datetimeFigureOut">
              <a:rPr lang="en-US" smtClean="0"/>
              <a:t>12/16/19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3DAFFE-A5FA-4FCE-BF98-A5741DA5A901}" type="slidenum">
              <a:rPr lang="en-US" smtClean="0"/>
              <a:t>‹#›</a:t>
            </a:fld>
            <a:endParaRPr lang="en-US"/>
          </a:p>
        </p:txBody>
      </p:sp>
    </p:spTree>
    <p:extLst>
      <p:ext uri="{BB962C8B-B14F-4D97-AF65-F5344CB8AC3E}">
        <p14:creationId xmlns:p14="http://schemas.microsoft.com/office/powerpoint/2010/main" val="2220533103"/>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D62C1D4-3497-42B7-A26E-B6B8A91AE77F}" type="datetimeFigureOut">
              <a:rPr lang="en-US" smtClean="0"/>
              <a:t>12/16/19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3DAFFE-A5FA-4FCE-BF98-A5741DA5A901}" type="slidenum">
              <a:rPr lang="en-US" smtClean="0"/>
              <a:t>‹#›</a:t>
            </a:fld>
            <a:endParaRPr lang="en-US"/>
          </a:p>
        </p:txBody>
      </p:sp>
    </p:spTree>
    <p:extLst>
      <p:ext uri="{BB962C8B-B14F-4D97-AF65-F5344CB8AC3E}">
        <p14:creationId xmlns:p14="http://schemas.microsoft.com/office/powerpoint/2010/main" val="2171983035"/>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2"/>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7"/>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D62C1D4-3497-42B7-A26E-B6B8A91AE77F}" type="datetimeFigureOut">
              <a:rPr lang="en-US" smtClean="0"/>
              <a:t>12/16/19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3DAFFE-A5FA-4FCE-BF98-A5741DA5A901}" type="slidenum">
              <a:rPr lang="en-US" smtClean="0"/>
              <a:t>‹#›</a:t>
            </a:fld>
            <a:endParaRPr lang="en-US"/>
          </a:p>
        </p:txBody>
      </p:sp>
    </p:spTree>
    <p:extLst>
      <p:ext uri="{BB962C8B-B14F-4D97-AF65-F5344CB8AC3E}">
        <p14:creationId xmlns:p14="http://schemas.microsoft.com/office/powerpoint/2010/main" val="2067728616"/>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D62C1D4-3497-42B7-A26E-B6B8A91AE77F}" type="datetimeFigureOut">
              <a:rPr lang="en-US" smtClean="0"/>
              <a:t>12/16/19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3DAFFE-A5FA-4FCE-BF98-A5741DA5A901}" type="slidenum">
              <a:rPr lang="en-US" smtClean="0"/>
              <a:t>‹#›</a:t>
            </a:fld>
            <a:endParaRPr lang="en-US"/>
          </a:p>
        </p:txBody>
      </p:sp>
    </p:spTree>
    <p:extLst>
      <p:ext uri="{BB962C8B-B14F-4D97-AF65-F5344CB8AC3E}">
        <p14:creationId xmlns:p14="http://schemas.microsoft.com/office/powerpoint/2010/main" val="4139350771"/>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9"/>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2"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2"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D62C1D4-3497-42B7-A26E-B6B8A91AE77F}" type="datetimeFigureOut">
              <a:rPr lang="en-US" smtClean="0"/>
              <a:t>12/16/19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73DAFFE-A5FA-4FCE-BF98-A5741DA5A901}" type="slidenum">
              <a:rPr lang="en-US" smtClean="0"/>
              <a:t>‹#›</a:t>
            </a:fld>
            <a:endParaRPr lang="en-US"/>
          </a:p>
        </p:txBody>
      </p:sp>
    </p:spTree>
    <p:extLst>
      <p:ext uri="{BB962C8B-B14F-4D97-AF65-F5344CB8AC3E}">
        <p14:creationId xmlns:p14="http://schemas.microsoft.com/office/powerpoint/2010/main" val="2388039286"/>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D62C1D4-3497-42B7-A26E-B6B8A91AE77F}" type="datetimeFigureOut">
              <a:rPr lang="en-US" smtClean="0"/>
              <a:t>12/16/19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73DAFFE-A5FA-4FCE-BF98-A5741DA5A901}" type="slidenum">
              <a:rPr lang="en-US" smtClean="0"/>
              <a:t>‹#›</a:t>
            </a:fld>
            <a:endParaRPr lang="en-US"/>
          </a:p>
        </p:txBody>
      </p:sp>
    </p:spTree>
    <p:extLst>
      <p:ext uri="{BB962C8B-B14F-4D97-AF65-F5344CB8AC3E}">
        <p14:creationId xmlns:p14="http://schemas.microsoft.com/office/powerpoint/2010/main" val="669065185"/>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theme" Target="../theme/theme1.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64.xml"/><Relationship Id="rId3" Type="http://schemas.openxmlformats.org/officeDocument/2006/relationships/slideLayout" Target="../slideLayouts/slideLayout59.xml"/><Relationship Id="rId7" Type="http://schemas.openxmlformats.org/officeDocument/2006/relationships/slideLayout" Target="../slideLayouts/slideLayout63.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image" Target="../media/image4.png"/><Relationship Id="rId5" Type="http://schemas.openxmlformats.org/officeDocument/2006/relationships/slideLayout" Target="../slideLayouts/slideLayout61.xml"/><Relationship Id="rId10" Type="http://schemas.openxmlformats.org/officeDocument/2006/relationships/image" Target="../media/image3.png"/><Relationship Id="rId4" Type="http://schemas.openxmlformats.org/officeDocument/2006/relationships/slideLayout" Target="../slideLayouts/slideLayout60.xml"/><Relationship Id="rId9" Type="http://schemas.openxmlformats.org/officeDocument/2006/relationships/theme" Target="../theme/theme1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72.xml"/><Relationship Id="rId3" Type="http://schemas.openxmlformats.org/officeDocument/2006/relationships/slideLayout" Target="../slideLayouts/slideLayout67.xml"/><Relationship Id="rId7" Type="http://schemas.openxmlformats.org/officeDocument/2006/relationships/slideLayout" Target="../slideLayouts/slideLayout71.xml"/><Relationship Id="rId12" Type="http://schemas.openxmlformats.org/officeDocument/2006/relationships/theme" Target="../theme/theme11.xml"/><Relationship Id="rId2" Type="http://schemas.openxmlformats.org/officeDocument/2006/relationships/slideLayout" Target="../slideLayouts/slideLayout66.xml"/><Relationship Id="rId1" Type="http://schemas.openxmlformats.org/officeDocument/2006/relationships/slideLayout" Target="../slideLayouts/slideLayout65.xml"/><Relationship Id="rId6" Type="http://schemas.openxmlformats.org/officeDocument/2006/relationships/slideLayout" Target="../slideLayouts/slideLayout70.xml"/><Relationship Id="rId11" Type="http://schemas.openxmlformats.org/officeDocument/2006/relationships/slideLayout" Target="../slideLayouts/slideLayout75.xml"/><Relationship Id="rId5" Type="http://schemas.openxmlformats.org/officeDocument/2006/relationships/slideLayout" Target="../slideLayouts/slideLayout69.xml"/><Relationship Id="rId10" Type="http://schemas.openxmlformats.org/officeDocument/2006/relationships/slideLayout" Target="../slideLayouts/slideLayout74.xml"/><Relationship Id="rId4" Type="http://schemas.openxmlformats.org/officeDocument/2006/relationships/slideLayout" Target="../slideLayouts/slideLayout68.xml"/><Relationship Id="rId9" Type="http://schemas.openxmlformats.org/officeDocument/2006/relationships/slideLayout" Target="../slideLayouts/slideLayout73.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83.xml"/><Relationship Id="rId3" Type="http://schemas.openxmlformats.org/officeDocument/2006/relationships/slideLayout" Target="../slideLayouts/slideLayout78.xml"/><Relationship Id="rId7" Type="http://schemas.openxmlformats.org/officeDocument/2006/relationships/slideLayout" Target="../slideLayouts/slideLayout82.xml"/><Relationship Id="rId12" Type="http://schemas.openxmlformats.org/officeDocument/2006/relationships/image" Target="../media/image4.png"/><Relationship Id="rId2" Type="http://schemas.openxmlformats.org/officeDocument/2006/relationships/slideLayout" Target="../slideLayouts/slideLayout77.xml"/><Relationship Id="rId1" Type="http://schemas.openxmlformats.org/officeDocument/2006/relationships/slideLayout" Target="../slideLayouts/slideLayout76.xml"/><Relationship Id="rId6" Type="http://schemas.openxmlformats.org/officeDocument/2006/relationships/slideLayout" Target="../slideLayouts/slideLayout81.xml"/><Relationship Id="rId11" Type="http://schemas.openxmlformats.org/officeDocument/2006/relationships/image" Target="../media/image3.png"/><Relationship Id="rId5" Type="http://schemas.openxmlformats.org/officeDocument/2006/relationships/slideLayout" Target="../slideLayouts/slideLayout80.xml"/><Relationship Id="rId10" Type="http://schemas.openxmlformats.org/officeDocument/2006/relationships/theme" Target="../theme/theme12.xml"/><Relationship Id="rId4" Type="http://schemas.openxmlformats.org/officeDocument/2006/relationships/slideLayout" Target="../slideLayouts/slideLayout79.xml"/><Relationship Id="rId9" Type="http://schemas.openxmlformats.org/officeDocument/2006/relationships/slideLayout" Target="../slideLayouts/slideLayout84.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92.xml"/><Relationship Id="rId3" Type="http://schemas.openxmlformats.org/officeDocument/2006/relationships/slideLayout" Target="../slideLayouts/slideLayout87.xml"/><Relationship Id="rId7" Type="http://schemas.openxmlformats.org/officeDocument/2006/relationships/slideLayout" Target="../slideLayouts/slideLayout91.xml"/><Relationship Id="rId12" Type="http://schemas.openxmlformats.org/officeDocument/2006/relationships/image" Target="../media/image4.png"/><Relationship Id="rId2" Type="http://schemas.openxmlformats.org/officeDocument/2006/relationships/slideLayout" Target="../slideLayouts/slideLayout86.xml"/><Relationship Id="rId1" Type="http://schemas.openxmlformats.org/officeDocument/2006/relationships/slideLayout" Target="../slideLayouts/slideLayout85.xml"/><Relationship Id="rId6" Type="http://schemas.openxmlformats.org/officeDocument/2006/relationships/slideLayout" Target="../slideLayouts/slideLayout90.xml"/><Relationship Id="rId11" Type="http://schemas.openxmlformats.org/officeDocument/2006/relationships/image" Target="../media/image3.png"/><Relationship Id="rId5" Type="http://schemas.openxmlformats.org/officeDocument/2006/relationships/slideLayout" Target="../slideLayouts/slideLayout89.xml"/><Relationship Id="rId10" Type="http://schemas.openxmlformats.org/officeDocument/2006/relationships/theme" Target="../theme/theme13.xml"/><Relationship Id="rId4" Type="http://schemas.openxmlformats.org/officeDocument/2006/relationships/slideLayout" Target="../slideLayouts/slideLayout88.xml"/><Relationship Id="rId9" Type="http://schemas.openxmlformats.org/officeDocument/2006/relationships/slideLayout" Target="../slideLayouts/slideLayout93.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01.xml"/><Relationship Id="rId13" Type="http://schemas.openxmlformats.org/officeDocument/2006/relationships/slideLayout" Target="../slideLayouts/slideLayout106.xml"/><Relationship Id="rId3" Type="http://schemas.openxmlformats.org/officeDocument/2006/relationships/slideLayout" Target="../slideLayouts/slideLayout96.xml"/><Relationship Id="rId7" Type="http://schemas.openxmlformats.org/officeDocument/2006/relationships/slideLayout" Target="../slideLayouts/slideLayout100.xml"/><Relationship Id="rId12" Type="http://schemas.openxmlformats.org/officeDocument/2006/relationships/slideLayout" Target="../slideLayouts/slideLayout105.xml"/><Relationship Id="rId2" Type="http://schemas.openxmlformats.org/officeDocument/2006/relationships/slideLayout" Target="../slideLayouts/slideLayout95.xml"/><Relationship Id="rId1" Type="http://schemas.openxmlformats.org/officeDocument/2006/relationships/slideLayout" Target="../slideLayouts/slideLayout94.xml"/><Relationship Id="rId6" Type="http://schemas.openxmlformats.org/officeDocument/2006/relationships/slideLayout" Target="../slideLayouts/slideLayout99.xml"/><Relationship Id="rId11" Type="http://schemas.openxmlformats.org/officeDocument/2006/relationships/slideLayout" Target="../slideLayouts/slideLayout104.xml"/><Relationship Id="rId5" Type="http://schemas.openxmlformats.org/officeDocument/2006/relationships/slideLayout" Target="../slideLayouts/slideLayout98.xml"/><Relationship Id="rId15" Type="http://schemas.openxmlformats.org/officeDocument/2006/relationships/theme" Target="../theme/theme14.xml"/><Relationship Id="rId10" Type="http://schemas.openxmlformats.org/officeDocument/2006/relationships/slideLayout" Target="../slideLayouts/slideLayout103.xml"/><Relationship Id="rId4" Type="http://schemas.openxmlformats.org/officeDocument/2006/relationships/slideLayout" Target="../slideLayouts/slideLayout97.xml"/><Relationship Id="rId9" Type="http://schemas.openxmlformats.org/officeDocument/2006/relationships/slideLayout" Target="../slideLayouts/slideLayout102.xml"/><Relationship Id="rId14" Type="http://schemas.openxmlformats.org/officeDocument/2006/relationships/slideLayout" Target="../slideLayouts/slideLayout107.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0.xml"/><Relationship Id="rId3" Type="http://schemas.openxmlformats.org/officeDocument/2006/relationships/slideLayout" Target="../slideLayouts/slideLayout5.xml"/><Relationship Id="rId7" Type="http://schemas.openxmlformats.org/officeDocument/2006/relationships/slideLayout" Target="../slideLayouts/slideLayout9.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image" Target="../media/image4.png"/><Relationship Id="rId5" Type="http://schemas.openxmlformats.org/officeDocument/2006/relationships/slideLayout" Target="../slideLayouts/slideLayout7.xml"/><Relationship Id="rId10" Type="http://schemas.openxmlformats.org/officeDocument/2006/relationships/image" Target="../media/image3.png"/><Relationship Id="rId4" Type="http://schemas.openxmlformats.org/officeDocument/2006/relationships/slideLayout" Target="../slideLayouts/slideLayout6.xml"/><Relationship Id="rId9"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image" Target="../media/image4.png"/><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image" Target="../media/image3.png"/><Relationship Id="rId5" Type="http://schemas.openxmlformats.org/officeDocument/2006/relationships/slideLayout" Target="../slideLayouts/slideLayout15.xml"/><Relationship Id="rId10" Type="http://schemas.openxmlformats.org/officeDocument/2006/relationships/theme" Target="../theme/theme4.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21.xml"/><Relationship Id="rId1" Type="http://schemas.openxmlformats.org/officeDocument/2006/relationships/slideLayout" Target="../slideLayouts/slideLayout20.xml"/><Relationship Id="rId4" Type="http://schemas.openxmlformats.org/officeDocument/2006/relationships/image" Target="../media/image6.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29.xml"/><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image" Target="../media/image4.png"/><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image" Target="../media/image3.png"/><Relationship Id="rId5" Type="http://schemas.openxmlformats.org/officeDocument/2006/relationships/slideLayout" Target="../slideLayouts/slideLayout26.xml"/><Relationship Id="rId10" Type="http://schemas.openxmlformats.org/officeDocument/2006/relationships/theme" Target="../theme/theme6.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38.xml"/><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image" Target="../media/image4.png"/><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image" Target="../media/image3.png"/><Relationship Id="rId5" Type="http://schemas.openxmlformats.org/officeDocument/2006/relationships/slideLayout" Target="../slideLayouts/slideLayout35.xml"/><Relationship Id="rId10" Type="http://schemas.openxmlformats.org/officeDocument/2006/relationships/theme" Target="../theme/theme7.xml"/><Relationship Id="rId4" Type="http://schemas.openxmlformats.org/officeDocument/2006/relationships/slideLayout" Target="../slideLayouts/slideLayout34.xml"/><Relationship Id="rId9" Type="http://schemas.openxmlformats.org/officeDocument/2006/relationships/slideLayout" Target="../slideLayouts/slideLayout39.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47.xml"/><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image" Target="../media/image9.png"/><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image" Target="../media/image8.png"/><Relationship Id="rId5" Type="http://schemas.openxmlformats.org/officeDocument/2006/relationships/slideLayout" Target="../slideLayouts/slideLayout44.xml"/><Relationship Id="rId10" Type="http://schemas.openxmlformats.org/officeDocument/2006/relationships/theme" Target="../theme/theme8.xml"/><Relationship Id="rId4" Type="http://schemas.openxmlformats.org/officeDocument/2006/relationships/slideLayout" Target="../slideLayouts/slideLayout43.xml"/><Relationship Id="rId9" Type="http://schemas.openxmlformats.org/officeDocument/2006/relationships/slideLayout" Target="../slideLayouts/slideLayout4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56.xml"/><Relationship Id="rId3" Type="http://schemas.openxmlformats.org/officeDocument/2006/relationships/slideLayout" Target="../slideLayouts/slideLayout51.xml"/><Relationship Id="rId7" Type="http://schemas.openxmlformats.org/officeDocument/2006/relationships/slideLayout" Target="../slideLayouts/slideLayout55.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image" Target="../media/image9.png"/><Relationship Id="rId5" Type="http://schemas.openxmlformats.org/officeDocument/2006/relationships/slideLayout" Target="../slideLayouts/slideLayout53.xml"/><Relationship Id="rId10" Type="http://schemas.openxmlformats.org/officeDocument/2006/relationships/image" Target="../media/image8.png"/><Relationship Id="rId4" Type="http://schemas.openxmlformats.org/officeDocument/2006/relationships/slideLayout" Target="../slideLayouts/slideLayout52.xml"/><Relationship Id="rId9"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051"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wrap="square" lIns="91440" tIns="45720" rIns="91440" bIns="45720" numCol="1" anchor="ctr" anchorCtr="0" compatLnSpc="1">
            <a:prstTxWarp prst="textNoShape">
              <a:avLst/>
            </a:prstTxWarp>
          </a:bodyPr>
          <a:lstStyle>
            <a:lvl1pPr defTabSz="457200">
              <a:defRPr sz="1200">
                <a:solidFill>
                  <a:srgbClr val="898989"/>
                </a:solidFill>
                <a:latin typeface="Calibri" charset="0"/>
                <a:ea typeface="ＭＳ Ｐゴシック" charset="-128"/>
                <a:cs typeface="+mn-cs"/>
              </a:defRPr>
            </a:lvl1pPr>
          </a:lstStyle>
          <a:p>
            <a:pPr>
              <a:defRPr/>
            </a:pPr>
            <a:fld id="{28E8DF7D-3B65-47D8-9DFB-5E6A9A9951FF}" type="datetime1">
              <a:rPr lang="en-US"/>
              <a:pPr>
                <a:defRPr/>
              </a:pPr>
              <a:t>12/16/19</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defTabSz="457200" fontAlgn="auto">
              <a:spcBef>
                <a:spcPts val="0"/>
              </a:spcBef>
              <a:spcAft>
                <a:spcPts val="0"/>
              </a:spcAft>
              <a:defRPr sz="1200">
                <a:solidFill>
                  <a:prstClr val="black">
                    <a:tint val="75000"/>
                  </a:prstClr>
                </a:solidFill>
                <a:latin typeface="+mn-lt"/>
                <a:ea typeface="+mn-ea"/>
                <a:cs typeface="+mn-cs"/>
              </a:defRPr>
            </a:lvl1pPr>
          </a:lstStyle>
          <a:p>
            <a:pPr>
              <a:defRPr/>
            </a:pPr>
            <a:endParaRPr lang="en-US"/>
          </a:p>
        </p:txBody>
      </p:sp>
    </p:spTree>
  </p:cSld>
  <p:clrMap bg1="lt1" tx1="dk1" bg2="lt2" tx2="dk2" accent1="accent1" accent2="accent2" accent3="accent3" accent4="accent4" accent5="accent5" accent6="accent6" hlink="hlink" folHlink="folHlink"/>
  <p:txStyles>
    <p:titleStyle>
      <a:lvl1pPr algn="ctr" defTabSz="457200" rtl="0" eaLnBrk="0" fontAlgn="base" hangingPunct="0">
        <a:spcBef>
          <a:spcPct val="0"/>
        </a:spcBef>
        <a:spcAft>
          <a:spcPct val="0"/>
        </a:spcAft>
        <a:defRPr sz="4400" kern="1200">
          <a:solidFill>
            <a:schemeClr val="tx1"/>
          </a:solidFill>
          <a:latin typeface="+mj-lt"/>
          <a:ea typeface="ＭＳ Ｐゴシック" pitchFamily="34" charset="-128"/>
          <a:cs typeface="ＭＳ Ｐゴシック" charset="-128"/>
        </a:defRPr>
      </a:lvl1pPr>
      <a:lvl2pPr algn="ctr" defTabSz="457200" rtl="0" eaLnBrk="0" fontAlgn="base" hangingPunct="0">
        <a:spcBef>
          <a:spcPct val="0"/>
        </a:spcBef>
        <a:spcAft>
          <a:spcPct val="0"/>
        </a:spcAft>
        <a:defRPr sz="4400">
          <a:solidFill>
            <a:schemeClr val="tx1"/>
          </a:solidFill>
          <a:latin typeface="Calibri" charset="0"/>
          <a:ea typeface="ＭＳ Ｐゴシック" pitchFamily="34" charset="-128"/>
          <a:cs typeface="ＭＳ Ｐゴシック" charset="-128"/>
        </a:defRPr>
      </a:lvl2pPr>
      <a:lvl3pPr algn="ctr" defTabSz="457200" rtl="0" eaLnBrk="0" fontAlgn="base" hangingPunct="0">
        <a:spcBef>
          <a:spcPct val="0"/>
        </a:spcBef>
        <a:spcAft>
          <a:spcPct val="0"/>
        </a:spcAft>
        <a:defRPr sz="4400">
          <a:solidFill>
            <a:schemeClr val="tx1"/>
          </a:solidFill>
          <a:latin typeface="Calibri" charset="0"/>
          <a:ea typeface="ＭＳ Ｐゴシック" pitchFamily="34" charset="-128"/>
          <a:cs typeface="ＭＳ Ｐゴシック" charset="-128"/>
        </a:defRPr>
      </a:lvl3pPr>
      <a:lvl4pPr algn="ctr" defTabSz="457200" rtl="0" eaLnBrk="0" fontAlgn="base" hangingPunct="0">
        <a:spcBef>
          <a:spcPct val="0"/>
        </a:spcBef>
        <a:spcAft>
          <a:spcPct val="0"/>
        </a:spcAft>
        <a:defRPr sz="4400">
          <a:solidFill>
            <a:schemeClr val="tx1"/>
          </a:solidFill>
          <a:latin typeface="Calibri" charset="0"/>
          <a:ea typeface="ＭＳ Ｐゴシック" pitchFamily="34" charset="-128"/>
          <a:cs typeface="ＭＳ Ｐゴシック" charset="-128"/>
        </a:defRPr>
      </a:lvl4pPr>
      <a:lvl5pPr algn="ctr" defTabSz="457200" rtl="0" eaLnBrk="0" fontAlgn="base" hangingPunct="0">
        <a:spcBef>
          <a:spcPct val="0"/>
        </a:spcBef>
        <a:spcAft>
          <a:spcPct val="0"/>
        </a:spcAft>
        <a:defRPr sz="4400">
          <a:solidFill>
            <a:schemeClr val="tx1"/>
          </a:solidFill>
          <a:latin typeface="Calibri" charset="0"/>
          <a:ea typeface="ＭＳ Ｐゴシック" pitchFamily="34" charset="-128"/>
          <a:cs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pitchFamily="34" charset="-128"/>
          <a:cs typeface="ＭＳ Ｐゴシック" charset="-128"/>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pitchFamily="34"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pitchFamily="34"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34"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12" descr="color-02 more red.png"/>
          <p:cNvPicPr>
            <a:picLocks noChangeAspect="1"/>
          </p:cNvPicPr>
          <p:nvPr/>
        </p:nvPicPr>
        <p:blipFill>
          <a:blip r:embed="rId10" cstate="email">
            <a:extLst>
              <a:ext uri="{28A0092B-C50C-407E-A947-70E740481C1C}">
                <a14:useLocalDpi xmlns:a14="http://schemas.microsoft.com/office/drawing/2010/main"/>
              </a:ext>
            </a:extLst>
          </a:blip>
          <a:srcRect/>
          <a:stretch>
            <a:fillRect/>
          </a:stretch>
        </p:blipFill>
        <p:spPr bwMode="auto">
          <a:xfrm>
            <a:off x="4307418" y="1103314"/>
            <a:ext cx="7884583" cy="575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1" y="6357939"/>
            <a:ext cx="723900" cy="365125"/>
          </a:xfrm>
          <a:prstGeom prst="rect">
            <a:avLst/>
          </a:prstGeom>
        </p:spPr>
        <p:txBody>
          <a:bodyPr vert="horz" lIns="91440" tIns="45720" rIns="91440" bIns="45720" rtlCol="0" anchor="b" anchorCtr="0"/>
          <a:lstStyle>
            <a:lvl1pPr algn="r" fontAlgn="auto">
              <a:spcBef>
                <a:spcPts val="0"/>
              </a:spcBef>
              <a:spcAft>
                <a:spcPts val="0"/>
              </a:spcAft>
              <a:defRPr sz="1200">
                <a:solidFill>
                  <a:schemeClr val="tx1">
                    <a:tint val="75000"/>
                  </a:schemeClr>
                </a:solidFill>
                <a:latin typeface="+mn-lt"/>
                <a:cs typeface="+mn-cs"/>
              </a:defRPr>
            </a:lvl1pPr>
          </a:lstStyle>
          <a:p>
            <a:pPr>
              <a:defRPr/>
            </a:pPr>
            <a:fld id="{E08931F6-4AD5-4043-9930-AC05550530DF}" type="slidenum">
              <a:rPr lang="th-TH">
                <a:solidFill>
                  <a:prstClr val="black">
                    <a:tint val="75000"/>
                  </a:prstClr>
                </a:solidFill>
              </a:rPr>
              <a:pPr>
                <a:defRPr/>
              </a:pPr>
              <a:t>‹#›</a:t>
            </a:fld>
            <a:endParaRPr lang="th-TH" dirty="0">
              <a:solidFill>
                <a:prstClr val="black">
                  <a:tint val="75000"/>
                </a:prstClr>
              </a:solidFill>
            </a:endParaRPr>
          </a:p>
        </p:txBody>
      </p:sp>
      <p:sp>
        <p:nvSpPr>
          <p:cNvPr id="24" name="Freeform 23"/>
          <p:cNvSpPr/>
          <p:nvPr/>
        </p:nvSpPr>
        <p:spPr>
          <a:xfrm>
            <a:off x="1" y="360363"/>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anchor="ctr"/>
          <a:lstStyle/>
          <a:p>
            <a:pPr algn="ctr" fontAlgn="auto">
              <a:spcBef>
                <a:spcPts val="0"/>
              </a:spcBef>
              <a:spcAft>
                <a:spcPts val="0"/>
              </a:spcAft>
              <a:defRPr/>
            </a:pPr>
            <a:endParaRPr lang="th-TH" sz="2800" dirty="0">
              <a:solidFill>
                <a:prstClr val="white"/>
              </a:solidFill>
            </a:endParaRPr>
          </a:p>
        </p:txBody>
      </p:sp>
      <p:cxnSp>
        <p:nvCxnSpPr>
          <p:cNvPr id="25" name="Straight Connector 24"/>
          <p:cNvCxnSpPr/>
          <p:nvPr/>
        </p:nvCxnSpPr>
        <p:spPr>
          <a:xfrm>
            <a:off x="1" y="1246189"/>
            <a:ext cx="11715751" cy="1587"/>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2054" name="TextBox 25"/>
          <p:cNvSpPr txBox="1">
            <a:spLocks noChangeArrowheads="1"/>
          </p:cNvSpPr>
          <p:nvPr/>
        </p:nvSpPr>
        <p:spPr bwMode="auto">
          <a:xfrm>
            <a:off x="3048001" y="642938"/>
            <a:ext cx="4341284"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569" tIns="49785" rIns="99569" bIns="49785">
            <a:spAutoFit/>
          </a:bodyPr>
          <a:lstStyle>
            <a:lvl1pPr>
              <a:defRPr sz="2800">
                <a:solidFill>
                  <a:schemeClr val="tx1"/>
                </a:solidFill>
                <a:latin typeface="Arial" charset="0"/>
                <a:cs typeface="Cordia New" pitchFamily="34" charset="-34"/>
              </a:defRPr>
            </a:lvl1pPr>
            <a:lvl2pPr marL="742950" indent="-285750">
              <a:defRPr sz="2800">
                <a:solidFill>
                  <a:schemeClr val="tx1"/>
                </a:solidFill>
                <a:latin typeface="Arial" charset="0"/>
                <a:cs typeface="Cordia New" pitchFamily="34" charset="-34"/>
              </a:defRPr>
            </a:lvl2pPr>
            <a:lvl3pPr marL="1143000" indent="-228600">
              <a:defRPr sz="2800">
                <a:solidFill>
                  <a:schemeClr val="tx1"/>
                </a:solidFill>
                <a:latin typeface="Arial" charset="0"/>
                <a:cs typeface="Cordia New" pitchFamily="34" charset="-34"/>
              </a:defRPr>
            </a:lvl3pPr>
            <a:lvl4pPr marL="1600200" indent="-228600">
              <a:defRPr sz="2800">
                <a:solidFill>
                  <a:schemeClr val="tx1"/>
                </a:solidFill>
                <a:latin typeface="Arial" charset="0"/>
                <a:cs typeface="Cordia New" pitchFamily="34" charset="-34"/>
              </a:defRPr>
            </a:lvl4pPr>
            <a:lvl5pPr marL="2057400" indent="-228600">
              <a:defRPr sz="2800">
                <a:solidFill>
                  <a:schemeClr val="tx1"/>
                </a:solidFill>
                <a:latin typeface="Arial" charset="0"/>
                <a:cs typeface="Cordia New" pitchFamily="34" charset="-34"/>
              </a:defRPr>
            </a:lvl5pPr>
            <a:lvl6pPr marL="2514600" indent="-228600" fontAlgn="base">
              <a:spcBef>
                <a:spcPct val="0"/>
              </a:spcBef>
              <a:spcAft>
                <a:spcPct val="0"/>
              </a:spcAft>
              <a:defRPr sz="2800">
                <a:solidFill>
                  <a:schemeClr val="tx1"/>
                </a:solidFill>
                <a:latin typeface="Arial" charset="0"/>
                <a:cs typeface="Cordia New" pitchFamily="34" charset="-34"/>
              </a:defRPr>
            </a:lvl6pPr>
            <a:lvl7pPr marL="2971800" indent="-228600" fontAlgn="base">
              <a:spcBef>
                <a:spcPct val="0"/>
              </a:spcBef>
              <a:spcAft>
                <a:spcPct val="0"/>
              </a:spcAft>
              <a:defRPr sz="2800">
                <a:solidFill>
                  <a:schemeClr val="tx1"/>
                </a:solidFill>
                <a:latin typeface="Arial" charset="0"/>
                <a:cs typeface="Cordia New" pitchFamily="34" charset="-34"/>
              </a:defRPr>
            </a:lvl7pPr>
            <a:lvl8pPr marL="3429000" indent="-228600" fontAlgn="base">
              <a:spcBef>
                <a:spcPct val="0"/>
              </a:spcBef>
              <a:spcAft>
                <a:spcPct val="0"/>
              </a:spcAft>
              <a:defRPr sz="2800">
                <a:solidFill>
                  <a:schemeClr val="tx1"/>
                </a:solidFill>
                <a:latin typeface="Arial" charset="0"/>
                <a:cs typeface="Cordia New" pitchFamily="34" charset="-34"/>
              </a:defRPr>
            </a:lvl8pPr>
            <a:lvl9pPr marL="3886200" indent="-228600" fontAlgn="base">
              <a:spcBef>
                <a:spcPct val="0"/>
              </a:spcBef>
              <a:spcAft>
                <a:spcPct val="0"/>
              </a:spcAft>
              <a:defRPr sz="2800">
                <a:solidFill>
                  <a:schemeClr val="tx1"/>
                </a:solidFill>
                <a:latin typeface="Arial" charset="0"/>
                <a:cs typeface="Cordia New" pitchFamily="34" charset="-34"/>
              </a:defRPr>
            </a:lvl9pPr>
          </a:lstStyle>
          <a:p>
            <a:pPr>
              <a:defRPr/>
            </a:pPr>
            <a:r>
              <a:rPr lang="en-US" sz="3600" b="1">
                <a:solidFill>
                  <a:prstClr val="white"/>
                </a:solidFill>
              </a:rPr>
              <a:t>HIV and AIDS</a:t>
            </a:r>
            <a:endParaRPr lang="th-TH" sz="3600" b="1">
              <a:solidFill>
                <a:prstClr val="white"/>
              </a:solidFill>
            </a:endParaRPr>
          </a:p>
        </p:txBody>
      </p:sp>
      <p:sp>
        <p:nvSpPr>
          <p:cNvPr id="27" name="TextBox 26"/>
          <p:cNvSpPr txBox="1"/>
          <p:nvPr/>
        </p:nvSpPr>
        <p:spPr>
          <a:xfrm>
            <a:off x="7147985" y="800100"/>
            <a:ext cx="4948767" cy="438150"/>
          </a:xfrm>
          <a:prstGeom prst="rect">
            <a:avLst/>
          </a:prstGeom>
          <a:noFill/>
        </p:spPr>
        <p:txBody>
          <a:bodyPr lIns="99569" tIns="49785" rIns="99569" bIns="49785">
            <a:spAutoFit/>
          </a:bodyPr>
          <a:lstStyle/>
          <a:p>
            <a:pPr fontAlgn="auto">
              <a:spcBef>
                <a:spcPts val="0"/>
              </a:spcBef>
              <a:spcAft>
                <a:spcPts val="0"/>
              </a:spcAft>
              <a:defRPr/>
            </a:pPr>
            <a:r>
              <a:rPr lang="en-US" sz="2200" kern="700" dirty="0">
                <a:solidFill>
                  <a:prstClr val="white"/>
                </a:solidFill>
                <a:latin typeface="Arial"/>
                <a:cs typeface="Arial" pitchFamily="34" charset="0"/>
              </a:rPr>
              <a:t>Data Hub for Asia-Pacific</a:t>
            </a:r>
            <a:endParaRPr lang="th-TH" sz="2200" kern="700" dirty="0">
              <a:solidFill>
                <a:prstClr val="white"/>
              </a:solidFill>
              <a:latin typeface="Arial"/>
              <a:cs typeface="Cordia New"/>
            </a:endParaRPr>
          </a:p>
        </p:txBody>
      </p:sp>
      <p:pic>
        <p:nvPicPr>
          <p:cNvPr id="2056" name="Picture 10" descr="Unaid logo_approve.png"/>
          <p:cNvPicPr>
            <a:picLocks noChangeAspect="1"/>
          </p:cNvPicPr>
          <p:nvPr/>
        </p:nvPicPr>
        <p:blipFill>
          <a:blip r:embed="rId11" cstate="email">
            <a:extLst>
              <a:ext uri="{28A0092B-C50C-407E-A947-70E740481C1C}">
                <a14:useLocalDpi xmlns:a14="http://schemas.microsoft.com/office/drawing/2010/main"/>
              </a:ext>
            </a:extLst>
          </a:blip>
          <a:srcRect/>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16393371"/>
      </p:ext>
    </p:extLst>
  </p:cSld>
  <p:clrMap bg1="lt1" tx1="dk1" bg2="lt2" tx2="dk2" accent1="accent1" accent2="accent2" accent3="accent3" accent4="accent4" accent5="accent5" accent6="accent6" hlink="hlink" folHlink="folHlink"/>
  <p:sldLayoutIdLst>
    <p:sldLayoutId id="2147484350" r:id="rId1"/>
    <p:sldLayoutId id="2147484351" r:id="rId2"/>
    <p:sldLayoutId id="2147484352" r:id="rId3"/>
    <p:sldLayoutId id="2147484353" r:id="rId4"/>
    <p:sldLayoutId id="2147484354" r:id="rId5"/>
    <p:sldLayoutId id="2147484355" r:id="rId6"/>
    <p:sldLayoutId id="2147484356" r:id="rId7"/>
    <p:sldLayoutId id="2147484357" r:id="rId8"/>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charset="0"/>
          <a:cs typeface="Cordia New" pitchFamily="34" charset="-34"/>
        </a:defRPr>
      </a:lvl2pPr>
      <a:lvl3pPr algn="ctr" rtl="0" eaLnBrk="0" fontAlgn="base" hangingPunct="0">
        <a:spcBef>
          <a:spcPct val="0"/>
        </a:spcBef>
        <a:spcAft>
          <a:spcPct val="0"/>
        </a:spcAft>
        <a:defRPr sz="4400">
          <a:solidFill>
            <a:schemeClr val="tx1"/>
          </a:solidFill>
          <a:latin typeface="Arial" charset="0"/>
          <a:cs typeface="Cordia New" pitchFamily="34" charset="-34"/>
        </a:defRPr>
      </a:lvl3pPr>
      <a:lvl4pPr algn="ctr" rtl="0" eaLnBrk="0" fontAlgn="base" hangingPunct="0">
        <a:spcBef>
          <a:spcPct val="0"/>
        </a:spcBef>
        <a:spcAft>
          <a:spcPct val="0"/>
        </a:spcAft>
        <a:defRPr sz="4400">
          <a:solidFill>
            <a:schemeClr val="tx1"/>
          </a:solidFill>
          <a:latin typeface="Arial" charset="0"/>
          <a:cs typeface="Cordia New" pitchFamily="34" charset="-34"/>
        </a:defRPr>
      </a:lvl4pPr>
      <a:lvl5pPr algn="ctr" rtl="0" eaLnBrk="0" fontAlgn="base" hangingPunct="0">
        <a:spcBef>
          <a:spcPct val="0"/>
        </a:spcBef>
        <a:spcAft>
          <a:spcPct val="0"/>
        </a:spcAft>
        <a:defRPr sz="4400">
          <a:solidFill>
            <a:schemeClr val="tx1"/>
          </a:solidFill>
          <a:latin typeface="Arial" charset="0"/>
          <a:cs typeface="Cordia New" pitchFamily="34" charset="-34"/>
        </a:defRPr>
      </a:lvl5pPr>
      <a:lvl6pPr marL="457200" algn="ctr" rtl="0" fontAlgn="base">
        <a:spcBef>
          <a:spcPct val="0"/>
        </a:spcBef>
        <a:spcAft>
          <a:spcPct val="0"/>
        </a:spcAft>
        <a:defRPr sz="4400">
          <a:solidFill>
            <a:schemeClr val="tx1"/>
          </a:solidFill>
          <a:latin typeface="Arial" charset="0"/>
          <a:cs typeface="Cordia New" pitchFamily="34" charset="-34"/>
        </a:defRPr>
      </a:lvl6pPr>
      <a:lvl7pPr marL="914400" algn="ctr" rtl="0" fontAlgn="base">
        <a:spcBef>
          <a:spcPct val="0"/>
        </a:spcBef>
        <a:spcAft>
          <a:spcPct val="0"/>
        </a:spcAft>
        <a:defRPr sz="4400">
          <a:solidFill>
            <a:schemeClr val="tx1"/>
          </a:solidFill>
          <a:latin typeface="Arial" charset="0"/>
          <a:cs typeface="Cordia New" pitchFamily="34" charset="-34"/>
        </a:defRPr>
      </a:lvl7pPr>
      <a:lvl8pPr marL="1371600" algn="ctr" rtl="0" fontAlgn="base">
        <a:spcBef>
          <a:spcPct val="0"/>
        </a:spcBef>
        <a:spcAft>
          <a:spcPct val="0"/>
        </a:spcAft>
        <a:defRPr sz="4400">
          <a:solidFill>
            <a:schemeClr val="tx1"/>
          </a:solidFill>
          <a:latin typeface="Arial" charset="0"/>
          <a:cs typeface="Cordia New" pitchFamily="34" charset="-34"/>
        </a:defRPr>
      </a:lvl8pPr>
      <a:lvl9pPr marL="1828800" algn="ctr" rtl="0" fontAlgn="base">
        <a:spcBef>
          <a:spcPct val="0"/>
        </a:spcBef>
        <a:spcAft>
          <a:spcPct val="0"/>
        </a:spcAft>
        <a:defRPr sz="4400">
          <a:solidFill>
            <a:schemeClr val="tx1"/>
          </a:solidFill>
          <a:latin typeface="Arial" charset="0"/>
          <a:cs typeface="Cordia New" pitchFamily="34" charset="-34"/>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A8CFE59A-AE40-44C8-A721-25DF978F082E}" type="datetimeFigureOut">
              <a:rPr lang="en-GB" smtClean="0">
                <a:solidFill>
                  <a:prstClr val="black">
                    <a:tint val="75000"/>
                  </a:prstClr>
                </a:solidFill>
                <a:latin typeface="Calibri"/>
                <a:cs typeface="+mn-cs"/>
              </a:rPr>
              <a:pPr fontAlgn="auto">
                <a:spcBef>
                  <a:spcPts val="0"/>
                </a:spcBef>
                <a:spcAft>
                  <a:spcPts val="0"/>
                </a:spcAft>
              </a:pPr>
              <a:t>16/12/2019</a:t>
            </a:fld>
            <a:endParaRPr lang="en-GB">
              <a:solidFill>
                <a:prstClr val="black">
                  <a:tint val="75000"/>
                </a:prstClr>
              </a:solidFill>
              <a:latin typeface="Calibri"/>
              <a:cs typeface="+mn-cs"/>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GB">
              <a:solidFill>
                <a:prstClr val="black">
                  <a:tint val="75000"/>
                </a:prstClr>
              </a:solidFill>
              <a:latin typeface="Calibri"/>
              <a:cs typeface="+mn-cs"/>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7687E4CA-9C50-4050-B661-CFB2FB494DE3}" type="slidenum">
              <a:rPr lang="en-GB" smtClean="0">
                <a:solidFill>
                  <a:prstClr val="black">
                    <a:tint val="75000"/>
                  </a:prstClr>
                </a:solidFill>
                <a:latin typeface="Calibri"/>
                <a:cs typeface="+mn-cs"/>
              </a:rPr>
              <a:pPr fontAlgn="auto">
                <a:spcBef>
                  <a:spcPts val="0"/>
                </a:spcBef>
                <a:spcAft>
                  <a:spcPts val="0"/>
                </a:spcAft>
              </a:pPr>
              <a:t>‹#›</a:t>
            </a:fld>
            <a:endParaRPr lang="en-GB">
              <a:solidFill>
                <a:prstClr val="black">
                  <a:tint val="75000"/>
                </a:prstClr>
              </a:solidFill>
              <a:latin typeface="Calibri"/>
              <a:cs typeface="+mn-cs"/>
            </a:endParaRPr>
          </a:p>
        </p:txBody>
      </p:sp>
    </p:spTree>
    <p:extLst>
      <p:ext uri="{BB962C8B-B14F-4D97-AF65-F5344CB8AC3E}">
        <p14:creationId xmlns:p14="http://schemas.microsoft.com/office/powerpoint/2010/main" val="113569108"/>
      </p:ext>
    </p:extLst>
  </p:cSld>
  <p:clrMap bg1="lt1" tx1="dk1" bg2="lt2" tx2="dk2" accent1="accent1" accent2="accent2" accent3="accent3" accent4="accent4" accent5="accent5" accent6="accent6" hlink="hlink" folHlink="folHlink"/>
  <p:sldLayoutIdLst>
    <p:sldLayoutId id="2147484360" r:id="rId1"/>
    <p:sldLayoutId id="2147484361" r:id="rId2"/>
    <p:sldLayoutId id="2147484362" r:id="rId3"/>
    <p:sldLayoutId id="2147484363" r:id="rId4"/>
    <p:sldLayoutId id="2147484364" r:id="rId5"/>
    <p:sldLayoutId id="2147484365" r:id="rId6"/>
    <p:sldLayoutId id="2147484366" r:id="rId7"/>
    <p:sldLayoutId id="2147484367" r:id="rId8"/>
    <p:sldLayoutId id="2147484368" r:id="rId9"/>
    <p:sldLayoutId id="2147484369" r:id="rId10"/>
    <p:sldLayoutId id="2147484370"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12" descr="color-02 more red.png"/>
          <p:cNvPicPr>
            <a:picLocks noChangeAspect="1"/>
          </p:cNvPicPr>
          <p:nvPr/>
        </p:nvPicPr>
        <p:blipFill>
          <a:blip r:embed="rId11" cstate="email">
            <a:extLst>
              <a:ext uri="{28A0092B-C50C-407E-A947-70E740481C1C}">
                <a14:useLocalDpi xmlns:a14="http://schemas.microsoft.com/office/drawing/2010/main"/>
              </a:ext>
            </a:extLst>
          </a:blip>
          <a:srcRect/>
          <a:stretch>
            <a:fillRect/>
          </a:stretch>
        </p:blipFill>
        <p:spPr bwMode="auto">
          <a:xfrm>
            <a:off x="4307418" y="1103314"/>
            <a:ext cx="7884583" cy="575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1" y="6357939"/>
            <a:ext cx="723900" cy="365125"/>
          </a:xfrm>
          <a:prstGeom prst="rect">
            <a:avLst/>
          </a:prstGeom>
        </p:spPr>
        <p:txBody>
          <a:bodyPr vert="horz" lIns="91440" tIns="45720" rIns="91440" bIns="45720" rtlCol="0" anchor="b" anchorCtr="0"/>
          <a:lstStyle>
            <a:lvl1pPr algn="r" fontAlgn="auto">
              <a:spcBef>
                <a:spcPts val="0"/>
              </a:spcBef>
              <a:spcAft>
                <a:spcPts val="0"/>
              </a:spcAft>
              <a:defRPr sz="1200">
                <a:solidFill>
                  <a:schemeClr val="tx1">
                    <a:tint val="75000"/>
                  </a:schemeClr>
                </a:solidFill>
                <a:latin typeface="+mn-lt"/>
                <a:cs typeface="+mn-cs"/>
              </a:defRPr>
            </a:lvl1pPr>
          </a:lstStyle>
          <a:p>
            <a:pPr>
              <a:defRPr/>
            </a:pPr>
            <a:fld id="{E08931F6-4AD5-4043-9930-AC05550530DF}" type="slidenum">
              <a:rPr lang="th-TH">
                <a:solidFill>
                  <a:prstClr val="black">
                    <a:tint val="75000"/>
                  </a:prstClr>
                </a:solidFill>
              </a:rPr>
              <a:pPr>
                <a:defRPr/>
              </a:pPr>
              <a:t>‹#›</a:t>
            </a:fld>
            <a:endParaRPr lang="th-TH" dirty="0">
              <a:solidFill>
                <a:prstClr val="black">
                  <a:tint val="75000"/>
                </a:prstClr>
              </a:solidFill>
            </a:endParaRPr>
          </a:p>
        </p:txBody>
      </p:sp>
      <p:sp>
        <p:nvSpPr>
          <p:cNvPr id="24" name="Freeform 23"/>
          <p:cNvSpPr/>
          <p:nvPr/>
        </p:nvSpPr>
        <p:spPr>
          <a:xfrm>
            <a:off x="1" y="360363"/>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anchor="ctr"/>
          <a:lstStyle/>
          <a:p>
            <a:pPr algn="ctr" fontAlgn="auto">
              <a:spcBef>
                <a:spcPts val="0"/>
              </a:spcBef>
              <a:spcAft>
                <a:spcPts val="0"/>
              </a:spcAft>
              <a:defRPr/>
            </a:pPr>
            <a:endParaRPr lang="th-TH" sz="2800" dirty="0">
              <a:solidFill>
                <a:prstClr val="white"/>
              </a:solidFill>
            </a:endParaRPr>
          </a:p>
        </p:txBody>
      </p:sp>
      <p:cxnSp>
        <p:nvCxnSpPr>
          <p:cNvPr id="25" name="Straight Connector 24"/>
          <p:cNvCxnSpPr/>
          <p:nvPr/>
        </p:nvCxnSpPr>
        <p:spPr>
          <a:xfrm>
            <a:off x="1" y="1246189"/>
            <a:ext cx="11715751" cy="1587"/>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2054" name="TextBox 25"/>
          <p:cNvSpPr txBox="1">
            <a:spLocks noChangeArrowheads="1"/>
          </p:cNvSpPr>
          <p:nvPr/>
        </p:nvSpPr>
        <p:spPr bwMode="auto">
          <a:xfrm>
            <a:off x="3048001" y="642938"/>
            <a:ext cx="4341284"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569" tIns="49785" rIns="99569" bIns="49785">
            <a:spAutoFit/>
          </a:bodyPr>
          <a:lstStyle>
            <a:lvl1pPr>
              <a:defRPr sz="2800">
                <a:solidFill>
                  <a:schemeClr val="tx1"/>
                </a:solidFill>
                <a:latin typeface="Arial" charset="0"/>
                <a:cs typeface="Cordia New" pitchFamily="34" charset="-34"/>
              </a:defRPr>
            </a:lvl1pPr>
            <a:lvl2pPr marL="742950" indent="-285750">
              <a:defRPr sz="2800">
                <a:solidFill>
                  <a:schemeClr val="tx1"/>
                </a:solidFill>
                <a:latin typeface="Arial" charset="0"/>
                <a:cs typeface="Cordia New" pitchFamily="34" charset="-34"/>
              </a:defRPr>
            </a:lvl2pPr>
            <a:lvl3pPr marL="1143000" indent="-228600">
              <a:defRPr sz="2800">
                <a:solidFill>
                  <a:schemeClr val="tx1"/>
                </a:solidFill>
                <a:latin typeface="Arial" charset="0"/>
                <a:cs typeface="Cordia New" pitchFamily="34" charset="-34"/>
              </a:defRPr>
            </a:lvl3pPr>
            <a:lvl4pPr marL="1600200" indent="-228600">
              <a:defRPr sz="2800">
                <a:solidFill>
                  <a:schemeClr val="tx1"/>
                </a:solidFill>
                <a:latin typeface="Arial" charset="0"/>
                <a:cs typeface="Cordia New" pitchFamily="34" charset="-34"/>
              </a:defRPr>
            </a:lvl4pPr>
            <a:lvl5pPr marL="2057400" indent="-228600">
              <a:defRPr sz="2800">
                <a:solidFill>
                  <a:schemeClr val="tx1"/>
                </a:solidFill>
                <a:latin typeface="Arial" charset="0"/>
                <a:cs typeface="Cordia New" pitchFamily="34" charset="-34"/>
              </a:defRPr>
            </a:lvl5pPr>
            <a:lvl6pPr marL="2514600" indent="-228600" fontAlgn="base">
              <a:spcBef>
                <a:spcPct val="0"/>
              </a:spcBef>
              <a:spcAft>
                <a:spcPct val="0"/>
              </a:spcAft>
              <a:defRPr sz="2800">
                <a:solidFill>
                  <a:schemeClr val="tx1"/>
                </a:solidFill>
                <a:latin typeface="Arial" charset="0"/>
                <a:cs typeface="Cordia New" pitchFamily="34" charset="-34"/>
              </a:defRPr>
            </a:lvl6pPr>
            <a:lvl7pPr marL="2971800" indent="-228600" fontAlgn="base">
              <a:spcBef>
                <a:spcPct val="0"/>
              </a:spcBef>
              <a:spcAft>
                <a:spcPct val="0"/>
              </a:spcAft>
              <a:defRPr sz="2800">
                <a:solidFill>
                  <a:schemeClr val="tx1"/>
                </a:solidFill>
                <a:latin typeface="Arial" charset="0"/>
                <a:cs typeface="Cordia New" pitchFamily="34" charset="-34"/>
              </a:defRPr>
            </a:lvl7pPr>
            <a:lvl8pPr marL="3429000" indent="-228600" fontAlgn="base">
              <a:spcBef>
                <a:spcPct val="0"/>
              </a:spcBef>
              <a:spcAft>
                <a:spcPct val="0"/>
              </a:spcAft>
              <a:defRPr sz="2800">
                <a:solidFill>
                  <a:schemeClr val="tx1"/>
                </a:solidFill>
                <a:latin typeface="Arial" charset="0"/>
                <a:cs typeface="Cordia New" pitchFamily="34" charset="-34"/>
              </a:defRPr>
            </a:lvl8pPr>
            <a:lvl9pPr marL="3886200" indent="-228600" fontAlgn="base">
              <a:spcBef>
                <a:spcPct val="0"/>
              </a:spcBef>
              <a:spcAft>
                <a:spcPct val="0"/>
              </a:spcAft>
              <a:defRPr sz="2800">
                <a:solidFill>
                  <a:schemeClr val="tx1"/>
                </a:solidFill>
                <a:latin typeface="Arial" charset="0"/>
                <a:cs typeface="Cordia New" pitchFamily="34" charset="-34"/>
              </a:defRPr>
            </a:lvl9pPr>
          </a:lstStyle>
          <a:p>
            <a:pPr fontAlgn="auto">
              <a:spcBef>
                <a:spcPts val="0"/>
              </a:spcBef>
              <a:spcAft>
                <a:spcPts val="0"/>
              </a:spcAft>
              <a:defRPr/>
            </a:pPr>
            <a:r>
              <a:rPr lang="en-US" sz="3600" b="1">
                <a:solidFill>
                  <a:prstClr val="white"/>
                </a:solidFill>
              </a:rPr>
              <a:t>HIV and AIDS</a:t>
            </a:r>
            <a:endParaRPr lang="th-TH" sz="3600" b="1">
              <a:solidFill>
                <a:prstClr val="white"/>
              </a:solidFill>
            </a:endParaRPr>
          </a:p>
        </p:txBody>
      </p:sp>
      <p:sp>
        <p:nvSpPr>
          <p:cNvPr id="27" name="TextBox 26"/>
          <p:cNvSpPr txBox="1"/>
          <p:nvPr/>
        </p:nvSpPr>
        <p:spPr>
          <a:xfrm>
            <a:off x="7147985" y="800100"/>
            <a:ext cx="4948767" cy="438150"/>
          </a:xfrm>
          <a:prstGeom prst="rect">
            <a:avLst/>
          </a:prstGeom>
          <a:noFill/>
        </p:spPr>
        <p:txBody>
          <a:bodyPr lIns="99569" tIns="49785" rIns="99569" bIns="49785">
            <a:spAutoFit/>
          </a:bodyPr>
          <a:lstStyle/>
          <a:p>
            <a:pPr fontAlgn="auto">
              <a:spcBef>
                <a:spcPts val="0"/>
              </a:spcBef>
              <a:spcAft>
                <a:spcPts val="0"/>
              </a:spcAft>
              <a:defRPr/>
            </a:pPr>
            <a:r>
              <a:rPr lang="en-US" sz="2200" kern="700" dirty="0">
                <a:solidFill>
                  <a:prstClr val="white"/>
                </a:solidFill>
                <a:latin typeface="Arial" pitchFamily="34" charset="0"/>
                <a:cs typeface="Arial" pitchFamily="34" charset="0"/>
              </a:rPr>
              <a:t>Data Hub for Asia-Pacific</a:t>
            </a:r>
            <a:endParaRPr lang="th-TH" sz="2200" kern="700" dirty="0">
              <a:solidFill>
                <a:prstClr val="white"/>
              </a:solidFill>
              <a:latin typeface="Arial" pitchFamily="34" charset="0"/>
              <a:cs typeface="Cordia New"/>
            </a:endParaRPr>
          </a:p>
        </p:txBody>
      </p:sp>
      <p:pic>
        <p:nvPicPr>
          <p:cNvPr id="2056" name="Picture 10" descr="Unaid logo_approve.png"/>
          <p:cNvPicPr>
            <a:picLocks noChangeAspect="1"/>
          </p:cNvPicPr>
          <p:nvPr/>
        </p:nvPicPr>
        <p:blipFill>
          <a:blip r:embed="rId12" cstate="email">
            <a:extLst>
              <a:ext uri="{28A0092B-C50C-407E-A947-70E740481C1C}">
                <a14:useLocalDpi xmlns:a14="http://schemas.microsoft.com/office/drawing/2010/main"/>
              </a:ext>
            </a:extLst>
          </a:blip>
          <a:srcRect/>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56658960"/>
      </p:ext>
    </p:extLst>
  </p:cSld>
  <p:clrMap bg1="lt1" tx1="dk1" bg2="lt2" tx2="dk2" accent1="accent1" accent2="accent2" accent3="accent3" accent4="accent4" accent5="accent5" accent6="accent6" hlink="hlink" folHlink="folHlink"/>
  <p:sldLayoutIdLst>
    <p:sldLayoutId id="2147484439" r:id="rId1"/>
    <p:sldLayoutId id="2147484440" r:id="rId2"/>
    <p:sldLayoutId id="2147484441" r:id="rId3"/>
    <p:sldLayoutId id="2147484442" r:id="rId4"/>
    <p:sldLayoutId id="2147484443" r:id="rId5"/>
    <p:sldLayoutId id="2147484444" r:id="rId6"/>
    <p:sldLayoutId id="2147484445" r:id="rId7"/>
    <p:sldLayoutId id="2147484446" r:id="rId8"/>
    <p:sldLayoutId id="2147484447" r:id="rId9"/>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charset="0"/>
          <a:cs typeface="Cordia New" pitchFamily="34" charset="-34"/>
        </a:defRPr>
      </a:lvl2pPr>
      <a:lvl3pPr algn="ctr" rtl="0" eaLnBrk="0" fontAlgn="base" hangingPunct="0">
        <a:spcBef>
          <a:spcPct val="0"/>
        </a:spcBef>
        <a:spcAft>
          <a:spcPct val="0"/>
        </a:spcAft>
        <a:defRPr sz="4400">
          <a:solidFill>
            <a:schemeClr val="tx1"/>
          </a:solidFill>
          <a:latin typeface="Arial" charset="0"/>
          <a:cs typeface="Cordia New" pitchFamily="34" charset="-34"/>
        </a:defRPr>
      </a:lvl3pPr>
      <a:lvl4pPr algn="ctr" rtl="0" eaLnBrk="0" fontAlgn="base" hangingPunct="0">
        <a:spcBef>
          <a:spcPct val="0"/>
        </a:spcBef>
        <a:spcAft>
          <a:spcPct val="0"/>
        </a:spcAft>
        <a:defRPr sz="4400">
          <a:solidFill>
            <a:schemeClr val="tx1"/>
          </a:solidFill>
          <a:latin typeface="Arial" charset="0"/>
          <a:cs typeface="Cordia New" pitchFamily="34" charset="-34"/>
        </a:defRPr>
      </a:lvl4pPr>
      <a:lvl5pPr algn="ctr" rtl="0" eaLnBrk="0" fontAlgn="base" hangingPunct="0">
        <a:spcBef>
          <a:spcPct val="0"/>
        </a:spcBef>
        <a:spcAft>
          <a:spcPct val="0"/>
        </a:spcAft>
        <a:defRPr sz="4400">
          <a:solidFill>
            <a:schemeClr val="tx1"/>
          </a:solidFill>
          <a:latin typeface="Arial" charset="0"/>
          <a:cs typeface="Cordia New" pitchFamily="34" charset="-34"/>
        </a:defRPr>
      </a:lvl5pPr>
      <a:lvl6pPr marL="457200" algn="ctr" rtl="0" fontAlgn="base">
        <a:spcBef>
          <a:spcPct val="0"/>
        </a:spcBef>
        <a:spcAft>
          <a:spcPct val="0"/>
        </a:spcAft>
        <a:defRPr sz="4400">
          <a:solidFill>
            <a:schemeClr val="tx1"/>
          </a:solidFill>
          <a:latin typeface="Arial" charset="0"/>
          <a:cs typeface="Cordia New" pitchFamily="34" charset="-34"/>
        </a:defRPr>
      </a:lvl6pPr>
      <a:lvl7pPr marL="914400" algn="ctr" rtl="0" fontAlgn="base">
        <a:spcBef>
          <a:spcPct val="0"/>
        </a:spcBef>
        <a:spcAft>
          <a:spcPct val="0"/>
        </a:spcAft>
        <a:defRPr sz="4400">
          <a:solidFill>
            <a:schemeClr val="tx1"/>
          </a:solidFill>
          <a:latin typeface="Arial" charset="0"/>
          <a:cs typeface="Cordia New" pitchFamily="34" charset="-34"/>
        </a:defRPr>
      </a:lvl7pPr>
      <a:lvl8pPr marL="1371600" algn="ctr" rtl="0" fontAlgn="base">
        <a:spcBef>
          <a:spcPct val="0"/>
        </a:spcBef>
        <a:spcAft>
          <a:spcPct val="0"/>
        </a:spcAft>
        <a:defRPr sz="4400">
          <a:solidFill>
            <a:schemeClr val="tx1"/>
          </a:solidFill>
          <a:latin typeface="Arial" charset="0"/>
          <a:cs typeface="Cordia New" pitchFamily="34" charset="-34"/>
        </a:defRPr>
      </a:lvl8pPr>
      <a:lvl9pPr marL="1828800" algn="ctr" rtl="0" fontAlgn="base">
        <a:spcBef>
          <a:spcPct val="0"/>
        </a:spcBef>
        <a:spcAft>
          <a:spcPct val="0"/>
        </a:spcAft>
        <a:defRPr sz="4400">
          <a:solidFill>
            <a:schemeClr val="tx1"/>
          </a:solidFill>
          <a:latin typeface="Arial" charset="0"/>
          <a:cs typeface="Cordia New" pitchFamily="34" charset="-34"/>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12" descr="color-02 more red.png"/>
          <p:cNvPicPr>
            <a:picLocks noChangeAspect="1"/>
          </p:cNvPicPr>
          <p:nvPr userDrawn="1"/>
        </p:nvPicPr>
        <p:blipFill>
          <a:blip r:embed="rId11" cstate="email">
            <a:extLst>
              <a:ext uri="{28A0092B-C50C-407E-A947-70E740481C1C}">
                <a14:useLocalDpi xmlns:a14="http://schemas.microsoft.com/office/drawing/2010/main"/>
              </a:ext>
            </a:extLst>
          </a:blip>
          <a:srcRect/>
          <a:stretch>
            <a:fillRect/>
          </a:stretch>
        </p:blipFill>
        <p:spPr bwMode="auto">
          <a:xfrm>
            <a:off x="4307418" y="1103314"/>
            <a:ext cx="7884583" cy="575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1" y="6357939"/>
            <a:ext cx="723900" cy="365125"/>
          </a:xfrm>
          <a:prstGeom prst="rect">
            <a:avLst/>
          </a:prstGeom>
        </p:spPr>
        <p:txBody>
          <a:bodyPr vert="horz" lIns="91440" tIns="45720" rIns="91440" bIns="45720" rtlCol="0" anchor="b" anchorCtr="0"/>
          <a:lstStyle>
            <a:lvl1pPr algn="r" fontAlgn="auto">
              <a:spcBef>
                <a:spcPts val="0"/>
              </a:spcBef>
              <a:spcAft>
                <a:spcPts val="0"/>
              </a:spcAft>
              <a:defRPr sz="1200">
                <a:solidFill>
                  <a:schemeClr val="tx1">
                    <a:tint val="75000"/>
                  </a:schemeClr>
                </a:solidFill>
                <a:latin typeface="+mn-lt"/>
                <a:cs typeface="+mn-cs"/>
              </a:defRPr>
            </a:lvl1pPr>
          </a:lstStyle>
          <a:p>
            <a:pPr>
              <a:defRPr/>
            </a:pPr>
            <a:fld id="{F97388D7-D88E-4BC6-AB13-F02FA9298C1D}" type="slidenum">
              <a:rPr lang="th-TH">
                <a:solidFill>
                  <a:prstClr val="black">
                    <a:tint val="75000"/>
                  </a:prstClr>
                </a:solidFill>
              </a:rPr>
              <a:pPr>
                <a:defRPr/>
              </a:pPr>
              <a:t>‹#›</a:t>
            </a:fld>
            <a:endParaRPr lang="th-TH" dirty="0">
              <a:solidFill>
                <a:prstClr val="black">
                  <a:tint val="75000"/>
                </a:prstClr>
              </a:solidFill>
            </a:endParaRPr>
          </a:p>
        </p:txBody>
      </p:sp>
      <p:sp>
        <p:nvSpPr>
          <p:cNvPr id="24" name="Freeform 23"/>
          <p:cNvSpPr/>
          <p:nvPr userDrawn="1"/>
        </p:nvSpPr>
        <p:spPr>
          <a:xfrm>
            <a:off x="1" y="360363"/>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anchor="ctr"/>
          <a:lstStyle/>
          <a:p>
            <a:pPr algn="ctr" fontAlgn="auto">
              <a:spcBef>
                <a:spcPts val="0"/>
              </a:spcBef>
              <a:spcAft>
                <a:spcPts val="0"/>
              </a:spcAft>
              <a:defRPr/>
            </a:pPr>
            <a:endParaRPr lang="th-TH" sz="2800" dirty="0">
              <a:solidFill>
                <a:prstClr val="white"/>
              </a:solidFill>
            </a:endParaRPr>
          </a:p>
        </p:txBody>
      </p:sp>
      <p:cxnSp>
        <p:nvCxnSpPr>
          <p:cNvPr id="25" name="Straight Connector 24"/>
          <p:cNvCxnSpPr/>
          <p:nvPr userDrawn="1"/>
        </p:nvCxnSpPr>
        <p:spPr>
          <a:xfrm>
            <a:off x="1" y="1246189"/>
            <a:ext cx="11715751" cy="1587"/>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2054" name="TextBox 25"/>
          <p:cNvSpPr txBox="1">
            <a:spLocks noChangeArrowheads="1"/>
          </p:cNvSpPr>
          <p:nvPr userDrawn="1"/>
        </p:nvSpPr>
        <p:spPr bwMode="auto">
          <a:xfrm>
            <a:off x="3048001" y="642938"/>
            <a:ext cx="4341284" cy="654050"/>
          </a:xfrm>
          <a:prstGeom prst="rect">
            <a:avLst/>
          </a:prstGeom>
          <a:noFill/>
          <a:ln>
            <a:noFill/>
          </a:ln>
        </p:spPr>
        <p:txBody>
          <a:bodyPr lIns="99569" tIns="49785" rIns="99569" bIns="49785">
            <a:spAutoFit/>
          </a:bodyPr>
          <a:lstStyle>
            <a:lvl1pPr>
              <a:defRPr sz="2800">
                <a:solidFill>
                  <a:schemeClr val="tx1"/>
                </a:solidFill>
                <a:latin typeface="Arial" pitchFamily="34" charset="0"/>
                <a:cs typeface="Cordia New" pitchFamily="34" charset="-34"/>
              </a:defRPr>
            </a:lvl1pPr>
            <a:lvl2pPr marL="742950" indent="-285750">
              <a:defRPr sz="2800">
                <a:solidFill>
                  <a:schemeClr val="tx1"/>
                </a:solidFill>
                <a:latin typeface="Arial" pitchFamily="34" charset="0"/>
                <a:cs typeface="Cordia New" pitchFamily="34" charset="-34"/>
              </a:defRPr>
            </a:lvl2pPr>
            <a:lvl3pPr marL="1143000" indent="-228600">
              <a:defRPr sz="2800">
                <a:solidFill>
                  <a:schemeClr val="tx1"/>
                </a:solidFill>
                <a:latin typeface="Arial" pitchFamily="34" charset="0"/>
                <a:cs typeface="Cordia New" pitchFamily="34" charset="-34"/>
              </a:defRPr>
            </a:lvl3pPr>
            <a:lvl4pPr marL="1600200" indent="-228600">
              <a:defRPr sz="2800">
                <a:solidFill>
                  <a:schemeClr val="tx1"/>
                </a:solidFill>
                <a:latin typeface="Arial" pitchFamily="34" charset="0"/>
                <a:cs typeface="Cordia New" pitchFamily="34" charset="-34"/>
              </a:defRPr>
            </a:lvl4pPr>
            <a:lvl5pPr marL="2057400" indent="-228600">
              <a:defRPr sz="2800">
                <a:solidFill>
                  <a:schemeClr val="tx1"/>
                </a:solidFill>
                <a:latin typeface="Arial" pitchFamily="34" charset="0"/>
                <a:cs typeface="Cordia New" pitchFamily="34" charset="-34"/>
              </a:defRPr>
            </a:lvl5pPr>
            <a:lvl6pPr marL="2514600" indent="-228600" fontAlgn="base">
              <a:spcBef>
                <a:spcPct val="0"/>
              </a:spcBef>
              <a:spcAft>
                <a:spcPct val="0"/>
              </a:spcAft>
              <a:defRPr sz="2800">
                <a:solidFill>
                  <a:schemeClr val="tx1"/>
                </a:solidFill>
                <a:latin typeface="Arial" pitchFamily="34" charset="0"/>
                <a:cs typeface="Cordia New" pitchFamily="34" charset="-34"/>
              </a:defRPr>
            </a:lvl6pPr>
            <a:lvl7pPr marL="2971800" indent="-228600" fontAlgn="base">
              <a:spcBef>
                <a:spcPct val="0"/>
              </a:spcBef>
              <a:spcAft>
                <a:spcPct val="0"/>
              </a:spcAft>
              <a:defRPr sz="2800">
                <a:solidFill>
                  <a:schemeClr val="tx1"/>
                </a:solidFill>
                <a:latin typeface="Arial" pitchFamily="34" charset="0"/>
                <a:cs typeface="Cordia New" pitchFamily="34" charset="-34"/>
              </a:defRPr>
            </a:lvl7pPr>
            <a:lvl8pPr marL="3429000" indent="-228600" fontAlgn="base">
              <a:spcBef>
                <a:spcPct val="0"/>
              </a:spcBef>
              <a:spcAft>
                <a:spcPct val="0"/>
              </a:spcAft>
              <a:defRPr sz="2800">
                <a:solidFill>
                  <a:schemeClr val="tx1"/>
                </a:solidFill>
                <a:latin typeface="Arial" pitchFamily="34" charset="0"/>
                <a:cs typeface="Cordia New" pitchFamily="34" charset="-34"/>
              </a:defRPr>
            </a:lvl8pPr>
            <a:lvl9pPr marL="3886200" indent="-228600" fontAlgn="base">
              <a:spcBef>
                <a:spcPct val="0"/>
              </a:spcBef>
              <a:spcAft>
                <a:spcPct val="0"/>
              </a:spcAft>
              <a:defRPr sz="2800">
                <a:solidFill>
                  <a:schemeClr val="tx1"/>
                </a:solidFill>
                <a:latin typeface="Arial" pitchFamily="34" charset="0"/>
                <a:cs typeface="Cordia New" pitchFamily="34" charset="-34"/>
              </a:defRPr>
            </a:lvl9pPr>
          </a:lstStyle>
          <a:p>
            <a:pPr>
              <a:defRPr/>
            </a:pPr>
            <a:r>
              <a:rPr lang="en-US" sz="3600" b="1">
                <a:solidFill>
                  <a:prstClr val="white"/>
                </a:solidFill>
              </a:rPr>
              <a:t>HIV and AIDS</a:t>
            </a:r>
            <a:endParaRPr lang="th-TH" sz="3600" b="1">
              <a:solidFill>
                <a:prstClr val="white"/>
              </a:solidFill>
            </a:endParaRPr>
          </a:p>
        </p:txBody>
      </p:sp>
      <p:sp>
        <p:nvSpPr>
          <p:cNvPr id="27" name="TextBox 26"/>
          <p:cNvSpPr txBox="1"/>
          <p:nvPr userDrawn="1"/>
        </p:nvSpPr>
        <p:spPr>
          <a:xfrm>
            <a:off x="7147985" y="800100"/>
            <a:ext cx="4948767" cy="438150"/>
          </a:xfrm>
          <a:prstGeom prst="rect">
            <a:avLst/>
          </a:prstGeom>
          <a:noFill/>
        </p:spPr>
        <p:txBody>
          <a:bodyPr lIns="99569" tIns="49785" rIns="99569" bIns="49785">
            <a:spAutoFit/>
          </a:bodyPr>
          <a:lstStyle/>
          <a:p>
            <a:pPr fontAlgn="auto">
              <a:spcBef>
                <a:spcPts val="0"/>
              </a:spcBef>
              <a:spcAft>
                <a:spcPts val="0"/>
              </a:spcAft>
              <a:defRPr/>
            </a:pPr>
            <a:r>
              <a:rPr lang="en-US" sz="2200" kern="700" dirty="0">
                <a:solidFill>
                  <a:prstClr val="white"/>
                </a:solidFill>
                <a:latin typeface="Arial" pitchFamily="34" charset="0"/>
                <a:cs typeface="Arial" pitchFamily="34" charset="0"/>
              </a:rPr>
              <a:t>Data Hub for Asia-Pacific</a:t>
            </a:r>
            <a:endParaRPr lang="th-TH" sz="2200" kern="700" dirty="0">
              <a:solidFill>
                <a:prstClr val="white"/>
              </a:solidFill>
              <a:latin typeface="Arial" pitchFamily="34" charset="0"/>
              <a:cs typeface="Cordia New"/>
            </a:endParaRPr>
          </a:p>
        </p:txBody>
      </p:sp>
      <p:pic>
        <p:nvPicPr>
          <p:cNvPr id="2056" name="Picture 10" descr="Unaid logo_approve.png"/>
          <p:cNvPicPr>
            <a:picLocks noChangeAspect="1"/>
          </p:cNvPicPr>
          <p:nvPr userDrawn="1"/>
        </p:nvPicPr>
        <p:blipFill>
          <a:blip r:embed="rId12" cstate="email">
            <a:extLst>
              <a:ext uri="{28A0092B-C50C-407E-A947-70E740481C1C}">
                <a14:useLocalDpi xmlns:a14="http://schemas.microsoft.com/office/drawing/2010/main"/>
              </a:ext>
            </a:extLst>
          </a:blip>
          <a:srcRect/>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82759250"/>
      </p:ext>
    </p:extLst>
  </p:cSld>
  <p:clrMap bg1="lt1" tx1="dk1" bg2="lt2" tx2="dk2" accent1="accent1" accent2="accent2" accent3="accent3" accent4="accent4" accent5="accent5" accent6="accent6" hlink="hlink" folHlink="folHlink"/>
  <p:sldLayoutIdLst>
    <p:sldLayoutId id="2147484449" r:id="rId1"/>
    <p:sldLayoutId id="2147484450" r:id="rId2"/>
    <p:sldLayoutId id="2147484451" r:id="rId3"/>
    <p:sldLayoutId id="2147484452" r:id="rId4"/>
    <p:sldLayoutId id="2147484453" r:id="rId5"/>
    <p:sldLayoutId id="2147484454" r:id="rId6"/>
    <p:sldLayoutId id="2147484455" r:id="rId7"/>
    <p:sldLayoutId id="2147484456" r:id="rId8"/>
    <p:sldLayoutId id="2147484457" r:id="rId9"/>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pitchFamily="34" charset="0"/>
          <a:cs typeface="Cordia New" pitchFamily="34" charset="-34"/>
        </a:defRPr>
      </a:lvl2pPr>
      <a:lvl3pPr algn="ctr" rtl="0" eaLnBrk="0" fontAlgn="base" hangingPunct="0">
        <a:spcBef>
          <a:spcPct val="0"/>
        </a:spcBef>
        <a:spcAft>
          <a:spcPct val="0"/>
        </a:spcAft>
        <a:defRPr sz="4400">
          <a:solidFill>
            <a:schemeClr val="tx1"/>
          </a:solidFill>
          <a:latin typeface="Arial" pitchFamily="34" charset="0"/>
          <a:cs typeface="Cordia New" pitchFamily="34" charset="-34"/>
        </a:defRPr>
      </a:lvl3pPr>
      <a:lvl4pPr algn="ctr" rtl="0" eaLnBrk="0" fontAlgn="base" hangingPunct="0">
        <a:spcBef>
          <a:spcPct val="0"/>
        </a:spcBef>
        <a:spcAft>
          <a:spcPct val="0"/>
        </a:spcAft>
        <a:defRPr sz="4400">
          <a:solidFill>
            <a:schemeClr val="tx1"/>
          </a:solidFill>
          <a:latin typeface="Arial" pitchFamily="34" charset="0"/>
          <a:cs typeface="Cordia New" pitchFamily="34" charset="-34"/>
        </a:defRPr>
      </a:lvl4pPr>
      <a:lvl5pPr algn="ctr" rtl="0" eaLnBrk="0" fontAlgn="base" hangingPunct="0">
        <a:spcBef>
          <a:spcPct val="0"/>
        </a:spcBef>
        <a:spcAft>
          <a:spcPct val="0"/>
        </a:spcAft>
        <a:defRPr sz="4400">
          <a:solidFill>
            <a:schemeClr val="tx1"/>
          </a:solidFill>
          <a:latin typeface="Arial" pitchFamily="34" charset="0"/>
          <a:cs typeface="Cordia New" pitchFamily="34" charset="-34"/>
        </a:defRPr>
      </a:lvl5pPr>
      <a:lvl6pPr marL="457200" algn="ctr" rtl="0" fontAlgn="base">
        <a:spcBef>
          <a:spcPct val="0"/>
        </a:spcBef>
        <a:spcAft>
          <a:spcPct val="0"/>
        </a:spcAft>
        <a:defRPr sz="4400">
          <a:solidFill>
            <a:schemeClr val="tx1"/>
          </a:solidFill>
          <a:latin typeface="Arial" pitchFamily="34" charset="0"/>
          <a:cs typeface="Cordia New" pitchFamily="34" charset="-34"/>
        </a:defRPr>
      </a:lvl6pPr>
      <a:lvl7pPr marL="914400" algn="ctr" rtl="0" fontAlgn="base">
        <a:spcBef>
          <a:spcPct val="0"/>
        </a:spcBef>
        <a:spcAft>
          <a:spcPct val="0"/>
        </a:spcAft>
        <a:defRPr sz="4400">
          <a:solidFill>
            <a:schemeClr val="tx1"/>
          </a:solidFill>
          <a:latin typeface="Arial" pitchFamily="34" charset="0"/>
          <a:cs typeface="Cordia New" pitchFamily="34" charset="-34"/>
        </a:defRPr>
      </a:lvl7pPr>
      <a:lvl8pPr marL="1371600" algn="ctr" rtl="0" fontAlgn="base">
        <a:spcBef>
          <a:spcPct val="0"/>
        </a:spcBef>
        <a:spcAft>
          <a:spcPct val="0"/>
        </a:spcAft>
        <a:defRPr sz="4400">
          <a:solidFill>
            <a:schemeClr val="tx1"/>
          </a:solidFill>
          <a:latin typeface="Arial" pitchFamily="34" charset="0"/>
          <a:cs typeface="Cordia New" pitchFamily="34" charset="-34"/>
        </a:defRPr>
      </a:lvl8pPr>
      <a:lvl9pPr marL="1828800" algn="ctr" rtl="0" fontAlgn="base">
        <a:spcBef>
          <a:spcPct val="0"/>
        </a:spcBef>
        <a:spcAft>
          <a:spcPct val="0"/>
        </a:spcAft>
        <a:defRPr sz="4400">
          <a:solidFill>
            <a:schemeClr val="tx1"/>
          </a:solidFill>
          <a:latin typeface="Arial" pitchFamily="34" charset="0"/>
          <a:cs typeface="Cordia New" pitchFamily="34" charset="-34"/>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4"/>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D62C1D4-3497-42B7-A26E-B6B8A91AE77F}" type="datetimeFigureOut">
              <a:rPr lang="en-US" smtClean="0"/>
              <a:t>12/16/19</a:t>
            </a:fld>
            <a:endParaRPr lang="en-US"/>
          </a:p>
        </p:txBody>
      </p:sp>
      <p:sp>
        <p:nvSpPr>
          <p:cNvPr id="5" name="Footer Placeholder 4"/>
          <p:cNvSpPr>
            <a:spLocks noGrp="1"/>
          </p:cNvSpPr>
          <p:nvPr>
            <p:ph type="ftr" sz="quarter" idx="3"/>
          </p:nvPr>
        </p:nvSpPr>
        <p:spPr>
          <a:xfrm>
            <a:off x="4038600" y="6356354"/>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73DAFFE-A5FA-4FCE-BF98-A5741DA5A901}" type="slidenum">
              <a:rPr lang="en-US" smtClean="0"/>
              <a:t>‹#›</a:t>
            </a:fld>
            <a:endParaRPr lang="en-US"/>
          </a:p>
        </p:txBody>
      </p:sp>
    </p:spTree>
    <p:extLst>
      <p:ext uri="{BB962C8B-B14F-4D97-AF65-F5344CB8AC3E}">
        <p14:creationId xmlns:p14="http://schemas.microsoft.com/office/powerpoint/2010/main" val="3707685106"/>
      </p:ext>
    </p:extLst>
  </p:cSld>
  <p:clrMap bg1="lt1" tx1="dk1" bg2="lt2" tx2="dk2" accent1="accent1" accent2="accent2" accent3="accent3" accent4="accent4" accent5="accent5" accent6="accent6" hlink="hlink" folHlink="folHlink"/>
  <p:sldLayoutIdLst>
    <p:sldLayoutId id="2147484459" r:id="rId1"/>
    <p:sldLayoutId id="2147484460" r:id="rId2"/>
    <p:sldLayoutId id="2147484461" r:id="rId3"/>
    <p:sldLayoutId id="2147484462" r:id="rId4"/>
    <p:sldLayoutId id="2147484463" r:id="rId5"/>
    <p:sldLayoutId id="2147484464" r:id="rId6"/>
    <p:sldLayoutId id="2147484465" r:id="rId7"/>
    <p:sldLayoutId id="2147484466" r:id="rId8"/>
    <p:sldLayoutId id="2147484467" r:id="rId9"/>
    <p:sldLayoutId id="2147484468" r:id="rId10"/>
    <p:sldLayoutId id="2147484469" r:id="rId11"/>
    <p:sldLayoutId id="2147484470" r:id="rId12"/>
    <p:sldLayoutId id="2147484471" r:id="rId13"/>
    <p:sldLayoutId id="2147484472"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360363"/>
            <a:ext cx="11715751" cy="6140450"/>
          </a:xfrm>
          <a:prstGeom prst="rect">
            <a:avLst/>
          </a:pr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anchor="ctr"/>
          <a:lstStyle/>
          <a:p>
            <a:pPr algn="ctr" fontAlgn="auto">
              <a:spcBef>
                <a:spcPts val="0"/>
              </a:spcBef>
              <a:spcAft>
                <a:spcPts val="0"/>
              </a:spcAft>
              <a:defRPr/>
            </a:pPr>
            <a:endParaRPr lang="th-TH" sz="2800" dirty="0">
              <a:solidFill>
                <a:prstClr val="white"/>
              </a:solidFill>
            </a:endParaRPr>
          </a:p>
        </p:txBody>
      </p:sp>
      <p:sp>
        <p:nvSpPr>
          <p:cNvPr id="14" name="TextBox 13"/>
          <p:cNvSpPr txBox="1"/>
          <p:nvPr/>
        </p:nvSpPr>
        <p:spPr>
          <a:xfrm>
            <a:off x="9340851" y="6508751"/>
            <a:ext cx="2286000" cy="284163"/>
          </a:xfrm>
          <a:prstGeom prst="rect">
            <a:avLst/>
          </a:prstGeom>
          <a:noFill/>
        </p:spPr>
        <p:txBody>
          <a:bodyPr lIns="99569" tIns="49785" rIns="99569" bIns="49785">
            <a:spAutoFit/>
          </a:bodyPr>
          <a:lstStyle/>
          <a:p>
            <a:pPr algn="r" fontAlgn="auto">
              <a:spcBef>
                <a:spcPts val="0"/>
              </a:spcBef>
              <a:spcAft>
                <a:spcPts val="0"/>
              </a:spcAft>
              <a:defRPr/>
            </a:pPr>
            <a:r>
              <a:rPr lang="en-US" sz="1200" kern="700" dirty="0">
                <a:solidFill>
                  <a:srgbClr val="8782AF"/>
                </a:solidFill>
                <a:latin typeface="Arial" pitchFamily="34" charset="0"/>
                <a:cs typeface="Arial" pitchFamily="34" charset="0"/>
              </a:rPr>
              <a:t>www.aidsdatahub.org</a:t>
            </a:r>
            <a:endParaRPr lang="th-TH" sz="1200" kern="700" dirty="0">
              <a:solidFill>
                <a:srgbClr val="8782AF"/>
              </a:solidFill>
              <a:latin typeface="Arial" pitchFamily="34" charset="0"/>
              <a:cs typeface="Cordia New"/>
            </a:endParaRPr>
          </a:p>
        </p:txBody>
      </p:sp>
      <p:pic>
        <p:nvPicPr>
          <p:cNvPr id="1028" name="Picture 3" descr="color-01.png"/>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3327401" y="1189038"/>
            <a:ext cx="7488767" cy="531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77706917"/>
      </p:ext>
    </p:extLst>
  </p:cSld>
  <p:clrMap bg1="lt1" tx1="dk1" bg2="lt2" tx2="dk2" accent1="accent1" accent2="accent2" accent3="accent3" accent4="accent4" accent5="accent5" accent6="accent6" hlink="hlink" folHlink="folHlink"/>
  <p:sldLayoutIdLst>
    <p:sldLayoutId id="2147484268" r:id="rId1"/>
    <p:sldLayoutId id="2147484269" r:id="rId2"/>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charset="0"/>
          <a:cs typeface="Cordia New" pitchFamily="34" charset="-34"/>
        </a:defRPr>
      </a:lvl2pPr>
      <a:lvl3pPr algn="ctr" rtl="0" eaLnBrk="0" fontAlgn="base" hangingPunct="0">
        <a:spcBef>
          <a:spcPct val="0"/>
        </a:spcBef>
        <a:spcAft>
          <a:spcPct val="0"/>
        </a:spcAft>
        <a:defRPr sz="4400">
          <a:solidFill>
            <a:schemeClr val="tx1"/>
          </a:solidFill>
          <a:latin typeface="Arial" charset="0"/>
          <a:cs typeface="Cordia New" pitchFamily="34" charset="-34"/>
        </a:defRPr>
      </a:lvl3pPr>
      <a:lvl4pPr algn="ctr" rtl="0" eaLnBrk="0" fontAlgn="base" hangingPunct="0">
        <a:spcBef>
          <a:spcPct val="0"/>
        </a:spcBef>
        <a:spcAft>
          <a:spcPct val="0"/>
        </a:spcAft>
        <a:defRPr sz="4400">
          <a:solidFill>
            <a:schemeClr val="tx1"/>
          </a:solidFill>
          <a:latin typeface="Arial" charset="0"/>
          <a:cs typeface="Cordia New" pitchFamily="34" charset="-34"/>
        </a:defRPr>
      </a:lvl4pPr>
      <a:lvl5pPr algn="ctr" rtl="0" eaLnBrk="0" fontAlgn="base" hangingPunct="0">
        <a:spcBef>
          <a:spcPct val="0"/>
        </a:spcBef>
        <a:spcAft>
          <a:spcPct val="0"/>
        </a:spcAft>
        <a:defRPr sz="4400">
          <a:solidFill>
            <a:schemeClr val="tx1"/>
          </a:solidFill>
          <a:latin typeface="Arial" charset="0"/>
          <a:cs typeface="Cordia New" pitchFamily="34" charset="-34"/>
        </a:defRPr>
      </a:lvl5pPr>
      <a:lvl6pPr marL="457200" algn="ctr" rtl="0" fontAlgn="base">
        <a:spcBef>
          <a:spcPct val="0"/>
        </a:spcBef>
        <a:spcAft>
          <a:spcPct val="0"/>
        </a:spcAft>
        <a:defRPr sz="4400">
          <a:solidFill>
            <a:schemeClr val="tx1"/>
          </a:solidFill>
          <a:latin typeface="Arial" charset="0"/>
          <a:cs typeface="Cordia New" pitchFamily="34" charset="-34"/>
        </a:defRPr>
      </a:lvl6pPr>
      <a:lvl7pPr marL="914400" algn="ctr" rtl="0" fontAlgn="base">
        <a:spcBef>
          <a:spcPct val="0"/>
        </a:spcBef>
        <a:spcAft>
          <a:spcPct val="0"/>
        </a:spcAft>
        <a:defRPr sz="4400">
          <a:solidFill>
            <a:schemeClr val="tx1"/>
          </a:solidFill>
          <a:latin typeface="Arial" charset="0"/>
          <a:cs typeface="Cordia New" pitchFamily="34" charset="-34"/>
        </a:defRPr>
      </a:lvl7pPr>
      <a:lvl8pPr marL="1371600" algn="ctr" rtl="0" fontAlgn="base">
        <a:spcBef>
          <a:spcPct val="0"/>
        </a:spcBef>
        <a:spcAft>
          <a:spcPct val="0"/>
        </a:spcAft>
        <a:defRPr sz="4400">
          <a:solidFill>
            <a:schemeClr val="tx1"/>
          </a:solidFill>
          <a:latin typeface="Arial" charset="0"/>
          <a:cs typeface="Cordia New" pitchFamily="34" charset="-34"/>
        </a:defRPr>
      </a:lvl8pPr>
      <a:lvl9pPr marL="1828800" algn="ctr" rtl="0" fontAlgn="base">
        <a:spcBef>
          <a:spcPct val="0"/>
        </a:spcBef>
        <a:spcAft>
          <a:spcPct val="0"/>
        </a:spcAft>
        <a:defRPr sz="4400">
          <a:solidFill>
            <a:schemeClr val="tx1"/>
          </a:solidFill>
          <a:latin typeface="Arial" charset="0"/>
          <a:cs typeface="Cordia New" pitchFamily="34" charset="-34"/>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12" descr="color-02 more red.png"/>
          <p:cNvPicPr>
            <a:picLocks noChangeAspect="1"/>
          </p:cNvPicPr>
          <p:nvPr/>
        </p:nvPicPr>
        <p:blipFill>
          <a:blip r:embed="rId10" cstate="email">
            <a:extLst>
              <a:ext uri="{28A0092B-C50C-407E-A947-70E740481C1C}">
                <a14:useLocalDpi xmlns:a14="http://schemas.microsoft.com/office/drawing/2010/main"/>
              </a:ext>
            </a:extLst>
          </a:blip>
          <a:srcRect/>
          <a:stretch>
            <a:fillRect/>
          </a:stretch>
        </p:blipFill>
        <p:spPr bwMode="auto">
          <a:xfrm>
            <a:off x="4307418" y="1103314"/>
            <a:ext cx="7884583" cy="575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1" y="6357939"/>
            <a:ext cx="723900" cy="365125"/>
          </a:xfrm>
          <a:prstGeom prst="rect">
            <a:avLst/>
          </a:prstGeom>
        </p:spPr>
        <p:txBody>
          <a:bodyPr vert="horz" lIns="91440" tIns="45720" rIns="91440" bIns="45720" rtlCol="0" anchor="b" anchorCtr="0"/>
          <a:lstStyle>
            <a:lvl1pPr algn="r" fontAlgn="auto">
              <a:spcBef>
                <a:spcPts val="0"/>
              </a:spcBef>
              <a:spcAft>
                <a:spcPts val="0"/>
              </a:spcAft>
              <a:defRPr sz="1200">
                <a:solidFill>
                  <a:schemeClr val="tx1">
                    <a:tint val="75000"/>
                  </a:schemeClr>
                </a:solidFill>
                <a:latin typeface="+mn-lt"/>
                <a:cs typeface="+mn-cs"/>
              </a:defRPr>
            </a:lvl1pPr>
          </a:lstStyle>
          <a:p>
            <a:pPr>
              <a:defRPr/>
            </a:pPr>
            <a:fld id="{E08931F6-4AD5-4043-9930-AC05550530DF}" type="slidenum">
              <a:rPr lang="th-TH">
                <a:solidFill>
                  <a:prstClr val="black">
                    <a:tint val="75000"/>
                  </a:prstClr>
                </a:solidFill>
              </a:rPr>
              <a:pPr>
                <a:defRPr/>
              </a:pPr>
              <a:t>‹#›</a:t>
            </a:fld>
            <a:endParaRPr lang="th-TH" dirty="0">
              <a:solidFill>
                <a:prstClr val="black">
                  <a:tint val="75000"/>
                </a:prstClr>
              </a:solidFill>
            </a:endParaRPr>
          </a:p>
        </p:txBody>
      </p:sp>
      <p:sp>
        <p:nvSpPr>
          <p:cNvPr id="24" name="Freeform 23"/>
          <p:cNvSpPr/>
          <p:nvPr/>
        </p:nvSpPr>
        <p:spPr>
          <a:xfrm>
            <a:off x="1" y="360363"/>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anchor="ctr"/>
          <a:lstStyle/>
          <a:p>
            <a:pPr algn="ctr" fontAlgn="auto">
              <a:spcBef>
                <a:spcPts val="0"/>
              </a:spcBef>
              <a:spcAft>
                <a:spcPts val="0"/>
              </a:spcAft>
              <a:defRPr/>
            </a:pPr>
            <a:endParaRPr lang="th-TH" sz="2800" dirty="0">
              <a:solidFill>
                <a:prstClr val="white"/>
              </a:solidFill>
            </a:endParaRPr>
          </a:p>
        </p:txBody>
      </p:sp>
      <p:cxnSp>
        <p:nvCxnSpPr>
          <p:cNvPr id="25" name="Straight Connector 24"/>
          <p:cNvCxnSpPr/>
          <p:nvPr/>
        </p:nvCxnSpPr>
        <p:spPr>
          <a:xfrm>
            <a:off x="1" y="1246189"/>
            <a:ext cx="11715751" cy="1587"/>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2054" name="TextBox 25"/>
          <p:cNvSpPr txBox="1">
            <a:spLocks noChangeArrowheads="1"/>
          </p:cNvSpPr>
          <p:nvPr/>
        </p:nvSpPr>
        <p:spPr bwMode="auto">
          <a:xfrm>
            <a:off x="3048001" y="642938"/>
            <a:ext cx="4341284"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569" tIns="49785" rIns="99569" bIns="49785">
            <a:spAutoFit/>
          </a:bodyPr>
          <a:lstStyle>
            <a:lvl1pPr>
              <a:defRPr sz="2800">
                <a:solidFill>
                  <a:schemeClr val="tx1"/>
                </a:solidFill>
                <a:latin typeface="Arial" charset="0"/>
                <a:cs typeface="Cordia New" pitchFamily="34" charset="-34"/>
              </a:defRPr>
            </a:lvl1pPr>
            <a:lvl2pPr marL="742950" indent="-285750">
              <a:defRPr sz="2800">
                <a:solidFill>
                  <a:schemeClr val="tx1"/>
                </a:solidFill>
                <a:latin typeface="Arial" charset="0"/>
                <a:cs typeface="Cordia New" pitchFamily="34" charset="-34"/>
              </a:defRPr>
            </a:lvl2pPr>
            <a:lvl3pPr marL="1143000" indent="-228600">
              <a:defRPr sz="2800">
                <a:solidFill>
                  <a:schemeClr val="tx1"/>
                </a:solidFill>
                <a:latin typeface="Arial" charset="0"/>
                <a:cs typeface="Cordia New" pitchFamily="34" charset="-34"/>
              </a:defRPr>
            </a:lvl3pPr>
            <a:lvl4pPr marL="1600200" indent="-228600">
              <a:defRPr sz="2800">
                <a:solidFill>
                  <a:schemeClr val="tx1"/>
                </a:solidFill>
                <a:latin typeface="Arial" charset="0"/>
                <a:cs typeface="Cordia New" pitchFamily="34" charset="-34"/>
              </a:defRPr>
            </a:lvl4pPr>
            <a:lvl5pPr marL="2057400" indent="-228600">
              <a:defRPr sz="2800">
                <a:solidFill>
                  <a:schemeClr val="tx1"/>
                </a:solidFill>
                <a:latin typeface="Arial" charset="0"/>
                <a:cs typeface="Cordia New" pitchFamily="34" charset="-34"/>
              </a:defRPr>
            </a:lvl5pPr>
            <a:lvl6pPr marL="2514600" indent="-228600" fontAlgn="base">
              <a:spcBef>
                <a:spcPct val="0"/>
              </a:spcBef>
              <a:spcAft>
                <a:spcPct val="0"/>
              </a:spcAft>
              <a:defRPr sz="2800">
                <a:solidFill>
                  <a:schemeClr val="tx1"/>
                </a:solidFill>
                <a:latin typeface="Arial" charset="0"/>
                <a:cs typeface="Cordia New" pitchFamily="34" charset="-34"/>
              </a:defRPr>
            </a:lvl6pPr>
            <a:lvl7pPr marL="2971800" indent="-228600" fontAlgn="base">
              <a:spcBef>
                <a:spcPct val="0"/>
              </a:spcBef>
              <a:spcAft>
                <a:spcPct val="0"/>
              </a:spcAft>
              <a:defRPr sz="2800">
                <a:solidFill>
                  <a:schemeClr val="tx1"/>
                </a:solidFill>
                <a:latin typeface="Arial" charset="0"/>
                <a:cs typeface="Cordia New" pitchFamily="34" charset="-34"/>
              </a:defRPr>
            </a:lvl7pPr>
            <a:lvl8pPr marL="3429000" indent="-228600" fontAlgn="base">
              <a:spcBef>
                <a:spcPct val="0"/>
              </a:spcBef>
              <a:spcAft>
                <a:spcPct val="0"/>
              </a:spcAft>
              <a:defRPr sz="2800">
                <a:solidFill>
                  <a:schemeClr val="tx1"/>
                </a:solidFill>
                <a:latin typeface="Arial" charset="0"/>
                <a:cs typeface="Cordia New" pitchFamily="34" charset="-34"/>
              </a:defRPr>
            </a:lvl8pPr>
            <a:lvl9pPr marL="3886200" indent="-228600" fontAlgn="base">
              <a:spcBef>
                <a:spcPct val="0"/>
              </a:spcBef>
              <a:spcAft>
                <a:spcPct val="0"/>
              </a:spcAft>
              <a:defRPr sz="2800">
                <a:solidFill>
                  <a:schemeClr val="tx1"/>
                </a:solidFill>
                <a:latin typeface="Arial" charset="0"/>
                <a:cs typeface="Cordia New" pitchFamily="34" charset="-34"/>
              </a:defRPr>
            </a:lvl9pPr>
          </a:lstStyle>
          <a:p>
            <a:pPr>
              <a:defRPr/>
            </a:pPr>
            <a:r>
              <a:rPr lang="en-US" sz="3600" b="1">
                <a:solidFill>
                  <a:prstClr val="white"/>
                </a:solidFill>
              </a:rPr>
              <a:t>HIV and AIDS</a:t>
            </a:r>
            <a:endParaRPr lang="th-TH" sz="3600" b="1">
              <a:solidFill>
                <a:prstClr val="white"/>
              </a:solidFill>
            </a:endParaRPr>
          </a:p>
        </p:txBody>
      </p:sp>
      <p:sp>
        <p:nvSpPr>
          <p:cNvPr id="27" name="TextBox 26"/>
          <p:cNvSpPr txBox="1"/>
          <p:nvPr/>
        </p:nvSpPr>
        <p:spPr>
          <a:xfrm>
            <a:off x="7147985" y="800100"/>
            <a:ext cx="4948767" cy="438150"/>
          </a:xfrm>
          <a:prstGeom prst="rect">
            <a:avLst/>
          </a:prstGeom>
          <a:noFill/>
        </p:spPr>
        <p:txBody>
          <a:bodyPr lIns="99569" tIns="49785" rIns="99569" bIns="49785">
            <a:spAutoFit/>
          </a:bodyPr>
          <a:lstStyle/>
          <a:p>
            <a:pPr fontAlgn="auto">
              <a:spcBef>
                <a:spcPts val="0"/>
              </a:spcBef>
              <a:spcAft>
                <a:spcPts val="0"/>
              </a:spcAft>
              <a:defRPr/>
            </a:pPr>
            <a:r>
              <a:rPr lang="en-US" sz="2200" kern="700" dirty="0">
                <a:solidFill>
                  <a:prstClr val="white"/>
                </a:solidFill>
                <a:latin typeface="Arial" pitchFamily="34" charset="0"/>
                <a:cs typeface="Arial" pitchFamily="34" charset="0"/>
              </a:rPr>
              <a:t>Data Hub for Asia-Pacific</a:t>
            </a:r>
            <a:endParaRPr lang="th-TH" sz="2200" kern="700" dirty="0">
              <a:solidFill>
                <a:prstClr val="white"/>
              </a:solidFill>
              <a:latin typeface="Arial" pitchFamily="34" charset="0"/>
              <a:cs typeface="Cordia New"/>
            </a:endParaRPr>
          </a:p>
        </p:txBody>
      </p:sp>
      <p:pic>
        <p:nvPicPr>
          <p:cNvPr id="2056" name="Picture 10" descr="Unaid logo_approve.png"/>
          <p:cNvPicPr>
            <a:picLocks noChangeAspect="1"/>
          </p:cNvPicPr>
          <p:nvPr/>
        </p:nvPicPr>
        <p:blipFill>
          <a:blip r:embed="rId11" cstate="email">
            <a:extLst>
              <a:ext uri="{28A0092B-C50C-407E-A947-70E740481C1C}">
                <a14:useLocalDpi xmlns:a14="http://schemas.microsoft.com/office/drawing/2010/main"/>
              </a:ext>
            </a:extLst>
          </a:blip>
          <a:srcRect/>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61507693"/>
      </p:ext>
    </p:extLst>
  </p:cSld>
  <p:clrMap bg1="lt1" tx1="dk1" bg2="lt2" tx2="dk2" accent1="accent1" accent2="accent2" accent3="accent3" accent4="accent4" accent5="accent5" accent6="accent6" hlink="hlink" folHlink="folHlink"/>
  <p:sldLayoutIdLst>
    <p:sldLayoutId id="2147484271" r:id="rId1"/>
    <p:sldLayoutId id="2147484272" r:id="rId2"/>
    <p:sldLayoutId id="2147484273" r:id="rId3"/>
    <p:sldLayoutId id="2147484274" r:id="rId4"/>
    <p:sldLayoutId id="2147484275" r:id="rId5"/>
    <p:sldLayoutId id="2147484276" r:id="rId6"/>
    <p:sldLayoutId id="2147484277" r:id="rId7"/>
    <p:sldLayoutId id="2147484278" r:id="rId8"/>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charset="0"/>
          <a:cs typeface="Cordia New" pitchFamily="34" charset="-34"/>
        </a:defRPr>
      </a:lvl2pPr>
      <a:lvl3pPr algn="ctr" rtl="0" eaLnBrk="0" fontAlgn="base" hangingPunct="0">
        <a:spcBef>
          <a:spcPct val="0"/>
        </a:spcBef>
        <a:spcAft>
          <a:spcPct val="0"/>
        </a:spcAft>
        <a:defRPr sz="4400">
          <a:solidFill>
            <a:schemeClr val="tx1"/>
          </a:solidFill>
          <a:latin typeface="Arial" charset="0"/>
          <a:cs typeface="Cordia New" pitchFamily="34" charset="-34"/>
        </a:defRPr>
      </a:lvl3pPr>
      <a:lvl4pPr algn="ctr" rtl="0" eaLnBrk="0" fontAlgn="base" hangingPunct="0">
        <a:spcBef>
          <a:spcPct val="0"/>
        </a:spcBef>
        <a:spcAft>
          <a:spcPct val="0"/>
        </a:spcAft>
        <a:defRPr sz="4400">
          <a:solidFill>
            <a:schemeClr val="tx1"/>
          </a:solidFill>
          <a:latin typeface="Arial" charset="0"/>
          <a:cs typeface="Cordia New" pitchFamily="34" charset="-34"/>
        </a:defRPr>
      </a:lvl4pPr>
      <a:lvl5pPr algn="ctr" rtl="0" eaLnBrk="0" fontAlgn="base" hangingPunct="0">
        <a:spcBef>
          <a:spcPct val="0"/>
        </a:spcBef>
        <a:spcAft>
          <a:spcPct val="0"/>
        </a:spcAft>
        <a:defRPr sz="4400">
          <a:solidFill>
            <a:schemeClr val="tx1"/>
          </a:solidFill>
          <a:latin typeface="Arial" charset="0"/>
          <a:cs typeface="Cordia New" pitchFamily="34" charset="-34"/>
        </a:defRPr>
      </a:lvl5pPr>
      <a:lvl6pPr marL="457200" algn="ctr" rtl="0" fontAlgn="base">
        <a:spcBef>
          <a:spcPct val="0"/>
        </a:spcBef>
        <a:spcAft>
          <a:spcPct val="0"/>
        </a:spcAft>
        <a:defRPr sz="4400">
          <a:solidFill>
            <a:schemeClr val="tx1"/>
          </a:solidFill>
          <a:latin typeface="Arial" charset="0"/>
          <a:cs typeface="Cordia New" pitchFamily="34" charset="-34"/>
        </a:defRPr>
      </a:lvl6pPr>
      <a:lvl7pPr marL="914400" algn="ctr" rtl="0" fontAlgn="base">
        <a:spcBef>
          <a:spcPct val="0"/>
        </a:spcBef>
        <a:spcAft>
          <a:spcPct val="0"/>
        </a:spcAft>
        <a:defRPr sz="4400">
          <a:solidFill>
            <a:schemeClr val="tx1"/>
          </a:solidFill>
          <a:latin typeface="Arial" charset="0"/>
          <a:cs typeface="Cordia New" pitchFamily="34" charset="-34"/>
        </a:defRPr>
      </a:lvl7pPr>
      <a:lvl8pPr marL="1371600" algn="ctr" rtl="0" fontAlgn="base">
        <a:spcBef>
          <a:spcPct val="0"/>
        </a:spcBef>
        <a:spcAft>
          <a:spcPct val="0"/>
        </a:spcAft>
        <a:defRPr sz="4400">
          <a:solidFill>
            <a:schemeClr val="tx1"/>
          </a:solidFill>
          <a:latin typeface="Arial" charset="0"/>
          <a:cs typeface="Cordia New" pitchFamily="34" charset="-34"/>
        </a:defRPr>
      </a:lvl8pPr>
      <a:lvl9pPr marL="1828800" algn="ctr" rtl="0" fontAlgn="base">
        <a:spcBef>
          <a:spcPct val="0"/>
        </a:spcBef>
        <a:spcAft>
          <a:spcPct val="0"/>
        </a:spcAft>
        <a:defRPr sz="4400">
          <a:solidFill>
            <a:schemeClr val="tx1"/>
          </a:solidFill>
          <a:latin typeface="Arial" charset="0"/>
          <a:cs typeface="Cordia New" pitchFamily="34" charset="-34"/>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074" name="Picture 12" descr="color-02 more red.png"/>
          <p:cNvPicPr>
            <a:picLocks noChangeAspect="1"/>
          </p:cNvPicPr>
          <p:nvPr/>
        </p:nvPicPr>
        <p:blipFill>
          <a:blip r:embed="rId11" cstate="email">
            <a:extLst>
              <a:ext uri="{28A0092B-C50C-407E-A947-70E740481C1C}">
                <a14:useLocalDpi xmlns:a14="http://schemas.microsoft.com/office/drawing/2010/main"/>
              </a:ext>
            </a:extLst>
          </a:blip>
          <a:srcRect/>
          <a:stretch>
            <a:fillRect/>
          </a:stretch>
        </p:blipFill>
        <p:spPr bwMode="auto">
          <a:xfrm>
            <a:off x="4307418" y="1103314"/>
            <a:ext cx="7884583" cy="575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1" y="6357939"/>
            <a:ext cx="723900" cy="365125"/>
          </a:xfrm>
          <a:prstGeom prst="rect">
            <a:avLst/>
          </a:prstGeom>
        </p:spPr>
        <p:txBody>
          <a:bodyPr vert="horz" lIns="91440" tIns="45720" rIns="91440" bIns="45720" rtlCol="0" anchor="b" anchorCtr="0"/>
          <a:lstStyle>
            <a:lvl1pPr algn="r" fontAlgn="auto">
              <a:spcBef>
                <a:spcPts val="0"/>
              </a:spcBef>
              <a:spcAft>
                <a:spcPts val="0"/>
              </a:spcAft>
              <a:defRPr sz="1200">
                <a:solidFill>
                  <a:schemeClr val="tx1">
                    <a:tint val="75000"/>
                  </a:schemeClr>
                </a:solidFill>
                <a:latin typeface="+mn-lt"/>
                <a:cs typeface="+mn-cs"/>
              </a:defRPr>
            </a:lvl1pPr>
          </a:lstStyle>
          <a:p>
            <a:pPr>
              <a:defRPr/>
            </a:pPr>
            <a:fld id="{B3ED2A6A-4785-4BAB-84B8-1D2798F7AA33}" type="slidenum">
              <a:rPr lang="th-TH">
                <a:solidFill>
                  <a:prstClr val="black">
                    <a:tint val="75000"/>
                  </a:prstClr>
                </a:solidFill>
              </a:rPr>
              <a:pPr>
                <a:defRPr/>
              </a:pPr>
              <a:t>‹#›</a:t>
            </a:fld>
            <a:endParaRPr lang="th-TH" dirty="0">
              <a:solidFill>
                <a:prstClr val="black">
                  <a:tint val="75000"/>
                </a:prstClr>
              </a:solidFill>
            </a:endParaRPr>
          </a:p>
        </p:txBody>
      </p:sp>
      <p:sp>
        <p:nvSpPr>
          <p:cNvPr id="24" name="Freeform 23"/>
          <p:cNvSpPr/>
          <p:nvPr/>
        </p:nvSpPr>
        <p:spPr>
          <a:xfrm>
            <a:off x="1" y="360363"/>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anchor="ctr"/>
          <a:lstStyle/>
          <a:p>
            <a:pPr algn="ctr" fontAlgn="auto">
              <a:spcBef>
                <a:spcPts val="0"/>
              </a:spcBef>
              <a:spcAft>
                <a:spcPts val="0"/>
              </a:spcAft>
              <a:defRPr/>
            </a:pPr>
            <a:endParaRPr lang="th-TH" sz="2800" dirty="0">
              <a:solidFill>
                <a:prstClr val="white"/>
              </a:solidFill>
            </a:endParaRPr>
          </a:p>
        </p:txBody>
      </p:sp>
      <p:cxnSp>
        <p:nvCxnSpPr>
          <p:cNvPr id="25" name="Straight Connector 24"/>
          <p:cNvCxnSpPr/>
          <p:nvPr/>
        </p:nvCxnSpPr>
        <p:spPr>
          <a:xfrm>
            <a:off x="1" y="1246189"/>
            <a:ext cx="11715751" cy="1587"/>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3078" name="TextBox 25"/>
          <p:cNvSpPr txBox="1">
            <a:spLocks noChangeArrowheads="1"/>
          </p:cNvSpPr>
          <p:nvPr/>
        </p:nvSpPr>
        <p:spPr bwMode="auto">
          <a:xfrm>
            <a:off x="3048001" y="642938"/>
            <a:ext cx="4341284"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569" tIns="49785" rIns="99569" bIns="49785">
            <a:spAutoFit/>
          </a:bodyPr>
          <a:lstStyle>
            <a:lvl1pPr>
              <a:defRPr sz="2800">
                <a:solidFill>
                  <a:schemeClr val="tx1"/>
                </a:solidFill>
                <a:latin typeface="Arial" charset="0"/>
                <a:cs typeface="Cordia New" pitchFamily="34" charset="-34"/>
              </a:defRPr>
            </a:lvl1pPr>
            <a:lvl2pPr marL="742950" indent="-285750">
              <a:defRPr sz="2800">
                <a:solidFill>
                  <a:schemeClr val="tx1"/>
                </a:solidFill>
                <a:latin typeface="Arial" charset="0"/>
                <a:cs typeface="Cordia New" pitchFamily="34" charset="-34"/>
              </a:defRPr>
            </a:lvl2pPr>
            <a:lvl3pPr marL="1143000" indent="-228600">
              <a:defRPr sz="2800">
                <a:solidFill>
                  <a:schemeClr val="tx1"/>
                </a:solidFill>
                <a:latin typeface="Arial" charset="0"/>
                <a:cs typeface="Cordia New" pitchFamily="34" charset="-34"/>
              </a:defRPr>
            </a:lvl3pPr>
            <a:lvl4pPr marL="1600200" indent="-228600">
              <a:defRPr sz="2800">
                <a:solidFill>
                  <a:schemeClr val="tx1"/>
                </a:solidFill>
                <a:latin typeface="Arial" charset="0"/>
                <a:cs typeface="Cordia New" pitchFamily="34" charset="-34"/>
              </a:defRPr>
            </a:lvl4pPr>
            <a:lvl5pPr marL="2057400" indent="-228600">
              <a:defRPr sz="2800">
                <a:solidFill>
                  <a:schemeClr val="tx1"/>
                </a:solidFill>
                <a:latin typeface="Arial" charset="0"/>
                <a:cs typeface="Cordia New" pitchFamily="34" charset="-34"/>
              </a:defRPr>
            </a:lvl5pPr>
            <a:lvl6pPr marL="2514600" indent="-228600" fontAlgn="base">
              <a:spcBef>
                <a:spcPct val="0"/>
              </a:spcBef>
              <a:spcAft>
                <a:spcPct val="0"/>
              </a:spcAft>
              <a:defRPr sz="2800">
                <a:solidFill>
                  <a:schemeClr val="tx1"/>
                </a:solidFill>
                <a:latin typeface="Arial" charset="0"/>
                <a:cs typeface="Cordia New" pitchFamily="34" charset="-34"/>
              </a:defRPr>
            </a:lvl6pPr>
            <a:lvl7pPr marL="2971800" indent="-228600" fontAlgn="base">
              <a:spcBef>
                <a:spcPct val="0"/>
              </a:spcBef>
              <a:spcAft>
                <a:spcPct val="0"/>
              </a:spcAft>
              <a:defRPr sz="2800">
                <a:solidFill>
                  <a:schemeClr val="tx1"/>
                </a:solidFill>
                <a:latin typeface="Arial" charset="0"/>
                <a:cs typeface="Cordia New" pitchFamily="34" charset="-34"/>
              </a:defRPr>
            </a:lvl7pPr>
            <a:lvl8pPr marL="3429000" indent="-228600" fontAlgn="base">
              <a:spcBef>
                <a:spcPct val="0"/>
              </a:spcBef>
              <a:spcAft>
                <a:spcPct val="0"/>
              </a:spcAft>
              <a:defRPr sz="2800">
                <a:solidFill>
                  <a:schemeClr val="tx1"/>
                </a:solidFill>
                <a:latin typeface="Arial" charset="0"/>
                <a:cs typeface="Cordia New" pitchFamily="34" charset="-34"/>
              </a:defRPr>
            </a:lvl8pPr>
            <a:lvl9pPr marL="3886200" indent="-228600" fontAlgn="base">
              <a:spcBef>
                <a:spcPct val="0"/>
              </a:spcBef>
              <a:spcAft>
                <a:spcPct val="0"/>
              </a:spcAft>
              <a:defRPr sz="2800">
                <a:solidFill>
                  <a:schemeClr val="tx1"/>
                </a:solidFill>
                <a:latin typeface="Arial" charset="0"/>
                <a:cs typeface="Cordia New" pitchFamily="34" charset="-34"/>
              </a:defRPr>
            </a:lvl9pPr>
          </a:lstStyle>
          <a:p>
            <a:pPr>
              <a:defRPr/>
            </a:pPr>
            <a:r>
              <a:rPr lang="en-US" sz="3600" b="1">
                <a:solidFill>
                  <a:prstClr val="white"/>
                </a:solidFill>
              </a:rPr>
              <a:t>HIV and AIDS</a:t>
            </a:r>
            <a:endParaRPr lang="th-TH" sz="3600" b="1">
              <a:solidFill>
                <a:prstClr val="white"/>
              </a:solidFill>
            </a:endParaRPr>
          </a:p>
        </p:txBody>
      </p:sp>
      <p:sp>
        <p:nvSpPr>
          <p:cNvPr id="27" name="TextBox 26"/>
          <p:cNvSpPr txBox="1"/>
          <p:nvPr/>
        </p:nvSpPr>
        <p:spPr>
          <a:xfrm>
            <a:off x="7147985" y="800100"/>
            <a:ext cx="4948767" cy="438150"/>
          </a:xfrm>
          <a:prstGeom prst="rect">
            <a:avLst/>
          </a:prstGeom>
          <a:noFill/>
        </p:spPr>
        <p:txBody>
          <a:bodyPr lIns="99569" tIns="49785" rIns="99569" bIns="49785">
            <a:spAutoFit/>
          </a:bodyPr>
          <a:lstStyle/>
          <a:p>
            <a:pPr fontAlgn="auto">
              <a:spcBef>
                <a:spcPts val="0"/>
              </a:spcBef>
              <a:spcAft>
                <a:spcPts val="0"/>
              </a:spcAft>
              <a:defRPr/>
            </a:pPr>
            <a:r>
              <a:rPr lang="en-US" sz="2200" kern="700" dirty="0">
                <a:solidFill>
                  <a:prstClr val="white"/>
                </a:solidFill>
                <a:latin typeface="Arial" pitchFamily="34" charset="0"/>
                <a:cs typeface="Arial" pitchFamily="34" charset="0"/>
              </a:rPr>
              <a:t>Data Hub for Asia-Pacific</a:t>
            </a:r>
            <a:endParaRPr lang="th-TH" sz="2200" kern="700" dirty="0">
              <a:solidFill>
                <a:prstClr val="white"/>
              </a:solidFill>
              <a:latin typeface="Arial" pitchFamily="34" charset="0"/>
              <a:cs typeface="Cordia New"/>
            </a:endParaRPr>
          </a:p>
        </p:txBody>
      </p:sp>
      <p:pic>
        <p:nvPicPr>
          <p:cNvPr id="3080" name="Picture 10" descr="Unaid logo_approve.png"/>
          <p:cNvPicPr>
            <a:picLocks noChangeAspect="1"/>
          </p:cNvPicPr>
          <p:nvPr/>
        </p:nvPicPr>
        <p:blipFill>
          <a:blip r:embed="rId12" cstate="email">
            <a:extLst>
              <a:ext uri="{28A0092B-C50C-407E-A947-70E740481C1C}">
                <a14:useLocalDpi xmlns:a14="http://schemas.microsoft.com/office/drawing/2010/main"/>
              </a:ext>
            </a:extLst>
          </a:blip>
          <a:srcRect/>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Freeform 16"/>
          <p:cNvSpPr/>
          <p:nvPr/>
        </p:nvSpPr>
        <p:spPr>
          <a:xfrm>
            <a:off x="8953520" y="285728"/>
            <a:ext cx="2571768" cy="37338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gradFill flip="none" rotWithShape="1">
            <a:gsLst>
              <a:gs pos="0">
                <a:srgbClr val="D60000">
                  <a:shade val="30000"/>
                  <a:satMod val="115000"/>
                </a:srgbClr>
              </a:gs>
              <a:gs pos="50000">
                <a:srgbClr val="D60000">
                  <a:shade val="67500"/>
                  <a:satMod val="115000"/>
                </a:srgbClr>
              </a:gs>
              <a:gs pos="100000">
                <a:srgbClr val="D60000">
                  <a:shade val="100000"/>
                  <a:satMod val="115000"/>
                  <a:alpha val="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anchor="ctr"/>
          <a:lstStyle/>
          <a:p>
            <a:pPr algn="ctr" fontAlgn="auto">
              <a:spcBef>
                <a:spcPts val="0"/>
              </a:spcBef>
              <a:spcAft>
                <a:spcPts val="0"/>
              </a:spcAft>
              <a:defRPr/>
            </a:pPr>
            <a:endParaRPr lang="th-TH" sz="2800" dirty="0">
              <a:solidFill>
                <a:prstClr val="white"/>
              </a:solidFill>
            </a:endParaRPr>
          </a:p>
        </p:txBody>
      </p:sp>
      <p:sp>
        <p:nvSpPr>
          <p:cNvPr id="12" name="TextBox 11"/>
          <p:cNvSpPr txBox="1"/>
          <p:nvPr/>
        </p:nvSpPr>
        <p:spPr>
          <a:xfrm>
            <a:off x="9290051" y="301625"/>
            <a:ext cx="2220383" cy="400050"/>
          </a:xfrm>
          <a:prstGeom prst="rect">
            <a:avLst/>
          </a:prstGeom>
          <a:noFill/>
          <a:effectLst>
            <a:outerShdw blurRad="50800" dist="38100" dir="5400000" algn="t" rotWithShape="0">
              <a:prstClr val="black">
                <a:alpha val="40000"/>
              </a:prstClr>
            </a:outerShdw>
          </a:effectLst>
        </p:spPr>
        <p:txBody>
          <a:bodyPr>
            <a:spAutoFit/>
          </a:bodyPr>
          <a:lstStyle/>
          <a:p>
            <a:pPr algn="r" fontAlgn="auto">
              <a:spcBef>
                <a:spcPts val="0"/>
              </a:spcBef>
              <a:spcAft>
                <a:spcPts val="0"/>
              </a:spcAft>
              <a:defRPr/>
            </a:pPr>
            <a:r>
              <a:rPr lang="en-US" sz="2000" b="1" i="1" dirty="0">
                <a:ln w="3175" cmpd="sng">
                  <a:noFill/>
                  <a:prstDash val="solid"/>
                </a:ln>
                <a:solidFill>
                  <a:srgbClr val="FFC000"/>
                </a:solidFill>
                <a:effectLst>
                  <a:outerShdw blurRad="38100" dist="38100" dir="2700000" algn="tl">
                    <a:srgbClr val="000000">
                      <a:alpha val="43137"/>
                    </a:srgbClr>
                  </a:outerShdw>
                </a:effectLst>
                <a:latin typeface="Arial"/>
                <a:cs typeface="Cordia New" pitchFamily="34" charset="-34"/>
              </a:rPr>
              <a:t>Latest!</a:t>
            </a:r>
            <a:endParaRPr lang="th-TH" sz="2000" b="1" i="1" dirty="0">
              <a:ln w="3175" cmpd="sng">
                <a:noFill/>
                <a:prstDash val="solid"/>
              </a:ln>
              <a:solidFill>
                <a:srgbClr val="FFC000"/>
              </a:solidFill>
              <a:effectLst>
                <a:outerShdw blurRad="38100" dist="38100" dir="2700000" algn="tl">
                  <a:srgbClr val="000000">
                    <a:alpha val="43137"/>
                  </a:srgbClr>
                </a:outerShdw>
              </a:effectLst>
              <a:latin typeface="Arial"/>
              <a:cs typeface="Cordia New"/>
            </a:endParaRPr>
          </a:p>
        </p:txBody>
      </p:sp>
    </p:spTree>
    <p:extLst>
      <p:ext uri="{BB962C8B-B14F-4D97-AF65-F5344CB8AC3E}">
        <p14:creationId xmlns:p14="http://schemas.microsoft.com/office/powerpoint/2010/main" val="722105014"/>
      </p:ext>
    </p:extLst>
  </p:cSld>
  <p:clrMap bg1="lt1" tx1="dk1" bg2="lt2" tx2="dk2" accent1="accent1" accent2="accent2" accent3="accent3" accent4="accent4" accent5="accent5" accent6="accent6" hlink="hlink" folHlink="folHlink"/>
  <p:sldLayoutIdLst>
    <p:sldLayoutId id="2147484280" r:id="rId1"/>
    <p:sldLayoutId id="2147484281" r:id="rId2"/>
    <p:sldLayoutId id="2147484282" r:id="rId3"/>
    <p:sldLayoutId id="2147484283" r:id="rId4"/>
    <p:sldLayoutId id="2147484284" r:id="rId5"/>
    <p:sldLayoutId id="2147484285" r:id="rId6"/>
    <p:sldLayoutId id="2147484286" r:id="rId7"/>
    <p:sldLayoutId id="2147484287" r:id="rId8"/>
    <p:sldLayoutId id="2147484339" r:id="rId9"/>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charset="0"/>
          <a:cs typeface="Cordia New" pitchFamily="34" charset="-34"/>
        </a:defRPr>
      </a:lvl2pPr>
      <a:lvl3pPr algn="ctr" rtl="0" eaLnBrk="0" fontAlgn="base" hangingPunct="0">
        <a:spcBef>
          <a:spcPct val="0"/>
        </a:spcBef>
        <a:spcAft>
          <a:spcPct val="0"/>
        </a:spcAft>
        <a:defRPr sz="4400">
          <a:solidFill>
            <a:schemeClr val="tx1"/>
          </a:solidFill>
          <a:latin typeface="Arial" charset="0"/>
          <a:cs typeface="Cordia New" pitchFamily="34" charset="-34"/>
        </a:defRPr>
      </a:lvl3pPr>
      <a:lvl4pPr algn="ctr" rtl="0" eaLnBrk="0" fontAlgn="base" hangingPunct="0">
        <a:spcBef>
          <a:spcPct val="0"/>
        </a:spcBef>
        <a:spcAft>
          <a:spcPct val="0"/>
        </a:spcAft>
        <a:defRPr sz="4400">
          <a:solidFill>
            <a:schemeClr val="tx1"/>
          </a:solidFill>
          <a:latin typeface="Arial" charset="0"/>
          <a:cs typeface="Cordia New" pitchFamily="34" charset="-34"/>
        </a:defRPr>
      </a:lvl4pPr>
      <a:lvl5pPr algn="ctr" rtl="0" eaLnBrk="0" fontAlgn="base" hangingPunct="0">
        <a:spcBef>
          <a:spcPct val="0"/>
        </a:spcBef>
        <a:spcAft>
          <a:spcPct val="0"/>
        </a:spcAft>
        <a:defRPr sz="4400">
          <a:solidFill>
            <a:schemeClr val="tx1"/>
          </a:solidFill>
          <a:latin typeface="Arial" charset="0"/>
          <a:cs typeface="Cordia New" pitchFamily="34" charset="-34"/>
        </a:defRPr>
      </a:lvl5pPr>
      <a:lvl6pPr marL="457200" algn="ctr" rtl="0" fontAlgn="base">
        <a:spcBef>
          <a:spcPct val="0"/>
        </a:spcBef>
        <a:spcAft>
          <a:spcPct val="0"/>
        </a:spcAft>
        <a:defRPr sz="4400">
          <a:solidFill>
            <a:schemeClr val="tx1"/>
          </a:solidFill>
          <a:latin typeface="Arial" charset="0"/>
          <a:cs typeface="Cordia New" pitchFamily="34" charset="-34"/>
        </a:defRPr>
      </a:lvl6pPr>
      <a:lvl7pPr marL="914400" algn="ctr" rtl="0" fontAlgn="base">
        <a:spcBef>
          <a:spcPct val="0"/>
        </a:spcBef>
        <a:spcAft>
          <a:spcPct val="0"/>
        </a:spcAft>
        <a:defRPr sz="4400">
          <a:solidFill>
            <a:schemeClr val="tx1"/>
          </a:solidFill>
          <a:latin typeface="Arial" charset="0"/>
          <a:cs typeface="Cordia New" pitchFamily="34" charset="-34"/>
        </a:defRPr>
      </a:lvl7pPr>
      <a:lvl8pPr marL="1371600" algn="ctr" rtl="0" fontAlgn="base">
        <a:spcBef>
          <a:spcPct val="0"/>
        </a:spcBef>
        <a:spcAft>
          <a:spcPct val="0"/>
        </a:spcAft>
        <a:defRPr sz="4400">
          <a:solidFill>
            <a:schemeClr val="tx1"/>
          </a:solidFill>
          <a:latin typeface="Arial" charset="0"/>
          <a:cs typeface="Cordia New" pitchFamily="34" charset="-34"/>
        </a:defRPr>
      </a:lvl8pPr>
      <a:lvl9pPr marL="1828800" algn="ctr" rtl="0" fontAlgn="base">
        <a:spcBef>
          <a:spcPct val="0"/>
        </a:spcBef>
        <a:spcAft>
          <a:spcPct val="0"/>
        </a:spcAft>
        <a:defRPr sz="4400">
          <a:solidFill>
            <a:schemeClr val="tx1"/>
          </a:solidFill>
          <a:latin typeface="Arial" charset="0"/>
          <a:cs typeface="Cordia New" pitchFamily="34" charset="-34"/>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360363"/>
            <a:ext cx="11715751" cy="6140450"/>
          </a:xfrm>
          <a:prstGeom prst="rect">
            <a:avLst/>
          </a:pr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anchor="ctr"/>
          <a:lstStyle/>
          <a:p>
            <a:pPr algn="ctr" fontAlgn="auto">
              <a:spcBef>
                <a:spcPts val="0"/>
              </a:spcBef>
              <a:spcAft>
                <a:spcPts val="0"/>
              </a:spcAft>
              <a:defRPr/>
            </a:pPr>
            <a:endParaRPr lang="th-TH" sz="2800" dirty="0">
              <a:solidFill>
                <a:prstClr val="white"/>
              </a:solidFill>
            </a:endParaRPr>
          </a:p>
        </p:txBody>
      </p:sp>
      <p:sp>
        <p:nvSpPr>
          <p:cNvPr id="14" name="TextBox 13"/>
          <p:cNvSpPr txBox="1"/>
          <p:nvPr/>
        </p:nvSpPr>
        <p:spPr>
          <a:xfrm>
            <a:off x="9340851" y="6508751"/>
            <a:ext cx="2286000" cy="284163"/>
          </a:xfrm>
          <a:prstGeom prst="rect">
            <a:avLst/>
          </a:prstGeom>
          <a:noFill/>
        </p:spPr>
        <p:txBody>
          <a:bodyPr lIns="99569" tIns="49785" rIns="99569" bIns="49785">
            <a:spAutoFit/>
          </a:bodyPr>
          <a:lstStyle/>
          <a:p>
            <a:pPr algn="r" fontAlgn="auto">
              <a:spcBef>
                <a:spcPts val="0"/>
              </a:spcBef>
              <a:spcAft>
                <a:spcPts val="0"/>
              </a:spcAft>
              <a:defRPr/>
            </a:pPr>
            <a:r>
              <a:rPr lang="en-US" sz="1200" kern="700" dirty="0">
                <a:solidFill>
                  <a:srgbClr val="8782AF"/>
                </a:solidFill>
                <a:latin typeface="Arial" pitchFamily="34" charset="0"/>
                <a:ea typeface="ＭＳ Ｐゴシック" charset="0"/>
                <a:cs typeface="Arial" pitchFamily="34" charset="0"/>
              </a:rPr>
              <a:t>www.aidsdatahub.org</a:t>
            </a:r>
            <a:endParaRPr lang="th-TH" sz="1200" kern="700" dirty="0">
              <a:solidFill>
                <a:srgbClr val="8782AF"/>
              </a:solidFill>
              <a:latin typeface="Arial" pitchFamily="34" charset="0"/>
              <a:ea typeface="ＭＳ Ｐゴシック" charset="0"/>
              <a:cs typeface="Cordia New"/>
            </a:endParaRPr>
          </a:p>
        </p:txBody>
      </p:sp>
      <p:pic>
        <p:nvPicPr>
          <p:cNvPr id="1028" name="Picture 3" descr="color-01.png"/>
          <p:cNvPicPr>
            <a:picLocks noChangeAspect="1"/>
          </p:cNvPicPr>
          <p:nvPr/>
        </p:nvPicPr>
        <p:blipFill>
          <a:blip r:embed="rId4" cstate="email">
            <a:extLst>
              <a:ext uri="{28A0092B-C50C-407E-A947-70E740481C1C}">
                <a14:useLocalDpi xmlns:a14="http://schemas.microsoft.com/office/drawing/2010/main"/>
              </a:ext>
            </a:extLst>
          </a:blip>
          <a:srcRect b="10271"/>
          <a:stretch>
            <a:fillRect/>
          </a:stretch>
        </p:blipFill>
        <p:spPr bwMode="auto">
          <a:xfrm>
            <a:off x="3327401" y="1189038"/>
            <a:ext cx="7488767" cy="531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85186508"/>
      </p:ext>
    </p:extLst>
  </p:cSld>
  <p:clrMap bg1="lt1" tx1="dk1" bg2="lt2" tx2="dk2" accent1="accent1" accent2="accent2" accent3="accent3" accent4="accent4" accent5="accent5" accent6="accent6" hlink="hlink" folHlink="folHlink"/>
  <p:sldLayoutIdLst>
    <p:sldLayoutId id="2147484289" r:id="rId1"/>
    <p:sldLayoutId id="2147484290" r:id="rId2"/>
  </p:sldLayoutIdLst>
  <p:hf hdr="0" ftr="0" dt="0"/>
  <p:txStyles>
    <p:titleStyle>
      <a:lvl1pPr algn="ctr" rtl="0" eaLnBrk="0" fontAlgn="base" hangingPunct="0">
        <a:spcBef>
          <a:spcPct val="0"/>
        </a:spcBef>
        <a:spcAft>
          <a:spcPct val="0"/>
        </a:spcAft>
        <a:defRPr sz="4400" kern="1200">
          <a:solidFill>
            <a:schemeClr val="tx1"/>
          </a:solidFill>
          <a:latin typeface="Arial" charset="0"/>
          <a:ea typeface="ＭＳ Ｐゴシック" charset="0"/>
          <a:cs typeface="Cordia New" charset="0"/>
        </a:defRPr>
      </a:lvl1pPr>
      <a:lvl2pPr algn="ctr" rtl="0" eaLnBrk="0" fontAlgn="base" hangingPunct="0">
        <a:spcBef>
          <a:spcPct val="0"/>
        </a:spcBef>
        <a:spcAft>
          <a:spcPct val="0"/>
        </a:spcAft>
        <a:defRPr sz="4400">
          <a:solidFill>
            <a:schemeClr val="tx1"/>
          </a:solidFill>
          <a:latin typeface="Arial" pitchFamily="34" charset="0"/>
          <a:ea typeface="ＭＳ Ｐゴシック" charset="0"/>
          <a:cs typeface="Cordia New" pitchFamily="34" charset="-34"/>
        </a:defRPr>
      </a:lvl2pPr>
      <a:lvl3pPr algn="ctr" rtl="0" eaLnBrk="0" fontAlgn="base" hangingPunct="0">
        <a:spcBef>
          <a:spcPct val="0"/>
        </a:spcBef>
        <a:spcAft>
          <a:spcPct val="0"/>
        </a:spcAft>
        <a:defRPr sz="4400">
          <a:solidFill>
            <a:schemeClr val="tx1"/>
          </a:solidFill>
          <a:latin typeface="Arial" pitchFamily="34" charset="0"/>
          <a:ea typeface="ＭＳ Ｐゴシック" charset="0"/>
          <a:cs typeface="Cordia New" pitchFamily="34" charset="-34"/>
        </a:defRPr>
      </a:lvl3pPr>
      <a:lvl4pPr algn="ctr" rtl="0" eaLnBrk="0" fontAlgn="base" hangingPunct="0">
        <a:spcBef>
          <a:spcPct val="0"/>
        </a:spcBef>
        <a:spcAft>
          <a:spcPct val="0"/>
        </a:spcAft>
        <a:defRPr sz="4400">
          <a:solidFill>
            <a:schemeClr val="tx1"/>
          </a:solidFill>
          <a:latin typeface="Arial" pitchFamily="34" charset="0"/>
          <a:ea typeface="ＭＳ Ｐゴシック" charset="0"/>
          <a:cs typeface="Cordia New" pitchFamily="34" charset="-34"/>
        </a:defRPr>
      </a:lvl4pPr>
      <a:lvl5pPr algn="ctr" rtl="0" eaLnBrk="0" fontAlgn="base" hangingPunct="0">
        <a:spcBef>
          <a:spcPct val="0"/>
        </a:spcBef>
        <a:spcAft>
          <a:spcPct val="0"/>
        </a:spcAft>
        <a:defRPr sz="4400">
          <a:solidFill>
            <a:schemeClr val="tx1"/>
          </a:solidFill>
          <a:latin typeface="Arial" pitchFamily="34" charset="0"/>
          <a:ea typeface="ＭＳ Ｐゴシック" charset="0"/>
          <a:cs typeface="Cordia New" pitchFamily="34" charset="-34"/>
        </a:defRPr>
      </a:lvl5pPr>
      <a:lvl6pPr marL="457200" algn="ctr" rtl="0" fontAlgn="base">
        <a:spcBef>
          <a:spcPct val="0"/>
        </a:spcBef>
        <a:spcAft>
          <a:spcPct val="0"/>
        </a:spcAft>
        <a:defRPr sz="4400">
          <a:solidFill>
            <a:schemeClr val="tx1"/>
          </a:solidFill>
          <a:latin typeface="Arial" pitchFamily="34" charset="0"/>
          <a:cs typeface="Cordia New" pitchFamily="34" charset="-34"/>
        </a:defRPr>
      </a:lvl6pPr>
      <a:lvl7pPr marL="914400" algn="ctr" rtl="0" fontAlgn="base">
        <a:spcBef>
          <a:spcPct val="0"/>
        </a:spcBef>
        <a:spcAft>
          <a:spcPct val="0"/>
        </a:spcAft>
        <a:defRPr sz="4400">
          <a:solidFill>
            <a:schemeClr val="tx1"/>
          </a:solidFill>
          <a:latin typeface="Arial" pitchFamily="34" charset="0"/>
          <a:cs typeface="Cordia New" pitchFamily="34" charset="-34"/>
        </a:defRPr>
      </a:lvl7pPr>
      <a:lvl8pPr marL="1371600" algn="ctr" rtl="0" fontAlgn="base">
        <a:spcBef>
          <a:spcPct val="0"/>
        </a:spcBef>
        <a:spcAft>
          <a:spcPct val="0"/>
        </a:spcAft>
        <a:defRPr sz="4400">
          <a:solidFill>
            <a:schemeClr val="tx1"/>
          </a:solidFill>
          <a:latin typeface="Arial" pitchFamily="34" charset="0"/>
          <a:cs typeface="Cordia New" pitchFamily="34" charset="-34"/>
        </a:defRPr>
      </a:lvl8pPr>
      <a:lvl9pPr marL="1828800" algn="ctr" rtl="0" fontAlgn="base">
        <a:spcBef>
          <a:spcPct val="0"/>
        </a:spcBef>
        <a:spcAft>
          <a:spcPct val="0"/>
        </a:spcAft>
        <a:defRPr sz="4400">
          <a:solidFill>
            <a:schemeClr val="tx1"/>
          </a:solidFill>
          <a:latin typeface="Arial" pitchFamily="34" charset="0"/>
          <a:cs typeface="Cordia New" pitchFamily="34" charset="-34"/>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Arial" charset="0"/>
          <a:ea typeface="ＭＳ Ｐゴシック" charset="0"/>
          <a:cs typeface="Cordia New" charset="0"/>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Arial" charset="0"/>
          <a:ea typeface="Cordia New" charset="0"/>
          <a:cs typeface="Cordia New" charset="0"/>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Arial" charset="0"/>
          <a:ea typeface="Cordia New" charset="0"/>
          <a:cs typeface="Cordia New" charset="0"/>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Arial" charset="0"/>
          <a:ea typeface="Cordia New" charset="0"/>
          <a:cs typeface="Cordia New" charset="0"/>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Arial" charset="0"/>
          <a:ea typeface="Cordia New" charset="0"/>
          <a:cs typeface="Cordia New"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12" descr="color-02 more red.png"/>
          <p:cNvPicPr>
            <a:picLocks noChangeAspect="1"/>
          </p:cNvPicPr>
          <p:nvPr/>
        </p:nvPicPr>
        <p:blipFill>
          <a:blip r:embed="rId11" cstate="email">
            <a:extLst>
              <a:ext uri="{28A0092B-C50C-407E-A947-70E740481C1C}">
                <a14:useLocalDpi xmlns:a14="http://schemas.microsoft.com/office/drawing/2010/main"/>
              </a:ext>
            </a:extLst>
          </a:blip>
          <a:srcRect/>
          <a:stretch>
            <a:fillRect/>
          </a:stretch>
        </p:blipFill>
        <p:spPr bwMode="auto">
          <a:xfrm>
            <a:off x="4307418" y="1103314"/>
            <a:ext cx="7884583" cy="575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1" y="6357939"/>
            <a:ext cx="723900" cy="365125"/>
          </a:xfrm>
          <a:prstGeom prst="rect">
            <a:avLst/>
          </a:prstGeom>
        </p:spPr>
        <p:txBody>
          <a:bodyPr vert="horz" lIns="91440" tIns="45720" rIns="91440" bIns="45720" rtlCol="0" anchor="b" anchorCtr="0"/>
          <a:lstStyle>
            <a:lvl1pPr algn="r" fontAlgn="auto">
              <a:spcBef>
                <a:spcPts val="0"/>
              </a:spcBef>
              <a:spcAft>
                <a:spcPts val="0"/>
              </a:spcAft>
              <a:defRPr sz="1200">
                <a:solidFill>
                  <a:schemeClr val="tx1">
                    <a:tint val="75000"/>
                  </a:schemeClr>
                </a:solidFill>
                <a:latin typeface="+mn-lt"/>
                <a:cs typeface="+mn-cs"/>
              </a:defRPr>
            </a:lvl1pPr>
          </a:lstStyle>
          <a:p>
            <a:pPr>
              <a:defRPr/>
            </a:pPr>
            <a:fld id="{F97388D7-D88E-4BC6-AB13-F02FA9298C1D}" type="slidenum">
              <a:rPr lang="th-TH">
                <a:solidFill>
                  <a:prstClr val="black">
                    <a:tint val="75000"/>
                  </a:prstClr>
                </a:solidFill>
              </a:rPr>
              <a:pPr>
                <a:defRPr/>
              </a:pPr>
              <a:t>‹#›</a:t>
            </a:fld>
            <a:endParaRPr lang="th-TH" dirty="0">
              <a:solidFill>
                <a:prstClr val="black">
                  <a:tint val="75000"/>
                </a:prstClr>
              </a:solidFill>
            </a:endParaRPr>
          </a:p>
        </p:txBody>
      </p:sp>
      <p:sp>
        <p:nvSpPr>
          <p:cNvPr id="24" name="Freeform 23"/>
          <p:cNvSpPr/>
          <p:nvPr/>
        </p:nvSpPr>
        <p:spPr>
          <a:xfrm>
            <a:off x="1" y="360363"/>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anchor="ctr"/>
          <a:lstStyle/>
          <a:p>
            <a:pPr algn="ctr" fontAlgn="auto">
              <a:spcBef>
                <a:spcPts val="0"/>
              </a:spcBef>
              <a:spcAft>
                <a:spcPts val="0"/>
              </a:spcAft>
              <a:defRPr/>
            </a:pPr>
            <a:endParaRPr lang="th-TH" sz="2800" dirty="0">
              <a:solidFill>
                <a:prstClr val="white"/>
              </a:solidFill>
            </a:endParaRPr>
          </a:p>
        </p:txBody>
      </p:sp>
      <p:cxnSp>
        <p:nvCxnSpPr>
          <p:cNvPr id="25" name="Straight Connector 24"/>
          <p:cNvCxnSpPr/>
          <p:nvPr/>
        </p:nvCxnSpPr>
        <p:spPr>
          <a:xfrm>
            <a:off x="1" y="1246189"/>
            <a:ext cx="11715751" cy="1587"/>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2054" name="TextBox 25"/>
          <p:cNvSpPr txBox="1">
            <a:spLocks noChangeArrowheads="1"/>
          </p:cNvSpPr>
          <p:nvPr/>
        </p:nvSpPr>
        <p:spPr bwMode="auto">
          <a:xfrm>
            <a:off x="3048001" y="642938"/>
            <a:ext cx="4341284" cy="654050"/>
          </a:xfrm>
          <a:prstGeom prst="rect">
            <a:avLst/>
          </a:prstGeom>
          <a:noFill/>
          <a:ln>
            <a:noFill/>
          </a:ln>
        </p:spPr>
        <p:txBody>
          <a:bodyPr lIns="99569" tIns="49785" rIns="99569" bIns="49785">
            <a:spAutoFit/>
          </a:bodyPr>
          <a:lstStyle>
            <a:lvl1pPr>
              <a:defRPr sz="2800">
                <a:solidFill>
                  <a:schemeClr val="tx1"/>
                </a:solidFill>
                <a:latin typeface="Arial" pitchFamily="34" charset="0"/>
                <a:cs typeface="Cordia New" pitchFamily="34" charset="-34"/>
              </a:defRPr>
            </a:lvl1pPr>
            <a:lvl2pPr marL="742950" indent="-285750">
              <a:defRPr sz="2800">
                <a:solidFill>
                  <a:schemeClr val="tx1"/>
                </a:solidFill>
                <a:latin typeface="Arial" pitchFamily="34" charset="0"/>
                <a:cs typeface="Cordia New" pitchFamily="34" charset="-34"/>
              </a:defRPr>
            </a:lvl2pPr>
            <a:lvl3pPr marL="1143000" indent="-228600">
              <a:defRPr sz="2800">
                <a:solidFill>
                  <a:schemeClr val="tx1"/>
                </a:solidFill>
                <a:latin typeface="Arial" pitchFamily="34" charset="0"/>
                <a:cs typeface="Cordia New" pitchFamily="34" charset="-34"/>
              </a:defRPr>
            </a:lvl3pPr>
            <a:lvl4pPr marL="1600200" indent="-228600">
              <a:defRPr sz="2800">
                <a:solidFill>
                  <a:schemeClr val="tx1"/>
                </a:solidFill>
                <a:latin typeface="Arial" pitchFamily="34" charset="0"/>
                <a:cs typeface="Cordia New" pitchFamily="34" charset="-34"/>
              </a:defRPr>
            </a:lvl4pPr>
            <a:lvl5pPr marL="2057400" indent="-228600">
              <a:defRPr sz="2800">
                <a:solidFill>
                  <a:schemeClr val="tx1"/>
                </a:solidFill>
                <a:latin typeface="Arial" pitchFamily="34" charset="0"/>
                <a:cs typeface="Cordia New" pitchFamily="34" charset="-34"/>
              </a:defRPr>
            </a:lvl5pPr>
            <a:lvl6pPr marL="2514600" indent="-228600" fontAlgn="base">
              <a:spcBef>
                <a:spcPct val="0"/>
              </a:spcBef>
              <a:spcAft>
                <a:spcPct val="0"/>
              </a:spcAft>
              <a:defRPr sz="2800">
                <a:solidFill>
                  <a:schemeClr val="tx1"/>
                </a:solidFill>
                <a:latin typeface="Arial" pitchFamily="34" charset="0"/>
                <a:cs typeface="Cordia New" pitchFamily="34" charset="-34"/>
              </a:defRPr>
            </a:lvl6pPr>
            <a:lvl7pPr marL="2971800" indent="-228600" fontAlgn="base">
              <a:spcBef>
                <a:spcPct val="0"/>
              </a:spcBef>
              <a:spcAft>
                <a:spcPct val="0"/>
              </a:spcAft>
              <a:defRPr sz="2800">
                <a:solidFill>
                  <a:schemeClr val="tx1"/>
                </a:solidFill>
                <a:latin typeface="Arial" pitchFamily="34" charset="0"/>
                <a:cs typeface="Cordia New" pitchFamily="34" charset="-34"/>
              </a:defRPr>
            </a:lvl7pPr>
            <a:lvl8pPr marL="3429000" indent="-228600" fontAlgn="base">
              <a:spcBef>
                <a:spcPct val="0"/>
              </a:spcBef>
              <a:spcAft>
                <a:spcPct val="0"/>
              </a:spcAft>
              <a:defRPr sz="2800">
                <a:solidFill>
                  <a:schemeClr val="tx1"/>
                </a:solidFill>
                <a:latin typeface="Arial" pitchFamily="34" charset="0"/>
                <a:cs typeface="Cordia New" pitchFamily="34" charset="-34"/>
              </a:defRPr>
            </a:lvl8pPr>
            <a:lvl9pPr marL="3886200" indent="-228600" fontAlgn="base">
              <a:spcBef>
                <a:spcPct val="0"/>
              </a:spcBef>
              <a:spcAft>
                <a:spcPct val="0"/>
              </a:spcAft>
              <a:defRPr sz="2800">
                <a:solidFill>
                  <a:schemeClr val="tx1"/>
                </a:solidFill>
                <a:latin typeface="Arial" pitchFamily="34" charset="0"/>
                <a:cs typeface="Cordia New" pitchFamily="34" charset="-34"/>
              </a:defRPr>
            </a:lvl9pPr>
          </a:lstStyle>
          <a:p>
            <a:pPr>
              <a:defRPr/>
            </a:pPr>
            <a:r>
              <a:rPr lang="en-US" sz="3600" b="1">
                <a:solidFill>
                  <a:prstClr val="white"/>
                </a:solidFill>
              </a:rPr>
              <a:t>HIV and AIDS</a:t>
            </a:r>
            <a:endParaRPr lang="th-TH" sz="3600" b="1">
              <a:solidFill>
                <a:prstClr val="white"/>
              </a:solidFill>
            </a:endParaRPr>
          </a:p>
        </p:txBody>
      </p:sp>
      <p:sp>
        <p:nvSpPr>
          <p:cNvPr id="27" name="TextBox 26"/>
          <p:cNvSpPr txBox="1"/>
          <p:nvPr/>
        </p:nvSpPr>
        <p:spPr>
          <a:xfrm>
            <a:off x="7147985" y="800100"/>
            <a:ext cx="4948767" cy="438150"/>
          </a:xfrm>
          <a:prstGeom prst="rect">
            <a:avLst/>
          </a:prstGeom>
          <a:noFill/>
        </p:spPr>
        <p:txBody>
          <a:bodyPr lIns="99569" tIns="49785" rIns="99569" bIns="49785">
            <a:spAutoFit/>
          </a:bodyPr>
          <a:lstStyle/>
          <a:p>
            <a:pPr fontAlgn="auto">
              <a:spcBef>
                <a:spcPts val="0"/>
              </a:spcBef>
              <a:spcAft>
                <a:spcPts val="0"/>
              </a:spcAft>
              <a:defRPr/>
            </a:pPr>
            <a:r>
              <a:rPr lang="en-US" sz="2200" kern="700" dirty="0">
                <a:solidFill>
                  <a:prstClr val="white"/>
                </a:solidFill>
                <a:latin typeface="Arial" pitchFamily="34" charset="0"/>
                <a:cs typeface="Arial" pitchFamily="34" charset="0"/>
              </a:rPr>
              <a:t>Data Hub for Asia-Pacific</a:t>
            </a:r>
            <a:endParaRPr lang="th-TH" sz="2200" kern="700" dirty="0">
              <a:solidFill>
                <a:prstClr val="white"/>
              </a:solidFill>
              <a:latin typeface="Arial" pitchFamily="34" charset="0"/>
              <a:cs typeface="Cordia New"/>
            </a:endParaRPr>
          </a:p>
        </p:txBody>
      </p:sp>
      <p:pic>
        <p:nvPicPr>
          <p:cNvPr id="2056" name="Picture 10" descr="Unaid logo_approve.png"/>
          <p:cNvPicPr>
            <a:picLocks noChangeAspect="1"/>
          </p:cNvPicPr>
          <p:nvPr/>
        </p:nvPicPr>
        <p:blipFill>
          <a:blip r:embed="rId12" cstate="email">
            <a:extLst>
              <a:ext uri="{28A0092B-C50C-407E-A947-70E740481C1C}">
                <a14:useLocalDpi xmlns:a14="http://schemas.microsoft.com/office/drawing/2010/main"/>
              </a:ext>
            </a:extLst>
          </a:blip>
          <a:srcRect/>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12259578"/>
      </p:ext>
    </p:extLst>
  </p:cSld>
  <p:clrMap bg1="lt1" tx1="dk1" bg2="lt2" tx2="dk2" accent1="accent1" accent2="accent2" accent3="accent3" accent4="accent4" accent5="accent5" accent6="accent6" hlink="hlink" folHlink="folHlink"/>
  <p:sldLayoutIdLst>
    <p:sldLayoutId id="2147484292" r:id="rId1"/>
    <p:sldLayoutId id="2147484293" r:id="rId2"/>
    <p:sldLayoutId id="2147484294" r:id="rId3"/>
    <p:sldLayoutId id="2147484295" r:id="rId4"/>
    <p:sldLayoutId id="2147484296" r:id="rId5"/>
    <p:sldLayoutId id="2147484297" r:id="rId6"/>
    <p:sldLayoutId id="2147484298" r:id="rId7"/>
    <p:sldLayoutId id="2147484299" r:id="rId8"/>
    <p:sldLayoutId id="2147484300" r:id="rId9"/>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pitchFamily="34" charset="0"/>
          <a:cs typeface="Cordia New" pitchFamily="34" charset="-34"/>
        </a:defRPr>
      </a:lvl2pPr>
      <a:lvl3pPr algn="ctr" rtl="0" eaLnBrk="0" fontAlgn="base" hangingPunct="0">
        <a:spcBef>
          <a:spcPct val="0"/>
        </a:spcBef>
        <a:spcAft>
          <a:spcPct val="0"/>
        </a:spcAft>
        <a:defRPr sz="4400">
          <a:solidFill>
            <a:schemeClr val="tx1"/>
          </a:solidFill>
          <a:latin typeface="Arial" pitchFamily="34" charset="0"/>
          <a:cs typeface="Cordia New" pitchFamily="34" charset="-34"/>
        </a:defRPr>
      </a:lvl3pPr>
      <a:lvl4pPr algn="ctr" rtl="0" eaLnBrk="0" fontAlgn="base" hangingPunct="0">
        <a:spcBef>
          <a:spcPct val="0"/>
        </a:spcBef>
        <a:spcAft>
          <a:spcPct val="0"/>
        </a:spcAft>
        <a:defRPr sz="4400">
          <a:solidFill>
            <a:schemeClr val="tx1"/>
          </a:solidFill>
          <a:latin typeface="Arial" pitchFamily="34" charset="0"/>
          <a:cs typeface="Cordia New" pitchFamily="34" charset="-34"/>
        </a:defRPr>
      </a:lvl4pPr>
      <a:lvl5pPr algn="ctr" rtl="0" eaLnBrk="0" fontAlgn="base" hangingPunct="0">
        <a:spcBef>
          <a:spcPct val="0"/>
        </a:spcBef>
        <a:spcAft>
          <a:spcPct val="0"/>
        </a:spcAft>
        <a:defRPr sz="4400">
          <a:solidFill>
            <a:schemeClr val="tx1"/>
          </a:solidFill>
          <a:latin typeface="Arial" pitchFamily="34" charset="0"/>
          <a:cs typeface="Cordia New" pitchFamily="34" charset="-34"/>
        </a:defRPr>
      </a:lvl5pPr>
      <a:lvl6pPr marL="457200" algn="ctr" rtl="0" fontAlgn="base">
        <a:spcBef>
          <a:spcPct val="0"/>
        </a:spcBef>
        <a:spcAft>
          <a:spcPct val="0"/>
        </a:spcAft>
        <a:defRPr sz="4400">
          <a:solidFill>
            <a:schemeClr val="tx1"/>
          </a:solidFill>
          <a:latin typeface="Arial" pitchFamily="34" charset="0"/>
          <a:cs typeface="Cordia New" pitchFamily="34" charset="-34"/>
        </a:defRPr>
      </a:lvl6pPr>
      <a:lvl7pPr marL="914400" algn="ctr" rtl="0" fontAlgn="base">
        <a:spcBef>
          <a:spcPct val="0"/>
        </a:spcBef>
        <a:spcAft>
          <a:spcPct val="0"/>
        </a:spcAft>
        <a:defRPr sz="4400">
          <a:solidFill>
            <a:schemeClr val="tx1"/>
          </a:solidFill>
          <a:latin typeface="Arial" pitchFamily="34" charset="0"/>
          <a:cs typeface="Cordia New" pitchFamily="34" charset="-34"/>
        </a:defRPr>
      </a:lvl7pPr>
      <a:lvl8pPr marL="1371600" algn="ctr" rtl="0" fontAlgn="base">
        <a:spcBef>
          <a:spcPct val="0"/>
        </a:spcBef>
        <a:spcAft>
          <a:spcPct val="0"/>
        </a:spcAft>
        <a:defRPr sz="4400">
          <a:solidFill>
            <a:schemeClr val="tx1"/>
          </a:solidFill>
          <a:latin typeface="Arial" pitchFamily="34" charset="0"/>
          <a:cs typeface="Cordia New" pitchFamily="34" charset="-34"/>
        </a:defRPr>
      </a:lvl8pPr>
      <a:lvl9pPr marL="1828800" algn="ctr" rtl="0" fontAlgn="base">
        <a:spcBef>
          <a:spcPct val="0"/>
        </a:spcBef>
        <a:spcAft>
          <a:spcPct val="0"/>
        </a:spcAft>
        <a:defRPr sz="4400">
          <a:solidFill>
            <a:schemeClr val="tx1"/>
          </a:solidFill>
          <a:latin typeface="Arial" pitchFamily="34" charset="0"/>
          <a:cs typeface="Cordia New" pitchFamily="34" charset="-34"/>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074" name="Picture 12" descr="color-02 more red.png"/>
          <p:cNvPicPr>
            <a:picLocks noChangeAspect="1"/>
          </p:cNvPicPr>
          <p:nvPr/>
        </p:nvPicPr>
        <p:blipFill>
          <a:blip r:embed="rId11" cstate="email">
            <a:extLst>
              <a:ext uri="{28A0092B-C50C-407E-A947-70E740481C1C}">
                <a14:useLocalDpi xmlns:a14="http://schemas.microsoft.com/office/drawing/2010/main"/>
              </a:ext>
            </a:extLst>
          </a:blip>
          <a:srcRect/>
          <a:stretch>
            <a:fillRect/>
          </a:stretch>
        </p:blipFill>
        <p:spPr bwMode="auto">
          <a:xfrm>
            <a:off x="4307418" y="1103314"/>
            <a:ext cx="7884583" cy="575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1" y="6357939"/>
            <a:ext cx="723900" cy="365125"/>
          </a:xfrm>
          <a:prstGeom prst="rect">
            <a:avLst/>
          </a:prstGeom>
        </p:spPr>
        <p:txBody>
          <a:bodyPr vert="horz" lIns="91440" tIns="45720" rIns="91440" bIns="45720" rtlCol="0" anchor="b" anchorCtr="0"/>
          <a:lstStyle>
            <a:lvl1pPr algn="r" fontAlgn="auto">
              <a:spcBef>
                <a:spcPts val="0"/>
              </a:spcBef>
              <a:spcAft>
                <a:spcPts val="0"/>
              </a:spcAft>
              <a:defRPr sz="1200">
                <a:solidFill>
                  <a:schemeClr val="tx1">
                    <a:tint val="75000"/>
                  </a:schemeClr>
                </a:solidFill>
                <a:latin typeface="+mn-lt"/>
                <a:cs typeface="+mn-cs"/>
              </a:defRPr>
            </a:lvl1pPr>
          </a:lstStyle>
          <a:p>
            <a:pPr>
              <a:defRPr/>
            </a:pPr>
            <a:fld id="{151DB25B-6A34-4219-8FD3-D3776827852A}" type="slidenum">
              <a:rPr lang="th-TH">
                <a:solidFill>
                  <a:prstClr val="black">
                    <a:tint val="75000"/>
                  </a:prstClr>
                </a:solidFill>
              </a:rPr>
              <a:pPr>
                <a:defRPr/>
              </a:pPr>
              <a:t>‹#›</a:t>
            </a:fld>
            <a:endParaRPr lang="th-TH" dirty="0">
              <a:solidFill>
                <a:prstClr val="black">
                  <a:tint val="75000"/>
                </a:prstClr>
              </a:solidFill>
            </a:endParaRPr>
          </a:p>
        </p:txBody>
      </p:sp>
      <p:sp>
        <p:nvSpPr>
          <p:cNvPr id="24" name="Freeform 23"/>
          <p:cNvSpPr/>
          <p:nvPr/>
        </p:nvSpPr>
        <p:spPr>
          <a:xfrm>
            <a:off x="1" y="360363"/>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anchor="ctr"/>
          <a:lstStyle/>
          <a:p>
            <a:pPr algn="ctr" fontAlgn="auto">
              <a:spcBef>
                <a:spcPts val="0"/>
              </a:spcBef>
              <a:spcAft>
                <a:spcPts val="0"/>
              </a:spcAft>
              <a:defRPr/>
            </a:pPr>
            <a:endParaRPr lang="th-TH" sz="2800" dirty="0">
              <a:solidFill>
                <a:prstClr val="white"/>
              </a:solidFill>
            </a:endParaRPr>
          </a:p>
        </p:txBody>
      </p:sp>
      <p:cxnSp>
        <p:nvCxnSpPr>
          <p:cNvPr id="25" name="Straight Connector 24"/>
          <p:cNvCxnSpPr/>
          <p:nvPr/>
        </p:nvCxnSpPr>
        <p:spPr>
          <a:xfrm>
            <a:off x="1" y="1246189"/>
            <a:ext cx="11715751" cy="1587"/>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3078" name="TextBox 25"/>
          <p:cNvSpPr txBox="1">
            <a:spLocks noChangeArrowheads="1"/>
          </p:cNvSpPr>
          <p:nvPr/>
        </p:nvSpPr>
        <p:spPr bwMode="auto">
          <a:xfrm>
            <a:off x="3048001" y="642938"/>
            <a:ext cx="4341284" cy="654050"/>
          </a:xfrm>
          <a:prstGeom prst="rect">
            <a:avLst/>
          </a:prstGeom>
          <a:noFill/>
          <a:ln>
            <a:noFill/>
          </a:ln>
        </p:spPr>
        <p:txBody>
          <a:bodyPr lIns="99569" tIns="49785" rIns="99569" bIns="49785">
            <a:spAutoFit/>
          </a:bodyPr>
          <a:lstStyle>
            <a:lvl1pPr>
              <a:defRPr sz="2800">
                <a:solidFill>
                  <a:schemeClr val="tx1"/>
                </a:solidFill>
                <a:latin typeface="Arial" pitchFamily="34" charset="0"/>
                <a:cs typeface="Cordia New" pitchFamily="34" charset="-34"/>
              </a:defRPr>
            </a:lvl1pPr>
            <a:lvl2pPr marL="742950" indent="-285750">
              <a:defRPr sz="2800">
                <a:solidFill>
                  <a:schemeClr val="tx1"/>
                </a:solidFill>
                <a:latin typeface="Arial" pitchFamily="34" charset="0"/>
                <a:cs typeface="Cordia New" pitchFamily="34" charset="-34"/>
              </a:defRPr>
            </a:lvl2pPr>
            <a:lvl3pPr marL="1143000" indent="-228600">
              <a:defRPr sz="2800">
                <a:solidFill>
                  <a:schemeClr val="tx1"/>
                </a:solidFill>
                <a:latin typeface="Arial" pitchFamily="34" charset="0"/>
                <a:cs typeface="Cordia New" pitchFamily="34" charset="-34"/>
              </a:defRPr>
            </a:lvl3pPr>
            <a:lvl4pPr marL="1600200" indent="-228600">
              <a:defRPr sz="2800">
                <a:solidFill>
                  <a:schemeClr val="tx1"/>
                </a:solidFill>
                <a:latin typeface="Arial" pitchFamily="34" charset="0"/>
                <a:cs typeface="Cordia New" pitchFamily="34" charset="-34"/>
              </a:defRPr>
            </a:lvl4pPr>
            <a:lvl5pPr marL="2057400" indent="-228600">
              <a:defRPr sz="2800">
                <a:solidFill>
                  <a:schemeClr val="tx1"/>
                </a:solidFill>
                <a:latin typeface="Arial" pitchFamily="34" charset="0"/>
                <a:cs typeface="Cordia New" pitchFamily="34" charset="-34"/>
              </a:defRPr>
            </a:lvl5pPr>
            <a:lvl6pPr marL="2514600" indent="-228600" fontAlgn="base">
              <a:spcBef>
                <a:spcPct val="0"/>
              </a:spcBef>
              <a:spcAft>
                <a:spcPct val="0"/>
              </a:spcAft>
              <a:defRPr sz="2800">
                <a:solidFill>
                  <a:schemeClr val="tx1"/>
                </a:solidFill>
                <a:latin typeface="Arial" pitchFamily="34" charset="0"/>
                <a:cs typeface="Cordia New" pitchFamily="34" charset="-34"/>
              </a:defRPr>
            </a:lvl6pPr>
            <a:lvl7pPr marL="2971800" indent="-228600" fontAlgn="base">
              <a:spcBef>
                <a:spcPct val="0"/>
              </a:spcBef>
              <a:spcAft>
                <a:spcPct val="0"/>
              </a:spcAft>
              <a:defRPr sz="2800">
                <a:solidFill>
                  <a:schemeClr val="tx1"/>
                </a:solidFill>
                <a:latin typeface="Arial" pitchFamily="34" charset="0"/>
                <a:cs typeface="Cordia New" pitchFamily="34" charset="-34"/>
              </a:defRPr>
            </a:lvl7pPr>
            <a:lvl8pPr marL="3429000" indent="-228600" fontAlgn="base">
              <a:spcBef>
                <a:spcPct val="0"/>
              </a:spcBef>
              <a:spcAft>
                <a:spcPct val="0"/>
              </a:spcAft>
              <a:defRPr sz="2800">
                <a:solidFill>
                  <a:schemeClr val="tx1"/>
                </a:solidFill>
                <a:latin typeface="Arial" pitchFamily="34" charset="0"/>
                <a:cs typeface="Cordia New" pitchFamily="34" charset="-34"/>
              </a:defRPr>
            </a:lvl8pPr>
            <a:lvl9pPr marL="3886200" indent="-228600" fontAlgn="base">
              <a:spcBef>
                <a:spcPct val="0"/>
              </a:spcBef>
              <a:spcAft>
                <a:spcPct val="0"/>
              </a:spcAft>
              <a:defRPr sz="2800">
                <a:solidFill>
                  <a:schemeClr val="tx1"/>
                </a:solidFill>
                <a:latin typeface="Arial" pitchFamily="34" charset="0"/>
                <a:cs typeface="Cordia New" pitchFamily="34" charset="-34"/>
              </a:defRPr>
            </a:lvl9pPr>
          </a:lstStyle>
          <a:p>
            <a:pPr>
              <a:defRPr/>
            </a:pPr>
            <a:r>
              <a:rPr lang="en-US" sz="3600" b="1">
                <a:solidFill>
                  <a:prstClr val="white"/>
                </a:solidFill>
              </a:rPr>
              <a:t>HIV and AIDS</a:t>
            </a:r>
            <a:endParaRPr lang="th-TH" sz="3600" b="1">
              <a:solidFill>
                <a:prstClr val="white"/>
              </a:solidFill>
            </a:endParaRPr>
          </a:p>
        </p:txBody>
      </p:sp>
      <p:sp>
        <p:nvSpPr>
          <p:cNvPr id="27" name="TextBox 26"/>
          <p:cNvSpPr txBox="1"/>
          <p:nvPr/>
        </p:nvSpPr>
        <p:spPr>
          <a:xfrm>
            <a:off x="7147985" y="800100"/>
            <a:ext cx="4948767" cy="438150"/>
          </a:xfrm>
          <a:prstGeom prst="rect">
            <a:avLst/>
          </a:prstGeom>
          <a:noFill/>
        </p:spPr>
        <p:txBody>
          <a:bodyPr lIns="99569" tIns="49785" rIns="99569" bIns="49785">
            <a:spAutoFit/>
          </a:bodyPr>
          <a:lstStyle/>
          <a:p>
            <a:pPr fontAlgn="auto">
              <a:spcBef>
                <a:spcPts val="0"/>
              </a:spcBef>
              <a:spcAft>
                <a:spcPts val="0"/>
              </a:spcAft>
              <a:defRPr/>
            </a:pPr>
            <a:r>
              <a:rPr lang="en-US" sz="2200" kern="700" dirty="0">
                <a:solidFill>
                  <a:prstClr val="white"/>
                </a:solidFill>
                <a:latin typeface="Arial" pitchFamily="34" charset="0"/>
                <a:cs typeface="Arial" pitchFamily="34" charset="0"/>
              </a:rPr>
              <a:t>Data Hub for Asia-Pacific</a:t>
            </a:r>
            <a:endParaRPr lang="th-TH" sz="2200" kern="700" dirty="0">
              <a:solidFill>
                <a:prstClr val="white"/>
              </a:solidFill>
              <a:latin typeface="Arial" pitchFamily="34" charset="0"/>
              <a:cs typeface="Cordia New"/>
            </a:endParaRPr>
          </a:p>
        </p:txBody>
      </p:sp>
      <p:pic>
        <p:nvPicPr>
          <p:cNvPr id="3080" name="Picture 10" descr="Unaid logo_approve.png"/>
          <p:cNvPicPr>
            <a:picLocks noChangeAspect="1"/>
          </p:cNvPicPr>
          <p:nvPr/>
        </p:nvPicPr>
        <p:blipFill>
          <a:blip r:embed="rId12" cstate="email">
            <a:extLst>
              <a:ext uri="{28A0092B-C50C-407E-A947-70E740481C1C}">
                <a14:useLocalDpi xmlns:a14="http://schemas.microsoft.com/office/drawing/2010/main"/>
              </a:ext>
            </a:extLst>
          </a:blip>
          <a:srcRect/>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Freeform 16"/>
          <p:cNvSpPr/>
          <p:nvPr/>
        </p:nvSpPr>
        <p:spPr>
          <a:xfrm>
            <a:off x="8953520" y="285728"/>
            <a:ext cx="2571768" cy="37338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gradFill flip="none" rotWithShape="1">
            <a:gsLst>
              <a:gs pos="0">
                <a:srgbClr val="D60000">
                  <a:shade val="30000"/>
                  <a:satMod val="115000"/>
                </a:srgbClr>
              </a:gs>
              <a:gs pos="50000">
                <a:srgbClr val="D60000">
                  <a:shade val="67500"/>
                  <a:satMod val="115000"/>
                </a:srgbClr>
              </a:gs>
              <a:gs pos="100000">
                <a:srgbClr val="D60000">
                  <a:shade val="100000"/>
                  <a:satMod val="115000"/>
                  <a:alpha val="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anchor="ctr"/>
          <a:lstStyle/>
          <a:p>
            <a:pPr algn="ctr" fontAlgn="auto">
              <a:spcBef>
                <a:spcPts val="0"/>
              </a:spcBef>
              <a:spcAft>
                <a:spcPts val="0"/>
              </a:spcAft>
              <a:defRPr/>
            </a:pPr>
            <a:endParaRPr lang="th-TH" sz="2800" dirty="0">
              <a:solidFill>
                <a:prstClr val="white"/>
              </a:solidFill>
            </a:endParaRPr>
          </a:p>
        </p:txBody>
      </p:sp>
      <p:sp>
        <p:nvSpPr>
          <p:cNvPr id="12" name="TextBox 11"/>
          <p:cNvSpPr txBox="1"/>
          <p:nvPr/>
        </p:nvSpPr>
        <p:spPr>
          <a:xfrm>
            <a:off x="9290051" y="301625"/>
            <a:ext cx="2220383" cy="400050"/>
          </a:xfrm>
          <a:prstGeom prst="rect">
            <a:avLst/>
          </a:prstGeom>
          <a:noFill/>
          <a:effectLst>
            <a:outerShdw blurRad="50800" dist="38100" dir="5400000" algn="t" rotWithShape="0">
              <a:prstClr val="black">
                <a:alpha val="40000"/>
              </a:prstClr>
            </a:outerShdw>
          </a:effectLst>
        </p:spPr>
        <p:txBody>
          <a:bodyPr>
            <a:spAutoFit/>
          </a:bodyPr>
          <a:lstStyle/>
          <a:p>
            <a:pPr algn="r" fontAlgn="auto">
              <a:spcBef>
                <a:spcPts val="0"/>
              </a:spcBef>
              <a:spcAft>
                <a:spcPts val="0"/>
              </a:spcAft>
              <a:defRPr/>
            </a:pPr>
            <a:r>
              <a:rPr lang="en-US" sz="2000" b="1" i="1" dirty="0">
                <a:ln w="3175" cmpd="sng">
                  <a:noFill/>
                  <a:prstDash val="solid"/>
                </a:ln>
                <a:solidFill>
                  <a:srgbClr val="FFC000"/>
                </a:solidFill>
                <a:effectLst>
                  <a:outerShdw blurRad="38100" dist="38100" dir="2700000" algn="tl">
                    <a:srgbClr val="000000">
                      <a:alpha val="43137"/>
                    </a:srgbClr>
                  </a:outerShdw>
                </a:effectLst>
                <a:latin typeface="Arial"/>
                <a:cs typeface="Cordia New" pitchFamily="34" charset="-34"/>
              </a:rPr>
              <a:t>Latest!</a:t>
            </a:r>
            <a:endParaRPr lang="th-TH" sz="2000" b="1" i="1" dirty="0">
              <a:ln w="3175" cmpd="sng">
                <a:noFill/>
                <a:prstDash val="solid"/>
              </a:ln>
              <a:solidFill>
                <a:srgbClr val="FFC000"/>
              </a:solidFill>
              <a:effectLst>
                <a:outerShdw blurRad="38100" dist="38100" dir="2700000" algn="tl">
                  <a:srgbClr val="000000">
                    <a:alpha val="43137"/>
                  </a:srgbClr>
                </a:outerShdw>
              </a:effectLst>
              <a:latin typeface="Arial"/>
              <a:cs typeface="Cordia New"/>
            </a:endParaRPr>
          </a:p>
        </p:txBody>
      </p:sp>
    </p:spTree>
    <p:extLst>
      <p:ext uri="{BB962C8B-B14F-4D97-AF65-F5344CB8AC3E}">
        <p14:creationId xmlns:p14="http://schemas.microsoft.com/office/powerpoint/2010/main" val="3271226941"/>
      </p:ext>
    </p:extLst>
  </p:cSld>
  <p:clrMap bg1="lt1" tx1="dk1" bg2="lt2" tx2="dk2" accent1="accent1" accent2="accent2" accent3="accent3" accent4="accent4" accent5="accent5" accent6="accent6" hlink="hlink" folHlink="folHlink"/>
  <p:sldLayoutIdLst>
    <p:sldLayoutId id="2147484302" r:id="rId1"/>
    <p:sldLayoutId id="2147484303" r:id="rId2"/>
    <p:sldLayoutId id="2147484304" r:id="rId3"/>
    <p:sldLayoutId id="2147484305" r:id="rId4"/>
    <p:sldLayoutId id="2147484306" r:id="rId5"/>
    <p:sldLayoutId id="2147484307" r:id="rId6"/>
    <p:sldLayoutId id="2147484308" r:id="rId7"/>
    <p:sldLayoutId id="2147484309" r:id="rId8"/>
    <p:sldLayoutId id="2147484310" r:id="rId9"/>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pitchFamily="34" charset="0"/>
          <a:cs typeface="Cordia New" pitchFamily="34" charset="-34"/>
        </a:defRPr>
      </a:lvl2pPr>
      <a:lvl3pPr algn="ctr" rtl="0" eaLnBrk="0" fontAlgn="base" hangingPunct="0">
        <a:spcBef>
          <a:spcPct val="0"/>
        </a:spcBef>
        <a:spcAft>
          <a:spcPct val="0"/>
        </a:spcAft>
        <a:defRPr sz="4400">
          <a:solidFill>
            <a:schemeClr val="tx1"/>
          </a:solidFill>
          <a:latin typeface="Arial" pitchFamily="34" charset="0"/>
          <a:cs typeface="Cordia New" pitchFamily="34" charset="-34"/>
        </a:defRPr>
      </a:lvl3pPr>
      <a:lvl4pPr algn="ctr" rtl="0" eaLnBrk="0" fontAlgn="base" hangingPunct="0">
        <a:spcBef>
          <a:spcPct val="0"/>
        </a:spcBef>
        <a:spcAft>
          <a:spcPct val="0"/>
        </a:spcAft>
        <a:defRPr sz="4400">
          <a:solidFill>
            <a:schemeClr val="tx1"/>
          </a:solidFill>
          <a:latin typeface="Arial" pitchFamily="34" charset="0"/>
          <a:cs typeface="Cordia New" pitchFamily="34" charset="-34"/>
        </a:defRPr>
      </a:lvl4pPr>
      <a:lvl5pPr algn="ctr" rtl="0" eaLnBrk="0" fontAlgn="base" hangingPunct="0">
        <a:spcBef>
          <a:spcPct val="0"/>
        </a:spcBef>
        <a:spcAft>
          <a:spcPct val="0"/>
        </a:spcAft>
        <a:defRPr sz="4400">
          <a:solidFill>
            <a:schemeClr val="tx1"/>
          </a:solidFill>
          <a:latin typeface="Arial" pitchFamily="34" charset="0"/>
          <a:cs typeface="Cordia New" pitchFamily="34" charset="-34"/>
        </a:defRPr>
      </a:lvl5pPr>
      <a:lvl6pPr marL="457200" algn="ctr" rtl="0" fontAlgn="base">
        <a:spcBef>
          <a:spcPct val="0"/>
        </a:spcBef>
        <a:spcAft>
          <a:spcPct val="0"/>
        </a:spcAft>
        <a:defRPr sz="4400">
          <a:solidFill>
            <a:schemeClr val="tx1"/>
          </a:solidFill>
          <a:latin typeface="Arial" pitchFamily="34" charset="0"/>
          <a:cs typeface="Cordia New" pitchFamily="34" charset="-34"/>
        </a:defRPr>
      </a:lvl6pPr>
      <a:lvl7pPr marL="914400" algn="ctr" rtl="0" fontAlgn="base">
        <a:spcBef>
          <a:spcPct val="0"/>
        </a:spcBef>
        <a:spcAft>
          <a:spcPct val="0"/>
        </a:spcAft>
        <a:defRPr sz="4400">
          <a:solidFill>
            <a:schemeClr val="tx1"/>
          </a:solidFill>
          <a:latin typeface="Arial" pitchFamily="34" charset="0"/>
          <a:cs typeface="Cordia New" pitchFamily="34" charset="-34"/>
        </a:defRPr>
      </a:lvl7pPr>
      <a:lvl8pPr marL="1371600" algn="ctr" rtl="0" fontAlgn="base">
        <a:spcBef>
          <a:spcPct val="0"/>
        </a:spcBef>
        <a:spcAft>
          <a:spcPct val="0"/>
        </a:spcAft>
        <a:defRPr sz="4400">
          <a:solidFill>
            <a:schemeClr val="tx1"/>
          </a:solidFill>
          <a:latin typeface="Arial" pitchFamily="34" charset="0"/>
          <a:cs typeface="Cordia New" pitchFamily="34" charset="-34"/>
        </a:defRPr>
      </a:lvl8pPr>
      <a:lvl9pPr marL="1828800" algn="ctr" rtl="0" fontAlgn="base">
        <a:spcBef>
          <a:spcPct val="0"/>
        </a:spcBef>
        <a:spcAft>
          <a:spcPct val="0"/>
        </a:spcAft>
        <a:defRPr sz="4400">
          <a:solidFill>
            <a:schemeClr val="tx1"/>
          </a:solidFill>
          <a:latin typeface="Arial" pitchFamily="34" charset="0"/>
          <a:cs typeface="Cordia New" pitchFamily="34" charset="-34"/>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12" descr="color-02 more red.png"/>
          <p:cNvPicPr>
            <a:picLocks noChangeAspect="1"/>
          </p:cNvPicPr>
          <p:nvPr/>
        </p:nvPicPr>
        <p:blipFill>
          <a:blip r:embed="rId11" cstate="email">
            <a:extLst>
              <a:ext uri="{28A0092B-C50C-407E-A947-70E740481C1C}">
                <a14:useLocalDpi xmlns:a14="http://schemas.microsoft.com/office/drawing/2010/main"/>
              </a:ext>
            </a:extLst>
          </a:blip>
          <a:srcRect r="8307" b="15314"/>
          <a:stretch>
            <a:fillRect/>
          </a:stretch>
        </p:blipFill>
        <p:spPr bwMode="auto">
          <a:xfrm>
            <a:off x="4307418" y="1103314"/>
            <a:ext cx="7884583" cy="575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1" y="6357939"/>
            <a:ext cx="723900" cy="365125"/>
          </a:xfrm>
          <a:prstGeom prst="rect">
            <a:avLst/>
          </a:prstGeom>
        </p:spPr>
        <p:txBody>
          <a:bodyPr vert="horz" lIns="91440" tIns="45720" rIns="91440" bIns="45720" rtlCol="0" anchor="b" anchorCtr="0"/>
          <a:lstStyle>
            <a:lvl1pPr algn="r" fontAlgn="auto">
              <a:spcBef>
                <a:spcPts val="0"/>
              </a:spcBef>
              <a:spcAft>
                <a:spcPts val="0"/>
              </a:spcAft>
              <a:defRPr sz="1200">
                <a:solidFill>
                  <a:schemeClr val="tx1">
                    <a:tint val="75000"/>
                  </a:schemeClr>
                </a:solidFill>
                <a:latin typeface="+mn-lt"/>
                <a:cs typeface="+mn-cs"/>
              </a:defRPr>
            </a:lvl1pPr>
          </a:lstStyle>
          <a:p>
            <a:pPr>
              <a:defRPr/>
            </a:pPr>
            <a:fld id="{2037F788-FB31-48BA-8E9B-0E30FE84CCC1}" type="slidenum">
              <a:rPr lang="th-TH">
                <a:solidFill>
                  <a:prstClr val="black">
                    <a:tint val="75000"/>
                  </a:prstClr>
                </a:solidFill>
                <a:ea typeface="ＭＳ Ｐゴシック" charset="0"/>
              </a:rPr>
              <a:pPr>
                <a:defRPr/>
              </a:pPr>
              <a:t>‹#›</a:t>
            </a:fld>
            <a:endParaRPr lang="th-TH" dirty="0">
              <a:solidFill>
                <a:prstClr val="black">
                  <a:tint val="75000"/>
                </a:prstClr>
              </a:solidFill>
              <a:ea typeface="ＭＳ Ｐゴシック" charset="0"/>
            </a:endParaRPr>
          </a:p>
        </p:txBody>
      </p:sp>
      <p:sp>
        <p:nvSpPr>
          <p:cNvPr id="24" name="Freeform 23"/>
          <p:cNvSpPr/>
          <p:nvPr/>
        </p:nvSpPr>
        <p:spPr>
          <a:xfrm>
            <a:off x="1" y="360363"/>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anchor="ctr"/>
          <a:lstStyle/>
          <a:p>
            <a:pPr algn="ctr" fontAlgn="auto">
              <a:spcBef>
                <a:spcPts val="0"/>
              </a:spcBef>
              <a:spcAft>
                <a:spcPts val="0"/>
              </a:spcAft>
              <a:defRPr/>
            </a:pPr>
            <a:endParaRPr lang="th-TH" sz="2800" dirty="0">
              <a:solidFill>
                <a:prstClr val="white"/>
              </a:solidFill>
            </a:endParaRPr>
          </a:p>
        </p:txBody>
      </p:sp>
      <p:cxnSp>
        <p:nvCxnSpPr>
          <p:cNvPr id="25" name="Straight Connector 24"/>
          <p:cNvCxnSpPr/>
          <p:nvPr/>
        </p:nvCxnSpPr>
        <p:spPr>
          <a:xfrm>
            <a:off x="1" y="1246189"/>
            <a:ext cx="11715751" cy="1587"/>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2054" name="TextBox 25"/>
          <p:cNvSpPr txBox="1">
            <a:spLocks noChangeArrowheads="1"/>
          </p:cNvSpPr>
          <p:nvPr/>
        </p:nvSpPr>
        <p:spPr bwMode="auto">
          <a:xfrm>
            <a:off x="3048001" y="642938"/>
            <a:ext cx="4341284"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569" tIns="49785" rIns="99569" bIns="49785">
            <a:spAutoFit/>
          </a:bodyPr>
          <a:lstStyle>
            <a:lvl1pPr>
              <a:defRPr sz="2800">
                <a:solidFill>
                  <a:schemeClr val="tx1"/>
                </a:solidFill>
                <a:latin typeface="Arial" charset="0"/>
                <a:cs typeface="Cordia New" pitchFamily="34" charset="-34"/>
              </a:defRPr>
            </a:lvl1pPr>
            <a:lvl2pPr marL="742950" indent="-285750">
              <a:defRPr sz="2800">
                <a:solidFill>
                  <a:schemeClr val="tx1"/>
                </a:solidFill>
                <a:latin typeface="Arial" charset="0"/>
                <a:cs typeface="Cordia New" pitchFamily="34" charset="-34"/>
              </a:defRPr>
            </a:lvl2pPr>
            <a:lvl3pPr marL="1143000" indent="-228600">
              <a:defRPr sz="2800">
                <a:solidFill>
                  <a:schemeClr val="tx1"/>
                </a:solidFill>
                <a:latin typeface="Arial" charset="0"/>
                <a:cs typeface="Cordia New" pitchFamily="34" charset="-34"/>
              </a:defRPr>
            </a:lvl3pPr>
            <a:lvl4pPr marL="1600200" indent="-228600">
              <a:defRPr sz="2800">
                <a:solidFill>
                  <a:schemeClr val="tx1"/>
                </a:solidFill>
                <a:latin typeface="Arial" charset="0"/>
                <a:cs typeface="Cordia New" pitchFamily="34" charset="-34"/>
              </a:defRPr>
            </a:lvl4pPr>
            <a:lvl5pPr marL="2057400" indent="-228600">
              <a:defRPr sz="2800">
                <a:solidFill>
                  <a:schemeClr val="tx1"/>
                </a:solidFill>
                <a:latin typeface="Arial" charset="0"/>
                <a:cs typeface="Cordia New" pitchFamily="34" charset="-34"/>
              </a:defRPr>
            </a:lvl5pPr>
            <a:lvl6pPr marL="2514600" indent="-228600" fontAlgn="base">
              <a:spcBef>
                <a:spcPct val="0"/>
              </a:spcBef>
              <a:spcAft>
                <a:spcPct val="0"/>
              </a:spcAft>
              <a:defRPr sz="2800">
                <a:solidFill>
                  <a:schemeClr val="tx1"/>
                </a:solidFill>
                <a:latin typeface="Arial" charset="0"/>
                <a:cs typeface="Cordia New" pitchFamily="34" charset="-34"/>
              </a:defRPr>
            </a:lvl6pPr>
            <a:lvl7pPr marL="2971800" indent="-228600" fontAlgn="base">
              <a:spcBef>
                <a:spcPct val="0"/>
              </a:spcBef>
              <a:spcAft>
                <a:spcPct val="0"/>
              </a:spcAft>
              <a:defRPr sz="2800">
                <a:solidFill>
                  <a:schemeClr val="tx1"/>
                </a:solidFill>
                <a:latin typeface="Arial" charset="0"/>
                <a:cs typeface="Cordia New" pitchFamily="34" charset="-34"/>
              </a:defRPr>
            </a:lvl7pPr>
            <a:lvl8pPr marL="3429000" indent="-228600" fontAlgn="base">
              <a:spcBef>
                <a:spcPct val="0"/>
              </a:spcBef>
              <a:spcAft>
                <a:spcPct val="0"/>
              </a:spcAft>
              <a:defRPr sz="2800">
                <a:solidFill>
                  <a:schemeClr val="tx1"/>
                </a:solidFill>
                <a:latin typeface="Arial" charset="0"/>
                <a:cs typeface="Cordia New" pitchFamily="34" charset="-34"/>
              </a:defRPr>
            </a:lvl8pPr>
            <a:lvl9pPr marL="3886200" indent="-228600" fontAlgn="base">
              <a:spcBef>
                <a:spcPct val="0"/>
              </a:spcBef>
              <a:spcAft>
                <a:spcPct val="0"/>
              </a:spcAft>
              <a:defRPr sz="2800">
                <a:solidFill>
                  <a:schemeClr val="tx1"/>
                </a:solidFill>
                <a:latin typeface="Arial" charset="0"/>
                <a:cs typeface="Cordia New" pitchFamily="34" charset="-34"/>
              </a:defRPr>
            </a:lvl9pPr>
          </a:lstStyle>
          <a:p>
            <a:pPr>
              <a:defRPr/>
            </a:pPr>
            <a:r>
              <a:rPr lang="en-US" sz="3600" b="1">
                <a:solidFill>
                  <a:prstClr val="white"/>
                </a:solidFill>
                <a:ea typeface="ＭＳ Ｐゴシック" charset="0"/>
              </a:rPr>
              <a:t>HIV and AIDS</a:t>
            </a:r>
            <a:endParaRPr lang="th-TH" sz="3600" b="1">
              <a:solidFill>
                <a:prstClr val="white"/>
              </a:solidFill>
              <a:ea typeface="ＭＳ Ｐゴシック" charset="0"/>
            </a:endParaRPr>
          </a:p>
        </p:txBody>
      </p:sp>
      <p:sp>
        <p:nvSpPr>
          <p:cNvPr id="27" name="TextBox 26"/>
          <p:cNvSpPr txBox="1"/>
          <p:nvPr/>
        </p:nvSpPr>
        <p:spPr>
          <a:xfrm>
            <a:off x="7147985" y="800100"/>
            <a:ext cx="4948767" cy="438150"/>
          </a:xfrm>
          <a:prstGeom prst="rect">
            <a:avLst/>
          </a:prstGeom>
          <a:noFill/>
        </p:spPr>
        <p:txBody>
          <a:bodyPr lIns="99569" tIns="49785" rIns="99569" bIns="49785">
            <a:spAutoFit/>
          </a:bodyPr>
          <a:lstStyle/>
          <a:p>
            <a:pPr fontAlgn="auto">
              <a:spcBef>
                <a:spcPts val="0"/>
              </a:spcBef>
              <a:spcAft>
                <a:spcPts val="0"/>
              </a:spcAft>
              <a:defRPr/>
            </a:pPr>
            <a:r>
              <a:rPr lang="en-US" sz="2200" kern="700" dirty="0">
                <a:solidFill>
                  <a:prstClr val="white"/>
                </a:solidFill>
                <a:latin typeface="Arial" pitchFamily="34" charset="0"/>
                <a:ea typeface="ＭＳ Ｐゴシック" charset="0"/>
                <a:cs typeface="Arial" pitchFamily="34" charset="0"/>
              </a:rPr>
              <a:t>Data Hub for Asia-Pacific</a:t>
            </a:r>
            <a:endParaRPr lang="th-TH" sz="2200" kern="700" dirty="0">
              <a:solidFill>
                <a:prstClr val="white"/>
              </a:solidFill>
              <a:latin typeface="Arial" pitchFamily="34" charset="0"/>
              <a:ea typeface="ＭＳ Ｐゴシック" charset="0"/>
              <a:cs typeface="Cordia New"/>
            </a:endParaRPr>
          </a:p>
        </p:txBody>
      </p:sp>
      <p:pic>
        <p:nvPicPr>
          <p:cNvPr id="2056" name="Picture 10" descr="Unaid logo_approve.png"/>
          <p:cNvPicPr>
            <a:picLocks noChangeAspect="1"/>
          </p:cNvPicPr>
          <p:nvPr/>
        </p:nvPicPr>
        <p:blipFill>
          <a:blip r:embed="rId12" cstate="email">
            <a:extLst>
              <a:ext uri="{28A0092B-C50C-407E-A947-70E740481C1C}">
                <a14:useLocalDpi xmlns:a14="http://schemas.microsoft.com/office/drawing/2010/main"/>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70182283"/>
      </p:ext>
    </p:extLst>
  </p:cSld>
  <p:clrMap bg1="lt1" tx1="dk1" bg2="lt2" tx2="dk2" accent1="accent1" accent2="accent2" accent3="accent3" accent4="accent4" accent5="accent5" accent6="accent6" hlink="hlink" folHlink="folHlink"/>
  <p:sldLayoutIdLst>
    <p:sldLayoutId id="2147484321" r:id="rId1"/>
    <p:sldLayoutId id="2147484322" r:id="rId2"/>
    <p:sldLayoutId id="2147484323" r:id="rId3"/>
    <p:sldLayoutId id="2147484324" r:id="rId4"/>
    <p:sldLayoutId id="2147484325" r:id="rId5"/>
    <p:sldLayoutId id="2147484326" r:id="rId6"/>
    <p:sldLayoutId id="2147484327" r:id="rId7"/>
    <p:sldLayoutId id="2147484328" r:id="rId8"/>
    <p:sldLayoutId id="2147484329" r:id="rId9"/>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charset="0"/>
          <a:cs typeface="Cordia New" pitchFamily="34" charset="-34"/>
        </a:defRPr>
      </a:lvl2pPr>
      <a:lvl3pPr algn="ctr" rtl="0" eaLnBrk="0" fontAlgn="base" hangingPunct="0">
        <a:spcBef>
          <a:spcPct val="0"/>
        </a:spcBef>
        <a:spcAft>
          <a:spcPct val="0"/>
        </a:spcAft>
        <a:defRPr sz="4400">
          <a:solidFill>
            <a:schemeClr val="tx1"/>
          </a:solidFill>
          <a:latin typeface="Arial" charset="0"/>
          <a:cs typeface="Cordia New" pitchFamily="34" charset="-34"/>
        </a:defRPr>
      </a:lvl3pPr>
      <a:lvl4pPr algn="ctr" rtl="0" eaLnBrk="0" fontAlgn="base" hangingPunct="0">
        <a:spcBef>
          <a:spcPct val="0"/>
        </a:spcBef>
        <a:spcAft>
          <a:spcPct val="0"/>
        </a:spcAft>
        <a:defRPr sz="4400">
          <a:solidFill>
            <a:schemeClr val="tx1"/>
          </a:solidFill>
          <a:latin typeface="Arial" charset="0"/>
          <a:cs typeface="Cordia New" pitchFamily="34" charset="-34"/>
        </a:defRPr>
      </a:lvl4pPr>
      <a:lvl5pPr algn="ctr" rtl="0" eaLnBrk="0" fontAlgn="base" hangingPunct="0">
        <a:spcBef>
          <a:spcPct val="0"/>
        </a:spcBef>
        <a:spcAft>
          <a:spcPct val="0"/>
        </a:spcAft>
        <a:defRPr sz="4400">
          <a:solidFill>
            <a:schemeClr val="tx1"/>
          </a:solidFill>
          <a:latin typeface="Arial" charset="0"/>
          <a:cs typeface="Cordia New" pitchFamily="34" charset="-34"/>
        </a:defRPr>
      </a:lvl5pPr>
      <a:lvl6pPr marL="457200" algn="ctr" rtl="0" fontAlgn="base">
        <a:spcBef>
          <a:spcPct val="0"/>
        </a:spcBef>
        <a:spcAft>
          <a:spcPct val="0"/>
        </a:spcAft>
        <a:defRPr sz="4400">
          <a:solidFill>
            <a:schemeClr val="tx1"/>
          </a:solidFill>
          <a:latin typeface="Arial" charset="0"/>
          <a:cs typeface="Cordia New" pitchFamily="34" charset="-34"/>
        </a:defRPr>
      </a:lvl6pPr>
      <a:lvl7pPr marL="914400" algn="ctr" rtl="0" fontAlgn="base">
        <a:spcBef>
          <a:spcPct val="0"/>
        </a:spcBef>
        <a:spcAft>
          <a:spcPct val="0"/>
        </a:spcAft>
        <a:defRPr sz="4400">
          <a:solidFill>
            <a:schemeClr val="tx1"/>
          </a:solidFill>
          <a:latin typeface="Arial" charset="0"/>
          <a:cs typeface="Cordia New" pitchFamily="34" charset="-34"/>
        </a:defRPr>
      </a:lvl7pPr>
      <a:lvl8pPr marL="1371600" algn="ctr" rtl="0" fontAlgn="base">
        <a:spcBef>
          <a:spcPct val="0"/>
        </a:spcBef>
        <a:spcAft>
          <a:spcPct val="0"/>
        </a:spcAft>
        <a:defRPr sz="4400">
          <a:solidFill>
            <a:schemeClr val="tx1"/>
          </a:solidFill>
          <a:latin typeface="Arial" charset="0"/>
          <a:cs typeface="Cordia New" pitchFamily="34" charset="-34"/>
        </a:defRPr>
      </a:lvl8pPr>
      <a:lvl9pPr marL="1828800" algn="ctr" rtl="0" fontAlgn="base">
        <a:spcBef>
          <a:spcPct val="0"/>
        </a:spcBef>
        <a:spcAft>
          <a:spcPct val="0"/>
        </a:spcAft>
        <a:defRPr sz="4400">
          <a:solidFill>
            <a:schemeClr val="tx1"/>
          </a:solidFill>
          <a:latin typeface="Arial" charset="0"/>
          <a:cs typeface="Cordia New" pitchFamily="34" charset="-34"/>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12" descr="color-02 more red.png"/>
          <p:cNvPicPr>
            <a:picLocks noChangeAspect="1"/>
          </p:cNvPicPr>
          <p:nvPr/>
        </p:nvPicPr>
        <p:blipFill>
          <a:blip r:embed="rId10" cstate="email">
            <a:extLst>
              <a:ext uri="{28A0092B-C50C-407E-A947-70E740481C1C}">
                <a14:useLocalDpi xmlns:a14="http://schemas.microsoft.com/office/drawing/2010/main"/>
              </a:ext>
            </a:extLst>
          </a:blip>
          <a:srcRect r="8307" b="15314"/>
          <a:stretch>
            <a:fillRect/>
          </a:stretch>
        </p:blipFill>
        <p:spPr bwMode="auto">
          <a:xfrm>
            <a:off x="4307418" y="1103314"/>
            <a:ext cx="7884583" cy="575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1" y="6357939"/>
            <a:ext cx="723900" cy="365125"/>
          </a:xfrm>
          <a:prstGeom prst="rect">
            <a:avLst/>
          </a:prstGeom>
        </p:spPr>
        <p:txBody>
          <a:bodyPr vert="horz" lIns="91440" tIns="45720" rIns="91440" bIns="45720" rtlCol="0" anchor="b" anchorCtr="0"/>
          <a:lstStyle>
            <a:lvl1pPr algn="r" fontAlgn="auto">
              <a:spcBef>
                <a:spcPts val="0"/>
              </a:spcBef>
              <a:spcAft>
                <a:spcPts val="0"/>
              </a:spcAft>
              <a:defRPr sz="1200">
                <a:solidFill>
                  <a:schemeClr val="tx1">
                    <a:tint val="75000"/>
                  </a:schemeClr>
                </a:solidFill>
                <a:latin typeface="+mn-lt"/>
                <a:cs typeface="+mn-cs"/>
              </a:defRPr>
            </a:lvl1pPr>
          </a:lstStyle>
          <a:p>
            <a:pPr>
              <a:defRPr/>
            </a:pPr>
            <a:fld id="{2037F788-FB31-48BA-8E9B-0E30FE84CCC1}" type="slidenum">
              <a:rPr lang="th-TH">
                <a:solidFill>
                  <a:prstClr val="black">
                    <a:tint val="75000"/>
                  </a:prstClr>
                </a:solidFill>
                <a:ea typeface="ＭＳ Ｐゴシック" charset="0"/>
              </a:rPr>
              <a:pPr>
                <a:defRPr/>
              </a:pPr>
              <a:t>‹#›</a:t>
            </a:fld>
            <a:endParaRPr lang="th-TH" dirty="0">
              <a:solidFill>
                <a:prstClr val="black">
                  <a:tint val="75000"/>
                </a:prstClr>
              </a:solidFill>
              <a:ea typeface="ＭＳ Ｐゴシック" charset="0"/>
            </a:endParaRPr>
          </a:p>
        </p:txBody>
      </p:sp>
      <p:sp>
        <p:nvSpPr>
          <p:cNvPr id="24" name="Freeform 23"/>
          <p:cNvSpPr/>
          <p:nvPr/>
        </p:nvSpPr>
        <p:spPr>
          <a:xfrm>
            <a:off x="1" y="360363"/>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anchor="ctr"/>
          <a:lstStyle/>
          <a:p>
            <a:pPr algn="ctr" fontAlgn="auto">
              <a:spcBef>
                <a:spcPts val="0"/>
              </a:spcBef>
              <a:spcAft>
                <a:spcPts val="0"/>
              </a:spcAft>
              <a:defRPr/>
            </a:pPr>
            <a:endParaRPr lang="th-TH" sz="2800" dirty="0">
              <a:solidFill>
                <a:prstClr val="white"/>
              </a:solidFill>
            </a:endParaRPr>
          </a:p>
        </p:txBody>
      </p:sp>
      <p:cxnSp>
        <p:nvCxnSpPr>
          <p:cNvPr id="25" name="Straight Connector 24"/>
          <p:cNvCxnSpPr/>
          <p:nvPr/>
        </p:nvCxnSpPr>
        <p:spPr>
          <a:xfrm>
            <a:off x="1" y="1246189"/>
            <a:ext cx="11715751" cy="1587"/>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2054" name="TextBox 25"/>
          <p:cNvSpPr txBox="1">
            <a:spLocks noChangeArrowheads="1"/>
          </p:cNvSpPr>
          <p:nvPr/>
        </p:nvSpPr>
        <p:spPr bwMode="auto">
          <a:xfrm>
            <a:off x="3048001" y="642938"/>
            <a:ext cx="4341284"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569" tIns="49785" rIns="99569" bIns="49785">
            <a:spAutoFit/>
          </a:bodyPr>
          <a:lstStyle>
            <a:lvl1pPr>
              <a:defRPr sz="2800">
                <a:solidFill>
                  <a:schemeClr val="tx1"/>
                </a:solidFill>
                <a:latin typeface="Arial" charset="0"/>
                <a:cs typeface="Cordia New" pitchFamily="34" charset="-34"/>
              </a:defRPr>
            </a:lvl1pPr>
            <a:lvl2pPr marL="742950" indent="-285750">
              <a:defRPr sz="2800">
                <a:solidFill>
                  <a:schemeClr val="tx1"/>
                </a:solidFill>
                <a:latin typeface="Arial" charset="0"/>
                <a:cs typeface="Cordia New" pitchFamily="34" charset="-34"/>
              </a:defRPr>
            </a:lvl2pPr>
            <a:lvl3pPr marL="1143000" indent="-228600">
              <a:defRPr sz="2800">
                <a:solidFill>
                  <a:schemeClr val="tx1"/>
                </a:solidFill>
                <a:latin typeface="Arial" charset="0"/>
                <a:cs typeface="Cordia New" pitchFamily="34" charset="-34"/>
              </a:defRPr>
            </a:lvl3pPr>
            <a:lvl4pPr marL="1600200" indent="-228600">
              <a:defRPr sz="2800">
                <a:solidFill>
                  <a:schemeClr val="tx1"/>
                </a:solidFill>
                <a:latin typeface="Arial" charset="0"/>
                <a:cs typeface="Cordia New" pitchFamily="34" charset="-34"/>
              </a:defRPr>
            </a:lvl4pPr>
            <a:lvl5pPr marL="2057400" indent="-228600">
              <a:defRPr sz="2800">
                <a:solidFill>
                  <a:schemeClr val="tx1"/>
                </a:solidFill>
                <a:latin typeface="Arial" charset="0"/>
                <a:cs typeface="Cordia New" pitchFamily="34" charset="-34"/>
              </a:defRPr>
            </a:lvl5pPr>
            <a:lvl6pPr marL="2514600" indent="-228600" fontAlgn="base">
              <a:spcBef>
                <a:spcPct val="0"/>
              </a:spcBef>
              <a:spcAft>
                <a:spcPct val="0"/>
              </a:spcAft>
              <a:defRPr sz="2800">
                <a:solidFill>
                  <a:schemeClr val="tx1"/>
                </a:solidFill>
                <a:latin typeface="Arial" charset="0"/>
                <a:cs typeface="Cordia New" pitchFamily="34" charset="-34"/>
              </a:defRPr>
            </a:lvl6pPr>
            <a:lvl7pPr marL="2971800" indent="-228600" fontAlgn="base">
              <a:spcBef>
                <a:spcPct val="0"/>
              </a:spcBef>
              <a:spcAft>
                <a:spcPct val="0"/>
              </a:spcAft>
              <a:defRPr sz="2800">
                <a:solidFill>
                  <a:schemeClr val="tx1"/>
                </a:solidFill>
                <a:latin typeface="Arial" charset="0"/>
                <a:cs typeface="Cordia New" pitchFamily="34" charset="-34"/>
              </a:defRPr>
            </a:lvl7pPr>
            <a:lvl8pPr marL="3429000" indent="-228600" fontAlgn="base">
              <a:spcBef>
                <a:spcPct val="0"/>
              </a:spcBef>
              <a:spcAft>
                <a:spcPct val="0"/>
              </a:spcAft>
              <a:defRPr sz="2800">
                <a:solidFill>
                  <a:schemeClr val="tx1"/>
                </a:solidFill>
                <a:latin typeface="Arial" charset="0"/>
                <a:cs typeface="Cordia New" pitchFamily="34" charset="-34"/>
              </a:defRPr>
            </a:lvl8pPr>
            <a:lvl9pPr marL="3886200" indent="-228600" fontAlgn="base">
              <a:spcBef>
                <a:spcPct val="0"/>
              </a:spcBef>
              <a:spcAft>
                <a:spcPct val="0"/>
              </a:spcAft>
              <a:defRPr sz="2800">
                <a:solidFill>
                  <a:schemeClr val="tx1"/>
                </a:solidFill>
                <a:latin typeface="Arial" charset="0"/>
                <a:cs typeface="Cordia New" pitchFamily="34" charset="-34"/>
              </a:defRPr>
            </a:lvl9pPr>
          </a:lstStyle>
          <a:p>
            <a:pPr>
              <a:defRPr/>
            </a:pPr>
            <a:r>
              <a:rPr lang="en-US" sz="3600" b="1">
                <a:solidFill>
                  <a:prstClr val="white"/>
                </a:solidFill>
                <a:ea typeface="ＭＳ Ｐゴシック" charset="0"/>
              </a:rPr>
              <a:t>HIV and AIDS</a:t>
            </a:r>
            <a:endParaRPr lang="th-TH" sz="3600" b="1">
              <a:solidFill>
                <a:prstClr val="white"/>
              </a:solidFill>
              <a:ea typeface="ＭＳ Ｐゴシック" charset="0"/>
            </a:endParaRPr>
          </a:p>
        </p:txBody>
      </p:sp>
      <p:sp>
        <p:nvSpPr>
          <p:cNvPr id="27" name="TextBox 26"/>
          <p:cNvSpPr txBox="1"/>
          <p:nvPr/>
        </p:nvSpPr>
        <p:spPr>
          <a:xfrm>
            <a:off x="7147985" y="800100"/>
            <a:ext cx="4948767" cy="438150"/>
          </a:xfrm>
          <a:prstGeom prst="rect">
            <a:avLst/>
          </a:prstGeom>
          <a:noFill/>
        </p:spPr>
        <p:txBody>
          <a:bodyPr lIns="99569" tIns="49785" rIns="99569" bIns="49785">
            <a:spAutoFit/>
          </a:bodyPr>
          <a:lstStyle/>
          <a:p>
            <a:pPr fontAlgn="auto">
              <a:spcBef>
                <a:spcPts val="0"/>
              </a:spcBef>
              <a:spcAft>
                <a:spcPts val="0"/>
              </a:spcAft>
              <a:defRPr/>
            </a:pPr>
            <a:r>
              <a:rPr lang="en-US" sz="2200" kern="700" dirty="0">
                <a:solidFill>
                  <a:prstClr val="white"/>
                </a:solidFill>
                <a:latin typeface="Arial"/>
                <a:ea typeface="ＭＳ Ｐゴシック" charset="0"/>
                <a:cs typeface="Arial" pitchFamily="34" charset="0"/>
              </a:rPr>
              <a:t>Data Hub for Asia-Pacific</a:t>
            </a:r>
            <a:endParaRPr lang="th-TH" sz="2200" kern="700" dirty="0">
              <a:solidFill>
                <a:prstClr val="white"/>
              </a:solidFill>
              <a:latin typeface="Arial"/>
              <a:ea typeface="ＭＳ Ｐゴシック" charset="0"/>
              <a:cs typeface="Cordia New"/>
            </a:endParaRPr>
          </a:p>
        </p:txBody>
      </p:sp>
      <p:pic>
        <p:nvPicPr>
          <p:cNvPr id="2056" name="Picture 10" descr="Unaid logo_approve.png"/>
          <p:cNvPicPr>
            <a:picLocks noChangeAspect="1"/>
          </p:cNvPicPr>
          <p:nvPr/>
        </p:nvPicPr>
        <p:blipFill>
          <a:blip r:embed="rId11" cstate="email">
            <a:extLst>
              <a:ext uri="{28A0092B-C50C-407E-A947-70E740481C1C}">
                <a14:useLocalDpi xmlns:a14="http://schemas.microsoft.com/office/drawing/2010/main"/>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24242419"/>
      </p:ext>
    </p:extLst>
  </p:cSld>
  <p:clrMap bg1="lt1" tx1="dk1" bg2="lt2" tx2="dk2" accent1="accent1" accent2="accent2" accent3="accent3" accent4="accent4" accent5="accent5" accent6="accent6" hlink="hlink" folHlink="folHlink"/>
  <p:sldLayoutIdLst>
    <p:sldLayoutId id="2147484341" r:id="rId1"/>
    <p:sldLayoutId id="2147484342" r:id="rId2"/>
    <p:sldLayoutId id="2147484343" r:id="rId3"/>
    <p:sldLayoutId id="2147484344" r:id="rId4"/>
    <p:sldLayoutId id="2147484345" r:id="rId5"/>
    <p:sldLayoutId id="2147484346" r:id="rId6"/>
    <p:sldLayoutId id="2147484347" r:id="rId7"/>
    <p:sldLayoutId id="2147484348" r:id="rId8"/>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charset="0"/>
          <a:cs typeface="Cordia New" pitchFamily="34" charset="-34"/>
        </a:defRPr>
      </a:lvl2pPr>
      <a:lvl3pPr algn="ctr" rtl="0" eaLnBrk="0" fontAlgn="base" hangingPunct="0">
        <a:spcBef>
          <a:spcPct val="0"/>
        </a:spcBef>
        <a:spcAft>
          <a:spcPct val="0"/>
        </a:spcAft>
        <a:defRPr sz="4400">
          <a:solidFill>
            <a:schemeClr val="tx1"/>
          </a:solidFill>
          <a:latin typeface="Arial" charset="0"/>
          <a:cs typeface="Cordia New" pitchFamily="34" charset="-34"/>
        </a:defRPr>
      </a:lvl3pPr>
      <a:lvl4pPr algn="ctr" rtl="0" eaLnBrk="0" fontAlgn="base" hangingPunct="0">
        <a:spcBef>
          <a:spcPct val="0"/>
        </a:spcBef>
        <a:spcAft>
          <a:spcPct val="0"/>
        </a:spcAft>
        <a:defRPr sz="4400">
          <a:solidFill>
            <a:schemeClr val="tx1"/>
          </a:solidFill>
          <a:latin typeface="Arial" charset="0"/>
          <a:cs typeface="Cordia New" pitchFamily="34" charset="-34"/>
        </a:defRPr>
      </a:lvl4pPr>
      <a:lvl5pPr algn="ctr" rtl="0" eaLnBrk="0" fontAlgn="base" hangingPunct="0">
        <a:spcBef>
          <a:spcPct val="0"/>
        </a:spcBef>
        <a:spcAft>
          <a:spcPct val="0"/>
        </a:spcAft>
        <a:defRPr sz="4400">
          <a:solidFill>
            <a:schemeClr val="tx1"/>
          </a:solidFill>
          <a:latin typeface="Arial" charset="0"/>
          <a:cs typeface="Cordia New" pitchFamily="34" charset="-34"/>
        </a:defRPr>
      </a:lvl5pPr>
      <a:lvl6pPr marL="457200" algn="ctr" rtl="0" fontAlgn="base">
        <a:spcBef>
          <a:spcPct val="0"/>
        </a:spcBef>
        <a:spcAft>
          <a:spcPct val="0"/>
        </a:spcAft>
        <a:defRPr sz="4400">
          <a:solidFill>
            <a:schemeClr val="tx1"/>
          </a:solidFill>
          <a:latin typeface="Arial" charset="0"/>
          <a:cs typeface="Cordia New" pitchFamily="34" charset="-34"/>
        </a:defRPr>
      </a:lvl6pPr>
      <a:lvl7pPr marL="914400" algn="ctr" rtl="0" fontAlgn="base">
        <a:spcBef>
          <a:spcPct val="0"/>
        </a:spcBef>
        <a:spcAft>
          <a:spcPct val="0"/>
        </a:spcAft>
        <a:defRPr sz="4400">
          <a:solidFill>
            <a:schemeClr val="tx1"/>
          </a:solidFill>
          <a:latin typeface="Arial" charset="0"/>
          <a:cs typeface="Cordia New" pitchFamily="34" charset="-34"/>
        </a:defRPr>
      </a:lvl7pPr>
      <a:lvl8pPr marL="1371600" algn="ctr" rtl="0" fontAlgn="base">
        <a:spcBef>
          <a:spcPct val="0"/>
        </a:spcBef>
        <a:spcAft>
          <a:spcPct val="0"/>
        </a:spcAft>
        <a:defRPr sz="4400">
          <a:solidFill>
            <a:schemeClr val="tx1"/>
          </a:solidFill>
          <a:latin typeface="Arial" charset="0"/>
          <a:cs typeface="Cordia New" pitchFamily="34" charset="-34"/>
        </a:defRPr>
      </a:lvl8pPr>
      <a:lvl9pPr marL="1828800" algn="ctr" rtl="0" fontAlgn="base">
        <a:spcBef>
          <a:spcPct val="0"/>
        </a:spcBef>
        <a:spcAft>
          <a:spcPct val="0"/>
        </a:spcAft>
        <a:defRPr sz="4400">
          <a:solidFill>
            <a:schemeClr val="tx1"/>
          </a:solidFill>
          <a:latin typeface="Arial" charset="0"/>
          <a:cs typeface="Cordia New" pitchFamily="34" charset="-34"/>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hyperlink" Target="http://www.aidsdatahub.org/" TargetMode="Externa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hyperlink" Target="http://www.aidsdatahub.org/" TargetMode="Externa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hyperlink" Target="http://www.aidsdatahub.org/" TargetMode="Externa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chart" Target="../charts/chart15.xml"/></Relationships>
</file>

<file path=ppt/slides/_rels/slide14.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8.xml"/><Relationship Id="rId1" Type="http://schemas.openxmlformats.org/officeDocument/2006/relationships/slideLayout" Target="../slideLayouts/slideLayout44.xml"/><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9.xml"/><Relationship Id="rId1" Type="http://schemas.openxmlformats.org/officeDocument/2006/relationships/slideLayout" Target="../slideLayouts/slideLayout71.xml"/><Relationship Id="rId4" Type="http://schemas.openxmlformats.org/officeDocument/2006/relationships/chart" Target="../charts/chart1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hyperlink" Target="http://www.aidsdatahub.org/" TargetMode="External"/><Relationship Id="rId1" Type="http://schemas.openxmlformats.org/officeDocument/2006/relationships/slideLayout" Target="../slideLayouts/slideLayout15.xml"/><Relationship Id="rId4" Type="http://schemas.openxmlformats.org/officeDocument/2006/relationships/chart" Target="../charts/chart19.xml"/></Relationships>
</file>

<file path=ppt/slides/_rels/slide19.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hyperlink" Target="http://www.aidsdatahub.org/"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hyperlink" Target="http://www.aidsdatahub.org/" TargetMode="Externa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hyperlink" Target="http://www.aidsdatahub.org/" TargetMode="Externa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chart" Target="../charts/chart23.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hyperlink" Target="http://www.aidsdatahub.org/" TargetMode="External"/><Relationship Id="rId7" Type="http://schemas.openxmlformats.org/officeDocument/2006/relationships/chart" Target="../charts/chart27.xml"/><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chart" Target="../charts/chart26.xml"/><Relationship Id="rId5" Type="http://schemas.openxmlformats.org/officeDocument/2006/relationships/chart" Target="../charts/chart25.xml"/><Relationship Id="rId4" Type="http://schemas.openxmlformats.org/officeDocument/2006/relationships/chart" Target="../charts/chart2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chart" Target="../charts/chart28.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12.xml"/><Relationship Id="rId1" Type="http://schemas.openxmlformats.org/officeDocument/2006/relationships/slideLayout" Target="../slideLayouts/slideLayout89.xml"/><Relationship Id="rId4" Type="http://schemas.openxmlformats.org/officeDocument/2006/relationships/chart" Target="../charts/chart29.xml"/></Relationships>
</file>

<file path=ppt/slides/_rels/slide27.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chart" Target="../charts/chart30.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13.xml"/><Relationship Id="rId1" Type="http://schemas.openxmlformats.org/officeDocument/2006/relationships/slideLayout" Target="../slideLayouts/slideLayout100.xml"/><Relationship Id="rId4" Type="http://schemas.openxmlformats.org/officeDocument/2006/relationships/hyperlink" Target="http://www.who.int/maternal_child_adolescent/epidemiology/policy-indicators/en/"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chart" Target="../charts/chart31.xml"/></Relationships>
</file>

<file path=ppt/slides/_rels/slide34.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chart" Target="../charts/chart32.xml"/></Relationships>
</file>

<file path=ppt/slides/_rels/slide35.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chart" Target="../charts/chart3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hyperlink" Target="http://www.aidsdatahub.org/" TargetMode="External"/><Relationship Id="rId1" Type="http://schemas.openxmlformats.org/officeDocument/2006/relationships/slideLayout" Target="../slideLayouts/slideLayout2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hyperlink" Target="http://www.aidsdatahub.org/" TargetMode="Externa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hyperlink" Target="http://www.aidsdatahub.org/" TargetMode="External"/><Relationship Id="rId7" Type="http://schemas.openxmlformats.org/officeDocument/2006/relationships/chart" Target="../charts/chart4.xml"/><Relationship Id="rId2" Type="http://schemas.openxmlformats.org/officeDocument/2006/relationships/notesSlide" Target="../notesSlides/notesSlide4.xml"/><Relationship Id="rId1" Type="http://schemas.openxmlformats.org/officeDocument/2006/relationships/slideLayout" Target="../slideLayouts/slideLayout80.xml"/><Relationship Id="rId6" Type="http://schemas.openxmlformats.org/officeDocument/2006/relationships/chart" Target="../charts/chart3.xml"/><Relationship Id="rId5" Type="http://schemas.openxmlformats.org/officeDocument/2006/relationships/chart" Target="../charts/chart2.xml"/><Relationship Id="rId4" Type="http://schemas.openxmlformats.org/officeDocument/2006/relationships/chart" Target="../charts/chart1.xml"/></Relationships>
</file>

<file path=ppt/slides/_rels/slide6.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5.xml"/><Relationship Id="rId1" Type="http://schemas.openxmlformats.org/officeDocument/2006/relationships/slideLayout" Target="../slideLayouts/slideLayout15.xml"/><Relationship Id="rId4" Type="http://schemas.openxmlformats.org/officeDocument/2006/relationships/chart" Target="../charts/chart5.xml"/></Relationships>
</file>

<file path=ppt/slides/_rels/slide7.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chart" Target="../charts/chart6.xml"/><Relationship Id="rId1" Type="http://schemas.openxmlformats.org/officeDocument/2006/relationships/slideLayout" Target="../slideLayouts/slideLayout15.xml"/><Relationship Id="rId6" Type="http://schemas.openxmlformats.org/officeDocument/2006/relationships/chart" Target="../charts/chart9.xml"/><Relationship Id="rId5" Type="http://schemas.openxmlformats.org/officeDocument/2006/relationships/chart" Target="../charts/chart8.xml"/><Relationship Id="rId4" Type="http://schemas.openxmlformats.org/officeDocument/2006/relationships/chart" Target="../charts/chart7.xml"/></Relationships>
</file>

<file path=ppt/slides/_rels/slide8.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hyperlink" Target="http://www.aidsdatahub.org/" TargetMode="Externa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chart" Target="../charts/chart1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1000" y="4543300"/>
            <a:ext cx="9486928" cy="1357200"/>
          </a:xfrm>
        </p:spPr>
        <p:txBody>
          <a:bodyPr/>
          <a:lstStyle/>
          <a:p>
            <a:r>
              <a:rPr lang="en-US" sz="5400" dirty="0"/>
              <a:t>Young Key Populations</a:t>
            </a:r>
            <a:endParaRPr lang="en-GB" sz="5400" dirty="0"/>
          </a:p>
        </p:txBody>
      </p:sp>
      <p:sp>
        <p:nvSpPr>
          <p:cNvPr id="3" name="TextBox 2"/>
          <p:cNvSpPr txBox="1"/>
          <p:nvPr/>
        </p:nvSpPr>
        <p:spPr>
          <a:xfrm>
            <a:off x="228600" y="6019800"/>
            <a:ext cx="4038600" cy="400110"/>
          </a:xfrm>
          <a:prstGeom prst="rect">
            <a:avLst/>
          </a:prstGeom>
          <a:noFill/>
        </p:spPr>
        <p:txBody>
          <a:bodyPr wrap="square" rtlCol="0">
            <a:spAutoFit/>
          </a:bodyPr>
          <a:lstStyle/>
          <a:p>
            <a:pPr algn="r"/>
            <a:r>
              <a:rPr lang="en-US" sz="2000" b="1" dirty="0">
                <a:solidFill>
                  <a:schemeClr val="bg1"/>
                </a:solidFill>
              </a:rPr>
              <a:t>Last updated: December 2019</a:t>
            </a:r>
            <a:endParaRPr lang="en-GB" sz="2000" b="1" dirty="0">
              <a:solidFill>
                <a:schemeClr val="bg1"/>
              </a:solidFill>
            </a:endParaRPr>
          </a:p>
        </p:txBody>
      </p:sp>
    </p:spTree>
    <p:extLst>
      <p:ext uri="{BB962C8B-B14F-4D97-AF65-F5344CB8AC3E}">
        <p14:creationId xmlns:p14="http://schemas.microsoft.com/office/powerpoint/2010/main" val="35979917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825"/>
            <a:ext cx="11963400" cy="808800"/>
          </a:xfrm>
        </p:spPr>
        <p:txBody>
          <a:bodyPr/>
          <a:lstStyle/>
          <a:p>
            <a:r>
              <a:rPr lang="en-US" dirty="0"/>
              <a:t>HIV prevalence among sex workers by age group, countries where data is available, 2012-2018</a:t>
            </a:r>
            <a:endParaRPr lang="en-GB" dirty="0"/>
          </a:p>
        </p:txBody>
      </p:sp>
      <p:sp>
        <p:nvSpPr>
          <p:cNvPr id="5" name="Slide Number Placeholder 4"/>
          <p:cNvSpPr>
            <a:spLocks noGrp="1"/>
          </p:cNvSpPr>
          <p:nvPr>
            <p:ph type="sldNum" sz="quarter" idx="15"/>
          </p:nvPr>
        </p:nvSpPr>
        <p:spPr/>
        <p:txBody>
          <a:bodyPr/>
          <a:lstStyle/>
          <a:p>
            <a:pPr>
              <a:defRPr/>
            </a:pPr>
            <a:fld id="{5C997690-538C-459A-B78B-6DDEECAB5D02}" type="slidenum">
              <a:rPr lang="th-TH" smtClean="0">
                <a:solidFill>
                  <a:prstClr val="black">
                    <a:tint val="75000"/>
                  </a:prstClr>
                </a:solidFill>
              </a:rPr>
              <a:pPr>
                <a:defRPr/>
              </a:pPr>
              <a:t>10</a:t>
            </a:fld>
            <a:endParaRPr lang="th-TH">
              <a:solidFill>
                <a:prstClr val="black">
                  <a:tint val="75000"/>
                </a:prstClr>
              </a:solidFill>
            </a:endParaRPr>
          </a:p>
        </p:txBody>
      </p:sp>
      <p:sp>
        <p:nvSpPr>
          <p:cNvPr id="14" name="Rectangle 6">
            <a:extLst>
              <a:ext uri="{FF2B5EF4-FFF2-40B4-BE49-F238E27FC236}">
                <a16:creationId xmlns:a16="http://schemas.microsoft.com/office/drawing/2014/main" id="{1BB4BFDF-785E-4272-A078-C14DD4D86409}"/>
              </a:ext>
            </a:extLst>
          </p:cNvPr>
          <p:cNvSpPr>
            <a:spLocks noChangeArrowheads="1"/>
          </p:cNvSpPr>
          <p:nvPr/>
        </p:nvSpPr>
        <p:spPr bwMode="auto">
          <a:xfrm>
            <a:off x="0" y="6614061"/>
            <a:ext cx="11125200" cy="230832"/>
          </a:xfrm>
          <a:prstGeom prst="rect">
            <a:avLst/>
          </a:prstGeom>
          <a:noFill/>
          <a:ln>
            <a:noFill/>
          </a:ln>
        </p:spPr>
        <p:txBody>
          <a:bodyPr wrap="square" anchor="ctr">
            <a:spAutoFit/>
          </a:bodyPr>
          <a:lstStyle/>
          <a:p>
            <a:pPr defTabSz="457200" eaLnBrk="0" hangingPunct="0"/>
            <a:r>
              <a:rPr lang="en-US" sz="900" kern="0" dirty="0">
                <a:solidFill>
                  <a:srgbClr val="000000"/>
                </a:solidFill>
                <a:latin typeface="Arial" pitchFamily="34" charset="0"/>
                <a:ea typeface="ＭＳ 明朝" charset="-128"/>
                <a:cs typeface="Arial" pitchFamily="34" charset="0"/>
              </a:rPr>
              <a:t>Source: Prepared by </a:t>
            </a:r>
            <a:r>
              <a:rPr lang="en-US" sz="900" kern="0" dirty="0">
                <a:solidFill>
                  <a:srgbClr val="000000"/>
                </a:solidFill>
                <a:latin typeface="Arial" pitchFamily="34" charset="0"/>
                <a:ea typeface="ＭＳ 明朝" charset="-128"/>
                <a:cs typeface="Arial" pitchFamily="34" charset="0"/>
                <a:hlinkClick r:id="rId2"/>
              </a:rPr>
              <a:t>www.aidsdatahub.org</a:t>
            </a:r>
            <a:r>
              <a:rPr lang="en-US" sz="900" kern="0" dirty="0">
                <a:solidFill>
                  <a:srgbClr val="000000"/>
                </a:solidFill>
                <a:latin typeface="Arial" pitchFamily="34" charset="0"/>
                <a:ea typeface="ＭＳ 明朝" charset="-128"/>
                <a:cs typeface="Arial" pitchFamily="34" charset="0"/>
              </a:rPr>
              <a:t> based on </a:t>
            </a:r>
            <a:r>
              <a:rPr lang="en-US" sz="900" kern="0" dirty="0" err="1">
                <a:solidFill>
                  <a:srgbClr val="000000"/>
                </a:solidFill>
                <a:latin typeface="Arial" pitchFamily="34" charset="0"/>
                <a:ea typeface="ＭＳ 明朝" charset="-128"/>
                <a:cs typeface="Arial" pitchFamily="34" charset="0"/>
              </a:rPr>
              <a:t>Behavioural</a:t>
            </a:r>
            <a:r>
              <a:rPr lang="en-US" sz="900" kern="0" dirty="0">
                <a:solidFill>
                  <a:srgbClr val="000000"/>
                </a:solidFill>
                <a:latin typeface="Arial" pitchFamily="34" charset="0"/>
                <a:ea typeface="ＭＳ 明朝" charset="-128"/>
                <a:cs typeface="Arial" pitchFamily="34" charset="0"/>
              </a:rPr>
              <a:t> Surveys; Integrated Biological and </a:t>
            </a:r>
            <a:r>
              <a:rPr lang="en-US" sz="900" kern="0" dirty="0" err="1">
                <a:solidFill>
                  <a:srgbClr val="000000"/>
                </a:solidFill>
                <a:latin typeface="Arial" pitchFamily="34" charset="0"/>
                <a:ea typeface="ＭＳ 明朝" charset="-128"/>
                <a:cs typeface="Arial" pitchFamily="34" charset="0"/>
              </a:rPr>
              <a:t>Behavioural</a:t>
            </a:r>
            <a:r>
              <a:rPr lang="en-US" sz="900" kern="0" dirty="0">
                <a:solidFill>
                  <a:srgbClr val="000000"/>
                </a:solidFill>
                <a:latin typeface="Arial" pitchFamily="34" charset="0"/>
                <a:ea typeface="ＭＳ 明朝" charset="-128"/>
                <a:cs typeface="Arial" pitchFamily="34" charset="0"/>
              </a:rPr>
              <a:t> Surveys; Global AIDS Response Progress Reporting; Global AIDS Monitoring (GAM) reporting</a:t>
            </a:r>
          </a:p>
        </p:txBody>
      </p:sp>
      <p:graphicFrame>
        <p:nvGraphicFramePr>
          <p:cNvPr id="7" name="Chart 6">
            <a:extLst>
              <a:ext uri="{FF2B5EF4-FFF2-40B4-BE49-F238E27FC236}">
                <a16:creationId xmlns:a16="http://schemas.microsoft.com/office/drawing/2014/main" id="{00000000-0008-0000-0600-000008000000}"/>
              </a:ext>
            </a:extLst>
          </p:cNvPr>
          <p:cNvGraphicFramePr>
            <a:graphicFrameLocks/>
          </p:cNvGraphicFramePr>
          <p:nvPr>
            <p:extLst>
              <p:ext uri="{D42A27DB-BD31-4B8C-83A1-F6EECF244321}">
                <p14:modId xmlns:p14="http://schemas.microsoft.com/office/powerpoint/2010/main" val="1225918133"/>
              </p:ext>
            </p:extLst>
          </p:nvPr>
        </p:nvGraphicFramePr>
        <p:xfrm>
          <a:off x="609599" y="2431796"/>
          <a:ext cx="10744201" cy="407431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5140437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477200"/>
            <a:ext cx="11734800" cy="504000"/>
          </a:xfrm>
        </p:spPr>
        <p:txBody>
          <a:bodyPr/>
          <a:lstStyle/>
          <a:p>
            <a:r>
              <a:rPr lang="en-US" dirty="0"/>
              <a:t>HIV prevalence among men who have sex with men by age group, countries where data is available, 2012-2018</a:t>
            </a:r>
            <a:endParaRPr lang="en-GB" dirty="0"/>
          </a:p>
        </p:txBody>
      </p:sp>
      <p:sp>
        <p:nvSpPr>
          <p:cNvPr id="5" name="Slide Number Placeholder 4"/>
          <p:cNvSpPr>
            <a:spLocks noGrp="1"/>
          </p:cNvSpPr>
          <p:nvPr>
            <p:ph type="sldNum" sz="quarter" idx="15"/>
          </p:nvPr>
        </p:nvSpPr>
        <p:spPr/>
        <p:txBody>
          <a:bodyPr/>
          <a:lstStyle/>
          <a:p>
            <a:pPr>
              <a:defRPr/>
            </a:pPr>
            <a:fld id="{5C997690-538C-459A-B78B-6DDEECAB5D02}" type="slidenum">
              <a:rPr lang="th-TH" smtClean="0">
                <a:solidFill>
                  <a:prstClr val="black">
                    <a:tint val="75000"/>
                  </a:prstClr>
                </a:solidFill>
              </a:rPr>
              <a:pPr>
                <a:defRPr/>
              </a:pPr>
              <a:t>11</a:t>
            </a:fld>
            <a:endParaRPr lang="th-TH">
              <a:solidFill>
                <a:prstClr val="black">
                  <a:tint val="75000"/>
                </a:prstClr>
              </a:solidFill>
            </a:endParaRPr>
          </a:p>
        </p:txBody>
      </p:sp>
      <p:sp>
        <p:nvSpPr>
          <p:cNvPr id="15" name="Rectangle 14"/>
          <p:cNvSpPr/>
          <p:nvPr/>
        </p:nvSpPr>
        <p:spPr>
          <a:xfrm>
            <a:off x="6858000" y="5848301"/>
            <a:ext cx="1338680" cy="276999"/>
          </a:xfrm>
          <a:prstGeom prst="rect">
            <a:avLst/>
          </a:prstGeom>
          <a:ln>
            <a:noFill/>
            <a:prstDash val="sysDot"/>
          </a:ln>
        </p:spPr>
        <p:txBody>
          <a:bodyPr wrap="square">
            <a:spAutoFit/>
          </a:bodyPr>
          <a:lstStyle/>
          <a:p>
            <a:r>
              <a:rPr lang="en-US" sz="1200" dirty="0"/>
              <a:t>* Kathmandu</a:t>
            </a:r>
            <a:endParaRPr lang="en-GB" sz="1200" dirty="0"/>
          </a:p>
        </p:txBody>
      </p:sp>
      <p:sp>
        <p:nvSpPr>
          <p:cNvPr id="16" name="Rectangle 6">
            <a:extLst>
              <a:ext uri="{FF2B5EF4-FFF2-40B4-BE49-F238E27FC236}">
                <a16:creationId xmlns:a16="http://schemas.microsoft.com/office/drawing/2014/main" id="{FFB25411-27F7-4C18-8B30-C0499A5A75AF}"/>
              </a:ext>
            </a:extLst>
          </p:cNvPr>
          <p:cNvSpPr>
            <a:spLocks noChangeArrowheads="1"/>
          </p:cNvSpPr>
          <p:nvPr/>
        </p:nvSpPr>
        <p:spPr bwMode="auto">
          <a:xfrm>
            <a:off x="152400" y="6546250"/>
            <a:ext cx="11277600" cy="230832"/>
          </a:xfrm>
          <a:prstGeom prst="rect">
            <a:avLst/>
          </a:prstGeom>
          <a:noFill/>
          <a:ln>
            <a:noFill/>
          </a:ln>
        </p:spPr>
        <p:txBody>
          <a:bodyPr wrap="square" anchor="ctr">
            <a:spAutoFit/>
          </a:bodyPr>
          <a:lstStyle/>
          <a:p>
            <a:pPr defTabSz="457200" eaLnBrk="0" hangingPunct="0"/>
            <a:r>
              <a:rPr lang="en-US" sz="900" kern="0" dirty="0">
                <a:solidFill>
                  <a:srgbClr val="000000"/>
                </a:solidFill>
                <a:latin typeface="Arial" pitchFamily="34" charset="0"/>
                <a:ea typeface="ＭＳ 明朝" charset="-128"/>
                <a:cs typeface="Arial" pitchFamily="34" charset="0"/>
              </a:rPr>
              <a:t>Source: Prepared by </a:t>
            </a:r>
            <a:r>
              <a:rPr lang="en-US" sz="900" kern="0" dirty="0">
                <a:solidFill>
                  <a:srgbClr val="000000"/>
                </a:solidFill>
                <a:latin typeface="Arial" pitchFamily="34" charset="0"/>
                <a:ea typeface="ＭＳ 明朝" charset="-128"/>
                <a:cs typeface="Arial" pitchFamily="34" charset="0"/>
                <a:hlinkClick r:id="rId2"/>
              </a:rPr>
              <a:t>www.aidsdatahub.org</a:t>
            </a:r>
            <a:r>
              <a:rPr lang="en-US" sz="900" kern="0" dirty="0">
                <a:solidFill>
                  <a:srgbClr val="000000"/>
                </a:solidFill>
                <a:latin typeface="Arial" pitchFamily="34" charset="0"/>
                <a:ea typeface="ＭＳ 明朝" charset="-128"/>
                <a:cs typeface="Arial" pitchFamily="34" charset="0"/>
              </a:rPr>
              <a:t> based on </a:t>
            </a:r>
            <a:r>
              <a:rPr lang="en-US" sz="900" kern="0" dirty="0" err="1">
                <a:solidFill>
                  <a:srgbClr val="000000"/>
                </a:solidFill>
                <a:latin typeface="Arial" pitchFamily="34" charset="0"/>
                <a:ea typeface="ＭＳ 明朝" charset="-128"/>
                <a:cs typeface="Arial" pitchFamily="34" charset="0"/>
              </a:rPr>
              <a:t>Behavioural</a:t>
            </a:r>
            <a:r>
              <a:rPr lang="en-US" sz="900" kern="0" dirty="0">
                <a:solidFill>
                  <a:srgbClr val="000000"/>
                </a:solidFill>
                <a:latin typeface="Arial" pitchFamily="34" charset="0"/>
                <a:ea typeface="ＭＳ 明朝" charset="-128"/>
                <a:cs typeface="Arial" pitchFamily="34" charset="0"/>
              </a:rPr>
              <a:t> Surveys; Integrated Biological and </a:t>
            </a:r>
            <a:r>
              <a:rPr lang="en-US" sz="900" kern="0" dirty="0" err="1">
                <a:solidFill>
                  <a:srgbClr val="000000"/>
                </a:solidFill>
                <a:latin typeface="Arial" pitchFamily="34" charset="0"/>
                <a:ea typeface="ＭＳ 明朝" charset="-128"/>
                <a:cs typeface="Arial" pitchFamily="34" charset="0"/>
              </a:rPr>
              <a:t>Behavioural</a:t>
            </a:r>
            <a:r>
              <a:rPr lang="en-US" sz="900" kern="0" dirty="0">
                <a:solidFill>
                  <a:srgbClr val="000000"/>
                </a:solidFill>
                <a:latin typeface="Arial" pitchFamily="34" charset="0"/>
                <a:ea typeface="ＭＳ 明朝" charset="-128"/>
                <a:cs typeface="Arial" pitchFamily="34" charset="0"/>
              </a:rPr>
              <a:t> Surveys; Global AIDS Response Progress Reporting; Global AIDS Monitoring (GAM) reporting</a:t>
            </a:r>
          </a:p>
        </p:txBody>
      </p:sp>
      <p:graphicFrame>
        <p:nvGraphicFramePr>
          <p:cNvPr id="10" name="Chart 9">
            <a:extLst>
              <a:ext uri="{FF2B5EF4-FFF2-40B4-BE49-F238E27FC236}">
                <a16:creationId xmlns:a16="http://schemas.microsoft.com/office/drawing/2014/main" id="{00000000-0008-0000-0700-000004000000}"/>
              </a:ext>
            </a:extLst>
          </p:cNvPr>
          <p:cNvGraphicFramePr>
            <a:graphicFrameLocks/>
          </p:cNvGraphicFramePr>
          <p:nvPr>
            <p:extLst>
              <p:ext uri="{D42A27DB-BD31-4B8C-83A1-F6EECF244321}">
                <p14:modId xmlns:p14="http://schemas.microsoft.com/office/powerpoint/2010/main" val="488750318"/>
              </p:ext>
            </p:extLst>
          </p:nvPr>
        </p:nvGraphicFramePr>
        <p:xfrm>
          <a:off x="304800" y="2450204"/>
          <a:ext cx="11582399" cy="404202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8003479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17020"/>
            <a:ext cx="11963400" cy="790588"/>
          </a:xfrm>
        </p:spPr>
        <p:txBody>
          <a:bodyPr/>
          <a:lstStyle/>
          <a:p>
            <a:r>
              <a:rPr lang="en-US" dirty="0"/>
              <a:t>HIV prevalence among transgender people by age group, countries where data is available, 2014-2018</a:t>
            </a:r>
            <a:endParaRPr lang="en-GB" dirty="0"/>
          </a:p>
        </p:txBody>
      </p:sp>
      <p:sp>
        <p:nvSpPr>
          <p:cNvPr id="10" name="Rectangle 6">
            <a:extLst>
              <a:ext uri="{FF2B5EF4-FFF2-40B4-BE49-F238E27FC236}">
                <a16:creationId xmlns:a16="http://schemas.microsoft.com/office/drawing/2014/main" id="{A66762C5-2025-4613-83A4-4019683E69A5}"/>
              </a:ext>
            </a:extLst>
          </p:cNvPr>
          <p:cNvSpPr>
            <a:spLocks noChangeArrowheads="1"/>
          </p:cNvSpPr>
          <p:nvPr/>
        </p:nvSpPr>
        <p:spPr bwMode="auto">
          <a:xfrm>
            <a:off x="0" y="6627168"/>
            <a:ext cx="11201400" cy="230832"/>
          </a:xfrm>
          <a:prstGeom prst="rect">
            <a:avLst/>
          </a:prstGeom>
          <a:noFill/>
          <a:ln>
            <a:noFill/>
          </a:ln>
        </p:spPr>
        <p:txBody>
          <a:bodyPr wrap="square" anchor="ctr">
            <a:spAutoFit/>
          </a:bodyPr>
          <a:lstStyle/>
          <a:p>
            <a:pPr defTabSz="457200" eaLnBrk="0" hangingPunct="0"/>
            <a:r>
              <a:rPr lang="en-US" sz="900" kern="0" dirty="0">
                <a:solidFill>
                  <a:srgbClr val="000000"/>
                </a:solidFill>
                <a:latin typeface="Arial" pitchFamily="34" charset="0"/>
                <a:ea typeface="ＭＳ 明朝" charset="-128"/>
                <a:cs typeface="Arial" pitchFamily="34" charset="0"/>
              </a:rPr>
              <a:t>Source: Prepared by </a:t>
            </a:r>
            <a:r>
              <a:rPr lang="en-US" sz="900" kern="0" dirty="0">
                <a:solidFill>
                  <a:srgbClr val="000000"/>
                </a:solidFill>
                <a:latin typeface="Arial" pitchFamily="34" charset="0"/>
                <a:ea typeface="ＭＳ 明朝" charset="-128"/>
                <a:cs typeface="Arial" pitchFamily="34" charset="0"/>
                <a:hlinkClick r:id="rId2"/>
              </a:rPr>
              <a:t>www.aidsdatahub.org</a:t>
            </a:r>
            <a:r>
              <a:rPr lang="en-US" sz="900" kern="0" dirty="0">
                <a:solidFill>
                  <a:srgbClr val="000000"/>
                </a:solidFill>
                <a:latin typeface="Arial" pitchFamily="34" charset="0"/>
                <a:ea typeface="ＭＳ 明朝" charset="-128"/>
                <a:cs typeface="Arial" pitchFamily="34" charset="0"/>
              </a:rPr>
              <a:t> based on </a:t>
            </a:r>
            <a:r>
              <a:rPr lang="en-US" sz="900" kern="0" dirty="0" err="1">
                <a:solidFill>
                  <a:srgbClr val="000000"/>
                </a:solidFill>
                <a:latin typeface="Arial" pitchFamily="34" charset="0"/>
                <a:ea typeface="ＭＳ 明朝" charset="-128"/>
                <a:cs typeface="Arial" pitchFamily="34" charset="0"/>
              </a:rPr>
              <a:t>Behavioural</a:t>
            </a:r>
            <a:r>
              <a:rPr lang="en-US" sz="900" kern="0" dirty="0">
                <a:solidFill>
                  <a:srgbClr val="000000"/>
                </a:solidFill>
                <a:latin typeface="Arial" pitchFamily="34" charset="0"/>
                <a:ea typeface="ＭＳ 明朝" charset="-128"/>
                <a:cs typeface="Arial" pitchFamily="34" charset="0"/>
              </a:rPr>
              <a:t> Surveys; Integrated Biological and </a:t>
            </a:r>
            <a:r>
              <a:rPr lang="en-US" sz="900" kern="0" dirty="0" err="1">
                <a:solidFill>
                  <a:srgbClr val="000000"/>
                </a:solidFill>
                <a:latin typeface="Arial" pitchFamily="34" charset="0"/>
                <a:ea typeface="ＭＳ 明朝" charset="-128"/>
                <a:cs typeface="Arial" pitchFamily="34" charset="0"/>
              </a:rPr>
              <a:t>Behavioural</a:t>
            </a:r>
            <a:r>
              <a:rPr lang="en-US" sz="900" kern="0" dirty="0">
                <a:solidFill>
                  <a:srgbClr val="000000"/>
                </a:solidFill>
                <a:latin typeface="Arial" pitchFamily="34" charset="0"/>
                <a:ea typeface="ＭＳ 明朝" charset="-128"/>
                <a:cs typeface="Arial" pitchFamily="34" charset="0"/>
              </a:rPr>
              <a:t> Surveys; Global AIDS Response Progress Reporting; Global AIDS Monitoring (GAM) reporting</a:t>
            </a:r>
          </a:p>
        </p:txBody>
      </p:sp>
      <p:graphicFrame>
        <p:nvGraphicFramePr>
          <p:cNvPr id="5" name="Chart 4">
            <a:extLst>
              <a:ext uri="{FF2B5EF4-FFF2-40B4-BE49-F238E27FC236}">
                <a16:creationId xmlns:a16="http://schemas.microsoft.com/office/drawing/2014/main" id="{00000000-0008-0000-0800-000002000000}"/>
              </a:ext>
            </a:extLst>
          </p:cNvPr>
          <p:cNvGraphicFramePr>
            <a:graphicFrameLocks/>
          </p:cNvGraphicFramePr>
          <p:nvPr>
            <p:extLst>
              <p:ext uri="{D42A27DB-BD31-4B8C-83A1-F6EECF244321}">
                <p14:modId xmlns:p14="http://schemas.microsoft.com/office/powerpoint/2010/main" val="7287689"/>
              </p:ext>
            </p:extLst>
          </p:nvPr>
        </p:nvGraphicFramePr>
        <p:xfrm>
          <a:off x="609600" y="2307608"/>
          <a:ext cx="10744200" cy="378839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7544763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447800"/>
            <a:ext cx="11811000" cy="838200"/>
          </a:xfrm>
        </p:spPr>
        <p:txBody>
          <a:bodyPr/>
          <a:lstStyle/>
          <a:p>
            <a:r>
              <a:rPr lang="en-US" dirty="0"/>
              <a:t>HIV prevalence among people who inject drugs by age group, countries where data is available, 2012-2018</a:t>
            </a:r>
          </a:p>
        </p:txBody>
      </p:sp>
      <p:sp>
        <p:nvSpPr>
          <p:cNvPr id="3" name="Rectangle 2"/>
          <p:cNvSpPr/>
          <p:nvPr/>
        </p:nvSpPr>
        <p:spPr>
          <a:xfrm>
            <a:off x="4267200" y="6210994"/>
            <a:ext cx="6096000" cy="246221"/>
          </a:xfrm>
          <a:prstGeom prst="rect">
            <a:avLst/>
          </a:prstGeom>
          <a:ln>
            <a:solidFill>
              <a:srgbClr val="33CCCC"/>
            </a:solidFill>
            <a:prstDash val="sysDot"/>
          </a:ln>
        </p:spPr>
        <p:txBody>
          <a:bodyPr wrap="square">
            <a:spAutoFit/>
          </a:bodyPr>
          <a:lstStyle/>
          <a:p>
            <a:r>
              <a:rPr lang="en-US" sz="1000" dirty="0"/>
              <a:t>*Sample size of young PWID from 2014 survey is very small to make comparison with older counterpart</a:t>
            </a:r>
            <a:endParaRPr lang="en-GB" sz="1000" dirty="0"/>
          </a:p>
        </p:txBody>
      </p:sp>
      <p:sp>
        <p:nvSpPr>
          <p:cNvPr id="14" name="Rectangle 6">
            <a:extLst>
              <a:ext uri="{FF2B5EF4-FFF2-40B4-BE49-F238E27FC236}">
                <a16:creationId xmlns:a16="http://schemas.microsoft.com/office/drawing/2014/main" id="{962D080C-E13B-4B11-9266-F6F16057AB68}"/>
              </a:ext>
            </a:extLst>
          </p:cNvPr>
          <p:cNvSpPr>
            <a:spLocks noChangeArrowheads="1"/>
          </p:cNvSpPr>
          <p:nvPr/>
        </p:nvSpPr>
        <p:spPr bwMode="auto">
          <a:xfrm>
            <a:off x="0" y="6627168"/>
            <a:ext cx="11430000" cy="230832"/>
          </a:xfrm>
          <a:prstGeom prst="rect">
            <a:avLst/>
          </a:prstGeom>
          <a:noFill/>
          <a:ln>
            <a:noFill/>
          </a:ln>
        </p:spPr>
        <p:txBody>
          <a:bodyPr wrap="square" anchor="ctr">
            <a:spAutoFit/>
          </a:bodyPr>
          <a:lstStyle/>
          <a:p>
            <a:pPr defTabSz="457200" eaLnBrk="0" hangingPunct="0"/>
            <a:r>
              <a:rPr lang="en-US" sz="900" kern="0" dirty="0">
                <a:solidFill>
                  <a:srgbClr val="000000"/>
                </a:solidFill>
                <a:latin typeface="Arial" pitchFamily="34" charset="0"/>
                <a:ea typeface="ＭＳ 明朝" charset="-128"/>
                <a:cs typeface="Arial" pitchFamily="34" charset="0"/>
              </a:rPr>
              <a:t>Source: Prepared by </a:t>
            </a:r>
            <a:r>
              <a:rPr lang="en-US" sz="900" kern="0" dirty="0">
                <a:solidFill>
                  <a:srgbClr val="000000"/>
                </a:solidFill>
                <a:latin typeface="Arial" pitchFamily="34" charset="0"/>
                <a:ea typeface="ＭＳ 明朝" charset="-128"/>
                <a:cs typeface="Arial" pitchFamily="34" charset="0"/>
                <a:hlinkClick r:id="rId3"/>
              </a:rPr>
              <a:t>www.aidsdatahub.org</a:t>
            </a:r>
            <a:r>
              <a:rPr lang="en-US" sz="900" kern="0" dirty="0">
                <a:solidFill>
                  <a:srgbClr val="000000"/>
                </a:solidFill>
                <a:latin typeface="Arial" pitchFamily="34" charset="0"/>
                <a:ea typeface="ＭＳ 明朝" charset="-128"/>
                <a:cs typeface="Arial" pitchFamily="34" charset="0"/>
              </a:rPr>
              <a:t> based on </a:t>
            </a:r>
            <a:r>
              <a:rPr lang="en-US" sz="900" kern="0" dirty="0" err="1">
                <a:solidFill>
                  <a:srgbClr val="000000"/>
                </a:solidFill>
                <a:latin typeface="Arial" pitchFamily="34" charset="0"/>
                <a:ea typeface="ＭＳ 明朝" charset="-128"/>
                <a:cs typeface="Arial" pitchFamily="34" charset="0"/>
              </a:rPr>
              <a:t>Behavioural</a:t>
            </a:r>
            <a:r>
              <a:rPr lang="en-US" sz="900" kern="0" dirty="0">
                <a:solidFill>
                  <a:srgbClr val="000000"/>
                </a:solidFill>
                <a:latin typeface="Arial" pitchFamily="34" charset="0"/>
                <a:ea typeface="ＭＳ 明朝" charset="-128"/>
                <a:cs typeface="Arial" pitchFamily="34" charset="0"/>
              </a:rPr>
              <a:t> Surveys; Integrated Biological and </a:t>
            </a:r>
            <a:r>
              <a:rPr lang="en-US" sz="900" kern="0" dirty="0" err="1">
                <a:solidFill>
                  <a:srgbClr val="000000"/>
                </a:solidFill>
                <a:latin typeface="Arial" pitchFamily="34" charset="0"/>
                <a:ea typeface="ＭＳ 明朝" charset="-128"/>
                <a:cs typeface="Arial" pitchFamily="34" charset="0"/>
              </a:rPr>
              <a:t>Behavioural</a:t>
            </a:r>
            <a:r>
              <a:rPr lang="en-US" sz="900" kern="0" dirty="0">
                <a:solidFill>
                  <a:srgbClr val="000000"/>
                </a:solidFill>
                <a:latin typeface="Arial" pitchFamily="34" charset="0"/>
                <a:ea typeface="ＭＳ 明朝" charset="-128"/>
                <a:cs typeface="Arial" pitchFamily="34" charset="0"/>
              </a:rPr>
              <a:t> Surveys; Global AIDS Response Progress Reporting; Global AIDS Monitoring (GAM) reporting</a:t>
            </a:r>
          </a:p>
        </p:txBody>
      </p:sp>
      <p:graphicFrame>
        <p:nvGraphicFramePr>
          <p:cNvPr id="9" name="Chart 8">
            <a:extLst>
              <a:ext uri="{FF2B5EF4-FFF2-40B4-BE49-F238E27FC236}">
                <a16:creationId xmlns:a16="http://schemas.microsoft.com/office/drawing/2014/main" id="{00000000-0008-0000-0900-000003000000}"/>
              </a:ext>
            </a:extLst>
          </p:cNvPr>
          <p:cNvGraphicFramePr>
            <a:graphicFrameLocks/>
          </p:cNvGraphicFramePr>
          <p:nvPr>
            <p:extLst>
              <p:ext uri="{D42A27DB-BD31-4B8C-83A1-F6EECF244321}">
                <p14:modId xmlns:p14="http://schemas.microsoft.com/office/powerpoint/2010/main" val="2785795473"/>
              </p:ext>
            </p:extLst>
          </p:nvPr>
        </p:nvGraphicFramePr>
        <p:xfrm>
          <a:off x="381000" y="2438400"/>
          <a:ext cx="11430000" cy="3772593"/>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4829861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A86619-A407-4B70-93EF-983EA279B98B}"/>
              </a:ext>
            </a:extLst>
          </p:cNvPr>
          <p:cNvSpPr>
            <a:spLocks noGrp="1"/>
          </p:cNvSpPr>
          <p:nvPr>
            <p:ph type="title"/>
          </p:nvPr>
        </p:nvSpPr>
        <p:spPr>
          <a:prstGeom prst="rect">
            <a:avLst/>
          </a:prstGeom>
        </p:spPr>
        <p:txBody>
          <a:bodyPr>
            <a:noAutofit/>
          </a:bodyPr>
          <a:lstStyle/>
          <a:p>
            <a:r>
              <a:rPr lang="en-US" dirty="0"/>
              <a:t>Rising HIV infections among young MSM: common denominator in counties with different epidemic dynamics  </a:t>
            </a:r>
          </a:p>
        </p:txBody>
      </p:sp>
      <p:sp>
        <p:nvSpPr>
          <p:cNvPr id="4" name="TextBox 3">
            <a:extLst>
              <a:ext uri="{FF2B5EF4-FFF2-40B4-BE49-F238E27FC236}">
                <a16:creationId xmlns:a16="http://schemas.microsoft.com/office/drawing/2014/main" id="{C1D52ED4-EA88-49E7-AE2F-5DA179DE71C2}"/>
              </a:ext>
            </a:extLst>
          </p:cNvPr>
          <p:cNvSpPr txBox="1"/>
          <p:nvPr/>
        </p:nvSpPr>
        <p:spPr>
          <a:xfrm>
            <a:off x="0" y="6410323"/>
            <a:ext cx="1159200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Source: Prepared by </a:t>
            </a:r>
            <a:r>
              <a:rPr kumimoji="0" lang="en-US" sz="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3"/>
              </a:rPr>
              <a:t>www.aidsdatahub.org</a:t>
            </a:r>
            <a:r>
              <a:rPr kumimoji="0" lang="en-US" sz="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based on Integrated Biological and </a:t>
            </a:r>
            <a:r>
              <a:rPr kumimoji="0" lang="en-US" sz="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Behavioural</a:t>
            </a:r>
            <a:r>
              <a:rPr kumimoji="0" lang="en-US" sz="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Surveys; Mao, X et al. (2018). HIV incidence is rapidly increasing with age among young men who have sex with men in China: a </a:t>
            </a:r>
            <a:r>
              <a:rPr kumimoji="0" lang="en-US" sz="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multicentre</a:t>
            </a:r>
            <a:r>
              <a:rPr kumimoji="0" lang="en-US" sz="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cross-sectional survey. HIV medicine, 19(8), 513-522.; and </a:t>
            </a:r>
            <a:r>
              <a:rPr kumimoji="0" lang="en-US" sz="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Thienkrua</a:t>
            </a:r>
            <a:r>
              <a:rPr kumimoji="0" lang="en-US" sz="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W, van </a:t>
            </a:r>
            <a:r>
              <a:rPr kumimoji="0" lang="en-US" sz="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Griensven</a:t>
            </a:r>
            <a:r>
              <a:rPr kumimoji="0" lang="en-US" sz="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F, Mock PA, et al. (2018). Young Men Who Have Sex with Men at High Risk for HIV, Bangkok MSM Cohort Study, Thailand 2006-2014. AIDS </a:t>
            </a:r>
            <a:r>
              <a:rPr kumimoji="0" lang="en-US" sz="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Behav</a:t>
            </a:r>
            <a:r>
              <a:rPr kumimoji="0" lang="en-US" sz="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2018 July;22(7):2137–2146. doi:10.1007/s10461-017-1963-7</a:t>
            </a:r>
          </a:p>
        </p:txBody>
      </p:sp>
      <p:sp>
        <p:nvSpPr>
          <p:cNvPr id="82" name="TextBox 3">
            <a:extLst>
              <a:ext uri="{FF2B5EF4-FFF2-40B4-BE49-F238E27FC236}">
                <a16:creationId xmlns:a16="http://schemas.microsoft.com/office/drawing/2014/main" id="{BBFBAD36-7313-429C-A33E-C990928AD48C}"/>
              </a:ext>
            </a:extLst>
          </p:cNvPr>
          <p:cNvSpPr txBox="1"/>
          <p:nvPr/>
        </p:nvSpPr>
        <p:spPr>
          <a:xfrm>
            <a:off x="48810" y="5836435"/>
            <a:ext cx="3501437" cy="577081"/>
          </a:xfrm>
          <a:prstGeom prst="rect">
            <a:avLst/>
          </a:prstGeom>
          <a:noFill/>
          <a:ln>
            <a:noFill/>
          </a:ln>
          <a:effectLst/>
        </p:spPr>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0" cap="none" spc="0" normalizeH="0" baseline="0" noProof="0" dirty="0">
                <a:ln>
                  <a:noFill/>
                </a:ln>
                <a:solidFill>
                  <a:sysClr val="windowText" lastClr="000000"/>
                </a:solidFill>
                <a:effectLst/>
                <a:uLnTx/>
                <a:uFillTx/>
                <a:latin typeface="Arial Nova Cond" panose="020B0506020202020204" pitchFamily="34" charset="0"/>
                <a:ea typeface="+mn-ea"/>
                <a:cs typeface="+mn-cs"/>
              </a:rPr>
              <a:t>*Shanghai, Nanjing, Changsha, Zhengzhou, </a:t>
            </a:r>
            <a:r>
              <a:rPr kumimoji="0" lang="en-US" sz="1050" b="0" i="0" u="none" strike="noStrike" kern="0" cap="none" spc="0" normalizeH="0" baseline="0" noProof="0" dirty="0" err="1">
                <a:ln>
                  <a:noFill/>
                </a:ln>
                <a:solidFill>
                  <a:sysClr val="windowText" lastClr="000000"/>
                </a:solidFill>
                <a:effectLst/>
                <a:uLnTx/>
                <a:uFillTx/>
                <a:latin typeface="Arial Nova Cond" panose="020B0506020202020204" pitchFamily="34" charset="0"/>
                <a:ea typeface="+mn-ea"/>
                <a:cs typeface="+mn-cs"/>
              </a:rPr>
              <a:t>Ji’nan</a:t>
            </a:r>
            <a:r>
              <a:rPr kumimoji="0" lang="en-US" sz="1050" b="0" i="0" u="none" strike="noStrike" kern="0" cap="none" spc="0" normalizeH="0" baseline="0" noProof="0" dirty="0">
                <a:ln>
                  <a:noFill/>
                </a:ln>
                <a:solidFill>
                  <a:sysClr val="windowText" lastClr="000000"/>
                </a:solidFill>
                <a:effectLst/>
                <a:uLnTx/>
                <a:uFillTx/>
                <a:latin typeface="Arial Nova Cond" panose="020B0506020202020204" pitchFamily="34" charset="0"/>
                <a:ea typeface="+mn-ea"/>
                <a:cs typeface="+mn-cs"/>
              </a:rPr>
              <a:t>, Shenyang and Kunming;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0" cap="none" spc="0" normalizeH="0" baseline="0" noProof="0" dirty="0">
                <a:ln>
                  <a:noFill/>
                </a:ln>
                <a:solidFill>
                  <a:sysClr val="windowText" lastClr="000000"/>
                </a:solidFill>
                <a:effectLst/>
                <a:uLnTx/>
                <a:uFillTx/>
                <a:latin typeface="Arial Nova Cond" panose="020B0506020202020204" pitchFamily="34" charset="0"/>
                <a:ea typeface="+mn-ea"/>
                <a:cs typeface="+mn-cs"/>
              </a:rPr>
              <a:t>**Bangkok men who have sex with men cohort study (BMCS)</a:t>
            </a:r>
          </a:p>
        </p:txBody>
      </p:sp>
      <p:pic>
        <p:nvPicPr>
          <p:cNvPr id="5" name="Picture 4">
            <a:extLst>
              <a:ext uri="{FF2B5EF4-FFF2-40B4-BE49-F238E27FC236}">
                <a16:creationId xmlns:a16="http://schemas.microsoft.com/office/drawing/2014/main" id="{0F1C982F-D2B5-44B6-B0E7-CFBB2ED0A94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590800" y="2330748"/>
            <a:ext cx="7315200" cy="4098826"/>
          </a:xfrm>
          <a:prstGeom prst="rect">
            <a:avLst/>
          </a:prstGeom>
        </p:spPr>
      </p:pic>
    </p:spTree>
    <p:extLst>
      <p:ext uri="{BB962C8B-B14F-4D97-AF65-F5344CB8AC3E}">
        <p14:creationId xmlns:p14="http://schemas.microsoft.com/office/powerpoint/2010/main" val="26492585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p:cNvGraphicFramePr>
            <a:graphicFrameLocks/>
          </p:cNvGraphicFramePr>
          <p:nvPr>
            <p:extLst>
              <p:ext uri="{D42A27DB-BD31-4B8C-83A1-F6EECF244321}">
                <p14:modId xmlns:p14="http://schemas.microsoft.com/office/powerpoint/2010/main" val="4133158274"/>
              </p:ext>
            </p:extLst>
          </p:nvPr>
        </p:nvGraphicFramePr>
        <p:xfrm>
          <a:off x="1700874" y="908720"/>
          <a:ext cx="5328592" cy="3024336"/>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1524000" y="6150114"/>
            <a:ext cx="4211960" cy="707886"/>
          </a:xfrm>
          <a:prstGeom prst="rect">
            <a:avLst/>
          </a:prstGeom>
          <a:noFill/>
        </p:spPr>
        <p:txBody>
          <a:bodyPr wrap="square" rtlCol="0">
            <a:spAutoFit/>
          </a:bodyPr>
          <a:lstStyle/>
          <a:p>
            <a:pPr fontAlgn="auto">
              <a:spcBef>
                <a:spcPts val="0"/>
              </a:spcBef>
              <a:spcAft>
                <a:spcPts val="0"/>
              </a:spcAft>
            </a:pPr>
            <a:r>
              <a:rPr lang="en-US" sz="800" dirty="0">
                <a:solidFill>
                  <a:prstClr val="black"/>
                </a:solidFill>
                <a:latin typeface="Arial" panose="020B0604020202020204" pitchFamily="34" charset="0"/>
                <a:cs typeface="Arial" panose="020B0604020202020204" pitchFamily="34" charset="0"/>
              </a:rPr>
              <a:t>Source: Dong Z, Xu J, Zhang H, Dou Z, </a:t>
            </a:r>
            <a:r>
              <a:rPr lang="en-US" sz="800" dirty="0" err="1">
                <a:solidFill>
                  <a:prstClr val="black"/>
                </a:solidFill>
                <a:latin typeface="Arial" panose="020B0604020202020204" pitchFamily="34" charset="0"/>
                <a:cs typeface="Arial" panose="020B0604020202020204" pitchFamily="34" charset="0"/>
              </a:rPr>
              <a:t>Mi</a:t>
            </a:r>
            <a:r>
              <a:rPr lang="en-US" sz="800" dirty="0">
                <a:solidFill>
                  <a:prstClr val="black"/>
                </a:solidFill>
                <a:latin typeface="Arial" panose="020B0604020202020204" pitchFamily="34" charset="0"/>
                <a:cs typeface="Arial" panose="020B0604020202020204" pitchFamily="34" charset="0"/>
              </a:rPr>
              <a:t> G, et al. (2014) HIV Incidence and Risk Factors in Chinese Young Men Who Have Sex with Men—A Prospective Cohort Study. </a:t>
            </a:r>
            <a:r>
              <a:rPr lang="en-US" sz="800" dirty="0" err="1">
                <a:solidFill>
                  <a:prstClr val="black"/>
                </a:solidFill>
                <a:latin typeface="Arial" panose="020B0604020202020204" pitchFamily="34" charset="0"/>
                <a:cs typeface="Arial" panose="020B0604020202020204" pitchFamily="34" charset="0"/>
              </a:rPr>
              <a:t>PLoS</a:t>
            </a:r>
            <a:r>
              <a:rPr lang="en-US" sz="800" dirty="0">
                <a:solidFill>
                  <a:prstClr val="black"/>
                </a:solidFill>
                <a:latin typeface="Arial" panose="020B0604020202020204" pitchFamily="34" charset="0"/>
                <a:cs typeface="Arial" panose="020B0604020202020204" pitchFamily="34" charset="0"/>
              </a:rPr>
              <a:t> ONE 9(5); van </a:t>
            </a:r>
            <a:r>
              <a:rPr lang="en-US" sz="800" dirty="0" err="1">
                <a:solidFill>
                  <a:prstClr val="black"/>
                </a:solidFill>
                <a:latin typeface="Arial" panose="020B0604020202020204" pitchFamily="34" charset="0"/>
                <a:cs typeface="Arial" panose="020B0604020202020204" pitchFamily="34" charset="0"/>
              </a:rPr>
              <a:t>Griensven</a:t>
            </a:r>
            <a:r>
              <a:rPr lang="en-US" sz="800" dirty="0">
                <a:solidFill>
                  <a:prstClr val="black"/>
                </a:solidFill>
                <a:latin typeface="Arial" panose="020B0604020202020204" pitchFamily="34" charset="0"/>
                <a:cs typeface="Arial" panose="020B0604020202020204" pitchFamily="34" charset="0"/>
              </a:rPr>
              <a:t>, F., </a:t>
            </a:r>
            <a:r>
              <a:rPr lang="en-US" sz="800" dirty="0" err="1">
                <a:solidFill>
                  <a:prstClr val="black"/>
                </a:solidFill>
                <a:latin typeface="Arial" panose="020B0604020202020204" pitchFamily="34" charset="0"/>
                <a:cs typeface="Arial" panose="020B0604020202020204" pitchFamily="34" charset="0"/>
              </a:rPr>
              <a:t>Thienkrua</a:t>
            </a:r>
            <a:r>
              <a:rPr lang="en-US" sz="800" dirty="0">
                <a:solidFill>
                  <a:prstClr val="black"/>
                </a:solidFill>
                <a:latin typeface="Arial" panose="020B0604020202020204" pitchFamily="34" charset="0"/>
                <a:cs typeface="Arial" panose="020B0604020202020204" pitchFamily="34" charset="0"/>
              </a:rPr>
              <a:t>, W., </a:t>
            </a:r>
            <a:r>
              <a:rPr lang="en-US" sz="800" dirty="0" err="1">
                <a:solidFill>
                  <a:prstClr val="black"/>
                </a:solidFill>
                <a:latin typeface="Arial" panose="020B0604020202020204" pitchFamily="34" charset="0"/>
                <a:cs typeface="Arial" panose="020B0604020202020204" pitchFamily="34" charset="0"/>
              </a:rPr>
              <a:t>McNicholl</a:t>
            </a:r>
            <a:r>
              <a:rPr lang="en-US" sz="800" dirty="0">
                <a:solidFill>
                  <a:prstClr val="black"/>
                </a:solidFill>
                <a:latin typeface="Arial" panose="020B0604020202020204" pitchFamily="34" charset="0"/>
                <a:cs typeface="Arial" panose="020B0604020202020204" pitchFamily="34" charset="0"/>
              </a:rPr>
              <a:t>, J., et al. (2013). Evidence of an explosive epidemic of HIV infection in a cohort of men who have sex with men in Thailand. AIDS, 27(5), 825-832.</a:t>
            </a:r>
            <a:endParaRPr lang="en-GB" sz="800" dirty="0">
              <a:solidFill>
                <a:prstClr val="black"/>
              </a:solidFill>
              <a:latin typeface="Arial" panose="020B0604020202020204" pitchFamily="34" charset="0"/>
              <a:cs typeface="Arial" panose="020B0604020202020204" pitchFamily="34" charset="0"/>
            </a:endParaRPr>
          </a:p>
        </p:txBody>
      </p:sp>
      <p:sp>
        <p:nvSpPr>
          <p:cNvPr id="7" name="TextBox 6"/>
          <p:cNvSpPr txBox="1"/>
          <p:nvPr/>
        </p:nvSpPr>
        <p:spPr>
          <a:xfrm>
            <a:off x="7643664" y="1541692"/>
            <a:ext cx="3024336" cy="2031325"/>
          </a:xfrm>
          <a:prstGeom prst="rect">
            <a:avLst/>
          </a:prstGeom>
          <a:noFill/>
        </p:spPr>
        <p:txBody>
          <a:bodyPr wrap="square" rtlCol="0">
            <a:spAutoFit/>
          </a:bodyPr>
          <a:lstStyle/>
          <a:p>
            <a:pPr marL="285750" indent="-285750" fontAlgn="auto">
              <a:spcBef>
                <a:spcPts val="0"/>
              </a:spcBef>
              <a:spcAft>
                <a:spcPts val="0"/>
              </a:spcAft>
              <a:buFont typeface="Wingdings" panose="05000000000000000000" pitchFamily="2" charset="2"/>
              <a:buChar char="ü"/>
            </a:pPr>
            <a:r>
              <a:rPr lang="en-US" dirty="0">
                <a:solidFill>
                  <a:srgbClr val="00AEEF"/>
                </a:solidFill>
                <a:latin typeface="Arial" panose="020B0604020202020204" pitchFamily="34" charset="0"/>
                <a:cs typeface="Arial" panose="020B0604020202020204" pitchFamily="34" charset="0"/>
              </a:rPr>
              <a:t>High incidence in </a:t>
            </a:r>
            <a:r>
              <a:rPr lang="en-US" u="sng" dirty="0">
                <a:solidFill>
                  <a:srgbClr val="00AEEF"/>
                </a:solidFill>
                <a:latin typeface="Arial" panose="020B0604020202020204" pitchFamily="34" charset="0"/>
                <a:cs typeface="Arial" panose="020B0604020202020204" pitchFamily="34" charset="0"/>
              </a:rPr>
              <a:t>urban areas, younger MSM</a:t>
            </a:r>
          </a:p>
          <a:p>
            <a:pPr fontAlgn="auto">
              <a:spcBef>
                <a:spcPts val="0"/>
              </a:spcBef>
              <a:spcAft>
                <a:spcPts val="0"/>
              </a:spcAft>
            </a:pPr>
            <a:endParaRPr lang="en-US" dirty="0">
              <a:solidFill>
                <a:srgbClr val="00AEEF"/>
              </a:solidFill>
              <a:latin typeface="Arial" panose="020B0604020202020204" pitchFamily="34" charset="0"/>
              <a:cs typeface="Arial" panose="020B0604020202020204" pitchFamily="34" charset="0"/>
            </a:endParaRPr>
          </a:p>
          <a:p>
            <a:pPr marL="285750" indent="-285750" fontAlgn="auto">
              <a:spcBef>
                <a:spcPts val="0"/>
              </a:spcBef>
              <a:spcAft>
                <a:spcPts val="0"/>
              </a:spcAft>
              <a:buFont typeface="Wingdings" panose="05000000000000000000" pitchFamily="2" charset="2"/>
              <a:buChar char="ü"/>
            </a:pPr>
            <a:r>
              <a:rPr lang="en-US" dirty="0">
                <a:solidFill>
                  <a:srgbClr val="00AEEF"/>
                </a:solidFill>
                <a:latin typeface="Arial" panose="020B0604020202020204" pitchFamily="34" charset="0"/>
                <a:cs typeface="Arial" panose="020B0604020202020204" pitchFamily="34" charset="0"/>
              </a:rPr>
              <a:t>Association: low HIV knowledge and syphilis infection</a:t>
            </a:r>
          </a:p>
          <a:p>
            <a:pPr marL="285750" indent="-285750" fontAlgn="auto">
              <a:spcBef>
                <a:spcPts val="0"/>
              </a:spcBef>
              <a:spcAft>
                <a:spcPts val="0"/>
              </a:spcAft>
              <a:buFont typeface="Wingdings" panose="05000000000000000000" pitchFamily="2" charset="2"/>
              <a:buChar char="ü"/>
            </a:pPr>
            <a:endParaRPr lang="en-GB" dirty="0">
              <a:solidFill>
                <a:srgbClr val="00AEEF"/>
              </a:solidFill>
              <a:latin typeface="Arial" panose="020B0604020202020204" pitchFamily="34" charset="0"/>
              <a:cs typeface="Arial" panose="020B0604020202020204" pitchFamily="34" charset="0"/>
            </a:endParaRPr>
          </a:p>
        </p:txBody>
      </p:sp>
      <p:sp>
        <p:nvSpPr>
          <p:cNvPr id="8" name="Right Arrow 7"/>
          <p:cNvSpPr/>
          <p:nvPr/>
        </p:nvSpPr>
        <p:spPr>
          <a:xfrm>
            <a:off x="7104112" y="2104422"/>
            <a:ext cx="576000" cy="360000"/>
          </a:xfrm>
          <a:prstGeom prst="rightArrow">
            <a:avLst/>
          </a:prstGeom>
          <a:solidFill>
            <a:srgbClr val="00AE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a:solidFill>
                <a:prstClr val="white"/>
              </a:solidFill>
            </a:endParaRPr>
          </a:p>
        </p:txBody>
      </p:sp>
      <p:sp>
        <p:nvSpPr>
          <p:cNvPr id="9" name="Right Arrow 8"/>
          <p:cNvSpPr/>
          <p:nvPr/>
        </p:nvSpPr>
        <p:spPr>
          <a:xfrm rot="10800000">
            <a:off x="5231968" y="5157231"/>
            <a:ext cx="576000" cy="360000"/>
          </a:xfrm>
          <a:prstGeom prst="rightArrow">
            <a:avLst/>
          </a:prstGeom>
          <a:solidFill>
            <a:srgbClr val="8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a:solidFill>
                <a:srgbClr val="800000"/>
              </a:solidFill>
            </a:endParaRPr>
          </a:p>
        </p:txBody>
      </p:sp>
      <p:sp>
        <p:nvSpPr>
          <p:cNvPr id="10" name="TextBox 9"/>
          <p:cNvSpPr txBox="1"/>
          <p:nvPr/>
        </p:nvSpPr>
        <p:spPr>
          <a:xfrm>
            <a:off x="1703513" y="4615968"/>
            <a:ext cx="3720259" cy="1477328"/>
          </a:xfrm>
          <a:prstGeom prst="rect">
            <a:avLst/>
          </a:prstGeom>
          <a:noFill/>
        </p:spPr>
        <p:txBody>
          <a:bodyPr wrap="square" rtlCol="0">
            <a:spAutoFit/>
          </a:bodyPr>
          <a:lstStyle/>
          <a:p>
            <a:pPr fontAlgn="auto">
              <a:spcBef>
                <a:spcPts val="0"/>
              </a:spcBef>
              <a:spcAft>
                <a:spcPts val="0"/>
              </a:spcAft>
            </a:pPr>
            <a:r>
              <a:rPr lang="en-US" dirty="0">
                <a:solidFill>
                  <a:srgbClr val="800000"/>
                </a:solidFill>
                <a:latin typeface="Arial" panose="020B0604020202020204" pitchFamily="34" charset="0"/>
                <a:cs typeface="Arial" panose="020B0604020202020204" pitchFamily="34" charset="0"/>
              </a:rPr>
              <a:t>Association: </a:t>
            </a:r>
            <a:r>
              <a:rPr lang="en-US" u="sng" dirty="0">
                <a:solidFill>
                  <a:srgbClr val="800000"/>
                </a:solidFill>
                <a:latin typeface="Arial" panose="020B0604020202020204" pitchFamily="34" charset="0"/>
                <a:cs typeface="Arial" panose="020B0604020202020204" pitchFamily="34" charset="0"/>
              </a:rPr>
              <a:t>younger age</a:t>
            </a:r>
            <a:r>
              <a:rPr lang="en-US" dirty="0">
                <a:solidFill>
                  <a:srgbClr val="800000"/>
                </a:solidFill>
                <a:latin typeface="Arial" panose="020B0604020202020204" pitchFamily="34" charset="0"/>
                <a:cs typeface="Arial" panose="020B0604020202020204" pitchFamily="34" charset="0"/>
              </a:rPr>
              <a:t>, drug use for sexual pleasure, inconsistent condom use, receptive anal intercourse, group sex, herpes and syphilis infection</a:t>
            </a:r>
            <a:endParaRPr lang="en-GB" dirty="0">
              <a:solidFill>
                <a:srgbClr val="800000"/>
              </a:solidFill>
              <a:latin typeface="Arial" panose="020B0604020202020204" pitchFamily="34" charset="0"/>
              <a:cs typeface="Arial" panose="020B0604020202020204" pitchFamily="34" charset="0"/>
            </a:endParaRPr>
          </a:p>
        </p:txBody>
      </p:sp>
      <p:graphicFrame>
        <p:nvGraphicFramePr>
          <p:cNvPr id="11" name="Chart 10"/>
          <p:cNvGraphicFramePr>
            <a:graphicFrameLocks/>
          </p:cNvGraphicFramePr>
          <p:nvPr>
            <p:extLst>
              <p:ext uri="{D42A27DB-BD31-4B8C-83A1-F6EECF244321}">
                <p14:modId xmlns:p14="http://schemas.microsoft.com/office/powerpoint/2010/main" val="2291552818"/>
              </p:ext>
            </p:extLst>
          </p:nvPr>
        </p:nvGraphicFramePr>
        <p:xfrm>
          <a:off x="5951984" y="4005064"/>
          <a:ext cx="4572000" cy="2743200"/>
        </p:xfrm>
        <a:graphic>
          <a:graphicData uri="http://schemas.openxmlformats.org/drawingml/2006/chart">
            <c:chart xmlns:c="http://schemas.openxmlformats.org/drawingml/2006/chart" xmlns:r="http://schemas.openxmlformats.org/officeDocument/2006/relationships" r:id="rId4"/>
          </a:graphicData>
        </a:graphic>
      </p:graphicFrame>
      <p:sp>
        <p:nvSpPr>
          <p:cNvPr id="12" name="Title 1"/>
          <p:cNvSpPr txBox="1">
            <a:spLocks/>
          </p:cNvSpPr>
          <p:nvPr/>
        </p:nvSpPr>
        <p:spPr>
          <a:xfrm>
            <a:off x="1714465" y="101818"/>
            <a:ext cx="8229600" cy="662886"/>
          </a:xfrm>
          <a:prstGeom prst="rect">
            <a:avLst/>
          </a:prstGeom>
          <a:noFill/>
        </p:spPr>
        <p:txBody>
          <a:bodyPr/>
          <a:lstStyle>
            <a:lvl1pPr algn="ctr" defTabSz="457200" rtl="0" eaLnBrk="0" fontAlgn="base" hangingPunct="0">
              <a:spcBef>
                <a:spcPct val="0"/>
              </a:spcBef>
              <a:spcAft>
                <a:spcPct val="0"/>
              </a:spcAft>
              <a:defRPr sz="4400" kern="1200">
                <a:solidFill>
                  <a:schemeClr val="tx1"/>
                </a:solidFill>
                <a:latin typeface="+mj-lt"/>
                <a:ea typeface="ＭＳ Ｐゴシック" charset="-128"/>
                <a:cs typeface="ＭＳ Ｐゴシック" charset="-128"/>
              </a:defRPr>
            </a:lvl1pPr>
            <a:lvl2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2pPr>
            <a:lvl3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3pPr>
            <a:lvl4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4pPr>
            <a:lvl5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9pPr>
          </a:lstStyle>
          <a:p>
            <a:r>
              <a:rPr lang="en-US" sz="2400" b="1" dirty="0">
                <a:solidFill>
                  <a:srgbClr val="00AEEF"/>
                </a:solidFill>
                <a:latin typeface="Arial" pitchFamily="34" charset="0"/>
                <a:cs typeface="Arial" pitchFamily="34" charset="0"/>
              </a:rPr>
              <a:t>HIV </a:t>
            </a:r>
            <a:r>
              <a:rPr lang="en-US" sz="2400" b="1" u="sng" dirty="0">
                <a:solidFill>
                  <a:srgbClr val="00AEEF"/>
                </a:solidFill>
                <a:latin typeface="Arial" pitchFamily="34" charset="0"/>
                <a:cs typeface="Arial" pitchFamily="34" charset="0"/>
              </a:rPr>
              <a:t>INCIDENCE</a:t>
            </a:r>
            <a:r>
              <a:rPr lang="en-US" sz="2400" b="1" dirty="0">
                <a:solidFill>
                  <a:srgbClr val="00AEEF"/>
                </a:solidFill>
                <a:latin typeface="Arial" pitchFamily="34" charset="0"/>
                <a:cs typeface="Arial" pitchFamily="34" charset="0"/>
              </a:rPr>
              <a:t> among young MSM in urban areas</a:t>
            </a:r>
            <a:endParaRPr lang="en-GB" sz="2400" b="1" dirty="0">
              <a:solidFill>
                <a:srgbClr val="00AEEF"/>
              </a:solidFill>
              <a:latin typeface="Arial" pitchFamily="34" charset="0"/>
              <a:cs typeface="Arial" pitchFamily="34" charset="0"/>
            </a:endParaRPr>
          </a:p>
        </p:txBody>
      </p:sp>
    </p:spTree>
    <p:extLst>
      <p:ext uri="{BB962C8B-B14F-4D97-AF65-F5344CB8AC3E}">
        <p14:creationId xmlns:p14="http://schemas.microsoft.com/office/powerpoint/2010/main" val="29506840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bwMode="auto">
          <a:xfrm>
            <a:off x="228600" y="3390900"/>
            <a:ext cx="9636125" cy="17478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zh-CN" sz="5400" dirty="0">
                <a:cs typeface="Cordia New" pitchFamily="34" charset="-34"/>
              </a:rPr>
              <a:t>Risk </a:t>
            </a:r>
            <a:r>
              <a:rPr lang="en-US" altLang="zh-CN" sz="5400" dirty="0" err="1">
                <a:cs typeface="Cordia New" pitchFamily="34" charset="-34"/>
              </a:rPr>
              <a:t>behaviours</a:t>
            </a:r>
            <a:br>
              <a:rPr lang="en-US" altLang="zh-CN" sz="5400" dirty="0">
                <a:cs typeface="Cordia New" pitchFamily="34" charset="-34"/>
              </a:rPr>
            </a:br>
            <a:br>
              <a:rPr lang="zh-CN" altLang="en-US" sz="5400" dirty="0">
                <a:cs typeface="Cordia New" pitchFamily="34" charset="-34"/>
              </a:rPr>
            </a:br>
            <a:endParaRPr lang="en-US" dirty="0">
              <a:cs typeface="Cordia New" pitchFamily="34" charset="-34"/>
            </a:endParaRPr>
          </a:p>
        </p:txBody>
      </p:sp>
    </p:spTree>
    <p:extLst>
      <p:ext uri="{BB962C8B-B14F-4D97-AF65-F5344CB8AC3E}">
        <p14:creationId xmlns:p14="http://schemas.microsoft.com/office/powerpoint/2010/main" val="16826266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1583438" y="1788225"/>
            <a:ext cx="9084562" cy="4788000"/>
            <a:chOff x="35625" y="1447800"/>
            <a:chExt cx="9084562" cy="5012129"/>
          </a:xfrm>
        </p:grpSpPr>
        <p:sp>
          <p:nvSpPr>
            <p:cNvPr id="4" name="Rounded Rectangle 3"/>
            <p:cNvSpPr/>
            <p:nvPr/>
          </p:nvSpPr>
          <p:spPr>
            <a:xfrm>
              <a:off x="102464" y="5959867"/>
              <a:ext cx="5004000" cy="500062"/>
            </a:xfrm>
            <a:prstGeom prst="roundRect">
              <a:avLst/>
            </a:prstGeom>
            <a:solidFill>
              <a:srgbClr val="F15B40">
                <a:alpha val="10000"/>
              </a:srgbClr>
            </a:solidFill>
            <a:ln w="9525">
              <a:solidFill>
                <a:srgbClr val="F15B40"/>
              </a:solidFill>
            </a:ln>
          </p:spPr>
          <p:style>
            <a:lnRef idx="2">
              <a:schemeClr val="accent2"/>
            </a:lnRef>
            <a:fillRef idx="1">
              <a:schemeClr val="lt1"/>
            </a:fillRef>
            <a:effectRef idx="0">
              <a:schemeClr val="accent2"/>
            </a:effectRef>
            <a:fontRef idx="minor">
              <a:schemeClr val="dk1"/>
            </a:fontRef>
          </p:style>
          <p:txBody>
            <a:bodyPr anchor="ctr"/>
            <a:lstStyle/>
            <a:p>
              <a:pPr algn="ctr">
                <a:defRPr/>
              </a:pPr>
              <a:r>
                <a:rPr lang="en-US" sz="1500" b="1" dirty="0">
                  <a:solidFill>
                    <a:srgbClr val="FF0000"/>
                  </a:solidFill>
                  <a:latin typeface="Arial" pitchFamily="34" charset="0"/>
                  <a:cs typeface="Arial" pitchFamily="34" charset="0"/>
                </a:rPr>
                <a:t>10%</a:t>
              </a:r>
              <a:r>
                <a:rPr lang="en-US" sz="1500" dirty="0">
                  <a:solidFill>
                    <a:prstClr val="black"/>
                  </a:solidFill>
                  <a:latin typeface="Arial" pitchFamily="34" charset="0"/>
                  <a:cs typeface="Arial" pitchFamily="34" charset="0"/>
                </a:rPr>
                <a:t> of FSWs surveyed in </a:t>
              </a:r>
              <a:r>
                <a:rPr lang="en-US" sz="1500" b="1" dirty="0">
                  <a:solidFill>
                    <a:srgbClr val="FF0000"/>
                  </a:solidFill>
                  <a:latin typeface="Arial" pitchFamily="34" charset="0"/>
                  <a:cs typeface="Arial" pitchFamily="34" charset="0"/>
                </a:rPr>
                <a:t>India</a:t>
              </a:r>
              <a:r>
                <a:rPr lang="en-US" sz="1500" dirty="0">
                  <a:solidFill>
                    <a:prstClr val="black"/>
                  </a:solidFill>
                  <a:latin typeface="Arial" pitchFamily="34" charset="0"/>
                  <a:cs typeface="Arial" pitchFamily="34" charset="0"/>
                </a:rPr>
                <a:t> entered sex work at </a:t>
              </a:r>
              <a:r>
                <a:rPr lang="en-US" sz="1500" b="1" dirty="0">
                  <a:solidFill>
                    <a:srgbClr val="FF0000"/>
                  </a:solidFill>
                  <a:latin typeface="Arial" pitchFamily="34" charset="0"/>
                  <a:cs typeface="Arial" pitchFamily="34" charset="0"/>
                </a:rPr>
                <a:t>age younger than 18 years</a:t>
              </a:r>
              <a:endParaRPr lang="en-GB" sz="1500" dirty="0">
                <a:solidFill>
                  <a:prstClr val="black"/>
                </a:solidFill>
                <a:latin typeface="Arial" pitchFamily="34" charset="0"/>
                <a:cs typeface="Arial" pitchFamily="34" charset="0"/>
              </a:endParaRPr>
            </a:p>
          </p:txBody>
        </p:sp>
        <p:sp>
          <p:nvSpPr>
            <p:cNvPr id="11" name="Rounded Rectangle 10"/>
            <p:cNvSpPr/>
            <p:nvPr/>
          </p:nvSpPr>
          <p:spPr>
            <a:xfrm>
              <a:off x="2746225" y="4455793"/>
              <a:ext cx="2412000" cy="1440000"/>
            </a:xfrm>
            <a:prstGeom prst="roundRect">
              <a:avLst/>
            </a:prstGeom>
            <a:solidFill>
              <a:srgbClr val="F15B40">
                <a:alpha val="10000"/>
              </a:srgbClr>
            </a:solidFill>
            <a:ln w="9525">
              <a:solidFill>
                <a:srgbClr val="F15B40"/>
              </a:solidFill>
            </a:ln>
          </p:spPr>
          <p:style>
            <a:lnRef idx="2">
              <a:schemeClr val="accent2"/>
            </a:lnRef>
            <a:fillRef idx="1">
              <a:schemeClr val="lt1"/>
            </a:fillRef>
            <a:effectRef idx="0">
              <a:schemeClr val="accent2"/>
            </a:effectRef>
            <a:fontRef idx="minor">
              <a:schemeClr val="dk1"/>
            </a:fontRef>
          </p:style>
          <p:txBody>
            <a:bodyPr anchor="ctr"/>
            <a:lstStyle/>
            <a:p>
              <a:pPr algn="ctr">
                <a:defRPr/>
              </a:pPr>
              <a:r>
                <a:rPr lang="en-US" sz="1500" dirty="0">
                  <a:solidFill>
                    <a:prstClr val="black"/>
                  </a:solidFill>
                  <a:latin typeface="Arial" pitchFamily="34" charset="0"/>
                  <a:cs typeface="Arial" pitchFamily="34" charset="0"/>
                </a:rPr>
                <a:t>FSWs entered sex work in </a:t>
              </a:r>
              <a:r>
                <a:rPr lang="en-US" sz="1500" b="1" dirty="0">
                  <a:solidFill>
                    <a:srgbClr val="FF0000"/>
                  </a:solidFill>
                  <a:latin typeface="Arial" pitchFamily="34" charset="0"/>
                  <a:cs typeface="Arial" pitchFamily="34" charset="0"/>
                </a:rPr>
                <a:t>Lao PDR, Maldives, Philippines and PNG </a:t>
              </a:r>
              <a:r>
                <a:rPr lang="en-US" sz="1500" dirty="0">
                  <a:solidFill>
                    <a:prstClr val="black"/>
                  </a:solidFill>
                  <a:latin typeface="Arial" pitchFamily="34" charset="0"/>
                  <a:cs typeface="Arial" pitchFamily="34" charset="0"/>
                </a:rPr>
                <a:t>at a median age of </a:t>
              </a:r>
              <a:r>
                <a:rPr lang="en-US" sz="1500" b="1" dirty="0">
                  <a:solidFill>
                    <a:srgbClr val="FF0000"/>
                  </a:solidFill>
                  <a:latin typeface="Arial" pitchFamily="34" charset="0"/>
                  <a:cs typeface="Arial" pitchFamily="34" charset="0"/>
                </a:rPr>
                <a:t>17-20 years </a:t>
              </a:r>
              <a:endParaRPr lang="en-GB" sz="1500" b="1" dirty="0">
                <a:solidFill>
                  <a:srgbClr val="FF0000"/>
                </a:solidFill>
                <a:latin typeface="Arial" pitchFamily="34" charset="0"/>
                <a:cs typeface="Arial" pitchFamily="34" charset="0"/>
              </a:endParaRPr>
            </a:p>
          </p:txBody>
        </p:sp>
        <p:sp>
          <p:nvSpPr>
            <p:cNvPr id="12" name="Rounded Rectangle 11"/>
            <p:cNvSpPr/>
            <p:nvPr/>
          </p:nvSpPr>
          <p:spPr>
            <a:xfrm>
              <a:off x="5276767" y="4451218"/>
              <a:ext cx="2412000" cy="1440000"/>
            </a:xfrm>
            <a:prstGeom prst="roundRect">
              <a:avLst/>
            </a:prstGeom>
            <a:solidFill>
              <a:srgbClr val="F15B40">
                <a:alpha val="10000"/>
              </a:srgbClr>
            </a:solidFill>
            <a:ln w="9525">
              <a:solidFill>
                <a:srgbClr val="F15B40"/>
              </a:solidFill>
            </a:ln>
          </p:spPr>
          <p:style>
            <a:lnRef idx="2">
              <a:schemeClr val="accent2"/>
            </a:lnRef>
            <a:fillRef idx="1">
              <a:schemeClr val="lt1"/>
            </a:fillRef>
            <a:effectRef idx="0">
              <a:schemeClr val="accent2"/>
            </a:effectRef>
            <a:fontRef idx="minor">
              <a:schemeClr val="dk1"/>
            </a:fontRef>
          </p:style>
          <p:txBody>
            <a:bodyPr anchor="ctr"/>
            <a:lstStyle/>
            <a:p>
              <a:pPr algn="ctr">
                <a:defRPr/>
              </a:pPr>
              <a:r>
                <a:rPr lang="en-US" sz="1500" dirty="0">
                  <a:solidFill>
                    <a:prstClr val="black"/>
                  </a:solidFill>
                  <a:latin typeface="Arial" pitchFamily="34" charset="0"/>
                  <a:cs typeface="Arial" pitchFamily="34" charset="0"/>
                </a:rPr>
                <a:t>FSWs entered sex work in </a:t>
              </a:r>
              <a:r>
                <a:rPr lang="en-US" sz="1500" b="1" dirty="0">
                  <a:solidFill>
                    <a:srgbClr val="FF0000"/>
                  </a:solidFill>
                  <a:latin typeface="Arial" pitchFamily="34" charset="0"/>
                  <a:cs typeface="Arial" pitchFamily="34" charset="0"/>
                </a:rPr>
                <a:t>Cambodia, Malaysia, Myanmar**, Pakistan Thailand* and </a:t>
              </a:r>
            </a:p>
            <a:p>
              <a:pPr algn="ctr">
                <a:defRPr/>
              </a:pPr>
              <a:r>
                <a:rPr lang="en-US" sz="1500" b="1" dirty="0">
                  <a:solidFill>
                    <a:srgbClr val="FF0000"/>
                  </a:solidFill>
                  <a:latin typeface="Arial" pitchFamily="34" charset="0"/>
                  <a:cs typeface="Arial" pitchFamily="34" charset="0"/>
                </a:rPr>
                <a:t>Viet Nam*</a:t>
              </a:r>
              <a:r>
                <a:rPr lang="en-US" sz="1500" b="1" dirty="0">
                  <a:solidFill>
                    <a:prstClr val="black"/>
                  </a:solidFill>
                  <a:latin typeface="Arial" pitchFamily="34" charset="0"/>
                  <a:cs typeface="Arial" pitchFamily="34" charset="0"/>
                </a:rPr>
                <a:t> </a:t>
              </a:r>
              <a:r>
                <a:rPr lang="en-US" sz="1500" dirty="0">
                  <a:solidFill>
                    <a:prstClr val="black"/>
                  </a:solidFill>
                  <a:latin typeface="Arial" pitchFamily="34" charset="0"/>
                  <a:cs typeface="Arial" pitchFamily="34" charset="0"/>
                </a:rPr>
                <a:t>at the mean age of </a:t>
              </a:r>
              <a:r>
                <a:rPr lang="en-US" sz="1500" b="1" dirty="0">
                  <a:solidFill>
                    <a:srgbClr val="FF0000"/>
                  </a:solidFill>
                  <a:latin typeface="Arial" pitchFamily="34" charset="0"/>
                  <a:cs typeface="Arial" pitchFamily="34" charset="0"/>
                </a:rPr>
                <a:t>22-24 years</a:t>
              </a:r>
              <a:endParaRPr lang="en-GB" sz="1500" dirty="0">
                <a:solidFill>
                  <a:prstClr val="black"/>
                </a:solidFill>
                <a:latin typeface="Arial" pitchFamily="34" charset="0"/>
                <a:cs typeface="Arial" pitchFamily="34" charset="0"/>
              </a:endParaRPr>
            </a:p>
          </p:txBody>
        </p:sp>
        <p:sp>
          <p:nvSpPr>
            <p:cNvPr id="13" name="Rounded Rectangle 12"/>
            <p:cNvSpPr/>
            <p:nvPr/>
          </p:nvSpPr>
          <p:spPr>
            <a:xfrm>
              <a:off x="2713273" y="2081117"/>
              <a:ext cx="2448000" cy="1224000"/>
            </a:xfrm>
            <a:prstGeom prst="roundRect">
              <a:avLst/>
            </a:prstGeom>
            <a:solidFill>
              <a:srgbClr val="CDC884">
                <a:alpha val="23922"/>
              </a:srgbClr>
            </a:solidFill>
            <a:ln w="9525">
              <a:solidFill>
                <a:srgbClr val="CDC884"/>
              </a:solidFill>
            </a:ln>
            <a:effectLst>
              <a:outerShdw sx="1000" sy="1000" rotWithShape="0">
                <a:srgbClr val="000000"/>
              </a:outerShdw>
            </a:effectLst>
          </p:spPr>
          <p:style>
            <a:lnRef idx="1">
              <a:schemeClr val="accent4"/>
            </a:lnRef>
            <a:fillRef idx="2">
              <a:schemeClr val="accent4"/>
            </a:fillRef>
            <a:effectRef idx="1">
              <a:schemeClr val="accent4"/>
            </a:effectRef>
            <a:fontRef idx="minor">
              <a:schemeClr val="dk1"/>
            </a:fontRef>
          </p:style>
          <p:txBody>
            <a:bodyPr anchor="ctr"/>
            <a:lstStyle/>
            <a:p>
              <a:pPr algn="ctr">
                <a:defRPr/>
              </a:pPr>
              <a:r>
                <a:rPr lang="en-US" sz="1500" dirty="0" err="1">
                  <a:solidFill>
                    <a:prstClr val="black"/>
                  </a:solidFill>
                  <a:latin typeface="Arial" pitchFamily="34" charset="0"/>
                  <a:cs typeface="Arial" pitchFamily="34" charset="0"/>
                </a:rPr>
                <a:t>Hijras</a:t>
              </a:r>
              <a:r>
                <a:rPr lang="en-US" sz="1500" dirty="0">
                  <a:solidFill>
                    <a:prstClr val="black"/>
                  </a:solidFill>
                  <a:latin typeface="Arial" pitchFamily="34" charset="0"/>
                  <a:cs typeface="Arial" pitchFamily="34" charset="0"/>
                </a:rPr>
                <a:t> and MSWs in </a:t>
              </a:r>
              <a:r>
                <a:rPr lang="en-US" sz="1500" b="1" dirty="0">
                  <a:solidFill>
                    <a:srgbClr val="FF0000"/>
                  </a:solidFill>
                  <a:latin typeface="Arial" pitchFamily="34" charset="0"/>
                  <a:cs typeface="Arial" pitchFamily="34" charset="0"/>
                </a:rPr>
                <a:t>Pakistan</a:t>
              </a:r>
              <a:r>
                <a:rPr lang="en-US" sz="1500" dirty="0">
                  <a:solidFill>
                    <a:prstClr val="black"/>
                  </a:solidFill>
                  <a:latin typeface="Arial" pitchFamily="34" charset="0"/>
                  <a:cs typeface="Arial" pitchFamily="34" charset="0"/>
                </a:rPr>
                <a:t> entered sex work at mean age of </a:t>
              </a:r>
              <a:r>
                <a:rPr lang="en-US" sz="1500" b="1" dirty="0">
                  <a:solidFill>
                    <a:srgbClr val="FF0000"/>
                  </a:solidFill>
                  <a:latin typeface="Arial" pitchFamily="34" charset="0"/>
                  <a:cs typeface="Arial" pitchFamily="34" charset="0"/>
                </a:rPr>
                <a:t>16 years</a:t>
              </a:r>
              <a:endParaRPr lang="en-GB" sz="1500" b="1" dirty="0">
                <a:solidFill>
                  <a:srgbClr val="FF0000"/>
                </a:solidFill>
                <a:latin typeface="Arial" pitchFamily="34" charset="0"/>
                <a:cs typeface="Arial" pitchFamily="34" charset="0"/>
              </a:endParaRPr>
            </a:p>
          </p:txBody>
        </p:sp>
        <p:sp>
          <p:nvSpPr>
            <p:cNvPr id="15" name="Rounded Rectangle 14"/>
            <p:cNvSpPr/>
            <p:nvPr/>
          </p:nvSpPr>
          <p:spPr>
            <a:xfrm>
              <a:off x="5269674" y="2697932"/>
              <a:ext cx="2484000" cy="1219200"/>
            </a:xfrm>
            <a:prstGeom prst="roundRect">
              <a:avLst/>
            </a:prstGeom>
            <a:solidFill>
              <a:srgbClr val="63CDF6">
                <a:alpha val="20000"/>
              </a:srgbClr>
            </a:solidFill>
            <a:ln w="9525">
              <a:solidFill>
                <a:srgbClr val="63CDF6"/>
              </a:solidFill>
            </a:ln>
          </p:spPr>
          <p:style>
            <a:lnRef idx="2">
              <a:schemeClr val="accent5"/>
            </a:lnRef>
            <a:fillRef idx="1">
              <a:schemeClr val="lt1"/>
            </a:fillRef>
            <a:effectRef idx="0">
              <a:schemeClr val="accent5"/>
            </a:effectRef>
            <a:fontRef idx="minor">
              <a:schemeClr val="dk1"/>
            </a:fontRef>
          </p:style>
          <p:txBody>
            <a:bodyPr anchor="ctr"/>
            <a:lstStyle/>
            <a:p>
              <a:pPr algn="ctr">
                <a:defRPr/>
              </a:pPr>
              <a:r>
                <a:rPr lang="en-US" sz="1500" dirty="0">
                  <a:solidFill>
                    <a:prstClr val="black"/>
                  </a:solidFill>
                  <a:latin typeface="Arial" pitchFamily="34" charset="0"/>
                  <a:cs typeface="Arial" pitchFamily="34" charset="0"/>
                </a:rPr>
                <a:t>Mean age PWID started injecting drugs in </a:t>
              </a:r>
              <a:r>
                <a:rPr lang="en-US" sz="1500" b="1" dirty="0">
                  <a:solidFill>
                    <a:srgbClr val="FF0000"/>
                  </a:solidFill>
                  <a:latin typeface="Arial" pitchFamily="34" charset="0"/>
                  <a:cs typeface="Arial" pitchFamily="34" charset="0"/>
                </a:rPr>
                <a:t>Myanmar*, Pakistan, Philippines*, and </a:t>
              </a:r>
            </a:p>
            <a:p>
              <a:pPr algn="ctr">
                <a:defRPr/>
              </a:pPr>
              <a:r>
                <a:rPr lang="en-US" sz="1500" b="1" dirty="0">
                  <a:solidFill>
                    <a:srgbClr val="FF0000"/>
                  </a:solidFill>
                  <a:latin typeface="Arial" pitchFamily="34" charset="0"/>
                  <a:cs typeface="Arial" pitchFamily="34" charset="0"/>
                </a:rPr>
                <a:t>Viet Nam* </a:t>
              </a:r>
              <a:r>
                <a:rPr lang="en-US" sz="1500" dirty="0">
                  <a:solidFill>
                    <a:prstClr val="black"/>
                  </a:solidFill>
                  <a:latin typeface="Arial" pitchFamily="34" charset="0"/>
                  <a:cs typeface="Arial" pitchFamily="34" charset="0"/>
                </a:rPr>
                <a:t>is </a:t>
              </a:r>
              <a:r>
                <a:rPr lang="en-US" sz="1500" b="1" dirty="0">
                  <a:solidFill>
                    <a:srgbClr val="FF0000"/>
                  </a:solidFill>
                  <a:latin typeface="Arial" pitchFamily="34" charset="0"/>
                  <a:cs typeface="Arial" pitchFamily="34" charset="0"/>
                </a:rPr>
                <a:t>20-26 years</a:t>
              </a:r>
              <a:endParaRPr lang="en-GB" sz="1500" b="1" dirty="0">
                <a:solidFill>
                  <a:srgbClr val="FF0000"/>
                </a:solidFill>
                <a:latin typeface="Arial" pitchFamily="34" charset="0"/>
                <a:cs typeface="Arial" pitchFamily="34" charset="0"/>
              </a:endParaRPr>
            </a:p>
          </p:txBody>
        </p:sp>
        <p:sp>
          <p:nvSpPr>
            <p:cNvPr id="16" name="Rounded Rectangle 15"/>
            <p:cNvSpPr/>
            <p:nvPr/>
          </p:nvSpPr>
          <p:spPr>
            <a:xfrm>
              <a:off x="5269674" y="1599320"/>
              <a:ext cx="2484000" cy="1046162"/>
            </a:xfrm>
            <a:prstGeom prst="roundRect">
              <a:avLst/>
            </a:prstGeom>
            <a:solidFill>
              <a:srgbClr val="63CDF6">
                <a:alpha val="20000"/>
              </a:srgbClr>
            </a:solidFill>
            <a:ln w="9525">
              <a:solidFill>
                <a:srgbClr val="63CDF6"/>
              </a:solidFill>
            </a:ln>
          </p:spPr>
          <p:style>
            <a:lnRef idx="2">
              <a:schemeClr val="accent5"/>
            </a:lnRef>
            <a:fillRef idx="1">
              <a:schemeClr val="lt1"/>
            </a:fillRef>
            <a:effectRef idx="0">
              <a:schemeClr val="accent5"/>
            </a:effectRef>
            <a:fontRef idx="minor">
              <a:schemeClr val="dk1"/>
            </a:fontRef>
          </p:style>
          <p:txBody>
            <a:bodyPr anchor="ctr"/>
            <a:lstStyle/>
            <a:p>
              <a:pPr algn="ctr">
                <a:defRPr/>
              </a:pPr>
              <a:r>
                <a:rPr lang="en-US" sz="1500" b="1" dirty="0">
                  <a:solidFill>
                    <a:srgbClr val="FF0000"/>
                  </a:solidFill>
                  <a:latin typeface="Arial" pitchFamily="34" charset="0"/>
                  <a:cs typeface="Arial" pitchFamily="34" charset="0"/>
                </a:rPr>
                <a:t>52% </a:t>
              </a:r>
              <a:r>
                <a:rPr lang="en-US" sz="1500" dirty="0">
                  <a:solidFill>
                    <a:prstClr val="black"/>
                  </a:solidFill>
                  <a:latin typeface="Arial" pitchFamily="34" charset="0"/>
                  <a:cs typeface="Arial" pitchFamily="34" charset="0"/>
                </a:rPr>
                <a:t>of PWID in </a:t>
              </a:r>
              <a:r>
                <a:rPr lang="en-US" sz="1500" b="1" dirty="0">
                  <a:solidFill>
                    <a:srgbClr val="FF0000"/>
                  </a:solidFill>
                  <a:latin typeface="Arial" pitchFamily="34" charset="0"/>
                  <a:cs typeface="Arial" pitchFamily="34" charset="0"/>
                </a:rPr>
                <a:t>India</a:t>
              </a:r>
              <a:r>
                <a:rPr lang="en-US" sz="1500" dirty="0">
                  <a:solidFill>
                    <a:prstClr val="black"/>
                  </a:solidFill>
                  <a:latin typeface="Arial" pitchFamily="34" charset="0"/>
                  <a:cs typeface="Arial" pitchFamily="34" charset="0"/>
                </a:rPr>
                <a:t> started injecting at </a:t>
              </a:r>
              <a:r>
                <a:rPr lang="en-US" sz="1500" b="1" dirty="0">
                  <a:solidFill>
                    <a:srgbClr val="FF0000"/>
                  </a:solidFill>
                  <a:latin typeface="Arial" pitchFamily="34" charset="0"/>
                  <a:cs typeface="Arial" pitchFamily="34" charset="0"/>
                </a:rPr>
                <a:t>age 18-24 years</a:t>
              </a:r>
              <a:endParaRPr lang="en-GB" sz="1500" b="1" dirty="0">
                <a:solidFill>
                  <a:srgbClr val="FF0000"/>
                </a:solidFill>
                <a:latin typeface="Arial" pitchFamily="34" charset="0"/>
                <a:cs typeface="Arial" pitchFamily="34" charset="0"/>
              </a:endParaRPr>
            </a:p>
          </p:txBody>
        </p:sp>
        <p:sp>
          <p:nvSpPr>
            <p:cNvPr id="17" name="Rounded Rectangle 16"/>
            <p:cNvSpPr/>
            <p:nvPr/>
          </p:nvSpPr>
          <p:spPr>
            <a:xfrm>
              <a:off x="124920" y="1447800"/>
              <a:ext cx="5040000" cy="576000"/>
            </a:xfrm>
            <a:prstGeom prst="roundRect">
              <a:avLst/>
            </a:prstGeom>
            <a:solidFill>
              <a:srgbClr val="63CDF6">
                <a:alpha val="20000"/>
              </a:srgbClr>
            </a:solidFill>
            <a:ln w="9525">
              <a:solidFill>
                <a:srgbClr val="63CDF6"/>
              </a:solidFill>
            </a:ln>
          </p:spPr>
          <p:style>
            <a:lnRef idx="2">
              <a:schemeClr val="accent5"/>
            </a:lnRef>
            <a:fillRef idx="1">
              <a:schemeClr val="lt1"/>
            </a:fillRef>
            <a:effectRef idx="0">
              <a:schemeClr val="accent5"/>
            </a:effectRef>
            <a:fontRef idx="minor">
              <a:schemeClr val="dk1"/>
            </a:fontRef>
          </p:style>
          <p:txBody>
            <a:bodyPr anchor="ctr"/>
            <a:lstStyle/>
            <a:p>
              <a:pPr algn="ctr">
                <a:defRPr/>
              </a:pPr>
              <a:r>
                <a:rPr lang="en-US" sz="1500" b="1" dirty="0">
                  <a:solidFill>
                    <a:srgbClr val="FF0000"/>
                  </a:solidFill>
                  <a:latin typeface="Arial" pitchFamily="34" charset="0"/>
                  <a:cs typeface="Arial" pitchFamily="34" charset="0"/>
                </a:rPr>
                <a:t>11% </a:t>
              </a:r>
              <a:r>
                <a:rPr lang="en-US" sz="1500" dirty="0">
                  <a:solidFill>
                    <a:prstClr val="black"/>
                  </a:solidFill>
                  <a:latin typeface="Arial" pitchFamily="34" charset="0"/>
                  <a:cs typeface="Arial" pitchFamily="34" charset="0"/>
                </a:rPr>
                <a:t>of PWID in </a:t>
              </a:r>
              <a:r>
                <a:rPr lang="en-US" sz="1500" b="1" dirty="0">
                  <a:solidFill>
                    <a:srgbClr val="FF0000"/>
                  </a:solidFill>
                  <a:latin typeface="Arial" pitchFamily="34" charset="0"/>
                  <a:cs typeface="Arial" pitchFamily="34" charset="0"/>
                </a:rPr>
                <a:t>India</a:t>
              </a:r>
              <a:r>
                <a:rPr lang="en-US" sz="1500" dirty="0">
                  <a:solidFill>
                    <a:prstClr val="black"/>
                  </a:solidFill>
                  <a:latin typeface="Arial" pitchFamily="34" charset="0"/>
                  <a:cs typeface="Arial" pitchFamily="34" charset="0"/>
                </a:rPr>
                <a:t> started injecting at </a:t>
              </a:r>
              <a:r>
                <a:rPr lang="en-US" sz="1500" b="1" dirty="0">
                  <a:solidFill>
                    <a:srgbClr val="FF0000"/>
                  </a:solidFill>
                  <a:latin typeface="Arial" pitchFamily="34" charset="0"/>
                  <a:cs typeface="Arial" pitchFamily="34" charset="0"/>
                </a:rPr>
                <a:t>age younger than 18 years</a:t>
              </a:r>
              <a:endParaRPr lang="en-GB" sz="1500" b="1" dirty="0">
                <a:solidFill>
                  <a:srgbClr val="FF0000"/>
                </a:solidFill>
                <a:latin typeface="Arial" pitchFamily="34" charset="0"/>
                <a:cs typeface="Arial" pitchFamily="34" charset="0"/>
              </a:endParaRPr>
            </a:p>
          </p:txBody>
        </p:sp>
        <p:grpSp>
          <p:nvGrpSpPr>
            <p:cNvPr id="9" name="Group 8"/>
            <p:cNvGrpSpPr/>
            <p:nvPr/>
          </p:nvGrpSpPr>
          <p:grpSpPr>
            <a:xfrm>
              <a:off x="103239" y="3752468"/>
              <a:ext cx="9016948" cy="860400"/>
              <a:chOff x="103239" y="3541251"/>
              <a:chExt cx="9016948" cy="860400"/>
            </a:xfrm>
          </p:grpSpPr>
          <p:sp>
            <p:nvSpPr>
              <p:cNvPr id="2" name="Rectangle 1"/>
              <p:cNvSpPr/>
              <p:nvPr/>
            </p:nvSpPr>
            <p:spPr>
              <a:xfrm>
                <a:off x="5159426" y="3747626"/>
                <a:ext cx="2514600" cy="442913"/>
              </a:xfrm>
              <a:prstGeom prst="rect">
                <a:avLst/>
              </a:prstGeom>
              <a:solidFill>
                <a:srgbClr val="63CDF6"/>
              </a:solidFill>
              <a:ln>
                <a:noFill/>
              </a:ln>
              <a:effectLst>
                <a:outerShdw sx="1000" sy="1000" rotWithShape="0">
                  <a:srgbClr val="000000"/>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2200" b="1" dirty="0">
                    <a:solidFill>
                      <a:prstClr val="black"/>
                    </a:solidFill>
                    <a:latin typeface="Arial" pitchFamily="34" charset="0"/>
                    <a:cs typeface="Arial" pitchFamily="34" charset="0"/>
                  </a:rPr>
                  <a:t>20 – 24 years </a:t>
                </a:r>
                <a:endParaRPr lang="en-GB" sz="2200" b="1" dirty="0">
                  <a:solidFill>
                    <a:prstClr val="black"/>
                  </a:solidFill>
                  <a:latin typeface="Arial" pitchFamily="34" charset="0"/>
                  <a:cs typeface="Arial" pitchFamily="34" charset="0"/>
                </a:endParaRPr>
              </a:p>
            </p:txBody>
          </p:sp>
          <p:sp>
            <p:nvSpPr>
              <p:cNvPr id="7" name="Rectangle 6"/>
              <p:cNvSpPr/>
              <p:nvPr/>
            </p:nvSpPr>
            <p:spPr>
              <a:xfrm>
                <a:off x="2632126" y="3747626"/>
                <a:ext cx="2514600" cy="442913"/>
              </a:xfrm>
              <a:prstGeom prst="rect">
                <a:avLst/>
              </a:prstGeom>
              <a:solidFill>
                <a:srgbClr val="FFB7AE"/>
              </a:solidFill>
              <a:ln>
                <a:noFill/>
              </a:ln>
              <a:effectLst>
                <a:outerShdw sx="1000" sy="1000" rotWithShape="0">
                  <a:srgbClr val="000000"/>
                </a:outerShdw>
              </a:effectLst>
            </p:spPr>
            <p:style>
              <a:lnRef idx="1">
                <a:schemeClr val="accent6"/>
              </a:lnRef>
              <a:fillRef idx="3">
                <a:schemeClr val="accent6"/>
              </a:fillRef>
              <a:effectRef idx="2">
                <a:schemeClr val="accent6"/>
              </a:effectRef>
              <a:fontRef idx="minor">
                <a:schemeClr val="lt1"/>
              </a:fontRef>
            </p:style>
            <p:txBody>
              <a:bodyPr anchor="ctr"/>
              <a:lstStyle/>
              <a:p>
                <a:pPr algn="ctr">
                  <a:defRPr/>
                </a:pPr>
                <a:r>
                  <a:rPr lang="en-US" sz="2200" b="1" dirty="0">
                    <a:solidFill>
                      <a:prstClr val="black"/>
                    </a:solidFill>
                    <a:latin typeface="Arial" pitchFamily="34" charset="0"/>
                    <a:cs typeface="Arial" pitchFamily="34" charset="0"/>
                  </a:rPr>
                  <a:t>15 – 19 years </a:t>
                </a:r>
                <a:endParaRPr lang="en-GB" sz="2200" b="1" dirty="0">
                  <a:solidFill>
                    <a:prstClr val="black"/>
                  </a:solidFill>
                  <a:latin typeface="Arial" pitchFamily="34" charset="0"/>
                  <a:cs typeface="Arial" pitchFamily="34" charset="0"/>
                </a:endParaRPr>
              </a:p>
            </p:txBody>
          </p:sp>
          <p:sp>
            <p:nvSpPr>
              <p:cNvPr id="8" name="Rectangle 7"/>
              <p:cNvSpPr/>
              <p:nvPr/>
            </p:nvSpPr>
            <p:spPr>
              <a:xfrm>
                <a:off x="103239" y="3747626"/>
                <a:ext cx="2514600" cy="442913"/>
              </a:xfrm>
              <a:prstGeom prst="rect">
                <a:avLst/>
              </a:prstGeom>
              <a:solidFill>
                <a:srgbClr val="F26B73"/>
              </a:solidFill>
              <a:ln>
                <a:noFill/>
              </a:ln>
              <a:effectLst>
                <a:outerShdw sx="1000" sy="1000" rotWithShape="0">
                  <a:srgbClr val="000000"/>
                </a:outerShdw>
              </a:effectLst>
            </p:spPr>
            <p:style>
              <a:lnRef idx="1">
                <a:schemeClr val="accent3"/>
              </a:lnRef>
              <a:fillRef idx="3">
                <a:schemeClr val="accent3"/>
              </a:fillRef>
              <a:effectRef idx="2">
                <a:schemeClr val="accent3"/>
              </a:effectRef>
              <a:fontRef idx="minor">
                <a:schemeClr val="lt1"/>
              </a:fontRef>
            </p:style>
            <p:txBody>
              <a:bodyPr anchor="ctr"/>
              <a:lstStyle/>
              <a:p>
                <a:pPr algn="ctr">
                  <a:defRPr/>
                </a:pPr>
                <a:r>
                  <a:rPr lang="en-US" sz="2200" b="1" dirty="0">
                    <a:solidFill>
                      <a:prstClr val="black"/>
                    </a:solidFill>
                    <a:latin typeface="Arial" pitchFamily="34" charset="0"/>
                    <a:cs typeface="Arial" pitchFamily="34" charset="0"/>
                  </a:rPr>
                  <a:t>10 – 14 years </a:t>
                </a:r>
                <a:endParaRPr lang="en-GB" sz="2200" b="1" dirty="0">
                  <a:solidFill>
                    <a:prstClr val="black"/>
                  </a:solidFill>
                  <a:latin typeface="Arial" pitchFamily="34" charset="0"/>
                  <a:cs typeface="Arial" pitchFamily="34" charset="0"/>
                </a:endParaRPr>
              </a:p>
            </p:txBody>
          </p:sp>
          <p:sp>
            <p:nvSpPr>
              <p:cNvPr id="3" name="Right Arrow 2"/>
              <p:cNvSpPr/>
              <p:nvPr/>
            </p:nvSpPr>
            <p:spPr>
              <a:xfrm>
                <a:off x="7685900" y="3541251"/>
                <a:ext cx="1404000" cy="860400"/>
              </a:xfrm>
              <a:prstGeom prst="rightArrow">
                <a:avLst/>
              </a:prstGeom>
              <a:solidFill>
                <a:srgbClr val="33CCCC"/>
              </a:solidFill>
              <a:ln>
                <a:noFill/>
              </a:ln>
              <a:effectLst>
                <a:outerShdw sx="1000" sy="1000" rotWithShape="0">
                  <a:srgbClr val="000000"/>
                </a:outerShdw>
              </a:effectLst>
            </p:spPr>
            <p:style>
              <a:lnRef idx="1">
                <a:schemeClr val="accent2"/>
              </a:lnRef>
              <a:fillRef idx="3">
                <a:schemeClr val="accent2"/>
              </a:fillRef>
              <a:effectRef idx="2">
                <a:schemeClr val="accent2"/>
              </a:effectRef>
              <a:fontRef idx="minor">
                <a:schemeClr val="lt1"/>
              </a:fontRef>
            </p:style>
            <p:txBody>
              <a:bodyPr anchor="ctr"/>
              <a:lstStyle/>
              <a:p>
                <a:pPr algn="ctr">
                  <a:defRPr/>
                </a:pPr>
                <a:endParaRPr lang="en-GB" sz="2200" b="1" dirty="0">
                  <a:solidFill>
                    <a:prstClr val="black"/>
                  </a:solidFill>
                </a:endParaRPr>
              </a:p>
            </p:txBody>
          </p:sp>
          <p:sp>
            <p:nvSpPr>
              <p:cNvPr id="6" name="TextBox 5"/>
              <p:cNvSpPr txBox="1"/>
              <p:nvPr/>
            </p:nvSpPr>
            <p:spPr>
              <a:xfrm>
                <a:off x="7638691" y="3747626"/>
                <a:ext cx="1481496" cy="434948"/>
              </a:xfrm>
              <a:prstGeom prst="rect">
                <a:avLst/>
              </a:prstGeom>
              <a:noFill/>
            </p:spPr>
            <p:txBody>
              <a:bodyPr wrap="none" rtlCol="0">
                <a:spAutoFit/>
              </a:bodyPr>
              <a:lstStyle/>
              <a:p>
                <a:r>
                  <a:rPr lang="en-GB" sz="2100" b="1" dirty="0">
                    <a:solidFill>
                      <a:prstClr val="black"/>
                    </a:solidFill>
                  </a:rPr>
                  <a:t>≥ 25 years</a:t>
                </a:r>
              </a:p>
            </p:txBody>
          </p:sp>
        </p:grpSp>
        <p:sp>
          <p:nvSpPr>
            <p:cNvPr id="22" name="Rounded Rectangle 21"/>
            <p:cNvSpPr/>
            <p:nvPr/>
          </p:nvSpPr>
          <p:spPr>
            <a:xfrm>
              <a:off x="35625" y="2085543"/>
              <a:ext cx="2592000" cy="1219200"/>
            </a:xfrm>
            <a:prstGeom prst="roundRect">
              <a:avLst/>
            </a:prstGeom>
            <a:solidFill>
              <a:srgbClr val="00A99A">
                <a:alpha val="25000"/>
              </a:srgbClr>
            </a:solidFill>
            <a:ln w="9525">
              <a:solidFill>
                <a:srgbClr val="33CCCC"/>
              </a:solidFill>
            </a:ln>
          </p:spPr>
          <p:style>
            <a:lnRef idx="2">
              <a:schemeClr val="accent5"/>
            </a:lnRef>
            <a:fillRef idx="1">
              <a:schemeClr val="lt1"/>
            </a:fillRef>
            <a:effectRef idx="0">
              <a:schemeClr val="accent5"/>
            </a:effectRef>
            <a:fontRef idx="minor">
              <a:schemeClr val="dk1"/>
            </a:fontRef>
          </p:style>
          <p:txBody>
            <a:bodyPr anchor="ctr"/>
            <a:lstStyle/>
            <a:p>
              <a:pPr algn="ctr">
                <a:defRPr/>
              </a:pPr>
              <a:r>
                <a:rPr lang="en-US" sz="1500" b="1" dirty="0">
                  <a:solidFill>
                    <a:srgbClr val="FF0000"/>
                  </a:solidFill>
                  <a:latin typeface="Arial" pitchFamily="34" charset="0"/>
                  <a:cs typeface="Arial" pitchFamily="34" charset="0"/>
                </a:rPr>
                <a:t>6% </a:t>
              </a:r>
              <a:r>
                <a:rPr lang="en-US" sz="1500" dirty="0">
                  <a:solidFill>
                    <a:prstClr val="black"/>
                  </a:solidFill>
                  <a:latin typeface="Arial" pitchFamily="34" charset="0"/>
                  <a:cs typeface="Arial" pitchFamily="34" charset="0"/>
                </a:rPr>
                <a:t>of MSM in </a:t>
              </a:r>
              <a:r>
                <a:rPr lang="en-US" sz="1500" b="1" dirty="0">
                  <a:solidFill>
                    <a:srgbClr val="FF0000"/>
                  </a:solidFill>
                  <a:latin typeface="Arial" pitchFamily="34" charset="0"/>
                  <a:cs typeface="Arial" pitchFamily="34" charset="0"/>
                </a:rPr>
                <a:t>India</a:t>
              </a:r>
              <a:r>
                <a:rPr lang="en-US" sz="1500" dirty="0">
                  <a:solidFill>
                    <a:prstClr val="black"/>
                  </a:solidFill>
                  <a:latin typeface="Arial" pitchFamily="34" charset="0"/>
                  <a:cs typeface="Arial" pitchFamily="34" charset="0"/>
                </a:rPr>
                <a:t> engaged first commercial sex with male at the </a:t>
              </a:r>
              <a:r>
                <a:rPr lang="en-US" sz="1500" b="1" dirty="0">
                  <a:solidFill>
                    <a:srgbClr val="FF0000"/>
                  </a:solidFill>
                  <a:latin typeface="Arial" pitchFamily="34" charset="0"/>
                  <a:cs typeface="Arial" pitchFamily="34" charset="0"/>
                </a:rPr>
                <a:t>age younger than 15 years</a:t>
              </a:r>
              <a:endParaRPr lang="en-GB" sz="1500" b="1" dirty="0">
                <a:solidFill>
                  <a:srgbClr val="FF0000"/>
                </a:solidFill>
                <a:latin typeface="Arial" pitchFamily="34" charset="0"/>
                <a:cs typeface="Arial" pitchFamily="34" charset="0"/>
              </a:endParaRPr>
            </a:p>
          </p:txBody>
        </p:sp>
        <p:sp>
          <p:nvSpPr>
            <p:cNvPr id="23" name="Rounded Rectangle 22"/>
            <p:cNvSpPr/>
            <p:nvPr/>
          </p:nvSpPr>
          <p:spPr>
            <a:xfrm>
              <a:off x="54700" y="4462467"/>
              <a:ext cx="2592000" cy="1440000"/>
            </a:xfrm>
            <a:prstGeom prst="roundRect">
              <a:avLst/>
            </a:prstGeom>
            <a:solidFill>
              <a:srgbClr val="CDC884">
                <a:alpha val="23922"/>
              </a:srgbClr>
            </a:solidFill>
            <a:ln w="9525">
              <a:solidFill>
                <a:srgbClr val="CDC884"/>
              </a:solidFill>
            </a:ln>
          </p:spPr>
          <p:style>
            <a:lnRef idx="2">
              <a:schemeClr val="accent5"/>
            </a:lnRef>
            <a:fillRef idx="1">
              <a:schemeClr val="lt1"/>
            </a:fillRef>
            <a:effectRef idx="0">
              <a:schemeClr val="accent5"/>
            </a:effectRef>
            <a:fontRef idx="minor">
              <a:schemeClr val="dk1"/>
            </a:fontRef>
          </p:style>
          <p:txBody>
            <a:bodyPr anchor="ctr"/>
            <a:lstStyle/>
            <a:p>
              <a:pPr algn="ctr">
                <a:defRPr/>
              </a:pPr>
              <a:r>
                <a:rPr lang="en-US" sz="1500" b="1" dirty="0">
                  <a:solidFill>
                    <a:srgbClr val="FF0000"/>
                  </a:solidFill>
                  <a:latin typeface="Arial" pitchFamily="34" charset="0"/>
                  <a:cs typeface="Arial" pitchFamily="34" charset="0"/>
                </a:rPr>
                <a:t>13-23% </a:t>
              </a:r>
              <a:r>
                <a:rPr lang="en-US" sz="1500" dirty="0">
                  <a:solidFill>
                    <a:prstClr val="black"/>
                  </a:solidFill>
                  <a:latin typeface="Arial" pitchFamily="34" charset="0"/>
                  <a:cs typeface="Arial" pitchFamily="34" charset="0"/>
                </a:rPr>
                <a:t>of transgender women who ever sold sex in </a:t>
              </a:r>
              <a:r>
                <a:rPr lang="en-US" sz="1500" b="1" dirty="0">
                  <a:solidFill>
                    <a:srgbClr val="FF0000"/>
                  </a:solidFill>
                  <a:latin typeface="Arial" pitchFamily="34" charset="0"/>
                  <a:cs typeface="Arial" pitchFamily="34" charset="0"/>
                </a:rPr>
                <a:t>Cambodia and Nepal</a:t>
              </a:r>
              <a:r>
                <a:rPr lang="en-US" sz="1500" dirty="0">
                  <a:solidFill>
                    <a:prstClr val="black"/>
                  </a:solidFill>
                  <a:latin typeface="Arial" pitchFamily="34" charset="0"/>
                  <a:cs typeface="Arial" pitchFamily="34" charset="0"/>
                </a:rPr>
                <a:t> entered sex work at the  </a:t>
              </a:r>
              <a:r>
                <a:rPr lang="en-US" sz="1500" b="1" dirty="0">
                  <a:solidFill>
                    <a:srgbClr val="FF0000"/>
                  </a:solidFill>
                  <a:latin typeface="Arial" pitchFamily="34" charset="0"/>
                  <a:cs typeface="Arial" pitchFamily="34" charset="0"/>
                </a:rPr>
                <a:t>age younger than 15 years</a:t>
              </a:r>
              <a:endParaRPr lang="en-GB" sz="1500" b="1" dirty="0">
                <a:solidFill>
                  <a:srgbClr val="FF0000"/>
                </a:solidFill>
                <a:latin typeface="Arial" pitchFamily="34" charset="0"/>
                <a:cs typeface="Arial" pitchFamily="34" charset="0"/>
              </a:endParaRPr>
            </a:p>
          </p:txBody>
        </p:sp>
        <p:sp>
          <p:nvSpPr>
            <p:cNvPr id="24" name="Rounded Rectangle 23"/>
            <p:cNvSpPr/>
            <p:nvPr/>
          </p:nvSpPr>
          <p:spPr>
            <a:xfrm>
              <a:off x="107950" y="3363718"/>
              <a:ext cx="5040000" cy="540000"/>
            </a:xfrm>
            <a:prstGeom prst="roundRect">
              <a:avLst/>
            </a:prstGeom>
            <a:solidFill>
              <a:srgbClr val="63CDF6">
                <a:alpha val="20000"/>
              </a:srgbClr>
            </a:solidFill>
            <a:ln w="9525">
              <a:solidFill>
                <a:srgbClr val="63CDF6"/>
              </a:solidFill>
            </a:ln>
          </p:spPr>
          <p:style>
            <a:lnRef idx="2">
              <a:schemeClr val="accent5"/>
            </a:lnRef>
            <a:fillRef idx="1">
              <a:schemeClr val="lt1"/>
            </a:fillRef>
            <a:effectRef idx="0">
              <a:schemeClr val="accent5"/>
            </a:effectRef>
            <a:fontRef idx="minor">
              <a:schemeClr val="dk1"/>
            </a:fontRef>
          </p:style>
          <p:txBody>
            <a:bodyPr anchor="ctr"/>
            <a:lstStyle/>
            <a:p>
              <a:pPr algn="ctr">
                <a:defRPr/>
              </a:pPr>
              <a:r>
                <a:rPr lang="en-US" sz="1500" b="1" dirty="0">
                  <a:solidFill>
                    <a:srgbClr val="FF0000"/>
                  </a:solidFill>
                  <a:latin typeface="Arial" pitchFamily="34" charset="0"/>
                  <a:cs typeface="Arial" pitchFamily="34" charset="0"/>
                </a:rPr>
                <a:t>47% </a:t>
              </a:r>
              <a:r>
                <a:rPr lang="en-US" sz="1500" dirty="0">
                  <a:solidFill>
                    <a:prstClr val="black"/>
                  </a:solidFill>
                  <a:latin typeface="Arial" pitchFamily="34" charset="0"/>
                  <a:cs typeface="Arial" pitchFamily="34" charset="0"/>
                </a:rPr>
                <a:t>of PWID in </a:t>
              </a:r>
              <a:r>
                <a:rPr lang="en-US" sz="1500" b="1" dirty="0">
                  <a:solidFill>
                    <a:srgbClr val="FF0000"/>
                  </a:solidFill>
                  <a:latin typeface="Arial" pitchFamily="34" charset="0"/>
                  <a:cs typeface="Arial" pitchFamily="34" charset="0"/>
                </a:rPr>
                <a:t>Nepal</a:t>
              </a:r>
              <a:r>
                <a:rPr lang="en-US" sz="1500" dirty="0">
                  <a:solidFill>
                    <a:prstClr val="black"/>
                  </a:solidFill>
                  <a:latin typeface="Arial" pitchFamily="34" charset="0"/>
                  <a:cs typeface="Arial" pitchFamily="34" charset="0"/>
                </a:rPr>
                <a:t> started injecting at </a:t>
              </a:r>
              <a:r>
                <a:rPr lang="en-US" sz="1500" b="1" dirty="0">
                  <a:solidFill>
                    <a:srgbClr val="FF0000"/>
                  </a:solidFill>
                  <a:latin typeface="Arial" pitchFamily="34" charset="0"/>
                  <a:cs typeface="Arial" pitchFamily="34" charset="0"/>
                </a:rPr>
                <a:t>age younger than 20 years</a:t>
              </a:r>
              <a:endParaRPr lang="en-GB" sz="1500" b="1" dirty="0">
                <a:solidFill>
                  <a:srgbClr val="FF0000"/>
                </a:solidFill>
                <a:latin typeface="Arial" pitchFamily="34" charset="0"/>
                <a:cs typeface="Arial" pitchFamily="34" charset="0"/>
              </a:endParaRPr>
            </a:p>
          </p:txBody>
        </p:sp>
      </p:grpSp>
      <p:sp>
        <p:nvSpPr>
          <p:cNvPr id="10" name="TextBox 9"/>
          <p:cNvSpPr txBox="1"/>
          <p:nvPr/>
        </p:nvSpPr>
        <p:spPr>
          <a:xfrm>
            <a:off x="8295904" y="6186090"/>
            <a:ext cx="1500732" cy="261610"/>
          </a:xfrm>
          <a:prstGeom prst="rect">
            <a:avLst/>
          </a:prstGeom>
          <a:noFill/>
        </p:spPr>
        <p:txBody>
          <a:bodyPr wrap="none" rtlCol="0">
            <a:spAutoFit/>
          </a:bodyPr>
          <a:lstStyle/>
          <a:p>
            <a:r>
              <a:rPr lang="en-US" sz="1100" dirty="0">
                <a:solidFill>
                  <a:prstClr val="black"/>
                </a:solidFill>
              </a:rPr>
              <a:t>*median; **Mandalay</a:t>
            </a:r>
            <a:endParaRPr lang="en-GB" sz="1100" dirty="0">
              <a:solidFill>
                <a:prstClr val="black"/>
              </a:solidFill>
            </a:endParaRPr>
          </a:p>
        </p:txBody>
      </p:sp>
      <p:sp>
        <p:nvSpPr>
          <p:cNvPr id="26" name="Rectangle 6"/>
          <p:cNvSpPr>
            <a:spLocks noChangeArrowheads="1"/>
          </p:cNvSpPr>
          <p:nvPr/>
        </p:nvSpPr>
        <p:spPr bwMode="auto">
          <a:xfrm>
            <a:off x="1574473" y="6614061"/>
            <a:ext cx="8986024" cy="230832"/>
          </a:xfrm>
          <a:prstGeom prst="rect">
            <a:avLst/>
          </a:prstGeom>
          <a:noFill/>
          <a:ln>
            <a:noFill/>
          </a:ln>
        </p:spPr>
        <p:txBody>
          <a:bodyPr wrap="square" anchor="ctr">
            <a:spAutoFit/>
          </a:bodyPr>
          <a:lstStyle/>
          <a:p>
            <a:pPr defTabSz="457200" eaLnBrk="0" hangingPunct="0"/>
            <a:r>
              <a:rPr lang="en-US" sz="900" kern="0" dirty="0">
                <a:solidFill>
                  <a:srgbClr val="000000"/>
                </a:solidFill>
                <a:latin typeface="Arial" pitchFamily="34" charset="0"/>
                <a:ea typeface="ＭＳ 明朝" charset="-128"/>
                <a:cs typeface="Arial" pitchFamily="34" charset="0"/>
              </a:rPr>
              <a:t>Source: Prepared by </a:t>
            </a:r>
            <a:r>
              <a:rPr lang="en-US" sz="900" kern="0" dirty="0">
                <a:solidFill>
                  <a:srgbClr val="000000"/>
                </a:solidFill>
                <a:latin typeface="Arial" pitchFamily="34" charset="0"/>
                <a:ea typeface="ＭＳ 明朝" charset="-128"/>
                <a:cs typeface="Arial" pitchFamily="34" charset="0"/>
                <a:hlinkClick r:id="rId3"/>
              </a:rPr>
              <a:t>www.aidsdatahub.org</a:t>
            </a:r>
            <a:r>
              <a:rPr lang="en-US" sz="900" kern="0" dirty="0">
                <a:solidFill>
                  <a:srgbClr val="000000"/>
                </a:solidFill>
                <a:latin typeface="Arial" pitchFamily="34" charset="0"/>
                <a:ea typeface="ＭＳ 明朝" charset="-128"/>
                <a:cs typeface="Arial" pitchFamily="34" charset="0"/>
              </a:rPr>
              <a:t> based on </a:t>
            </a:r>
            <a:r>
              <a:rPr lang="en-US" sz="900" kern="0" dirty="0" err="1">
                <a:solidFill>
                  <a:srgbClr val="000000"/>
                </a:solidFill>
                <a:latin typeface="Arial" pitchFamily="34" charset="0"/>
                <a:ea typeface="ＭＳ 明朝" charset="-128"/>
                <a:cs typeface="Arial" pitchFamily="34" charset="0"/>
              </a:rPr>
              <a:t>Behavioural</a:t>
            </a:r>
            <a:r>
              <a:rPr lang="en-US" sz="900" kern="0" dirty="0">
                <a:solidFill>
                  <a:srgbClr val="000000"/>
                </a:solidFill>
                <a:latin typeface="Arial" pitchFamily="34" charset="0"/>
                <a:ea typeface="ＭＳ 明朝" charset="-128"/>
                <a:cs typeface="Arial" pitchFamily="34" charset="0"/>
              </a:rPr>
              <a:t> Surveys and Integrated Biological and </a:t>
            </a:r>
            <a:r>
              <a:rPr lang="en-US" sz="900" kern="0" dirty="0" err="1">
                <a:solidFill>
                  <a:srgbClr val="000000"/>
                </a:solidFill>
                <a:latin typeface="Arial" pitchFamily="34" charset="0"/>
                <a:ea typeface="ＭＳ 明朝" charset="-128"/>
                <a:cs typeface="Arial" pitchFamily="34" charset="0"/>
              </a:rPr>
              <a:t>Behavioural</a:t>
            </a:r>
            <a:r>
              <a:rPr lang="en-US" sz="900" kern="0" dirty="0">
                <a:solidFill>
                  <a:srgbClr val="000000"/>
                </a:solidFill>
                <a:latin typeface="Arial" pitchFamily="34" charset="0"/>
                <a:ea typeface="ＭＳ 明朝" charset="-128"/>
                <a:cs typeface="Arial" pitchFamily="34" charset="0"/>
              </a:rPr>
              <a:t> Surveys</a:t>
            </a:r>
          </a:p>
        </p:txBody>
      </p:sp>
      <p:sp>
        <p:nvSpPr>
          <p:cNvPr id="5" name="Title 4">
            <a:extLst>
              <a:ext uri="{FF2B5EF4-FFF2-40B4-BE49-F238E27FC236}">
                <a16:creationId xmlns:a16="http://schemas.microsoft.com/office/drawing/2014/main" id="{FF61D7D8-8DFB-4873-82DA-48B11294B917}"/>
              </a:ext>
            </a:extLst>
          </p:cNvPr>
          <p:cNvSpPr>
            <a:spLocks noGrp="1"/>
          </p:cNvSpPr>
          <p:nvPr>
            <p:ph type="title"/>
          </p:nvPr>
        </p:nvSpPr>
        <p:spPr>
          <a:xfrm>
            <a:off x="304800" y="1302198"/>
            <a:ext cx="11203563" cy="504000"/>
          </a:xfrm>
        </p:spPr>
        <p:txBody>
          <a:bodyPr/>
          <a:lstStyle/>
          <a:p>
            <a:r>
              <a:rPr lang="en-US" dirty="0"/>
              <a:t>Age of entry into risk behaviors among key populations, 2008-2017</a:t>
            </a:r>
            <a:br>
              <a:rPr lang="en-US" dirty="0"/>
            </a:br>
            <a:endParaRPr lang="en-US" dirty="0"/>
          </a:p>
        </p:txBody>
      </p:sp>
    </p:spTree>
    <p:extLst>
      <p:ext uri="{BB962C8B-B14F-4D97-AF65-F5344CB8AC3E}">
        <p14:creationId xmlns:p14="http://schemas.microsoft.com/office/powerpoint/2010/main" val="27036066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bwMode="auto">
          <a:xfrm>
            <a:off x="228600" y="1239953"/>
            <a:ext cx="11203563" cy="504000"/>
          </a:xfrm>
          <a:prstGeom prst="rect">
            <a:avLst/>
          </a:prstGeom>
        </p:spPr>
        <p:txBody>
          <a:bodyPr>
            <a:noAutofit/>
          </a:bodyPr>
          <a:lstStyle/>
          <a:p>
            <a:pPr algn="l"/>
            <a:r>
              <a:rPr lang="en-US" altLang="en-US" sz="2400" b="1" dirty="0">
                <a:solidFill>
                  <a:srgbClr val="C00000"/>
                </a:solidFill>
              </a:rPr>
              <a:t>Need for a greater focus: a large proportion of  sex workers are under 25 years of age </a:t>
            </a:r>
            <a:endParaRPr lang="en-GB" altLang="en-US" sz="2400" b="1" dirty="0">
              <a:solidFill>
                <a:srgbClr val="C00000"/>
              </a:solidFill>
            </a:endParaRPr>
          </a:p>
        </p:txBody>
      </p:sp>
      <p:sp>
        <p:nvSpPr>
          <p:cNvPr id="29699" name="TextBox 1"/>
          <p:cNvSpPr txBox="1">
            <a:spLocks noChangeArrowheads="1"/>
          </p:cNvSpPr>
          <p:nvPr/>
        </p:nvSpPr>
        <p:spPr bwMode="auto">
          <a:xfrm>
            <a:off x="0" y="6625494"/>
            <a:ext cx="9144000" cy="25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defTabSz="457200" eaLnBrk="1" hangingPunct="1"/>
            <a:r>
              <a:rPr lang="en-US" altLang="en-US" sz="850" dirty="0">
                <a:solidFill>
                  <a:srgbClr val="000000"/>
                </a:solidFill>
              </a:rPr>
              <a:t>Source: Prepared by </a:t>
            </a:r>
            <a:r>
              <a:rPr lang="en-US" altLang="en-US" sz="850" dirty="0">
                <a:solidFill>
                  <a:srgbClr val="000000"/>
                </a:solidFill>
                <a:hlinkClick r:id="rId2"/>
              </a:rPr>
              <a:t>www.aidsdatahub.org</a:t>
            </a:r>
            <a:r>
              <a:rPr lang="en-US" altLang="en-US" sz="850" dirty="0">
                <a:solidFill>
                  <a:srgbClr val="000000"/>
                </a:solidFill>
              </a:rPr>
              <a:t>  based on 1) Integrated Biological and </a:t>
            </a:r>
            <a:r>
              <a:rPr lang="en-US" altLang="en-US" sz="850" dirty="0" err="1">
                <a:solidFill>
                  <a:srgbClr val="000000"/>
                </a:solidFill>
              </a:rPr>
              <a:t>Behavioural</a:t>
            </a:r>
            <a:r>
              <a:rPr lang="en-US" altLang="en-US" sz="850" dirty="0">
                <a:solidFill>
                  <a:srgbClr val="000000"/>
                </a:solidFill>
              </a:rPr>
              <a:t> Surveys; 2) HIV Sentinel Surveillance Surveys; 3) Behavioral Surveillance Survey reports</a:t>
            </a:r>
          </a:p>
        </p:txBody>
      </p:sp>
      <p:sp>
        <p:nvSpPr>
          <p:cNvPr id="29700" name="TextBox 2"/>
          <p:cNvSpPr txBox="1">
            <a:spLocks noChangeArrowheads="1"/>
          </p:cNvSpPr>
          <p:nvPr/>
        </p:nvSpPr>
        <p:spPr bwMode="auto">
          <a:xfrm>
            <a:off x="1601410" y="5686775"/>
            <a:ext cx="10601486" cy="938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defTabSz="457200" eaLnBrk="1" hangingPunct="1">
              <a:buFont typeface="Arial" charset="0"/>
              <a:buChar char="•"/>
            </a:pPr>
            <a:endParaRPr lang="en-US" sz="1100" dirty="0">
              <a:solidFill>
                <a:srgbClr val="000000"/>
              </a:solidFill>
            </a:endParaRPr>
          </a:p>
          <a:p>
            <a:pPr defTabSz="457200" eaLnBrk="1" hangingPunct="1">
              <a:buFont typeface="Arial" charset="0"/>
              <a:buChar char="•"/>
            </a:pPr>
            <a:r>
              <a:rPr lang="en-US" sz="1100" b="1" dirty="0">
                <a:solidFill>
                  <a:srgbClr val="02AEF0"/>
                </a:solidFill>
              </a:rPr>
              <a:t>Unmet HIV and health service needs </a:t>
            </a:r>
            <a:r>
              <a:rPr lang="en-US" sz="1100" dirty="0">
                <a:solidFill>
                  <a:srgbClr val="000000"/>
                </a:solidFill>
              </a:rPr>
              <a:t>of young sex workers-programs often do not reach young sex workers (no age disaggregated data)</a:t>
            </a:r>
          </a:p>
          <a:p>
            <a:pPr defTabSz="457200" eaLnBrk="1" hangingPunct="1">
              <a:buFont typeface="Arial" charset="0"/>
              <a:buChar char="•"/>
            </a:pPr>
            <a:r>
              <a:rPr lang="en-US" sz="1100" b="1" dirty="0">
                <a:solidFill>
                  <a:srgbClr val="02AEF0"/>
                </a:solidFill>
              </a:rPr>
              <a:t>Legal policy barriers </a:t>
            </a:r>
            <a:r>
              <a:rPr lang="en-US" sz="1100" dirty="0">
                <a:solidFill>
                  <a:srgbClr val="000000"/>
                </a:solidFill>
              </a:rPr>
              <a:t>(i.e. condom policy not favoring unmarried young people, parental consent, existing gender inequality, etc.)</a:t>
            </a:r>
          </a:p>
          <a:p>
            <a:pPr defTabSz="457200" eaLnBrk="1" hangingPunct="1">
              <a:buFont typeface="Arial" charset="0"/>
              <a:buChar char="•"/>
            </a:pPr>
            <a:r>
              <a:rPr lang="en-US" sz="1100" dirty="0">
                <a:solidFill>
                  <a:srgbClr val="000000"/>
                </a:solidFill>
              </a:rPr>
              <a:t>Need for </a:t>
            </a:r>
            <a:r>
              <a:rPr lang="en-US" sz="1100" b="1" dirty="0">
                <a:solidFill>
                  <a:srgbClr val="02AEF0"/>
                </a:solidFill>
              </a:rPr>
              <a:t>clarity on policy and programmatic approach </a:t>
            </a:r>
            <a:r>
              <a:rPr lang="en-US" sz="1100" dirty="0">
                <a:solidFill>
                  <a:srgbClr val="000000"/>
                </a:solidFill>
              </a:rPr>
              <a:t>for reaching under-18 young people who sell and buy sex </a:t>
            </a:r>
          </a:p>
          <a:p>
            <a:pPr defTabSz="457200" eaLnBrk="1" hangingPunct="1">
              <a:buFont typeface="Arial" charset="0"/>
              <a:buChar char="•"/>
            </a:pPr>
            <a:r>
              <a:rPr lang="en-US" sz="1100" dirty="0">
                <a:solidFill>
                  <a:srgbClr val="000000"/>
                </a:solidFill>
              </a:rPr>
              <a:t>Need to ensure </a:t>
            </a:r>
            <a:r>
              <a:rPr lang="en-US" sz="1100" b="1" dirty="0">
                <a:solidFill>
                  <a:srgbClr val="02AEF0"/>
                </a:solidFill>
              </a:rPr>
              <a:t>broader opportunities  </a:t>
            </a:r>
            <a:r>
              <a:rPr lang="en-US" sz="1100" dirty="0">
                <a:solidFill>
                  <a:srgbClr val="000000"/>
                </a:solidFill>
              </a:rPr>
              <a:t>– health, education and security</a:t>
            </a:r>
          </a:p>
        </p:txBody>
      </p:sp>
      <p:sp>
        <p:nvSpPr>
          <p:cNvPr id="4" name="Rectangle 3"/>
          <p:cNvSpPr/>
          <p:nvPr/>
        </p:nvSpPr>
        <p:spPr>
          <a:xfrm>
            <a:off x="1828800" y="1991401"/>
            <a:ext cx="9144000" cy="338554"/>
          </a:xfrm>
          <a:prstGeom prst="rect">
            <a:avLst/>
          </a:prstGeom>
        </p:spPr>
        <p:txBody>
          <a:bodyPr wrap="square" anchor="ctr">
            <a:spAutoFit/>
          </a:bodyPr>
          <a:lstStyle/>
          <a:p>
            <a:pPr algn="ctr"/>
            <a:r>
              <a:rPr lang="en-US" sz="1600" b="1" dirty="0">
                <a:solidFill>
                  <a:prstClr val="black"/>
                </a:solidFill>
              </a:rPr>
              <a:t>Proportion of sex workers who are under 25 years of age where data is available, 2013-2017 </a:t>
            </a:r>
          </a:p>
        </p:txBody>
      </p:sp>
      <p:grpSp>
        <p:nvGrpSpPr>
          <p:cNvPr id="6" name="Group 5"/>
          <p:cNvGrpSpPr/>
          <p:nvPr/>
        </p:nvGrpSpPr>
        <p:grpSpPr>
          <a:xfrm>
            <a:off x="675984" y="2328542"/>
            <a:ext cx="10906286" cy="3528000"/>
            <a:chOff x="152400" y="1563206"/>
            <a:chExt cx="8874094" cy="3528000"/>
          </a:xfrm>
        </p:grpSpPr>
        <p:grpSp>
          <p:nvGrpSpPr>
            <p:cNvPr id="5" name="Group 4"/>
            <p:cNvGrpSpPr/>
            <p:nvPr/>
          </p:nvGrpSpPr>
          <p:grpSpPr>
            <a:xfrm>
              <a:off x="152400" y="1563206"/>
              <a:ext cx="8807253" cy="3528000"/>
              <a:chOff x="152400" y="1563206"/>
              <a:chExt cx="8807253" cy="3528000"/>
            </a:xfrm>
          </p:grpSpPr>
          <p:graphicFrame>
            <p:nvGraphicFramePr>
              <p:cNvPr id="8" name="Chart 7"/>
              <p:cNvGraphicFramePr>
                <a:graphicFrameLocks/>
              </p:cNvGraphicFramePr>
              <p:nvPr>
                <p:extLst>
                  <p:ext uri="{D42A27DB-BD31-4B8C-83A1-F6EECF244321}">
                    <p14:modId xmlns:p14="http://schemas.microsoft.com/office/powerpoint/2010/main" val="917159052"/>
                  </p:ext>
                </p:extLst>
              </p:nvPr>
            </p:nvGraphicFramePr>
            <p:xfrm>
              <a:off x="152400" y="1563206"/>
              <a:ext cx="8807253" cy="3528000"/>
            </p:xfrm>
            <a:graphic>
              <a:graphicData uri="http://schemas.openxmlformats.org/drawingml/2006/chart">
                <c:chart xmlns:c="http://schemas.openxmlformats.org/drawingml/2006/chart" xmlns:r="http://schemas.openxmlformats.org/officeDocument/2006/relationships" r:id="rId3"/>
              </a:graphicData>
            </a:graphic>
          </p:graphicFrame>
          <p:grpSp>
            <p:nvGrpSpPr>
              <p:cNvPr id="2" name="Group 1"/>
              <p:cNvGrpSpPr/>
              <p:nvPr/>
            </p:nvGrpSpPr>
            <p:grpSpPr>
              <a:xfrm>
                <a:off x="2849550" y="1752600"/>
                <a:ext cx="2089970" cy="1107744"/>
                <a:chOff x="-2362200" y="3096904"/>
                <a:chExt cx="2089970" cy="1107744"/>
              </a:xfrm>
            </p:grpSpPr>
            <p:sp>
              <p:nvSpPr>
                <p:cNvPr id="9" name="TextBox 8"/>
                <p:cNvSpPr txBox="1"/>
                <p:nvPr/>
              </p:nvSpPr>
              <p:spPr>
                <a:xfrm>
                  <a:off x="-2362200" y="3204675"/>
                  <a:ext cx="148804" cy="182880"/>
                </a:xfrm>
                <a:prstGeom prst="rect">
                  <a:avLst/>
                </a:prstGeom>
                <a:solidFill>
                  <a:srgbClr val="F26B73"/>
                </a:solidFill>
              </p:spPr>
              <p:txBody>
                <a:bodyPr wrap="square" rtlCol="0">
                  <a:spAutoFit/>
                </a:bodyPr>
                <a:lstStyle/>
                <a:p>
                  <a:pPr defTabSz="457200"/>
                  <a:endParaRPr lang="en-GB" dirty="0">
                    <a:solidFill>
                      <a:prstClr val="black"/>
                    </a:solidFill>
                    <a:ea typeface="ＭＳ Ｐゴシック" pitchFamily="34" charset="-128"/>
                  </a:endParaRPr>
                </a:p>
              </p:txBody>
            </p:sp>
            <p:sp>
              <p:nvSpPr>
                <p:cNvPr id="10" name="TextBox 9"/>
                <p:cNvSpPr txBox="1"/>
                <p:nvPr/>
              </p:nvSpPr>
              <p:spPr>
                <a:xfrm>
                  <a:off x="-2362200" y="3556125"/>
                  <a:ext cx="148804" cy="182880"/>
                </a:xfrm>
                <a:prstGeom prst="rect">
                  <a:avLst/>
                </a:prstGeom>
                <a:solidFill>
                  <a:srgbClr val="63CDF6"/>
                </a:solidFill>
              </p:spPr>
              <p:txBody>
                <a:bodyPr wrap="square" rtlCol="0">
                  <a:spAutoFit/>
                </a:bodyPr>
                <a:lstStyle/>
                <a:p>
                  <a:pPr defTabSz="457200"/>
                  <a:endParaRPr lang="en-GB" dirty="0">
                    <a:solidFill>
                      <a:prstClr val="black"/>
                    </a:solidFill>
                    <a:ea typeface="ＭＳ Ｐゴシック" pitchFamily="34" charset="-128"/>
                  </a:endParaRPr>
                </a:p>
              </p:txBody>
            </p:sp>
            <p:sp>
              <p:nvSpPr>
                <p:cNvPr id="11" name="TextBox 10"/>
                <p:cNvSpPr txBox="1"/>
                <p:nvPr/>
              </p:nvSpPr>
              <p:spPr>
                <a:xfrm>
                  <a:off x="-2362200" y="3931875"/>
                  <a:ext cx="148804" cy="182880"/>
                </a:xfrm>
                <a:prstGeom prst="rect">
                  <a:avLst/>
                </a:prstGeom>
                <a:solidFill>
                  <a:srgbClr val="33CCCC"/>
                </a:solidFill>
              </p:spPr>
              <p:txBody>
                <a:bodyPr wrap="square" rtlCol="0">
                  <a:spAutoFit/>
                </a:bodyPr>
                <a:lstStyle/>
                <a:p>
                  <a:pPr defTabSz="457200"/>
                  <a:endParaRPr lang="en-GB" dirty="0">
                    <a:solidFill>
                      <a:prstClr val="black"/>
                    </a:solidFill>
                    <a:ea typeface="ＭＳ Ｐゴシック" pitchFamily="34" charset="-128"/>
                  </a:endParaRPr>
                </a:p>
              </p:txBody>
            </p:sp>
            <p:sp>
              <p:nvSpPr>
                <p:cNvPr id="14" name="TextBox 1"/>
                <p:cNvSpPr txBox="1"/>
                <p:nvPr/>
              </p:nvSpPr>
              <p:spPr>
                <a:xfrm>
                  <a:off x="-2216230" y="3096904"/>
                  <a:ext cx="1944000" cy="355725"/>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457200"/>
                  <a:r>
                    <a:rPr lang="en-US" b="1" dirty="0">
                      <a:solidFill>
                        <a:prstClr val="black"/>
                      </a:solidFill>
                      <a:cs typeface="Arial" pitchFamily="34" charset="0"/>
                    </a:rPr>
                    <a:t>Female sex workers</a:t>
                  </a:r>
                  <a:endParaRPr lang="en-GB" b="1" dirty="0">
                    <a:solidFill>
                      <a:prstClr val="black"/>
                    </a:solidFill>
                    <a:cs typeface="Arial" pitchFamily="34" charset="0"/>
                  </a:endParaRPr>
                </a:p>
              </p:txBody>
            </p:sp>
            <p:sp>
              <p:nvSpPr>
                <p:cNvPr id="15" name="TextBox 1"/>
                <p:cNvSpPr txBox="1"/>
                <p:nvPr/>
              </p:nvSpPr>
              <p:spPr>
                <a:xfrm>
                  <a:off x="-2221176" y="3454275"/>
                  <a:ext cx="1944000" cy="355725"/>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457200"/>
                  <a:r>
                    <a:rPr lang="en-US" b="1" dirty="0">
                      <a:solidFill>
                        <a:prstClr val="black"/>
                      </a:solidFill>
                      <a:cs typeface="Arial" pitchFamily="34" charset="0"/>
                    </a:rPr>
                    <a:t>Male sex workers</a:t>
                  </a:r>
                  <a:endParaRPr lang="en-GB" b="1" dirty="0">
                    <a:solidFill>
                      <a:prstClr val="black"/>
                    </a:solidFill>
                    <a:cs typeface="Arial" pitchFamily="34" charset="0"/>
                  </a:endParaRPr>
                </a:p>
              </p:txBody>
            </p:sp>
            <p:sp>
              <p:nvSpPr>
                <p:cNvPr id="16" name="TextBox 1"/>
                <p:cNvSpPr txBox="1"/>
                <p:nvPr/>
              </p:nvSpPr>
              <p:spPr>
                <a:xfrm>
                  <a:off x="-2223128" y="3848923"/>
                  <a:ext cx="1944000" cy="355725"/>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457200"/>
                  <a:r>
                    <a:rPr lang="en-US" b="1" dirty="0">
                      <a:solidFill>
                        <a:prstClr val="black"/>
                      </a:solidFill>
                      <a:cs typeface="Arial" pitchFamily="34" charset="0"/>
                    </a:rPr>
                    <a:t>Transgender sex workers</a:t>
                  </a:r>
                  <a:endParaRPr lang="en-GB" b="1" dirty="0">
                    <a:solidFill>
                      <a:prstClr val="black"/>
                    </a:solidFill>
                    <a:cs typeface="Arial" pitchFamily="34" charset="0"/>
                  </a:endParaRPr>
                </a:p>
              </p:txBody>
            </p:sp>
          </p:grpSp>
        </p:grpSp>
        <p:sp>
          <p:nvSpPr>
            <p:cNvPr id="18" name="TextBox 17"/>
            <p:cNvSpPr txBox="1"/>
            <p:nvPr/>
          </p:nvSpPr>
          <p:spPr>
            <a:xfrm>
              <a:off x="4398954" y="4800600"/>
              <a:ext cx="4627540" cy="253916"/>
            </a:xfrm>
            <a:prstGeom prst="rect">
              <a:avLst/>
            </a:prstGeom>
            <a:noFill/>
          </p:spPr>
          <p:txBody>
            <a:bodyPr wrap="square" rtlCol="0">
              <a:spAutoFit/>
            </a:bodyPr>
            <a:lstStyle/>
            <a:p>
              <a:pPr fontAlgn="auto">
                <a:spcBef>
                  <a:spcPts val="0"/>
                </a:spcBef>
                <a:spcAft>
                  <a:spcPts val="0"/>
                </a:spcAft>
              </a:pPr>
              <a:r>
                <a:rPr lang="en-US" sz="1050" b="1" dirty="0">
                  <a:solidFill>
                    <a:prstClr val="black"/>
                  </a:solidFill>
                  <a:latin typeface="Arial" panose="020B0604020202020204" pitchFamily="34" charset="0"/>
                  <a:cs typeface="Arial" panose="020B0604020202020204" pitchFamily="34" charset="0"/>
                </a:rPr>
                <a:t>*FSW - </a:t>
              </a:r>
              <a:r>
                <a:rPr lang="en-US" sz="1050" b="1" dirty="0" err="1">
                  <a:solidFill>
                    <a:prstClr val="black"/>
                  </a:solidFill>
                  <a:latin typeface="Arial" panose="020B0604020202020204" pitchFamily="34" charset="0"/>
                  <a:cs typeface="Arial" panose="020B0604020202020204" pitchFamily="34" charset="0"/>
                </a:rPr>
                <a:t>Pokhara</a:t>
              </a:r>
              <a:r>
                <a:rPr lang="en-US" sz="1050" b="1" dirty="0">
                  <a:solidFill>
                    <a:prstClr val="black"/>
                  </a:solidFill>
                  <a:latin typeface="Arial" panose="020B0604020202020204" pitchFamily="34" charset="0"/>
                  <a:cs typeface="Arial" panose="020B0604020202020204" pitchFamily="34" charset="0"/>
                </a:rPr>
                <a:t>, MSW - </a:t>
              </a:r>
              <a:r>
                <a:rPr lang="en-US" sz="1050" b="1" dirty="0" err="1">
                  <a:solidFill>
                    <a:prstClr val="black"/>
                  </a:solidFill>
                  <a:latin typeface="Arial" panose="020B0604020202020204" pitchFamily="34" charset="0"/>
                  <a:cs typeface="Arial" panose="020B0604020202020204" pitchFamily="34" charset="0"/>
                </a:rPr>
                <a:t>Terai</a:t>
              </a:r>
              <a:r>
                <a:rPr lang="en-US" sz="1050" b="1" dirty="0">
                  <a:solidFill>
                    <a:prstClr val="black"/>
                  </a:solidFill>
                  <a:latin typeface="Arial" panose="020B0604020202020204" pitchFamily="34" charset="0"/>
                  <a:cs typeface="Arial" panose="020B0604020202020204" pitchFamily="34" charset="0"/>
                </a:rPr>
                <a:t> Highway Districts; ** Direct FSW</a:t>
              </a:r>
              <a:endParaRPr lang="en-GB" sz="1050" b="1" dirty="0">
                <a:solidFill>
                  <a:prstClr val="black"/>
                </a:solidFill>
                <a:latin typeface="Arial" panose="020B0604020202020204" pitchFamily="34" charset="0"/>
                <a:cs typeface="Arial" panose="020B0604020202020204" pitchFamily="34" charset="0"/>
              </a:endParaRPr>
            </a:p>
          </p:txBody>
        </p:sp>
      </p:grpSp>
      <p:graphicFrame>
        <p:nvGraphicFramePr>
          <p:cNvPr id="20" name="Chart 19"/>
          <p:cNvGraphicFramePr>
            <a:graphicFrameLocks/>
          </p:cNvGraphicFramePr>
          <p:nvPr>
            <p:extLst>
              <p:ext uri="{D42A27DB-BD31-4B8C-83A1-F6EECF244321}">
                <p14:modId xmlns:p14="http://schemas.microsoft.com/office/powerpoint/2010/main" val="3596330717"/>
              </p:ext>
            </p:extLst>
          </p:nvPr>
        </p:nvGraphicFramePr>
        <p:xfrm>
          <a:off x="6886259" y="2340623"/>
          <a:ext cx="4613863" cy="17640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8722487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00250"/>
            <a:ext cx="11811000" cy="914400"/>
          </a:xfrm>
        </p:spPr>
        <p:txBody>
          <a:bodyPr/>
          <a:lstStyle/>
          <a:p>
            <a:r>
              <a:rPr lang="en-US" dirty="0"/>
              <a:t>Condom use at last sex among sex workers by age group, countries where data is available, 2012-2018</a:t>
            </a:r>
            <a:br>
              <a:rPr lang="en-US" dirty="0"/>
            </a:br>
            <a:endParaRPr lang="en-GB" dirty="0"/>
          </a:p>
        </p:txBody>
      </p:sp>
      <p:sp>
        <p:nvSpPr>
          <p:cNvPr id="3" name="Slide Number Placeholder 2"/>
          <p:cNvSpPr>
            <a:spLocks noGrp="1"/>
          </p:cNvSpPr>
          <p:nvPr>
            <p:ph type="sldNum" sz="quarter" idx="10"/>
          </p:nvPr>
        </p:nvSpPr>
        <p:spPr/>
        <p:txBody>
          <a:bodyPr/>
          <a:lstStyle/>
          <a:p>
            <a:pPr>
              <a:defRPr/>
            </a:pPr>
            <a:fld id="{CC1C0639-E552-4989-8A7B-1969A07727D5}" type="slidenum">
              <a:rPr lang="th-TH" smtClean="0">
                <a:solidFill>
                  <a:prstClr val="black">
                    <a:tint val="75000"/>
                  </a:prstClr>
                </a:solidFill>
              </a:rPr>
              <a:pPr>
                <a:defRPr/>
              </a:pPr>
              <a:t>19</a:t>
            </a:fld>
            <a:endParaRPr lang="th-TH" dirty="0">
              <a:solidFill>
                <a:prstClr val="black">
                  <a:tint val="75000"/>
                </a:prstClr>
              </a:solidFill>
            </a:endParaRPr>
          </a:p>
        </p:txBody>
      </p:sp>
      <p:grpSp>
        <p:nvGrpSpPr>
          <p:cNvPr id="10" name="Group 9"/>
          <p:cNvGrpSpPr/>
          <p:nvPr/>
        </p:nvGrpSpPr>
        <p:grpSpPr>
          <a:xfrm>
            <a:off x="3866190" y="6251850"/>
            <a:ext cx="4686941" cy="283029"/>
            <a:chOff x="6971377" y="5532110"/>
            <a:chExt cx="1848649" cy="291353"/>
          </a:xfrm>
        </p:grpSpPr>
        <p:sp>
          <p:nvSpPr>
            <p:cNvPr id="11" name="TextBox 2"/>
            <p:cNvSpPr txBox="1"/>
            <p:nvPr/>
          </p:nvSpPr>
          <p:spPr>
            <a:xfrm>
              <a:off x="6971377" y="5532110"/>
              <a:ext cx="1848649" cy="291353"/>
            </a:xfrm>
            <a:prstGeom prst="rect">
              <a:avLst/>
            </a:prstGeom>
            <a:noFill/>
            <a:ln w="9525" cmpd="sng">
              <a:solidFill>
                <a:srgbClr val="63CDF6"/>
              </a:solidFill>
              <a:prstDash val="sysDash"/>
            </a:ln>
            <a:effectLst/>
          </p:spPr>
          <p:txBody>
            <a:bodyPr wrap="square" rtlCol="0" anchor="t"/>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r>
                <a:rPr lang="en-GB" sz="1000" kern="0" dirty="0">
                  <a:solidFill>
                    <a:sysClr val="windowText" lastClr="000000"/>
                  </a:solidFill>
                  <a:latin typeface="Arial" pitchFamily="34" charset="0"/>
                  <a:cs typeface="Arial" pitchFamily="34" charset="0"/>
                </a:rPr>
                <a:t>* FSW only; ** FSW, MSW and TG SW; </a:t>
              </a:r>
              <a:r>
                <a:rPr lang="en-US" sz="1000" kern="0" dirty="0">
                  <a:solidFill>
                    <a:sysClr val="windowText" lastClr="000000"/>
                  </a:solidFill>
                  <a:latin typeface="Arial" pitchFamily="34" charset="0"/>
                  <a:cs typeface="Arial" pitchFamily="34" charset="0"/>
                </a:rPr>
                <a:t>*** FSW and TG SW</a:t>
              </a:r>
              <a:endParaRPr lang="en-GB" sz="1000" kern="0" dirty="0">
                <a:solidFill>
                  <a:sysClr val="windowText" lastClr="000000"/>
                </a:solidFill>
                <a:latin typeface="Arial" pitchFamily="34" charset="0"/>
                <a:cs typeface="Arial" pitchFamily="34" charset="0"/>
              </a:endParaRPr>
            </a:p>
          </p:txBody>
        </p:sp>
      </p:grpSp>
      <p:sp>
        <p:nvSpPr>
          <p:cNvPr id="12" name="Rectangle 6">
            <a:extLst>
              <a:ext uri="{FF2B5EF4-FFF2-40B4-BE49-F238E27FC236}">
                <a16:creationId xmlns:a16="http://schemas.microsoft.com/office/drawing/2014/main" id="{A119C1B2-2AD1-4144-8F67-F7B286A2B613}"/>
              </a:ext>
            </a:extLst>
          </p:cNvPr>
          <p:cNvSpPr>
            <a:spLocks noChangeArrowheads="1"/>
          </p:cNvSpPr>
          <p:nvPr/>
        </p:nvSpPr>
        <p:spPr bwMode="auto">
          <a:xfrm>
            <a:off x="152400" y="6614061"/>
            <a:ext cx="11201400" cy="230832"/>
          </a:xfrm>
          <a:prstGeom prst="rect">
            <a:avLst/>
          </a:prstGeom>
          <a:noFill/>
          <a:ln>
            <a:noFill/>
          </a:ln>
        </p:spPr>
        <p:txBody>
          <a:bodyPr wrap="square" anchor="ctr">
            <a:spAutoFit/>
          </a:bodyPr>
          <a:lstStyle/>
          <a:p>
            <a:pPr defTabSz="457200" eaLnBrk="0" hangingPunct="0"/>
            <a:r>
              <a:rPr lang="en-US" sz="900" kern="0" dirty="0">
                <a:solidFill>
                  <a:srgbClr val="000000"/>
                </a:solidFill>
                <a:latin typeface="Arial" pitchFamily="34" charset="0"/>
                <a:ea typeface="ＭＳ 明朝" charset="-128"/>
                <a:cs typeface="Arial" pitchFamily="34" charset="0"/>
              </a:rPr>
              <a:t>Source: Prepared by </a:t>
            </a:r>
            <a:r>
              <a:rPr lang="en-US" sz="900" kern="0" dirty="0">
                <a:solidFill>
                  <a:srgbClr val="000000"/>
                </a:solidFill>
                <a:latin typeface="Arial" pitchFamily="34" charset="0"/>
                <a:ea typeface="ＭＳ 明朝" charset="-128"/>
                <a:cs typeface="Arial" pitchFamily="34" charset="0"/>
                <a:hlinkClick r:id="rId2"/>
              </a:rPr>
              <a:t>www.aidsdatahub.org</a:t>
            </a:r>
            <a:r>
              <a:rPr lang="en-US" sz="900" kern="0" dirty="0">
                <a:solidFill>
                  <a:srgbClr val="000000"/>
                </a:solidFill>
                <a:latin typeface="Arial" pitchFamily="34" charset="0"/>
                <a:ea typeface="ＭＳ 明朝" charset="-128"/>
                <a:cs typeface="Arial" pitchFamily="34" charset="0"/>
              </a:rPr>
              <a:t> based on </a:t>
            </a:r>
            <a:r>
              <a:rPr lang="en-US" sz="900" kern="0" dirty="0" err="1">
                <a:solidFill>
                  <a:srgbClr val="000000"/>
                </a:solidFill>
                <a:latin typeface="Arial" pitchFamily="34" charset="0"/>
                <a:ea typeface="ＭＳ 明朝" charset="-128"/>
                <a:cs typeface="Arial" pitchFamily="34" charset="0"/>
              </a:rPr>
              <a:t>Behavioural</a:t>
            </a:r>
            <a:r>
              <a:rPr lang="en-US" sz="900" kern="0" dirty="0">
                <a:solidFill>
                  <a:srgbClr val="000000"/>
                </a:solidFill>
                <a:latin typeface="Arial" pitchFamily="34" charset="0"/>
                <a:ea typeface="ＭＳ 明朝" charset="-128"/>
                <a:cs typeface="Arial" pitchFamily="34" charset="0"/>
              </a:rPr>
              <a:t> Surveys; Integrated Biological and </a:t>
            </a:r>
            <a:r>
              <a:rPr lang="en-US" sz="900" kern="0" dirty="0" err="1">
                <a:solidFill>
                  <a:srgbClr val="000000"/>
                </a:solidFill>
                <a:latin typeface="Arial" pitchFamily="34" charset="0"/>
                <a:ea typeface="ＭＳ 明朝" charset="-128"/>
                <a:cs typeface="Arial" pitchFamily="34" charset="0"/>
              </a:rPr>
              <a:t>Behavioural</a:t>
            </a:r>
            <a:r>
              <a:rPr lang="en-US" sz="900" kern="0" dirty="0">
                <a:solidFill>
                  <a:srgbClr val="000000"/>
                </a:solidFill>
                <a:latin typeface="Arial" pitchFamily="34" charset="0"/>
                <a:ea typeface="ＭＳ 明朝" charset="-128"/>
                <a:cs typeface="Arial" pitchFamily="34" charset="0"/>
              </a:rPr>
              <a:t> Surveys; Global AIDS Response Progress Reporting; Global AIDS Monitoring (GAM) reporting</a:t>
            </a:r>
          </a:p>
        </p:txBody>
      </p:sp>
      <p:graphicFrame>
        <p:nvGraphicFramePr>
          <p:cNvPr id="8" name="Chart 7">
            <a:extLst>
              <a:ext uri="{FF2B5EF4-FFF2-40B4-BE49-F238E27FC236}">
                <a16:creationId xmlns:a16="http://schemas.microsoft.com/office/drawing/2014/main" id="{00000000-0008-0000-1100-000002000000}"/>
              </a:ext>
            </a:extLst>
          </p:cNvPr>
          <p:cNvGraphicFramePr>
            <a:graphicFrameLocks/>
          </p:cNvGraphicFramePr>
          <p:nvPr>
            <p:extLst>
              <p:ext uri="{D42A27DB-BD31-4B8C-83A1-F6EECF244321}">
                <p14:modId xmlns:p14="http://schemas.microsoft.com/office/powerpoint/2010/main" val="3879144387"/>
              </p:ext>
            </p:extLst>
          </p:nvPr>
        </p:nvGraphicFramePr>
        <p:xfrm>
          <a:off x="381000" y="2306546"/>
          <a:ext cx="11506200" cy="395795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5722234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5"/>
          <p:cNvSpPr>
            <a:spLocks noGrp="1"/>
          </p:cNvSpPr>
          <p:nvPr>
            <p:ph type="title"/>
          </p:nvPr>
        </p:nvSpPr>
        <p:spPr bwMode="auto">
          <a:xfrm>
            <a:off x="228600" y="3390900"/>
            <a:ext cx="9636125" cy="17478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sz="5400" dirty="0">
                <a:cs typeface="Cordia New" pitchFamily="34" charset="-34"/>
              </a:rPr>
              <a:t>HIV prevalence and </a:t>
            </a:r>
            <a:br>
              <a:rPr lang="en-US" sz="5400" dirty="0">
                <a:cs typeface="Cordia New" pitchFamily="34" charset="-34"/>
              </a:rPr>
            </a:br>
            <a:r>
              <a:rPr lang="en-US" sz="5400" dirty="0">
                <a:cs typeface="Cordia New" pitchFamily="34" charset="-34"/>
              </a:rPr>
              <a:t>epidemiology</a:t>
            </a:r>
            <a:endParaRPr lang="th-TH" dirty="0"/>
          </a:p>
        </p:txBody>
      </p:sp>
    </p:spTree>
    <p:extLst>
      <p:ext uri="{BB962C8B-B14F-4D97-AF65-F5344CB8AC3E}">
        <p14:creationId xmlns:p14="http://schemas.microsoft.com/office/powerpoint/2010/main" val="28276771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28600" y="1514748"/>
            <a:ext cx="11963400" cy="838201"/>
          </a:xfrm>
          <a:noFill/>
        </p:spPr>
        <p:txBody>
          <a:bodyPr/>
          <a:lstStyle/>
          <a:p>
            <a:r>
              <a:rPr lang="en-US" dirty="0"/>
              <a:t>Condom use at last anal sex among MSM by age group, countries where data is available, 2010-2018</a:t>
            </a:r>
            <a:endParaRPr lang="en-GB" dirty="0"/>
          </a:p>
        </p:txBody>
      </p:sp>
      <p:sp>
        <p:nvSpPr>
          <p:cNvPr id="2" name="Rectangle 1"/>
          <p:cNvSpPr/>
          <p:nvPr/>
        </p:nvSpPr>
        <p:spPr>
          <a:xfrm>
            <a:off x="3351483" y="6173256"/>
            <a:ext cx="6316392" cy="400110"/>
          </a:xfrm>
          <a:prstGeom prst="rect">
            <a:avLst/>
          </a:prstGeom>
        </p:spPr>
        <p:txBody>
          <a:bodyPr wrap="square">
            <a:spAutoFit/>
          </a:bodyPr>
          <a:lstStyle/>
          <a:p>
            <a:r>
              <a:rPr lang="en-GB" sz="1000" dirty="0"/>
              <a:t>* during last commercial sex, very small sample size (&lt;50) for young MSM</a:t>
            </a:r>
          </a:p>
          <a:p>
            <a:r>
              <a:rPr lang="en-US" sz="1000" dirty="0"/>
              <a:t>** age-disaggregated data is not available from the most recent IBBS </a:t>
            </a:r>
            <a:endParaRPr lang="en-GB" sz="1000" dirty="0"/>
          </a:p>
        </p:txBody>
      </p:sp>
      <p:sp>
        <p:nvSpPr>
          <p:cNvPr id="12" name="Rectangle 6"/>
          <p:cNvSpPr>
            <a:spLocks noChangeArrowheads="1"/>
          </p:cNvSpPr>
          <p:nvPr/>
        </p:nvSpPr>
        <p:spPr bwMode="auto">
          <a:xfrm>
            <a:off x="76200" y="6614061"/>
            <a:ext cx="11811000" cy="230832"/>
          </a:xfrm>
          <a:prstGeom prst="rect">
            <a:avLst/>
          </a:prstGeom>
          <a:noFill/>
          <a:ln>
            <a:noFill/>
          </a:ln>
        </p:spPr>
        <p:txBody>
          <a:bodyPr wrap="square" anchor="ctr">
            <a:spAutoFit/>
          </a:bodyPr>
          <a:lstStyle/>
          <a:p>
            <a:pPr defTabSz="457200" eaLnBrk="0" hangingPunct="0"/>
            <a:r>
              <a:rPr lang="en-US" sz="900" kern="0" dirty="0">
                <a:solidFill>
                  <a:srgbClr val="000000"/>
                </a:solidFill>
                <a:latin typeface="Arial" pitchFamily="34" charset="0"/>
                <a:ea typeface="ＭＳ 明朝" charset="-128"/>
                <a:cs typeface="Arial" pitchFamily="34" charset="0"/>
              </a:rPr>
              <a:t>Source: Prepared by </a:t>
            </a:r>
            <a:r>
              <a:rPr lang="en-US" sz="900" kern="0" dirty="0">
                <a:solidFill>
                  <a:srgbClr val="000000"/>
                </a:solidFill>
                <a:latin typeface="Arial" pitchFamily="34" charset="0"/>
                <a:ea typeface="ＭＳ 明朝" charset="-128"/>
                <a:cs typeface="Arial" pitchFamily="34" charset="0"/>
                <a:hlinkClick r:id="rId2"/>
              </a:rPr>
              <a:t>www.aidsdatahub.org</a:t>
            </a:r>
            <a:r>
              <a:rPr lang="en-US" sz="900" kern="0" dirty="0">
                <a:solidFill>
                  <a:srgbClr val="000000"/>
                </a:solidFill>
                <a:latin typeface="Arial" pitchFamily="34" charset="0"/>
                <a:ea typeface="ＭＳ 明朝" charset="-128"/>
                <a:cs typeface="Arial" pitchFamily="34" charset="0"/>
              </a:rPr>
              <a:t> based on </a:t>
            </a:r>
            <a:r>
              <a:rPr lang="en-US" sz="900" kern="0" dirty="0" err="1">
                <a:solidFill>
                  <a:srgbClr val="000000"/>
                </a:solidFill>
                <a:latin typeface="Arial" pitchFamily="34" charset="0"/>
                <a:ea typeface="ＭＳ 明朝" charset="-128"/>
                <a:cs typeface="Arial" pitchFamily="34" charset="0"/>
              </a:rPr>
              <a:t>Behavioural</a:t>
            </a:r>
            <a:r>
              <a:rPr lang="en-US" sz="900" kern="0" dirty="0">
                <a:solidFill>
                  <a:srgbClr val="000000"/>
                </a:solidFill>
                <a:latin typeface="Arial" pitchFamily="34" charset="0"/>
                <a:ea typeface="ＭＳ 明朝" charset="-128"/>
                <a:cs typeface="Arial" pitchFamily="34" charset="0"/>
              </a:rPr>
              <a:t> Surveys; Integrated Biological and </a:t>
            </a:r>
            <a:r>
              <a:rPr lang="en-US" sz="900" kern="0" dirty="0" err="1">
                <a:solidFill>
                  <a:srgbClr val="000000"/>
                </a:solidFill>
                <a:latin typeface="Arial" pitchFamily="34" charset="0"/>
                <a:ea typeface="ＭＳ 明朝" charset="-128"/>
                <a:cs typeface="Arial" pitchFamily="34" charset="0"/>
              </a:rPr>
              <a:t>Behavioural</a:t>
            </a:r>
            <a:r>
              <a:rPr lang="en-US" sz="900" kern="0" dirty="0">
                <a:solidFill>
                  <a:srgbClr val="000000"/>
                </a:solidFill>
                <a:latin typeface="Arial" pitchFamily="34" charset="0"/>
                <a:ea typeface="ＭＳ 明朝" charset="-128"/>
                <a:cs typeface="Arial" pitchFamily="34" charset="0"/>
              </a:rPr>
              <a:t> Surveys; Global AIDS Response Progress Reporting; Global AIDS Monitoring (GAM) reporting</a:t>
            </a:r>
          </a:p>
        </p:txBody>
      </p:sp>
      <p:graphicFrame>
        <p:nvGraphicFramePr>
          <p:cNvPr id="8" name="Chart 7">
            <a:extLst>
              <a:ext uri="{FF2B5EF4-FFF2-40B4-BE49-F238E27FC236}">
                <a16:creationId xmlns:a16="http://schemas.microsoft.com/office/drawing/2014/main" id="{00000000-0008-0000-1000-000004000000}"/>
              </a:ext>
            </a:extLst>
          </p:cNvPr>
          <p:cNvGraphicFramePr>
            <a:graphicFrameLocks/>
          </p:cNvGraphicFramePr>
          <p:nvPr>
            <p:extLst>
              <p:ext uri="{D42A27DB-BD31-4B8C-83A1-F6EECF244321}">
                <p14:modId xmlns:p14="http://schemas.microsoft.com/office/powerpoint/2010/main" val="1011993587"/>
              </p:ext>
            </p:extLst>
          </p:nvPr>
        </p:nvGraphicFramePr>
        <p:xfrm>
          <a:off x="381000" y="2209800"/>
          <a:ext cx="11353800" cy="384433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8053609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28600" y="1477200"/>
            <a:ext cx="11734800" cy="504000"/>
          </a:xfrm>
        </p:spPr>
        <p:txBody>
          <a:bodyPr/>
          <a:lstStyle/>
          <a:p>
            <a:r>
              <a:rPr lang="en-US" dirty="0"/>
              <a:t>Condom use at last sex among PWID by age group, countries where data is available, 2014-2018</a:t>
            </a:r>
          </a:p>
        </p:txBody>
      </p:sp>
      <p:sp>
        <p:nvSpPr>
          <p:cNvPr id="5" name="Slide Number Placeholder 4"/>
          <p:cNvSpPr>
            <a:spLocks noGrp="1"/>
          </p:cNvSpPr>
          <p:nvPr>
            <p:ph type="sldNum" sz="quarter" idx="10"/>
          </p:nvPr>
        </p:nvSpPr>
        <p:spPr/>
        <p:txBody>
          <a:bodyPr/>
          <a:lstStyle/>
          <a:p>
            <a:pPr>
              <a:defRPr/>
            </a:pPr>
            <a:fld id="{5C997690-538C-459A-B78B-6DDEECAB5D02}" type="slidenum">
              <a:rPr lang="th-TH" smtClean="0">
                <a:solidFill>
                  <a:prstClr val="black">
                    <a:tint val="75000"/>
                  </a:prstClr>
                </a:solidFill>
              </a:rPr>
              <a:pPr>
                <a:defRPr/>
              </a:pPr>
              <a:t>21</a:t>
            </a:fld>
            <a:endParaRPr lang="th-TH">
              <a:solidFill>
                <a:prstClr val="black">
                  <a:tint val="75000"/>
                </a:prstClr>
              </a:solidFill>
            </a:endParaRPr>
          </a:p>
        </p:txBody>
      </p:sp>
      <p:sp>
        <p:nvSpPr>
          <p:cNvPr id="12" name="Rectangle 11"/>
          <p:cNvSpPr/>
          <p:nvPr/>
        </p:nvSpPr>
        <p:spPr>
          <a:xfrm>
            <a:off x="2743200" y="6095670"/>
            <a:ext cx="7010401" cy="400110"/>
          </a:xfrm>
          <a:prstGeom prst="rect">
            <a:avLst/>
          </a:prstGeom>
        </p:spPr>
        <p:txBody>
          <a:bodyPr wrap="square">
            <a:spAutoFit/>
          </a:bodyPr>
          <a:lstStyle/>
          <a:p>
            <a:r>
              <a:rPr lang="en-GB" sz="1000" dirty="0"/>
              <a:t>* very small sample size (&lt;50) for young PWID; Indonesia – data calculated from PWID who had sex in the past month; Thailand - very small sample size for young PWID and reported as “data not available”</a:t>
            </a:r>
          </a:p>
        </p:txBody>
      </p:sp>
      <p:sp>
        <p:nvSpPr>
          <p:cNvPr id="9" name="Rectangle 6">
            <a:extLst>
              <a:ext uri="{FF2B5EF4-FFF2-40B4-BE49-F238E27FC236}">
                <a16:creationId xmlns:a16="http://schemas.microsoft.com/office/drawing/2014/main" id="{9BE5CD4A-C2E4-4385-AFFA-5579E57F33A1}"/>
              </a:ext>
            </a:extLst>
          </p:cNvPr>
          <p:cNvSpPr>
            <a:spLocks noChangeArrowheads="1"/>
          </p:cNvSpPr>
          <p:nvPr/>
        </p:nvSpPr>
        <p:spPr bwMode="auto">
          <a:xfrm>
            <a:off x="228600" y="6614061"/>
            <a:ext cx="11506200" cy="230832"/>
          </a:xfrm>
          <a:prstGeom prst="rect">
            <a:avLst/>
          </a:prstGeom>
          <a:noFill/>
          <a:ln>
            <a:noFill/>
          </a:ln>
        </p:spPr>
        <p:txBody>
          <a:bodyPr wrap="square" anchor="ctr">
            <a:spAutoFit/>
          </a:bodyPr>
          <a:lstStyle/>
          <a:p>
            <a:pPr defTabSz="457200" eaLnBrk="0" hangingPunct="0"/>
            <a:r>
              <a:rPr lang="en-US" sz="900" kern="0" dirty="0">
                <a:solidFill>
                  <a:srgbClr val="000000"/>
                </a:solidFill>
                <a:latin typeface="Arial" pitchFamily="34" charset="0"/>
                <a:ea typeface="ＭＳ 明朝" charset="-128"/>
                <a:cs typeface="Arial" pitchFamily="34" charset="0"/>
              </a:rPr>
              <a:t>Source: Prepared by </a:t>
            </a:r>
            <a:r>
              <a:rPr lang="en-US" sz="900" kern="0" dirty="0">
                <a:solidFill>
                  <a:srgbClr val="000000"/>
                </a:solidFill>
                <a:latin typeface="Arial" pitchFamily="34" charset="0"/>
                <a:ea typeface="ＭＳ 明朝" charset="-128"/>
                <a:cs typeface="Arial" pitchFamily="34" charset="0"/>
                <a:hlinkClick r:id="rId2"/>
              </a:rPr>
              <a:t>www.aidsdatahub.org</a:t>
            </a:r>
            <a:r>
              <a:rPr lang="en-US" sz="900" kern="0" dirty="0">
                <a:solidFill>
                  <a:srgbClr val="000000"/>
                </a:solidFill>
                <a:latin typeface="Arial" pitchFamily="34" charset="0"/>
                <a:ea typeface="ＭＳ 明朝" charset="-128"/>
                <a:cs typeface="Arial" pitchFamily="34" charset="0"/>
              </a:rPr>
              <a:t> based on </a:t>
            </a:r>
            <a:r>
              <a:rPr lang="en-US" sz="900" kern="0" dirty="0" err="1">
                <a:solidFill>
                  <a:srgbClr val="000000"/>
                </a:solidFill>
                <a:latin typeface="Arial" pitchFamily="34" charset="0"/>
                <a:ea typeface="ＭＳ 明朝" charset="-128"/>
                <a:cs typeface="Arial" pitchFamily="34" charset="0"/>
              </a:rPr>
              <a:t>Behavioural</a:t>
            </a:r>
            <a:r>
              <a:rPr lang="en-US" sz="900" kern="0" dirty="0">
                <a:solidFill>
                  <a:srgbClr val="000000"/>
                </a:solidFill>
                <a:latin typeface="Arial" pitchFamily="34" charset="0"/>
                <a:ea typeface="ＭＳ 明朝" charset="-128"/>
                <a:cs typeface="Arial" pitchFamily="34" charset="0"/>
              </a:rPr>
              <a:t> Surveys; Integrated Biological and </a:t>
            </a:r>
            <a:r>
              <a:rPr lang="en-US" sz="900" kern="0" dirty="0" err="1">
                <a:solidFill>
                  <a:srgbClr val="000000"/>
                </a:solidFill>
                <a:latin typeface="Arial" pitchFamily="34" charset="0"/>
                <a:ea typeface="ＭＳ 明朝" charset="-128"/>
                <a:cs typeface="Arial" pitchFamily="34" charset="0"/>
              </a:rPr>
              <a:t>Behavioural</a:t>
            </a:r>
            <a:r>
              <a:rPr lang="en-US" sz="900" kern="0" dirty="0">
                <a:solidFill>
                  <a:srgbClr val="000000"/>
                </a:solidFill>
                <a:latin typeface="Arial" pitchFamily="34" charset="0"/>
                <a:ea typeface="ＭＳ 明朝" charset="-128"/>
                <a:cs typeface="Arial" pitchFamily="34" charset="0"/>
              </a:rPr>
              <a:t> Surveys; Global AIDS Response Progress Reporting; Global AIDS Monitoring (GAM) reporting</a:t>
            </a:r>
          </a:p>
        </p:txBody>
      </p:sp>
      <p:graphicFrame>
        <p:nvGraphicFramePr>
          <p:cNvPr id="11" name="Chart 10">
            <a:extLst>
              <a:ext uri="{FF2B5EF4-FFF2-40B4-BE49-F238E27FC236}">
                <a16:creationId xmlns:a16="http://schemas.microsoft.com/office/drawing/2014/main" id="{00000000-0008-0000-0F00-000002000000}"/>
              </a:ext>
            </a:extLst>
          </p:cNvPr>
          <p:cNvGraphicFramePr>
            <a:graphicFrameLocks/>
          </p:cNvGraphicFramePr>
          <p:nvPr>
            <p:extLst>
              <p:ext uri="{D42A27DB-BD31-4B8C-83A1-F6EECF244321}">
                <p14:modId xmlns:p14="http://schemas.microsoft.com/office/powerpoint/2010/main" val="1864869315"/>
              </p:ext>
            </p:extLst>
          </p:nvPr>
        </p:nvGraphicFramePr>
        <p:xfrm>
          <a:off x="533400" y="2362201"/>
          <a:ext cx="10896600" cy="3684438"/>
        </p:xfrm>
        <a:graphic>
          <a:graphicData uri="http://schemas.openxmlformats.org/drawingml/2006/chart">
            <c:chart xmlns:c="http://schemas.openxmlformats.org/drawingml/2006/chart" xmlns:r="http://schemas.openxmlformats.org/officeDocument/2006/relationships" r:id="rId3"/>
          </a:graphicData>
        </a:graphic>
      </p:graphicFrame>
      <p:cxnSp>
        <p:nvCxnSpPr>
          <p:cNvPr id="14" name="Straight Connector 13">
            <a:extLst>
              <a:ext uri="{FF2B5EF4-FFF2-40B4-BE49-F238E27FC236}">
                <a16:creationId xmlns:a16="http://schemas.microsoft.com/office/drawing/2014/main" id="{B9004779-2DCF-4A83-8282-ED8665A6FE19}"/>
              </a:ext>
            </a:extLst>
          </p:cNvPr>
          <p:cNvCxnSpPr>
            <a:cxnSpLocks/>
          </p:cNvCxnSpPr>
          <p:nvPr/>
        </p:nvCxnSpPr>
        <p:spPr>
          <a:xfrm>
            <a:off x="1603348" y="2752025"/>
            <a:ext cx="9525000" cy="0"/>
          </a:xfrm>
          <a:prstGeom prst="line">
            <a:avLst/>
          </a:prstGeom>
          <a:ln w="19050">
            <a:solidFill>
              <a:srgbClr val="F26B73"/>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493001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371599"/>
            <a:ext cx="11811000" cy="871019"/>
          </a:xfrm>
        </p:spPr>
        <p:txBody>
          <a:bodyPr/>
          <a:lstStyle/>
          <a:p>
            <a:r>
              <a:rPr lang="en-US" dirty="0"/>
              <a:t>Proportion of PWID reported using sterile injection equipment at last injection by age group, countries where data is available, 2012-2017</a:t>
            </a:r>
            <a:endParaRPr lang="en-GB" dirty="0"/>
          </a:p>
        </p:txBody>
      </p:sp>
      <p:sp>
        <p:nvSpPr>
          <p:cNvPr id="3" name="Slide Number Placeholder 2"/>
          <p:cNvSpPr>
            <a:spLocks noGrp="1"/>
          </p:cNvSpPr>
          <p:nvPr>
            <p:ph type="sldNum" sz="quarter" idx="10"/>
          </p:nvPr>
        </p:nvSpPr>
        <p:spPr/>
        <p:txBody>
          <a:bodyPr/>
          <a:lstStyle/>
          <a:p>
            <a:pPr>
              <a:defRPr/>
            </a:pPr>
            <a:fld id="{CC1C0639-E552-4989-8A7B-1969A07727D5}" type="slidenum">
              <a:rPr lang="th-TH" smtClean="0">
                <a:solidFill>
                  <a:prstClr val="black">
                    <a:tint val="75000"/>
                  </a:prstClr>
                </a:solidFill>
              </a:rPr>
              <a:pPr>
                <a:defRPr/>
              </a:pPr>
              <a:t>22</a:t>
            </a:fld>
            <a:endParaRPr lang="th-TH" dirty="0">
              <a:solidFill>
                <a:prstClr val="black">
                  <a:tint val="75000"/>
                </a:prstClr>
              </a:solidFill>
            </a:endParaRPr>
          </a:p>
        </p:txBody>
      </p:sp>
      <p:sp>
        <p:nvSpPr>
          <p:cNvPr id="10" name="Rectangle 9"/>
          <p:cNvSpPr/>
          <p:nvPr/>
        </p:nvSpPr>
        <p:spPr>
          <a:xfrm>
            <a:off x="3047999" y="6098660"/>
            <a:ext cx="6019801" cy="400110"/>
          </a:xfrm>
          <a:prstGeom prst="rect">
            <a:avLst/>
          </a:prstGeom>
        </p:spPr>
        <p:txBody>
          <a:bodyPr wrap="square">
            <a:spAutoFit/>
          </a:bodyPr>
          <a:lstStyle/>
          <a:p>
            <a:r>
              <a:rPr lang="en-GB" sz="1000" dirty="0"/>
              <a:t>* very small sample size (&lt;50) for young PWID; Thailand - very small sample size for young PWID and reported as “data not available”</a:t>
            </a:r>
          </a:p>
        </p:txBody>
      </p:sp>
      <p:grpSp>
        <p:nvGrpSpPr>
          <p:cNvPr id="5" name="Group 4"/>
          <p:cNvGrpSpPr/>
          <p:nvPr/>
        </p:nvGrpSpPr>
        <p:grpSpPr>
          <a:xfrm>
            <a:off x="533400" y="2488715"/>
            <a:ext cx="10820400" cy="3810000"/>
            <a:chOff x="129952" y="2488715"/>
            <a:chExt cx="8884097" cy="3810000"/>
          </a:xfrm>
        </p:grpSpPr>
        <p:graphicFrame>
          <p:nvGraphicFramePr>
            <p:cNvPr id="9" name="Chart 8"/>
            <p:cNvGraphicFramePr>
              <a:graphicFrameLocks/>
            </p:cNvGraphicFramePr>
            <p:nvPr>
              <p:extLst>
                <p:ext uri="{D42A27DB-BD31-4B8C-83A1-F6EECF244321}">
                  <p14:modId xmlns:p14="http://schemas.microsoft.com/office/powerpoint/2010/main" val="1308193085"/>
                </p:ext>
              </p:extLst>
            </p:nvPr>
          </p:nvGraphicFramePr>
          <p:xfrm>
            <a:off x="129952" y="2488715"/>
            <a:ext cx="8884097" cy="3810000"/>
          </p:xfrm>
          <a:graphic>
            <a:graphicData uri="http://schemas.openxmlformats.org/drawingml/2006/chart">
              <c:chart xmlns:c="http://schemas.openxmlformats.org/drawingml/2006/chart" xmlns:r="http://schemas.openxmlformats.org/officeDocument/2006/relationships" r:id="rId2"/>
            </a:graphicData>
          </a:graphic>
        </p:graphicFrame>
        <p:cxnSp>
          <p:nvCxnSpPr>
            <p:cNvPr id="11" name="Straight Connector 10"/>
            <p:cNvCxnSpPr>
              <a:cxnSpLocks/>
            </p:cNvCxnSpPr>
            <p:nvPr/>
          </p:nvCxnSpPr>
          <p:spPr>
            <a:xfrm>
              <a:off x="984726" y="3391300"/>
              <a:ext cx="7854474" cy="0"/>
            </a:xfrm>
            <a:prstGeom prst="line">
              <a:avLst/>
            </a:prstGeom>
            <a:ln w="19050">
              <a:solidFill>
                <a:srgbClr val="00A99A"/>
              </a:solidFill>
              <a:prstDash val="sysDash"/>
            </a:ln>
          </p:spPr>
          <p:style>
            <a:lnRef idx="1">
              <a:schemeClr val="accent1"/>
            </a:lnRef>
            <a:fillRef idx="0">
              <a:schemeClr val="accent1"/>
            </a:fillRef>
            <a:effectRef idx="0">
              <a:schemeClr val="accent1"/>
            </a:effectRef>
            <a:fontRef idx="minor">
              <a:schemeClr val="tx1"/>
            </a:fontRef>
          </p:style>
        </p:cxnSp>
      </p:grpSp>
      <p:sp>
        <p:nvSpPr>
          <p:cNvPr id="12" name="Rectangle 6">
            <a:extLst>
              <a:ext uri="{FF2B5EF4-FFF2-40B4-BE49-F238E27FC236}">
                <a16:creationId xmlns:a16="http://schemas.microsoft.com/office/drawing/2014/main" id="{09DCB67A-9B31-4EA5-9299-C8DEF5691C27}"/>
              </a:ext>
            </a:extLst>
          </p:cNvPr>
          <p:cNvSpPr>
            <a:spLocks noChangeArrowheads="1"/>
          </p:cNvSpPr>
          <p:nvPr/>
        </p:nvSpPr>
        <p:spPr bwMode="auto">
          <a:xfrm>
            <a:off x="0" y="6614061"/>
            <a:ext cx="11430000" cy="230832"/>
          </a:xfrm>
          <a:prstGeom prst="rect">
            <a:avLst/>
          </a:prstGeom>
          <a:noFill/>
          <a:ln>
            <a:noFill/>
          </a:ln>
        </p:spPr>
        <p:txBody>
          <a:bodyPr wrap="square" anchor="ctr">
            <a:spAutoFit/>
          </a:bodyPr>
          <a:lstStyle/>
          <a:p>
            <a:pPr defTabSz="457200" eaLnBrk="0" hangingPunct="0"/>
            <a:r>
              <a:rPr lang="en-US" sz="900" kern="0" dirty="0">
                <a:solidFill>
                  <a:srgbClr val="000000"/>
                </a:solidFill>
                <a:latin typeface="Arial" pitchFamily="34" charset="0"/>
                <a:ea typeface="ＭＳ 明朝" charset="-128"/>
                <a:cs typeface="Arial" pitchFamily="34" charset="0"/>
              </a:rPr>
              <a:t>Source: Prepared by </a:t>
            </a:r>
            <a:r>
              <a:rPr lang="en-US" sz="900" kern="0" dirty="0">
                <a:solidFill>
                  <a:srgbClr val="000000"/>
                </a:solidFill>
                <a:latin typeface="Arial" pitchFamily="34" charset="0"/>
                <a:ea typeface="ＭＳ 明朝" charset="-128"/>
                <a:cs typeface="Arial" pitchFamily="34" charset="0"/>
                <a:hlinkClick r:id="rId3"/>
              </a:rPr>
              <a:t>www.aidsdatahub.org</a:t>
            </a:r>
            <a:r>
              <a:rPr lang="en-US" sz="900" kern="0" dirty="0">
                <a:solidFill>
                  <a:srgbClr val="000000"/>
                </a:solidFill>
                <a:latin typeface="Arial" pitchFamily="34" charset="0"/>
                <a:ea typeface="ＭＳ 明朝" charset="-128"/>
                <a:cs typeface="Arial" pitchFamily="34" charset="0"/>
              </a:rPr>
              <a:t> based on </a:t>
            </a:r>
            <a:r>
              <a:rPr lang="en-US" sz="900" kern="0" dirty="0" err="1">
                <a:solidFill>
                  <a:srgbClr val="000000"/>
                </a:solidFill>
                <a:latin typeface="Arial" pitchFamily="34" charset="0"/>
                <a:ea typeface="ＭＳ 明朝" charset="-128"/>
                <a:cs typeface="Arial" pitchFamily="34" charset="0"/>
              </a:rPr>
              <a:t>Behavioural</a:t>
            </a:r>
            <a:r>
              <a:rPr lang="en-US" sz="900" kern="0" dirty="0">
                <a:solidFill>
                  <a:srgbClr val="000000"/>
                </a:solidFill>
                <a:latin typeface="Arial" pitchFamily="34" charset="0"/>
                <a:ea typeface="ＭＳ 明朝" charset="-128"/>
                <a:cs typeface="Arial" pitchFamily="34" charset="0"/>
              </a:rPr>
              <a:t> Surveys; Integrated Biological and </a:t>
            </a:r>
            <a:r>
              <a:rPr lang="en-US" sz="900" kern="0" dirty="0" err="1">
                <a:solidFill>
                  <a:srgbClr val="000000"/>
                </a:solidFill>
                <a:latin typeface="Arial" pitchFamily="34" charset="0"/>
                <a:ea typeface="ＭＳ 明朝" charset="-128"/>
                <a:cs typeface="Arial" pitchFamily="34" charset="0"/>
              </a:rPr>
              <a:t>Behavioural</a:t>
            </a:r>
            <a:r>
              <a:rPr lang="en-US" sz="900" kern="0" dirty="0">
                <a:solidFill>
                  <a:srgbClr val="000000"/>
                </a:solidFill>
                <a:latin typeface="Arial" pitchFamily="34" charset="0"/>
                <a:ea typeface="ＭＳ 明朝" charset="-128"/>
                <a:cs typeface="Arial" pitchFamily="34" charset="0"/>
              </a:rPr>
              <a:t> Surveys; Global AIDS Response Progress Reporting; Global AIDS Monitoring (GAM) reporting</a:t>
            </a:r>
          </a:p>
        </p:txBody>
      </p:sp>
    </p:spTree>
    <p:extLst>
      <p:ext uri="{BB962C8B-B14F-4D97-AF65-F5344CB8AC3E}">
        <p14:creationId xmlns:p14="http://schemas.microsoft.com/office/powerpoint/2010/main" val="16702965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0376D4-2270-4339-B86B-8586EDAA9BEF}"/>
              </a:ext>
            </a:extLst>
          </p:cNvPr>
          <p:cNvSpPr>
            <a:spLocks noGrp="1"/>
          </p:cNvSpPr>
          <p:nvPr>
            <p:ph type="title"/>
          </p:nvPr>
        </p:nvSpPr>
        <p:spPr>
          <a:xfrm>
            <a:off x="199725" y="1267050"/>
            <a:ext cx="11658598" cy="504000"/>
          </a:xfrm>
        </p:spPr>
        <p:txBody>
          <a:bodyPr>
            <a:noAutofit/>
          </a:bodyPr>
          <a:lstStyle/>
          <a:p>
            <a:r>
              <a:rPr lang="en-US" dirty="0"/>
              <a:t>Prevention coverage among key populations by age group</a:t>
            </a:r>
          </a:p>
        </p:txBody>
      </p:sp>
      <p:sp>
        <p:nvSpPr>
          <p:cNvPr id="94" name="TextBox 93">
            <a:extLst>
              <a:ext uri="{FF2B5EF4-FFF2-40B4-BE49-F238E27FC236}">
                <a16:creationId xmlns:a16="http://schemas.microsoft.com/office/drawing/2014/main" id="{427BFF32-0C79-4400-8C49-3765546C1BBE}"/>
              </a:ext>
            </a:extLst>
          </p:cNvPr>
          <p:cNvSpPr txBox="1"/>
          <p:nvPr/>
        </p:nvSpPr>
        <p:spPr>
          <a:xfrm>
            <a:off x="14095" y="6641471"/>
            <a:ext cx="6588731"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Arial"/>
                <a:ea typeface="+mn-ea"/>
                <a:cs typeface="Arial" pitchFamily="34" charset="0"/>
              </a:rPr>
              <a:t>Source: Prepared by </a:t>
            </a:r>
            <a:r>
              <a:rPr kumimoji="0" lang="en-US" sz="800" b="0" i="0" u="none" strike="noStrike" kern="1200" cap="none" spc="0" normalizeH="0" baseline="0" noProof="0" dirty="0">
                <a:ln>
                  <a:noFill/>
                </a:ln>
                <a:solidFill>
                  <a:prstClr val="black"/>
                </a:solidFill>
                <a:effectLst/>
                <a:uLnTx/>
                <a:uFillTx/>
                <a:latin typeface="Arial"/>
                <a:ea typeface="+mn-ea"/>
                <a:cs typeface="Arial" pitchFamily="34" charset="0"/>
                <a:hlinkClick r:id="rId3"/>
              </a:rPr>
              <a:t>www.aidsdatahub.org</a:t>
            </a:r>
            <a:r>
              <a:rPr kumimoji="0" lang="en-US" sz="800" b="0" i="0" u="none" strike="noStrike" kern="1200" cap="none" spc="0" normalizeH="0" baseline="0" noProof="0" dirty="0">
                <a:ln>
                  <a:noFill/>
                </a:ln>
                <a:solidFill>
                  <a:prstClr val="black"/>
                </a:solidFill>
                <a:effectLst/>
                <a:uLnTx/>
                <a:uFillTx/>
                <a:latin typeface="Arial"/>
                <a:ea typeface="+mn-ea"/>
                <a:cs typeface="Arial" pitchFamily="34" charset="0"/>
              </a:rPr>
              <a:t> based on Global AIDS Monitoring (GAM) Reporting 2018 and 2019</a:t>
            </a:r>
            <a:endParaRPr kumimoji="0" lang="en-GB" sz="800" b="0" i="0" u="none" strike="noStrike" kern="1200" cap="none" spc="0" normalizeH="0" baseline="0" noProof="0" dirty="0">
              <a:ln>
                <a:noFill/>
              </a:ln>
              <a:solidFill>
                <a:prstClr val="black"/>
              </a:solidFill>
              <a:effectLst/>
              <a:uLnTx/>
              <a:uFillTx/>
              <a:latin typeface="Arial"/>
              <a:ea typeface="+mn-ea"/>
              <a:cs typeface="Arial" pitchFamily="34" charset="0"/>
            </a:endParaRPr>
          </a:p>
        </p:txBody>
      </p:sp>
      <p:grpSp>
        <p:nvGrpSpPr>
          <p:cNvPr id="8" name="Group 7">
            <a:extLst>
              <a:ext uri="{FF2B5EF4-FFF2-40B4-BE49-F238E27FC236}">
                <a16:creationId xmlns:a16="http://schemas.microsoft.com/office/drawing/2014/main" id="{9E619598-06E4-428D-80DB-4EB81A0F7B77}"/>
              </a:ext>
            </a:extLst>
          </p:cNvPr>
          <p:cNvGrpSpPr/>
          <p:nvPr/>
        </p:nvGrpSpPr>
        <p:grpSpPr>
          <a:xfrm>
            <a:off x="398261" y="1714100"/>
            <a:ext cx="11375999" cy="5067700"/>
            <a:chOff x="398261" y="993258"/>
            <a:chExt cx="11375999" cy="5717567"/>
          </a:xfrm>
        </p:grpSpPr>
        <p:graphicFrame>
          <p:nvGraphicFramePr>
            <p:cNvPr id="32" name="Chart 31">
              <a:extLst>
                <a:ext uri="{FF2B5EF4-FFF2-40B4-BE49-F238E27FC236}">
                  <a16:creationId xmlns:a16="http://schemas.microsoft.com/office/drawing/2014/main" id="{7FF7645A-270A-4C01-A3D9-12A468884AC6}"/>
                </a:ext>
              </a:extLst>
            </p:cNvPr>
            <p:cNvGraphicFramePr>
              <a:graphicFrameLocks/>
            </p:cNvGraphicFramePr>
            <p:nvPr>
              <p:extLst>
                <p:ext uri="{D42A27DB-BD31-4B8C-83A1-F6EECF244321}">
                  <p14:modId xmlns:p14="http://schemas.microsoft.com/office/powerpoint/2010/main" val="1343898363"/>
                </p:ext>
              </p:extLst>
            </p:nvPr>
          </p:nvGraphicFramePr>
          <p:xfrm>
            <a:off x="520819" y="4048764"/>
            <a:ext cx="4658400" cy="219456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4" name="Chart 33">
              <a:extLst>
                <a:ext uri="{FF2B5EF4-FFF2-40B4-BE49-F238E27FC236}">
                  <a16:creationId xmlns:a16="http://schemas.microsoft.com/office/drawing/2014/main" id="{DE47150B-4757-4FD0-81DA-4A3DCCB5B686}"/>
                </a:ext>
              </a:extLst>
            </p:cNvPr>
            <p:cNvGraphicFramePr>
              <a:graphicFrameLocks/>
            </p:cNvGraphicFramePr>
            <p:nvPr>
              <p:extLst>
                <p:ext uri="{D42A27DB-BD31-4B8C-83A1-F6EECF244321}">
                  <p14:modId xmlns:p14="http://schemas.microsoft.com/office/powerpoint/2010/main" val="3131875211"/>
                </p:ext>
              </p:extLst>
            </p:nvPr>
          </p:nvGraphicFramePr>
          <p:xfrm>
            <a:off x="6567060" y="4047695"/>
            <a:ext cx="4658400" cy="219456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33" name="Chart 32">
              <a:extLst>
                <a:ext uri="{FF2B5EF4-FFF2-40B4-BE49-F238E27FC236}">
                  <a16:creationId xmlns:a16="http://schemas.microsoft.com/office/drawing/2014/main" id="{DAF97B6D-98DA-48EF-B93B-41FBC124A483}"/>
                </a:ext>
              </a:extLst>
            </p:cNvPr>
            <p:cNvGraphicFramePr>
              <a:graphicFrameLocks/>
            </p:cNvGraphicFramePr>
            <p:nvPr>
              <p:extLst>
                <p:ext uri="{D42A27DB-BD31-4B8C-83A1-F6EECF244321}">
                  <p14:modId xmlns:p14="http://schemas.microsoft.com/office/powerpoint/2010/main" val="1624638434"/>
                </p:ext>
              </p:extLst>
            </p:nvPr>
          </p:nvGraphicFramePr>
          <p:xfrm>
            <a:off x="6521340" y="1299665"/>
            <a:ext cx="4658400" cy="219456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1" name="Chart 20">
              <a:extLst>
                <a:ext uri="{FF2B5EF4-FFF2-40B4-BE49-F238E27FC236}">
                  <a16:creationId xmlns:a16="http://schemas.microsoft.com/office/drawing/2014/main" id="{8DF2857A-B2DB-4A7D-95FE-CE865A67A049}"/>
                </a:ext>
              </a:extLst>
            </p:cNvPr>
            <p:cNvGraphicFramePr>
              <a:graphicFrameLocks/>
            </p:cNvGraphicFramePr>
            <p:nvPr>
              <p:extLst>
                <p:ext uri="{D42A27DB-BD31-4B8C-83A1-F6EECF244321}">
                  <p14:modId xmlns:p14="http://schemas.microsoft.com/office/powerpoint/2010/main" val="1354905273"/>
                </p:ext>
              </p:extLst>
            </p:nvPr>
          </p:nvGraphicFramePr>
          <p:xfrm>
            <a:off x="535438" y="1294332"/>
            <a:ext cx="4658400" cy="2194560"/>
          </p:xfrm>
          <a:graphic>
            <a:graphicData uri="http://schemas.openxmlformats.org/drawingml/2006/chart">
              <c:chart xmlns:c="http://schemas.openxmlformats.org/drawingml/2006/chart" xmlns:r="http://schemas.openxmlformats.org/officeDocument/2006/relationships" r:id="rId7"/>
            </a:graphicData>
          </a:graphic>
        </p:graphicFrame>
        <p:grpSp>
          <p:nvGrpSpPr>
            <p:cNvPr id="27" name="Group 26">
              <a:extLst>
                <a:ext uri="{FF2B5EF4-FFF2-40B4-BE49-F238E27FC236}">
                  <a16:creationId xmlns:a16="http://schemas.microsoft.com/office/drawing/2014/main" id="{00BF0473-48D2-4CAE-BBF3-C3253EC0F2C9}"/>
                </a:ext>
              </a:extLst>
            </p:cNvPr>
            <p:cNvGrpSpPr/>
            <p:nvPr/>
          </p:nvGrpSpPr>
          <p:grpSpPr>
            <a:xfrm flipV="1">
              <a:off x="398261" y="1030799"/>
              <a:ext cx="11375999" cy="5184000"/>
              <a:chOff x="2347146" y="1268751"/>
              <a:chExt cx="4548346" cy="5184000"/>
            </a:xfrm>
          </p:grpSpPr>
          <p:cxnSp>
            <p:nvCxnSpPr>
              <p:cNvPr id="35" name="Straight Connector 34">
                <a:extLst>
                  <a:ext uri="{FF2B5EF4-FFF2-40B4-BE49-F238E27FC236}">
                    <a16:creationId xmlns:a16="http://schemas.microsoft.com/office/drawing/2014/main" id="{C7C7A128-5A92-48FF-9210-364ED678EF01}"/>
                  </a:ext>
                </a:extLst>
              </p:cNvPr>
              <p:cNvCxnSpPr/>
              <p:nvPr/>
            </p:nvCxnSpPr>
            <p:spPr>
              <a:xfrm rot="5400000">
                <a:off x="4621319" y="1612907"/>
                <a:ext cx="0" cy="4548346"/>
              </a:xfrm>
              <a:prstGeom prst="line">
                <a:avLst/>
              </a:prstGeom>
              <a:solidFill>
                <a:sysClr val="window" lastClr="FFFFFF">
                  <a:lumMod val="75000"/>
                </a:sysClr>
              </a:solidFill>
              <a:ln w="28575" cap="flat" cmpd="sng" algn="ctr">
                <a:solidFill>
                  <a:sysClr val="window" lastClr="FFFFFF">
                    <a:lumMod val="65000"/>
                  </a:sysClr>
                </a:solidFill>
                <a:prstDash val="sysDot"/>
              </a:ln>
              <a:effectLst/>
            </p:spPr>
          </p:cxnSp>
          <p:cxnSp>
            <p:nvCxnSpPr>
              <p:cNvPr id="31" name="Straight Connector 30">
                <a:extLst>
                  <a:ext uri="{FF2B5EF4-FFF2-40B4-BE49-F238E27FC236}">
                    <a16:creationId xmlns:a16="http://schemas.microsoft.com/office/drawing/2014/main" id="{F5719215-1860-4CE7-8BC1-8D1AB545D8E1}"/>
                  </a:ext>
                </a:extLst>
              </p:cNvPr>
              <p:cNvCxnSpPr/>
              <p:nvPr/>
            </p:nvCxnSpPr>
            <p:spPr>
              <a:xfrm flipH="1">
                <a:off x="4644846" y="1268751"/>
                <a:ext cx="0" cy="5184000"/>
              </a:xfrm>
              <a:prstGeom prst="line">
                <a:avLst/>
              </a:prstGeom>
              <a:solidFill>
                <a:sysClr val="window" lastClr="FFFFFF">
                  <a:lumMod val="75000"/>
                </a:sysClr>
              </a:solidFill>
              <a:ln w="28575" cap="flat" cmpd="sng" algn="ctr">
                <a:solidFill>
                  <a:sysClr val="window" lastClr="FFFFFF">
                    <a:lumMod val="65000"/>
                  </a:sysClr>
                </a:solidFill>
                <a:prstDash val="sysDot"/>
              </a:ln>
              <a:effectLst/>
            </p:spPr>
          </p:cxnSp>
          <p:sp>
            <p:nvSpPr>
              <p:cNvPr id="30" name="Oval 29">
                <a:extLst>
                  <a:ext uri="{FF2B5EF4-FFF2-40B4-BE49-F238E27FC236}">
                    <a16:creationId xmlns:a16="http://schemas.microsoft.com/office/drawing/2014/main" id="{E049D18B-F373-4593-92DB-9ED77BA72DF9}"/>
                  </a:ext>
                </a:extLst>
              </p:cNvPr>
              <p:cNvSpPr/>
              <p:nvPr/>
            </p:nvSpPr>
            <p:spPr>
              <a:xfrm rot="5400000">
                <a:off x="4555985" y="3846820"/>
                <a:ext cx="180000" cy="71968"/>
              </a:xfrm>
              <a:prstGeom prst="ellipse">
                <a:avLst/>
              </a:prstGeom>
              <a:solidFill>
                <a:srgbClr val="FF0000"/>
              </a:solidFill>
              <a:ln w="25400" cap="flat" cmpd="sng" algn="ctr">
                <a:solidFill>
                  <a:srgbClr val="FFC1C1"/>
                </a:solidFill>
                <a:prstDash val="solid"/>
              </a:ln>
              <a:effectLst/>
            </p:spPr>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sp>
          <p:nvSpPr>
            <p:cNvPr id="42" name="TextBox 41">
              <a:extLst>
                <a:ext uri="{FF2B5EF4-FFF2-40B4-BE49-F238E27FC236}">
                  <a16:creationId xmlns:a16="http://schemas.microsoft.com/office/drawing/2014/main" id="{6B3A8FBB-6DF5-4447-A943-8A6EFE798C38}"/>
                </a:ext>
              </a:extLst>
            </p:cNvPr>
            <p:cNvSpPr txBox="1"/>
            <p:nvPr/>
          </p:nvSpPr>
          <p:spPr>
            <a:xfrm>
              <a:off x="1459213" y="993918"/>
              <a:ext cx="3154878"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B0F0"/>
                  </a:solidFill>
                  <a:effectLst/>
                  <a:uLnTx/>
                  <a:uFillTx/>
                  <a:latin typeface="Arial Nova" panose="020B0504020202020204" pitchFamily="34" charset="0"/>
                  <a:ea typeface="+mn-ea"/>
                  <a:cs typeface="Arial" panose="020B0604020202020204" pitchFamily="34" charset="0"/>
                </a:rPr>
                <a:t>People who inject drugs</a:t>
              </a:r>
            </a:p>
          </p:txBody>
        </p:sp>
        <p:sp>
          <p:nvSpPr>
            <p:cNvPr id="43" name="TextBox 42">
              <a:extLst>
                <a:ext uri="{FF2B5EF4-FFF2-40B4-BE49-F238E27FC236}">
                  <a16:creationId xmlns:a16="http://schemas.microsoft.com/office/drawing/2014/main" id="{AC51247F-530F-4C7B-848B-4BBE75F0DF7F}"/>
                </a:ext>
              </a:extLst>
            </p:cNvPr>
            <p:cNvSpPr txBox="1"/>
            <p:nvPr/>
          </p:nvSpPr>
          <p:spPr>
            <a:xfrm>
              <a:off x="1223251" y="3738688"/>
              <a:ext cx="3626801"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9999"/>
                  </a:solidFill>
                  <a:effectLst/>
                  <a:uLnTx/>
                  <a:uFillTx/>
                  <a:latin typeface="Arial Nova" panose="020B0504020202020204" pitchFamily="34" charset="0"/>
                  <a:ea typeface="+mn-ea"/>
                  <a:cs typeface="Arial" panose="020B0604020202020204" pitchFamily="34" charset="0"/>
                </a:rPr>
                <a:t>Men who have sex with men</a:t>
              </a:r>
              <a:endParaRPr kumimoji="0" lang="en-GB" sz="1800" b="1" i="0" u="none" strike="noStrike" kern="1200" cap="none" spc="0" normalizeH="0" baseline="0" noProof="0" dirty="0">
                <a:ln>
                  <a:noFill/>
                </a:ln>
                <a:solidFill>
                  <a:srgbClr val="009999"/>
                </a:solidFill>
                <a:effectLst/>
                <a:uLnTx/>
                <a:uFillTx/>
                <a:latin typeface="Arial Nova" panose="020B0504020202020204" pitchFamily="34" charset="0"/>
                <a:ea typeface="+mn-ea"/>
                <a:cs typeface="Arial" panose="020B0604020202020204" pitchFamily="34" charset="0"/>
              </a:endParaRPr>
            </a:p>
          </p:txBody>
        </p:sp>
        <p:sp>
          <p:nvSpPr>
            <p:cNvPr id="44" name="TextBox 43">
              <a:extLst>
                <a:ext uri="{FF2B5EF4-FFF2-40B4-BE49-F238E27FC236}">
                  <a16:creationId xmlns:a16="http://schemas.microsoft.com/office/drawing/2014/main" id="{6AB3C4DE-0D28-4BD1-BDCA-98BC8220A3BE}"/>
                </a:ext>
              </a:extLst>
            </p:cNvPr>
            <p:cNvSpPr txBox="1"/>
            <p:nvPr/>
          </p:nvSpPr>
          <p:spPr>
            <a:xfrm>
              <a:off x="7528480" y="993258"/>
              <a:ext cx="3044807"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66FF"/>
                  </a:solidFill>
                  <a:effectLst/>
                  <a:uLnTx/>
                  <a:uFillTx/>
                  <a:latin typeface="Arial Nova" panose="020B0504020202020204" pitchFamily="34" charset="0"/>
                  <a:ea typeface="+mn-ea"/>
                  <a:cs typeface="Arial" panose="020B0604020202020204" pitchFamily="34" charset="0"/>
                </a:rPr>
                <a:t>Female sex workers</a:t>
              </a:r>
            </a:p>
          </p:txBody>
        </p:sp>
        <p:sp>
          <p:nvSpPr>
            <p:cNvPr id="45" name="TextBox 44">
              <a:extLst>
                <a:ext uri="{FF2B5EF4-FFF2-40B4-BE49-F238E27FC236}">
                  <a16:creationId xmlns:a16="http://schemas.microsoft.com/office/drawing/2014/main" id="{C3E93FB7-74EA-4A34-8564-BF02A9DCF9C2}"/>
                </a:ext>
              </a:extLst>
            </p:cNvPr>
            <p:cNvSpPr txBox="1"/>
            <p:nvPr/>
          </p:nvSpPr>
          <p:spPr>
            <a:xfrm>
              <a:off x="7992848" y="3762343"/>
              <a:ext cx="2580439"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9900"/>
                  </a:solidFill>
                  <a:effectLst/>
                  <a:uLnTx/>
                  <a:uFillTx/>
                  <a:latin typeface="Arial Nova" panose="020B0504020202020204" pitchFamily="34" charset="0"/>
                  <a:ea typeface="+mn-ea"/>
                  <a:cs typeface="Arial" panose="020B0604020202020204" pitchFamily="34" charset="0"/>
                </a:rPr>
                <a:t>Transgender</a:t>
              </a:r>
            </a:p>
          </p:txBody>
        </p:sp>
        <p:grpSp>
          <p:nvGrpSpPr>
            <p:cNvPr id="4" name="Group 3">
              <a:extLst>
                <a:ext uri="{FF2B5EF4-FFF2-40B4-BE49-F238E27FC236}">
                  <a16:creationId xmlns:a16="http://schemas.microsoft.com/office/drawing/2014/main" id="{F843A92D-0385-4873-A44E-F480EAB66509}"/>
                </a:ext>
              </a:extLst>
            </p:cNvPr>
            <p:cNvGrpSpPr/>
            <p:nvPr/>
          </p:nvGrpSpPr>
          <p:grpSpPr>
            <a:xfrm>
              <a:off x="5003251" y="6218474"/>
              <a:ext cx="3698109" cy="492351"/>
              <a:chOff x="5237711" y="6113544"/>
              <a:chExt cx="3698109" cy="492351"/>
            </a:xfrm>
          </p:grpSpPr>
          <p:sp>
            <p:nvSpPr>
              <p:cNvPr id="103" name="TextBox 1">
                <a:extLst>
                  <a:ext uri="{FF2B5EF4-FFF2-40B4-BE49-F238E27FC236}">
                    <a16:creationId xmlns:a16="http://schemas.microsoft.com/office/drawing/2014/main" id="{850FC306-C6B0-4B7B-9C34-A210BAB338D0}"/>
                  </a:ext>
                </a:extLst>
              </p:cNvPr>
              <p:cNvSpPr txBox="1"/>
              <p:nvPr/>
            </p:nvSpPr>
            <p:spPr>
              <a:xfrm>
                <a:off x="6764200" y="6113544"/>
                <a:ext cx="2171620" cy="492351"/>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25+ years</a:t>
                </a:r>
              </a:p>
            </p:txBody>
          </p:sp>
          <p:sp>
            <p:nvSpPr>
              <p:cNvPr id="104" name="Oval 103">
                <a:extLst>
                  <a:ext uri="{FF2B5EF4-FFF2-40B4-BE49-F238E27FC236}">
                    <a16:creationId xmlns:a16="http://schemas.microsoft.com/office/drawing/2014/main" id="{7C7FD2E1-F21E-49C7-A843-C7FA33935A3B}"/>
                  </a:ext>
                </a:extLst>
              </p:cNvPr>
              <p:cNvSpPr/>
              <p:nvPr/>
            </p:nvSpPr>
            <p:spPr>
              <a:xfrm rot="16200000" flipV="1">
                <a:off x="6493147" y="6222559"/>
                <a:ext cx="274320" cy="274320"/>
              </a:xfrm>
              <a:prstGeom prst="ellipse">
                <a:avLst/>
              </a:prstGeom>
              <a:pattFill prst="dkUpDiag">
                <a:fgClr>
                  <a:schemeClr val="tx1">
                    <a:lumMod val="75000"/>
                    <a:lumOff val="25000"/>
                  </a:schemeClr>
                </a:fgClr>
                <a:bgClr>
                  <a:schemeClr val="bg1"/>
                </a:bgClr>
              </a:pattFill>
              <a:ln w="25400" cap="flat" cmpd="sng" algn="ctr">
                <a:noFill/>
                <a:prstDash val="solid"/>
              </a:ln>
              <a:effectLst/>
            </p:spPr>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05" name="TextBox 1">
                <a:extLst>
                  <a:ext uri="{FF2B5EF4-FFF2-40B4-BE49-F238E27FC236}">
                    <a16:creationId xmlns:a16="http://schemas.microsoft.com/office/drawing/2014/main" id="{3103D2E3-3099-4C10-AE6A-5C028A7EA153}"/>
                  </a:ext>
                </a:extLst>
              </p:cNvPr>
              <p:cNvSpPr txBox="1"/>
              <p:nvPr/>
            </p:nvSpPr>
            <p:spPr>
              <a:xfrm>
                <a:off x="5508764" y="6113544"/>
                <a:ext cx="2171620" cy="492351"/>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&lt;25 years</a:t>
                </a:r>
              </a:p>
            </p:txBody>
          </p:sp>
          <p:sp>
            <p:nvSpPr>
              <p:cNvPr id="106" name="Oval 105">
                <a:extLst>
                  <a:ext uri="{FF2B5EF4-FFF2-40B4-BE49-F238E27FC236}">
                    <a16:creationId xmlns:a16="http://schemas.microsoft.com/office/drawing/2014/main" id="{FD66EA97-11A5-4643-90C3-CAC055D1ECDD}"/>
                  </a:ext>
                </a:extLst>
              </p:cNvPr>
              <p:cNvSpPr/>
              <p:nvPr/>
            </p:nvSpPr>
            <p:spPr>
              <a:xfrm rot="16200000" flipV="1">
                <a:off x="5237711" y="6222559"/>
                <a:ext cx="274320" cy="274320"/>
              </a:xfrm>
              <a:prstGeom prst="ellipse">
                <a:avLst/>
              </a:prstGeom>
              <a:solidFill>
                <a:schemeClr val="tx1">
                  <a:lumMod val="75000"/>
                  <a:lumOff val="25000"/>
                </a:schemeClr>
              </a:solidFill>
              <a:ln w="25400" cap="flat" cmpd="sng" algn="ctr">
                <a:solidFill>
                  <a:schemeClr val="tx1">
                    <a:lumMod val="75000"/>
                    <a:lumOff val="25000"/>
                  </a:schemeClr>
                </a:solidFill>
                <a:prstDash val="solid"/>
              </a:ln>
              <a:effectLst/>
            </p:spPr>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cxnSp>
          <p:nvCxnSpPr>
            <p:cNvPr id="5" name="Straight Connector 4">
              <a:extLst>
                <a:ext uri="{FF2B5EF4-FFF2-40B4-BE49-F238E27FC236}">
                  <a16:creationId xmlns:a16="http://schemas.microsoft.com/office/drawing/2014/main" id="{09BA2BD1-C5D6-460C-A5F7-A4ADCB0D63B9}"/>
                </a:ext>
              </a:extLst>
            </p:cNvPr>
            <p:cNvCxnSpPr>
              <a:cxnSpLocks/>
            </p:cNvCxnSpPr>
            <p:nvPr/>
          </p:nvCxnSpPr>
          <p:spPr>
            <a:xfrm>
              <a:off x="931020" y="1671197"/>
              <a:ext cx="4206240" cy="0"/>
            </a:xfrm>
            <a:prstGeom prst="line">
              <a:avLst/>
            </a:prstGeom>
            <a:ln w="25400">
              <a:solidFill>
                <a:srgbClr val="FF0000"/>
              </a:solidFill>
              <a:prstDash val="sysDot"/>
            </a:ln>
            <a:effectLst>
              <a:outerShdw sx="1000" sy="1000" rotWithShape="0">
                <a:srgbClr val="000000"/>
              </a:outerShdw>
            </a:effectLst>
          </p:spPr>
          <p:style>
            <a:lnRef idx="2">
              <a:schemeClr val="accent1"/>
            </a:lnRef>
            <a:fillRef idx="0">
              <a:schemeClr val="accent1"/>
            </a:fillRef>
            <a:effectRef idx="1">
              <a:schemeClr val="accent1"/>
            </a:effectRef>
            <a:fontRef idx="minor">
              <a:schemeClr val="tx1"/>
            </a:fontRef>
          </p:style>
        </p:cxnSp>
        <p:cxnSp>
          <p:nvCxnSpPr>
            <p:cNvPr id="25" name="Straight Connector 24">
              <a:extLst>
                <a:ext uri="{FF2B5EF4-FFF2-40B4-BE49-F238E27FC236}">
                  <a16:creationId xmlns:a16="http://schemas.microsoft.com/office/drawing/2014/main" id="{7ABAC0D8-5683-4305-83BB-ABB404BA6E62}"/>
                </a:ext>
              </a:extLst>
            </p:cNvPr>
            <p:cNvCxnSpPr>
              <a:cxnSpLocks/>
            </p:cNvCxnSpPr>
            <p:nvPr/>
          </p:nvCxnSpPr>
          <p:spPr>
            <a:xfrm>
              <a:off x="6947763" y="1671197"/>
              <a:ext cx="4206240" cy="0"/>
            </a:xfrm>
            <a:prstGeom prst="line">
              <a:avLst/>
            </a:prstGeom>
            <a:ln w="25400">
              <a:solidFill>
                <a:srgbClr val="FF0000"/>
              </a:solidFill>
              <a:prstDash val="sysDot"/>
            </a:ln>
            <a:effectLst>
              <a:outerShdw sx="1000" sy="1000" rotWithShape="0">
                <a:srgbClr val="000000"/>
              </a:outerShdw>
            </a:effectLst>
          </p:spPr>
          <p:style>
            <a:lnRef idx="2">
              <a:schemeClr val="accent1"/>
            </a:lnRef>
            <a:fillRef idx="0">
              <a:schemeClr val="accent1"/>
            </a:fillRef>
            <a:effectRef idx="1">
              <a:schemeClr val="accent1"/>
            </a:effectRef>
            <a:fontRef idx="minor">
              <a:schemeClr val="tx1"/>
            </a:fontRef>
          </p:style>
        </p:cxnSp>
        <p:cxnSp>
          <p:nvCxnSpPr>
            <p:cNvPr id="26" name="Straight Connector 25">
              <a:extLst>
                <a:ext uri="{FF2B5EF4-FFF2-40B4-BE49-F238E27FC236}">
                  <a16:creationId xmlns:a16="http://schemas.microsoft.com/office/drawing/2014/main" id="{B084900F-C43B-457C-B29B-A8A9AA6ADFDA}"/>
                </a:ext>
              </a:extLst>
            </p:cNvPr>
            <p:cNvCxnSpPr>
              <a:cxnSpLocks/>
            </p:cNvCxnSpPr>
            <p:nvPr/>
          </p:nvCxnSpPr>
          <p:spPr>
            <a:xfrm>
              <a:off x="931020" y="4413999"/>
              <a:ext cx="4206240" cy="0"/>
            </a:xfrm>
            <a:prstGeom prst="line">
              <a:avLst/>
            </a:prstGeom>
            <a:ln w="25400">
              <a:solidFill>
                <a:srgbClr val="FF0000"/>
              </a:solidFill>
              <a:prstDash val="sysDot"/>
            </a:ln>
            <a:effectLst>
              <a:outerShdw sx="1000" sy="1000" rotWithShape="0">
                <a:srgbClr val="000000"/>
              </a:outerShdw>
            </a:effectLst>
          </p:spPr>
          <p:style>
            <a:lnRef idx="2">
              <a:schemeClr val="accent1"/>
            </a:lnRef>
            <a:fillRef idx="0">
              <a:schemeClr val="accent1"/>
            </a:fillRef>
            <a:effectRef idx="1">
              <a:schemeClr val="accent1"/>
            </a:effectRef>
            <a:fontRef idx="minor">
              <a:schemeClr val="tx1"/>
            </a:fontRef>
          </p:style>
        </p:cxnSp>
        <p:cxnSp>
          <p:nvCxnSpPr>
            <p:cNvPr id="28" name="Straight Connector 27">
              <a:extLst>
                <a:ext uri="{FF2B5EF4-FFF2-40B4-BE49-F238E27FC236}">
                  <a16:creationId xmlns:a16="http://schemas.microsoft.com/office/drawing/2014/main" id="{B78196E6-9E2B-4974-B05B-2881834BA646}"/>
                </a:ext>
              </a:extLst>
            </p:cNvPr>
            <p:cNvCxnSpPr>
              <a:cxnSpLocks/>
            </p:cNvCxnSpPr>
            <p:nvPr/>
          </p:nvCxnSpPr>
          <p:spPr>
            <a:xfrm>
              <a:off x="6987122" y="4429765"/>
              <a:ext cx="4206240" cy="0"/>
            </a:xfrm>
            <a:prstGeom prst="line">
              <a:avLst/>
            </a:prstGeom>
            <a:ln w="25400">
              <a:solidFill>
                <a:srgbClr val="FF0000"/>
              </a:solidFill>
              <a:prstDash val="sysDot"/>
            </a:ln>
            <a:effectLst>
              <a:outerShdw sx="1000" sy="1000" rotWithShape="0">
                <a:srgbClr val="000000"/>
              </a:outerShdw>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1620022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bwMode="auto">
          <a:xfrm>
            <a:off x="304800" y="3390900"/>
            <a:ext cx="9559925" cy="17478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sz="5400" dirty="0">
                <a:cs typeface="Cordia New" pitchFamily="34" charset="-34"/>
              </a:rPr>
              <a:t>Vulnerability and </a:t>
            </a:r>
            <a:br>
              <a:rPr lang="en-US" sz="5400" dirty="0">
                <a:cs typeface="Cordia New" pitchFamily="34" charset="-34"/>
              </a:rPr>
            </a:br>
            <a:r>
              <a:rPr lang="en-US" sz="5400" dirty="0">
                <a:cs typeface="Cordia New" pitchFamily="34" charset="-34"/>
              </a:rPr>
              <a:t>HIV knowledge</a:t>
            </a:r>
            <a:endParaRPr lang="en-US" dirty="0">
              <a:cs typeface="Cordia New" pitchFamily="34" charset="-34"/>
            </a:endParaRPr>
          </a:p>
        </p:txBody>
      </p:sp>
    </p:spTree>
    <p:extLst>
      <p:ext uri="{BB962C8B-B14F-4D97-AF65-F5344CB8AC3E}">
        <p14:creationId xmlns:p14="http://schemas.microsoft.com/office/powerpoint/2010/main" val="27548740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5" name="Title 2"/>
          <p:cNvSpPr>
            <a:spLocks noGrp="1"/>
          </p:cNvSpPr>
          <p:nvPr>
            <p:ph type="title"/>
          </p:nvPr>
        </p:nvSpPr>
        <p:spPr bwMode="auto">
          <a:xfrm>
            <a:off x="228600" y="1495045"/>
            <a:ext cx="115062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pPr eaLnBrk="1" hangingPunct="1"/>
            <a:r>
              <a:rPr lang="en-US" dirty="0">
                <a:cs typeface="Arial" charset="0"/>
              </a:rPr>
              <a:t>Proportion of sex workers with comprehensive HIV knowledge, by age group,  countries where data is available, 2007-2016</a:t>
            </a:r>
            <a:br>
              <a:rPr lang="en-US" dirty="0">
                <a:cs typeface="Arial" charset="0"/>
              </a:rPr>
            </a:br>
            <a:endParaRPr lang="en-US" dirty="0">
              <a:cs typeface="Cordia New" pitchFamily="34" charset="-34"/>
            </a:endParaRPr>
          </a:p>
        </p:txBody>
      </p:sp>
      <p:sp>
        <p:nvSpPr>
          <p:cNvPr id="2" name="Slide Number Placeholder 1"/>
          <p:cNvSpPr>
            <a:spLocks noGrp="1"/>
          </p:cNvSpPr>
          <p:nvPr>
            <p:ph type="sldNum" sz="quarter" idx="10"/>
          </p:nvPr>
        </p:nvSpPr>
        <p:spPr/>
        <p:txBody>
          <a:bodyPr/>
          <a:lstStyle/>
          <a:p>
            <a:pPr>
              <a:defRPr/>
            </a:pPr>
            <a:fld id="{26017BBE-47AF-4738-AC54-B681A4B564BE}" type="slidenum">
              <a:rPr lang="th-TH">
                <a:solidFill>
                  <a:prstClr val="black">
                    <a:tint val="75000"/>
                  </a:prstClr>
                </a:solidFill>
              </a:rPr>
              <a:pPr>
                <a:defRPr/>
              </a:pPr>
              <a:t>25</a:t>
            </a:fld>
            <a:endParaRPr lang="th-TH" dirty="0">
              <a:solidFill>
                <a:prstClr val="black">
                  <a:tint val="75000"/>
                </a:prstClr>
              </a:solidFill>
            </a:endParaRPr>
          </a:p>
        </p:txBody>
      </p:sp>
      <p:graphicFrame>
        <p:nvGraphicFramePr>
          <p:cNvPr id="7" name="Chart 6"/>
          <p:cNvGraphicFramePr>
            <a:graphicFrameLocks/>
          </p:cNvGraphicFramePr>
          <p:nvPr>
            <p:extLst>
              <p:ext uri="{D42A27DB-BD31-4B8C-83A1-F6EECF244321}">
                <p14:modId xmlns:p14="http://schemas.microsoft.com/office/powerpoint/2010/main" val="2997600983"/>
              </p:ext>
            </p:extLst>
          </p:nvPr>
        </p:nvGraphicFramePr>
        <p:xfrm>
          <a:off x="381000" y="2667000"/>
          <a:ext cx="11506200" cy="3797490"/>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1"/>
          <p:cNvSpPr txBox="1"/>
          <p:nvPr/>
        </p:nvSpPr>
        <p:spPr>
          <a:xfrm>
            <a:off x="5105400" y="6021572"/>
            <a:ext cx="5181600" cy="361950"/>
          </a:xfrm>
          <a:prstGeom prst="rect">
            <a:avLst/>
          </a:prstGeom>
          <a:noFill/>
          <a:ln w="12700" cmpd="sng">
            <a:solidFill>
              <a:srgbClr val="63CDF6"/>
            </a:solidFill>
            <a:prstDash val="sysDot"/>
          </a:ln>
          <a:effectLst/>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r>
              <a:rPr lang="en-US" sz="1000" kern="0" dirty="0">
                <a:solidFill>
                  <a:sysClr val="windowText" lastClr="000000"/>
                </a:solidFill>
                <a:latin typeface="Arial" pitchFamily="34" charset="0"/>
                <a:cs typeface="Arial" pitchFamily="34" charset="0"/>
              </a:rPr>
              <a:t>* Both male and female sex workers; ** </a:t>
            </a:r>
            <a:r>
              <a:rPr lang="en-US" sz="1000" kern="0" dirty="0" err="1">
                <a:solidFill>
                  <a:sysClr val="windowText" lastClr="000000"/>
                </a:solidFill>
                <a:latin typeface="Arial" pitchFamily="34" charset="0"/>
                <a:cs typeface="Arial" pitchFamily="34" charset="0"/>
              </a:rPr>
              <a:t>Pokhara</a:t>
            </a:r>
            <a:r>
              <a:rPr lang="en-US" sz="1000" kern="0" dirty="0">
                <a:solidFill>
                  <a:sysClr val="windowText" lastClr="000000"/>
                </a:solidFill>
                <a:latin typeface="Arial" pitchFamily="34" charset="0"/>
                <a:cs typeface="Arial" pitchFamily="34" charset="0"/>
              </a:rPr>
              <a:t>; *** age group 18-19 </a:t>
            </a:r>
            <a:r>
              <a:rPr lang="en-US" sz="1000" kern="0" dirty="0" err="1">
                <a:solidFill>
                  <a:sysClr val="windowText" lastClr="000000"/>
                </a:solidFill>
                <a:latin typeface="Arial" pitchFamily="34" charset="0"/>
                <a:cs typeface="Arial" pitchFamily="34" charset="0"/>
              </a:rPr>
              <a:t>yr</a:t>
            </a:r>
            <a:r>
              <a:rPr lang="en-US" sz="1000" kern="0" dirty="0">
                <a:solidFill>
                  <a:sysClr val="windowText" lastClr="000000"/>
                </a:solidFill>
                <a:latin typeface="Arial" pitchFamily="34" charset="0"/>
                <a:cs typeface="Arial" pitchFamily="34" charset="0"/>
              </a:rPr>
              <a:t> versus 20+ </a:t>
            </a:r>
            <a:r>
              <a:rPr lang="en-US" sz="1000" kern="0" dirty="0" err="1">
                <a:solidFill>
                  <a:sysClr val="windowText" lastClr="000000"/>
                </a:solidFill>
                <a:latin typeface="Arial" pitchFamily="34" charset="0"/>
                <a:cs typeface="Arial" pitchFamily="34" charset="0"/>
              </a:rPr>
              <a:t>yr</a:t>
            </a:r>
            <a:r>
              <a:rPr lang="en-US" sz="1000" kern="0" dirty="0">
                <a:solidFill>
                  <a:sysClr val="windowText" lastClr="000000"/>
                </a:solidFill>
                <a:latin typeface="Arial" pitchFamily="34" charset="0"/>
                <a:cs typeface="Arial" pitchFamily="34" charset="0"/>
              </a:rPr>
              <a:t>,; Indonesia – direct female sex workers; # Yangon</a:t>
            </a:r>
            <a:endParaRPr lang="en-GB" sz="1000" kern="0" dirty="0">
              <a:solidFill>
                <a:sysClr val="windowText" lastClr="000000"/>
              </a:solidFill>
              <a:latin typeface="Arial" pitchFamily="34" charset="0"/>
              <a:cs typeface="Arial" pitchFamily="34" charset="0"/>
            </a:endParaRPr>
          </a:p>
        </p:txBody>
      </p:sp>
      <p:sp>
        <p:nvSpPr>
          <p:cNvPr id="8" name="TextBox 7"/>
          <p:cNvSpPr txBox="1"/>
          <p:nvPr/>
        </p:nvSpPr>
        <p:spPr>
          <a:xfrm>
            <a:off x="609599" y="6564382"/>
            <a:ext cx="10744201" cy="230832"/>
          </a:xfrm>
          <a:prstGeom prst="rect">
            <a:avLst/>
          </a:prstGeom>
          <a:noFill/>
        </p:spPr>
        <p:txBody>
          <a:bodyPr wrap="square" rtlCol="0">
            <a:spAutoFit/>
          </a:bodyPr>
          <a:lstStyle/>
          <a:p>
            <a:pPr fontAlgn="auto">
              <a:spcBef>
                <a:spcPts val="0"/>
              </a:spcBef>
              <a:spcAft>
                <a:spcPts val="0"/>
              </a:spcAft>
              <a:defRPr/>
            </a:pPr>
            <a:r>
              <a:rPr lang="en-US" sz="900" kern="0" dirty="0">
                <a:solidFill>
                  <a:prstClr val="black"/>
                </a:solidFill>
                <a:latin typeface="Arial"/>
                <a:cs typeface="Cordia New" pitchFamily="34" charset="-34"/>
              </a:rPr>
              <a:t>Source: Prepared by </a:t>
            </a:r>
            <a:r>
              <a:rPr lang="en-US" sz="900" kern="0" dirty="0">
                <a:solidFill>
                  <a:prstClr val="black"/>
                </a:solidFill>
                <a:latin typeface="Arial"/>
                <a:cs typeface="Cordia New" pitchFamily="34" charset="-34"/>
                <a:hlinkClick r:id="rId3"/>
              </a:rPr>
              <a:t>www.aidsdatahub.org</a:t>
            </a:r>
            <a:r>
              <a:rPr lang="en-US" sz="900" kern="0" dirty="0">
                <a:solidFill>
                  <a:prstClr val="black"/>
                </a:solidFill>
                <a:latin typeface="Arial"/>
                <a:cs typeface="Cordia New" pitchFamily="34" charset="-34"/>
              </a:rPr>
              <a:t> based on 1) Integrated Biological and Behavioral Surveys ; 2. Behavioral  Surveillance Surveys and 3) UNGASS and Global AIDS Response Progress Reporting</a:t>
            </a:r>
            <a:endParaRPr lang="en-GB" sz="900" kern="0" dirty="0">
              <a:solidFill>
                <a:prstClr val="black"/>
              </a:solidFill>
              <a:latin typeface="Arial"/>
              <a:cs typeface="Cordia New" pitchFamily="34" charset="-34"/>
            </a:endParaRPr>
          </a:p>
        </p:txBody>
      </p:sp>
    </p:spTree>
    <p:extLst>
      <p:ext uri="{BB962C8B-B14F-4D97-AF65-F5344CB8AC3E}">
        <p14:creationId xmlns:p14="http://schemas.microsoft.com/office/powerpoint/2010/main" val="154742442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842" name="Title 2"/>
          <p:cNvSpPr>
            <a:spLocks noGrp="1"/>
          </p:cNvSpPr>
          <p:nvPr>
            <p:ph type="title"/>
          </p:nvPr>
        </p:nvSpPr>
        <p:spPr bwMode="auto">
          <a:xfrm>
            <a:off x="304800" y="1524000"/>
            <a:ext cx="11811000" cy="5032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pPr eaLnBrk="1" hangingPunct="1"/>
            <a:r>
              <a:rPr lang="en-US" dirty="0">
                <a:cs typeface="Arial" charset="0"/>
              </a:rPr>
              <a:t>Proportion of MSM with comprehensive HIV knowledge, by age group, countries where data is available, 2009-2017</a:t>
            </a:r>
            <a:br>
              <a:rPr lang="en-US" dirty="0">
                <a:cs typeface="Arial" charset="0"/>
              </a:rPr>
            </a:br>
            <a:endParaRPr lang="en-US" dirty="0">
              <a:cs typeface="Cordia New" pitchFamily="34" charset="-34"/>
            </a:endParaRPr>
          </a:p>
        </p:txBody>
      </p:sp>
      <p:sp>
        <p:nvSpPr>
          <p:cNvPr id="8" name="TextBox 7"/>
          <p:cNvSpPr txBox="1"/>
          <p:nvPr/>
        </p:nvSpPr>
        <p:spPr>
          <a:xfrm>
            <a:off x="333676" y="6623561"/>
            <a:ext cx="11506199" cy="230832"/>
          </a:xfrm>
          <a:prstGeom prst="rect">
            <a:avLst/>
          </a:prstGeom>
          <a:noFill/>
        </p:spPr>
        <p:txBody>
          <a:bodyPr wrap="square" rtlCol="0">
            <a:spAutoFit/>
          </a:bodyPr>
          <a:lstStyle/>
          <a:p>
            <a:pPr fontAlgn="auto">
              <a:spcBef>
                <a:spcPts val="0"/>
              </a:spcBef>
              <a:spcAft>
                <a:spcPts val="0"/>
              </a:spcAft>
              <a:defRPr/>
            </a:pPr>
            <a:r>
              <a:rPr lang="en-US" sz="900" kern="0" dirty="0">
                <a:solidFill>
                  <a:prstClr val="black"/>
                </a:solidFill>
                <a:latin typeface="Arial"/>
                <a:cs typeface="Cordia New" pitchFamily="34" charset="-34"/>
              </a:rPr>
              <a:t>Source: Prepared by </a:t>
            </a:r>
            <a:r>
              <a:rPr lang="en-US" sz="900" kern="0" dirty="0">
                <a:solidFill>
                  <a:prstClr val="black"/>
                </a:solidFill>
                <a:latin typeface="Arial"/>
                <a:cs typeface="Cordia New" pitchFamily="34" charset="-34"/>
                <a:hlinkClick r:id="rId3"/>
              </a:rPr>
              <a:t>www.aidsdatahub.org</a:t>
            </a:r>
            <a:r>
              <a:rPr lang="en-US" sz="900" kern="0" dirty="0">
                <a:solidFill>
                  <a:prstClr val="black"/>
                </a:solidFill>
                <a:latin typeface="Arial"/>
                <a:cs typeface="Cordia New" pitchFamily="34" charset="-34"/>
              </a:rPr>
              <a:t> based on 1) Integrated Biological and Behavioral Surveys ; 2. Behavioral  Surveillance Surveys and 3) UNGASS and Global AIDS Response Progress Reporting</a:t>
            </a:r>
            <a:endParaRPr lang="en-GB" sz="900" kern="0" dirty="0">
              <a:solidFill>
                <a:prstClr val="black"/>
              </a:solidFill>
              <a:latin typeface="Arial"/>
              <a:cs typeface="Cordia New" pitchFamily="34" charset="-34"/>
            </a:endParaRPr>
          </a:p>
        </p:txBody>
      </p:sp>
      <p:graphicFrame>
        <p:nvGraphicFramePr>
          <p:cNvPr id="6" name="Chart 5"/>
          <p:cNvGraphicFramePr>
            <a:graphicFrameLocks noGrp="1"/>
          </p:cNvGraphicFramePr>
          <p:nvPr>
            <p:extLst>
              <p:ext uri="{D42A27DB-BD31-4B8C-83A1-F6EECF244321}">
                <p14:modId xmlns:p14="http://schemas.microsoft.com/office/powerpoint/2010/main" val="3208867203"/>
              </p:ext>
            </p:extLst>
          </p:nvPr>
        </p:nvGraphicFramePr>
        <p:xfrm>
          <a:off x="304800" y="2438400"/>
          <a:ext cx="11506200" cy="405504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21169329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5" name="Title 2"/>
          <p:cNvSpPr>
            <a:spLocks noGrp="1"/>
          </p:cNvSpPr>
          <p:nvPr>
            <p:ph type="title"/>
          </p:nvPr>
        </p:nvSpPr>
        <p:spPr bwMode="auto">
          <a:xfrm>
            <a:off x="190500" y="1524000"/>
            <a:ext cx="11887200" cy="504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pPr eaLnBrk="1" hangingPunct="1"/>
            <a:r>
              <a:rPr lang="en-US" dirty="0">
                <a:cs typeface="Arial" charset="0"/>
              </a:rPr>
              <a:t>Proportion of PWID with comprehensive HIV knowledge, by age group, countries where data is available, 2007-2018</a:t>
            </a:r>
            <a:br>
              <a:rPr lang="en-US" dirty="0">
                <a:cs typeface="Arial" charset="0"/>
              </a:rPr>
            </a:br>
            <a:endParaRPr lang="en-US" dirty="0">
              <a:cs typeface="Cordia New" pitchFamily="34" charset="-34"/>
            </a:endParaRPr>
          </a:p>
        </p:txBody>
      </p:sp>
      <p:sp>
        <p:nvSpPr>
          <p:cNvPr id="2" name="Slide Number Placeholder 1"/>
          <p:cNvSpPr>
            <a:spLocks noGrp="1"/>
          </p:cNvSpPr>
          <p:nvPr>
            <p:ph type="sldNum" sz="quarter" idx="10"/>
          </p:nvPr>
        </p:nvSpPr>
        <p:spPr/>
        <p:txBody>
          <a:bodyPr/>
          <a:lstStyle/>
          <a:p>
            <a:pPr>
              <a:defRPr/>
            </a:pPr>
            <a:fld id="{BDF65F5C-92F9-4191-BD0E-1C66B1009D49}" type="slidenum">
              <a:rPr lang="th-TH">
                <a:solidFill>
                  <a:prstClr val="black">
                    <a:tint val="75000"/>
                  </a:prstClr>
                </a:solidFill>
              </a:rPr>
              <a:pPr>
                <a:defRPr/>
              </a:pPr>
              <a:t>27</a:t>
            </a:fld>
            <a:endParaRPr lang="th-TH" dirty="0">
              <a:solidFill>
                <a:prstClr val="black">
                  <a:tint val="75000"/>
                </a:prstClr>
              </a:solidFill>
            </a:endParaRPr>
          </a:p>
        </p:txBody>
      </p:sp>
      <p:graphicFrame>
        <p:nvGraphicFramePr>
          <p:cNvPr id="8" name="Chart 7"/>
          <p:cNvGraphicFramePr>
            <a:graphicFrameLocks/>
          </p:cNvGraphicFramePr>
          <p:nvPr>
            <p:extLst>
              <p:ext uri="{D42A27DB-BD31-4B8C-83A1-F6EECF244321}">
                <p14:modId xmlns:p14="http://schemas.microsoft.com/office/powerpoint/2010/main" val="309142825"/>
              </p:ext>
            </p:extLst>
          </p:nvPr>
        </p:nvGraphicFramePr>
        <p:xfrm>
          <a:off x="457200" y="2590801"/>
          <a:ext cx="11430000" cy="3633455"/>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1"/>
          <p:cNvSpPr txBox="1"/>
          <p:nvPr/>
        </p:nvSpPr>
        <p:spPr>
          <a:xfrm>
            <a:off x="2590800" y="5964865"/>
            <a:ext cx="3886200" cy="476250"/>
          </a:xfrm>
          <a:prstGeom prst="rect">
            <a:avLst/>
          </a:prstGeom>
          <a:noFill/>
          <a:ln w="12700" cmpd="sng">
            <a:solidFill>
              <a:srgbClr val="63CDF6"/>
            </a:solidFill>
            <a:prstDash val="sysDot"/>
          </a:ln>
          <a:effectLst/>
        </p:spPr>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fontAlgn="auto">
              <a:spcBef>
                <a:spcPts val="0"/>
              </a:spcBef>
              <a:spcAft>
                <a:spcPts val="0"/>
              </a:spcAft>
              <a:defRPr/>
            </a:pPr>
            <a:r>
              <a:rPr lang="en-US" sz="1000" kern="0" dirty="0">
                <a:solidFill>
                  <a:sysClr val="windowText" lastClr="000000"/>
                </a:solidFill>
                <a:latin typeface="Arial" pitchFamily="34" charset="0"/>
                <a:cs typeface="Arial" pitchFamily="34" charset="0"/>
              </a:rPr>
              <a:t>* Western to Far Western </a:t>
            </a:r>
            <a:r>
              <a:rPr lang="en-US" sz="1000" kern="0" dirty="0" err="1">
                <a:solidFill>
                  <a:sysClr val="windowText" lastClr="000000"/>
                </a:solidFill>
                <a:latin typeface="Arial" pitchFamily="34" charset="0"/>
                <a:cs typeface="Arial" pitchFamily="34" charset="0"/>
              </a:rPr>
              <a:t>Terai</a:t>
            </a:r>
            <a:r>
              <a:rPr lang="en-US" sz="1000" kern="0" dirty="0">
                <a:solidFill>
                  <a:sysClr val="windowText" lastClr="000000"/>
                </a:solidFill>
                <a:latin typeface="Arial" pitchFamily="34" charset="0"/>
                <a:cs typeface="Arial" pitchFamily="34" charset="0"/>
              </a:rPr>
              <a:t> Highway Districts - male PWID</a:t>
            </a:r>
          </a:p>
          <a:p>
            <a:pPr fontAlgn="auto">
              <a:spcBef>
                <a:spcPts val="0"/>
              </a:spcBef>
              <a:spcAft>
                <a:spcPts val="0"/>
              </a:spcAft>
              <a:defRPr/>
            </a:pPr>
            <a:r>
              <a:rPr lang="en-US" sz="1000" kern="0" dirty="0">
                <a:solidFill>
                  <a:sysClr val="windowText" lastClr="000000"/>
                </a:solidFill>
                <a:latin typeface="Arial" pitchFamily="34" charset="0"/>
                <a:cs typeface="Arial" pitchFamily="34" charset="0"/>
              </a:rPr>
              <a:t>** male PWID - age group 18-19 </a:t>
            </a:r>
            <a:r>
              <a:rPr lang="en-US" sz="1000" kern="0" dirty="0" err="1">
                <a:solidFill>
                  <a:sysClr val="windowText" lastClr="000000"/>
                </a:solidFill>
                <a:latin typeface="Arial" pitchFamily="34" charset="0"/>
                <a:cs typeface="Arial" pitchFamily="34" charset="0"/>
              </a:rPr>
              <a:t>yr</a:t>
            </a:r>
            <a:r>
              <a:rPr lang="en-US" sz="1000" kern="0" dirty="0">
                <a:solidFill>
                  <a:sysClr val="windowText" lastClr="000000"/>
                </a:solidFill>
                <a:latin typeface="Arial" pitchFamily="34" charset="0"/>
                <a:cs typeface="Arial" pitchFamily="34" charset="0"/>
              </a:rPr>
              <a:t> versus 20+ </a:t>
            </a:r>
            <a:r>
              <a:rPr lang="en-US" sz="1000" kern="0" dirty="0" err="1">
                <a:solidFill>
                  <a:sysClr val="windowText" lastClr="000000"/>
                </a:solidFill>
                <a:latin typeface="Arial" pitchFamily="34" charset="0"/>
                <a:cs typeface="Arial" pitchFamily="34" charset="0"/>
              </a:rPr>
              <a:t>yr</a:t>
            </a:r>
            <a:endParaRPr lang="en-GB" sz="1000" kern="0" dirty="0">
              <a:solidFill>
                <a:sysClr val="windowText" lastClr="000000"/>
              </a:solidFill>
              <a:latin typeface="Arial" pitchFamily="34" charset="0"/>
              <a:cs typeface="Arial" pitchFamily="34" charset="0"/>
            </a:endParaRPr>
          </a:p>
        </p:txBody>
      </p:sp>
      <p:sp>
        <p:nvSpPr>
          <p:cNvPr id="7" name="Rectangle 6"/>
          <p:cNvSpPr>
            <a:spLocks noChangeArrowheads="1"/>
          </p:cNvSpPr>
          <p:nvPr/>
        </p:nvSpPr>
        <p:spPr bwMode="auto">
          <a:xfrm>
            <a:off x="457200" y="6614061"/>
            <a:ext cx="10103297" cy="230832"/>
          </a:xfrm>
          <a:prstGeom prst="rect">
            <a:avLst/>
          </a:prstGeom>
          <a:noFill/>
          <a:ln>
            <a:noFill/>
          </a:ln>
        </p:spPr>
        <p:txBody>
          <a:bodyPr wrap="square" anchor="ctr">
            <a:spAutoFit/>
          </a:bodyPr>
          <a:lstStyle/>
          <a:p>
            <a:pPr defTabSz="457200" eaLnBrk="0" hangingPunct="0"/>
            <a:r>
              <a:rPr lang="en-US" sz="900" kern="0" dirty="0">
                <a:solidFill>
                  <a:srgbClr val="000000"/>
                </a:solidFill>
                <a:latin typeface="Arial" pitchFamily="34" charset="0"/>
                <a:ea typeface="ＭＳ 明朝" charset="-128"/>
                <a:cs typeface="Arial" pitchFamily="34" charset="0"/>
              </a:rPr>
              <a:t>Source: Prepared by </a:t>
            </a:r>
            <a:r>
              <a:rPr lang="en-US" sz="900" kern="0" dirty="0">
                <a:solidFill>
                  <a:srgbClr val="000000"/>
                </a:solidFill>
                <a:latin typeface="Arial" pitchFamily="34" charset="0"/>
                <a:ea typeface="ＭＳ 明朝" charset="-128"/>
                <a:cs typeface="Arial" pitchFamily="34" charset="0"/>
                <a:hlinkClick r:id="rId3"/>
              </a:rPr>
              <a:t>www.aidsdatahub.org</a:t>
            </a:r>
            <a:r>
              <a:rPr lang="en-US" sz="900" kern="0" dirty="0">
                <a:solidFill>
                  <a:srgbClr val="000000"/>
                </a:solidFill>
                <a:latin typeface="Arial" pitchFamily="34" charset="0"/>
                <a:ea typeface="ＭＳ 明朝" charset="-128"/>
                <a:cs typeface="Arial" pitchFamily="34" charset="0"/>
              </a:rPr>
              <a:t> based on </a:t>
            </a:r>
            <a:r>
              <a:rPr lang="en-US" sz="900" kern="0" dirty="0" err="1">
                <a:solidFill>
                  <a:srgbClr val="000000"/>
                </a:solidFill>
                <a:latin typeface="Arial" pitchFamily="34" charset="0"/>
                <a:ea typeface="ＭＳ 明朝" charset="-128"/>
                <a:cs typeface="Arial" pitchFamily="34" charset="0"/>
              </a:rPr>
              <a:t>Behavioural</a:t>
            </a:r>
            <a:r>
              <a:rPr lang="en-US" sz="900" kern="0" dirty="0">
                <a:solidFill>
                  <a:srgbClr val="000000"/>
                </a:solidFill>
                <a:latin typeface="Arial" pitchFamily="34" charset="0"/>
                <a:ea typeface="ＭＳ 明朝" charset="-128"/>
                <a:cs typeface="Arial" pitchFamily="34" charset="0"/>
              </a:rPr>
              <a:t> Surveys; Integrated Biological and </a:t>
            </a:r>
            <a:r>
              <a:rPr lang="en-US" sz="900" kern="0" dirty="0" err="1">
                <a:solidFill>
                  <a:srgbClr val="000000"/>
                </a:solidFill>
                <a:latin typeface="Arial" pitchFamily="34" charset="0"/>
                <a:ea typeface="ＭＳ 明朝" charset="-128"/>
                <a:cs typeface="Arial" pitchFamily="34" charset="0"/>
              </a:rPr>
              <a:t>Behavioural</a:t>
            </a:r>
            <a:r>
              <a:rPr lang="en-US" sz="900" kern="0" dirty="0">
                <a:solidFill>
                  <a:srgbClr val="000000"/>
                </a:solidFill>
                <a:latin typeface="Arial" pitchFamily="34" charset="0"/>
                <a:ea typeface="ＭＳ 明朝" charset="-128"/>
                <a:cs typeface="Arial" pitchFamily="34" charset="0"/>
              </a:rPr>
              <a:t> Surveys; UNGASS and Global AIDS Response Progress Reporting</a:t>
            </a:r>
          </a:p>
        </p:txBody>
      </p:sp>
    </p:spTree>
    <p:extLst>
      <p:ext uri="{BB962C8B-B14F-4D97-AF65-F5344CB8AC3E}">
        <p14:creationId xmlns:p14="http://schemas.microsoft.com/office/powerpoint/2010/main" val="240637963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bwMode="auto">
          <a:xfrm>
            <a:off x="228600" y="3429000"/>
            <a:ext cx="8115300" cy="17478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zh-CN" sz="5400" dirty="0">
                <a:cs typeface="Cordia New" pitchFamily="34" charset="-34"/>
              </a:rPr>
              <a:t>National response</a:t>
            </a:r>
            <a:br>
              <a:rPr lang="en-US" altLang="zh-CN" sz="5400" dirty="0">
                <a:cs typeface="Cordia New" pitchFamily="34" charset="-34"/>
              </a:rPr>
            </a:br>
            <a:endParaRPr lang="en-US" dirty="0">
              <a:cs typeface="Cordia New" pitchFamily="34" charset="-34"/>
            </a:endParaRPr>
          </a:p>
        </p:txBody>
      </p:sp>
    </p:spTree>
    <p:extLst>
      <p:ext uri="{BB962C8B-B14F-4D97-AF65-F5344CB8AC3E}">
        <p14:creationId xmlns:p14="http://schemas.microsoft.com/office/powerpoint/2010/main" val="159590375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00668" y="0"/>
            <a:ext cx="11954312" cy="70788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pPr fontAlgn="base">
              <a:spcAft>
                <a:spcPct val="0"/>
              </a:spcAft>
            </a:pPr>
            <a:r>
              <a:rPr lang="en-US" sz="2400" b="1" dirty="0">
                <a:solidFill>
                  <a:srgbClr val="C00000"/>
                </a:solidFill>
                <a:latin typeface="Arial" panose="020B0604020202020204" pitchFamily="34" charset="0"/>
                <a:cs typeface="Arial" panose="020B0604020202020204" pitchFamily="34" charset="0"/>
              </a:rPr>
              <a:t>Laws and regulations that allow adolescents (10-19 years) to seek services without parental/spousal consent, countries where data is available, 2013-2019 </a:t>
            </a:r>
            <a:endParaRPr lang="en-GB" sz="2400" b="1" dirty="0">
              <a:solidFill>
                <a:srgbClr val="C00000"/>
              </a:solidFill>
              <a:latin typeface="Arial" panose="020B0604020202020204" pitchFamily="34" charset="0"/>
              <a:cs typeface="Arial" panose="020B0604020202020204" pitchFamily="34" charset="0"/>
            </a:endParaRPr>
          </a:p>
        </p:txBody>
      </p:sp>
      <p:grpSp>
        <p:nvGrpSpPr>
          <p:cNvPr id="12" name="Group 11"/>
          <p:cNvGrpSpPr/>
          <p:nvPr/>
        </p:nvGrpSpPr>
        <p:grpSpPr>
          <a:xfrm>
            <a:off x="10176544" y="2089722"/>
            <a:ext cx="2015456" cy="1274921"/>
            <a:chOff x="7425247" y="3810000"/>
            <a:chExt cx="1615556" cy="1274921"/>
          </a:xfrm>
        </p:grpSpPr>
        <p:sp>
          <p:nvSpPr>
            <p:cNvPr id="6" name="TextBox 5"/>
            <p:cNvSpPr txBox="1"/>
            <p:nvPr/>
          </p:nvSpPr>
          <p:spPr>
            <a:xfrm>
              <a:off x="7425247" y="3869323"/>
              <a:ext cx="228600" cy="200055"/>
            </a:xfrm>
            <a:prstGeom prst="rect">
              <a:avLst/>
            </a:prstGeom>
            <a:solidFill>
              <a:srgbClr val="33CCCC"/>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7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7" name="TextBox 6"/>
            <p:cNvSpPr txBox="1"/>
            <p:nvPr/>
          </p:nvSpPr>
          <p:spPr>
            <a:xfrm>
              <a:off x="7425247" y="4202698"/>
              <a:ext cx="228600" cy="200055"/>
            </a:xfrm>
            <a:prstGeom prst="rect">
              <a:avLst/>
            </a:prstGeom>
            <a:solidFill>
              <a:srgbClr val="F26B73"/>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7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8" name="TextBox 7"/>
            <p:cNvSpPr txBox="1"/>
            <p:nvPr/>
          </p:nvSpPr>
          <p:spPr>
            <a:xfrm>
              <a:off x="7425247" y="4555123"/>
              <a:ext cx="228600" cy="200055"/>
            </a:xfrm>
            <a:prstGeom prst="rect">
              <a:avLst/>
            </a:prstGeom>
            <a:solidFill>
              <a:schemeClr val="bg1">
                <a:lumMod val="65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7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9" name="TextBox 8"/>
            <p:cNvSpPr txBox="1"/>
            <p:nvPr/>
          </p:nvSpPr>
          <p:spPr>
            <a:xfrm>
              <a:off x="7647386" y="3810000"/>
              <a:ext cx="533401"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Yes</a:t>
              </a:r>
              <a:endParaRPr kumimoji="0" lang="en-GB"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0" name="TextBox 9"/>
            <p:cNvSpPr txBox="1"/>
            <p:nvPr/>
          </p:nvSpPr>
          <p:spPr>
            <a:xfrm>
              <a:off x="7647386" y="4156531"/>
              <a:ext cx="533401"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No</a:t>
              </a:r>
              <a:endParaRPr kumimoji="0" lang="en-GB"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1" name="TextBox 10"/>
            <p:cNvSpPr txBox="1"/>
            <p:nvPr/>
          </p:nvSpPr>
          <p:spPr>
            <a:xfrm>
              <a:off x="7647386" y="4500146"/>
              <a:ext cx="1393417"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No information</a:t>
              </a:r>
              <a:endParaRPr kumimoji="0" lang="en-GB"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pSp>
      <p:sp>
        <p:nvSpPr>
          <p:cNvPr id="18" name="Rectangle 17"/>
          <p:cNvSpPr/>
          <p:nvPr/>
        </p:nvSpPr>
        <p:spPr>
          <a:xfrm>
            <a:off x="9894484" y="5169123"/>
            <a:ext cx="2288185" cy="1692771"/>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Source: Prepared by </a:t>
            </a:r>
            <a:r>
              <a:rPr kumimoji="0" lang="en-US" sz="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3"/>
              </a:rPr>
              <a:t>www.aidsdatahub.org</a:t>
            </a:r>
            <a:r>
              <a:rPr kumimoji="0" lang="en-US" sz="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based on information from countries that responded to the Global Maternal, Newborn, Child and Adolescent Health Policy Indicator Surveys (2009-10, 2011-12, 2013-14, 2016) undertaken by Department of Maternal, Newborn, Child and Adolescent Health; World Health Organization -  </a:t>
            </a:r>
            <a:r>
              <a:rPr kumimoji="0" lang="en-US" sz="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4"/>
              </a:rPr>
              <a:t>http://www.who.int/maternal_child_adolescent/epidemiology/policy-indicators/en/</a:t>
            </a:r>
            <a:r>
              <a:rPr kumimoji="0" lang="en-US" sz="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GB" sz="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accessed 04 Sept 2019); and </a:t>
            </a:r>
            <a:r>
              <a:rPr kumimoji="0" lang="en-US" sz="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itchFamily="34" charset="0"/>
              </a:rPr>
              <a:t>National Commitments and Policies Instrument of Global AIDS Monitoring (GAM) 2017,2018, and 2019</a:t>
            </a:r>
            <a:endParaRPr kumimoji="0" lang="en-GB" sz="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3" name="Table 2">
            <a:extLst>
              <a:ext uri="{FF2B5EF4-FFF2-40B4-BE49-F238E27FC236}">
                <a16:creationId xmlns:a16="http://schemas.microsoft.com/office/drawing/2014/main" id="{F6771897-1CEC-47CA-B10F-035AC667818A}"/>
              </a:ext>
            </a:extLst>
          </p:cNvPr>
          <p:cNvGraphicFramePr>
            <a:graphicFrameLocks noGrp="1"/>
          </p:cNvGraphicFramePr>
          <p:nvPr>
            <p:extLst>
              <p:ext uri="{D42A27DB-BD31-4B8C-83A1-F6EECF244321}">
                <p14:modId xmlns:p14="http://schemas.microsoft.com/office/powerpoint/2010/main" val="1796765079"/>
              </p:ext>
            </p:extLst>
          </p:nvPr>
        </p:nvGraphicFramePr>
        <p:xfrm>
          <a:off x="533400" y="762000"/>
          <a:ext cx="9281719" cy="6000621"/>
        </p:xfrm>
        <a:graphic>
          <a:graphicData uri="http://schemas.openxmlformats.org/drawingml/2006/table">
            <a:tbl>
              <a:tblPr/>
              <a:tblGrid>
                <a:gridCol w="3170255">
                  <a:extLst>
                    <a:ext uri="{9D8B030D-6E8A-4147-A177-3AD203B41FA5}">
                      <a16:colId xmlns:a16="http://schemas.microsoft.com/office/drawing/2014/main" val="2424135876"/>
                    </a:ext>
                  </a:extLst>
                </a:gridCol>
                <a:gridCol w="1527866">
                  <a:extLst>
                    <a:ext uri="{9D8B030D-6E8A-4147-A177-3AD203B41FA5}">
                      <a16:colId xmlns:a16="http://schemas.microsoft.com/office/drawing/2014/main" val="357500567"/>
                    </a:ext>
                  </a:extLst>
                </a:gridCol>
                <a:gridCol w="1527866">
                  <a:extLst>
                    <a:ext uri="{9D8B030D-6E8A-4147-A177-3AD203B41FA5}">
                      <a16:colId xmlns:a16="http://schemas.microsoft.com/office/drawing/2014/main" val="2611226238"/>
                    </a:ext>
                  </a:extLst>
                </a:gridCol>
                <a:gridCol w="1527866">
                  <a:extLst>
                    <a:ext uri="{9D8B030D-6E8A-4147-A177-3AD203B41FA5}">
                      <a16:colId xmlns:a16="http://schemas.microsoft.com/office/drawing/2014/main" val="3069939924"/>
                    </a:ext>
                  </a:extLst>
                </a:gridCol>
                <a:gridCol w="1527866">
                  <a:extLst>
                    <a:ext uri="{9D8B030D-6E8A-4147-A177-3AD203B41FA5}">
                      <a16:colId xmlns:a16="http://schemas.microsoft.com/office/drawing/2014/main" val="687176189"/>
                    </a:ext>
                  </a:extLst>
                </a:gridCol>
              </a:tblGrid>
              <a:tr h="668042">
                <a:tc>
                  <a:txBody>
                    <a:bodyPr/>
                    <a:lstStyle/>
                    <a:p>
                      <a:pPr algn="ctr" fontAlgn="ctr"/>
                      <a:r>
                        <a:rPr lang="en-US" sz="1100" b="1" i="0" u="none" strike="noStrike" dirty="0">
                          <a:solidFill>
                            <a:schemeClr val="bg1"/>
                          </a:solidFill>
                          <a:effectLst/>
                          <a:latin typeface="Arial" panose="020B0604020202020204" pitchFamily="34" charset="0"/>
                          <a:cs typeface="Arial" panose="020B0604020202020204" pitchFamily="34" charset="0"/>
                        </a:rPr>
                        <a:t>Country</a:t>
                      </a:r>
                      <a:br>
                        <a:rPr lang="en-US" sz="1100" b="1" i="0" u="none" strike="noStrike" dirty="0">
                          <a:solidFill>
                            <a:schemeClr val="bg1"/>
                          </a:solidFill>
                          <a:effectLst/>
                          <a:latin typeface="Arial" panose="020B0604020202020204" pitchFamily="34" charset="0"/>
                          <a:cs typeface="Arial" panose="020B0604020202020204" pitchFamily="34" charset="0"/>
                        </a:rPr>
                      </a:br>
                      <a:r>
                        <a:rPr lang="en-US" sz="1100" b="1" i="0" u="none" strike="noStrike" dirty="0">
                          <a:solidFill>
                            <a:schemeClr val="bg1"/>
                          </a:solidFill>
                          <a:effectLst/>
                          <a:latin typeface="Arial" panose="020B0604020202020204" pitchFamily="34" charset="0"/>
                          <a:cs typeface="Arial" panose="020B0604020202020204" pitchFamily="34" charset="0"/>
                        </a:rPr>
                        <a:t>(reporting period)</a:t>
                      </a:r>
                    </a:p>
                  </a:txBody>
                  <a:tcPr marL="0" marR="0" marT="0" marB="0" anchor="ctr">
                    <a:lnL>
                      <a:noFill/>
                    </a:lnL>
                    <a:lnR w="12700" cap="flat" cmpd="sng" algn="ctr">
                      <a:solidFill>
                        <a:schemeClr val="bg1"/>
                      </a:solidFill>
                      <a:prstDash val="solid"/>
                      <a:round/>
                      <a:headEnd type="none" w="med" len="med"/>
                      <a:tailEnd type="none" w="med" len="med"/>
                    </a:lnR>
                    <a:lnT>
                      <a:noFill/>
                    </a:lnT>
                    <a:lnB w="12700" cap="flat" cmpd="sng" algn="ctr">
                      <a:solidFill>
                        <a:srgbClr val="00A9A4"/>
                      </a:solidFill>
                      <a:prstDash val="solid"/>
                      <a:round/>
                      <a:headEnd type="none" w="med" len="med"/>
                      <a:tailEnd type="none" w="med" len="med"/>
                    </a:lnB>
                    <a:solidFill>
                      <a:schemeClr val="accent5">
                        <a:lumMod val="75000"/>
                      </a:schemeClr>
                    </a:solidFill>
                  </a:tcPr>
                </a:tc>
                <a:tc>
                  <a:txBody>
                    <a:bodyPr/>
                    <a:lstStyle/>
                    <a:p>
                      <a:pPr algn="ctr" fontAlgn="ctr"/>
                      <a:r>
                        <a:rPr lang="en-US" sz="1100" b="1" i="0" u="none" strike="noStrike" dirty="0">
                          <a:solidFill>
                            <a:schemeClr val="bg1"/>
                          </a:solidFill>
                          <a:effectLst/>
                          <a:latin typeface="Arial" panose="020B0604020202020204" pitchFamily="34" charset="0"/>
                          <a:cs typeface="Arial" panose="020B0604020202020204" pitchFamily="34" charset="0"/>
                        </a:rPr>
                        <a:t>Contraceptive services except sterilization</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w="12700" cap="flat" cmpd="sng" algn="ctr">
                      <a:solidFill>
                        <a:schemeClr val="bg1"/>
                      </a:solidFill>
                      <a:prstDash val="solid"/>
                      <a:round/>
                      <a:headEnd type="none" w="med" len="med"/>
                      <a:tailEnd type="none" w="med" len="med"/>
                    </a:lnB>
                    <a:solidFill>
                      <a:schemeClr val="accent5">
                        <a:lumMod val="75000"/>
                      </a:schemeClr>
                    </a:solidFill>
                  </a:tcPr>
                </a:tc>
                <a:tc>
                  <a:txBody>
                    <a:bodyPr/>
                    <a:lstStyle/>
                    <a:p>
                      <a:pPr algn="ctr" fontAlgn="ctr"/>
                      <a:r>
                        <a:rPr lang="en-US" sz="1100" b="1" i="0" u="none" strike="noStrike" dirty="0">
                          <a:solidFill>
                            <a:schemeClr val="bg1"/>
                          </a:solidFill>
                          <a:effectLst/>
                          <a:latin typeface="Arial" panose="020B0604020202020204" pitchFamily="34" charset="0"/>
                          <a:cs typeface="Arial" panose="020B0604020202020204" pitchFamily="34" charset="0"/>
                        </a:rPr>
                        <a:t>Emergency contraception</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w="12700" cap="flat" cmpd="sng" algn="ctr">
                      <a:solidFill>
                        <a:schemeClr val="bg1"/>
                      </a:solidFill>
                      <a:prstDash val="solid"/>
                      <a:round/>
                      <a:headEnd type="none" w="med" len="med"/>
                      <a:tailEnd type="none" w="med" len="med"/>
                    </a:lnB>
                    <a:solidFill>
                      <a:schemeClr val="accent5">
                        <a:lumMod val="75000"/>
                      </a:schemeClr>
                    </a:solidFill>
                  </a:tcPr>
                </a:tc>
                <a:tc>
                  <a:txBody>
                    <a:bodyPr/>
                    <a:lstStyle/>
                    <a:p>
                      <a:pPr algn="ctr" fontAlgn="ctr"/>
                      <a:r>
                        <a:rPr lang="en-US" sz="1100" b="1" i="0" u="none" strike="noStrike" dirty="0">
                          <a:solidFill>
                            <a:schemeClr val="bg1"/>
                          </a:solidFill>
                          <a:effectLst/>
                          <a:latin typeface="Arial" panose="020B0604020202020204" pitchFamily="34" charset="0"/>
                          <a:cs typeface="Arial" panose="020B0604020202020204" pitchFamily="34" charset="0"/>
                        </a:rPr>
                        <a:t>Harm reduction intervention for injectable drug users</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w="12700" cap="flat" cmpd="sng" algn="ctr">
                      <a:solidFill>
                        <a:schemeClr val="bg1"/>
                      </a:solidFill>
                      <a:prstDash val="solid"/>
                      <a:round/>
                      <a:headEnd type="none" w="med" len="med"/>
                      <a:tailEnd type="none" w="med" len="med"/>
                    </a:lnB>
                    <a:solidFill>
                      <a:schemeClr val="accent5">
                        <a:lumMod val="75000"/>
                      </a:schemeClr>
                    </a:solidFill>
                  </a:tcPr>
                </a:tc>
                <a:tc>
                  <a:txBody>
                    <a:bodyPr/>
                    <a:lstStyle/>
                    <a:p>
                      <a:pPr algn="ctr" fontAlgn="ctr"/>
                      <a:r>
                        <a:rPr lang="en-US" sz="1100" b="1" i="0" u="none" strike="noStrike" dirty="0">
                          <a:solidFill>
                            <a:schemeClr val="bg1"/>
                          </a:solidFill>
                          <a:effectLst/>
                          <a:latin typeface="Arial" panose="020B0604020202020204" pitchFamily="34" charset="0"/>
                          <a:cs typeface="Arial" panose="020B0604020202020204" pitchFamily="34" charset="0"/>
                        </a:rPr>
                        <a:t>HIV testing and counselling services</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w="12700" cap="flat" cmpd="sng" algn="ctr">
                      <a:solidFill>
                        <a:schemeClr val="bg1"/>
                      </a:solidFill>
                      <a:prstDash val="solid"/>
                      <a:round/>
                      <a:headEnd type="none" w="med" len="med"/>
                      <a:tailEnd type="none" w="med" len="med"/>
                    </a:lnB>
                    <a:solidFill>
                      <a:schemeClr val="accent5">
                        <a:lumMod val="75000"/>
                      </a:schemeClr>
                    </a:solidFill>
                  </a:tcPr>
                </a:tc>
                <a:extLst>
                  <a:ext uri="{0D108BD9-81ED-4DB2-BD59-A6C34878D82A}">
                    <a16:rowId xmlns:a16="http://schemas.microsoft.com/office/drawing/2014/main" val="47179050"/>
                  </a:ext>
                </a:extLst>
              </a:tr>
              <a:tr h="189299">
                <a:tc>
                  <a:txBody>
                    <a:bodyPr/>
                    <a:lstStyle/>
                    <a:p>
                      <a:pPr algn="l" fontAlgn="ctr"/>
                      <a:r>
                        <a:rPr lang="en-US" sz="1100" b="1" i="0" u="none" strike="noStrike" dirty="0">
                          <a:solidFill>
                            <a:srgbClr val="000000"/>
                          </a:solidFill>
                          <a:effectLst/>
                          <a:latin typeface="Arial" panose="020B0604020202020204" pitchFamily="34" charset="0"/>
                          <a:cs typeface="Arial" panose="020B0604020202020204" pitchFamily="34" charset="0"/>
                        </a:rPr>
                        <a:t>  Afghanistan (Apr 2016, 2019)</a:t>
                      </a:r>
                    </a:p>
                  </a:txBody>
                  <a:tcPr marL="0" marR="0" marT="0" marB="0" anchor="ctr">
                    <a:lnL w="12700" cap="flat" cmpd="sng" algn="ctr">
                      <a:solidFill>
                        <a:srgbClr val="00A9A4"/>
                      </a:solidFill>
                      <a:prstDash val="solid"/>
                      <a:round/>
                      <a:headEnd type="none" w="med" len="med"/>
                      <a:tailEnd type="none" w="med" len="med"/>
                    </a:lnL>
                    <a:lnR w="12700" cap="flat" cmpd="sng" algn="ctr">
                      <a:solidFill>
                        <a:srgbClr val="00A9A4"/>
                      </a:solidFill>
                      <a:prstDash val="solid"/>
                      <a:round/>
                      <a:headEnd type="none" w="med" len="med"/>
                      <a:tailEnd type="none" w="med" len="med"/>
                    </a:lnR>
                    <a:lnT w="12700" cap="flat" cmpd="sng" algn="ctr">
                      <a:solidFill>
                        <a:srgbClr val="00A9A4"/>
                      </a:solidFill>
                      <a:prstDash val="solid"/>
                      <a:round/>
                      <a:headEnd type="none" w="med" len="med"/>
                      <a:tailEnd type="none" w="med" len="med"/>
                    </a:lnT>
                    <a:lnB w="12700" cap="flat" cmpd="sng" algn="ctr">
                      <a:solidFill>
                        <a:srgbClr val="00A9A4"/>
                      </a:solidFill>
                      <a:prstDash val="solid"/>
                      <a:round/>
                      <a:headEnd type="none" w="med" len="med"/>
                      <a:tailEnd type="none" w="med" len="med"/>
                    </a:lnB>
                  </a:tcPr>
                </a:tc>
                <a:tc>
                  <a:txBody>
                    <a:bodyPr/>
                    <a:lstStyle/>
                    <a:p>
                      <a:pPr algn="l" fontAlgn="b"/>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lnL w="12700" cap="flat" cmpd="sng" algn="ctr">
                      <a:solidFill>
                        <a:srgbClr val="00A9A4"/>
                      </a:solidFill>
                      <a:prstDash val="solid"/>
                      <a:round/>
                      <a:headEnd type="none" w="med" len="med"/>
                      <a:tailEnd type="none" w="med" len="med"/>
                    </a:lnL>
                    <a:lnR w="19050" cap="flat" cmpd="sng" algn="ctr">
                      <a:solidFill>
                        <a:schemeClr val="bg1">
                          <a:lumMod val="75000"/>
                        </a:schemeClr>
                      </a:solidFill>
                      <a:prstDash val="sysDot"/>
                      <a:round/>
                      <a:headEnd type="none" w="med" len="med"/>
                      <a:tailEnd type="none" w="med" len="med"/>
                    </a:lnR>
                    <a:lnT w="12700" cap="flat" cmpd="sng" algn="ctr">
                      <a:solidFill>
                        <a:schemeClr val="bg1"/>
                      </a:solidFill>
                      <a:prstDash val="solid"/>
                      <a:round/>
                      <a:headEnd type="none" w="med" len="med"/>
                      <a:tailEnd type="none" w="med" len="med"/>
                    </a:lnT>
                    <a:lnB w="19050" cap="flat" cmpd="sng" algn="ctr">
                      <a:solidFill>
                        <a:schemeClr val="bg1">
                          <a:lumMod val="75000"/>
                        </a:schemeClr>
                      </a:solidFill>
                      <a:prstDash val="sysDot"/>
                      <a:round/>
                      <a:headEnd type="none" w="med" len="med"/>
                      <a:tailEnd type="none" w="med" len="med"/>
                    </a:lnB>
                    <a:solidFill>
                      <a:srgbClr val="F26B73"/>
                    </a:solidFill>
                  </a:tcPr>
                </a:tc>
                <a:tc>
                  <a:txBody>
                    <a:bodyPr/>
                    <a:lstStyle/>
                    <a:p>
                      <a:pPr algn="l" fontAlgn="b"/>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lnL w="19050" cap="flat" cmpd="sng" algn="ctr">
                      <a:solidFill>
                        <a:schemeClr val="bg1">
                          <a:lumMod val="75000"/>
                        </a:schemeClr>
                      </a:solidFill>
                      <a:prstDash val="sysDot"/>
                      <a:round/>
                      <a:headEnd type="none" w="med" len="med"/>
                      <a:tailEnd type="none" w="med" len="med"/>
                    </a:lnL>
                    <a:lnR w="19050" cap="flat" cmpd="sng" algn="ctr">
                      <a:solidFill>
                        <a:schemeClr val="bg1">
                          <a:lumMod val="75000"/>
                        </a:schemeClr>
                      </a:solidFill>
                      <a:prstDash val="sysDot"/>
                      <a:round/>
                      <a:headEnd type="none" w="med" len="med"/>
                      <a:tailEnd type="none" w="med" len="med"/>
                    </a:lnR>
                    <a:lnT w="12700" cap="flat" cmpd="sng" algn="ctr">
                      <a:solidFill>
                        <a:schemeClr val="bg1"/>
                      </a:solidFill>
                      <a:prstDash val="solid"/>
                      <a:round/>
                      <a:headEnd type="none" w="med" len="med"/>
                      <a:tailEnd type="none" w="med" len="med"/>
                    </a:lnT>
                    <a:lnB w="19050" cap="flat" cmpd="sng" algn="ctr">
                      <a:solidFill>
                        <a:schemeClr val="bg1">
                          <a:lumMod val="75000"/>
                        </a:schemeClr>
                      </a:solidFill>
                      <a:prstDash val="sysDot"/>
                      <a:round/>
                      <a:headEnd type="none" w="med" len="med"/>
                      <a:tailEnd type="none" w="med" len="med"/>
                    </a:lnB>
                    <a:solidFill>
                      <a:srgbClr val="F26B73"/>
                    </a:solidFill>
                  </a:tcPr>
                </a:tc>
                <a:tc>
                  <a:txBody>
                    <a:bodyPr/>
                    <a:lstStyle/>
                    <a:p>
                      <a:pPr algn="l" fontAlgn="b"/>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lnL w="19050" cap="flat" cmpd="sng" algn="ctr">
                      <a:solidFill>
                        <a:schemeClr val="bg1">
                          <a:lumMod val="75000"/>
                        </a:schemeClr>
                      </a:solidFill>
                      <a:prstDash val="sysDot"/>
                      <a:round/>
                      <a:headEnd type="none" w="med" len="med"/>
                      <a:tailEnd type="none" w="med" len="med"/>
                    </a:lnL>
                    <a:lnR w="19050" cap="flat" cmpd="sng" algn="ctr">
                      <a:solidFill>
                        <a:schemeClr val="bg1">
                          <a:lumMod val="75000"/>
                        </a:schemeClr>
                      </a:solidFill>
                      <a:prstDash val="sysDot"/>
                      <a:round/>
                      <a:headEnd type="none" w="med" len="med"/>
                      <a:tailEnd type="none" w="med" len="med"/>
                    </a:lnR>
                    <a:lnT w="12700" cap="flat" cmpd="sng" algn="ctr">
                      <a:solidFill>
                        <a:schemeClr val="bg1"/>
                      </a:solidFill>
                      <a:prstDash val="solid"/>
                      <a:round/>
                      <a:headEnd type="none" w="med" len="med"/>
                      <a:tailEnd type="none" w="med" len="med"/>
                    </a:lnT>
                    <a:lnB w="19050" cap="flat" cmpd="sng" algn="ctr">
                      <a:solidFill>
                        <a:schemeClr val="bg1">
                          <a:lumMod val="75000"/>
                        </a:schemeClr>
                      </a:solidFill>
                      <a:prstDash val="sysDot"/>
                      <a:round/>
                      <a:headEnd type="none" w="med" len="med"/>
                      <a:tailEnd type="none" w="med" len="med"/>
                    </a:lnB>
                    <a:solidFill>
                      <a:srgbClr val="00A99A"/>
                    </a:solidFill>
                  </a:tcPr>
                </a:tc>
                <a:tc>
                  <a:txBody>
                    <a:bodyPr/>
                    <a:lstStyle/>
                    <a:p>
                      <a:pPr algn="l" fontAlgn="b"/>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lnL w="19050" cap="flat" cmpd="sng" algn="ctr">
                      <a:solidFill>
                        <a:schemeClr val="bg1">
                          <a:lumMod val="75000"/>
                        </a:schemeClr>
                      </a:solidFill>
                      <a:prstDash val="sysDot"/>
                      <a:round/>
                      <a:headEnd type="none" w="med" len="med"/>
                      <a:tailEnd type="none" w="med" len="med"/>
                    </a:lnL>
                    <a:lnR w="19050" cap="flat" cmpd="sng" algn="ctr">
                      <a:solidFill>
                        <a:schemeClr val="bg1">
                          <a:lumMod val="75000"/>
                        </a:schemeClr>
                      </a:solidFill>
                      <a:prstDash val="sysDot"/>
                      <a:round/>
                      <a:headEnd type="none" w="med" len="med"/>
                      <a:tailEnd type="none" w="med" len="med"/>
                    </a:lnR>
                    <a:lnT w="12700" cap="flat" cmpd="sng" algn="ctr">
                      <a:solidFill>
                        <a:schemeClr val="bg1"/>
                      </a:solidFill>
                      <a:prstDash val="solid"/>
                      <a:round/>
                      <a:headEnd type="none" w="med" len="med"/>
                      <a:tailEnd type="none" w="med" len="med"/>
                    </a:lnT>
                    <a:lnB w="19050" cap="flat" cmpd="sng" algn="ctr">
                      <a:solidFill>
                        <a:schemeClr val="bg1">
                          <a:lumMod val="75000"/>
                        </a:schemeClr>
                      </a:solidFill>
                      <a:prstDash val="sysDot"/>
                      <a:round/>
                      <a:headEnd type="none" w="med" len="med"/>
                      <a:tailEnd type="none" w="med" len="med"/>
                    </a:lnB>
                    <a:solidFill>
                      <a:srgbClr val="00A99A"/>
                    </a:solidFill>
                  </a:tcPr>
                </a:tc>
                <a:extLst>
                  <a:ext uri="{0D108BD9-81ED-4DB2-BD59-A6C34878D82A}">
                    <a16:rowId xmlns:a16="http://schemas.microsoft.com/office/drawing/2014/main" val="3211617110"/>
                  </a:ext>
                </a:extLst>
              </a:tr>
              <a:tr h="221506">
                <a:tc>
                  <a:txBody>
                    <a:bodyPr/>
                    <a:lstStyle/>
                    <a:p>
                      <a:pPr algn="l" fontAlgn="b"/>
                      <a:r>
                        <a:rPr lang="en-US" sz="1100" b="1" i="0" u="none" strike="noStrike" dirty="0">
                          <a:solidFill>
                            <a:srgbClr val="000000"/>
                          </a:solidFill>
                          <a:effectLst/>
                          <a:latin typeface="Arial" panose="020B0604020202020204" pitchFamily="34" charset="0"/>
                          <a:cs typeface="Arial" panose="020B0604020202020204" pitchFamily="34" charset="0"/>
                        </a:rPr>
                        <a:t>  Bangladesh (Feb 2014, 2019)*</a:t>
                      </a:r>
                    </a:p>
                  </a:txBody>
                  <a:tcPr marL="0" marR="0" marT="0" marB="0" anchor="ctr">
                    <a:lnL w="12700" cap="flat" cmpd="sng" algn="ctr">
                      <a:solidFill>
                        <a:srgbClr val="00A9A4"/>
                      </a:solidFill>
                      <a:prstDash val="solid"/>
                      <a:round/>
                      <a:headEnd type="none" w="med" len="med"/>
                      <a:tailEnd type="none" w="med" len="med"/>
                    </a:lnL>
                    <a:lnR w="12700" cap="flat" cmpd="sng" algn="ctr">
                      <a:solidFill>
                        <a:srgbClr val="00A9A4"/>
                      </a:solidFill>
                      <a:prstDash val="solid"/>
                      <a:round/>
                      <a:headEnd type="none" w="med" len="med"/>
                      <a:tailEnd type="none" w="med" len="med"/>
                    </a:lnR>
                    <a:lnT w="12700" cap="flat" cmpd="sng" algn="ctr">
                      <a:solidFill>
                        <a:srgbClr val="00A9A4"/>
                      </a:solidFill>
                      <a:prstDash val="solid"/>
                      <a:round/>
                      <a:headEnd type="none" w="med" len="med"/>
                      <a:tailEnd type="none" w="med" len="med"/>
                    </a:lnT>
                    <a:lnB w="12700" cap="flat" cmpd="sng" algn="ctr">
                      <a:solidFill>
                        <a:srgbClr val="00A9A4"/>
                      </a:solidFill>
                      <a:prstDash val="solid"/>
                      <a:round/>
                      <a:headEnd type="none" w="med" len="med"/>
                      <a:tailEnd type="none" w="med" len="med"/>
                    </a:lnB>
                  </a:tcPr>
                </a:tc>
                <a:tc>
                  <a:txBody>
                    <a:bodyPr/>
                    <a:lstStyle/>
                    <a:p>
                      <a:pPr algn="l" fontAlgn="b"/>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lnL w="12700" cap="flat" cmpd="sng" algn="ctr">
                      <a:solidFill>
                        <a:srgbClr val="00A9A4"/>
                      </a:solidFill>
                      <a:prstDash val="solid"/>
                      <a:round/>
                      <a:headEnd type="none" w="med" len="med"/>
                      <a:tailEnd type="none" w="med" len="med"/>
                    </a:lnL>
                    <a:lnR w="19050" cap="flat" cmpd="sng" algn="ctr">
                      <a:solidFill>
                        <a:schemeClr val="bg1">
                          <a:lumMod val="75000"/>
                        </a:schemeClr>
                      </a:solidFill>
                      <a:prstDash val="sysDot"/>
                      <a:round/>
                      <a:headEnd type="none" w="med" len="med"/>
                      <a:tailEnd type="none" w="med" len="med"/>
                    </a:lnR>
                    <a:lnT w="19050" cap="flat" cmpd="sng" algn="ctr">
                      <a:solidFill>
                        <a:schemeClr val="bg1">
                          <a:lumMod val="75000"/>
                        </a:schemeClr>
                      </a:solidFill>
                      <a:prstDash val="sysDot"/>
                      <a:round/>
                      <a:headEnd type="none" w="med" len="med"/>
                      <a:tailEnd type="none" w="med" len="med"/>
                    </a:lnT>
                    <a:lnB w="19050" cap="flat" cmpd="sng" algn="ctr">
                      <a:solidFill>
                        <a:schemeClr val="bg1">
                          <a:lumMod val="75000"/>
                        </a:schemeClr>
                      </a:solidFill>
                      <a:prstDash val="sysDot"/>
                      <a:round/>
                      <a:headEnd type="none" w="med" len="med"/>
                      <a:tailEnd type="none" w="med" len="med"/>
                    </a:lnB>
                    <a:solidFill>
                      <a:srgbClr val="B6AEA7"/>
                    </a:solidFill>
                  </a:tcPr>
                </a:tc>
                <a:tc>
                  <a:txBody>
                    <a:bodyPr/>
                    <a:lstStyle/>
                    <a:p>
                      <a:pPr algn="l" fontAlgn="b"/>
                      <a:endParaRPr lang="en-US" sz="8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b">
                    <a:lnL w="19050" cap="flat" cmpd="sng" algn="ctr">
                      <a:solidFill>
                        <a:schemeClr val="bg1">
                          <a:lumMod val="75000"/>
                        </a:schemeClr>
                      </a:solidFill>
                      <a:prstDash val="sysDot"/>
                      <a:round/>
                      <a:headEnd type="none" w="med" len="med"/>
                      <a:tailEnd type="none" w="med" len="med"/>
                    </a:lnL>
                    <a:lnR w="19050" cap="flat" cmpd="sng" algn="ctr">
                      <a:solidFill>
                        <a:schemeClr val="bg1">
                          <a:lumMod val="75000"/>
                        </a:schemeClr>
                      </a:solidFill>
                      <a:prstDash val="sysDot"/>
                      <a:round/>
                      <a:headEnd type="none" w="med" len="med"/>
                      <a:tailEnd type="none" w="med" len="med"/>
                    </a:lnR>
                    <a:lnT w="19050" cap="flat" cmpd="sng" algn="ctr">
                      <a:solidFill>
                        <a:schemeClr val="bg1">
                          <a:lumMod val="75000"/>
                        </a:schemeClr>
                      </a:solidFill>
                      <a:prstDash val="sysDot"/>
                      <a:round/>
                      <a:headEnd type="none" w="med" len="med"/>
                      <a:tailEnd type="none" w="med" len="med"/>
                    </a:lnT>
                    <a:lnB w="19050" cap="flat" cmpd="sng" algn="ctr">
                      <a:solidFill>
                        <a:schemeClr val="bg1">
                          <a:lumMod val="75000"/>
                        </a:schemeClr>
                      </a:solidFill>
                      <a:prstDash val="sysDot"/>
                      <a:round/>
                      <a:headEnd type="none" w="med" len="med"/>
                      <a:tailEnd type="none" w="med" len="med"/>
                    </a:lnB>
                    <a:solidFill>
                      <a:srgbClr val="B6AEA7"/>
                    </a:solidFill>
                  </a:tcPr>
                </a:tc>
                <a:tc>
                  <a:txBody>
                    <a:bodyPr/>
                    <a:lstStyle/>
                    <a:p>
                      <a:pPr algn="l" fontAlgn="b"/>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lnL w="19050" cap="flat" cmpd="sng" algn="ctr">
                      <a:solidFill>
                        <a:schemeClr val="bg1">
                          <a:lumMod val="75000"/>
                        </a:schemeClr>
                      </a:solidFill>
                      <a:prstDash val="sysDot"/>
                      <a:round/>
                      <a:headEnd type="none" w="med" len="med"/>
                      <a:tailEnd type="none" w="med" len="med"/>
                    </a:lnL>
                    <a:lnR w="19050" cap="flat" cmpd="sng" algn="ctr">
                      <a:solidFill>
                        <a:schemeClr val="bg1">
                          <a:lumMod val="75000"/>
                        </a:schemeClr>
                      </a:solidFill>
                      <a:prstDash val="sysDot"/>
                      <a:round/>
                      <a:headEnd type="none" w="med" len="med"/>
                      <a:tailEnd type="none" w="med" len="med"/>
                    </a:lnR>
                    <a:lnT w="19050" cap="flat" cmpd="sng" algn="ctr">
                      <a:solidFill>
                        <a:schemeClr val="bg1">
                          <a:lumMod val="75000"/>
                        </a:schemeClr>
                      </a:solidFill>
                      <a:prstDash val="sysDot"/>
                      <a:round/>
                      <a:headEnd type="none" w="med" len="med"/>
                      <a:tailEnd type="none" w="med" len="med"/>
                    </a:lnT>
                    <a:lnB w="19050" cap="flat" cmpd="sng" algn="ctr">
                      <a:solidFill>
                        <a:schemeClr val="bg1">
                          <a:lumMod val="75000"/>
                        </a:schemeClr>
                      </a:solidFill>
                      <a:prstDash val="sysDot"/>
                      <a:round/>
                      <a:headEnd type="none" w="med" len="med"/>
                      <a:tailEnd type="none" w="med" len="med"/>
                    </a:lnB>
                    <a:solidFill>
                      <a:srgbClr val="B6AEA7"/>
                    </a:solidFill>
                  </a:tcPr>
                </a:tc>
                <a:tc>
                  <a:txBody>
                    <a:bodyPr/>
                    <a:lstStyle/>
                    <a:p>
                      <a:pPr algn="l" fontAlgn="b"/>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lnL w="19050" cap="flat" cmpd="sng" algn="ctr">
                      <a:solidFill>
                        <a:schemeClr val="bg1">
                          <a:lumMod val="75000"/>
                        </a:schemeClr>
                      </a:solidFill>
                      <a:prstDash val="sysDot"/>
                      <a:round/>
                      <a:headEnd type="none" w="med" len="med"/>
                      <a:tailEnd type="none" w="med" len="med"/>
                    </a:lnL>
                    <a:lnR w="19050" cap="flat" cmpd="sng" algn="ctr">
                      <a:solidFill>
                        <a:schemeClr val="bg1">
                          <a:lumMod val="75000"/>
                        </a:schemeClr>
                      </a:solidFill>
                      <a:prstDash val="sysDot"/>
                      <a:round/>
                      <a:headEnd type="none" w="med" len="med"/>
                      <a:tailEnd type="none" w="med" len="med"/>
                    </a:lnR>
                    <a:lnT w="19050" cap="flat" cmpd="sng" algn="ctr">
                      <a:solidFill>
                        <a:schemeClr val="bg1">
                          <a:lumMod val="75000"/>
                        </a:schemeClr>
                      </a:solidFill>
                      <a:prstDash val="sysDot"/>
                      <a:round/>
                      <a:headEnd type="none" w="med" len="med"/>
                      <a:tailEnd type="none" w="med" len="med"/>
                    </a:lnT>
                    <a:lnB w="19050" cap="flat" cmpd="sng" algn="ctr">
                      <a:solidFill>
                        <a:schemeClr val="bg1">
                          <a:lumMod val="75000"/>
                        </a:schemeClr>
                      </a:solidFill>
                      <a:prstDash val="sysDot"/>
                      <a:round/>
                      <a:headEnd type="none" w="med" len="med"/>
                      <a:tailEnd type="none" w="med" len="med"/>
                    </a:lnB>
                    <a:solidFill>
                      <a:srgbClr val="F26B73"/>
                    </a:solidFill>
                  </a:tcPr>
                </a:tc>
                <a:extLst>
                  <a:ext uri="{0D108BD9-81ED-4DB2-BD59-A6C34878D82A}">
                    <a16:rowId xmlns:a16="http://schemas.microsoft.com/office/drawing/2014/main" val="3303824115"/>
                  </a:ext>
                </a:extLst>
              </a:tr>
              <a:tr h="189299">
                <a:tc>
                  <a:txBody>
                    <a:bodyPr/>
                    <a:lstStyle/>
                    <a:p>
                      <a:pPr algn="l" fontAlgn="b"/>
                      <a:r>
                        <a:rPr lang="en-US" sz="1100" b="1" i="0" u="none" strike="noStrike" dirty="0">
                          <a:solidFill>
                            <a:srgbClr val="000000"/>
                          </a:solidFill>
                          <a:effectLst/>
                          <a:latin typeface="Arial" panose="020B0604020202020204" pitchFamily="34" charset="0"/>
                          <a:cs typeface="Arial" panose="020B0604020202020204" pitchFamily="34" charset="0"/>
                        </a:rPr>
                        <a:t>  Bhutan (Jan 2016)</a:t>
                      </a:r>
                    </a:p>
                  </a:txBody>
                  <a:tcPr marL="0" marR="0" marT="0" marB="0" anchor="ctr">
                    <a:lnL w="12700" cap="flat" cmpd="sng" algn="ctr">
                      <a:solidFill>
                        <a:srgbClr val="00A9A4"/>
                      </a:solidFill>
                      <a:prstDash val="solid"/>
                      <a:round/>
                      <a:headEnd type="none" w="med" len="med"/>
                      <a:tailEnd type="none" w="med" len="med"/>
                    </a:lnL>
                    <a:lnR w="12700" cap="flat" cmpd="sng" algn="ctr">
                      <a:solidFill>
                        <a:srgbClr val="00A9A4"/>
                      </a:solidFill>
                      <a:prstDash val="solid"/>
                      <a:round/>
                      <a:headEnd type="none" w="med" len="med"/>
                      <a:tailEnd type="none" w="med" len="med"/>
                    </a:lnR>
                    <a:lnT w="12700" cap="flat" cmpd="sng" algn="ctr">
                      <a:solidFill>
                        <a:srgbClr val="00A9A4"/>
                      </a:solidFill>
                      <a:prstDash val="solid"/>
                      <a:round/>
                      <a:headEnd type="none" w="med" len="med"/>
                      <a:tailEnd type="none" w="med" len="med"/>
                    </a:lnT>
                    <a:lnB w="12700" cap="flat" cmpd="sng" algn="ctr">
                      <a:solidFill>
                        <a:srgbClr val="00A9A4"/>
                      </a:solidFill>
                      <a:prstDash val="solid"/>
                      <a:round/>
                      <a:headEnd type="none" w="med" len="med"/>
                      <a:tailEnd type="none" w="med" len="med"/>
                    </a:lnB>
                  </a:tcPr>
                </a:tc>
                <a:tc>
                  <a:txBody>
                    <a:bodyPr/>
                    <a:lstStyle/>
                    <a:p>
                      <a:pPr algn="l" fontAlgn="b"/>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lnL w="12700" cap="flat" cmpd="sng" algn="ctr">
                      <a:solidFill>
                        <a:srgbClr val="00A9A4"/>
                      </a:solidFill>
                      <a:prstDash val="solid"/>
                      <a:round/>
                      <a:headEnd type="none" w="med" len="med"/>
                      <a:tailEnd type="none" w="med" len="med"/>
                    </a:lnL>
                    <a:lnR w="19050" cap="flat" cmpd="sng" algn="ctr">
                      <a:solidFill>
                        <a:schemeClr val="bg1">
                          <a:lumMod val="75000"/>
                        </a:schemeClr>
                      </a:solidFill>
                      <a:prstDash val="sysDot"/>
                      <a:round/>
                      <a:headEnd type="none" w="med" len="med"/>
                      <a:tailEnd type="none" w="med" len="med"/>
                    </a:lnR>
                    <a:lnT w="19050" cap="flat" cmpd="sng" algn="ctr">
                      <a:solidFill>
                        <a:schemeClr val="bg1">
                          <a:lumMod val="75000"/>
                        </a:schemeClr>
                      </a:solidFill>
                      <a:prstDash val="sysDot"/>
                      <a:round/>
                      <a:headEnd type="none" w="med" len="med"/>
                      <a:tailEnd type="none" w="med" len="med"/>
                    </a:lnT>
                    <a:lnB w="19050" cap="flat" cmpd="sng" algn="ctr">
                      <a:solidFill>
                        <a:schemeClr val="bg1">
                          <a:lumMod val="75000"/>
                        </a:schemeClr>
                      </a:solidFill>
                      <a:prstDash val="sysDot"/>
                      <a:round/>
                      <a:headEnd type="none" w="med" len="med"/>
                      <a:tailEnd type="none" w="med" len="med"/>
                    </a:lnB>
                    <a:solidFill>
                      <a:srgbClr val="00A99A"/>
                    </a:solidFill>
                  </a:tcPr>
                </a:tc>
                <a:tc>
                  <a:txBody>
                    <a:bodyPr/>
                    <a:lstStyle/>
                    <a:p>
                      <a:pPr algn="l" fontAlgn="b"/>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lnL w="19050" cap="flat" cmpd="sng" algn="ctr">
                      <a:solidFill>
                        <a:schemeClr val="bg1">
                          <a:lumMod val="75000"/>
                        </a:schemeClr>
                      </a:solidFill>
                      <a:prstDash val="sysDot"/>
                      <a:round/>
                      <a:headEnd type="none" w="med" len="med"/>
                      <a:tailEnd type="none" w="med" len="med"/>
                    </a:lnL>
                    <a:lnR w="19050" cap="flat" cmpd="sng" algn="ctr">
                      <a:solidFill>
                        <a:schemeClr val="bg1">
                          <a:lumMod val="75000"/>
                        </a:schemeClr>
                      </a:solidFill>
                      <a:prstDash val="sysDot"/>
                      <a:round/>
                      <a:headEnd type="none" w="med" len="med"/>
                      <a:tailEnd type="none" w="med" len="med"/>
                    </a:lnR>
                    <a:lnT w="19050" cap="flat" cmpd="sng" algn="ctr">
                      <a:solidFill>
                        <a:schemeClr val="bg1">
                          <a:lumMod val="75000"/>
                        </a:schemeClr>
                      </a:solidFill>
                      <a:prstDash val="sysDot"/>
                      <a:round/>
                      <a:headEnd type="none" w="med" len="med"/>
                      <a:tailEnd type="none" w="med" len="med"/>
                    </a:lnT>
                    <a:lnB w="19050" cap="flat" cmpd="sng" algn="ctr">
                      <a:solidFill>
                        <a:schemeClr val="bg1">
                          <a:lumMod val="75000"/>
                        </a:schemeClr>
                      </a:solidFill>
                      <a:prstDash val="sysDot"/>
                      <a:round/>
                      <a:headEnd type="none" w="med" len="med"/>
                      <a:tailEnd type="none" w="med" len="med"/>
                    </a:lnB>
                    <a:solidFill>
                      <a:srgbClr val="00A99A"/>
                    </a:solidFill>
                  </a:tcPr>
                </a:tc>
                <a:tc>
                  <a:txBody>
                    <a:bodyPr/>
                    <a:lstStyle/>
                    <a:p>
                      <a:pPr algn="l" fontAlgn="b"/>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lnL w="19050" cap="flat" cmpd="sng" algn="ctr">
                      <a:solidFill>
                        <a:schemeClr val="bg1">
                          <a:lumMod val="75000"/>
                        </a:schemeClr>
                      </a:solidFill>
                      <a:prstDash val="sysDot"/>
                      <a:round/>
                      <a:headEnd type="none" w="med" len="med"/>
                      <a:tailEnd type="none" w="med" len="med"/>
                    </a:lnL>
                    <a:lnR w="19050" cap="flat" cmpd="sng" algn="ctr">
                      <a:solidFill>
                        <a:schemeClr val="bg1">
                          <a:lumMod val="75000"/>
                        </a:schemeClr>
                      </a:solidFill>
                      <a:prstDash val="sysDot"/>
                      <a:round/>
                      <a:headEnd type="none" w="med" len="med"/>
                      <a:tailEnd type="none" w="med" len="med"/>
                    </a:lnR>
                    <a:lnT w="19050" cap="flat" cmpd="sng" algn="ctr">
                      <a:solidFill>
                        <a:schemeClr val="bg1">
                          <a:lumMod val="75000"/>
                        </a:schemeClr>
                      </a:solidFill>
                      <a:prstDash val="sysDot"/>
                      <a:round/>
                      <a:headEnd type="none" w="med" len="med"/>
                      <a:tailEnd type="none" w="med" len="med"/>
                    </a:lnT>
                    <a:lnB w="19050" cap="flat" cmpd="sng" algn="ctr">
                      <a:solidFill>
                        <a:schemeClr val="bg1">
                          <a:lumMod val="75000"/>
                        </a:schemeClr>
                      </a:solidFill>
                      <a:prstDash val="sysDot"/>
                      <a:round/>
                      <a:headEnd type="none" w="med" len="med"/>
                      <a:tailEnd type="none" w="med" len="med"/>
                    </a:lnB>
                    <a:solidFill>
                      <a:srgbClr val="F26B73"/>
                    </a:solidFill>
                  </a:tcPr>
                </a:tc>
                <a:tc>
                  <a:txBody>
                    <a:bodyPr/>
                    <a:lstStyle/>
                    <a:p>
                      <a:pPr algn="l" fontAlgn="b"/>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lnL w="19050" cap="flat" cmpd="sng" algn="ctr">
                      <a:solidFill>
                        <a:schemeClr val="bg1">
                          <a:lumMod val="75000"/>
                        </a:schemeClr>
                      </a:solidFill>
                      <a:prstDash val="sysDot"/>
                      <a:round/>
                      <a:headEnd type="none" w="med" len="med"/>
                      <a:tailEnd type="none" w="med" len="med"/>
                    </a:lnL>
                    <a:lnR w="19050" cap="flat" cmpd="sng" algn="ctr">
                      <a:solidFill>
                        <a:schemeClr val="bg1">
                          <a:lumMod val="75000"/>
                        </a:schemeClr>
                      </a:solidFill>
                      <a:prstDash val="sysDot"/>
                      <a:round/>
                      <a:headEnd type="none" w="med" len="med"/>
                      <a:tailEnd type="none" w="med" len="med"/>
                    </a:lnR>
                    <a:lnT w="19050" cap="flat" cmpd="sng" algn="ctr">
                      <a:solidFill>
                        <a:schemeClr val="bg1">
                          <a:lumMod val="75000"/>
                        </a:schemeClr>
                      </a:solidFill>
                      <a:prstDash val="sysDot"/>
                      <a:round/>
                      <a:headEnd type="none" w="med" len="med"/>
                      <a:tailEnd type="none" w="med" len="med"/>
                    </a:lnT>
                    <a:lnB w="19050" cap="flat" cmpd="sng" algn="ctr">
                      <a:solidFill>
                        <a:schemeClr val="bg1">
                          <a:lumMod val="75000"/>
                        </a:schemeClr>
                      </a:solidFill>
                      <a:prstDash val="sysDot"/>
                      <a:round/>
                      <a:headEnd type="none" w="med" len="med"/>
                      <a:tailEnd type="none" w="med" len="med"/>
                    </a:lnB>
                    <a:solidFill>
                      <a:srgbClr val="00A99A"/>
                    </a:solidFill>
                  </a:tcPr>
                </a:tc>
                <a:extLst>
                  <a:ext uri="{0D108BD9-81ED-4DB2-BD59-A6C34878D82A}">
                    <a16:rowId xmlns:a16="http://schemas.microsoft.com/office/drawing/2014/main" val="2394249255"/>
                  </a:ext>
                </a:extLst>
              </a:tr>
              <a:tr h="189299">
                <a:tc>
                  <a:txBody>
                    <a:bodyPr/>
                    <a:lstStyle/>
                    <a:p>
                      <a:pPr algn="l" fontAlgn="b"/>
                      <a:r>
                        <a:rPr lang="en-US" sz="1100" b="1" i="0" u="none" strike="noStrike" dirty="0">
                          <a:solidFill>
                            <a:srgbClr val="000000"/>
                          </a:solidFill>
                          <a:effectLst/>
                          <a:latin typeface="Arial" panose="020B0604020202020204" pitchFamily="34" charset="0"/>
                          <a:cs typeface="Arial" panose="020B0604020202020204" pitchFamily="34" charset="0"/>
                        </a:rPr>
                        <a:t>  Brunei Darussalam (Feb 2014, 2019)</a:t>
                      </a:r>
                    </a:p>
                  </a:txBody>
                  <a:tcPr marL="0" marR="0" marT="0" marB="0" anchor="ctr">
                    <a:lnL w="12700" cap="flat" cmpd="sng" algn="ctr">
                      <a:solidFill>
                        <a:srgbClr val="00A9A4"/>
                      </a:solidFill>
                      <a:prstDash val="solid"/>
                      <a:round/>
                      <a:headEnd type="none" w="med" len="med"/>
                      <a:tailEnd type="none" w="med" len="med"/>
                    </a:lnL>
                    <a:lnR w="12700" cap="flat" cmpd="sng" algn="ctr">
                      <a:solidFill>
                        <a:srgbClr val="00A9A4"/>
                      </a:solidFill>
                      <a:prstDash val="solid"/>
                      <a:round/>
                      <a:headEnd type="none" w="med" len="med"/>
                      <a:tailEnd type="none" w="med" len="med"/>
                    </a:lnR>
                    <a:lnT w="12700" cap="flat" cmpd="sng" algn="ctr">
                      <a:solidFill>
                        <a:srgbClr val="00A9A4"/>
                      </a:solidFill>
                      <a:prstDash val="solid"/>
                      <a:round/>
                      <a:headEnd type="none" w="med" len="med"/>
                      <a:tailEnd type="none" w="med" len="med"/>
                    </a:lnT>
                    <a:lnB w="12700" cap="flat" cmpd="sng" algn="ctr">
                      <a:solidFill>
                        <a:srgbClr val="00A9A4"/>
                      </a:solidFill>
                      <a:prstDash val="solid"/>
                      <a:round/>
                      <a:headEnd type="none" w="med" len="med"/>
                      <a:tailEnd type="none" w="med" len="med"/>
                    </a:lnB>
                  </a:tcPr>
                </a:tc>
                <a:tc>
                  <a:txBody>
                    <a:bodyPr/>
                    <a:lstStyle/>
                    <a:p>
                      <a:pPr algn="l" fontAlgn="b"/>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lnL w="12700" cap="flat" cmpd="sng" algn="ctr">
                      <a:solidFill>
                        <a:srgbClr val="00A9A4"/>
                      </a:solidFill>
                      <a:prstDash val="solid"/>
                      <a:round/>
                      <a:headEnd type="none" w="med" len="med"/>
                      <a:tailEnd type="none" w="med" len="med"/>
                    </a:lnL>
                    <a:lnR w="19050" cap="flat" cmpd="sng" algn="ctr">
                      <a:solidFill>
                        <a:schemeClr val="bg1">
                          <a:lumMod val="75000"/>
                        </a:schemeClr>
                      </a:solidFill>
                      <a:prstDash val="sysDot"/>
                      <a:round/>
                      <a:headEnd type="none" w="med" len="med"/>
                      <a:tailEnd type="none" w="med" len="med"/>
                    </a:lnR>
                    <a:lnT w="19050" cap="flat" cmpd="sng" algn="ctr">
                      <a:solidFill>
                        <a:schemeClr val="bg1">
                          <a:lumMod val="75000"/>
                        </a:schemeClr>
                      </a:solidFill>
                      <a:prstDash val="sysDot"/>
                      <a:round/>
                      <a:headEnd type="none" w="med" len="med"/>
                      <a:tailEnd type="none" w="med" len="med"/>
                    </a:lnT>
                    <a:lnB w="19050" cap="flat" cmpd="sng" algn="ctr">
                      <a:solidFill>
                        <a:schemeClr val="bg1">
                          <a:lumMod val="75000"/>
                        </a:schemeClr>
                      </a:solidFill>
                      <a:prstDash val="sysDot"/>
                      <a:round/>
                      <a:headEnd type="none" w="med" len="med"/>
                      <a:tailEnd type="none" w="med" len="med"/>
                    </a:lnB>
                    <a:solidFill>
                      <a:srgbClr val="F26B73"/>
                    </a:solidFill>
                  </a:tcPr>
                </a:tc>
                <a:tc>
                  <a:txBody>
                    <a:bodyPr/>
                    <a:lstStyle/>
                    <a:p>
                      <a:pPr algn="l" fontAlgn="b"/>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lnL w="19050" cap="flat" cmpd="sng" algn="ctr">
                      <a:solidFill>
                        <a:schemeClr val="bg1">
                          <a:lumMod val="75000"/>
                        </a:schemeClr>
                      </a:solidFill>
                      <a:prstDash val="sysDot"/>
                      <a:round/>
                      <a:headEnd type="none" w="med" len="med"/>
                      <a:tailEnd type="none" w="med" len="med"/>
                    </a:lnL>
                    <a:lnR w="19050" cap="flat" cmpd="sng" algn="ctr">
                      <a:solidFill>
                        <a:schemeClr val="bg1">
                          <a:lumMod val="75000"/>
                        </a:schemeClr>
                      </a:solidFill>
                      <a:prstDash val="sysDot"/>
                      <a:round/>
                      <a:headEnd type="none" w="med" len="med"/>
                      <a:tailEnd type="none" w="med" len="med"/>
                    </a:lnR>
                    <a:lnT w="19050" cap="flat" cmpd="sng" algn="ctr">
                      <a:solidFill>
                        <a:schemeClr val="bg1">
                          <a:lumMod val="75000"/>
                        </a:schemeClr>
                      </a:solidFill>
                      <a:prstDash val="sysDot"/>
                      <a:round/>
                      <a:headEnd type="none" w="med" len="med"/>
                      <a:tailEnd type="none" w="med" len="med"/>
                    </a:lnT>
                    <a:lnB w="19050" cap="flat" cmpd="sng" algn="ctr">
                      <a:solidFill>
                        <a:schemeClr val="bg1">
                          <a:lumMod val="75000"/>
                        </a:schemeClr>
                      </a:solidFill>
                      <a:prstDash val="sysDot"/>
                      <a:round/>
                      <a:headEnd type="none" w="med" len="med"/>
                      <a:tailEnd type="none" w="med" len="med"/>
                    </a:lnB>
                    <a:solidFill>
                      <a:srgbClr val="F26B73"/>
                    </a:solidFill>
                  </a:tcPr>
                </a:tc>
                <a:tc>
                  <a:txBody>
                    <a:bodyPr/>
                    <a:lstStyle/>
                    <a:p>
                      <a:pPr algn="l" fontAlgn="b"/>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lnL w="19050" cap="flat" cmpd="sng" algn="ctr">
                      <a:solidFill>
                        <a:schemeClr val="bg1">
                          <a:lumMod val="75000"/>
                        </a:schemeClr>
                      </a:solidFill>
                      <a:prstDash val="sysDot"/>
                      <a:round/>
                      <a:headEnd type="none" w="med" len="med"/>
                      <a:tailEnd type="none" w="med" len="med"/>
                    </a:lnL>
                    <a:lnR w="19050" cap="flat" cmpd="sng" algn="ctr">
                      <a:solidFill>
                        <a:schemeClr val="bg1">
                          <a:lumMod val="75000"/>
                        </a:schemeClr>
                      </a:solidFill>
                      <a:prstDash val="sysDot"/>
                      <a:round/>
                      <a:headEnd type="none" w="med" len="med"/>
                      <a:tailEnd type="none" w="med" len="med"/>
                    </a:lnR>
                    <a:lnT w="19050" cap="flat" cmpd="sng" algn="ctr">
                      <a:solidFill>
                        <a:schemeClr val="bg1">
                          <a:lumMod val="75000"/>
                        </a:schemeClr>
                      </a:solidFill>
                      <a:prstDash val="sysDot"/>
                      <a:round/>
                      <a:headEnd type="none" w="med" len="med"/>
                      <a:tailEnd type="none" w="med" len="med"/>
                    </a:lnT>
                    <a:lnB w="19050" cap="flat" cmpd="sng" algn="ctr">
                      <a:solidFill>
                        <a:schemeClr val="bg1">
                          <a:lumMod val="75000"/>
                        </a:schemeClr>
                      </a:solidFill>
                      <a:prstDash val="sysDot"/>
                      <a:round/>
                      <a:headEnd type="none" w="med" len="med"/>
                      <a:tailEnd type="none" w="med" len="med"/>
                    </a:lnB>
                    <a:solidFill>
                      <a:srgbClr val="F26B73"/>
                    </a:solidFill>
                  </a:tcPr>
                </a:tc>
                <a:tc>
                  <a:txBody>
                    <a:bodyPr/>
                    <a:lstStyle/>
                    <a:p>
                      <a:pPr algn="l" fontAlgn="b"/>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lnL w="19050" cap="flat" cmpd="sng" algn="ctr">
                      <a:solidFill>
                        <a:schemeClr val="bg1">
                          <a:lumMod val="75000"/>
                        </a:schemeClr>
                      </a:solidFill>
                      <a:prstDash val="sysDot"/>
                      <a:round/>
                      <a:headEnd type="none" w="med" len="med"/>
                      <a:tailEnd type="none" w="med" len="med"/>
                    </a:lnL>
                    <a:lnR w="19050" cap="flat" cmpd="sng" algn="ctr">
                      <a:solidFill>
                        <a:schemeClr val="bg1">
                          <a:lumMod val="75000"/>
                        </a:schemeClr>
                      </a:solidFill>
                      <a:prstDash val="sysDot"/>
                      <a:round/>
                      <a:headEnd type="none" w="med" len="med"/>
                      <a:tailEnd type="none" w="med" len="med"/>
                    </a:lnR>
                    <a:lnT w="19050" cap="flat" cmpd="sng" algn="ctr">
                      <a:solidFill>
                        <a:schemeClr val="bg1">
                          <a:lumMod val="75000"/>
                        </a:schemeClr>
                      </a:solidFill>
                      <a:prstDash val="sysDot"/>
                      <a:round/>
                      <a:headEnd type="none" w="med" len="med"/>
                      <a:tailEnd type="none" w="med" len="med"/>
                    </a:lnT>
                    <a:lnB w="19050" cap="flat" cmpd="sng" algn="ctr">
                      <a:solidFill>
                        <a:schemeClr val="bg1">
                          <a:lumMod val="75000"/>
                        </a:schemeClr>
                      </a:solidFill>
                      <a:prstDash val="sysDot"/>
                      <a:round/>
                      <a:headEnd type="none" w="med" len="med"/>
                      <a:tailEnd type="none" w="med" len="med"/>
                    </a:lnB>
                    <a:solidFill>
                      <a:srgbClr val="00A99A"/>
                    </a:solidFill>
                  </a:tcPr>
                </a:tc>
                <a:extLst>
                  <a:ext uri="{0D108BD9-81ED-4DB2-BD59-A6C34878D82A}">
                    <a16:rowId xmlns:a16="http://schemas.microsoft.com/office/drawing/2014/main" val="2133116418"/>
                  </a:ext>
                </a:extLst>
              </a:tr>
              <a:tr h="189299">
                <a:tc>
                  <a:txBody>
                    <a:bodyPr/>
                    <a:lstStyle/>
                    <a:p>
                      <a:pPr algn="l" fontAlgn="b"/>
                      <a:r>
                        <a:rPr lang="en-US" sz="1100" b="1" i="0" u="none" strike="noStrike" dirty="0">
                          <a:solidFill>
                            <a:srgbClr val="000000"/>
                          </a:solidFill>
                          <a:effectLst/>
                          <a:latin typeface="Arial" panose="020B0604020202020204" pitchFamily="34" charset="0"/>
                          <a:cs typeface="Arial" panose="020B0604020202020204" pitchFamily="34" charset="0"/>
                        </a:rPr>
                        <a:t>  Cambodia (Mar 2016, 2019)**</a:t>
                      </a:r>
                    </a:p>
                  </a:txBody>
                  <a:tcPr marL="0" marR="0" marT="0" marB="0" anchor="ctr">
                    <a:lnL w="12700" cap="flat" cmpd="sng" algn="ctr">
                      <a:solidFill>
                        <a:srgbClr val="00A9A4"/>
                      </a:solidFill>
                      <a:prstDash val="solid"/>
                      <a:round/>
                      <a:headEnd type="none" w="med" len="med"/>
                      <a:tailEnd type="none" w="med" len="med"/>
                    </a:lnL>
                    <a:lnR w="12700" cap="flat" cmpd="sng" algn="ctr">
                      <a:solidFill>
                        <a:srgbClr val="00A9A4"/>
                      </a:solidFill>
                      <a:prstDash val="solid"/>
                      <a:round/>
                      <a:headEnd type="none" w="med" len="med"/>
                      <a:tailEnd type="none" w="med" len="med"/>
                    </a:lnR>
                    <a:lnT w="12700" cap="flat" cmpd="sng" algn="ctr">
                      <a:solidFill>
                        <a:srgbClr val="00A9A4"/>
                      </a:solidFill>
                      <a:prstDash val="solid"/>
                      <a:round/>
                      <a:headEnd type="none" w="med" len="med"/>
                      <a:tailEnd type="none" w="med" len="med"/>
                    </a:lnT>
                    <a:lnB w="12700" cap="flat" cmpd="sng" algn="ctr">
                      <a:solidFill>
                        <a:srgbClr val="00A9A4"/>
                      </a:solidFill>
                      <a:prstDash val="solid"/>
                      <a:round/>
                      <a:headEnd type="none" w="med" len="med"/>
                      <a:tailEnd type="none" w="med" len="med"/>
                    </a:lnB>
                  </a:tcPr>
                </a:tc>
                <a:tc>
                  <a:txBody>
                    <a:bodyPr/>
                    <a:lstStyle/>
                    <a:p>
                      <a:pPr algn="l" fontAlgn="b"/>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lnL w="12700" cap="flat" cmpd="sng" algn="ctr">
                      <a:solidFill>
                        <a:srgbClr val="00A9A4"/>
                      </a:solidFill>
                      <a:prstDash val="solid"/>
                      <a:round/>
                      <a:headEnd type="none" w="med" len="med"/>
                      <a:tailEnd type="none" w="med" len="med"/>
                    </a:lnL>
                    <a:lnR w="19050" cap="flat" cmpd="sng" algn="ctr">
                      <a:solidFill>
                        <a:schemeClr val="bg1">
                          <a:lumMod val="75000"/>
                        </a:schemeClr>
                      </a:solidFill>
                      <a:prstDash val="sysDot"/>
                      <a:round/>
                      <a:headEnd type="none" w="med" len="med"/>
                      <a:tailEnd type="none" w="med" len="med"/>
                    </a:lnR>
                    <a:lnT w="19050" cap="flat" cmpd="sng" algn="ctr">
                      <a:solidFill>
                        <a:schemeClr val="bg1">
                          <a:lumMod val="75000"/>
                        </a:schemeClr>
                      </a:solidFill>
                      <a:prstDash val="sysDot"/>
                      <a:round/>
                      <a:headEnd type="none" w="med" len="med"/>
                      <a:tailEnd type="none" w="med" len="med"/>
                    </a:lnT>
                    <a:lnB w="19050" cap="flat" cmpd="sng" algn="ctr">
                      <a:solidFill>
                        <a:schemeClr val="bg1">
                          <a:lumMod val="75000"/>
                        </a:schemeClr>
                      </a:solidFill>
                      <a:prstDash val="sysDot"/>
                      <a:round/>
                      <a:headEnd type="none" w="med" len="med"/>
                      <a:tailEnd type="none" w="med" len="med"/>
                    </a:lnB>
                    <a:solidFill>
                      <a:srgbClr val="00A99A"/>
                    </a:solidFill>
                  </a:tcPr>
                </a:tc>
                <a:tc>
                  <a:txBody>
                    <a:bodyPr/>
                    <a:lstStyle/>
                    <a:p>
                      <a:pPr algn="l" fontAlgn="b"/>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lnL w="19050" cap="flat" cmpd="sng" algn="ctr">
                      <a:solidFill>
                        <a:schemeClr val="bg1">
                          <a:lumMod val="75000"/>
                        </a:schemeClr>
                      </a:solidFill>
                      <a:prstDash val="sysDot"/>
                      <a:round/>
                      <a:headEnd type="none" w="med" len="med"/>
                      <a:tailEnd type="none" w="med" len="med"/>
                    </a:lnL>
                    <a:lnR w="19050" cap="flat" cmpd="sng" algn="ctr">
                      <a:solidFill>
                        <a:schemeClr val="bg1">
                          <a:lumMod val="75000"/>
                        </a:schemeClr>
                      </a:solidFill>
                      <a:prstDash val="sysDot"/>
                      <a:round/>
                      <a:headEnd type="none" w="med" len="med"/>
                      <a:tailEnd type="none" w="med" len="med"/>
                    </a:lnR>
                    <a:lnT w="19050" cap="flat" cmpd="sng" algn="ctr">
                      <a:solidFill>
                        <a:schemeClr val="bg1">
                          <a:lumMod val="75000"/>
                        </a:schemeClr>
                      </a:solidFill>
                      <a:prstDash val="sysDot"/>
                      <a:round/>
                      <a:headEnd type="none" w="med" len="med"/>
                      <a:tailEnd type="none" w="med" len="med"/>
                    </a:lnT>
                    <a:lnB w="19050" cap="flat" cmpd="sng" algn="ctr">
                      <a:solidFill>
                        <a:schemeClr val="bg1">
                          <a:lumMod val="75000"/>
                        </a:schemeClr>
                      </a:solidFill>
                      <a:prstDash val="sysDot"/>
                      <a:round/>
                      <a:headEnd type="none" w="med" len="med"/>
                      <a:tailEnd type="none" w="med" len="med"/>
                    </a:lnB>
                    <a:solidFill>
                      <a:srgbClr val="00A99A"/>
                    </a:solidFill>
                  </a:tcPr>
                </a:tc>
                <a:tc>
                  <a:txBody>
                    <a:bodyPr/>
                    <a:lstStyle/>
                    <a:p>
                      <a:pPr algn="l" fontAlgn="b"/>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lnL w="19050" cap="flat" cmpd="sng" algn="ctr">
                      <a:solidFill>
                        <a:schemeClr val="bg1">
                          <a:lumMod val="75000"/>
                        </a:schemeClr>
                      </a:solidFill>
                      <a:prstDash val="sysDot"/>
                      <a:round/>
                      <a:headEnd type="none" w="med" len="med"/>
                      <a:tailEnd type="none" w="med" len="med"/>
                    </a:lnL>
                    <a:lnR w="19050" cap="flat" cmpd="sng" algn="ctr">
                      <a:solidFill>
                        <a:schemeClr val="bg1">
                          <a:lumMod val="75000"/>
                        </a:schemeClr>
                      </a:solidFill>
                      <a:prstDash val="sysDot"/>
                      <a:round/>
                      <a:headEnd type="none" w="med" len="med"/>
                      <a:tailEnd type="none" w="med" len="med"/>
                    </a:lnR>
                    <a:lnT w="19050" cap="flat" cmpd="sng" algn="ctr">
                      <a:solidFill>
                        <a:schemeClr val="bg1">
                          <a:lumMod val="75000"/>
                        </a:schemeClr>
                      </a:solidFill>
                      <a:prstDash val="sysDot"/>
                      <a:round/>
                      <a:headEnd type="none" w="med" len="med"/>
                      <a:tailEnd type="none" w="med" len="med"/>
                    </a:lnT>
                    <a:lnB w="19050" cap="flat" cmpd="sng" algn="ctr">
                      <a:solidFill>
                        <a:schemeClr val="bg1">
                          <a:lumMod val="75000"/>
                        </a:schemeClr>
                      </a:solidFill>
                      <a:prstDash val="sysDot"/>
                      <a:round/>
                      <a:headEnd type="none" w="med" len="med"/>
                      <a:tailEnd type="none" w="med" len="med"/>
                    </a:lnB>
                    <a:solidFill>
                      <a:srgbClr val="00A99A"/>
                    </a:solidFill>
                  </a:tcPr>
                </a:tc>
                <a:tc>
                  <a:txBody>
                    <a:bodyPr/>
                    <a:lstStyle/>
                    <a:p>
                      <a:pPr algn="ctr" fontAlgn="b"/>
                      <a:endParaRPr lang="en-US" sz="800" b="0" i="0" u="none" strike="noStrike" dirty="0">
                        <a:solidFill>
                          <a:srgbClr val="000000"/>
                        </a:solidFill>
                        <a:effectLst/>
                        <a:highlight>
                          <a:srgbClr val="F26B73"/>
                        </a:highlight>
                        <a:latin typeface="Arial" panose="020B0604020202020204" pitchFamily="34" charset="0"/>
                        <a:cs typeface="Arial" panose="020B0604020202020204" pitchFamily="34" charset="0"/>
                      </a:endParaRPr>
                    </a:p>
                  </a:txBody>
                  <a:tcPr marL="0" marR="0" marT="0" marB="0" anchor="b">
                    <a:lnL w="19050" cap="flat" cmpd="sng" algn="ctr">
                      <a:solidFill>
                        <a:schemeClr val="bg1">
                          <a:lumMod val="75000"/>
                        </a:schemeClr>
                      </a:solidFill>
                      <a:prstDash val="sysDot"/>
                      <a:round/>
                      <a:headEnd type="none" w="med" len="med"/>
                      <a:tailEnd type="none" w="med" len="med"/>
                    </a:lnL>
                    <a:lnR w="19050" cap="flat" cmpd="sng" algn="ctr">
                      <a:solidFill>
                        <a:schemeClr val="bg1">
                          <a:lumMod val="75000"/>
                        </a:schemeClr>
                      </a:solidFill>
                      <a:prstDash val="sysDot"/>
                      <a:round/>
                      <a:headEnd type="none" w="med" len="med"/>
                      <a:tailEnd type="none" w="med" len="med"/>
                    </a:lnR>
                    <a:lnT w="19050" cap="flat" cmpd="sng" algn="ctr">
                      <a:solidFill>
                        <a:schemeClr val="bg1">
                          <a:lumMod val="75000"/>
                        </a:schemeClr>
                      </a:solidFill>
                      <a:prstDash val="sysDot"/>
                      <a:round/>
                      <a:headEnd type="none" w="med" len="med"/>
                      <a:tailEnd type="none" w="med" len="med"/>
                    </a:lnT>
                    <a:lnB w="19050" cap="flat" cmpd="sng" algn="ctr">
                      <a:solidFill>
                        <a:schemeClr val="bg1">
                          <a:lumMod val="75000"/>
                        </a:schemeClr>
                      </a:solidFill>
                      <a:prstDash val="sysDot"/>
                      <a:round/>
                      <a:headEnd type="none" w="med" len="med"/>
                      <a:tailEnd type="none" w="med" len="med"/>
                    </a:lnB>
                    <a:solidFill>
                      <a:srgbClr val="F26B73"/>
                    </a:solidFill>
                  </a:tcPr>
                </a:tc>
                <a:extLst>
                  <a:ext uri="{0D108BD9-81ED-4DB2-BD59-A6C34878D82A}">
                    <a16:rowId xmlns:a16="http://schemas.microsoft.com/office/drawing/2014/main" val="3924707928"/>
                  </a:ext>
                </a:extLst>
              </a:tr>
              <a:tr h="189299">
                <a:tc>
                  <a:txBody>
                    <a:bodyPr/>
                    <a:lstStyle/>
                    <a:p>
                      <a:pPr algn="l" fontAlgn="b"/>
                      <a:r>
                        <a:rPr lang="en-US" sz="1100" b="1" i="0" u="none" strike="noStrike" dirty="0">
                          <a:solidFill>
                            <a:srgbClr val="000000"/>
                          </a:solidFill>
                          <a:effectLst/>
                          <a:latin typeface="Arial" panose="020B0604020202020204" pitchFamily="34" charset="0"/>
                          <a:cs typeface="Arial" panose="020B0604020202020204" pitchFamily="34" charset="0"/>
                        </a:rPr>
                        <a:t>  China (2019)</a:t>
                      </a:r>
                    </a:p>
                  </a:txBody>
                  <a:tcPr marL="0" marR="0" marT="0" marB="0" anchor="ctr">
                    <a:lnL w="12700" cap="flat" cmpd="sng" algn="ctr">
                      <a:solidFill>
                        <a:srgbClr val="00A9A4"/>
                      </a:solidFill>
                      <a:prstDash val="solid"/>
                      <a:round/>
                      <a:headEnd type="none" w="med" len="med"/>
                      <a:tailEnd type="none" w="med" len="med"/>
                    </a:lnL>
                    <a:lnR w="12700" cap="flat" cmpd="sng" algn="ctr">
                      <a:solidFill>
                        <a:srgbClr val="00A9A4"/>
                      </a:solidFill>
                      <a:prstDash val="solid"/>
                      <a:round/>
                      <a:headEnd type="none" w="med" len="med"/>
                      <a:tailEnd type="none" w="med" len="med"/>
                    </a:lnR>
                    <a:lnT w="12700" cap="flat" cmpd="sng" algn="ctr">
                      <a:solidFill>
                        <a:srgbClr val="00A9A4"/>
                      </a:solidFill>
                      <a:prstDash val="solid"/>
                      <a:round/>
                      <a:headEnd type="none" w="med" len="med"/>
                      <a:tailEnd type="none" w="med" len="med"/>
                    </a:lnT>
                    <a:lnB w="12700" cap="flat" cmpd="sng" algn="ctr">
                      <a:solidFill>
                        <a:srgbClr val="00A9A4"/>
                      </a:solidFill>
                      <a:prstDash val="solid"/>
                      <a:round/>
                      <a:headEnd type="none" w="med" len="med"/>
                      <a:tailEnd type="none" w="med" len="med"/>
                    </a:lnB>
                  </a:tcPr>
                </a:tc>
                <a:tc>
                  <a:txBody>
                    <a:bodyPr/>
                    <a:lstStyle/>
                    <a:p>
                      <a:pPr algn="l" fontAlgn="b"/>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lnL w="12700" cap="flat" cmpd="sng" algn="ctr">
                      <a:solidFill>
                        <a:srgbClr val="00A9A4"/>
                      </a:solidFill>
                      <a:prstDash val="solid"/>
                      <a:round/>
                      <a:headEnd type="none" w="med" len="med"/>
                      <a:tailEnd type="none" w="med" len="med"/>
                    </a:lnL>
                    <a:lnR w="19050" cap="flat" cmpd="sng" algn="ctr">
                      <a:solidFill>
                        <a:schemeClr val="bg1">
                          <a:lumMod val="75000"/>
                        </a:schemeClr>
                      </a:solidFill>
                      <a:prstDash val="sysDot"/>
                      <a:round/>
                      <a:headEnd type="none" w="med" len="med"/>
                      <a:tailEnd type="none" w="med" len="med"/>
                    </a:lnR>
                    <a:lnT w="19050" cap="flat" cmpd="sng" algn="ctr">
                      <a:solidFill>
                        <a:schemeClr val="bg1">
                          <a:lumMod val="75000"/>
                        </a:schemeClr>
                      </a:solidFill>
                      <a:prstDash val="sysDot"/>
                      <a:round/>
                      <a:headEnd type="none" w="med" len="med"/>
                      <a:tailEnd type="none" w="med" len="med"/>
                    </a:lnT>
                    <a:lnB w="19050" cap="flat" cmpd="sng" algn="ctr">
                      <a:solidFill>
                        <a:schemeClr val="bg1">
                          <a:lumMod val="75000"/>
                        </a:schemeClr>
                      </a:solidFill>
                      <a:prstDash val="sysDot"/>
                      <a:round/>
                      <a:headEnd type="none" w="med" len="med"/>
                      <a:tailEnd type="none" w="med" len="med"/>
                    </a:lnB>
                    <a:solidFill>
                      <a:srgbClr val="B6AEA7"/>
                    </a:solidFill>
                  </a:tcPr>
                </a:tc>
                <a:tc>
                  <a:txBody>
                    <a:bodyPr/>
                    <a:lstStyle/>
                    <a:p>
                      <a:pPr algn="l" fontAlgn="b"/>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lnL w="19050" cap="flat" cmpd="sng" algn="ctr">
                      <a:solidFill>
                        <a:schemeClr val="bg1">
                          <a:lumMod val="75000"/>
                        </a:schemeClr>
                      </a:solidFill>
                      <a:prstDash val="sysDot"/>
                      <a:round/>
                      <a:headEnd type="none" w="med" len="med"/>
                      <a:tailEnd type="none" w="med" len="med"/>
                    </a:lnL>
                    <a:lnR w="19050" cap="flat" cmpd="sng" algn="ctr">
                      <a:solidFill>
                        <a:schemeClr val="bg1">
                          <a:lumMod val="75000"/>
                        </a:schemeClr>
                      </a:solidFill>
                      <a:prstDash val="sysDot"/>
                      <a:round/>
                      <a:headEnd type="none" w="med" len="med"/>
                      <a:tailEnd type="none" w="med" len="med"/>
                    </a:lnR>
                    <a:lnT w="19050" cap="flat" cmpd="sng" algn="ctr">
                      <a:solidFill>
                        <a:schemeClr val="bg1">
                          <a:lumMod val="75000"/>
                        </a:schemeClr>
                      </a:solidFill>
                      <a:prstDash val="sysDot"/>
                      <a:round/>
                      <a:headEnd type="none" w="med" len="med"/>
                      <a:tailEnd type="none" w="med" len="med"/>
                    </a:lnT>
                    <a:lnB w="19050" cap="flat" cmpd="sng" algn="ctr">
                      <a:solidFill>
                        <a:schemeClr val="bg1">
                          <a:lumMod val="75000"/>
                        </a:schemeClr>
                      </a:solidFill>
                      <a:prstDash val="sysDot"/>
                      <a:round/>
                      <a:headEnd type="none" w="med" len="med"/>
                      <a:tailEnd type="none" w="med" len="med"/>
                    </a:lnB>
                    <a:solidFill>
                      <a:srgbClr val="B6AEA7"/>
                    </a:solidFill>
                  </a:tcPr>
                </a:tc>
                <a:tc>
                  <a:txBody>
                    <a:bodyPr/>
                    <a:lstStyle/>
                    <a:p>
                      <a:pPr algn="l" fontAlgn="b"/>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lnL w="19050" cap="flat" cmpd="sng" algn="ctr">
                      <a:solidFill>
                        <a:schemeClr val="bg1">
                          <a:lumMod val="75000"/>
                        </a:schemeClr>
                      </a:solidFill>
                      <a:prstDash val="sysDot"/>
                      <a:round/>
                      <a:headEnd type="none" w="med" len="med"/>
                      <a:tailEnd type="none" w="med" len="med"/>
                    </a:lnL>
                    <a:lnR w="19050" cap="flat" cmpd="sng" algn="ctr">
                      <a:solidFill>
                        <a:schemeClr val="bg1">
                          <a:lumMod val="75000"/>
                        </a:schemeClr>
                      </a:solidFill>
                      <a:prstDash val="sysDot"/>
                      <a:round/>
                      <a:headEnd type="none" w="med" len="med"/>
                      <a:tailEnd type="none" w="med" len="med"/>
                    </a:lnR>
                    <a:lnT w="19050" cap="flat" cmpd="sng" algn="ctr">
                      <a:solidFill>
                        <a:schemeClr val="bg1">
                          <a:lumMod val="75000"/>
                        </a:schemeClr>
                      </a:solidFill>
                      <a:prstDash val="sysDot"/>
                      <a:round/>
                      <a:headEnd type="none" w="med" len="med"/>
                      <a:tailEnd type="none" w="med" len="med"/>
                    </a:lnT>
                    <a:lnB w="19050" cap="flat" cmpd="sng" algn="ctr">
                      <a:solidFill>
                        <a:schemeClr val="bg1">
                          <a:lumMod val="75000"/>
                        </a:schemeClr>
                      </a:solidFill>
                      <a:prstDash val="sysDot"/>
                      <a:round/>
                      <a:headEnd type="none" w="med" len="med"/>
                      <a:tailEnd type="none" w="med" len="med"/>
                    </a:lnB>
                    <a:solidFill>
                      <a:srgbClr val="B6AEA7"/>
                    </a:solidFill>
                  </a:tcPr>
                </a:tc>
                <a:tc>
                  <a:txBody>
                    <a:bodyPr/>
                    <a:lstStyle/>
                    <a:p>
                      <a:pPr algn="l" fontAlgn="b"/>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lnL w="19050" cap="flat" cmpd="sng" algn="ctr">
                      <a:solidFill>
                        <a:schemeClr val="bg1">
                          <a:lumMod val="75000"/>
                        </a:schemeClr>
                      </a:solidFill>
                      <a:prstDash val="sysDot"/>
                      <a:round/>
                      <a:headEnd type="none" w="med" len="med"/>
                      <a:tailEnd type="none" w="med" len="med"/>
                    </a:lnL>
                    <a:lnR w="19050" cap="flat" cmpd="sng" algn="ctr">
                      <a:solidFill>
                        <a:schemeClr val="bg1">
                          <a:lumMod val="75000"/>
                        </a:schemeClr>
                      </a:solidFill>
                      <a:prstDash val="sysDot"/>
                      <a:round/>
                      <a:headEnd type="none" w="med" len="med"/>
                      <a:tailEnd type="none" w="med" len="med"/>
                    </a:lnR>
                    <a:lnT w="19050" cap="flat" cmpd="sng" algn="ctr">
                      <a:solidFill>
                        <a:schemeClr val="bg1">
                          <a:lumMod val="75000"/>
                        </a:schemeClr>
                      </a:solidFill>
                      <a:prstDash val="sysDot"/>
                      <a:round/>
                      <a:headEnd type="none" w="med" len="med"/>
                      <a:tailEnd type="none" w="med" len="med"/>
                    </a:lnT>
                    <a:lnB w="19050" cap="flat" cmpd="sng" algn="ctr">
                      <a:solidFill>
                        <a:schemeClr val="bg1">
                          <a:lumMod val="75000"/>
                        </a:schemeClr>
                      </a:solidFill>
                      <a:prstDash val="sysDot"/>
                      <a:round/>
                      <a:headEnd type="none" w="med" len="med"/>
                      <a:tailEnd type="none" w="med" len="med"/>
                    </a:lnB>
                    <a:solidFill>
                      <a:srgbClr val="00A99A"/>
                    </a:solidFill>
                  </a:tcPr>
                </a:tc>
                <a:extLst>
                  <a:ext uri="{0D108BD9-81ED-4DB2-BD59-A6C34878D82A}">
                    <a16:rowId xmlns:a16="http://schemas.microsoft.com/office/drawing/2014/main" val="1190049070"/>
                  </a:ext>
                </a:extLst>
              </a:tr>
              <a:tr h="189299">
                <a:tc>
                  <a:txBody>
                    <a:bodyPr/>
                    <a:lstStyle/>
                    <a:p>
                      <a:pPr algn="l" fontAlgn="b"/>
                      <a:r>
                        <a:rPr lang="en-US" sz="1100" b="1" i="0" u="none" strike="noStrike" dirty="0">
                          <a:solidFill>
                            <a:srgbClr val="000000"/>
                          </a:solidFill>
                          <a:effectLst/>
                          <a:latin typeface="Arial" panose="020B0604020202020204" pitchFamily="34" charset="0"/>
                          <a:cs typeface="Arial" panose="020B0604020202020204" pitchFamily="34" charset="0"/>
                        </a:rPr>
                        <a:t>  Fiji (2018)</a:t>
                      </a:r>
                    </a:p>
                  </a:txBody>
                  <a:tcPr marL="0" marR="0" marT="0" marB="0" anchor="ctr">
                    <a:lnL w="12700" cap="flat" cmpd="sng" algn="ctr">
                      <a:solidFill>
                        <a:srgbClr val="00A9A4"/>
                      </a:solidFill>
                      <a:prstDash val="solid"/>
                      <a:round/>
                      <a:headEnd type="none" w="med" len="med"/>
                      <a:tailEnd type="none" w="med" len="med"/>
                    </a:lnL>
                    <a:lnR w="12700" cap="flat" cmpd="sng" algn="ctr">
                      <a:solidFill>
                        <a:srgbClr val="00A9A4"/>
                      </a:solidFill>
                      <a:prstDash val="solid"/>
                      <a:round/>
                      <a:headEnd type="none" w="med" len="med"/>
                      <a:tailEnd type="none" w="med" len="med"/>
                    </a:lnR>
                    <a:lnT w="12700" cap="flat" cmpd="sng" algn="ctr">
                      <a:solidFill>
                        <a:srgbClr val="00A9A4"/>
                      </a:solidFill>
                      <a:prstDash val="solid"/>
                      <a:round/>
                      <a:headEnd type="none" w="med" len="med"/>
                      <a:tailEnd type="none" w="med" len="med"/>
                    </a:lnT>
                    <a:lnB w="12700" cap="flat" cmpd="sng" algn="ctr">
                      <a:solidFill>
                        <a:srgbClr val="00A9A4"/>
                      </a:solidFill>
                      <a:prstDash val="solid"/>
                      <a:round/>
                      <a:headEnd type="none" w="med" len="med"/>
                      <a:tailEnd type="none" w="med" len="med"/>
                    </a:lnB>
                  </a:tcPr>
                </a:tc>
                <a:tc>
                  <a:txBody>
                    <a:bodyPr/>
                    <a:lstStyle/>
                    <a:p>
                      <a:pPr algn="l" fontAlgn="b"/>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lnL w="12700" cap="flat" cmpd="sng" algn="ctr">
                      <a:solidFill>
                        <a:srgbClr val="00A9A4"/>
                      </a:solidFill>
                      <a:prstDash val="solid"/>
                      <a:round/>
                      <a:headEnd type="none" w="med" len="med"/>
                      <a:tailEnd type="none" w="med" len="med"/>
                    </a:lnL>
                    <a:lnR w="19050" cap="flat" cmpd="sng" algn="ctr">
                      <a:solidFill>
                        <a:schemeClr val="bg1">
                          <a:lumMod val="75000"/>
                        </a:schemeClr>
                      </a:solidFill>
                      <a:prstDash val="sysDot"/>
                      <a:round/>
                      <a:headEnd type="none" w="med" len="med"/>
                      <a:tailEnd type="none" w="med" len="med"/>
                    </a:lnR>
                    <a:lnT w="19050" cap="flat" cmpd="sng" algn="ctr">
                      <a:solidFill>
                        <a:schemeClr val="bg1">
                          <a:lumMod val="75000"/>
                        </a:schemeClr>
                      </a:solidFill>
                      <a:prstDash val="sysDot"/>
                      <a:round/>
                      <a:headEnd type="none" w="med" len="med"/>
                      <a:tailEnd type="none" w="med" len="med"/>
                    </a:lnT>
                    <a:lnB w="19050" cap="flat" cmpd="sng" algn="ctr">
                      <a:solidFill>
                        <a:schemeClr val="bg1">
                          <a:lumMod val="75000"/>
                        </a:schemeClr>
                      </a:solidFill>
                      <a:prstDash val="sysDot"/>
                      <a:round/>
                      <a:headEnd type="none" w="med" len="med"/>
                      <a:tailEnd type="none" w="med" len="med"/>
                    </a:lnB>
                    <a:solidFill>
                      <a:srgbClr val="B6AEA7"/>
                    </a:solidFill>
                  </a:tcPr>
                </a:tc>
                <a:tc>
                  <a:txBody>
                    <a:bodyPr/>
                    <a:lstStyle/>
                    <a:p>
                      <a:pPr algn="l" fontAlgn="b"/>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lnL w="19050" cap="flat" cmpd="sng" algn="ctr">
                      <a:solidFill>
                        <a:schemeClr val="bg1">
                          <a:lumMod val="75000"/>
                        </a:schemeClr>
                      </a:solidFill>
                      <a:prstDash val="sysDot"/>
                      <a:round/>
                      <a:headEnd type="none" w="med" len="med"/>
                      <a:tailEnd type="none" w="med" len="med"/>
                    </a:lnL>
                    <a:lnR w="19050" cap="flat" cmpd="sng" algn="ctr">
                      <a:solidFill>
                        <a:schemeClr val="bg1">
                          <a:lumMod val="75000"/>
                        </a:schemeClr>
                      </a:solidFill>
                      <a:prstDash val="sysDot"/>
                      <a:round/>
                      <a:headEnd type="none" w="med" len="med"/>
                      <a:tailEnd type="none" w="med" len="med"/>
                    </a:lnR>
                    <a:lnT w="19050" cap="flat" cmpd="sng" algn="ctr">
                      <a:solidFill>
                        <a:schemeClr val="bg1">
                          <a:lumMod val="75000"/>
                        </a:schemeClr>
                      </a:solidFill>
                      <a:prstDash val="sysDot"/>
                      <a:round/>
                      <a:headEnd type="none" w="med" len="med"/>
                      <a:tailEnd type="none" w="med" len="med"/>
                    </a:lnT>
                    <a:lnB w="19050" cap="flat" cmpd="sng" algn="ctr">
                      <a:solidFill>
                        <a:schemeClr val="bg1">
                          <a:lumMod val="75000"/>
                        </a:schemeClr>
                      </a:solidFill>
                      <a:prstDash val="sysDot"/>
                      <a:round/>
                      <a:headEnd type="none" w="med" len="med"/>
                      <a:tailEnd type="none" w="med" len="med"/>
                    </a:lnB>
                    <a:solidFill>
                      <a:srgbClr val="B6AEA7"/>
                    </a:solidFill>
                  </a:tcPr>
                </a:tc>
                <a:tc>
                  <a:txBody>
                    <a:bodyPr/>
                    <a:lstStyle/>
                    <a:p>
                      <a:pPr algn="l" fontAlgn="b"/>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lnL w="19050" cap="flat" cmpd="sng" algn="ctr">
                      <a:solidFill>
                        <a:schemeClr val="bg1">
                          <a:lumMod val="75000"/>
                        </a:schemeClr>
                      </a:solidFill>
                      <a:prstDash val="sysDot"/>
                      <a:round/>
                      <a:headEnd type="none" w="med" len="med"/>
                      <a:tailEnd type="none" w="med" len="med"/>
                    </a:lnL>
                    <a:lnR w="19050" cap="flat" cmpd="sng" algn="ctr">
                      <a:solidFill>
                        <a:schemeClr val="bg1">
                          <a:lumMod val="75000"/>
                        </a:schemeClr>
                      </a:solidFill>
                      <a:prstDash val="sysDot"/>
                      <a:round/>
                      <a:headEnd type="none" w="med" len="med"/>
                      <a:tailEnd type="none" w="med" len="med"/>
                    </a:lnR>
                    <a:lnT w="19050" cap="flat" cmpd="sng" algn="ctr">
                      <a:solidFill>
                        <a:schemeClr val="bg1">
                          <a:lumMod val="75000"/>
                        </a:schemeClr>
                      </a:solidFill>
                      <a:prstDash val="sysDot"/>
                      <a:round/>
                      <a:headEnd type="none" w="med" len="med"/>
                      <a:tailEnd type="none" w="med" len="med"/>
                    </a:lnT>
                    <a:lnB w="19050" cap="flat" cmpd="sng" algn="ctr">
                      <a:solidFill>
                        <a:schemeClr val="bg1">
                          <a:lumMod val="75000"/>
                        </a:schemeClr>
                      </a:solidFill>
                      <a:prstDash val="sysDot"/>
                      <a:round/>
                      <a:headEnd type="none" w="med" len="med"/>
                      <a:tailEnd type="none" w="med" len="med"/>
                    </a:lnB>
                    <a:solidFill>
                      <a:srgbClr val="B6AEA7"/>
                    </a:solidFill>
                  </a:tcPr>
                </a:tc>
                <a:tc>
                  <a:txBody>
                    <a:bodyPr/>
                    <a:lstStyle/>
                    <a:p>
                      <a:pPr algn="l" fontAlgn="b"/>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lnL w="19050" cap="flat" cmpd="sng" algn="ctr">
                      <a:solidFill>
                        <a:schemeClr val="bg1">
                          <a:lumMod val="75000"/>
                        </a:schemeClr>
                      </a:solidFill>
                      <a:prstDash val="sysDot"/>
                      <a:round/>
                      <a:headEnd type="none" w="med" len="med"/>
                      <a:tailEnd type="none" w="med" len="med"/>
                    </a:lnL>
                    <a:lnR w="19050" cap="flat" cmpd="sng" algn="ctr">
                      <a:solidFill>
                        <a:schemeClr val="bg1">
                          <a:lumMod val="75000"/>
                        </a:schemeClr>
                      </a:solidFill>
                      <a:prstDash val="sysDot"/>
                      <a:round/>
                      <a:headEnd type="none" w="med" len="med"/>
                      <a:tailEnd type="none" w="med" len="med"/>
                    </a:lnR>
                    <a:lnT w="19050" cap="flat" cmpd="sng" algn="ctr">
                      <a:solidFill>
                        <a:schemeClr val="bg1">
                          <a:lumMod val="75000"/>
                        </a:schemeClr>
                      </a:solidFill>
                      <a:prstDash val="sysDot"/>
                      <a:round/>
                      <a:headEnd type="none" w="med" len="med"/>
                      <a:tailEnd type="none" w="med" len="med"/>
                    </a:lnT>
                    <a:lnB w="19050" cap="flat" cmpd="sng" algn="ctr">
                      <a:solidFill>
                        <a:schemeClr val="bg1">
                          <a:lumMod val="75000"/>
                        </a:schemeClr>
                      </a:solidFill>
                      <a:prstDash val="sysDot"/>
                      <a:round/>
                      <a:headEnd type="none" w="med" len="med"/>
                      <a:tailEnd type="none" w="med" len="med"/>
                    </a:lnB>
                    <a:solidFill>
                      <a:srgbClr val="00A99A"/>
                    </a:solidFill>
                  </a:tcPr>
                </a:tc>
                <a:extLst>
                  <a:ext uri="{0D108BD9-81ED-4DB2-BD59-A6C34878D82A}">
                    <a16:rowId xmlns:a16="http://schemas.microsoft.com/office/drawing/2014/main" val="284428563"/>
                  </a:ext>
                </a:extLst>
              </a:tr>
              <a:tr h="189299">
                <a:tc>
                  <a:txBody>
                    <a:bodyPr/>
                    <a:lstStyle/>
                    <a:p>
                      <a:pPr algn="l" fontAlgn="b"/>
                      <a:r>
                        <a:rPr lang="en-US" sz="1100" b="1" i="0" u="none" strike="noStrike" dirty="0">
                          <a:solidFill>
                            <a:srgbClr val="000000"/>
                          </a:solidFill>
                          <a:effectLst/>
                          <a:latin typeface="Arial" panose="020B0604020202020204" pitchFamily="34" charset="0"/>
                          <a:cs typeface="Arial" panose="020B0604020202020204" pitchFamily="34" charset="0"/>
                        </a:rPr>
                        <a:t>  India (Feb 2014, 2019)*</a:t>
                      </a:r>
                    </a:p>
                  </a:txBody>
                  <a:tcPr marL="0" marR="0" marT="0" marB="0" anchor="ctr">
                    <a:lnL w="12700" cap="flat" cmpd="sng" algn="ctr">
                      <a:solidFill>
                        <a:srgbClr val="00A9A4"/>
                      </a:solidFill>
                      <a:prstDash val="solid"/>
                      <a:round/>
                      <a:headEnd type="none" w="med" len="med"/>
                      <a:tailEnd type="none" w="med" len="med"/>
                    </a:lnL>
                    <a:lnR w="12700" cap="flat" cmpd="sng" algn="ctr">
                      <a:solidFill>
                        <a:srgbClr val="00A9A4"/>
                      </a:solidFill>
                      <a:prstDash val="solid"/>
                      <a:round/>
                      <a:headEnd type="none" w="med" len="med"/>
                      <a:tailEnd type="none" w="med" len="med"/>
                    </a:lnR>
                    <a:lnT w="12700" cap="flat" cmpd="sng" algn="ctr">
                      <a:solidFill>
                        <a:srgbClr val="00A9A4"/>
                      </a:solidFill>
                      <a:prstDash val="solid"/>
                      <a:round/>
                      <a:headEnd type="none" w="med" len="med"/>
                      <a:tailEnd type="none" w="med" len="med"/>
                    </a:lnT>
                    <a:lnB w="12700" cap="flat" cmpd="sng" algn="ctr">
                      <a:solidFill>
                        <a:srgbClr val="00A9A4"/>
                      </a:solidFill>
                      <a:prstDash val="solid"/>
                      <a:round/>
                      <a:headEnd type="none" w="med" len="med"/>
                      <a:tailEnd type="none" w="med" len="med"/>
                    </a:lnB>
                  </a:tcPr>
                </a:tc>
                <a:tc>
                  <a:txBody>
                    <a:bodyPr/>
                    <a:lstStyle/>
                    <a:p>
                      <a:pPr algn="l" fontAlgn="b"/>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lnL w="12700" cap="flat" cmpd="sng" algn="ctr">
                      <a:solidFill>
                        <a:srgbClr val="00A9A4"/>
                      </a:solidFill>
                      <a:prstDash val="solid"/>
                      <a:round/>
                      <a:headEnd type="none" w="med" len="med"/>
                      <a:tailEnd type="none" w="med" len="med"/>
                    </a:lnL>
                    <a:lnR w="19050" cap="flat" cmpd="sng" algn="ctr">
                      <a:solidFill>
                        <a:schemeClr val="bg1">
                          <a:lumMod val="75000"/>
                        </a:schemeClr>
                      </a:solidFill>
                      <a:prstDash val="sysDot"/>
                      <a:round/>
                      <a:headEnd type="none" w="med" len="med"/>
                      <a:tailEnd type="none" w="med" len="med"/>
                    </a:lnR>
                    <a:lnT w="19050" cap="flat" cmpd="sng" algn="ctr">
                      <a:solidFill>
                        <a:schemeClr val="bg1">
                          <a:lumMod val="75000"/>
                        </a:schemeClr>
                      </a:solidFill>
                      <a:prstDash val="sysDot"/>
                      <a:round/>
                      <a:headEnd type="none" w="med" len="med"/>
                      <a:tailEnd type="none" w="med" len="med"/>
                    </a:lnT>
                    <a:lnB w="19050" cap="flat" cmpd="sng" algn="ctr">
                      <a:solidFill>
                        <a:schemeClr val="bg1">
                          <a:lumMod val="75000"/>
                        </a:schemeClr>
                      </a:solidFill>
                      <a:prstDash val="sysDot"/>
                      <a:round/>
                      <a:headEnd type="none" w="med" len="med"/>
                      <a:tailEnd type="none" w="med" len="med"/>
                    </a:lnB>
                    <a:solidFill>
                      <a:srgbClr val="F26B73"/>
                    </a:solidFill>
                  </a:tcPr>
                </a:tc>
                <a:tc>
                  <a:txBody>
                    <a:bodyPr/>
                    <a:lstStyle/>
                    <a:p>
                      <a:pPr algn="l" fontAlgn="b"/>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lnL w="19050" cap="flat" cmpd="sng" algn="ctr">
                      <a:solidFill>
                        <a:schemeClr val="bg1">
                          <a:lumMod val="75000"/>
                        </a:schemeClr>
                      </a:solidFill>
                      <a:prstDash val="sysDot"/>
                      <a:round/>
                      <a:headEnd type="none" w="med" len="med"/>
                      <a:tailEnd type="none" w="med" len="med"/>
                    </a:lnL>
                    <a:lnR w="19050" cap="flat" cmpd="sng" algn="ctr">
                      <a:solidFill>
                        <a:schemeClr val="bg1">
                          <a:lumMod val="75000"/>
                        </a:schemeClr>
                      </a:solidFill>
                      <a:prstDash val="sysDot"/>
                      <a:round/>
                      <a:headEnd type="none" w="med" len="med"/>
                      <a:tailEnd type="none" w="med" len="med"/>
                    </a:lnR>
                    <a:lnT w="19050" cap="flat" cmpd="sng" algn="ctr">
                      <a:solidFill>
                        <a:schemeClr val="bg1">
                          <a:lumMod val="75000"/>
                        </a:schemeClr>
                      </a:solidFill>
                      <a:prstDash val="sysDot"/>
                      <a:round/>
                      <a:headEnd type="none" w="med" len="med"/>
                      <a:tailEnd type="none" w="med" len="med"/>
                    </a:lnT>
                    <a:lnB w="19050" cap="flat" cmpd="sng" algn="ctr">
                      <a:solidFill>
                        <a:schemeClr val="bg1">
                          <a:lumMod val="75000"/>
                        </a:schemeClr>
                      </a:solidFill>
                      <a:prstDash val="sysDot"/>
                      <a:round/>
                      <a:headEnd type="none" w="med" len="med"/>
                      <a:tailEnd type="none" w="med" len="med"/>
                    </a:lnB>
                    <a:solidFill>
                      <a:srgbClr val="F26B73"/>
                    </a:solidFill>
                  </a:tcPr>
                </a:tc>
                <a:tc>
                  <a:txBody>
                    <a:bodyPr/>
                    <a:lstStyle/>
                    <a:p>
                      <a:pPr algn="l" fontAlgn="b"/>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lnL w="19050" cap="flat" cmpd="sng" algn="ctr">
                      <a:solidFill>
                        <a:schemeClr val="bg1">
                          <a:lumMod val="75000"/>
                        </a:schemeClr>
                      </a:solidFill>
                      <a:prstDash val="sysDot"/>
                      <a:round/>
                      <a:headEnd type="none" w="med" len="med"/>
                      <a:tailEnd type="none" w="med" len="med"/>
                    </a:lnL>
                    <a:lnR w="19050" cap="flat" cmpd="sng" algn="ctr">
                      <a:solidFill>
                        <a:schemeClr val="bg1">
                          <a:lumMod val="75000"/>
                        </a:schemeClr>
                      </a:solidFill>
                      <a:prstDash val="sysDot"/>
                      <a:round/>
                      <a:headEnd type="none" w="med" len="med"/>
                      <a:tailEnd type="none" w="med" len="med"/>
                    </a:lnR>
                    <a:lnT w="19050" cap="flat" cmpd="sng" algn="ctr">
                      <a:solidFill>
                        <a:schemeClr val="bg1">
                          <a:lumMod val="75000"/>
                        </a:schemeClr>
                      </a:solidFill>
                      <a:prstDash val="sysDot"/>
                      <a:round/>
                      <a:headEnd type="none" w="med" len="med"/>
                      <a:tailEnd type="none" w="med" len="med"/>
                    </a:lnT>
                    <a:lnB w="19050" cap="flat" cmpd="sng" algn="ctr">
                      <a:solidFill>
                        <a:schemeClr val="bg1">
                          <a:lumMod val="75000"/>
                        </a:schemeClr>
                      </a:solidFill>
                      <a:prstDash val="sysDot"/>
                      <a:round/>
                      <a:headEnd type="none" w="med" len="med"/>
                      <a:tailEnd type="none" w="med" len="med"/>
                    </a:lnB>
                    <a:solidFill>
                      <a:srgbClr val="F26B73"/>
                    </a:solidFill>
                  </a:tcPr>
                </a:tc>
                <a:tc>
                  <a:txBody>
                    <a:bodyPr/>
                    <a:lstStyle/>
                    <a:p>
                      <a:pPr algn="l" fontAlgn="b"/>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lnL w="19050" cap="flat" cmpd="sng" algn="ctr">
                      <a:solidFill>
                        <a:schemeClr val="bg1">
                          <a:lumMod val="75000"/>
                        </a:schemeClr>
                      </a:solidFill>
                      <a:prstDash val="sysDot"/>
                      <a:round/>
                      <a:headEnd type="none" w="med" len="med"/>
                      <a:tailEnd type="none" w="med" len="med"/>
                    </a:lnL>
                    <a:lnR w="19050" cap="flat" cmpd="sng" algn="ctr">
                      <a:solidFill>
                        <a:schemeClr val="bg1">
                          <a:lumMod val="75000"/>
                        </a:schemeClr>
                      </a:solidFill>
                      <a:prstDash val="sysDot"/>
                      <a:round/>
                      <a:headEnd type="none" w="med" len="med"/>
                      <a:tailEnd type="none" w="med" len="med"/>
                    </a:lnR>
                    <a:lnT w="19050" cap="flat" cmpd="sng" algn="ctr">
                      <a:solidFill>
                        <a:schemeClr val="bg1">
                          <a:lumMod val="75000"/>
                        </a:schemeClr>
                      </a:solidFill>
                      <a:prstDash val="sysDot"/>
                      <a:round/>
                      <a:headEnd type="none" w="med" len="med"/>
                      <a:tailEnd type="none" w="med" len="med"/>
                    </a:lnT>
                    <a:lnB w="19050" cap="flat" cmpd="sng" algn="ctr">
                      <a:solidFill>
                        <a:schemeClr val="bg1">
                          <a:lumMod val="75000"/>
                        </a:schemeClr>
                      </a:solidFill>
                      <a:prstDash val="sysDot"/>
                      <a:round/>
                      <a:headEnd type="none" w="med" len="med"/>
                      <a:tailEnd type="none" w="med" len="med"/>
                    </a:lnB>
                    <a:solidFill>
                      <a:srgbClr val="F26B73"/>
                    </a:solidFill>
                  </a:tcPr>
                </a:tc>
                <a:extLst>
                  <a:ext uri="{0D108BD9-81ED-4DB2-BD59-A6C34878D82A}">
                    <a16:rowId xmlns:a16="http://schemas.microsoft.com/office/drawing/2014/main" val="129572024"/>
                  </a:ext>
                </a:extLst>
              </a:tr>
              <a:tr h="189299">
                <a:tc>
                  <a:txBody>
                    <a:bodyPr/>
                    <a:lstStyle/>
                    <a:p>
                      <a:pPr algn="l" fontAlgn="b"/>
                      <a:r>
                        <a:rPr lang="en-US" sz="1100" b="1" i="0" u="none" strike="noStrike" dirty="0">
                          <a:solidFill>
                            <a:srgbClr val="000000"/>
                          </a:solidFill>
                          <a:effectLst/>
                          <a:latin typeface="Arial" panose="020B0604020202020204" pitchFamily="34" charset="0"/>
                          <a:cs typeface="Arial" panose="020B0604020202020204" pitchFamily="34" charset="0"/>
                        </a:rPr>
                        <a:t>  Indonesia (Apr 2016, 2018)***</a:t>
                      </a:r>
                    </a:p>
                  </a:txBody>
                  <a:tcPr marL="0" marR="0" marT="0" marB="0" anchor="ctr">
                    <a:lnL w="12700" cap="flat" cmpd="sng" algn="ctr">
                      <a:solidFill>
                        <a:srgbClr val="00A9A4"/>
                      </a:solidFill>
                      <a:prstDash val="solid"/>
                      <a:round/>
                      <a:headEnd type="none" w="med" len="med"/>
                      <a:tailEnd type="none" w="med" len="med"/>
                    </a:lnL>
                    <a:lnR w="12700" cap="flat" cmpd="sng" algn="ctr">
                      <a:solidFill>
                        <a:srgbClr val="00A9A4"/>
                      </a:solidFill>
                      <a:prstDash val="solid"/>
                      <a:round/>
                      <a:headEnd type="none" w="med" len="med"/>
                      <a:tailEnd type="none" w="med" len="med"/>
                    </a:lnR>
                    <a:lnT w="12700" cap="flat" cmpd="sng" algn="ctr">
                      <a:solidFill>
                        <a:srgbClr val="00A9A4"/>
                      </a:solidFill>
                      <a:prstDash val="solid"/>
                      <a:round/>
                      <a:headEnd type="none" w="med" len="med"/>
                      <a:tailEnd type="none" w="med" len="med"/>
                    </a:lnT>
                    <a:lnB w="12700" cap="flat" cmpd="sng" algn="ctr">
                      <a:solidFill>
                        <a:srgbClr val="00A9A4"/>
                      </a:solidFill>
                      <a:prstDash val="solid"/>
                      <a:round/>
                      <a:headEnd type="none" w="med" len="med"/>
                      <a:tailEnd type="none" w="med" len="med"/>
                    </a:lnB>
                  </a:tcPr>
                </a:tc>
                <a:tc>
                  <a:txBody>
                    <a:bodyPr/>
                    <a:lstStyle/>
                    <a:p>
                      <a:pPr algn="l" fontAlgn="b"/>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lnL w="12700" cap="flat" cmpd="sng" algn="ctr">
                      <a:solidFill>
                        <a:srgbClr val="00A9A4"/>
                      </a:solidFill>
                      <a:prstDash val="solid"/>
                      <a:round/>
                      <a:headEnd type="none" w="med" len="med"/>
                      <a:tailEnd type="none" w="med" len="med"/>
                    </a:lnL>
                    <a:lnR w="19050" cap="flat" cmpd="sng" algn="ctr">
                      <a:solidFill>
                        <a:schemeClr val="bg1">
                          <a:lumMod val="75000"/>
                        </a:schemeClr>
                      </a:solidFill>
                      <a:prstDash val="sysDot"/>
                      <a:round/>
                      <a:headEnd type="none" w="med" len="med"/>
                      <a:tailEnd type="none" w="med" len="med"/>
                    </a:lnR>
                    <a:lnT w="19050" cap="flat" cmpd="sng" algn="ctr">
                      <a:solidFill>
                        <a:schemeClr val="bg1">
                          <a:lumMod val="75000"/>
                        </a:schemeClr>
                      </a:solidFill>
                      <a:prstDash val="sysDot"/>
                      <a:round/>
                      <a:headEnd type="none" w="med" len="med"/>
                      <a:tailEnd type="none" w="med" len="med"/>
                    </a:lnT>
                    <a:lnB w="19050" cap="flat" cmpd="sng" algn="ctr">
                      <a:solidFill>
                        <a:schemeClr val="bg1">
                          <a:lumMod val="75000"/>
                        </a:schemeClr>
                      </a:solidFill>
                      <a:prstDash val="sysDot"/>
                      <a:round/>
                      <a:headEnd type="none" w="med" len="med"/>
                      <a:tailEnd type="none" w="med" len="med"/>
                    </a:lnB>
                    <a:solidFill>
                      <a:srgbClr val="F26B73"/>
                    </a:solidFill>
                  </a:tcPr>
                </a:tc>
                <a:tc>
                  <a:txBody>
                    <a:bodyPr/>
                    <a:lstStyle/>
                    <a:p>
                      <a:pPr algn="l" fontAlgn="b"/>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lnL w="19050" cap="flat" cmpd="sng" algn="ctr">
                      <a:solidFill>
                        <a:schemeClr val="bg1">
                          <a:lumMod val="75000"/>
                        </a:schemeClr>
                      </a:solidFill>
                      <a:prstDash val="sysDot"/>
                      <a:round/>
                      <a:headEnd type="none" w="med" len="med"/>
                      <a:tailEnd type="none" w="med" len="med"/>
                    </a:lnL>
                    <a:lnR w="19050" cap="flat" cmpd="sng" algn="ctr">
                      <a:solidFill>
                        <a:schemeClr val="bg1">
                          <a:lumMod val="75000"/>
                        </a:schemeClr>
                      </a:solidFill>
                      <a:prstDash val="sysDot"/>
                      <a:round/>
                      <a:headEnd type="none" w="med" len="med"/>
                      <a:tailEnd type="none" w="med" len="med"/>
                    </a:lnR>
                    <a:lnT w="19050" cap="flat" cmpd="sng" algn="ctr">
                      <a:solidFill>
                        <a:schemeClr val="bg1">
                          <a:lumMod val="75000"/>
                        </a:schemeClr>
                      </a:solidFill>
                      <a:prstDash val="sysDot"/>
                      <a:round/>
                      <a:headEnd type="none" w="med" len="med"/>
                      <a:tailEnd type="none" w="med" len="med"/>
                    </a:lnT>
                    <a:lnB w="19050" cap="flat" cmpd="sng" algn="ctr">
                      <a:solidFill>
                        <a:schemeClr val="bg1">
                          <a:lumMod val="75000"/>
                        </a:schemeClr>
                      </a:solidFill>
                      <a:prstDash val="sysDot"/>
                      <a:round/>
                      <a:headEnd type="none" w="med" len="med"/>
                      <a:tailEnd type="none" w="med" len="med"/>
                    </a:lnB>
                    <a:solidFill>
                      <a:srgbClr val="00A99A"/>
                    </a:solidFill>
                  </a:tcPr>
                </a:tc>
                <a:tc>
                  <a:txBody>
                    <a:bodyPr/>
                    <a:lstStyle/>
                    <a:p>
                      <a:pPr algn="l" fontAlgn="b"/>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lnL w="19050" cap="flat" cmpd="sng" algn="ctr">
                      <a:solidFill>
                        <a:schemeClr val="bg1">
                          <a:lumMod val="75000"/>
                        </a:schemeClr>
                      </a:solidFill>
                      <a:prstDash val="sysDot"/>
                      <a:round/>
                      <a:headEnd type="none" w="med" len="med"/>
                      <a:tailEnd type="none" w="med" len="med"/>
                    </a:lnL>
                    <a:lnR w="19050" cap="flat" cmpd="sng" algn="ctr">
                      <a:solidFill>
                        <a:schemeClr val="bg1">
                          <a:lumMod val="75000"/>
                        </a:schemeClr>
                      </a:solidFill>
                      <a:prstDash val="sysDot"/>
                      <a:round/>
                      <a:headEnd type="none" w="med" len="med"/>
                      <a:tailEnd type="none" w="med" len="med"/>
                    </a:lnR>
                    <a:lnT w="19050" cap="flat" cmpd="sng" algn="ctr">
                      <a:solidFill>
                        <a:schemeClr val="bg1">
                          <a:lumMod val="75000"/>
                        </a:schemeClr>
                      </a:solidFill>
                      <a:prstDash val="sysDot"/>
                      <a:round/>
                      <a:headEnd type="none" w="med" len="med"/>
                      <a:tailEnd type="none" w="med" len="med"/>
                    </a:lnT>
                    <a:lnB w="19050" cap="flat" cmpd="sng" algn="ctr">
                      <a:solidFill>
                        <a:schemeClr val="bg1">
                          <a:lumMod val="75000"/>
                        </a:schemeClr>
                      </a:solidFill>
                      <a:prstDash val="sysDot"/>
                      <a:round/>
                      <a:headEnd type="none" w="med" len="med"/>
                      <a:tailEnd type="none" w="med" len="med"/>
                    </a:lnB>
                    <a:solidFill>
                      <a:srgbClr val="00A99A"/>
                    </a:solidFill>
                  </a:tcPr>
                </a:tc>
                <a:tc>
                  <a:txBody>
                    <a:bodyPr/>
                    <a:lstStyle/>
                    <a:p>
                      <a:pPr algn="l" fontAlgn="b"/>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lnL w="19050" cap="flat" cmpd="sng" algn="ctr">
                      <a:solidFill>
                        <a:schemeClr val="bg1">
                          <a:lumMod val="75000"/>
                        </a:schemeClr>
                      </a:solidFill>
                      <a:prstDash val="sysDot"/>
                      <a:round/>
                      <a:headEnd type="none" w="med" len="med"/>
                      <a:tailEnd type="none" w="med" len="med"/>
                    </a:lnL>
                    <a:lnR w="19050" cap="flat" cmpd="sng" algn="ctr">
                      <a:solidFill>
                        <a:schemeClr val="bg1">
                          <a:lumMod val="75000"/>
                        </a:schemeClr>
                      </a:solidFill>
                      <a:prstDash val="sysDot"/>
                      <a:round/>
                      <a:headEnd type="none" w="med" len="med"/>
                      <a:tailEnd type="none" w="med" len="med"/>
                    </a:lnR>
                    <a:lnT w="19050" cap="flat" cmpd="sng" algn="ctr">
                      <a:solidFill>
                        <a:schemeClr val="bg1">
                          <a:lumMod val="75000"/>
                        </a:schemeClr>
                      </a:solidFill>
                      <a:prstDash val="sysDot"/>
                      <a:round/>
                      <a:headEnd type="none" w="med" len="med"/>
                      <a:tailEnd type="none" w="med" len="med"/>
                    </a:lnT>
                    <a:lnB w="19050" cap="flat" cmpd="sng" algn="ctr">
                      <a:solidFill>
                        <a:schemeClr val="bg1">
                          <a:lumMod val="75000"/>
                        </a:schemeClr>
                      </a:solidFill>
                      <a:prstDash val="sysDot"/>
                      <a:round/>
                      <a:headEnd type="none" w="med" len="med"/>
                      <a:tailEnd type="none" w="med" len="med"/>
                    </a:lnB>
                    <a:solidFill>
                      <a:srgbClr val="F26B73"/>
                    </a:solidFill>
                  </a:tcPr>
                </a:tc>
                <a:extLst>
                  <a:ext uri="{0D108BD9-81ED-4DB2-BD59-A6C34878D82A}">
                    <a16:rowId xmlns:a16="http://schemas.microsoft.com/office/drawing/2014/main" val="904880396"/>
                  </a:ext>
                </a:extLst>
              </a:tr>
              <a:tr h="189299">
                <a:tc>
                  <a:txBody>
                    <a:bodyPr/>
                    <a:lstStyle/>
                    <a:p>
                      <a:pPr algn="l" fontAlgn="b"/>
                      <a:r>
                        <a:rPr lang="en-US" sz="1100" b="1" i="0" u="none" strike="noStrike" dirty="0">
                          <a:solidFill>
                            <a:srgbClr val="000000"/>
                          </a:solidFill>
                          <a:effectLst/>
                          <a:latin typeface="Arial" panose="020B0604020202020204" pitchFamily="34" charset="0"/>
                          <a:cs typeface="Arial" panose="020B0604020202020204" pitchFamily="34" charset="0"/>
                        </a:rPr>
                        <a:t>  Kiribati (Jun 2014)</a:t>
                      </a:r>
                    </a:p>
                  </a:txBody>
                  <a:tcPr marL="0" marR="0" marT="0" marB="0" anchor="ctr">
                    <a:lnL w="12700" cap="flat" cmpd="sng" algn="ctr">
                      <a:solidFill>
                        <a:srgbClr val="00A9A4"/>
                      </a:solidFill>
                      <a:prstDash val="solid"/>
                      <a:round/>
                      <a:headEnd type="none" w="med" len="med"/>
                      <a:tailEnd type="none" w="med" len="med"/>
                    </a:lnL>
                    <a:lnR w="12700" cap="flat" cmpd="sng" algn="ctr">
                      <a:solidFill>
                        <a:srgbClr val="00A9A4"/>
                      </a:solidFill>
                      <a:prstDash val="solid"/>
                      <a:round/>
                      <a:headEnd type="none" w="med" len="med"/>
                      <a:tailEnd type="none" w="med" len="med"/>
                    </a:lnR>
                    <a:lnT w="12700" cap="flat" cmpd="sng" algn="ctr">
                      <a:solidFill>
                        <a:srgbClr val="00A9A4"/>
                      </a:solidFill>
                      <a:prstDash val="solid"/>
                      <a:round/>
                      <a:headEnd type="none" w="med" len="med"/>
                      <a:tailEnd type="none" w="med" len="med"/>
                    </a:lnT>
                    <a:lnB w="12700" cap="flat" cmpd="sng" algn="ctr">
                      <a:solidFill>
                        <a:srgbClr val="00A9A4"/>
                      </a:solidFill>
                      <a:prstDash val="solid"/>
                      <a:round/>
                      <a:headEnd type="none" w="med" len="med"/>
                      <a:tailEnd type="none" w="med" len="med"/>
                    </a:lnB>
                  </a:tcPr>
                </a:tc>
                <a:tc>
                  <a:txBody>
                    <a:bodyPr/>
                    <a:lstStyle/>
                    <a:p>
                      <a:pPr algn="l" fontAlgn="b"/>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lnL w="12700" cap="flat" cmpd="sng" algn="ctr">
                      <a:solidFill>
                        <a:srgbClr val="00A9A4"/>
                      </a:solidFill>
                      <a:prstDash val="solid"/>
                      <a:round/>
                      <a:headEnd type="none" w="med" len="med"/>
                      <a:tailEnd type="none" w="med" len="med"/>
                    </a:lnL>
                    <a:lnR w="19050" cap="flat" cmpd="sng" algn="ctr">
                      <a:solidFill>
                        <a:schemeClr val="bg1">
                          <a:lumMod val="75000"/>
                        </a:schemeClr>
                      </a:solidFill>
                      <a:prstDash val="sysDot"/>
                      <a:round/>
                      <a:headEnd type="none" w="med" len="med"/>
                      <a:tailEnd type="none" w="med" len="med"/>
                    </a:lnR>
                    <a:lnT w="19050" cap="flat" cmpd="sng" algn="ctr">
                      <a:solidFill>
                        <a:schemeClr val="bg1">
                          <a:lumMod val="75000"/>
                        </a:schemeClr>
                      </a:solidFill>
                      <a:prstDash val="sysDot"/>
                      <a:round/>
                      <a:headEnd type="none" w="med" len="med"/>
                      <a:tailEnd type="none" w="med" len="med"/>
                    </a:lnT>
                    <a:lnB w="19050" cap="flat" cmpd="sng" algn="ctr">
                      <a:solidFill>
                        <a:schemeClr val="bg1">
                          <a:lumMod val="75000"/>
                        </a:schemeClr>
                      </a:solidFill>
                      <a:prstDash val="sysDot"/>
                      <a:round/>
                      <a:headEnd type="none" w="med" len="med"/>
                      <a:tailEnd type="none" w="med" len="med"/>
                    </a:lnB>
                    <a:solidFill>
                      <a:srgbClr val="00A99A"/>
                    </a:solidFill>
                  </a:tcPr>
                </a:tc>
                <a:tc>
                  <a:txBody>
                    <a:bodyPr/>
                    <a:lstStyle/>
                    <a:p>
                      <a:pPr algn="l" fontAlgn="b"/>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lnL w="19050" cap="flat" cmpd="sng" algn="ctr">
                      <a:solidFill>
                        <a:schemeClr val="bg1">
                          <a:lumMod val="75000"/>
                        </a:schemeClr>
                      </a:solidFill>
                      <a:prstDash val="sysDot"/>
                      <a:round/>
                      <a:headEnd type="none" w="med" len="med"/>
                      <a:tailEnd type="none" w="med" len="med"/>
                    </a:lnL>
                    <a:lnR w="19050" cap="flat" cmpd="sng" algn="ctr">
                      <a:solidFill>
                        <a:schemeClr val="bg1">
                          <a:lumMod val="75000"/>
                        </a:schemeClr>
                      </a:solidFill>
                      <a:prstDash val="sysDot"/>
                      <a:round/>
                      <a:headEnd type="none" w="med" len="med"/>
                      <a:tailEnd type="none" w="med" len="med"/>
                    </a:lnR>
                    <a:lnT w="19050" cap="flat" cmpd="sng" algn="ctr">
                      <a:solidFill>
                        <a:schemeClr val="bg1">
                          <a:lumMod val="75000"/>
                        </a:schemeClr>
                      </a:solidFill>
                      <a:prstDash val="sysDot"/>
                      <a:round/>
                      <a:headEnd type="none" w="med" len="med"/>
                      <a:tailEnd type="none" w="med" len="med"/>
                    </a:lnT>
                    <a:lnB w="19050" cap="flat" cmpd="sng" algn="ctr">
                      <a:solidFill>
                        <a:schemeClr val="bg1">
                          <a:lumMod val="75000"/>
                        </a:schemeClr>
                      </a:solidFill>
                      <a:prstDash val="sysDot"/>
                      <a:round/>
                      <a:headEnd type="none" w="med" len="med"/>
                      <a:tailEnd type="none" w="med" len="med"/>
                    </a:lnB>
                    <a:solidFill>
                      <a:srgbClr val="00A99A"/>
                    </a:solidFill>
                  </a:tcPr>
                </a:tc>
                <a:tc>
                  <a:txBody>
                    <a:bodyPr/>
                    <a:lstStyle/>
                    <a:p>
                      <a:pPr algn="l" fontAlgn="b"/>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lnL w="19050" cap="flat" cmpd="sng" algn="ctr">
                      <a:solidFill>
                        <a:schemeClr val="bg1">
                          <a:lumMod val="75000"/>
                        </a:schemeClr>
                      </a:solidFill>
                      <a:prstDash val="sysDot"/>
                      <a:round/>
                      <a:headEnd type="none" w="med" len="med"/>
                      <a:tailEnd type="none" w="med" len="med"/>
                    </a:lnL>
                    <a:lnR w="19050" cap="flat" cmpd="sng" algn="ctr">
                      <a:solidFill>
                        <a:schemeClr val="bg1">
                          <a:lumMod val="75000"/>
                        </a:schemeClr>
                      </a:solidFill>
                      <a:prstDash val="sysDot"/>
                      <a:round/>
                      <a:headEnd type="none" w="med" len="med"/>
                      <a:tailEnd type="none" w="med" len="med"/>
                    </a:lnR>
                    <a:lnT w="19050" cap="flat" cmpd="sng" algn="ctr">
                      <a:solidFill>
                        <a:schemeClr val="bg1">
                          <a:lumMod val="75000"/>
                        </a:schemeClr>
                      </a:solidFill>
                      <a:prstDash val="sysDot"/>
                      <a:round/>
                      <a:headEnd type="none" w="med" len="med"/>
                      <a:tailEnd type="none" w="med" len="med"/>
                    </a:lnT>
                    <a:lnB w="19050" cap="flat" cmpd="sng" algn="ctr">
                      <a:solidFill>
                        <a:schemeClr val="bg1">
                          <a:lumMod val="75000"/>
                        </a:schemeClr>
                      </a:solidFill>
                      <a:prstDash val="sysDot"/>
                      <a:round/>
                      <a:headEnd type="none" w="med" len="med"/>
                      <a:tailEnd type="none" w="med" len="med"/>
                    </a:lnB>
                    <a:solidFill>
                      <a:srgbClr val="00A99A"/>
                    </a:solidFill>
                  </a:tcPr>
                </a:tc>
                <a:tc>
                  <a:txBody>
                    <a:bodyPr/>
                    <a:lstStyle/>
                    <a:p>
                      <a:pPr algn="l" fontAlgn="b"/>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lnL w="19050" cap="flat" cmpd="sng" algn="ctr">
                      <a:solidFill>
                        <a:schemeClr val="bg1">
                          <a:lumMod val="75000"/>
                        </a:schemeClr>
                      </a:solidFill>
                      <a:prstDash val="sysDot"/>
                      <a:round/>
                      <a:headEnd type="none" w="med" len="med"/>
                      <a:tailEnd type="none" w="med" len="med"/>
                    </a:lnL>
                    <a:lnR w="19050" cap="flat" cmpd="sng" algn="ctr">
                      <a:solidFill>
                        <a:schemeClr val="bg1">
                          <a:lumMod val="75000"/>
                        </a:schemeClr>
                      </a:solidFill>
                      <a:prstDash val="sysDot"/>
                      <a:round/>
                      <a:headEnd type="none" w="med" len="med"/>
                      <a:tailEnd type="none" w="med" len="med"/>
                    </a:lnR>
                    <a:lnT w="19050" cap="flat" cmpd="sng" algn="ctr">
                      <a:solidFill>
                        <a:schemeClr val="bg1">
                          <a:lumMod val="75000"/>
                        </a:schemeClr>
                      </a:solidFill>
                      <a:prstDash val="sysDot"/>
                      <a:round/>
                      <a:headEnd type="none" w="med" len="med"/>
                      <a:tailEnd type="none" w="med" len="med"/>
                    </a:lnT>
                    <a:lnB w="19050" cap="flat" cmpd="sng" algn="ctr">
                      <a:solidFill>
                        <a:schemeClr val="bg1">
                          <a:lumMod val="75000"/>
                        </a:schemeClr>
                      </a:solidFill>
                      <a:prstDash val="sysDot"/>
                      <a:round/>
                      <a:headEnd type="none" w="med" len="med"/>
                      <a:tailEnd type="none" w="med" len="med"/>
                    </a:lnB>
                    <a:solidFill>
                      <a:srgbClr val="00A99A"/>
                    </a:solidFill>
                  </a:tcPr>
                </a:tc>
                <a:extLst>
                  <a:ext uri="{0D108BD9-81ED-4DB2-BD59-A6C34878D82A}">
                    <a16:rowId xmlns:a16="http://schemas.microsoft.com/office/drawing/2014/main" val="2591422763"/>
                  </a:ext>
                </a:extLst>
              </a:tr>
              <a:tr h="189299">
                <a:tc>
                  <a:txBody>
                    <a:bodyPr/>
                    <a:lstStyle/>
                    <a:p>
                      <a:pPr algn="l" fontAlgn="b"/>
                      <a:r>
                        <a:rPr lang="en-US" sz="1100" b="1" i="0" u="none" strike="noStrike" dirty="0">
                          <a:solidFill>
                            <a:srgbClr val="000000"/>
                          </a:solidFill>
                          <a:effectLst/>
                          <a:latin typeface="Arial" panose="020B0604020202020204" pitchFamily="34" charset="0"/>
                          <a:cs typeface="Arial" panose="020B0604020202020204" pitchFamily="34" charset="0"/>
                        </a:rPr>
                        <a:t>  Lao PDR (Mar 2016, 2017)**</a:t>
                      </a:r>
                    </a:p>
                  </a:txBody>
                  <a:tcPr marL="0" marR="0" marT="0" marB="0" anchor="ctr">
                    <a:lnL w="12700" cap="flat" cmpd="sng" algn="ctr">
                      <a:solidFill>
                        <a:srgbClr val="00A9A4"/>
                      </a:solidFill>
                      <a:prstDash val="solid"/>
                      <a:round/>
                      <a:headEnd type="none" w="med" len="med"/>
                      <a:tailEnd type="none" w="med" len="med"/>
                    </a:lnL>
                    <a:lnR w="12700" cap="flat" cmpd="sng" algn="ctr">
                      <a:solidFill>
                        <a:srgbClr val="00A9A4"/>
                      </a:solidFill>
                      <a:prstDash val="solid"/>
                      <a:round/>
                      <a:headEnd type="none" w="med" len="med"/>
                      <a:tailEnd type="none" w="med" len="med"/>
                    </a:lnR>
                    <a:lnT w="12700" cap="flat" cmpd="sng" algn="ctr">
                      <a:solidFill>
                        <a:srgbClr val="00A9A4"/>
                      </a:solidFill>
                      <a:prstDash val="solid"/>
                      <a:round/>
                      <a:headEnd type="none" w="med" len="med"/>
                      <a:tailEnd type="none" w="med" len="med"/>
                    </a:lnT>
                    <a:lnB w="12700" cap="flat" cmpd="sng" algn="ctr">
                      <a:solidFill>
                        <a:srgbClr val="00A9A4"/>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b">
                    <a:lnL w="12700" cap="flat" cmpd="sng" algn="ctr">
                      <a:solidFill>
                        <a:srgbClr val="00A9A4"/>
                      </a:solidFill>
                      <a:prstDash val="solid"/>
                      <a:round/>
                      <a:headEnd type="none" w="med" len="med"/>
                      <a:tailEnd type="none" w="med" len="med"/>
                    </a:lnL>
                    <a:lnR w="19050" cap="flat" cmpd="sng" algn="ctr">
                      <a:solidFill>
                        <a:schemeClr val="bg1">
                          <a:lumMod val="75000"/>
                        </a:schemeClr>
                      </a:solidFill>
                      <a:prstDash val="sysDot"/>
                      <a:round/>
                      <a:headEnd type="none" w="med" len="med"/>
                      <a:tailEnd type="none" w="med" len="med"/>
                    </a:lnR>
                    <a:lnT w="19050" cap="flat" cmpd="sng" algn="ctr">
                      <a:solidFill>
                        <a:schemeClr val="bg1">
                          <a:lumMod val="75000"/>
                        </a:schemeClr>
                      </a:solidFill>
                      <a:prstDash val="sysDot"/>
                      <a:round/>
                      <a:headEnd type="none" w="med" len="med"/>
                      <a:tailEnd type="none" w="med" len="med"/>
                    </a:lnT>
                    <a:lnB w="19050" cap="flat" cmpd="sng" algn="ctr">
                      <a:solidFill>
                        <a:schemeClr val="bg1">
                          <a:lumMod val="75000"/>
                        </a:schemeClr>
                      </a:solidFill>
                      <a:prstDash val="sysDot"/>
                      <a:round/>
                      <a:headEnd type="none" w="med" len="med"/>
                      <a:tailEnd type="none" w="med" len="med"/>
                    </a:lnB>
                    <a:solidFill>
                      <a:srgbClr val="F26B73"/>
                    </a:solidFill>
                  </a:tcPr>
                </a:tc>
                <a:tc>
                  <a:txBody>
                    <a:bodyPr/>
                    <a:lstStyle/>
                    <a:p>
                      <a:pPr algn="l" fontAlgn="b"/>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lnL w="19050" cap="flat" cmpd="sng" algn="ctr">
                      <a:solidFill>
                        <a:schemeClr val="bg1">
                          <a:lumMod val="75000"/>
                        </a:schemeClr>
                      </a:solidFill>
                      <a:prstDash val="sysDot"/>
                      <a:round/>
                      <a:headEnd type="none" w="med" len="med"/>
                      <a:tailEnd type="none" w="med" len="med"/>
                    </a:lnL>
                    <a:lnR w="19050" cap="flat" cmpd="sng" algn="ctr">
                      <a:solidFill>
                        <a:schemeClr val="bg1">
                          <a:lumMod val="75000"/>
                        </a:schemeClr>
                      </a:solidFill>
                      <a:prstDash val="sysDot"/>
                      <a:round/>
                      <a:headEnd type="none" w="med" len="med"/>
                      <a:tailEnd type="none" w="med" len="med"/>
                    </a:lnR>
                    <a:lnT w="19050" cap="flat" cmpd="sng" algn="ctr">
                      <a:solidFill>
                        <a:schemeClr val="bg1">
                          <a:lumMod val="75000"/>
                        </a:schemeClr>
                      </a:solidFill>
                      <a:prstDash val="sysDot"/>
                      <a:round/>
                      <a:headEnd type="none" w="med" len="med"/>
                      <a:tailEnd type="none" w="med" len="med"/>
                    </a:lnT>
                    <a:lnB w="19050" cap="flat" cmpd="sng" algn="ctr">
                      <a:solidFill>
                        <a:schemeClr val="bg1">
                          <a:lumMod val="75000"/>
                        </a:schemeClr>
                      </a:solidFill>
                      <a:prstDash val="sysDot"/>
                      <a:round/>
                      <a:headEnd type="none" w="med" len="med"/>
                      <a:tailEnd type="none" w="med" len="med"/>
                    </a:lnB>
                    <a:solidFill>
                      <a:srgbClr val="F26B73"/>
                    </a:solidFill>
                  </a:tcPr>
                </a:tc>
                <a:tc>
                  <a:txBody>
                    <a:bodyPr/>
                    <a:lstStyle/>
                    <a:p>
                      <a:pPr algn="l" fontAlgn="b"/>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lnL w="19050" cap="flat" cmpd="sng" algn="ctr">
                      <a:solidFill>
                        <a:schemeClr val="bg1">
                          <a:lumMod val="75000"/>
                        </a:schemeClr>
                      </a:solidFill>
                      <a:prstDash val="sysDot"/>
                      <a:round/>
                      <a:headEnd type="none" w="med" len="med"/>
                      <a:tailEnd type="none" w="med" len="med"/>
                    </a:lnL>
                    <a:lnR w="19050" cap="flat" cmpd="sng" algn="ctr">
                      <a:solidFill>
                        <a:schemeClr val="bg1">
                          <a:lumMod val="75000"/>
                        </a:schemeClr>
                      </a:solidFill>
                      <a:prstDash val="sysDot"/>
                      <a:round/>
                      <a:headEnd type="none" w="med" len="med"/>
                      <a:tailEnd type="none" w="med" len="med"/>
                    </a:lnR>
                    <a:lnT w="19050" cap="flat" cmpd="sng" algn="ctr">
                      <a:solidFill>
                        <a:schemeClr val="bg1">
                          <a:lumMod val="75000"/>
                        </a:schemeClr>
                      </a:solidFill>
                      <a:prstDash val="sysDot"/>
                      <a:round/>
                      <a:headEnd type="none" w="med" len="med"/>
                      <a:tailEnd type="none" w="med" len="med"/>
                    </a:lnT>
                    <a:lnB w="19050" cap="flat" cmpd="sng" algn="ctr">
                      <a:solidFill>
                        <a:schemeClr val="bg1">
                          <a:lumMod val="75000"/>
                        </a:schemeClr>
                      </a:solidFill>
                      <a:prstDash val="sysDot"/>
                      <a:round/>
                      <a:headEnd type="none" w="med" len="med"/>
                      <a:tailEnd type="none" w="med" len="med"/>
                    </a:lnB>
                    <a:solidFill>
                      <a:srgbClr val="F26B73"/>
                    </a:solidFill>
                  </a:tcPr>
                </a:tc>
                <a:tc>
                  <a:txBody>
                    <a:bodyPr/>
                    <a:lstStyle/>
                    <a:p>
                      <a:pPr algn="l" fontAlgn="b"/>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lnL w="19050" cap="flat" cmpd="sng" algn="ctr">
                      <a:solidFill>
                        <a:schemeClr val="bg1">
                          <a:lumMod val="75000"/>
                        </a:schemeClr>
                      </a:solidFill>
                      <a:prstDash val="sysDot"/>
                      <a:round/>
                      <a:headEnd type="none" w="med" len="med"/>
                      <a:tailEnd type="none" w="med" len="med"/>
                    </a:lnL>
                    <a:lnR w="19050" cap="flat" cmpd="sng" algn="ctr">
                      <a:solidFill>
                        <a:schemeClr val="bg1">
                          <a:lumMod val="75000"/>
                        </a:schemeClr>
                      </a:solidFill>
                      <a:prstDash val="sysDot"/>
                      <a:round/>
                      <a:headEnd type="none" w="med" len="med"/>
                      <a:tailEnd type="none" w="med" len="med"/>
                    </a:lnR>
                    <a:lnT w="19050" cap="flat" cmpd="sng" algn="ctr">
                      <a:solidFill>
                        <a:schemeClr val="bg1">
                          <a:lumMod val="75000"/>
                        </a:schemeClr>
                      </a:solidFill>
                      <a:prstDash val="sysDot"/>
                      <a:round/>
                      <a:headEnd type="none" w="med" len="med"/>
                      <a:tailEnd type="none" w="med" len="med"/>
                    </a:lnT>
                    <a:lnB w="19050" cap="flat" cmpd="sng" algn="ctr">
                      <a:solidFill>
                        <a:schemeClr val="bg1">
                          <a:lumMod val="75000"/>
                        </a:schemeClr>
                      </a:solidFill>
                      <a:prstDash val="sysDot"/>
                      <a:round/>
                      <a:headEnd type="none" w="med" len="med"/>
                      <a:tailEnd type="none" w="med" len="med"/>
                    </a:lnB>
                    <a:solidFill>
                      <a:srgbClr val="F26B73"/>
                    </a:solidFill>
                  </a:tcPr>
                </a:tc>
                <a:extLst>
                  <a:ext uri="{0D108BD9-81ED-4DB2-BD59-A6C34878D82A}">
                    <a16:rowId xmlns:a16="http://schemas.microsoft.com/office/drawing/2014/main" val="2345794563"/>
                  </a:ext>
                </a:extLst>
              </a:tr>
              <a:tr h="189299">
                <a:tc>
                  <a:txBody>
                    <a:bodyPr/>
                    <a:lstStyle/>
                    <a:p>
                      <a:pPr algn="l" fontAlgn="b"/>
                      <a:r>
                        <a:rPr lang="en-US" sz="1100" b="1" i="0" u="none" strike="noStrike" dirty="0">
                          <a:solidFill>
                            <a:srgbClr val="000000"/>
                          </a:solidFill>
                          <a:effectLst/>
                          <a:latin typeface="Arial" panose="020B0604020202020204" pitchFamily="34" charset="0"/>
                          <a:cs typeface="Arial" panose="020B0604020202020204" pitchFamily="34" charset="0"/>
                        </a:rPr>
                        <a:t>  Malaysia (Mar 2016, 2019)*</a:t>
                      </a:r>
                    </a:p>
                  </a:txBody>
                  <a:tcPr marL="0" marR="0" marT="0" marB="0" anchor="ctr">
                    <a:lnL w="12700" cap="flat" cmpd="sng" algn="ctr">
                      <a:solidFill>
                        <a:srgbClr val="00A9A4"/>
                      </a:solidFill>
                      <a:prstDash val="solid"/>
                      <a:round/>
                      <a:headEnd type="none" w="med" len="med"/>
                      <a:tailEnd type="none" w="med" len="med"/>
                    </a:lnL>
                    <a:lnR w="12700" cap="flat" cmpd="sng" algn="ctr">
                      <a:solidFill>
                        <a:srgbClr val="00A9A4"/>
                      </a:solidFill>
                      <a:prstDash val="solid"/>
                      <a:round/>
                      <a:headEnd type="none" w="med" len="med"/>
                      <a:tailEnd type="none" w="med" len="med"/>
                    </a:lnR>
                    <a:lnT w="12700" cap="flat" cmpd="sng" algn="ctr">
                      <a:solidFill>
                        <a:srgbClr val="00A9A4"/>
                      </a:solidFill>
                      <a:prstDash val="solid"/>
                      <a:round/>
                      <a:headEnd type="none" w="med" len="med"/>
                      <a:tailEnd type="none" w="med" len="med"/>
                    </a:lnT>
                    <a:lnB w="12700" cap="flat" cmpd="sng" algn="ctr">
                      <a:solidFill>
                        <a:srgbClr val="00A9A4"/>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b">
                    <a:lnL w="12700" cap="flat" cmpd="sng" algn="ctr">
                      <a:solidFill>
                        <a:srgbClr val="00A9A4"/>
                      </a:solidFill>
                      <a:prstDash val="solid"/>
                      <a:round/>
                      <a:headEnd type="none" w="med" len="med"/>
                      <a:tailEnd type="none" w="med" len="med"/>
                    </a:lnL>
                    <a:lnR w="19050" cap="flat" cmpd="sng" algn="ctr">
                      <a:solidFill>
                        <a:schemeClr val="bg1">
                          <a:lumMod val="75000"/>
                        </a:schemeClr>
                      </a:solidFill>
                      <a:prstDash val="sysDot"/>
                      <a:round/>
                      <a:headEnd type="none" w="med" len="med"/>
                      <a:tailEnd type="none" w="med" len="med"/>
                    </a:lnR>
                    <a:lnT w="19050" cap="flat" cmpd="sng" algn="ctr">
                      <a:solidFill>
                        <a:schemeClr val="bg1">
                          <a:lumMod val="75000"/>
                        </a:schemeClr>
                      </a:solidFill>
                      <a:prstDash val="sysDot"/>
                      <a:round/>
                      <a:headEnd type="none" w="med" len="med"/>
                      <a:tailEnd type="none" w="med" len="med"/>
                    </a:lnT>
                    <a:lnB w="19050" cap="flat" cmpd="sng" algn="ctr">
                      <a:solidFill>
                        <a:schemeClr val="bg1">
                          <a:lumMod val="75000"/>
                        </a:schemeClr>
                      </a:solidFill>
                      <a:prstDash val="sysDot"/>
                      <a:round/>
                      <a:headEnd type="none" w="med" len="med"/>
                      <a:tailEnd type="none" w="med" len="med"/>
                    </a:lnB>
                    <a:solidFill>
                      <a:srgbClr val="F26B73"/>
                    </a:solidFill>
                  </a:tcPr>
                </a:tc>
                <a:tc>
                  <a:txBody>
                    <a:bodyPr/>
                    <a:lstStyle/>
                    <a:p>
                      <a:pPr algn="l" fontAlgn="b"/>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lnL w="19050" cap="flat" cmpd="sng" algn="ctr">
                      <a:solidFill>
                        <a:schemeClr val="bg1">
                          <a:lumMod val="75000"/>
                        </a:schemeClr>
                      </a:solidFill>
                      <a:prstDash val="sysDot"/>
                      <a:round/>
                      <a:headEnd type="none" w="med" len="med"/>
                      <a:tailEnd type="none" w="med" len="med"/>
                    </a:lnL>
                    <a:lnR w="19050" cap="flat" cmpd="sng" algn="ctr">
                      <a:solidFill>
                        <a:schemeClr val="bg1">
                          <a:lumMod val="75000"/>
                        </a:schemeClr>
                      </a:solidFill>
                      <a:prstDash val="sysDot"/>
                      <a:round/>
                      <a:headEnd type="none" w="med" len="med"/>
                      <a:tailEnd type="none" w="med" len="med"/>
                    </a:lnR>
                    <a:lnT w="19050" cap="flat" cmpd="sng" algn="ctr">
                      <a:solidFill>
                        <a:schemeClr val="bg1">
                          <a:lumMod val="75000"/>
                        </a:schemeClr>
                      </a:solidFill>
                      <a:prstDash val="sysDot"/>
                      <a:round/>
                      <a:headEnd type="none" w="med" len="med"/>
                      <a:tailEnd type="none" w="med" len="med"/>
                    </a:lnT>
                    <a:lnB w="19050" cap="flat" cmpd="sng" algn="ctr">
                      <a:solidFill>
                        <a:schemeClr val="bg1">
                          <a:lumMod val="75000"/>
                        </a:schemeClr>
                      </a:solidFill>
                      <a:prstDash val="sysDot"/>
                      <a:round/>
                      <a:headEnd type="none" w="med" len="med"/>
                      <a:tailEnd type="none" w="med" len="med"/>
                    </a:lnB>
                    <a:solidFill>
                      <a:srgbClr val="F26B73"/>
                    </a:solidFill>
                  </a:tcPr>
                </a:tc>
                <a:tc>
                  <a:txBody>
                    <a:bodyPr/>
                    <a:lstStyle/>
                    <a:p>
                      <a:pPr algn="l" fontAlgn="b"/>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lnL w="19050" cap="flat" cmpd="sng" algn="ctr">
                      <a:solidFill>
                        <a:schemeClr val="bg1">
                          <a:lumMod val="75000"/>
                        </a:schemeClr>
                      </a:solidFill>
                      <a:prstDash val="sysDot"/>
                      <a:round/>
                      <a:headEnd type="none" w="med" len="med"/>
                      <a:tailEnd type="none" w="med" len="med"/>
                    </a:lnL>
                    <a:lnR w="19050" cap="flat" cmpd="sng" algn="ctr">
                      <a:solidFill>
                        <a:schemeClr val="bg1">
                          <a:lumMod val="75000"/>
                        </a:schemeClr>
                      </a:solidFill>
                      <a:prstDash val="sysDot"/>
                      <a:round/>
                      <a:headEnd type="none" w="med" len="med"/>
                      <a:tailEnd type="none" w="med" len="med"/>
                    </a:lnR>
                    <a:lnT w="19050" cap="flat" cmpd="sng" algn="ctr">
                      <a:solidFill>
                        <a:schemeClr val="bg1">
                          <a:lumMod val="75000"/>
                        </a:schemeClr>
                      </a:solidFill>
                      <a:prstDash val="sysDot"/>
                      <a:round/>
                      <a:headEnd type="none" w="med" len="med"/>
                      <a:tailEnd type="none" w="med" len="med"/>
                    </a:lnT>
                    <a:lnB w="19050" cap="flat" cmpd="sng" algn="ctr">
                      <a:solidFill>
                        <a:schemeClr val="bg1">
                          <a:lumMod val="75000"/>
                        </a:schemeClr>
                      </a:solidFill>
                      <a:prstDash val="sysDot"/>
                      <a:round/>
                      <a:headEnd type="none" w="med" len="med"/>
                      <a:tailEnd type="none" w="med" len="med"/>
                    </a:lnB>
                    <a:solidFill>
                      <a:srgbClr val="F26B73"/>
                    </a:solidFill>
                  </a:tcPr>
                </a:tc>
                <a:tc>
                  <a:txBody>
                    <a:bodyPr/>
                    <a:lstStyle/>
                    <a:p>
                      <a:pPr algn="l" fontAlgn="b"/>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lnL w="19050" cap="flat" cmpd="sng" algn="ctr">
                      <a:solidFill>
                        <a:schemeClr val="bg1">
                          <a:lumMod val="75000"/>
                        </a:schemeClr>
                      </a:solidFill>
                      <a:prstDash val="sysDot"/>
                      <a:round/>
                      <a:headEnd type="none" w="med" len="med"/>
                      <a:tailEnd type="none" w="med" len="med"/>
                    </a:lnL>
                    <a:lnR w="19050" cap="flat" cmpd="sng" algn="ctr">
                      <a:solidFill>
                        <a:schemeClr val="bg1">
                          <a:lumMod val="75000"/>
                        </a:schemeClr>
                      </a:solidFill>
                      <a:prstDash val="sysDot"/>
                      <a:round/>
                      <a:headEnd type="none" w="med" len="med"/>
                      <a:tailEnd type="none" w="med" len="med"/>
                    </a:lnR>
                    <a:lnT w="19050" cap="flat" cmpd="sng" algn="ctr">
                      <a:solidFill>
                        <a:schemeClr val="bg1">
                          <a:lumMod val="75000"/>
                        </a:schemeClr>
                      </a:solidFill>
                      <a:prstDash val="sysDot"/>
                      <a:round/>
                      <a:headEnd type="none" w="med" len="med"/>
                      <a:tailEnd type="none" w="med" len="med"/>
                    </a:lnT>
                    <a:lnB w="19050" cap="flat" cmpd="sng" algn="ctr">
                      <a:solidFill>
                        <a:schemeClr val="bg1">
                          <a:lumMod val="75000"/>
                        </a:schemeClr>
                      </a:solidFill>
                      <a:prstDash val="sysDot"/>
                      <a:round/>
                      <a:headEnd type="none" w="med" len="med"/>
                      <a:tailEnd type="none" w="med" len="med"/>
                    </a:lnB>
                    <a:solidFill>
                      <a:srgbClr val="F26B73"/>
                    </a:solidFill>
                  </a:tcPr>
                </a:tc>
                <a:extLst>
                  <a:ext uri="{0D108BD9-81ED-4DB2-BD59-A6C34878D82A}">
                    <a16:rowId xmlns:a16="http://schemas.microsoft.com/office/drawing/2014/main" val="2599712830"/>
                  </a:ext>
                </a:extLst>
              </a:tr>
              <a:tr h="189299">
                <a:tc>
                  <a:txBody>
                    <a:bodyPr/>
                    <a:lstStyle/>
                    <a:p>
                      <a:pPr algn="l" fontAlgn="b"/>
                      <a:r>
                        <a:rPr lang="en-US" sz="1100" b="1" i="0" u="none" strike="noStrike" dirty="0">
                          <a:solidFill>
                            <a:srgbClr val="000000"/>
                          </a:solidFill>
                          <a:effectLst/>
                          <a:latin typeface="Arial" panose="020B0604020202020204" pitchFamily="34" charset="0"/>
                          <a:cs typeface="Arial" panose="020B0604020202020204" pitchFamily="34" charset="0"/>
                        </a:rPr>
                        <a:t>  Maldives (Jan 2010)</a:t>
                      </a:r>
                    </a:p>
                  </a:txBody>
                  <a:tcPr marL="0" marR="0" marT="0" marB="0" anchor="ctr">
                    <a:lnL w="12700" cap="flat" cmpd="sng" algn="ctr">
                      <a:solidFill>
                        <a:srgbClr val="00A9A4"/>
                      </a:solidFill>
                      <a:prstDash val="solid"/>
                      <a:round/>
                      <a:headEnd type="none" w="med" len="med"/>
                      <a:tailEnd type="none" w="med" len="med"/>
                    </a:lnL>
                    <a:lnR w="12700" cap="flat" cmpd="sng" algn="ctr">
                      <a:solidFill>
                        <a:srgbClr val="00A9A4"/>
                      </a:solidFill>
                      <a:prstDash val="solid"/>
                      <a:round/>
                      <a:headEnd type="none" w="med" len="med"/>
                      <a:tailEnd type="none" w="med" len="med"/>
                    </a:lnR>
                    <a:lnT w="12700" cap="flat" cmpd="sng" algn="ctr">
                      <a:solidFill>
                        <a:srgbClr val="00A9A4"/>
                      </a:solidFill>
                      <a:prstDash val="solid"/>
                      <a:round/>
                      <a:headEnd type="none" w="med" len="med"/>
                      <a:tailEnd type="none" w="med" len="med"/>
                    </a:lnT>
                    <a:lnB w="12700" cap="flat" cmpd="sng" algn="ctr">
                      <a:solidFill>
                        <a:srgbClr val="00A9A4"/>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b">
                    <a:lnL w="12700" cap="flat" cmpd="sng" algn="ctr">
                      <a:solidFill>
                        <a:srgbClr val="00A9A4"/>
                      </a:solidFill>
                      <a:prstDash val="solid"/>
                      <a:round/>
                      <a:headEnd type="none" w="med" len="med"/>
                      <a:tailEnd type="none" w="med" len="med"/>
                    </a:lnL>
                    <a:lnR w="19050" cap="flat" cmpd="sng" algn="ctr">
                      <a:solidFill>
                        <a:schemeClr val="bg1">
                          <a:lumMod val="75000"/>
                        </a:schemeClr>
                      </a:solidFill>
                      <a:prstDash val="sysDot"/>
                      <a:round/>
                      <a:headEnd type="none" w="med" len="med"/>
                      <a:tailEnd type="none" w="med" len="med"/>
                    </a:lnR>
                    <a:lnT w="19050" cap="flat" cmpd="sng" algn="ctr">
                      <a:solidFill>
                        <a:schemeClr val="bg1">
                          <a:lumMod val="75000"/>
                        </a:schemeClr>
                      </a:solidFill>
                      <a:prstDash val="sysDot"/>
                      <a:round/>
                      <a:headEnd type="none" w="med" len="med"/>
                      <a:tailEnd type="none" w="med" len="med"/>
                    </a:lnT>
                    <a:lnB w="19050" cap="flat" cmpd="sng" algn="ctr">
                      <a:solidFill>
                        <a:schemeClr val="bg1">
                          <a:lumMod val="75000"/>
                        </a:schemeClr>
                      </a:solidFill>
                      <a:prstDash val="sysDot"/>
                      <a:round/>
                      <a:headEnd type="none" w="med" len="med"/>
                      <a:tailEnd type="none" w="med" len="med"/>
                    </a:lnB>
                    <a:solidFill>
                      <a:srgbClr val="F26B73"/>
                    </a:solidFill>
                  </a:tcPr>
                </a:tc>
                <a:tc>
                  <a:txBody>
                    <a:bodyPr/>
                    <a:lstStyle/>
                    <a:p>
                      <a:pPr algn="l" fontAlgn="b"/>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lnL w="19050" cap="flat" cmpd="sng" algn="ctr">
                      <a:solidFill>
                        <a:schemeClr val="bg1">
                          <a:lumMod val="75000"/>
                        </a:schemeClr>
                      </a:solidFill>
                      <a:prstDash val="sysDot"/>
                      <a:round/>
                      <a:headEnd type="none" w="med" len="med"/>
                      <a:tailEnd type="none" w="med" len="med"/>
                    </a:lnL>
                    <a:lnR w="19050" cap="flat" cmpd="sng" algn="ctr">
                      <a:solidFill>
                        <a:schemeClr val="bg1">
                          <a:lumMod val="75000"/>
                        </a:schemeClr>
                      </a:solidFill>
                      <a:prstDash val="sysDot"/>
                      <a:round/>
                      <a:headEnd type="none" w="med" len="med"/>
                      <a:tailEnd type="none" w="med" len="med"/>
                    </a:lnR>
                    <a:lnT w="19050" cap="flat" cmpd="sng" algn="ctr">
                      <a:solidFill>
                        <a:schemeClr val="bg1">
                          <a:lumMod val="75000"/>
                        </a:schemeClr>
                      </a:solidFill>
                      <a:prstDash val="sysDot"/>
                      <a:round/>
                      <a:headEnd type="none" w="med" len="med"/>
                      <a:tailEnd type="none" w="med" len="med"/>
                    </a:lnT>
                    <a:lnB w="19050" cap="flat" cmpd="sng" algn="ctr">
                      <a:solidFill>
                        <a:schemeClr val="bg1">
                          <a:lumMod val="75000"/>
                        </a:schemeClr>
                      </a:solidFill>
                      <a:prstDash val="sysDot"/>
                      <a:round/>
                      <a:headEnd type="none" w="med" len="med"/>
                      <a:tailEnd type="none" w="med" len="med"/>
                    </a:lnB>
                    <a:solidFill>
                      <a:srgbClr val="B6AEA7"/>
                    </a:solidFill>
                  </a:tcPr>
                </a:tc>
                <a:tc>
                  <a:txBody>
                    <a:bodyPr/>
                    <a:lstStyle/>
                    <a:p>
                      <a:pPr algn="l" fontAlgn="b"/>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lnL w="19050" cap="flat" cmpd="sng" algn="ctr">
                      <a:solidFill>
                        <a:schemeClr val="bg1">
                          <a:lumMod val="75000"/>
                        </a:schemeClr>
                      </a:solidFill>
                      <a:prstDash val="sysDot"/>
                      <a:round/>
                      <a:headEnd type="none" w="med" len="med"/>
                      <a:tailEnd type="none" w="med" len="med"/>
                    </a:lnL>
                    <a:lnR w="19050" cap="flat" cmpd="sng" algn="ctr">
                      <a:solidFill>
                        <a:schemeClr val="bg1">
                          <a:lumMod val="75000"/>
                        </a:schemeClr>
                      </a:solidFill>
                      <a:prstDash val="sysDot"/>
                      <a:round/>
                      <a:headEnd type="none" w="med" len="med"/>
                      <a:tailEnd type="none" w="med" len="med"/>
                    </a:lnR>
                    <a:lnT w="19050" cap="flat" cmpd="sng" algn="ctr">
                      <a:solidFill>
                        <a:schemeClr val="bg1">
                          <a:lumMod val="75000"/>
                        </a:schemeClr>
                      </a:solidFill>
                      <a:prstDash val="sysDot"/>
                      <a:round/>
                      <a:headEnd type="none" w="med" len="med"/>
                      <a:tailEnd type="none" w="med" len="med"/>
                    </a:lnT>
                    <a:lnB w="19050" cap="flat" cmpd="sng" algn="ctr">
                      <a:solidFill>
                        <a:schemeClr val="bg1">
                          <a:lumMod val="75000"/>
                        </a:schemeClr>
                      </a:solidFill>
                      <a:prstDash val="sysDot"/>
                      <a:round/>
                      <a:headEnd type="none" w="med" len="med"/>
                      <a:tailEnd type="none" w="med" len="med"/>
                    </a:lnB>
                    <a:solidFill>
                      <a:srgbClr val="B6AEA7"/>
                    </a:solidFill>
                  </a:tcPr>
                </a:tc>
                <a:tc>
                  <a:txBody>
                    <a:bodyPr/>
                    <a:lstStyle/>
                    <a:p>
                      <a:pPr algn="l" fontAlgn="b"/>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lnL w="19050" cap="flat" cmpd="sng" algn="ctr">
                      <a:solidFill>
                        <a:schemeClr val="bg1">
                          <a:lumMod val="75000"/>
                        </a:schemeClr>
                      </a:solidFill>
                      <a:prstDash val="sysDot"/>
                      <a:round/>
                      <a:headEnd type="none" w="med" len="med"/>
                      <a:tailEnd type="none" w="med" len="med"/>
                    </a:lnL>
                    <a:lnR w="19050" cap="flat" cmpd="sng" algn="ctr">
                      <a:solidFill>
                        <a:schemeClr val="bg1">
                          <a:lumMod val="75000"/>
                        </a:schemeClr>
                      </a:solidFill>
                      <a:prstDash val="sysDot"/>
                      <a:round/>
                      <a:headEnd type="none" w="med" len="med"/>
                      <a:tailEnd type="none" w="med" len="med"/>
                    </a:lnR>
                    <a:lnT w="19050" cap="flat" cmpd="sng" algn="ctr">
                      <a:solidFill>
                        <a:schemeClr val="bg1">
                          <a:lumMod val="75000"/>
                        </a:schemeClr>
                      </a:solidFill>
                      <a:prstDash val="sysDot"/>
                      <a:round/>
                      <a:headEnd type="none" w="med" len="med"/>
                      <a:tailEnd type="none" w="med" len="med"/>
                    </a:lnT>
                    <a:lnB w="19050" cap="flat" cmpd="sng" algn="ctr">
                      <a:solidFill>
                        <a:schemeClr val="bg1">
                          <a:lumMod val="75000"/>
                        </a:schemeClr>
                      </a:solidFill>
                      <a:prstDash val="sysDot"/>
                      <a:round/>
                      <a:headEnd type="none" w="med" len="med"/>
                      <a:tailEnd type="none" w="med" len="med"/>
                    </a:lnB>
                    <a:solidFill>
                      <a:srgbClr val="00A99A"/>
                    </a:solidFill>
                  </a:tcPr>
                </a:tc>
                <a:extLst>
                  <a:ext uri="{0D108BD9-81ED-4DB2-BD59-A6C34878D82A}">
                    <a16:rowId xmlns:a16="http://schemas.microsoft.com/office/drawing/2014/main" val="2589550305"/>
                  </a:ext>
                </a:extLst>
              </a:tr>
              <a:tr h="189299">
                <a:tc>
                  <a:txBody>
                    <a:bodyPr/>
                    <a:lstStyle/>
                    <a:p>
                      <a:pPr algn="l" fontAlgn="b"/>
                      <a:r>
                        <a:rPr lang="en-US" sz="1100" b="1" i="0" u="none" strike="noStrike" dirty="0">
                          <a:solidFill>
                            <a:srgbClr val="000000"/>
                          </a:solidFill>
                          <a:effectLst/>
                          <a:latin typeface="Arial" panose="020B0604020202020204" pitchFamily="34" charset="0"/>
                          <a:cs typeface="Arial" panose="020B0604020202020204" pitchFamily="34" charset="0"/>
                        </a:rPr>
                        <a:t>  Marshall Islands (Apr 2016)</a:t>
                      </a:r>
                    </a:p>
                  </a:txBody>
                  <a:tcPr marL="0" marR="0" marT="0" marB="0" anchor="ctr">
                    <a:lnL w="12700" cap="flat" cmpd="sng" algn="ctr">
                      <a:solidFill>
                        <a:srgbClr val="00A9A4"/>
                      </a:solidFill>
                      <a:prstDash val="solid"/>
                      <a:round/>
                      <a:headEnd type="none" w="med" len="med"/>
                      <a:tailEnd type="none" w="med" len="med"/>
                    </a:lnL>
                    <a:lnR w="12700" cap="flat" cmpd="sng" algn="ctr">
                      <a:solidFill>
                        <a:srgbClr val="00A9A4"/>
                      </a:solidFill>
                      <a:prstDash val="solid"/>
                      <a:round/>
                      <a:headEnd type="none" w="med" len="med"/>
                      <a:tailEnd type="none" w="med" len="med"/>
                    </a:lnR>
                    <a:lnT w="12700" cap="flat" cmpd="sng" algn="ctr">
                      <a:solidFill>
                        <a:srgbClr val="00A9A4"/>
                      </a:solidFill>
                      <a:prstDash val="solid"/>
                      <a:round/>
                      <a:headEnd type="none" w="med" len="med"/>
                      <a:tailEnd type="none" w="med" len="med"/>
                    </a:lnT>
                    <a:lnB w="12700" cap="flat" cmpd="sng" algn="ctr">
                      <a:solidFill>
                        <a:srgbClr val="00A9A4"/>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b">
                    <a:lnL w="12700" cap="flat" cmpd="sng" algn="ctr">
                      <a:solidFill>
                        <a:srgbClr val="00A9A4"/>
                      </a:solidFill>
                      <a:prstDash val="solid"/>
                      <a:round/>
                      <a:headEnd type="none" w="med" len="med"/>
                      <a:tailEnd type="none" w="med" len="med"/>
                    </a:lnL>
                    <a:lnR w="19050" cap="flat" cmpd="sng" algn="ctr">
                      <a:solidFill>
                        <a:schemeClr val="bg1">
                          <a:lumMod val="75000"/>
                        </a:schemeClr>
                      </a:solidFill>
                      <a:prstDash val="sysDot"/>
                      <a:round/>
                      <a:headEnd type="none" w="med" len="med"/>
                      <a:tailEnd type="none" w="med" len="med"/>
                    </a:lnR>
                    <a:lnT w="19050" cap="flat" cmpd="sng" algn="ctr">
                      <a:solidFill>
                        <a:schemeClr val="bg1">
                          <a:lumMod val="75000"/>
                        </a:schemeClr>
                      </a:solidFill>
                      <a:prstDash val="sysDot"/>
                      <a:round/>
                      <a:headEnd type="none" w="med" len="med"/>
                      <a:tailEnd type="none" w="med" len="med"/>
                    </a:lnT>
                    <a:lnB w="19050" cap="flat" cmpd="sng" algn="ctr">
                      <a:solidFill>
                        <a:schemeClr val="bg1">
                          <a:lumMod val="75000"/>
                        </a:schemeClr>
                      </a:solidFill>
                      <a:prstDash val="sysDot"/>
                      <a:round/>
                      <a:headEnd type="none" w="med" len="med"/>
                      <a:tailEnd type="none" w="med" len="med"/>
                    </a:lnB>
                    <a:solidFill>
                      <a:srgbClr val="00A9A4"/>
                    </a:solidFill>
                  </a:tcPr>
                </a:tc>
                <a:tc>
                  <a:txBody>
                    <a:bodyPr/>
                    <a:lstStyle/>
                    <a:p>
                      <a:pPr algn="l" fontAlgn="b"/>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lnL w="19050" cap="flat" cmpd="sng" algn="ctr">
                      <a:solidFill>
                        <a:schemeClr val="bg1">
                          <a:lumMod val="75000"/>
                        </a:schemeClr>
                      </a:solidFill>
                      <a:prstDash val="sysDot"/>
                      <a:round/>
                      <a:headEnd type="none" w="med" len="med"/>
                      <a:tailEnd type="none" w="med" len="med"/>
                    </a:lnL>
                    <a:lnR w="19050" cap="flat" cmpd="sng" algn="ctr">
                      <a:solidFill>
                        <a:schemeClr val="bg1">
                          <a:lumMod val="75000"/>
                        </a:schemeClr>
                      </a:solidFill>
                      <a:prstDash val="sysDot"/>
                      <a:round/>
                      <a:headEnd type="none" w="med" len="med"/>
                      <a:tailEnd type="none" w="med" len="med"/>
                    </a:lnR>
                    <a:lnT w="19050" cap="flat" cmpd="sng" algn="ctr">
                      <a:solidFill>
                        <a:schemeClr val="bg1">
                          <a:lumMod val="75000"/>
                        </a:schemeClr>
                      </a:solidFill>
                      <a:prstDash val="sysDot"/>
                      <a:round/>
                      <a:headEnd type="none" w="med" len="med"/>
                      <a:tailEnd type="none" w="med" len="med"/>
                    </a:lnT>
                    <a:lnB w="19050" cap="flat" cmpd="sng" algn="ctr">
                      <a:solidFill>
                        <a:schemeClr val="bg1">
                          <a:lumMod val="75000"/>
                        </a:schemeClr>
                      </a:solidFill>
                      <a:prstDash val="sysDot"/>
                      <a:round/>
                      <a:headEnd type="none" w="med" len="med"/>
                      <a:tailEnd type="none" w="med" len="med"/>
                    </a:lnB>
                    <a:solidFill>
                      <a:srgbClr val="F26B73"/>
                    </a:solidFill>
                  </a:tcPr>
                </a:tc>
                <a:tc>
                  <a:txBody>
                    <a:bodyPr/>
                    <a:lstStyle/>
                    <a:p>
                      <a:pPr algn="l" fontAlgn="b"/>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lnL w="19050" cap="flat" cmpd="sng" algn="ctr">
                      <a:solidFill>
                        <a:schemeClr val="bg1">
                          <a:lumMod val="75000"/>
                        </a:schemeClr>
                      </a:solidFill>
                      <a:prstDash val="sysDot"/>
                      <a:round/>
                      <a:headEnd type="none" w="med" len="med"/>
                      <a:tailEnd type="none" w="med" len="med"/>
                    </a:lnL>
                    <a:lnR w="19050" cap="flat" cmpd="sng" algn="ctr">
                      <a:solidFill>
                        <a:schemeClr val="bg1">
                          <a:lumMod val="75000"/>
                        </a:schemeClr>
                      </a:solidFill>
                      <a:prstDash val="sysDot"/>
                      <a:round/>
                      <a:headEnd type="none" w="med" len="med"/>
                      <a:tailEnd type="none" w="med" len="med"/>
                    </a:lnR>
                    <a:lnT w="19050" cap="flat" cmpd="sng" algn="ctr">
                      <a:solidFill>
                        <a:schemeClr val="bg1">
                          <a:lumMod val="75000"/>
                        </a:schemeClr>
                      </a:solidFill>
                      <a:prstDash val="sysDot"/>
                      <a:round/>
                      <a:headEnd type="none" w="med" len="med"/>
                      <a:tailEnd type="none" w="med" len="med"/>
                    </a:lnT>
                    <a:lnB w="19050" cap="flat" cmpd="sng" algn="ctr">
                      <a:solidFill>
                        <a:schemeClr val="bg1">
                          <a:lumMod val="75000"/>
                        </a:schemeClr>
                      </a:solidFill>
                      <a:prstDash val="sysDot"/>
                      <a:round/>
                      <a:headEnd type="none" w="med" len="med"/>
                      <a:tailEnd type="none" w="med" len="med"/>
                    </a:lnB>
                    <a:solidFill>
                      <a:srgbClr val="F26B73"/>
                    </a:solidFill>
                  </a:tcPr>
                </a:tc>
                <a:tc>
                  <a:txBody>
                    <a:bodyPr/>
                    <a:lstStyle/>
                    <a:p>
                      <a:pPr algn="l" fontAlgn="b"/>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lnL w="19050" cap="flat" cmpd="sng" algn="ctr">
                      <a:solidFill>
                        <a:schemeClr val="bg1">
                          <a:lumMod val="75000"/>
                        </a:schemeClr>
                      </a:solidFill>
                      <a:prstDash val="sysDot"/>
                      <a:round/>
                      <a:headEnd type="none" w="med" len="med"/>
                      <a:tailEnd type="none" w="med" len="med"/>
                    </a:lnL>
                    <a:lnR w="19050" cap="flat" cmpd="sng" algn="ctr">
                      <a:solidFill>
                        <a:schemeClr val="bg1">
                          <a:lumMod val="75000"/>
                        </a:schemeClr>
                      </a:solidFill>
                      <a:prstDash val="sysDot"/>
                      <a:round/>
                      <a:headEnd type="none" w="med" len="med"/>
                      <a:tailEnd type="none" w="med" len="med"/>
                    </a:lnR>
                    <a:lnT w="19050" cap="flat" cmpd="sng" algn="ctr">
                      <a:solidFill>
                        <a:schemeClr val="bg1">
                          <a:lumMod val="75000"/>
                        </a:schemeClr>
                      </a:solidFill>
                      <a:prstDash val="sysDot"/>
                      <a:round/>
                      <a:headEnd type="none" w="med" len="med"/>
                      <a:tailEnd type="none" w="med" len="med"/>
                    </a:lnT>
                    <a:lnB w="19050" cap="flat" cmpd="sng" algn="ctr">
                      <a:solidFill>
                        <a:schemeClr val="bg1">
                          <a:lumMod val="75000"/>
                        </a:schemeClr>
                      </a:solidFill>
                      <a:prstDash val="sysDot"/>
                      <a:round/>
                      <a:headEnd type="none" w="med" len="med"/>
                      <a:tailEnd type="none" w="med" len="med"/>
                    </a:lnB>
                    <a:solidFill>
                      <a:srgbClr val="00A99A"/>
                    </a:solidFill>
                  </a:tcPr>
                </a:tc>
                <a:extLst>
                  <a:ext uri="{0D108BD9-81ED-4DB2-BD59-A6C34878D82A}">
                    <a16:rowId xmlns:a16="http://schemas.microsoft.com/office/drawing/2014/main" val="3262496508"/>
                  </a:ext>
                </a:extLst>
              </a:tr>
              <a:tr h="189299">
                <a:tc>
                  <a:txBody>
                    <a:bodyPr/>
                    <a:lstStyle/>
                    <a:p>
                      <a:pPr algn="l" fontAlgn="b"/>
                      <a:r>
                        <a:rPr lang="en-US" sz="1100" b="1" i="0" u="none" strike="noStrike" dirty="0">
                          <a:solidFill>
                            <a:srgbClr val="000000"/>
                          </a:solidFill>
                          <a:effectLst/>
                          <a:latin typeface="Arial" panose="020B0604020202020204" pitchFamily="34" charset="0"/>
                          <a:cs typeface="Arial" panose="020B0604020202020204" pitchFamily="34" charset="0"/>
                        </a:rPr>
                        <a:t>  Micronesia (Federated States of) (Mar 2016)</a:t>
                      </a:r>
                    </a:p>
                  </a:txBody>
                  <a:tcPr marL="0" marR="0" marT="0" marB="0" anchor="ctr">
                    <a:lnL w="12700" cap="flat" cmpd="sng" algn="ctr">
                      <a:solidFill>
                        <a:srgbClr val="00A9A4"/>
                      </a:solidFill>
                      <a:prstDash val="solid"/>
                      <a:round/>
                      <a:headEnd type="none" w="med" len="med"/>
                      <a:tailEnd type="none" w="med" len="med"/>
                    </a:lnL>
                    <a:lnR w="12700" cap="flat" cmpd="sng" algn="ctr">
                      <a:solidFill>
                        <a:srgbClr val="00A9A4"/>
                      </a:solidFill>
                      <a:prstDash val="solid"/>
                      <a:round/>
                      <a:headEnd type="none" w="med" len="med"/>
                      <a:tailEnd type="none" w="med" len="med"/>
                    </a:lnR>
                    <a:lnT w="12700" cap="flat" cmpd="sng" algn="ctr">
                      <a:solidFill>
                        <a:srgbClr val="00A9A4"/>
                      </a:solidFill>
                      <a:prstDash val="solid"/>
                      <a:round/>
                      <a:headEnd type="none" w="med" len="med"/>
                      <a:tailEnd type="none" w="med" len="med"/>
                    </a:lnT>
                    <a:lnB w="12700" cap="flat" cmpd="sng" algn="ctr">
                      <a:solidFill>
                        <a:srgbClr val="00A9A4"/>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b">
                    <a:lnL w="12700" cap="flat" cmpd="sng" algn="ctr">
                      <a:solidFill>
                        <a:srgbClr val="00A9A4"/>
                      </a:solidFill>
                      <a:prstDash val="solid"/>
                      <a:round/>
                      <a:headEnd type="none" w="med" len="med"/>
                      <a:tailEnd type="none" w="med" len="med"/>
                    </a:lnL>
                    <a:lnR w="19050" cap="flat" cmpd="sng" algn="ctr">
                      <a:solidFill>
                        <a:schemeClr val="bg1">
                          <a:lumMod val="75000"/>
                        </a:schemeClr>
                      </a:solidFill>
                      <a:prstDash val="sysDot"/>
                      <a:round/>
                      <a:headEnd type="none" w="med" len="med"/>
                      <a:tailEnd type="none" w="med" len="med"/>
                    </a:lnR>
                    <a:lnT w="19050" cap="flat" cmpd="sng" algn="ctr">
                      <a:solidFill>
                        <a:schemeClr val="bg1">
                          <a:lumMod val="75000"/>
                        </a:schemeClr>
                      </a:solidFill>
                      <a:prstDash val="sysDot"/>
                      <a:round/>
                      <a:headEnd type="none" w="med" len="med"/>
                      <a:tailEnd type="none" w="med" len="med"/>
                    </a:lnT>
                    <a:lnB w="19050" cap="flat" cmpd="sng" algn="ctr">
                      <a:solidFill>
                        <a:schemeClr val="bg1">
                          <a:lumMod val="75000"/>
                        </a:schemeClr>
                      </a:solidFill>
                      <a:prstDash val="sysDot"/>
                      <a:round/>
                      <a:headEnd type="none" w="med" len="med"/>
                      <a:tailEnd type="none" w="med" len="med"/>
                    </a:lnB>
                    <a:solidFill>
                      <a:srgbClr val="F26B73"/>
                    </a:solidFill>
                  </a:tcPr>
                </a:tc>
                <a:tc>
                  <a:txBody>
                    <a:bodyPr/>
                    <a:lstStyle/>
                    <a:p>
                      <a:pPr algn="l" fontAlgn="b"/>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lnL w="19050" cap="flat" cmpd="sng" algn="ctr">
                      <a:solidFill>
                        <a:schemeClr val="bg1">
                          <a:lumMod val="75000"/>
                        </a:schemeClr>
                      </a:solidFill>
                      <a:prstDash val="sysDot"/>
                      <a:round/>
                      <a:headEnd type="none" w="med" len="med"/>
                      <a:tailEnd type="none" w="med" len="med"/>
                    </a:lnL>
                    <a:lnR w="19050" cap="flat" cmpd="sng" algn="ctr">
                      <a:solidFill>
                        <a:schemeClr val="bg1">
                          <a:lumMod val="75000"/>
                        </a:schemeClr>
                      </a:solidFill>
                      <a:prstDash val="sysDot"/>
                      <a:round/>
                      <a:headEnd type="none" w="med" len="med"/>
                      <a:tailEnd type="none" w="med" len="med"/>
                    </a:lnR>
                    <a:lnT w="19050" cap="flat" cmpd="sng" algn="ctr">
                      <a:solidFill>
                        <a:schemeClr val="bg1">
                          <a:lumMod val="75000"/>
                        </a:schemeClr>
                      </a:solidFill>
                      <a:prstDash val="sysDot"/>
                      <a:round/>
                      <a:headEnd type="none" w="med" len="med"/>
                      <a:tailEnd type="none" w="med" len="med"/>
                    </a:lnT>
                    <a:lnB w="19050" cap="flat" cmpd="sng" algn="ctr">
                      <a:solidFill>
                        <a:schemeClr val="bg1">
                          <a:lumMod val="75000"/>
                        </a:schemeClr>
                      </a:solidFill>
                      <a:prstDash val="sysDot"/>
                      <a:round/>
                      <a:headEnd type="none" w="med" len="med"/>
                      <a:tailEnd type="none" w="med" len="med"/>
                    </a:lnB>
                    <a:solidFill>
                      <a:srgbClr val="00A99A"/>
                    </a:solidFill>
                  </a:tcPr>
                </a:tc>
                <a:tc>
                  <a:txBody>
                    <a:bodyPr/>
                    <a:lstStyle/>
                    <a:p>
                      <a:pPr algn="l" fontAlgn="b"/>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lnL w="19050" cap="flat" cmpd="sng" algn="ctr">
                      <a:solidFill>
                        <a:schemeClr val="bg1">
                          <a:lumMod val="75000"/>
                        </a:schemeClr>
                      </a:solidFill>
                      <a:prstDash val="sysDot"/>
                      <a:round/>
                      <a:headEnd type="none" w="med" len="med"/>
                      <a:tailEnd type="none" w="med" len="med"/>
                    </a:lnL>
                    <a:lnR w="19050" cap="flat" cmpd="sng" algn="ctr">
                      <a:solidFill>
                        <a:schemeClr val="bg1">
                          <a:lumMod val="75000"/>
                        </a:schemeClr>
                      </a:solidFill>
                      <a:prstDash val="sysDot"/>
                      <a:round/>
                      <a:headEnd type="none" w="med" len="med"/>
                      <a:tailEnd type="none" w="med" len="med"/>
                    </a:lnR>
                    <a:lnT w="19050" cap="flat" cmpd="sng" algn="ctr">
                      <a:solidFill>
                        <a:schemeClr val="bg1">
                          <a:lumMod val="75000"/>
                        </a:schemeClr>
                      </a:solidFill>
                      <a:prstDash val="sysDot"/>
                      <a:round/>
                      <a:headEnd type="none" w="med" len="med"/>
                      <a:tailEnd type="none" w="med" len="med"/>
                    </a:lnT>
                    <a:lnB w="19050" cap="flat" cmpd="sng" algn="ctr">
                      <a:solidFill>
                        <a:schemeClr val="bg1">
                          <a:lumMod val="75000"/>
                        </a:schemeClr>
                      </a:solidFill>
                      <a:prstDash val="sysDot"/>
                      <a:round/>
                      <a:headEnd type="none" w="med" len="med"/>
                      <a:tailEnd type="none" w="med" len="med"/>
                    </a:lnB>
                    <a:solidFill>
                      <a:srgbClr val="00A99A"/>
                    </a:solidFill>
                  </a:tcPr>
                </a:tc>
                <a:tc>
                  <a:txBody>
                    <a:bodyPr/>
                    <a:lstStyle/>
                    <a:p>
                      <a:pPr algn="l" fontAlgn="b"/>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lnL w="19050" cap="flat" cmpd="sng" algn="ctr">
                      <a:solidFill>
                        <a:schemeClr val="bg1">
                          <a:lumMod val="75000"/>
                        </a:schemeClr>
                      </a:solidFill>
                      <a:prstDash val="sysDot"/>
                      <a:round/>
                      <a:headEnd type="none" w="med" len="med"/>
                      <a:tailEnd type="none" w="med" len="med"/>
                    </a:lnL>
                    <a:lnR w="19050" cap="flat" cmpd="sng" algn="ctr">
                      <a:solidFill>
                        <a:schemeClr val="bg1">
                          <a:lumMod val="75000"/>
                        </a:schemeClr>
                      </a:solidFill>
                      <a:prstDash val="sysDot"/>
                      <a:round/>
                      <a:headEnd type="none" w="med" len="med"/>
                      <a:tailEnd type="none" w="med" len="med"/>
                    </a:lnR>
                    <a:lnT w="19050" cap="flat" cmpd="sng" algn="ctr">
                      <a:solidFill>
                        <a:schemeClr val="bg1">
                          <a:lumMod val="75000"/>
                        </a:schemeClr>
                      </a:solidFill>
                      <a:prstDash val="sysDot"/>
                      <a:round/>
                      <a:headEnd type="none" w="med" len="med"/>
                      <a:tailEnd type="none" w="med" len="med"/>
                    </a:lnT>
                    <a:lnB w="19050" cap="flat" cmpd="sng" algn="ctr">
                      <a:solidFill>
                        <a:schemeClr val="bg1">
                          <a:lumMod val="75000"/>
                        </a:schemeClr>
                      </a:solidFill>
                      <a:prstDash val="sysDot"/>
                      <a:round/>
                      <a:headEnd type="none" w="med" len="med"/>
                      <a:tailEnd type="none" w="med" len="med"/>
                    </a:lnB>
                    <a:solidFill>
                      <a:srgbClr val="00A99A"/>
                    </a:solidFill>
                  </a:tcPr>
                </a:tc>
                <a:extLst>
                  <a:ext uri="{0D108BD9-81ED-4DB2-BD59-A6C34878D82A}">
                    <a16:rowId xmlns:a16="http://schemas.microsoft.com/office/drawing/2014/main" val="1730762406"/>
                  </a:ext>
                </a:extLst>
              </a:tr>
              <a:tr h="189299">
                <a:tc>
                  <a:txBody>
                    <a:bodyPr/>
                    <a:lstStyle/>
                    <a:p>
                      <a:pPr algn="l" fontAlgn="b"/>
                      <a:r>
                        <a:rPr lang="en-US" sz="1100" b="1" i="0" u="none" strike="noStrike" dirty="0">
                          <a:solidFill>
                            <a:srgbClr val="000000"/>
                          </a:solidFill>
                          <a:effectLst/>
                          <a:latin typeface="Arial" panose="020B0604020202020204" pitchFamily="34" charset="0"/>
                          <a:cs typeface="Arial" panose="020B0604020202020204" pitchFamily="34" charset="0"/>
                        </a:rPr>
                        <a:t>  Mongolia (Mar 2016, 2019)*</a:t>
                      </a:r>
                    </a:p>
                  </a:txBody>
                  <a:tcPr marL="0" marR="0" marT="0" marB="0" anchor="ctr">
                    <a:lnL w="12700" cap="flat" cmpd="sng" algn="ctr">
                      <a:solidFill>
                        <a:srgbClr val="00A9A4"/>
                      </a:solidFill>
                      <a:prstDash val="solid"/>
                      <a:round/>
                      <a:headEnd type="none" w="med" len="med"/>
                      <a:tailEnd type="none" w="med" len="med"/>
                    </a:lnL>
                    <a:lnR w="12700" cap="flat" cmpd="sng" algn="ctr">
                      <a:solidFill>
                        <a:srgbClr val="00A9A4"/>
                      </a:solidFill>
                      <a:prstDash val="solid"/>
                      <a:round/>
                      <a:headEnd type="none" w="med" len="med"/>
                      <a:tailEnd type="none" w="med" len="med"/>
                    </a:lnR>
                    <a:lnT w="12700" cap="flat" cmpd="sng" algn="ctr">
                      <a:solidFill>
                        <a:srgbClr val="00A9A4"/>
                      </a:solidFill>
                      <a:prstDash val="solid"/>
                      <a:round/>
                      <a:headEnd type="none" w="med" len="med"/>
                      <a:tailEnd type="none" w="med" len="med"/>
                    </a:lnT>
                    <a:lnB w="12700" cap="flat" cmpd="sng" algn="ctr">
                      <a:solidFill>
                        <a:srgbClr val="00A9A4"/>
                      </a:solidFill>
                      <a:prstDash val="solid"/>
                      <a:round/>
                      <a:headEnd type="none" w="med" len="med"/>
                      <a:tailEnd type="none" w="med" len="med"/>
                    </a:lnB>
                  </a:tcPr>
                </a:tc>
                <a:tc>
                  <a:txBody>
                    <a:bodyPr/>
                    <a:lstStyle/>
                    <a:p>
                      <a:pPr algn="l" fontAlgn="b"/>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lnL w="12700" cap="flat" cmpd="sng" algn="ctr">
                      <a:solidFill>
                        <a:srgbClr val="00A9A4"/>
                      </a:solidFill>
                      <a:prstDash val="solid"/>
                      <a:round/>
                      <a:headEnd type="none" w="med" len="med"/>
                      <a:tailEnd type="none" w="med" len="med"/>
                    </a:lnL>
                    <a:lnR w="19050" cap="flat" cmpd="sng" algn="ctr">
                      <a:solidFill>
                        <a:schemeClr val="bg1">
                          <a:lumMod val="75000"/>
                        </a:schemeClr>
                      </a:solidFill>
                      <a:prstDash val="sysDot"/>
                      <a:round/>
                      <a:headEnd type="none" w="med" len="med"/>
                      <a:tailEnd type="none" w="med" len="med"/>
                    </a:lnR>
                    <a:lnT w="19050" cap="flat" cmpd="sng" algn="ctr">
                      <a:solidFill>
                        <a:schemeClr val="bg1">
                          <a:lumMod val="75000"/>
                        </a:schemeClr>
                      </a:solidFill>
                      <a:prstDash val="sysDot"/>
                      <a:round/>
                      <a:headEnd type="none" w="med" len="med"/>
                      <a:tailEnd type="none" w="med" len="med"/>
                    </a:lnT>
                    <a:lnB w="19050" cap="flat" cmpd="sng" algn="ctr">
                      <a:solidFill>
                        <a:schemeClr val="bg1">
                          <a:lumMod val="75000"/>
                        </a:schemeClr>
                      </a:solidFill>
                      <a:prstDash val="sysDot"/>
                      <a:round/>
                      <a:headEnd type="none" w="med" len="med"/>
                      <a:tailEnd type="none" w="med" len="med"/>
                    </a:lnB>
                    <a:solidFill>
                      <a:srgbClr val="00A99A"/>
                    </a:solidFill>
                  </a:tcPr>
                </a:tc>
                <a:tc>
                  <a:txBody>
                    <a:bodyPr/>
                    <a:lstStyle/>
                    <a:p>
                      <a:pPr algn="l" fontAlgn="b"/>
                      <a:endParaRPr lang="en-US" sz="8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b">
                    <a:lnL w="19050" cap="flat" cmpd="sng" algn="ctr">
                      <a:solidFill>
                        <a:schemeClr val="bg1">
                          <a:lumMod val="75000"/>
                        </a:schemeClr>
                      </a:solidFill>
                      <a:prstDash val="sysDot"/>
                      <a:round/>
                      <a:headEnd type="none" w="med" len="med"/>
                      <a:tailEnd type="none" w="med" len="med"/>
                    </a:lnL>
                    <a:lnR w="19050" cap="flat" cmpd="sng" algn="ctr">
                      <a:solidFill>
                        <a:schemeClr val="bg1">
                          <a:lumMod val="75000"/>
                        </a:schemeClr>
                      </a:solidFill>
                      <a:prstDash val="sysDot"/>
                      <a:round/>
                      <a:headEnd type="none" w="med" len="med"/>
                      <a:tailEnd type="none" w="med" len="med"/>
                    </a:lnR>
                    <a:lnT w="19050" cap="flat" cmpd="sng" algn="ctr">
                      <a:solidFill>
                        <a:schemeClr val="bg1">
                          <a:lumMod val="75000"/>
                        </a:schemeClr>
                      </a:solidFill>
                      <a:prstDash val="sysDot"/>
                      <a:round/>
                      <a:headEnd type="none" w="med" len="med"/>
                      <a:tailEnd type="none" w="med" len="med"/>
                    </a:lnT>
                    <a:lnB w="19050" cap="flat" cmpd="sng" algn="ctr">
                      <a:solidFill>
                        <a:schemeClr val="bg1">
                          <a:lumMod val="75000"/>
                        </a:schemeClr>
                      </a:solidFill>
                      <a:prstDash val="sysDot"/>
                      <a:round/>
                      <a:headEnd type="none" w="med" len="med"/>
                      <a:tailEnd type="none" w="med" len="med"/>
                    </a:lnB>
                    <a:solidFill>
                      <a:srgbClr val="00A99A"/>
                    </a:solidFill>
                  </a:tcPr>
                </a:tc>
                <a:tc>
                  <a:txBody>
                    <a:bodyPr/>
                    <a:lstStyle/>
                    <a:p>
                      <a:pPr algn="l" fontAlgn="b"/>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lnL w="19050" cap="flat" cmpd="sng" algn="ctr">
                      <a:solidFill>
                        <a:schemeClr val="bg1">
                          <a:lumMod val="75000"/>
                        </a:schemeClr>
                      </a:solidFill>
                      <a:prstDash val="sysDot"/>
                      <a:round/>
                      <a:headEnd type="none" w="med" len="med"/>
                      <a:tailEnd type="none" w="med" len="med"/>
                    </a:lnL>
                    <a:lnR w="19050" cap="flat" cmpd="sng" algn="ctr">
                      <a:solidFill>
                        <a:schemeClr val="bg1">
                          <a:lumMod val="75000"/>
                        </a:schemeClr>
                      </a:solidFill>
                      <a:prstDash val="sysDot"/>
                      <a:round/>
                      <a:headEnd type="none" w="med" len="med"/>
                      <a:tailEnd type="none" w="med" len="med"/>
                    </a:lnR>
                    <a:lnT w="19050" cap="flat" cmpd="sng" algn="ctr">
                      <a:solidFill>
                        <a:schemeClr val="bg1">
                          <a:lumMod val="75000"/>
                        </a:schemeClr>
                      </a:solidFill>
                      <a:prstDash val="sysDot"/>
                      <a:round/>
                      <a:headEnd type="none" w="med" len="med"/>
                      <a:tailEnd type="none" w="med" len="med"/>
                    </a:lnT>
                    <a:lnB w="19050" cap="flat" cmpd="sng" algn="ctr">
                      <a:solidFill>
                        <a:schemeClr val="bg1">
                          <a:lumMod val="75000"/>
                        </a:schemeClr>
                      </a:solidFill>
                      <a:prstDash val="sysDot"/>
                      <a:round/>
                      <a:headEnd type="none" w="med" len="med"/>
                      <a:tailEnd type="none" w="med" len="med"/>
                    </a:lnB>
                    <a:solidFill>
                      <a:srgbClr val="00A99A"/>
                    </a:solidFill>
                  </a:tcPr>
                </a:tc>
                <a:tc>
                  <a:txBody>
                    <a:bodyPr/>
                    <a:lstStyle/>
                    <a:p>
                      <a:pPr algn="l" fontAlgn="b"/>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lnL w="19050" cap="flat" cmpd="sng" algn="ctr">
                      <a:solidFill>
                        <a:schemeClr val="bg1">
                          <a:lumMod val="75000"/>
                        </a:schemeClr>
                      </a:solidFill>
                      <a:prstDash val="sysDot"/>
                      <a:round/>
                      <a:headEnd type="none" w="med" len="med"/>
                      <a:tailEnd type="none" w="med" len="med"/>
                    </a:lnL>
                    <a:lnR w="19050" cap="flat" cmpd="sng" algn="ctr">
                      <a:solidFill>
                        <a:schemeClr val="bg1">
                          <a:lumMod val="75000"/>
                        </a:schemeClr>
                      </a:solidFill>
                      <a:prstDash val="sysDot"/>
                      <a:round/>
                      <a:headEnd type="none" w="med" len="med"/>
                      <a:tailEnd type="none" w="med" len="med"/>
                    </a:lnR>
                    <a:lnT w="19050" cap="flat" cmpd="sng" algn="ctr">
                      <a:solidFill>
                        <a:schemeClr val="bg1">
                          <a:lumMod val="75000"/>
                        </a:schemeClr>
                      </a:solidFill>
                      <a:prstDash val="sysDot"/>
                      <a:round/>
                      <a:headEnd type="none" w="med" len="med"/>
                      <a:tailEnd type="none" w="med" len="med"/>
                    </a:lnT>
                    <a:lnB w="19050" cap="flat" cmpd="sng" algn="ctr">
                      <a:solidFill>
                        <a:schemeClr val="bg1">
                          <a:lumMod val="75000"/>
                        </a:schemeClr>
                      </a:solidFill>
                      <a:prstDash val="sysDot"/>
                      <a:round/>
                      <a:headEnd type="none" w="med" len="med"/>
                      <a:tailEnd type="none" w="med" len="med"/>
                    </a:lnB>
                    <a:solidFill>
                      <a:srgbClr val="F26B73"/>
                    </a:solidFill>
                  </a:tcPr>
                </a:tc>
                <a:extLst>
                  <a:ext uri="{0D108BD9-81ED-4DB2-BD59-A6C34878D82A}">
                    <a16:rowId xmlns:a16="http://schemas.microsoft.com/office/drawing/2014/main" val="2062881729"/>
                  </a:ext>
                </a:extLst>
              </a:tr>
              <a:tr h="189299">
                <a:tc>
                  <a:txBody>
                    <a:bodyPr/>
                    <a:lstStyle/>
                    <a:p>
                      <a:pPr algn="l" fontAlgn="b"/>
                      <a:r>
                        <a:rPr lang="en-US" sz="1100" b="1" i="0" u="none" strike="noStrike" dirty="0">
                          <a:solidFill>
                            <a:srgbClr val="000000"/>
                          </a:solidFill>
                          <a:effectLst/>
                          <a:latin typeface="Arial" panose="020B0604020202020204" pitchFamily="34" charset="0"/>
                          <a:cs typeface="Arial" panose="020B0604020202020204" pitchFamily="34" charset="0"/>
                        </a:rPr>
                        <a:t>  Myanmar (Apr 2016, 2019)</a:t>
                      </a:r>
                    </a:p>
                  </a:txBody>
                  <a:tcPr marL="0" marR="0" marT="0" marB="0" anchor="ctr">
                    <a:lnL w="12700" cap="flat" cmpd="sng" algn="ctr">
                      <a:solidFill>
                        <a:srgbClr val="00A9A4"/>
                      </a:solidFill>
                      <a:prstDash val="solid"/>
                      <a:round/>
                      <a:headEnd type="none" w="med" len="med"/>
                      <a:tailEnd type="none" w="med" len="med"/>
                    </a:lnL>
                    <a:lnR w="12700" cap="flat" cmpd="sng" algn="ctr">
                      <a:solidFill>
                        <a:srgbClr val="00A9A4"/>
                      </a:solidFill>
                      <a:prstDash val="solid"/>
                      <a:round/>
                      <a:headEnd type="none" w="med" len="med"/>
                      <a:tailEnd type="none" w="med" len="med"/>
                    </a:lnR>
                    <a:lnT w="12700" cap="flat" cmpd="sng" algn="ctr">
                      <a:solidFill>
                        <a:srgbClr val="00A9A4"/>
                      </a:solidFill>
                      <a:prstDash val="solid"/>
                      <a:round/>
                      <a:headEnd type="none" w="med" len="med"/>
                      <a:tailEnd type="none" w="med" len="med"/>
                    </a:lnT>
                    <a:lnB w="12700" cap="flat" cmpd="sng" algn="ctr">
                      <a:solidFill>
                        <a:srgbClr val="00A9A4"/>
                      </a:solidFill>
                      <a:prstDash val="solid"/>
                      <a:round/>
                      <a:headEnd type="none" w="med" len="med"/>
                      <a:tailEnd type="none" w="med" len="med"/>
                    </a:lnB>
                  </a:tcPr>
                </a:tc>
                <a:tc>
                  <a:txBody>
                    <a:bodyPr/>
                    <a:lstStyle/>
                    <a:p>
                      <a:pPr algn="l" fontAlgn="b"/>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lnL w="12700" cap="flat" cmpd="sng" algn="ctr">
                      <a:solidFill>
                        <a:srgbClr val="00A9A4"/>
                      </a:solidFill>
                      <a:prstDash val="solid"/>
                      <a:round/>
                      <a:headEnd type="none" w="med" len="med"/>
                      <a:tailEnd type="none" w="med" len="med"/>
                    </a:lnL>
                    <a:lnR w="19050" cap="flat" cmpd="sng" algn="ctr">
                      <a:solidFill>
                        <a:schemeClr val="bg1">
                          <a:lumMod val="75000"/>
                        </a:schemeClr>
                      </a:solidFill>
                      <a:prstDash val="sysDot"/>
                      <a:round/>
                      <a:headEnd type="none" w="med" len="med"/>
                      <a:tailEnd type="none" w="med" len="med"/>
                    </a:lnR>
                    <a:lnT w="19050" cap="flat" cmpd="sng" algn="ctr">
                      <a:solidFill>
                        <a:schemeClr val="bg1">
                          <a:lumMod val="75000"/>
                        </a:schemeClr>
                      </a:solidFill>
                      <a:prstDash val="sysDot"/>
                      <a:round/>
                      <a:headEnd type="none" w="med" len="med"/>
                      <a:tailEnd type="none" w="med" len="med"/>
                    </a:lnT>
                    <a:lnB w="19050" cap="flat" cmpd="sng" algn="ctr">
                      <a:solidFill>
                        <a:schemeClr val="bg1">
                          <a:lumMod val="75000"/>
                        </a:schemeClr>
                      </a:solidFill>
                      <a:prstDash val="sysDot"/>
                      <a:round/>
                      <a:headEnd type="none" w="med" len="med"/>
                      <a:tailEnd type="none" w="med" len="med"/>
                    </a:lnB>
                    <a:solidFill>
                      <a:srgbClr val="00A99A"/>
                    </a:solidFill>
                  </a:tcPr>
                </a:tc>
                <a:tc>
                  <a:txBody>
                    <a:bodyPr/>
                    <a:lstStyle/>
                    <a:p>
                      <a:pPr algn="l" fontAlgn="b"/>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lnL w="19050" cap="flat" cmpd="sng" algn="ctr">
                      <a:solidFill>
                        <a:schemeClr val="bg1">
                          <a:lumMod val="75000"/>
                        </a:schemeClr>
                      </a:solidFill>
                      <a:prstDash val="sysDot"/>
                      <a:round/>
                      <a:headEnd type="none" w="med" len="med"/>
                      <a:tailEnd type="none" w="med" len="med"/>
                    </a:lnL>
                    <a:lnR w="19050" cap="flat" cmpd="sng" algn="ctr">
                      <a:solidFill>
                        <a:schemeClr val="bg1">
                          <a:lumMod val="75000"/>
                        </a:schemeClr>
                      </a:solidFill>
                      <a:prstDash val="sysDot"/>
                      <a:round/>
                      <a:headEnd type="none" w="med" len="med"/>
                      <a:tailEnd type="none" w="med" len="med"/>
                    </a:lnR>
                    <a:lnT w="19050" cap="flat" cmpd="sng" algn="ctr">
                      <a:solidFill>
                        <a:schemeClr val="bg1">
                          <a:lumMod val="75000"/>
                        </a:schemeClr>
                      </a:solidFill>
                      <a:prstDash val="sysDot"/>
                      <a:round/>
                      <a:headEnd type="none" w="med" len="med"/>
                      <a:tailEnd type="none" w="med" len="med"/>
                    </a:lnT>
                    <a:lnB w="19050" cap="flat" cmpd="sng" algn="ctr">
                      <a:solidFill>
                        <a:schemeClr val="bg1">
                          <a:lumMod val="75000"/>
                        </a:schemeClr>
                      </a:solidFill>
                      <a:prstDash val="sysDot"/>
                      <a:round/>
                      <a:headEnd type="none" w="med" len="med"/>
                      <a:tailEnd type="none" w="med" len="med"/>
                    </a:lnB>
                    <a:solidFill>
                      <a:srgbClr val="00A99A"/>
                    </a:solidFill>
                  </a:tcPr>
                </a:tc>
                <a:tc>
                  <a:txBody>
                    <a:bodyPr/>
                    <a:lstStyle/>
                    <a:p>
                      <a:pPr algn="l" fontAlgn="b"/>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lnL w="19050" cap="flat" cmpd="sng" algn="ctr">
                      <a:solidFill>
                        <a:schemeClr val="bg1">
                          <a:lumMod val="75000"/>
                        </a:schemeClr>
                      </a:solidFill>
                      <a:prstDash val="sysDot"/>
                      <a:round/>
                      <a:headEnd type="none" w="med" len="med"/>
                      <a:tailEnd type="none" w="med" len="med"/>
                    </a:lnL>
                    <a:lnR w="19050" cap="flat" cmpd="sng" algn="ctr">
                      <a:solidFill>
                        <a:schemeClr val="bg1">
                          <a:lumMod val="75000"/>
                        </a:schemeClr>
                      </a:solidFill>
                      <a:prstDash val="sysDot"/>
                      <a:round/>
                      <a:headEnd type="none" w="med" len="med"/>
                      <a:tailEnd type="none" w="med" len="med"/>
                    </a:lnR>
                    <a:lnT w="19050" cap="flat" cmpd="sng" algn="ctr">
                      <a:solidFill>
                        <a:schemeClr val="bg1">
                          <a:lumMod val="75000"/>
                        </a:schemeClr>
                      </a:solidFill>
                      <a:prstDash val="sysDot"/>
                      <a:round/>
                      <a:headEnd type="none" w="med" len="med"/>
                      <a:tailEnd type="none" w="med" len="med"/>
                    </a:lnT>
                    <a:lnB w="19050" cap="flat" cmpd="sng" algn="ctr">
                      <a:solidFill>
                        <a:schemeClr val="bg1">
                          <a:lumMod val="75000"/>
                        </a:schemeClr>
                      </a:solidFill>
                      <a:prstDash val="sysDot"/>
                      <a:round/>
                      <a:headEnd type="none" w="med" len="med"/>
                      <a:tailEnd type="none" w="med" len="med"/>
                    </a:lnB>
                    <a:solidFill>
                      <a:srgbClr val="B6AEA7"/>
                    </a:solidFill>
                  </a:tcPr>
                </a:tc>
                <a:tc>
                  <a:txBody>
                    <a:bodyPr/>
                    <a:lstStyle/>
                    <a:p>
                      <a:pPr algn="l" fontAlgn="b"/>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lnL w="19050" cap="flat" cmpd="sng" algn="ctr">
                      <a:solidFill>
                        <a:schemeClr val="bg1">
                          <a:lumMod val="75000"/>
                        </a:schemeClr>
                      </a:solidFill>
                      <a:prstDash val="sysDot"/>
                      <a:round/>
                      <a:headEnd type="none" w="med" len="med"/>
                      <a:tailEnd type="none" w="med" len="med"/>
                    </a:lnL>
                    <a:lnR w="19050" cap="flat" cmpd="sng" algn="ctr">
                      <a:solidFill>
                        <a:schemeClr val="bg1">
                          <a:lumMod val="75000"/>
                        </a:schemeClr>
                      </a:solidFill>
                      <a:prstDash val="sysDot"/>
                      <a:round/>
                      <a:headEnd type="none" w="med" len="med"/>
                      <a:tailEnd type="none" w="med" len="med"/>
                    </a:lnR>
                    <a:lnT w="19050" cap="flat" cmpd="sng" algn="ctr">
                      <a:solidFill>
                        <a:schemeClr val="bg1">
                          <a:lumMod val="75000"/>
                        </a:schemeClr>
                      </a:solidFill>
                      <a:prstDash val="sysDot"/>
                      <a:round/>
                      <a:headEnd type="none" w="med" len="med"/>
                      <a:tailEnd type="none" w="med" len="med"/>
                    </a:lnT>
                    <a:lnB w="19050" cap="flat" cmpd="sng" algn="ctr">
                      <a:solidFill>
                        <a:schemeClr val="bg1">
                          <a:lumMod val="75000"/>
                        </a:schemeClr>
                      </a:solidFill>
                      <a:prstDash val="sysDot"/>
                      <a:round/>
                      <a:headEnd type="none" w="med" len="med"/>
                      <a:tailEnd type="none" w="med" len="med"/>
                    </a:lnB>
                    <a:solidFill>
                      <a:srgbClr val="00A99A"/>
                    </a:solidFill>
                  </a:tcPr>
                </a:tc>
                <a:extLst>
                  <a:ext uri="{0D108BD9-81ED-4DB2-BD59-A6C34878D82A}">
                    <a16:rowId xmlns:a16="http://schemas.microsoft.com/office/drawing/2014/main" val="437364394"/>
                  </a:ext>
                </a:extLst>
              </a:tr>
              <a:tr h="189299">
                <a:tc>
                  <a:txBody>
                    <a:bodyPr/>
                    <a:lstStyle/>
                    <a:p>
                      <a:pPr algn="l" fontAlgn="b"/>
                      <a:r>
                        <a:rPr lang="en-US" sz="1100" b="1" i="0" u="none" strike="noStrike" dirty="0">
                          <a:solidFill>
                            <a:srgbClr val="000000"/>
                          </a:solidFill>
                          <a:effectLst/>
                          <a:latin typeface="Arial" panose="020B0604020202020204" pitchFamily="34" charset="0"/>
                          <a:cs typeface="Arial" panose="020B0604020202020204" pitchFamily="34" charset="0"/>
                        </a:rPr>
                        <a:t>  Nepal (Jan 2014, 2019)***</a:t>
                      </a:r>
                    </a:p>
                  </a:txBody>
                  <a:tcPr marL="0" marR="0" marT="0" marB="0" anchor="ctr">
                    <a:lnL w="12700" cap="flat" cmpd="sng" algn="ctr">
                      <a:solidFill>
                        <a:srgbClr val="00A9A4"/>
                      </a:solidFill>
                      <a:prstDash val="solid"/>
                      <a:round/>
                      <a:headEnd type="none" w="med" len="med"/>
                      <a:tailEnd type="none" w="med" len="med"/>
                    </a:lnL>
                    <a:lnR w="12700" cap="flat" cmpd="sng" algn="ctr">
                      <a:solidFill>
                        <a:srgbClr val="00A9A4"/>
                      </a:solidFill>
                      <a:prstDash val="solid"/>
                      <a:round/>
                      <a:headEnd type="none" w="med" len="med"/>
                      <a:tailEnd type="none" w="med" len="med"/>
                    </a:lnR>
                    <a:lnT w="12700" cap="flat" cmpd="sng" algn="ctr">
                      <a:solidFill>
                        <a:srgbClr val="00A9A4"/>
                      </a:solidFill>
                      <a:prstDash val="solid"/>
                      <a:round/>
                      <a:headEnd type="none" w="med" len="med"/>
                      <a:tailEnd type="none" w="med" len="med"/>
                    </a:lnT>
                    <a:lnB w="12700" cap="flat" cmpd="sng" algn="ctr">
                      <a:solidFill>
                        <a:srgbClr val="00A9A4"/>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b">
                    <a:lnL w="12700" cap="flat" cmpd="sng" algn="ctr">
                      <a:solidFill>
                        <a:srgbClr val="00A9A4"/>
                      </a:solidFill>
                      <a:prstDash val="solid"/>
                      <a:round/>
                      <a:headEnd type="none" w="med" len="med"/>
                      <a:tailEnd type="none" w="med" len="med"/>
                    </a:lnL>
                    <a:lnR w="19050" cap="flat" cmpd="sng" algn="ctr">
                      <a:solidFill>
                        <a:schemeClr val="bg1">
                          <a:lumMod val="75000"/>
                        </a:schemeClr>
                      </a:solidFill>
                      <a:prstDash val="sysDot"/>
                      <a:round/>
                      <a:headEnd type="none" w="med" len="med"/>
                      <a:tailEnd type="none" w="med" len="med"/>
                    </a:lnR>
                    <a:lnT w="19050" cap="flat" cmpd="sng" algn="ctr">
                      <a:solidFill>
                        <a:schemeClr val="bg1">
                          <a:lumMod val="75000"/>
                        </a:schemeClr>
                      </a:solidFill>
                      <a:prstDash val="sysDot"/>
                      <a:round/>
                      <a:headEnd type="none" w="med" len="med"/>
                      <a:tailEnd type="none" w="med" len="med"/>
                    </a:lnT>
                    <a:lnB w="19050" cap="flat" cmpd="sng" algn="ctr">
                      <a:solidFill>
                        <a:schemeClr val="bg1">
                          <a:lumMod val="75000"/>
                        </a:schemeClr>
                      </a:solidFill>
                      <a:prstDash val="sysDot"/>
                      <a:round/>
                      <a:headEnd type="none" w="med" len="med"/>
                      <a:tailEnd type="none" w="med" len="med"/>
                    </a:lnB>
                    <a:solidFill>
                      <a:srgbClr val="F26B73"/>
                    </a:solidFill>
                  </a:tcPr>
                </a:tc>
                <a:tc>
                  <a:txBody>
                    <a:bodyPr/>
                    <a:lstStyle/>
                    <a:p>
                      <a:pPr algn="l" fontAlgn="b"/>
                      <a:endParaRPr lang="en-US" sz="8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b">
                    <a:lnL w="19050" cap="flat" cmpd="sng" algn="ctr">
                      <a:solidFill>
                        <a:schemeClr val="bg1">
                          <a:lumMod val="75000"/>
                        </a:schemeClr>
                      </a:solidFill>
                      <a:prstDash val="sysDot"/>
                      <a:round/>
                      <a:headEnd type="none" w="med" len="med"/>
                      <a:tailEnd type="none" w="med" len="med"/>
                    </a:lnL>
                    <a:lnR w="19050" cap="flat" cmpd="sng" algn="ctr">
                      <a:solidFill>
                        <a:schemeClr val="bg1">
                          <a:lumMod val="75000"/>
                        </a:schemeClr>
                      </a:solidFill>
                      <a:prstDash val="sysDot"/>
                      <a:round/>
                      <a:headEnd type="none" w="med" len="med"/>
                      <a:tailEnd type="none" w="med" len="med"/>
                    </a:lnR>
                    <a:lnT w="19050" cap="flat" cmpd="sng" algn="ctr">
                      <a:solidFill>
                        <a:schemeClr val="bg1">
                          <a:lumMod val="75000"/>
                        </a:schemeClr>
                      </a:solidFill>
                      <a:prstDash val="sysDot"/>
                      <a:round/>
                      <a:headEnd type="none" w="med" len="med"/>
                      <a:tailEnd type="none" w="med" len="med"/>
                    </a:lnT>
                    <a:lnB w="19050" cap="flat" cmpd="sng" algn="ctr">
                      <a:solidFill>
                        <a:schemeClr val="bg1">
                          <a:lumMod val="75000"/>
                        </a:schemeClr>
                      </a:solidFill>
                      <a:prstDash val="sysDot"/>
                      <a:round/>
                      <a:headEnd type="none" w="med" len="med"/>
                      <a:tailEnd type="none" w="med" len="med"/>
                    </a:lnB>
                    <a:solidFill>
                      <a:srgbClr val="F26B73"/>
                    </a:solidFill>
                  </a:tcPr>
                </a:tc>
                <a:tc>
                  <a:txBody>
                    <a:bodyPr/>
                    <a:lstStyle/>
                    <a:p>
                      <a:pPr algn="l" fontAlgn="b"/>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lnL w="19050" cap="flat" cmpd="sng" algn="ctr">
                      <a:solidFill>
                        <a:schemeClr val="bg1">
                          <a:lumMod val="75000"/>
                        </a:schemeClr>
                      </a:solidFill>
                      <a:prstDash val="sysDot"/>
                      <a:round/>
                      <a:headEnd type="none" w="med" len="med"/>
                      <a:tailEnd type="none" w="med" len="med"/>
                    </a:lnL>
                    <a:lnR w="19050" cap="flat" cmpd="sng" algn="ctr">
                      <a:solidFill>
                        <a:schemeClr val="bg1">
                          <a:lumMod val="75000"/>
                        </a:schemeClr>
                      </a:solidFill>
                      <a:prstDash val="sysDot"/>
                      <a:round/>
                      <a:headEnd type="none" w="med" len="med"/>
                      <a:tailEnd type="none" w="med" len="med"/>
                    </a:lnR>
                    <a:lnT w="19050" cap="flat" cmpd="sng" algn="ctr">
                      <a:solidFill>
                        <a:schemeClr val="bg1">
                          <a:lumMod val="75000"/>
                        </a:schemeClr>
                      </a:solidFill>
                      <a:prstDash val="sysDot"/>
                      <a:round/>
                      <a:headEnd type="none" w="med" len="med"/>
                      <a:tailEnd type="none" w="med" len="med"/>
                    </a:lnT>
                    <a:lnB w="19050" cap="flat" cmpd="sng" algn="ctr">
                      <a:solidFill>
                        <a:schemeClr val="bg1">
                          <a:lumMod val="75000"/>
                        </a:schemeClr>
                      </a:solidFill>
                      <a:prstDash val="sysDot"/>
                      <a:round/>
                      <a:headEnd type="none" w="med" len="med"/>
                      <a:tailEnd type="none" w="med" len="med"/>
                    </a:lnB>
                    <a:solidFill>
                      <a:srgbClr val="F26B73"/>
                    </a:solidFill>
                  </a:tcPr>
                </a:tc>
                <a:tc>
                  <a:txBody>
                    <a:bodyPr/>
                    <a:lstStyle/>
                    <a:p>
                      <a:pPr algn="l" fontAlgn="b"/>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lnL w="19050" cap="flat" cmpd="sng" algn="ctr">
                      <a:solidFill>
                        <a:schemeClr val="bg1">
                          <a:lumMod val="75000"/>
                        </a:schemeClr>
                      </a:solidFill>
                      <a:prstDash val="sysDot"/>
                      <a:round/>
                      <a:headEnd type="none" w="med" len="med"/>
                      <a:tailEnd type="none" w="med" len="med"/>
                    </a:lnL>
                    <a:lnR w="19050" cap="flat" cmpd="sng" algn="ctr">
                      <a:solidFill>
                        <a:schemeClr val="bg1">
                          <a:lumMod val="75000"/>
                        </a:schemeClr>
                      </a:solidFill>
                      <a:prstDash val="sysDot"/>
                      <a:round/>
                      <a:headEnd type="none" w="med" len="med"/>
                      <a:tailEnd type="none" w="med" len="med"/>
                    </a:lnR>
                    <a:lnT w="19050" cap="flat" cmpd="sng" algn="ctr">
                      <a:solidFill>
                        <a:schemeClr val="bg1">
                          <a:lumMod val="75000"/>
                        </a:schemeClr>
                      </a:solidFill>
                      <a:prstDash val="sysDot"/>
                      <a:round/>
                      <a:headEnd type="none" w="med" len="med"/>
                      <a:tailEnd type="none" w="med" len="med"/>
                    </a:lnT>
                    <a:lnB w="19050" cap="flat" cmpd="sng" algn="ctr">
                      <a:solidFill>
                        <a:schemeClr val="bg1">
                          <a:lumMod val="75000"/>
                        </a:schemeClr>
                      </a:solidFill>
                      <a:prstDash val="sysDot"/>
                      <a:round/>
                      <a:headEnd type="none" w="med" len="med"/>
                      <a:tailEnd type="none" w="med" len="med"/>
                    </a:lnB>
                    <a:solidFill>
                      <a:srgbClr val="F26B73"/>
                    </a:solidFill>
                  </a:tcPr>
                </a:tc>
                <a:extLst>
                  <a:ext uri="{0D108BD9-81ED-4DB2-BD59-A6C34878D82A}">
                    <a16:rowId xmlns:a16="http://schemas.microsoft.com/office/drawing/2014/main" val="4035723025"/>
                  </a:ext>
                </a:extLst>
              </a:tr>
              <a:tr h="189299">
                <a:tc>
                  <a:txBody>
                    <a:bodyPr/>
                    <a:lstStyle/>
                    <a:p>
                      <a:pPr algn="l" fontAlgn="b"/>
                      <a:r>
                        <a:rPr lang="en-US" sz="1100" b="1" i="0" u="none" strike="noStrike" dirty="0">
                          <a:solidFill>
                            <a:srgbClr val="000000"/>
                          </a:solidFill>
                          <a:effectLst/>
                          <a:latin typeface="Arial" panose="020B0604020202020204" pitchFamily="34" charset="0"/>
                          <a:cs typeface="Arial" panose="020B0604020202020204" pitchFamily="34" charset="0"/>
                        </a:rPr>
                        <a:t>  Pakistan (Dec 2016, 2019)*</a:t>
                      </a:r>
                    </a:p>
                  </a:txBody>
                  <a:tcPr marL="0" marR="0" marT="0" marB="0" anchor="ctr">
                    <a:lnL w="12700" cap="flat" cmpd="sng" algn="ctr">
                      <a:solidFill>
                        <a:srgbClr val="00A9A4"/>
                      </a:solidFill>
                      <a:prstDash val="solid"/>
                      <a:round/>
                      <a:headEnd type="none" w="med" len="med"/>
                      <a:tailEnd type="none" w="med" len="med"/>
                    </a:lnL>
                    <a:lnR w="12700" cap="flat" cmpd="sng" algn="ctr">
                      <a:solidFill>
                        <a:srgbClr val="00A9A4"/>
                      </a:solidFill>
                      <a:prstDash val="solid"/>
                      <a:round/>
                      <a:headEnd type="none" w="med" len="med"/>
                      <a:tailEnd type="none" w="med" len="med"/>
                    </a:lnR>
                    <a:lnT w="12700" cap="flat" cmpd="sng" algn="ctr">
                      <a:solidFill>
                        <a:srgbClr val="00A9A4"/>
                      </a:solidFill>
                      <a:prstDash val="solid"/>
                      <a:round/>
                      <a:headEnd type="none" w="med" len="med"/>
                      <a:tailEnd type="none" w="med" len="med"/>
                    </a:lnT>
                    <a:lnB w="12700" cap="flat" cmpd="sng" algn="ctr">
                      <a:solidFill>
                        <a:srgbClr val="00A9A4"/>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b">
                    <a:lnL w="12700" cap="flat" cmpd="sng" algn="ctr">
                      <a:solidFill>
                        <a:srgbClr val="00A9A4"/>
                      </a:solidFill>
                      <a:prstDash val="solid"/>
                      <a:round/>
                      <a:headEnd type="none" w="med" len="med"/>
                      <a:tailEnd type="none" w="med" len="med"/>
                    </a:lnL>
                    <a:lnR w="19050" cap="flat" cmpd="sng" algn="ctr">
                      <a:solidFill>
                        <a:schemeClr val="bg1">
                          <a:lumMod val="75000"/>
                        </a:schemeClr>
                      </a:solidFill>
                      <a:prstDash val="sysDot"/>
                      <a:round/>
                      <a:headEnd type="none" w="med" len="med"/>
                      <a:tailEnd type="none" w="med" len="med"/>
                    </a:lnR>
                    <a:lnT w="19050" cap="flat" cmpd="sng" algn="ctr">
                      <a:solidFill>
                        <a:schemeClr val="bg1">
                          <a:lumMod val="75000"/>
                        </a:schemeClr>
                      </a:solidFill>
                      <a:prstDash val="sysDot"/>
                      <a:round/>
                      <a:headEnd type="none" w="med" len="med"/>
                      <a:tailEnd type="none" w="med" len="med"/>
                    </a:lnT>
                    <a:lnB w="19050" cap="flat" cmpd="sng" algn="ctr">
                      <a:solidFill>
                        <a:schemeClr val="bg1">
                          <a:lumMod val="75000"/>
                        </a:schemeClr>
                      </a:solidFill>
                      <a:prstDash val="sysDot"/>
                      <a:round/>
                      <a:headEnd type="none" w="med" len="med"/>
                      <a:tailEnd type="none" w="med" len="med"/>
                    </a:lnB>
                    <a:solidFill>
                      <a:srgbClr val="F26B73"/>
                    </a:solidFill>
                  </a:tcPr>
                </a:tc>
                <a:tc>
                  <a:txBody>
                    <a:bodyPr/>
                    <a:lstStyle/>
                    <a:p>
                      <a:pPr algn="l" fontAlgn="b"/>
                      <a:endParaRPr lang="en-US" sz="8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b">
                    <a:lnL w="19050" cap="flat" cmpd="sng" algn="ctr">
                      <a:solidFill>
                        <a:schemeClr val="bg1">
                          <a:lumMod val="75000"/>
                        </a:schemeClr>
                      </a:solidFill>
                      <a:prstDash val="sysDot"/>
                      <a:round/>
                      <a:headEnd type="none" w="med" len="med"/>
                      <a:tailEnd type="none" w="med" len="med"/>
                    </a:lnL>
                    <a:lnR w="19050" cap="flat" cmpd="sng" algn="ctr">
                      <a:solidFill>
                        <a:schemeClr val="bg1">
                          <a:lumMod val="75000"/>
                        </a:schemeClr>
                      </a:solidFill>
                      <a:prstDash val="sysDot"/>
                      <a:round/>
                      <a:headEnd type="none" w="med" len="med"/>
                      <a:tailEnd type="none" w="med" len="med"/>
                    </a:lnR>
                    <a:lnT w="19050" cap="flat" cmpd="sng" algn="ctr">
                      <a:solidFill>
                        <a:schemeClr val="bg1">
                          <a:lumMod val="75000"/>
                        </a:schemeClr>
                      </a:solidFill>
                      <a:prstDash val="sysDot"/>
                      <a:round/>
                      <a:headEnd type="none" w="med" len="med"/>
                      <a:tailEnd type="none" w="med" len="med"/>
                    </a:lnT>
                    <a:lnB w="19050" cap="flat" cmpd="sng" algn="ctr">
                      <a:solidFill>
                        <a:schemeClr val="bg1">
                          <a:lumMod val="75000"/>
                        </a:schemeClr>
                      </a:solidFill>
                      <a:prstDash val="sysDot"/>
                      <a:round/>
                      <a:headEnd type="none" w="med" len="med"/>
                      <a:tailEnd type="none" w="med" len="med"/>
                    </a:lnB>
                    <a:solidFill>
                      <a:srgbClr val="F26B73"/>
                    </a:solidFill>
                  </a:tcPr>
                </a:tc>
                <a:tc>
                  <a:txBody>
                    <a:bodyPr/>
                    <a:lstStyle/>
                    <a:p>
                      <a:pPr algn="l" fontAlgn="b"/>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lnL w="19050" cap="flat" cmpd="sng" algn="ctr">
                      <a:solidFill>
                        <a:schemeClr val="bg1">
                          <a:lumMod val="75000"/>
                        </a:schemeClr>
                      </a:solidFill>
                      <a:prstDash val="sysDot"/>
                      <a:round/>
                      <a:headEnd type="none" w="med" len="med"/>
                      <a:tailEnd type="none" w="med" len="med"/>
                    </a:lnL>
                    <a:lnR w="19050" cap="flat" cmpd="sng" algn="ctr">
                      <a:solidFill>
                        <a:schemeClr val="bg1">
                          <a:lumMod val="75000"/>
                        </a:schemeClr>
                      </a:solidFill>
                      <a:prstDash val="sysDot"/>
                      <a:round/>
                      <a:headEnd type="none" w="med" len="med"/>
                      <a:tailEnd type="none" w="med" len="med"/>
                    </a:lnR>
                    <a:lnT w="19050" cap="flat" cmpd="sng" algn="ctr">
                      <a:solidFill>
                        <a:schemeClr val="bg1">
                          <a:lumMod val="75000"/>
                        </a:schemeClr>
                      </a:solidFill>
                      <a:prstDash val="sysDot"/>
                      <a:round/>
                      <a:headEnd type="none" w="med" len="med"/>
                      <a:tailEnd type="none" w="med" len="med"/>
                    </a:lnT>
                    <a:lnB w="19050" cap="flat" cmpd="sng" algn="ctr">
                      <a:solidFill>
                        <a:schemeClr val="bg1">
                          <a:lumMod val="75000"/>
                        </a:schemeClr>
                      </a:solidFill>
                      <a:prstDash val="sysDot"/>
                      <a:round/>
                      <a:headEnd type="none" w="med" len="med"/>
                      <a:tailEnd type="none" w="med" len="med"/>
                    </a:lnB>
                    <a:solidFill>
                      <a:srgbClr val="B6AEA7"/>
                    </a:solidFill>
                  </a:tcPr>
                </a:tc>
                <a:tc>
                  <a:txBody>
                    <a:bodyPr/>
                    <a:lstStyle/>
                    <a:p>
                      <a:pPr algn="l" fontAlgn="b"/>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lnL w="19050" cap="flat" cmpd="sng" algn="ctr">
                      <a:solidFill>
                        <a:schemeClr val="bg1">
                          <a:lumMod val="75000"/>
                        </a:schemeClr>
                      </a:solidFill>
                      <a:prstDash val="sysDot"/>
                      <a:round/>
                      <a:headEnd type="none" w="med" len="med"/>
                      <a:tailEnd type="none" w="med" len="med"/>
                    </a:lnL>
                    <a:lnR w="19050" cap="flat" cmpd="sng" algn="ctr">
                      <a:solidFill>
                        <a:schemeClr val="bg1">
                          <a:lumMod val="75000"/>
                        </a:schemeClr>
                      </a:solidFill>
                      <a:prstDash val="sysDot"/>
                      <a:round/>
                      <a:headEnd type="none" w="med" len="med"/>
                      <a:tailEnd type="none" w="med" len="med"/>
                    </a:lnR>
                    <a:lnT w="19050" cap="flat" cmpd="sng" algn="ctr">
                      <a:solidFill>
                        <a:schemeClr val="bg1">
                          <a:lumMod val="75000"/>
                        </a:schemeClr>
                      </a:solidFill>
                      <a:prstDash val="sysDot"/>
                      <a:round/>
                      <a:headEnd type="none" w="med" len="med"/>
                      <a:tailEnd type="none" w="med" len="med"/>
                    </a:lnT>
                    <a:lnB w="19050" cap="flat" cmpd="sng" algn="ctr">
                      <a:solidFill>
                        <a:schemeClr val="bg1">
                          <a:lumMod val="75000"/>
                        </a:schemeClr>
                      </a:solidFill>
                      <a:prstDash val="sysDot"/>
                      <a:round/>
                      <a:headEnd type="none" w="med" len="med"/>
                      <a:tailEnd type="none" w="med" len="med"/>
                    </a:lnB>
                    <a:solidFill>
                      <a:srgbClr val="F26B73"/>
                    </a:solidFill>
                  </a:tcPr>
                </a:tc>
                <a:extLst>
                  <a:ext uri="{0D108BD9-81ED-4DB2-BD59-A6C34878D82A}">
                    <a16:rowId xmlns:a16="http://schemas.microsoft.com/office/drawing/2014/main" val="984958948"/>
                  </a:ext>
                </a:extLst>
              </a:tr>
              <a:tr h="189299">
                <a:tc>
                  <a:txBody>
                    <a:bodyPr/>
                    <a:lstStyle/>
                    <a:p>
                      <a:pPr algn="l" fontAlgn="b"/>
                      <a:r>
                        <a:rPr lang="en-US" sz="1100" b="1" i="0" u="none" strike="noStrike" dirty="0">
                          <a:solidFill>
                            <a:srgbClr val="000000"/>
                          </a:solidFill>
                          <a:effectLst/>
                          <a:latin typeface="Arial" panose="020B0604020202020204" pitchFamily="34" charset="0"/>
                          <a:cs typeface="Arial" panose="020B0604020202020204" pitchFamily="34" charset="0"/>
                        </a:rPr>
                        <a:t>  Palau (Apr 2016)</a:t>
                      </a:r>
                    </a:p>
                  </a:txBody>
                  <a:tcPr marL="0" marR="0" marT="0" marB="0" anchor="ctr">
                    <a:lnL w="12700" cap="flat" cmpd="sng" algn="ctr">
                      <a:solidFill>
                        <a:srgbClr val="00A9A4"/>
                      </a:solidFill>
                      <a:prstDash val="solid"/>
                      <a:round/>
                      <a:headEnd type="none" w="med" len="med"/>
                      <a:tailEnd type="none" w="med" len="med"/>
                    </a:lnL>
                    <a:lnR w="12700" cap="flat" cmpd="sng" algn="ctr">
                      <a:solidFill>
                        <a:srgbClr val="00A9A4"/>
                      </a:solidFill>
                      <a:prstDash val="solid"/>
                      <a:round/>
                      <a:headEnd type="none" w="med" len="med"/>
                      <a:tailEnd type="none" w="med" len="med"/>
                    </a:lnR>
                    <a:lnT w="12700" cap="flat" cmpd="sng" algn="ctr">
                      <a:solidFill>
                        <a:srgbClr val="00A9A4"/>
                      </a:solidFill>
                      <a:prstDash val="solid"/>
                      <a:round/>
                      <a:headEnd type="none" w="med" len="med"/>
                      <a:tailEnd type="none" w="med" len="med"/>
                    </a:lnT>
                    <a:lnB w="12700" cap="flat" cmpd="sng" algn="ctr">
                      <a:solidFill>
                        <a:srgbClr val="00A9A4"/>
                      </a:solidFill>
                      <a:prstDash val="solid"/>
                      <a:round/>
                      <a:headEnd type="none" w="med" len="med"/>
                      <a:tailEnd type="none" w="med" len="med"/>
                    </a:lnB>
                  </a:tcPr>
                </a:tc>
                <a:tc>
                  <a:txBody>
                    <a:bodyPr/>
                    <a:lstStyle/>
                    <a:p>
                      <a:pPr algn="l" fontAlgn="b"/>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lnL w="12700" cap="flat" cmpd="sng" algn="ctr">
                      <a:solidFill>
                        <a:srgbClr val="00A9A4"/>
                      </a:solidFill>
                      <a:prstDash val="solid"/>
                      <a:round/>
                      <a:headEnd type="none" w="med" len="med"/>
                      <a:tailEnd type="none" w="med" len="med"/>
                    </a:lnL>
                    <a:lnR w="19050" cap="flat" cmpd="sng" algn="ctr">
                      <a:solidFill>
                        <a:schemeClr val="bg1">
                          <a:lumMod val="75000"/>
                        </a:schemeClr>
                      </a:solidFill>
                      <a:prstDash val="sysDot"/>
                      <a:round/>
                      <a:headEnd type="none" w="med" len="med"/>
                      <a:tailEnd type="none" w="med" len="med"/>
                    </a:lnR>
                    <a:lnT w="19050" cap="flat" cmpd="sng" algn="ctr">
                      <a:solidFill>
                        <a:schemeClr val="bg1">
                          <a:lumMod val="75000"/>
                        </a:schemeClr>
                      </a:solidFill>
                      <a:prstDash val="sysDot"/>
                      <a:round/>
                      <a:headEnd type="none" w="med" len="med"/>
                      <a:tailEnd type="none" w="med" len="med"/>
                    </a:lnT>
                    <a:lnB w="19050" cap="flat" cmpd="sng" algn="ctr">
                      <a:solidFill>
                        <a:schemeClr val="bg1">
                          <a:lumMod val="75000"/>
                        </a:schemeClr>
                      </a:solidFill>
                      <a:prstDash val="sysDot"/>
                      <a:round/>
                      <a:headEnd type="none" w="med" len="med"/>
                      <a:tailEnd type="none" w="med" len="med"/>
                    </a:lnB>
                    <a:solidFill>
                      <a:srgbClr val="00A99A"/>
                    </a:solidFill>
                  </a:tcPr>
                </a:tc>
                <a:tc>
                  <a:txBody>
                    <a:bodyPr/>
                    <a:lstStyle/>
                    <a:p>
                      <a:pPr algn="l" fontAlgn="b"/>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lnL w="19050" cap="flat" cmpd="sng" algn="ctr">
                      <a:solidFill>
                        <a:schemeClr val="bg1">
                          <a:lumMod val="75000"/>
                        </a:schemeClr>
                      </a:solidFill>
                      <a:prstDash val="sysDot"/>
                      <a:round/>
                      <a:headEnd type="none" w="med" len="med"/>
                      <a:tailEnd type="none" w="med" len="med"/>
                    </a:lnL>
                    <a:lnR w="19050" cap="flat" cmpd="sng" algn="ctr">
                      <a:solidFill>
                        <a:schemeClr val="bg1">
                          <a:lumMod val="75000"/>
                        </a:schemeClr>
                      </a:solidFill>
                      <a:prstDash val="sysDot"/>
                      <a:round/>
                      <a:headEnd type="none" w="med" len="med"/>
                      <a:tailEnd type="none" w="med" len="med"/>
                    </a:lnR>
                    <a:lnT w="19050" cap="flat" cmpd="sng" algn="ctr">
                      <a:solidFill>
                        <a:schemeClr val="bg1">
                          <a:lumMod val="75000"/>
                        </a:schemeClr>
                      </a:solidFill>
                      <a:prstDash val="sysDot"/>
                      <a:round/>
                      <a:headEnd type="none" w="med" len="med"/>
                      <a:tailEnd type="none" w="med" len="med"/>
                    </a:lnT>
                    <a:lnB w="19050" cap="flat" cmpd="sng" algn="ctr">
                      <a:solidFill>
                        <a:schemeClr val="bg1">
                          <a:lumMod val="75000"/>
                        </a:schemeClr>
                      </a:solidFill>
                      <a:prstDash val="sysDot"/>
                      <a:round/>
                      <a:headEnd type="none" w="med" len="med"/>
                      <a:tailEnd type="none" w="med" len="med"/>
                    </a:lnB>
                    <a:solidFill>
                      <a:srgbClr val="00A99A"/>
                    </a:solidFill>
                  </a:tcPr>
                </a:tc>
                <a:tc>
                  <a:txBody>
                    <a:bodyPr/>
                    <a:lstStyle/>
                    <a:p>
                      <a:pPr algn="l" fontAlgn="b"/>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lnL w="19050" cap="flat" cmpd="sng" algn="ctr">
                      <a:solidFill>
                        <a:schemeClr val="bg1">
                          <a:lumMod val="75000"/>
                        </a:schemeClr>
                      </a:solidFill>
                      <a:prstDash val="sysDot"/>
                      <a:round/>
                      <a:headEnd type="none" w="med" len="med"/>
                      <a:tailEnd type="none" w="med" len="med"/>
                    </a:lnL>
                    <a:lnR w="19050" cap="flat" cmpd="sng" algn="ctr">
                      <a:solidFill>
                        <a:schemeClr val="bg1">
                          <a:lumMod val="75000"/>
                        </a:schemeClr>
                      </a:solidFill>
                      <a:prstDash val="sysDot"/>
                      <a:round/>
                      <a:headEnd type="none" w="med" len="med"/>
                      <a:tailEnd type="none" w="med" len="med"/>
                    </a:lnR>
                    <a:lnT w="19050" cap="flat" cmpd="sng" algn="ctr">
                      <a:solidFill>
                        <a:schemeClr val="bg1">
                          <a:lumMod val="75000"/>
                        </a:schemeClr>
                      </a:solidFill>
                      <a:prstDash val="sysDot"/>
                      <a:round/>
                      <a:headEnd type="none" w="med" len="med"/>
                      <a:tailEnd type="none" w="med" len="med"/>
                    </a:lnT>
                    <a:lnB w="19050" cap="flat" cmpd="sng" algn="ctr">
                      <a:solidFill>
                        <a:schemeClr val="bg1">
                          <a:lumMod val="75000"/>
                        </a:schemeClr>
                      </a:solidFill>
                      <a:prstDash val="sysDot"/>
                      <a:round/>
                      <a:headEnd type="none" w="med" len="med"/>
                      <a:tailEnd type="none" w="med" len="med"/>
                    </a:lnB>
                    <a:solidFill>
                      <a:srgbClr val="B6AEA7"/>
                    </a:solidFill>
                  </a:tcPr>
                </a:tc>
                <a:tc>
                  <a:txBody>
                    <a:bodyPr/>
                    <a:lstStyle/>
                    <a:p>
                      <a:pPr algn="l" fontAlgn="b"/>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lnL w="19050" cap="flat" cmpd="sng" algn="ctr">
                      <a:solidFill>
                        <a:schemeClr val="bg1">
                          <a:lumMod val="75000"/>
                        </a:schemeClr>
                      </a:solidFill>
                      <a:prstDash val="sysDot"/>
                      <a:round/>
                      <a:headEnd type="none" w="med" len="med"/>
                      <a:tailEnd type="none" w="med" len="med"/>
                    </a:lnL>
                    <a:lnR w="19050" cap="flat" cmpd="sng" algn="ctr">
                      <a:solidFill>
                        <a:schemeClr val="bg1">
                          <a:lumMod val="75000"/>
                        </a:schemeClr>
                      </a:solidFill>
                      <a:prstDash val="sysDot"/>
                      <a:round/>
                      <a:headEnd type="none" w="med" len="med"/>
                      <a:tailEnd type="none" w="med" len="med"/>
                    </a:lnR>
                    <a:lnT w="19050" cap="flat" cmpd="sng" algn="ctr">
                      <a:solidFill>
                        <a:schemeClr val="bg1">
                          <a:lumMod val="75000"/>
                        </a:schemeClr>
                      </a:solidFill>
                      <a:prstDash val="sysDot"/>
                      <a:round/>
                      <a:headEnd type="none" w="med" len="med"/>
                      <a:tailEnd type="none" w="med" len="med"/>
                    </a:lnT>
                    <a:lnB w="19050" cap="flat" cmpd="sng" algn="ctr">
                      <a:solidFill>
                        <a:schemeClr val="bg1">
                          <a:lumMod val="75000"/>
                        </a:schemeClr>
                      </a:solidFill>
                      <a:prstDash val="sysDot"/>
                      <a:round/>
                      <a:headEnd type="none" w="med" len="med"/>
                      <a:tailEnd type="none" w="med" len="med"/>
                    </a:lnB>
                    <a:solidFill>
                      <a:srgbClr val="00A99A"/>
                    </a:solidFill>
                  </a:tcPr>
                </a:tc>
                <a:extLst>
                  <a:ext uri="{0D108BD9-81ED-4DB2-BD59-A6C34878D82A}">
                    <a16:rowId xmlns:a16="http://schemas.microsoft.com/office/drawing/2014/main" val="3869717942"/>
                  </a:ext>
                </a:extLst>
              </a:tr>
              <a:tr h="189299">
                <a:tc>
                  <a:txBody>
                    <a:bodyPr/>
                    <a:lstStyle/>
                    <a:p>
                      <a:pPr algn="l" fontAlgn="b"/>
                      <a:r>
                        <a:rPr lang="en-US" sz="1100" b="1" i="0" u="none" strike="noStrike" dirty="0">
                          <a:solidFill>
                            <a:srgbClr val="000000"/>
                          </a:solidFill>
                          <a:effectLst/>
                          <a:latin typeface="Arial" panose="020B0604020202020204" pitchFamily="34" charset="0"/>
                          <a:cs typeface="Arial" panose="020B0604020202020204" pitchFamily="34" charset="0"/>
                        </a:rPr>
                        <a:t>  Papua New Guinea (Jan 2014, 2019)*</a:t>
                      </a:r>
                    </a:p>
                  </a:txBody>
                  <a:tcPr marL="0" marR="0" marT="0" marB="0" anchor="ctr">
                    <a:lnL w="12700" cap="flat" cmpd="sng" algn="ctr">
                      <a:solidFill>
                        <a:srgbClr val="00A9A4"/>
                      </a:solidFill>
                      <a:prstDash val="solid"/>
                      <a:round/>
                      <a:headEnd type="none" w="med" len="med"/>
                      <a:tailEnd type="none" w="med" len="med"/>
                    </a:lnL>
                    <a:lnR w="12700" cap="flat" cmpd="sng" algn="ctr">
                      <a:solidFill>
                        <a:srgbClr val="00A9A4"/>
                      </a:solidFill>
                      <a:prstDash val="solid"/>
                      <a:round/>
                      <a:headEnd type="none" w="med" len="med"/>
                      <a:tailEnd type="none" w="med" len="med"/>
                    </a:lnR>
                    <a:lnT w="12700" cap="flat" cmpd="sng" algn="ctr">
                      <a:solidFill>
                        <a:srgbClr val="00A9A4"/>
                      </a:solidFill>
                      <a:prstDash val="solid"/>
                      <a:round/>
                      <a:headEnd type="none" w="med" len="med"/>
                      <a:tailEnd type="none" w="med" len="med"/>
                    </a:lnT>
                    <a:lnB w="12700" cap="flat" cmpd="sng" algn="ctr">
                      <a:solidFill>
                        <a:srgbClr val="00A9A4"/>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b">
                    <a:lnL w="12700" cap="flat" cmpd="sng" algn="ctr">
                      <a:solidFill>
                        <a:srgbClr val="00A9A4"/>
                      </a:solidFill>
                      <a:prstDash val="solid"/>
                      <a:round/>
                      <a:headEnd type="none" w="med" len="med"/>
                      <a:tailEnd type="none" w="med" len="med"/>
                    </a:lnL>
                    <a:lnR w="19050" cap="flat" cmpd="sng" algn="ctr">
                      <a:solidFill>
                        <a:schemeClr val="bg1">
                          <a:lumMod val="75000"/>
                        </a:schemeClr>
                      </a:solidFill>
                      <a:prstDash val="sysDot"/>
                      <a:round/>
                      <a:headEnd type="none" w="med" len="med"/>
                      <a:tailEnd type="none" w="med" len="med"/>
                    </a:lnR>
                    <a:lnT w="19050" cap="flat" cmpd="sng" algn="ctr">
                      <a:solidFill>
                        <a:schemeClr val="bg1">
                          <a:lumMod val="75000"/>
                        </a:schemeClr>
                      </a:solidFill>
                      <a:prstDash val="sysDot"/>
                      <a:round/>
                      <a:headEnd type="none" w="med" len="med"/>
                      <a:tailEnd type="none" w="med" len="med"/>
                    </a:lnT>
                    <a:lnB w="19050" cap="flat" cmpd="sng" algn="ctr">
                      <a:solidFill>
                        <a:schemeClr val="bg1">
                          <a:lumMod val="75000"/>
                        </a:schemeClr>
                      </a:solidFill>
                      <a:prstDash val="sysDot"/>
                      <a:round/>
                      <a:headEnd type="none" w="med" len="med"/>
                      <a:tailEnd type="none" w="med" len="med"/>
                    </a:lnB>
                    <a:solidFill>
                      <a:srgbClr val="00A99A"/>
                    </a:solidFill>
                  </a:tcPr>
                </a:tc>
                <a:tc>
                  <a:txBody>
                    <a:bodyPr/>
                    <a:lstStyle/>
                    <a:p>
                      <a:pPr algn="l" fontAlgn="b"/>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lnL w="19050" cap="flat" cmpd="sng" algn="ctr">
                      <a:solidFill>
                        <a:schemeClr val="bg1">
                          <a:lumMod val="75000"/>
                        </a:schemeClr>
                      </a:solidFill>
                      <a:prstDash val="sysDot"/>
                      <a:round/>
                      <a:headEnd type="none" w="med" len="med"/>
                      <a:tailEnd type="none" w="med" len="med"/>
                    </a:lnL>
                    <a:lnR w="19050" cap="flat" cmpd="sng" algn="ctr">
                      <a:solidFill>
                        <a:schemeClr val="bg1">
                          <a:lumMod val="75000"/>
                        </a:schemeClr>
                      </a:solidFill>
                      <a:prstDash val="sysDot"/>
                      <a:round/>
                      <a:headEnd type="none" w="med" len="med"/>
                      <a:tailEnd type="none" w="med" len="med"/>
                    </a:lnR>
                    <a:lnT w="19050" cap="flat" cmpd="sng" algn="ctr">
                      <a:solidFill>
                        <a:schemeClr val="bg1">
                          <a:lumMod val="75000"/>
                        </a:schemeClr>
                      </a:solidFill>
                      <a:prstDash val="sysDot"/>
                      <a:round/>
                      <a:headEnd type="none" w="med" len="med"/>
                      <a:tailEnd type="none" w="med" len="med"/>
                    </a:lnT>
                    <a:lnB w="19050" cap="flat" cmpd="sng" algn="ctr">
                      <a:solidFill>
                        <a:schemeClr val="bg1">
                          <a:lumMod val="75000"/>
                        </a:schemeClr>
                      </a:solidFill>
                      <a:prstDash val="sysDot"/>
                      <a:round/>
                      <a:headEnd type="none" w="med" len="med"/>
                      <a:tailEnd type="none" w="med" len="med"/>
                    </a:lnB>
                    <a:solidFill>
                      <a:srgbClr val="00A99A"/>
                    </a:solidFill>
                  </a:tcPr>
                </a:tc>
                <a:tc>
                  <a:txBody>
                    <a:bodyPr/>
                    <a:lstStyle/>
                    <a:p>
                      <a:pPr algn="l" fontAlgn="b"/>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lnL w="19050" cap="flat" cmpd="sng" algn="ctr">
                      <a:solidFill>
                        <a:schemeClr val="bg1">
                          <a:lumMod val="75000"/>
                        </a:schemeClr>
                      </a:solidFill>
                      <a:prstDash val="sysDot"/>
                      <a:round/>
                      <a:headEnd type="none" w="med" len="med"/>
                      <a:tailEnd type="none" w="med" len="med"/>
                    </a:lnL>
                    <a:lnR w="19050" cap="flat" cmpd="sng" algn="ctr">
                      <a:solidFill>
                        <a:schemeClr val="bg1">
                          <a:lumMod val="75000"/>
                        </a:schemeClr>
                      </a:solidFill>
                      <a:prstDash val="sysDot"/>
                      <a:round/>
                      <a:headEnd type="none" w="med" len="med"/>
                      <a:tailEnd type="none" w="med" len="med"/>
                    </a:lnR>
                    <a:lnT w="19050" cap="flat" cmpd="sng" algn="ctr">
                      <a:solidFill>
                        <a:schemeClr val="bg1">
                          <a:lumMod val="75000"/>
                        </a:schemeClr>
                      </a:solidFill>
                      <a:prstDash val="sysDot"/>
                      <a:round/>
                      <a:headEnd type="none" w="med" len="med"/>
                      <a:tailEnd type="none" w="med" len="med"/>
                    </a:lnT>
                    <a:lnB w="19050" cap="flat" cmpd="sng" algn="ctr">
                      <a:solidFill>
                        <a:schemeClr val="bg1">
                          <a:lumMod val="75000"/>
                        </a:schemeClr>
                      </a:solidFill>
                      <a:prstDash val="sysDot"/>
                      <a:round/>
                      <a:headEnd type="none" w="med" len="med"/>
                      <a:tailEnd type="none" w="med" len="med"/>
                    </a:lnB>
                    <a:solidFill>
                      <a:srgbClr val="00A9A4"/>
                    </a:solidFill>
                  </a:tcPr>
                </a:tc>
                <a:tc>
                  <a:txBody>
                    <a:bodyPr/>
                    <a:lstStyle/>
                    <a:p>
                      <a:pPr algn="l" fontAlgn="b"/>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lnL w="19050" cap="flat" cmpd="sng" algn="ctr">
                      <a:solidFill>
                        <a:schemeClr val="bg1">
                          <a:lumMod val="75000"/>
                        </a:schemeClr>
                      </a:solidFill>
                      <a:prstDash val="sysDot"/>
                      <a:round/>
                      <a:headEnd type="none" w="med" len="med"/>
                      <a:tailEnd type="none" w="med" len="med"/>
                    </a:lnL>
                    <a:lnR w="19050" cap="flat" cmpd="sng" algn="ctr">
                      <a:solidFill>
                        <a:schemeClr val="bg1">
                          <a:lumMod val="75000"/>
                        </a:schemeClr>
                      </a:solidFill>
                      <a:prstDash val="sysDot"/>
                      <a:round/>
                      <a:headEnd type="none" w="med" len="med"/>
                      <a:tailEnd type="none" w="med" len="med"/>
                    </a:lnR>
                    <a:lnT w="19050" cap="flat" cmpd="sng" algn="ctr">
                      <a:solidFill>
                        <a:schemeClr val="bg1">
                          <a:lumMod val="75000"/>
                        </a:schemeClr>
                      </a:solidFill>
                      <a:prstDash val="sysDot"/>
                      <a:round/>
                      <a:headEnd type="none" w="med" len="med"/>
                      <a:tailEnd type="none" w="med" len="med"/>
                    </a:lnT>
                    <a:lnB w="19050" cap="flat" cmpd="sng" algn="ctr">
                      <a:solidFill>
                        <a:schemeClr val="bg1">
                          <a:lumMod val="75000"/>
                        </a:schemeClr>
                      </a:solidFill>
                      <a:prstDash val="sysDot"/>
                      <a:round/>
                      <a:headEnd type="none" w="med" len="med"/>
                      <a:tailEnd type="none" w="med" len="med"/>
                    </a:lnB>
                    <a:solidFill>
                      <a:srgbClr val="F26B73"/>
                    </a:solidFill>
                  </a:tcPr>
                </a:tc>
                <a:extLst>
                  <a:ext uri="{0D108BD9-81ED-4DB2-BD59-A6C34878D82A}">
                    <a16:rowId xmlns:a16="http://schemas.microsoft.com/office/drawing/2014/main" val="3360367197"/>
                  </a:ext>
                </a:extLst>
              </a:tr>
              <a:tr h="189299">
                <a:tc>
                  <a:txBody>
                    <a:bodyPr/>
                    <a:lstStyle/>
                    <a:p>
                      <a:pPr algn="l" fontAlgn="b"/>
                      <a:r>
                        <a:rPr lang="en-US" sz="1100" b="1" i="0" u="none" strike="noStrike" dirty="0">
                          <a:solidFill>
                            <a:srgbClr val="000000"/>
                          </a:solidFill>
                          <a:effectLst/>
                          <a:latin typeface="Arial" panose="020B0604020202020204" pitchFamily="34" charset="0"/>
                          <a:cs typeface="Arial" panose="020B0604020202020204" pitchFamily="34" charset="0"/>
                        </a:rPr>
                        <a:t>  Philippines (Mar 2014, 2019)*</a:t>
                      </a:r>
                    </a:p>
                  </a:txBody>
                  <a:tcPr marL="0" marR="0" marT="0" marB="0" anchor="ctr">
                    <a:lnL w="12700" cap="flat" cmpd="sng" algn="ctr">
                      <a:solidFill>
                        <a:srgbClr val="00A9A4"/>
                      </a:solidFill>
                      <a:prstDash val="solid"/>
                      <a:round/>
                      <a:headEnd type="none" w="med" len="med"/>
                      <a:tailEnd type="none" w="med" len="med"/>
                    </a:lnL>
                    <a:lnR w="12700" cap="flat" cmpd="sng" algn="ctr">
                      <a:solidFill>
                        <a:srgbClr val="00A9A4"/>
                      </a:solidFill>
                      <a:prstDash val="solid"/>
                      <a:round/>
                      <a:headEnd type="none" w="med" len="med"/>
                      <a:tailEnd type="none" w="med" len="med"/>
                    </a:lnR>
                    <a:lnT w="12700" cap="flat" cmpd="sng" algn="ctr">
                      <a:solidFill>
                        <a:srgbClr val="00A9A4"/>
                      </a:solidFill>
                      <a:prstDash val="solid"/>
                      <a:round/>
                      <a:headEnd type="none" w="med" len="med"/>
                      <a:tailEnd type="none" w="med" len="med"/>
                    </a:lnT>
                    <a:lnB w="12700" cap="flat" cmpd="sng" algn="ctr">
                      <a:solidFill>
                        <a:srgbClr val="00A9A4"/>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b">
                    <a:lnL w="12700" cap="flat" cmpd="sng" algn="ctr">
                      <a:solidFill>
                        <a:srgbClr val="00A9A4"/>
                      </a:solidFill>
                      <a:prstDash val="solid"/>
                      <a:round/>
                      <a:headEnd type="none" w="med" len="med"/>
                      <a:tailEnd type="none" w="med" len="med"/>
                    </a:lnL>
                    <a:lnR w="19050" cap="flat" cmpd="sng" algn="ctr">
                      <a:solidFill>
                        <a:schemeClr val="bg1">
                          <a:lumMod val="75000"/>
                        </a:schemeClr>
                      </a:solidFill>
                      <a:prstDash val="sysDot"/>
                      <a:round/>
                      <a:headEnd type="none" w="med" len="med"/>
                      <a:tailEnd type="none" w="med" len="med"/>
                    </a:lnR>
                    <a:lnT w="19050" cap="flat" cmpd="sng" algn="ctr">
                      <a:solidFill>
                        <a:schemeClr val="bg1">
                          <a:lumMod val="75000"/>
                        </a:schemeClr>
                      </a:solidFill>
                      <a:prstDash val="sysDot"/>
                      <a:round/>
                      <a:headEnd type="none" w="med" len="med"/>
                      <a:tailEnd type="none" w="med" len="med"/>
                    </a:lnT>
                    <a:lnB w="19050" cap="flat" cmpd="sng" algn="ctr">
                      <a:solidFill>
                        <a:schemeClr val="bg1">
                          <a:lumMod val="75000"/>
                        </a:schemeClr>
                      </a:solidFill>
                      <a:prstDash val="sysDot"/>
                      <a:round/>
                      <a:headEnd type="none" w="med" len="med"/>
                      <a:tailEnd type="none" w="med" len="med"/>
                    </a:lnB>
                    <a:solidFill>
                      <a:srgbClr val="F26B73"/>
                    </a:solidFill>
                  </a:tcPr>
                </a:tc>
                <a:tc>
                  <a:txBody>
                    <a:bodyPr/>
                    <a:lstStyle/>
                    <a:p>
                      <a:pPr algn="l" fontAlgn="b"/>
                      <a:endParaRPr lang="en-US" sz="8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b">
                    <a:lnL w="19050" cap="flat" cmpd="sng" algn="ctr">
                      <a:solidFill>
                        <a:schemeClr val="bg1">
                          <a:lumMod val="75000"/>
                        </a:schemeClr>
                      </a:solidFill>
                      <a:prstDash val="sysDot"/>
                      <a:round/>
                      <a:headEnd type="none" w="med" len="med"/>
                      <a:tailEnd type="none" w="med" len="med"/>
                    </a:lnL>
                    <a:lnR w="19050" cap="flat" cmpd="sng" algn="ctr">
                      <a:solidFill>
                        <a:schemeClr val="bg1">
                          <a:lumMod val="75000"/>
                        </a:schemeClr>
                      </a:solidFill>
                      <a:prstDash val="sysDot"/>
                      <a:round/>
                      <a:headEnd type="none" w="med" len="med"/>
                      <a:tailEnd type="none" w="med" len="med"/>
                    </a:lnR>
                    <a:lnT w="19050" cap="flat" cmpd="sng" algn="ctr">
                      <a:solidFill>
                        <a:schemeClr val="bg1">
                          <a:lumMod val="75000"/>
                        </a:schemeClr>
                      </a:solidFill>
                      <a:prstDash val="sysDot"/>
                      <a:round/>
                      <a:headEnd type="none" w="med" len="med"/>
                      <a:tailEnd type="none" w="med" len="med"/>
                    </a:lnT>
                    <a:lnB w="19050" cap="flat" cmpd="sng" algn="ctr">
                      <a:solidFill>
                        <a:schemeClr val="bg1">
                          <a:lumMod val="75000"/>
                        </a:schemeClr>
                      </a:solidFill>
                      <a:prstDash val="sysDot"/>
                      <a:round/>
                      <a:headEnd type="none" w="med" len="med"/>
                      <a:tailEnd type="none" w="med" len="med"/>
                    </a:lnB>
                    <a:solidFill>
                      <a:srgbClr val="F26B73"/>
                    </a:solidFill>
                  </a:tcPr>
                </a:tc>
                <a:tc>
                  <a:txBody>
                    <a:bodyPr/>
                    <a:lstStyle/>
                    <a:p>
                      <a:pPr algn="l" fontAlgn="b"/>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lnL w="19050" cap="flat" cmpd="sng" algn="ctr">
                      <a:solidFill>
                        <a:schemeClr val="bg1">
                          <a:lumMod val="75000"/>
                        </a:schemeClr>
                      </a:solidFill>
                      <a:prstDash val="sysDot"/>
                      <a:round/>
                      <a:headEnd type="none" w="med" len="med"/>
                      <a:tailEnd type="none" w="med" len="med"/>
                    </a:lnL>
                    <a:lnR w="19050" cap="flat" cmpd="sng" algn="ctr">
                      <a:solidFill>
                        <a:schemeClr val="bg1">
                          <a:lumMod val="75000"/>
                        </a:schemeClr>
                      </a:solidFill>
                      <a:prstDash val="sysDot"/>
                      <a:round/>
                      <a:headEnd type="none" w="med" len="med"/>
                      <a:tailEnd type="none" w="med" len="med"/>
                    </a:lnR>
                    <a:lnT w="19050" cap="flat" cmpd="sng" algn="ctr">
                      <a:solidFill>
                        <a:schemeClr val="bg1">
                          <a:lumMod val="75000"/>
                        </a:schemeClr>
                      </a:solidFill>
                      <a:prstDash val="sysDot"/>
                      <a:round/>
                      <a:headEnd type="none" w="med" len="med"/>
                      <a:tailEnd type="none" w="med" len="med"/>
                    </a:lnT>
                    <a:lnB w="19050" cap="flat" cmpd="sng" algn="ctr">
                      <a:solidFill>
                        <a:schemeClr val="bg1">
                          <a:lumMod val="75000"/>
                        </a:schemeClr>
                      </a:solidFill>
                      <a:prstDash val="sysDot"/>
                      <a:round/>
                      <a:headEnd type="none" w="med" len="med"/>
                      <a:tailEnd type="none" w="med" len="med"/>
                    </a:lnB>
                    <a:solidFill>
                      <a:srgbClr val="F26B73"/>
                    </a:solidFill>
                  </a:tcPr>
                </a:tc>
                <a:tc>
                  <a:txBody>
                    <a:bodyPr/>
                    <a:lstStyle/>
                    <a:p>
                      <a:pPr algn="l" fontAlgn="b"/>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lnL w="19050" cap="flat" cmpd="sng" algn="ctr">
                      <a:solidFill>
                        <a:schemeClr val="bg1">
                          <a:lumMod val="75000"/>
                        </a:schemeClr>
                      </a:solidFill>
                      <a:prstDash val="sysDot"/>
                      <a:round/>
                      <a:headEnd type="none" w="med" len="med"/>
                      <a:tailEnd type="none" w="med" len="med"/>
                    </a:lnL>
                    <a:lnR w="19050" cap="flat" cmpd="sng" algn="ctr">
                      <a:solidFill>
                        <a:schemeClr val="bg1">
                          <a:lumMod val="75000"/>
                        </a:schemeClr>
                      </a:solidFill>
                      <a:prstDash val="sysDot"/>
                      <a:round/>
                      <a:headEnd type="none" w="med" len="med"/>
                      <a:tailEnd type="none" w="med" len="med"/>
                    </a:lnR>
                    <a:lnT w="19050" cap="flat" cmpd="sng" algn="ctr">
                      <a:solidFill>
                        <a:schemeClr val="bg1">
                          <a:lumMod val="75000"/>
                        </a:schemeClr>
                      </a:solidFill>
                      <a:prstDash val="sysDot"/>
                      <a:round/>
                      <a:headEnd type="none" w="med" len="med"/>
                      <a:tailEnd type="none" w="med" len="med"/>
                    </a:lnT>
                    <a:lnB w="19050" cap="flat" cmpd="sng" algn="ctr">
                      <a:solidFill>
                        <a:schemeClr val="bg1">
                          <a:lumMod val="75000"/>
                        </a:schemeClr>
                      </a:solidFill>
                      <a:prstDash val="sysDot"/>
                      <a:round/>
                      <a:headEnd type="none" w="med" len="med"/>
                      <a:tailEnd type="none" w="med" len="med"/>
                    </a:lnB>
                    <a:solidFill>
                      <a:srgbClr val="F26B73"/>
                    </a:solidFill>
                  </a:tcPr>
                </a:tc>
                <a:extLst>
                  <a:ext uri="{0D108BD9-81ED-4DB2-BD59-A6C34878D82A}">
                    <a16:rowId xmlns:a16="http://schemas.microsoft.com/office/drawing/2014/main" val="1929622314"/>
                  </a:ext>
                </a:extLst>
              </a:tr>
              <a:tr h="189299">
                <a:tc>
                  <a:txBody>
                    <a:bodyPr/>
                    <a:lstStyle/>
                    <a:p>
                      <a:pPr algn="l" fontAlgn="b"/>
                      <a:r>
                        <a:rPr lang="en-US" sz="1100" b="1" i="0" u="none" strike="noStrike" dirty="0">
                          <a:solidFill>
                            <a:srgbClr val="000000"/>
                          </a:solidFill>
                          <a:effectLst/>
                          <a:latin typeface="Arial" panose="020B0604020202020204" pitchFamily="34" charset="0"/>
                          <a:cs typeface="Arial" panose="020B0604020202020204" pitchFamily="34" charset="0"/>
                        </a:rPr>
                        <a:t>  Solomon Islands (Mar 2016)</a:t>
                      </a:r>
                    </a:p>
                  </a:txBody>
                  <a:tcPr marL="0" marR="0" marT="0" marB="0" anchor="ctr">
                    <a:lnL w="12700" cap="flat" cmpd="sng" algn="ctr">
                      <a:solidFill>
                        <a:srgbClr val="00A9A4"/>
                      </a:solidFill>
                      <a:prstDash val="solid"/>
                      <a:round/>
                      <a:headEnd type="none" w="med" len="med"/>
                      <a:tailEnd type="none" w="med" len="med"/>
                    </a:lnL>
                    <a:lnR w="12700" cap="flat" cmpd="sng" algn="ctr">
                      <a:solidFill>
                        <a:srgbClr val="00A9A4"/>
                      </a:solidFill>
                      <a:prstDash val="solid"/>
                      <a:round/>
                      <a:headEnd type="none" w="med" len="med"/>
                      <a:tailEnd type="none" w="med" len="med"/>
                    </a:lnR>
                    <a:lnT w="12700" cap="flat" cmpd="sng" algn="ctr">
                      <a:solidFill>
                        <a:srgbClr val="00A9A4"/>
                      </a:solidFill>
                      <a:prstDash val="solid"/>
                      <a:round/>
                      <a:headEnd type="none" w="med" len="med"/>
                      <a:tailEnd type="none" w="med" len="med"/>
                    </a:lnT>
                    <a:lnB w="12700" cap="flat" cmpd="sng" algn="ctr">
                      <a:solidFill>
                        <a:srgbClr val="00A9A4"/>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b">
                    <a:lnL w="12700" cap="flat" cmpd="sng" algn="ctr">
                      <a:solidFill>
                        <a:srgbClr val="00A9A4"/>
                      </a:solidFill>
                      <a:prstDash val="solid"/>
                      <a:round/>
                      <a:headEnd type="none" w="med" len="med"/>
                      <a:tailEnd type="none" w="med" len="med"/>
                    </a:lnL>
                    <a:lnR w="19050" cap="flat" cmpd="sng" algn="ctr">
                      <a:solidFill>
                        <a:schemeClr val="bg1">
                          <a:lumMod val="75000"/>
                        </a:schemeClr>
                      </a:solidFill>
                      <a:prstDash val="sysDot"/>
                      <a:round/>
                      <a:headEnd type="none" w="med" len="med"/>
                      <a:tailEnd type="none" w="med" len="med"/>
                    </a:lnR>
                    <a:lnT w="19050" cap="flat" cmpd="sng" algn="ctr">
                      <a:solidFill>
                        <a:schemeClr val="bg1">
                          <a:lumMod val="75000"/>
                        </a:schemeClr>
                      </a:solidFill>
                      <a:prstDash val="sysDot"/>
                      <a:round/>
                      <a:headEnd type="none" w="med" len="med"/>
                      <a:tailEnd type="none" w="med" len="med"/>
                    </a:lnT>
                    <a:lnB w="19050" cap="flat" cmpd="sng" algn="ctr">
                      <a:solidFill>
                        <a:schemeClr val="bg1">
                          <a:lumMod val="75000"/>
                        </a:schemeClr>
                      </a:solidFill>
                      <a:prstDash val="sysDot"/>
                      <a:round/>
                      <a:headEnd type="none" w="med" len="med"/>
                      <a:tailEnd type="none" w="med" len="med"/>
                    </a:lnB>
                    <a:solidFill>
                      <a:srgbClr val="B6AEA7"/>
                    </a:solidFill>
                  </a:tcPr>
                </a:tc>
                <a:tc>
                  <a:txBody>
                    <a:bodyPr/>
                    <a:lstStyle/>
                    <a:p>
                      <a:pPr algn="l" fontAlgn="b"/>
                      <a:endParaRPr lang="en-US" sz="8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b">
                    <a:lnL w="19050" cap="flat" cmpd="sng" algn="ctr">
                      <a:solidFill>
                        <a:schemeClr val="bg1">
                          <a:lumMod val="75000"/>
                        </a:schemeClr>
                      </a:solidFill>
                      <a:prstDash val="sysDot"/>
                      <a:round/>
                      <a:headEnd type="none" w="med" len="med"/>
                      <a:tailEnd type="none" w="med" len="med"/>
                    </a:lnL>
                    <a:lnR w="19050" cap="flat" cmpd="sng" algn="ctr">
                      <a:solidFill>
                        <a:schemeClr val="bg1">
                          <a:lumMod val="75000"/>
                        </a:schemeClr>
                      </a:solidFill>
                      <a:prstDash val="sysDot"/>
                      <a:round/>
                      <a:headEnd type="none" w="med" len="med"/>
                      <a:tailEnd type="none" w="med" len="med"/>
                    </a:lnR>
                    <a:lnT w="19050" cap="flat" cmpd="sng" algn="ctr">
                      <a:solidFill>
                        <a:schemeClr val="bg1">
                          <a:lumMod val="75000"/>
                        </a:schemeClr>
                      </a:solidFill>
                      <a:prstDash val="sysDot"/>
                      <a:round/>
                      <a:headEnd type="none" w="med" len="med"/>
                      <a:tailEnd type="none" w="med" len="med"/>
                    </a:lnT>
                    <a:lnB w="19050" cap="flat" cmpd="sng" algn="ctr">
                      <a:solidFill>
                        <a:schemeClr val="bg1">
                          <a:lumMod val="75000"/>
                        </a:schemeClr>
                      </a:solidFill>
                      <a:prstDash val="sysDot"/>
                      <a:round/>
                      <a:headEnd type="none" w="med" len="med"/>
                      <a:tailEnd type="none" w="med" len="med"/>
                    </a:lnB>
                    <a:solidFill>
                      <a:srgbClr val="B6AEA7"/>
                    </a:solidFill>
                  </a:tcPr>
                </a:tc>
                <a:tc>
                  <a:txBody>
                    <a:bodyPr/>
                    <a:lstStyle/>
                    <a:p>
                      <a:pPr algn="l" fontAlgn="b"/>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lnL w="19050" cap="flat" cmpd="sng" algn="ctr">
                      <a:solidFill>
                        <a:schemeClr val="bg1">
                          <a:lumMod val="75000"/>
                        </a:schemeClr>
                      </a:solidFill>
                      <a:prstDash val="sysDot"/>
                      <a:round/>
                      <a:headEnd type="none" w="med" len="med"/>
                      <a:tailEnd type="none" w="med" len="med"/>
                    </a:lnL>
                    <a:lnR w="19050" cap="flat" cmpd="sng" algn="ctr">
                      <a:solidFill>
                        <a:schemeClr val="bg1">
                          <a:lumMod val="75000"/>
                        </a:schemeClr>
                      </a:solidFill>
                      <a:prstDash val="sysDot"/>
                      <a:round/>
                      <a:headEnd type="none" w="med" len="med"/>
                      <a:tailEnd type="none" w="med" len="med"/>
                    </a:lnR>
                    <a:lnT w="19050" cap="flat" cmpd="sng" algn="ctr">
                      <a:solidFill>
                        <a:schemeClr val="bg1">
                          <a:lumMod val="75000"/>
                        </a:schemeClr>
                      </a:solidFill>
                      <a:prstDash val="sysDot"/>
                      <a:round/>
                      <a:headEnd type="none" w="med" len="med"/>
                      <a:tailEnd type="none" w="med" len="med"/>
                    </a:lnT>
                    <a:lnB w="19050" cap="flat" cmpd="sng" algn="ctr">
                      <a:solidFill>
                        <a:schemeClr val="bg1">
                          <a:lumMod val="75000"/>
                        </a:schemeClr>
                      </a:solidFill>
                      <a:prstDash val="sysDot"/>
                      <a:round/>
                      <a:headEnd type="none" w="med" len="med"/>
                      <a:tailEnd type="none" w="med" len="med"/>
                    </a:lnB>
                    <a:solidFill>
                      <a:srgbClr val="F26B73"/>
                    </a:solidFill>
                  </a:tcPr>
                </a:tc>
                <a:tc>
                  <a:txBody>
                    <a:bodyPr/>
                    <a:lstStyle/>
                    <a:p>
                      <a:pPr algn="l" fontAlgn="b"/>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lnL w="19050" cap="flat" cmpd="sng" algn="ctr">
                      <a:solidFill>
                        <a:schemeClr val="bg1">
                          <a:lumMod val="75000"/>
                        </a:schemeClr>
                      </a:solidFill>
                      <a:prstDash val="sysDot"/>
                      <a:round/>
                      <a:headEnd type="none" w="med" len="med"/>
                      <a:tailEnd type="none" w="med" len="med"/>
                    </a:lnL>
                    <a:lnR w="19050" cap="flat" cmpd="sng" algn="ctr">
                      <a:solidFill>
                        <a:schemeClr val="bg1">
                          <a:lumMod val="75000"/>
                        </a:schemeClr>
                      </a:solidFill>
                      <a:prstDash val="sysDot"/>
                      <a:round/>
                      <a:headEnd type="none" w="med" len="med"/>
                      <a:tailEnd type="none" w="med" len="med"/>
                    </a:lnR>
                    <a:lnT w="19050" cap="flat" cmpd="sng" algn="ctr">
                      <a:solidFill>
                        <a:schemeClr val="bg1">
                          <a:lumMod val="75000"/>
                        </a:schemeClr>
                      </a:solidFill>
                      <a:prstDash val="sysDot"/>
                      <a:round/>
                      <a:headEnd type="none" w="med" len="med"/>
                      <a:tailEnd type="none" w="med" len="med"/>
                    </a:lnT>
                    <a:lnB w="19050" cap="flat" cmpd="sng" algn="ctr">
                      <a:solidFill>
                        <a:schemeClr val="bg1">
                          <a:lumMod val="75000"/>
                        </a:schemeClr>
                      </a:solidFill>
                      <a:prstDash val="sysDot"/>
                      <a:round/>
                      <a:headEnd type="none" w="med" len="med"/>
                      <a:tailEnd type="none" w="med" len="med"/>
                    </a:lnB>
                    <a:solidFill>
                      <a:srgbClr val="F26B73"/>
                    </a:solidFill>
                  </a:tcPr>
                </a:tc>
                <a:extLst>
                  <a:ext uri="{0D108BD9-81ED-4DB2-BD59-A6C34878D82A}">
                    <a16:rowId xmlns:a16="http://schemas.microsoft.com/office/drawing/2014/main" val="1204233202"/>
                  </a:ext>
                </a:extLst>
              </a:tr>
              <a:tr h="189299">
                <a:tc>
                  <a:txBody>
                    <a:bodyPr/>
                    <a:lstStyle/>
                    <a:p>
                      <a:pPr algn="l" fontAlgn="b"/>
                      <a:r>
                        <a:rPr lang="en-US" sz="1100" b="1" i="0" u="none" strike="noStrike" dirty="0">
                          <a:solidFill>
                            <a:srgbClr val="000000"/>
                          </a:solidFill>
                          <a:effectLst/>
                          <a:latin typeface="Arial" panose="020B0604020202020204" pitchFamily="34" charset="0"/>
                          <a:cs typeface="Arial" panose="020B0604020202020204" pitchFamily="34" charset="0"/>
                        </a:rPr>
                        <a:t>  Sri Lanka (Apr 2016)</a:t>
                      </a:r>
                    </a:p>
                  </a:txBody>
                  <a:tcPr marL="0" marR="0" marT="0" marB="0" anchor="ctr">
                    <a:lnL w="12700" cap="flat" cmpd="sng" algn="ctr">
                      <a:solidFill>
                        <a:srgbClr val="00A9A4"/>
                      </a:solidFill>
                      <a:prstDash val="solid"/>
                      <a:round/>
                      <a:headEnd type="none" w="med" len="med"/>
                      <a:tailEnd type="none" w="med" len="med"/>
                    </a:lnL>
                    <a:lnR w="12700" cap="flat" cmpd="sng" algn="ctr">
                      <a:solidFill>
                        <a:srgbClr val="00A9A4"/>
                      </a:solidFill>
                      <a:prstDash val="solid"/>
                      <a:round/>
                      <a:headEnd type="none" w="med" len="med"/>
                      <a:tailEnd type="none" w="med" len="med"/>
                    </a:lnR>
                    <a:lnT w="12700" cap="flat" cmpd="sng" algn="ctr">
                      <a:solidFill>
                        <a:srgbClr val="00A9A4"/>
                      </a:solidFill>
                      <a:prstDash val="solid"/>
                      <a:round/>
                      <a:headEnd type="none" w="med" len="med"/>
                      <a:tailEnd type="none" w="med" len="med"/>
                    </a:lnT>
                    <a:lnB w="12700" cap="flat" cmpd="sng" algn="ctr">
                      <a:solidFill>
                        <a:srgbClr val="00A9A4"/>
                      </a:solidFill>
                      <a:prstDash val="solid"/>
                      <a:round/>
                      <a:headEnd type="none" w="med" len="med"/>
                      <a:tailEnd type="none" w="med" len="med"/>
                    </a:lnB>
                  </a:tcPr>
                </a:tc>
                <a:tc>
                  <a:txBody>
                    <a:bodyPr/>
                    <a:lstStyle/>
                    <a:p>
                      <a:pPr algn="l" fontAlgn="b"/>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lnL w="12700" cap="flat" cmpd="sng" algn="ctr">
                      <a:solidFill>
                        <a:srgbClr val="00A9A4"/>
                      </a:solidFill>
                      <a:prstDash val="solid"/>
                      <a:round/>
                      <a:headEnd type="none" w="med" len="med"/>
                      <a:tailEnd type="none" w="med" len="med"/>
                    </a:lnL>
                    <a:lnR w="19050" cap="flat" cmpd="sng" algn="ctr">
                      <a:solidFill>
                        <a:schemeClr val="bg1">
                          <a:lumMod val="75000"/>
                        </a:schemeClr>
                      </a:solidFill>
                      <a:prstDash val="sysDot"/>
                      <a:round/>
                      <a:headEnd type="none" w="med" len="med"/>
                      <a:tailEnd type="none" w="med" len="med"/>
                    </a:lnR>
                    <a:lnT w="19050" cap="flat" cmpd="sng" algn="ctr">
                      <a:solidFill>
                        <a:schemeClr val="bg1">
                          <a:lumMod val="75000"/>
                        </a:schemeClr>
                      </a:solidFill>
                      <a:prstDash val="sysDot"/>
                      <a:round/>
                      <a:headEnd type="none" w="med" len="med"/>
                      <a:tailEnd type="none" w="med" len="med"/>
                    </a:lnT>
                    <a:lnB w="19050" cap="flat" cmpd="sng" algn="ctr">
                      <a:solidFill>
                        <a:schemeClr val="bg1">
                          <a:lumMod val="75000"/>
                        </a:schemeClr>
                      </a:solidFill>
                      <a:prstDash val="sysDot"/>
                      <a:round/>
                      <a:headEnd type="none" w="med" len="med"/>
                      <a:tailEnd type="none" w="med" len="med"/>
                    </a:lnB>
                    <a:solidFill>
                      <a:srgbClr val="00A99A"/>
                    </a:solidFill>
                  </a:tcPr>
                </a:tc>
                <a:tc>
                  <a:txBody>
                    <a:bodyPr/>
                    <a:lstStyle/>
                    <a:p>
                      <a:pPr algn="l" fontAlgn="b"/>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lnL w="19050" cap="flat" cmpd="sng" algn="ctr">
                      <a:solidFill>
                        <a:schemeClr val="bg1">
                          <a:lumMod val="75000"/>
                        </a:schemeClr>
                      </a:solidFill>
                      <a:prstDash val="sysDot"/>
                      <a:round/>
                      <a:headEnd type="none" w="med" len="med"/>
                      <a:tailEnd type="none" w="med" len="med"/>
                    </a:lnL>
                    <a:lnR w="19050" cap="flat" cmpd="sng" algn="ctr">
                      <a:solidFill>
                        <a:schemeClr val="bg1">
                          <a:lumMod val="75000"/>
                        </a:schemeClr>
                      </a:solidFill>
                      <a:prstDash val="sysDot"/>
                      <a:round/>
                      <a:headEnd type="none" w="med" len="med"/>
                      <a:tailEnd type="none" w="med" len="med"/>
                    </a:lnR>
                    <a:lnT w="19050" cap="flat" cmpd="sng" algn="ctr">
                      <a:solidFill>
                        <a:schemeClr val="bg1">
                          <a:lumMod val="75000"/>
                        </a:schemeClr>
                      </a:solidFill>
                      <a:prstDash val="sysDot"/>
                      <a:round/>
                      <a:headEnd type="none" w="med" len="med"/>
                      <a:tailEnd type="none" w="med" len="med"/>
                    </a:lnT>
                    <a:lnB w="19050" cap="flat" cmpd="sng" algn="ctr">
                      <a:solidFill>
                        <a:schemeClr val="bg1">
                          <a:lumMod val="75000"/>
                        </a:schemeClr>
                      </a:solidFill>
                      <a:prstDash val="sysDot"/>
                      <a:round/>
                      <a:headEnd type="none" w="med" len="med"/>
                      <a:tailEnd type="none" w="med" len="med"/>
                    </a:lnB>
                    <a:solidFill>
                      <a:srgbClr val="00A99A"/>
                    </a:solidFill>
                  </a:tcPr>
                </a:tc>
                <a:tc>
                  <a:txBody>
                    <a:bodyPr/>
                    <a:lstStyle/>
                    <a:p>
                      <a:pPr algn="l" fontAlgn="b"/>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lnL w="19050" cap="flat" cmpd="sng" algn="ctr">
                      <a:solidFill>
                        <a:schemeClr val="bg1">
                          <a:lumMod val="75000"/>
                        </a:schemeClr>
                      </a:solidFill>
                      <a:prstDash val="sysDot"/>
                      <a:round/>
                      <a:headEnd type="none" w="med" len="med"/>
                      <a:tailEnd type="none" w="med" len="med"/>
                    </a:lnL>
                    <a:lnR w="19050" cap="flat" cmpd="sng" algn="ctr">
                      <a:solidFill>
                        <a:schemeClr val="bg1">
                          <a:lumMod val="75000"/>
                        </a:schemeClr>
                      </a:solidFill>
                      <a:prstDash val="sysDot"/>
                      <a:round/>
                      <a:headEnd type="none" w="med" len="med"/>
                      <a:tailEnd type="none" w="med" len="med"/>
                    </a:lnR>
                    <a:lnT w="19050" cap="flat" cmpd="sng" algn="ctr">
                      <a:solidFill>
                        <a:schemeClr val="bg1">
                          <a:lumMod val="75000"/>
                        </a:schemeClr>
                      </a:solidFill>
                      <a:prstDash val="sysDot"/>
                      <a:round/>
                      <a:headEnd type="none" w="med" len="med"/>
                      <a:tailEnd type="none" w="med" len="med"/>
                    </a:lnT>
                    <a:lnB w="19050" cap="flat" cmpd="sng" algn="ctr">
                      <a:solidFill>
                        <a:schemeClr val="bg1">
                          <a:lumMod val="75000"/>
                        </a:schemeClr>
                      </a:solidFill>
                      <a:prstDash val="sysDot"/>
                      <a:round/>
                      <a:headEnd type="none" w="med" len="med"/>
                      <a:tailEnd type="none" w="med" len="med"/>
                    </a:lnB>
                    <a:solidFill>
                      <a:srgbClr val="F26B73"/>
                    </a:solidFill>
                  </a:tcPr>
                </a:tc>
                <a:tc>
                  <a:txBody>
                    <a:bodyPr/>
                    <a:lstStyle/>
                    <a:p>
                      <a:pPr algn="l" fontAlgn="b"/>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lnL w="19050" cap="flat" cmpd="sng" algn="ctr">
                      <a:solidFill>
                        <a:schemeClr val="bg1">
                          <a:lumMod val="75000"/>
                        </a:schemeClr>
                      </a:solidFill>
                      <a:prstDash val="sysDot"/>
                      <a:round/>
                      <a:headEnd type="none" w="med" len="med"/>
                      <a:tailEnd type="none" w="med" len="med"/>
                    </a:lnL>
                    <a:lnR w="19050" cap="flat" cmpd="sng" algn="ctr">
                      <a:solidFill>
                        <a:schemeClr val="bg1">
                          <a:lumMod val="75000"/>
                        </a:schemeClr>
                      </a:solidFill>
                      <a:prstDash val="sysDot"/>
                      <a:round/>
                      <a:headEnd type="none" w="med" len="med"/>
                      <a:tailEnd type="none" w="med" len="med"/>
                    </a:lnR>
                    <a:lnT w="19050" cap="flat" cmpd="sng" algn="ctr">
                      <a:solidFill>
                        <a:schemeClr val="bg1">
                          <a:lumMod val="75000"/>
                        </a:schemeClr>
                      </a:solidFill>
                      <a:prstDash val="sysDot"/>
                      <a:round/>
                      <a:headEnd type="none" w="med" len="med"/>
                      <a:tailEnd type="none" w="med" len="med"/>
                    </a:lnT>
                    <a:lnB w="19050" cap="flat" cmpd="sng" algn="ctr">
                      <a:solidFill>
                        <a:schemeClr val="bg1">
                          <a:lumMod val="75000"/>
                        </a:schemeClr>
                      </a:solidFill>
                      <a:prstDash val="sysDot"/>
                      <a:round/>
                      <a:headEnd type="none" w="med" len="med"/>
                      <a:tailEnd type="none" w="med" len="med"/>
                    </a:lnB>
                    <a:solidFill>
                      <a:srgbClr val="00A99A"/>
                    </a:solidFill>
                  </a:tcPr>
                </a:tc>
                <a:extLst>
                  <a:ext uri="{0D108BD9-81ED-4DB2-BD59-A6C34878D82A}">
                    <a16:rowId xmlns:a16="http://schemas.microsoft.com/office/drawing/2014/main" val="1289201099"/>
                  </a:ext>
                </a:extLst>
              </a:tr>
              <a:tr h="189299">
                <a:tc>
                  <a:txBody>
                    <a:bodyPr/>
                    <a:lstStyle/>
                    <a:p>
                      <a:pPr algn="l" fontAlgn="b"/>
                      <a:r>
                        <a:rPr lang="en-US" sz="1100" b="1" i="0" u="none" strike="noStrike" dirty="0">
                          <a:solidFill>
                            <a:srgbClr val="000000"/>
                          </a:solidFill>
                          <a:effectLst/>
                          <a:latin typeface="Arial" panose="020B0604020202020204" pitchFamily="34" charset="0"/>
                          <a:cs typeface="Arial" panose="020B0604020202020204" pitchFamily="34" charset="0"/>
                        </a:rPr>
                        <a:t>  Timor-Leste (Apr 2016)</a:t>
                      </a:r>
                    </a:p>
                  </a:txBody>
                  <a:tcPr marL="0" marR="0" marT="0" marB="0" anchor="ctr">
                    <a:lnL w="12700" cap="flat" cmpd="sng" algn="ctr">
                      <a:solidFill>
                        <a:srgbClr val="00A9A4"/>
                      </a:solidFill>
                      <a:prstDash val="solid"/>
                      <a:round/>
                      <a:headEnd type="none" w="med" len="med"/>
                      <a:tailEnd type="none" w="med" len="med"/>
                    </a:lnL>
                    <a:lnR w="12700" cap="flat" cmpd="sng" algn="ctr">
                      <a:solidFill>
                        <a:srgbClr val="00A9A4"/>
                      </a:solidFill>
                      <a:prstDash val="solid"/>
                      <a:round/>
                      <a:headEnd type="none" w="med" len="med"/>
                      <a:tailEnd type="none" w="med" len="med"/>
                    </a:lnR>
                    <a:lnT w="12700" cap="flat" cmpd="sng" algn="ctr">
                      <a:solidFill>
                        <a:srgbClr val="00A9A4"/>
                      </a:solidFill>
                      <a:prstDash val="solid"/>
                      <a:round/>
                      <a:headEnd type="none" w="med" len="med"/>
                      <a:tailEnd type="none" w="med" len="med"/>
                    </a:lnT>
                    <a:lnB w="12700" cap="flat" cmpd="sng" algn="ctr">
                      <a:solidFill>
                        <a:srgbClr val="00A9A4"/>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b">
                    <a:lnL w="12700" cap="flat" cmpd="sng" algn="ctr">
                      <a:solidFill>
                        <a:srgbClr val="00A9A4"/>
                      </a:solidFill>
                      <a:prstDash val="solid"/>
                      <a:round/>
                      <a:headEnd type="none" w="med" len="med"/>
                      <a:tailEnd type="none" w="med" len="med"/>
                    </a:lnL>
                    <a:lnR w="19050" cap="flat" cmpd="sng" algn="ctr">
                      <a:solidFill>
                        <a:schemeClr val="bg1">
                          <a:lumMod val="75000"/>
                        </a:schemeClr>
                      </a:solidFill>
                      <a:prstDash val="sysDot"/>
                      <a:round/>
                      <a:headEnd type="none" w="med" len="med"/>
                      <a:tailEnd type="none" w="med" len="med"/>
                    </a:lnR>
                    <a:lnT w="19050" cap="flat" cmpd="sng" algn="ctr">
                      <a:solidFill>
                        <a:schemeClr val="bg1">
                          <a:lumMod val="75000"/>
                        </a:schemeClr>
                      </a:solidFill>
                      <a:prstDash val="sysDot"/>
                      <a:round/>
                      <a:headEnd type="none" w="med" len="med"/>
                      <a:tailEnd type="none" w="med" len="med"/>
                    </a:lnT>
                    <a:lnB w="19050" cap="flat" cmpd="sng" algn="ctr">
                      <a:solidFill>
                        <a:schemeClr val="bg1">
                          <a:lumMod val="75000"/>
                        </a:schemeClr>
                      </a:solidFill>
                      <a:prstDash val="sysDot"/>
                      <a:round/>
                      <a:headEnd type="none" w="med" len="med"/>
                      <a:tailEnd type="none" w="med" len="med"/>
                    </a:lnB>
                    <a:solidFill>
                      <a:srgbClr val="F26B73"/>
                    </a:solidFill>
                  </a:tcPr>
                </a:tc>
                <a:tc>
                  <a:txBody>
                    <a:bodyPr/>
                    <a:lstStyle/>
                    <a:p>
                      <a:pPr algn="l" fontAlgn="b"/>
                      <a:endParaRPr lang="en-US" sz="8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b">
                    <a:lnL w="19050" cap="flat" cmpd="sng" algn="ctr">
                      <a:solidFill>
                        <a:schemeClr val="bg1">
                          <a:lumMod val="75000"/>
                        </a:schemeClr>
                      </a:solidFill>
                      <a:prstDash val="sysDot"/>
                      <a:round/>
                      <a:headEnd type="none" w="med" len="med"/>
                      <a:tailEnd type="none" w="med" len="med"/>
                    </a:lnL>
                    <a:lnR w="19050" cap="flat" cmpd="sng" algn="ctr">
                      <a:solidFill>
                        <a:schemeClr val="bg1">
                          <a:lumMod val="75000"/>
                        </a:schemeClr>
                      </a:solidFill>
                      <a:prstDash val="sysDot"/>
                      <a:round/>
                      <a:headEnd type="none" w="med" len="med"/>
                      <a:tailEnd type="none" w="med" len="med"/>
                    </a:lnR>
                    <a:lnT w="19050" cap="flat" cmpd="sng" algn="ctr">
                      <a:solidFill>
                        <a:schemeClr val="bg1">
                          <a:lumMod val="75000"/>
                        </a:schemeClr>
                      </a:solidFill>
                      <a:prstDash val="sysDot"/>
                      <a:round/>
                      <a:headEnd type="none" w="med" len="med"/>
                      <a:tailEnd type="none" w="med" len="med"/>
                    </a:lnT>
                    <a:lnB w="19050" cap="flat" cmpd="sng" algn="ctr">
                      <a:solidFill>
                        <a:schemeClr val="bg1">
                          <a:lumMod val="75000"/>
                        </a:schemeClr>
                      </a:solidFill>
                      <a:prstDash val="sysDot"/>
                      <a:round/>
                      <a:headEnd type="none" w="med" len="med"/>
                      <a:tailEnd type="none" w="med" len="med"/>
                    </a:lnB>
                    <a:solidFill>
                      <a:srgbClr val="F26B73"/>
                    </a:solidFill>
                  </a:tcPr>
                </a:tc>
                <a:tc>
                  <a:txBody>
                    <a:bodyPr/>
                    <a:lstStyle/>
                    <a:p>
                      <a:pPr algn="l" fontAlgn="b"/>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lnL w="19050" cap="flat" cmpd="sng" algn="ctr">
                      <a:solidFill>
                        <a:schemeClr val="bg1">
                          <a:lumMod val="75000"/>
                        </a:schemeClr>
                      </a:solidFill>
                      <a:prstDash val="sysDot"/>
                      <a:round/>
                      <a:headEnd type="none" w="med" len="med"/>
                      <a:tailEnd type="none" w="med" len="med"/>
                    </a:lnL>
                    <a:lnR w="19050" cap="flat" cmpd="sng" algn="ctr">
                      <a:solidFill>
                        <a:schemeClr val="bg1">
                          <a:lumMod val="75000"/>
                        </a:schemeClr>
                      </a:solidFill>
                      <a:prstDash val="sysDot"/>
                      <a:round/>
                      <a:headEnd type="none" w="med" len="med"/>
                      <a:tailEnd type="none" w="med" len="med"/>
                    </a:lnR>
                    <a:lnT w="19050" cap="flat" cmpd="sng" algn="ctr">
                      <a:solidFill>
                        <a:schemeClr val="bg1">
                          <a:lumMod val="75000"/>
                        </a:schemeClr>
                      </a:solidFill>
                      <a:prstDash val="sysDot"/>
                      <a:round/>
                      <a:headEnd type="none" w="med" len="med"/>
                      <a:tailEnd type="none" w="med" len="med"/>
                    </a:lnT>
                    <a:lnB w="19050" cap="flat" cmpd="sng" algn="ctr">
                      <a:solidFill>
                        <a:schemeClr val="bg1">
                          <a:lumMod val="75000"/>
                        </a:schemeClr>
                      </a:solidFill>
                      <a:prstDash val="sysDot"/>
                      <a:round/>
                      <a:headEnd type="none" w="med" len="med"/>
                      <a:tailEnd type="none" w="med" len="med"/>
                    </a:lnB>
                    <a:solidFill>
                      <a:srgbClr val="F26B73"/>
                    </a:solidFill>
                  </a:tcPr>
                </a:tc>
                <a:tc>
                  <a:txBody>
                    <a:bodyPr/>
                    <a:lstStyle/>
                    <a:p>
                      <a:pPr algn="l" fontAlgn="b"/>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lnL w="19050" cap="flat" cmpd="sng" algn="ctr">
                      <a:solidFill>
                        <a:schemeClr val="bg1">
                          <a:lumMod val="75000"/>
                        </a:schemeClr>
                      </a:solidFill>
                      <a:prstDash val="sysDot"/>
                      <a:round/>
                      <a:headEnd type="none" w="med" len="med"/>
                      <a:tailEnd type="none" w="med" len="med"/>
                    </a:lnL>
                    <a:lnR w="19050" cap="flat" cmpd="sng" algn="ctr">
                      <a:solidFill>
                        <a:schemeClr val="bg1">
                          <a:lumMod val="75000"/>
                        </a:schemeClr>
                      </a:solidFill>
                      <a:prstDash val="sysDot"/>
                      <a:round/>
                      <a:headEnd type="none" w="med" len="med"/>
                      <a:tailEnd type="none" w="med" len="med"/>
                    </a:lnR>
                    <a:lnT w="19050" cap="flat" cmpd="sng" algn="ctr">
                      <a:solidFill>
                        <a:schemeClr val="bg1">
                          <a:lumMod val="75000"/>
                        </a:schemeClr>
                      </a:solidFill>
                      <a:prstDash val="sysDot"/>
                      <a:round/>
                      <a:headEnd type="none" w="med" len="med"/>
                      <a:tailEnd type="none" w="med" len="med"/>
                    </a:lnT>
                    <a:lnB w="19050" cap="flat" cmpd="sng" algn="ctr">
                      <a:solidFill>
                        <a:schemeClr val="bg1">
                          <a:lumMod val="75000"/>
                        </a:schemeClr>
                      </a:solidFill>
                      <a:prstDash val="sysDot"/>
                      <a:round/>
                      <a:headEnd type="none" w="med" len="med"/>
                      <a:tailEnd type="none" w="med" len="med"/>
                    </a:lnB>
                    <a:solidFill>
                      <a:srgbClr val="00A99A"/>
                    </a:solidFill>
                  </a:tcPr>
                </a:tc>
                <a:extLst>
                  <a:ext uri="{0D108BD9-81ED-4DB2-BD59-A6C34878D82A}">
                    <a16:rowId xmlns:a16="http://schemas.microsoft.com/office/drawing/2014/main" val="934150072"/>
                  </a:ext>
                </a:extLst>
              </a:tr>
              <a:tr h="189299">
                <a:tc>
                  <a:txBody>
                    <a:bodyPr/>
                    <a:lstStyle/>
                    <a:p>
                      <a:pPr algn="l" fontAlgn="b"/>
                      <a:r>
                        <a:rPr lang="en-US" sz="1100" b="1" i="0" u="none" strike="noStrike" dirty="0">
                          <a:solidFill>
                            <a:srgbClr val="000000"/>
                          </a:solidFill>
                          <a:effectLst/>
                          <a:latin typeface="Arial" panose="020B0604020202020204" pitchFamily="34" charset="0"/>
                          <a:cs typeface="Arial" panose="020B0604020202020204" pitchFamily="34" charset="0"/>
                        </a:rPr>
                        <a:t>  Vanuatu (Dec 2013)</a:t>
                      </a:r>
                    </a:p>
                  </a:txBody>
                  <a:tcPr marL="0" marR="0" marT="0" marB="0" anchor="ctr">
                    <a:lnL w="12700" cap="flat" cmpd="sng" algn="ctr">
                      <a:solidFill>
                        <a:srgbClr val="00A9A4"/>
                      </a:solidFill>
                      <a:prstDash val="solid"/>
                      <a:round/>
                      <a:headEnd type="none" w="med" len="med"/>
                      <a:tailEnd type="none" w="med" len="med"/>
                    </a:lnL>
                    <a:lnR w="12700" cap="flat" cmpd="sng" algn="ctr">
                      <a:solidFill>
                        <a:srgbClr val="00A9A4"/>
                      </a:solidFill>
                      <a:prstDash val="solid"/>
                      <a:round/>
                      <a:headEnd type="none" w="med" len="med"/>
                      <a:tailEnd type="none" w="med" len="med"/>
                    </a:lnR>
                    <a:lnT w="12700" cap="flat" cmpd="sng" algn="ctr">
                      <a:solidFill>
                        <a:srgbClr val="00A9A4"/>
                      </a:solidFill>
                      <a:prstDash val="solid"/>
                      <a:round/>
                      <a:headEnd type="none" w="med" len="med"/>
                      <a:tailEnd type="none" w="med" len="med"/>
                    </a:lnT>
                    <a:lnB w="12700" cap="flat" cmpd="sng" algn="ctr">
                      <a:solidFill>
                        <a:srgbClr val="00A9A4"/>
                      </a:solidFill>
                      <a:prstDash val="solid"/>
                      <a:round/>
                      <a:headEnd type="none" w="med" len="med"/>
                      <a:tailEnd type="none" w="med" len="med"/>
                    </a:lnB>
                  </a:tcPr>
                </a:tc>
                <a:tc>
                  <a:txBody>
                    <a:bodyPr/>
                    <a:lstStyle/>
                    <a:p>
                      <a:pPr algn="l" fontAlgn="b"/>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lnL w="12700" cap="flat" cmpd="sng" algn="ctr">
                      <a:solidFill>
                        <a:srgbClr val="00A9A4"/>
                      </a:solidFill>
                      <a:prstDash val="solid"/>
                      <a:round/>
                      <a:headEnd type="none" w="med" len="med"/>
                      <a:tailEnd type="none" w="med" len="med"/>
                    </a:lnL>
                    <a:lnR w="19050" cap="flat" cmpd="sng" algn="ctr">
                      <a:solidFill>
                        <a:schemeClr val="bg1">
                          <a:lumMod val="75000"/>
                        </a:schemeClr>
                      </a:solidFill>
                      <a:prstDash val="sysDot"/>
                      <a:round/>
                      <a:headEnd type="none" w="med" len="med"/>
                      <a:tailEnd type="none" w="med" len="med"/>
                    </a:lnR>
                    <a:lnT w="19050" cap="flat" cmpd="sng" algn="ctr">
                      <a:solidFill>
                        <a:schemeClr val="bg1">
                          <a:lumMod val="75000"/>
                        </a:schemeClr>
                      </a:solidFill>
                      <a:prstDash val="sysDot"/>
                      <a:round/>
                      <a:headEnd type="none" w="med" len="med"/>
                      <a:tailEnd type="none" w="med" len="med"/>
                    </a:lnT>
                    <a:lnB w="19050" cap="flat" cmpd="sng" algn="ctr">
                      <a:solidFill>
                        <a:schemeClr val="bg1">
                          <a:lumMod val="75000"/>
                        </a:schemeClr>
                      </a:solidFill>
                      <a:prstDash val="sysDot"/>
                      <a:round/>
                      <a:headEnd type="none" w="med" len="med"/>
                      <a:tailEnd type="none" w="med" len="med"/>
                    </a:lnB>
                    <a:solidFill>
                      <a:srgbClr val="00A99A"/>
                    </a:solidFill>
                  </a:tcPr>
                </a:tc>
                <a:tc>
                  <a:txBody>
                    <a:bodyPr/>
                    <a:lstStyle/>
                    <a:p>
                      <a:pPr algn="l" fontAlgn="b"/>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lnL w="19050" cap="flat" cmpd="sng" algn="ctr">
                      <a:solidFill>
                        <a:schemeClr val="bg1">
                          <a:lumMod val="75000"/>
                        </a:schemeClr>
                      </a:solidFill>
                      <a:prstDash val="sysDot"/>
                      <a:round/>
                      <a:headEnd type="none" w="med" len="med"/>
                      <a:tailEnd type="none" w="med" len="med"/>
                    </a:lnL>
                    <a:lnR w="19050" cap="flat" cmpd="sng" algn="ctr">
                      <a:solidFill>
                        <a:schemeClr val="bg1">
                          <a:lumMod val="75000"/>
                        </a:schemeClr>
                      </a:solidFill>
                      <a:prstDash val="sysDot"/>
                      <a:round/>
                      <a:headEnd type="none" w="med" len="med"/>
                      <a:tailEnd type="none" w="med" len="med"/>
                    </a:lnR>
                    <a:lnT w="19050" cap="flat" cmpd="sng" algn="ctr">
                      <a:solidFill>
                        <a:schemeClr val="bg1">
                          <a:lumMod val="75000"/>
                        </a:schemeClr>
                      </a:solidFill>
                      <a:prstDash val="sysDot"/>
                      <a:round/>
                      <a:headEnd type="none" w="med" len="med"/>
                      <a:tailEnd type="none" w="med" len="med"/>
                    </a:lnT>
                    <a:lnB w="19050" cap="flat" cmpd="sng" algn="ctr">
                      <a:solidFill>
                        <a:schemeClr val="bg1">
                          <a:lumMod val="75000"/>
                        </a:schemeClr>
                      </a:solidFill>
                      <a:prstDash val="sysDot"/>
                      <a:round/>
                      <a:headEnd type="none" w="med" len="med"/>
                      <a:tailEnd type="none" w="med" len="med"/>
                    </a:lnB>
                    <a:solidFill>
                      <a:srgbClr val="00A99A"/>
                    </a:solidFill>
                  </a:tcPr>
                </a:tc>
                <a:tc>
                  <a:txBody>
                    <a:bodyPr/>
                    <a:lstStyle/>
                    <a:p>
                      <a:pPr algn="l" fontAlgn="b"/>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lnL w="19050" cap="flat" cmpd="sng" algn="ctr">
                      <a:solidFill>
                        <a:schemeClr val="bg1">
                          <a:lumMod val="75000"/>
                        </a:schemeClr>
                      </a:solidFill>
                      <a:prstDash val="sysDot"/>
                      <a:round/>
                      <a:headEnd type="none" w="med" len="med"/>
                      <a:tailEnd type="none" w="med" len="med"/>
                    </a:lnL>
                    <a:lnR w="19050" cap="flat" cmpd="sng" algn="ctr">
                      <a:solidFill>
                        <a:schemeClr val="bg1">
                          <a:lumMod val="75000"/>
                        </a:schemeClr>
                      </a:solidFill>
                      <a:prstDash val="sysDot"/>
                      <a:round/>
                      <a:headEnd type="none" w="med" len="med"/>
                      <a:tailEnd type="none" w="med" len="med"/>
                    </a:lnR>
                    <a:lnT w="19050" cap="flat" cmpd="sng" algn="ctr">
                      <a:solidFill>
                        <a:schemeClr val="bg1">
                          <a:lumMod val="75000"/>
                        </a:schemeClr>
                      </a:solidFill>
                      <a:prstDash val="sysDot"/>
                      <a:round/>
                      <a:headEnd type="none" w="med" len="med"/>
                      <a:tailEnd type="none" w="med" len="med"/>
                    </a:lnT>
                    <a:lnB w="19050" cap="flat" cmpd="sng" algn="ctr">
                      <a:solidFill>
                        <a:schemeClr val="bg1">
                          <a:lumMod val="75000"/>
                        </a:schemeClr>
                      </a:solidFill>
                      <a:prstDash val="sysDot"/>
                      <a:round/>
                      <a:headEnd type="none" w="med" len="med"/>
                      <a:tailEnd type="none" w="med" len="med"/>
                    </a:lnB>
                    <a:solidFill>
                      <a:srgbClr val="F26B73"/>
                    </a:solidFill>
                  </a:tcPr>
                </a:tc>
                <a:tc>
                  <a:txBody>
                    <a:bodyPr/>
                    <a:lstStyle/>
                    <a:p>
                      <a:pPr algn="l" fontAlgn="b"/>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lnL w="19050" cap="flat" cmpd="sng" algn="ctr">
                      <a:solidFill>
                        <a:schemeClr val="bg1">
                          <a:lumMod val="75000"/>
                        </a:schemeClr>
                      </a:solidFill>
                      <a:prstDash val="sysDot"/>
                      <a:round/>
                      <a:headEnd type="none" w="med" len="med"/>
                      <a:tailEnd type="none" w="med" len="med"/>
                    </a:lnL>
                    <a:lnR w="19050" cap="flat" cmpd="sng" algn="ctr">
                      <a:solidFill>
                        <a:schemeClr val="bg1">
                          <a:lumMod val="75000"/>
                        </a:schemeClr>
                      </a:solidFill>
                      <a:prstDash val="sysDot"/>
                      <a:round/>
                      <a:headEnd type="none" w="med" len="med"/>
                      <a:tailEnd type="none" w="med" len="med"/>
                    </a:lnR>
                    <a:lnT w="19050" cap="flat" cmpd="sng" algn="ctr">
                      <a:solidFill>
                        <a:schemeClr val="bg1">
                          <a:lumMod val="75000"/>
                        </a:schemeClr>
                      </a:solidFill>
                      <a:prstDash val="sysDot"/>
                      <a:round/>
                      <a:headEnd type="none" w="med" len="med"/>
                      <a:tailEnd type="none" w="med" len="med"/>
                    </a:lnT>
                    <a:lnB w="19050" cap="flat" cmpd="sng" algn="ctr">
                      <a:solidFill>
                        <a:schemeClr val="bg1">
                          <a:lumMod val="75000"/>
                        </a:schemeClr>
                      </a:solidFill>
                      <a:prstDash val="sysDot"/>
                      <a:round/>
                      <a:headEnd type="none" w="med" len="med"/>
                      <a:tailEnd type="none" w="med" len="med"/>
                    </a:lnB>
                    <a:solidFill>
                      <a:srgbClr val="00A99A"/>
                    </a:solidFill>
                  </a:tcPr>
                </a:tc>
                <a:extLst>
                  <a:ext uri="{0D108BD9-81ED-4DB2-BD59-A6C34878D82A}">
                    <a16:rowId xmlns:a16="http://schemas.microsoft.com/office/drawing/2014/main" val="960141946"/>
                  </a:ext>
                </a:extLst>
              </a:tr>
              <a:tr h="189299">
                <a:tc>
                  <a:txBody>
                    <a:bodyPr/>
                    <a:lstStyle/>
                    <a:p>
                      <a:pPr algn="l" fontAlgn="b"/>
                      <a:r>
                        <a:rPr lang="en-US" sz="1100" b="1" i="0" u="none" strike="noStrike" dirty="0">
                          <a:solidFill>
                            <a:srgbClr val="000000"/>
                          </a:solidFill>
                          <a:effectLst/>
                          <a:latin typeface="Arial" panose="020B0604020202020204" pitchFamily="34" charset="0"/>
                          <a:cs typeface="Arial" panose="020B0604020202020204" pitchFamily="34" charset="0"/>
                        </a:rPr>
                        <a:t>  Thailand (2018)</a:t>
                      </a:r>
                    </a:p>
                  </a:txBody>
                  <a:tcPr marL="0" marR="0" marT="0" marB="0" anchor="ctr">
                    <a:lnL w="12700" cap="flat" cmpd="sng" algn="ctr">
                      <a:solidFill>
                        <a:srgbClr val="00A9A4"/>
                      </a:solidFill>
                      <a:prstDash val="solid"/>
                      <a:round/>
                      <a:headEnd type="none" w="med" len="med"/>
                      <a:tailEnd type="none" w="med" len="med"/>
                    </a:lnL>
                    <a:lnR w="12700" cap="flat" cmpd="sng" algn="ctr">
                      <a:solidFill>
                        <a:srgbClr val="00A9A4"/>
                      </a:solidFill>
                      <a:prstDash val="solid"/>
                      <a:round/>
                      <a:headEnd type="none" w="med" len="med"/>
                      <a:tailEnd type="none" w="med" len="med"/>
                    </a:lnR>
                    <a:lnT w="12700" cap="flat" cmpd="sng" algn="ctr">
                      <a:solidFill>
                        <a:srgbClr val="00A9A4"/>
                      </a:solidFill>
                      <a:prstDash val="solid"/>
                      <a:round/>
                      <a:headEnd type="none" w="med" len="med"/>
                      <a:tailEnd type="none" w="med" len="med"/>
                    </a:lnT>
                    <a:lnB w="12700" cap="flat" cmpd="sng" algn="ctr">
                      <a:solidFill>
                        <a:srgbClr val="00A9A4"/>
                      </a:solidFill>
                      <a:prstDash val="solid"/>
                      <a:round/>
                      <a:headEnd type="none" w="med" len="med"/>
                      <a:tailEnd type="none" w="med" len="med"/>
                    </a:lnB>
                  </a:tcPr>
                </a:tc>
                <a:tc>
                  <a:txBody>
                    <a:bodyPr/>
                    <a:lstStyle/>
                    <a:p>
                      <a:pPr algn="l" fontAlgn="b"/>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lnL w="12700" cap="flat" cmpd="sng" algn="ctr">
                      <a:solidFill>
                        <a:srgbClr val="00A9A4"/>
                      </a:solidFill>
                      <a:prstDash val="solid"/>
                      <a:round/>
                      <a:headEnd type="none" w="med" len="med"/>
                      <a:tailEnd type="none" w="med" len="med"/>
                    </a:lnL>
                    <a:lnR w="19050" cap="flat" cmpd="sng" algn="ctr">
                      <a:solidFill>
                        <a:schemeClr val="bg1">
                          <a:lumMod val="75000"/>
                        </a:schemeClr>
                      </a:solidFill>
                      <a:prstDash val="sysDot"/>
                      <a:round/>
                      <a:headEnd type="none" w="med" len="med"/>
                      <a:tailEnd type="none" w="med" len="med"/>
                    </a:lnR>
                    <a:lnT w="19050" cap="flat" cmpd="sng" algn="ctr">
                      <a:solidFill>
                        <a:schemeClr val="bg1">
                          <a:lumMod val="75000"/>
                        </a:schemeClr>
                      </a:solidFill>
                      <a:prstDash val="sysDot"/>
                      <a:round/>
                      <a:headEnd type="none" w="med" len="med"/>
                      <a:tailEnd type="none" w="med" len="med"/>
                    </a:lnT>
                    <a:lnB w="19050" cap="flat" cmpd="sng" algn="ctr">
                      <a:solidFill>
                        <a:schemeClr val="bg1">
                          <a:lumMod val="75000"/>
                        </a:schemeClr>
                      </a:solidFill>
                      <a:prstDash val="sysDot"/>
                      <a:round/>
                      <a:headEnd type="none" w="med" len="med"/>
                      <a:tailEnd type="none" w="med" len="med"/>
                    </a:lnB>
                    <a:solidFill>
                      <a:srgbClr val="B6AEA7"/>
                    </a:solidFill>
                  </a:tcPr>
                </a:tc>
                <a:tc>
                  <a:txBody>
                    <a:bodyPr/>
                    <a:lstStyle/>
                    <a:p>
                      <a:pPr algn="l" fontAlgn="b"/>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lnL w="19050" cap="flat" cmpd="sng" algn="ctr">
                      <a:solidFill>
                        <a:schemeClr val="bg1">
                          <a:lumMod val="75000"/>
                        </a:schemeClr>
                      </a:solidFill>
                      <a:prstDash val="sysDot"/>
                      <a:round/>
                      <a:headEnd type="none" w="med" len="med"/>
                      <a:tailEnd type="none" w="med" len="med"/>
                    </a:lnL>
                    <a:lnR w="19050" cap="flat" cmpd="sng" algn="ctr">
                      <a:solidFill>
                        <a:schemeClr val="bg1">
                          <a:lumMod val="75000"/>
                        </a:schemeClr>
                      </a:solidFill>
                      <a:prstDash val="sysDot"/>
                      <a:round/>
                      <a:headEnd type="none" w="med" len="med"/>
                      <a:tailEnd type="none" w="med" len="med"/>
                    </a:lnR>
                    <a:lnT w="19050" cap="flat" cmpd="sng" algn="ctr">
                      <a:solidFill>
                        <a:schemeClr val="bg1">
                          <a:lumMod val="75000"/>
                        </a:schemeClr>
                      </a:solidFill>
                      <a:prstDash val="sysDot"/>
                      <a:round/>
                      <a:headEnd type="none" w="med" len="med"/>
                      <a:tailEnd type="none" w="med" len="med"/>
                    </a:lnT>
                    <a:lnB w="19050" cap="flat" cmpd="sng" algn="ctr">
                      <a:solidFill>
                        <a:schemeClr val="bg1">
                          <a:lumMod val="75000"/>
                        </a:schemeClr>
                      </a:solidFill>
                      <a:prstDash val="sysDot"/>
                      <a:round/>
                      <a:headEnd type="none" w="med" len="med"/>
                      <a:tailEnd type="none" w="med" len="med"/>
                    </a:lnB>
                    <a:solidFill>
                      <a:srgbClr val="B6AEA7"/>
                    </a:solidFill>
                  </a:tcPr>
                </a:tc>
                <a:tc>
                  <a:txBody>
                    <a:bodyPr/>
                    <a:lstStyle/>
                    <a:p>
                      <a:pPr algn="l" fontAlgn="b"/>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lnL w="19050" cap="flat" cmpd="sng" algn="ctr">
                      <a:solidFill>
                        <a:schemeClr val="bg1">
                          <a:lumMod val="75000"/>
                        </a:schemeClr>
                      </a:solidFill>
                      <a:prstDash val="sysDot"/>
                      <a:round/>
                      <a:headEnd type="none" w="med" len="med"/>
                      <a:tailEnd type="none" w="med" len="med"/>
                    </a:lnL>
                    <a:lnR w="19050" cap="flat" cmpd="sng" algn="ctr">
                      <a:solidFill>
                        <a:schemeClr val="bg1">
                          <a:lumMod val="75000"/>
                        </a:schemeClr>
                      </a:solidFill>
                      <a:prstDash val="sysDot"/>
                      <a:round/>
                      <a:headEnd type="none" w="med" len="med"/>
                      <a:tailEnd type="none" w="med" len="med"/>
                    </a:lnR>
                    <a:lnT w="19050" cap="flat" cmpd="sng" algn="ctr">
                      <a:solidFill>
                        <a:schemeClr val="bg1">
                          <a:lumMod val="75000"/>
                        </a:schemeClr>
                      </a:solidFill>
                      <a:prstDash val="sysDot"/>
                      <a:round/>
                      <a:headEnd type="none" w="med" len="med"/>
                      <a:tailEnd type="none" w="med" len="med"/>
                    </a:lnT>
                    <a:lnB w="19050" cap="flat" cmpd="sng" algn="ctr">
                      <a:solidFill>
                        <a:schemeClr val="bg1">
                          <a:lumMod val="75000"/>
                        </a:schemeClr>
                      </a:solidFill>
                      <a:prstDash val="sysDot"/>
                      <a:round/>
                      <a:headEnd type="none" w="med" len="med"/>
                      <a:tailEnd type="none" w="med" len="med"/>
                    </a:lnB>
                    <a:solidFill>
                      <a:srgbClr val="B6AEA7"/>
                    </a:solidFill>
                  </a:tcPr>
                </a:tc>
                <a:tc>
                  <a:txBody>
                    <a:bodyPr/>
                    <a:lstStyle/>
                    <a:p>
                      <a:pPr algn="l" fontAlgn="b"/>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lnL w="19050" cap="flat" cmpd="sng" algn="ctr">
                      <a:solidFill>
                        <a:schemeClr val="bg1">
                          <a:lumMod val="75000"/>
                        </a:schemeClr>
                      </a:solidFill>
                      <a:prstDash val="sysDot"/>
                      <a:round/>
                      <a:headEnd type="none" w="med" len="med"/>
                      <a:tailEnd type="none" w="med" len="med"/>
                    </a:lnL>
                    <a:lnR w="19050" cap="flat" cmpd="sng" algn="ctr">
                      <a:solidFill>
                        <a:schemeClr val="bg1">
                          <a:lumMod val="75000"/>
                        </a:schemeClr>
                      </a:solidFill>
                      <a:prstDash val="sysDot"/>
                      <a:round/>
                      <a:headEnd type="none" w="med" len="med"/>
                      <a:tailEnd type="none" w="med" len="med"/>
                    </a:lnR>
                    <a:lnT w="19050" cap="flat" cmpd="sng" algn="ctr">
                      <a:solidFill>
                        <a:schemeClr val="bg1">
                          <a:lumMod val="75000"/>
                        </a:schemeClr>
                      </a:solidFill>
                      <a:prstDash val="sysDot"/>
                      <a:round/>
                      <a:headEnd type="none" w="med" len="med"/>
                      <a:tailEnd type="none" w="med" len="med"/>
                    </a:lnT>
                    <a:lnB w="19050" cap="flat" cmpd="sng" algn="ctr">
                      <a:solidFill>
                        <a:schemeClr val="bg1">
                          <a:lumMod val="75000"/>
                        </a:schemeClr>
                      </a:solidFill>
                      <a:prstDash val="sysDot"/>
                      <a:round/>
                      <a:headEnd type="none" w="med" len="med"/>
                      <a:tailEnd type="none" w="med" len="med"/>
                    </a:lnB>
                    <a:solidFill>
                      <a:srgbClr val="00A99A"/>
                    </a:solidFill>
                  </a:tcPr>
                </a:tc>
                <a:extLst>
                  <a:ext uri="{0D108BD9-81ED-4DB2-BD59-A6C34878D82A}">
                    <a16:rowId xmlns:a16="http://schemas.microsoft.com/office/drawing/2014/main" val="1161652526"/>
                  </a:ext>
                </a:extLst>
              </a:tr>
              <a:tr h="189299">
                <a:tc>
                  <a:txBody>
                    <a:bodyPr/>
                    <a:lstStyle/>
                    <a:p>
                      <a:pPr algn="l" fontAlgn="b"/>
                      <a:r>
                        <a:rPr lang="en-US" sz="1100" b="1" i="0" u="none" strike="noStrike" dirty="0">
                          <a:solidFill>
                            <a:srgbClr val="000000"/>
                          </a:solidFill>
                          <a:effectLst/>
                          <a:latin typeface="Arial" panose="020B0604020202020204" pitchFamily="34" charset="0"/>
                          <a:cs typeface="Arial" panose="020B0604020202020204" pitchFamily="34" charset="0"/>
                        </a:rPr>
                        <a:t>  Viet Nam (Jan 2014, 2019)***</a:t>
                      </a:r>
                    </a:p>
                  </a:txBody>
                  <a:tcPr marL="0" marR="0" marT="0" marB="0" anchor="ctr">
                    <a:lnL w="12700" cap="flat" cmpd="sng" algn="ctr">
                      <a:solidFill>
                        <a:srgbClr val="00A9A4"/>
                      </a:solidFill>
                      <a:prstDash val="solid"/>
                      <a:round/>
                      <a:headEnd type="none" w="med" len="med"/>
                      <a:tailEnd type="none" w="med" len="med"/>
                    </a:lnL>
                    <a:lnR w="12700" cap="flat" cmpd="sng" algn="ctr">
                      <a:solidFill>
                        <a:srgbClr val="00A9A4"/>
                      </a:solidFill>
                      <a:prstDash val="solid"/>
                      <a:round/>
                      <a:headEnd type="none" w="med" len="med"/>
                      <a:tailEnd type="none" w="med" len="med"/>
                    </a:lnR>
                    <a:lnT w="12700" cap="flat" cmpd="sng" algn="ctr">
                      <a:solidFill>
                        <a:srgbClr val="00A9A4"/>
                      </a:solidFill>
                      <a:prstDash val="solid"/>
                      <a:round/>
                      <a:headEnd type="none" w="med" len="med"/>
                      <a:tailEnd type="none" w="med" len="med"/>
                    </a:lnT>
                    <a:lnB w="12700" cap="flat" cmpd="sng" algn="ctr">
                      <a:solidFill>
                        <a:srgbClr val="00A9A4"/>
                      </a:solidFill>
                      <a:prstDash val="solid"/>
                      <a:round/>
                      <a:headEnd type="none" w="med" len="med"/>
                      <a:tailEnd type="none" w="med" len="med"/>
                    </a:lnB>
                  </a:tcPr>
                </a:tc>
                <a:tc>
                  <a:txBody>
                    <a:bodyPr/>
                    <a:lstStyle/>
                    <a:p>
                      <a:pPr algn="l" fontAlgn="b"/>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lnL w="12700" cap="flat" cmpd="sng" algn="ctr">
                      <a:solidFill>
                        <a:srgbClr val="00A9A4"/>
                      </a:solidFill>
                      <a:prstDash val="solid"/>
                      <a:round/>
                      <a:headEnd type="none" w="med" len="med"/>
                      <a:tailEnd type="none" w="med" len="med"/>
                    </a:lnL>
                    <a:lnR w="19050" cap="flat" cmpd="sng" algn="ctr">
                      <a:solidFill>
                        <a:schemeClr val="bg1">
                          <a:lumMod val="75000"/>
                        </a:schemeClr>
                      </a:solidFill>
                      <a:prstDash val="sysDot"/>
                      <a:round/>
                      <a:headEnd type="none" w="med" len="med"/>
                      <a:tailEnd type="none" w="med" len="med"/>
                    </a:lnR>
                    <a:lnT w="19050" cap="flat" cmpd="sng" algn="ctr">
                      <a:solidFill>
                        <a:schemeClr val="bg1">
                          <a:lumMod val="75000"/>
                        </a:schemeClr>
                      </a:solidFill>
                      <a:prstDash val="sysDot"/>
                      <a:round/>
                      <a:headEnd type="none" w="med" len="med"/>
                      <a:tailEnd type="none" w="med" len="med"/>
                    </a:lnT>
                    <a:lnB w="12700" cap="flat" cmpd="sng" algn="ctr">
                      <a:solidFill>
                        <a:srgbClr val="00A9A4"/>
                      </a:solidFill>
                      <a:prstDash val="solid"/>
                      <a:round/>
                      <a:headEnd type="none" w="med" len="med"/>
                      <a:tailEnd type="none" w="med" len="med"/>
                    </a:lnB>
                    <a:solidFill>
                      <a:srgbClr val="00A99A"/>
                    </a:solidFill>
                  </a:tcPr>
                </a:tc>
                <a:tc>
                  <a:txBody>
                    <a:bodyPr/>
                    <a:lstStyle/>
                    <a:p>
                      <a:pPr algn="l" fontAlgn="b"/>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lnL w="19050" cap="flat" cmpd="sng" algn="ctr">
                      <a:solidFill>
                        <a:schemeClr val="bg1">
                          <a:lumMod val="75000"/>
                        </a:schemeClr>
                      </a:solidFill>
                      <a:prstDash val="sysDot"/>
                      <a:round/>
                      <a:headEnd type="none" w="med" len="med"/>
                      <a:tailEnd type="none" w="med" len="med"/>
                    </a:lnL>
                    <a:lnR w="19050" cap="flat" cmpd="sng" algn="ctr">
                      <a:solidFill>
                        <a:schemeClr val="bg1">
                          <a:lumMod val="75000"/>
                        </a:schemeClr>
                      </a:solidFill>
                      <a:prstDash val="sysDot"/>
                      <a:round/>
                      <a:headEnd type="none" w="med" len="med"/>
                      <a:tailEnd type="none" w="med" len="med"/>
                    </a:lnR>
                    <a:lnT w="19050" cap="flat" cmpd="sng" algn="ctr">
                      <a:solidFill>
                        <a:schemeClr val="bg1">
                          <a:lumMod val="75000"/>
                        </a:schemeClr>
                      </a:solidFill>
                      <a:prstDash val="sysDot"/>
                      <a:round/>
                      <a:headEnd type="none" w="med" len="med"/>
                      <a:tailEnd type="none" w="med" len="med"/>
                    </a:lnT>
                    <a:lnB w="12700" cap="flat" cmpd="sng" algn="ctr">
                      <a:solidFill>
                        <a:srgbClr val="00A9A4"/>
                      </a:solidFill>
                      <a:prstDash val="solid"/>
                      <a:round/>
                      <a:headEnd type="none" w="med" len="med"/>
                      <a:tailEnd type="none" w="med" len="med"/>
                    </a:lnB>
                    <a:solidFill>
                      <a:srgbClr val="B6AEA7"/>
                    </a:solidFill>
                  </a:tcPr>
                </a:tc>
                <a:tc>
                  <a:txBody>
                    <a:bodyPr/>
                    <a:lstStyle/>
                    <a:p>
                      <a:pPr algn="l" fontAlgn="b"/>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lnL w="19050" cap="flat" cmpd="sng" algn="ctr">
                      <a:solidFill>
                        <a:schemeClr val="bg1">
                          <a:lumMod val="75000"/>
                        </a:schemeClr>
                      </a:solidFill>
                      <a:prstDash val="sysDot"/>
                      <a:round/>
                      <a:headEnd type="none" w="med" len="med"/>
                      <a:tailEnd type="none" w="med" len="med"/>
                    </a:lnL>
                    <a:lnR w="19050" cap="flat" cmpd="sng" algn="ctr">
                      <a:solidFill>
                        <a:schemeClr val="bg1">
                          <a:lumMod val="75000"/>
                        </a:schemeClr>
                      </a:solidFill>
                      <a:prstDash val="sysDot"/>
                      <a:round/>
                      <a:headEnd type="none" w="med" len="med"/>
                      <a:tailEnd type="none" w="med" len="med"/>
                    </a:lnR>
                    <a:lnT w="19050" cap="flat" cmpd="sng" algn="ctr">
                      <a:solidFill>
                        <a:schemeClr val="bg1">
                          <a:lumMod val="75000"/>
                        </a:schemeClr>
                      </a:solidFill>
                      <a:prstDash val="sysDot"/>
                      <a:round/>
                      <a:headEnd type="none" w="med" len="med"/>
                      <a:tailEnd type="none" w="med" len="med"/>
                    </a:lnT>
                    <a:lnB w="12700" cap="flat" cmpd="sng" algn="ctr">
                      <a:solidFill>
                        <a:srgbClr val="00A9A4"/>
                      </a:solidFill>
                      <a:prstDash val="solid"/>
                      <a:round/>
                      <a:headEnd type="none" w="med" len="med"/>
                      <a:tailEnd type="none" w="med" len="med"/>
                    </a:lnB>
                    <a:solidFill>
                      <a:srgbClr val="00A99A"/>
                    </a:solidFill>
                  </a:tcPr>
                </a:tc>
                <a:tc>
                  <a:txBody>
                    <a:bodyPr/>
                    <a:lstStyle/>
                    <a:p>
                      <a:pPr algn="l" fontAlgn="b"/>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lnL w="19050" cap="flat" cmpd="sng" algn="ctr">
                      <a:solidFill>
                        <a:schemeClr val="bg1">
                          <a:lumMod val="75000"/>
                        </a:schemeClr>
                      </a:solidFill>
                      <a:prstDash val="sysDot"/>
                      <a:round/>
                      <a:headEnd type="none" w="med" len="med"/>
                      <a:tailEnd type="none" w="med" len="med"/>
                    </a:lnL>
                    <a:lnR w="19050" cap="flat" cmpd="sng" algn="ctr">
                      <a:solidFill>
                        <a:schemeClr val="bg1">
                          <a:lumMod val="75000"/>
                        </a:schemeClr>
                      </a:solidFill>
                      <a:prstDash val="sysDot"/>
                      <a:round/>
                      <a:headEnd type="none" w="med" len="med"/>
                      <a:tailEnd type="none" w="med" len="med"/>
                    </a:lnR>
                    <a:lnT w="19050" cap="flat" cmpd="sng" algn="ctr">
                      <a:solidFill>
                        <a:schemeClr val="bg1">
                          <a:lumMod val="75000"/>
                        </a:schemeClr>
                      </a:solidFill>
                      <a:prstDash val="sysDot"/>
                      <a:round/>
                      <a:headEnd type="none" w="med" len="med"/>
                      <a:tailEnd type="none" w="med" len="med"/>
                    </a:lnT>
                    <a:lnB w="12700" cap="flat" cmpd="sng" algn="ctr">
                      <a:solidFill>
                        <a:srgbClr val="00A9A4"/>
                      </a:solidFill>
                      <a:prstDash val="solid"/>
                      <a:round/>
                      <a:headEnd type="none" w="med" len="med"/>
                      <a:tailEnd type="none" w="med" len="med"/>
                    </a:lnB>
                    <a:solidFill>
                      <a:srgbClr val="F26B73"/>
                    </a:solidFill>
                  </a:tcPr>
                </a:tc>
                <a:extLst>
                  <a:ext uri="{0D108BD9-81ED-4DB2-BD59-A6C34878D82A}">
                    <a16:rowId xmlns:a16="http://schemas.microsoft.com/office/drawing/2014/main" val="104896956"/>
                  </a:ext>
                </a:extLst>
              </a:tr>
            </a:tbl>
          </a:graphicData>
        </a:graphic>
      </p:graphicFrame>
      <p:sp>
        <p:nvSpPr>
          <p:cNvPr id="4" name="TextBox 3">
            <a:extLst>
              <a:ext uri="{FF2B5EF4-FFF2-40B4-BE49-F238E27FC236}">
                <a16:creationId xmlns:a16="http://schemas.microsoft.com/office/drawing/2014/main" id="{AFBFBF6E-E553-4A18-A1E6-145CB0E9B016}"/>
              </a:ext>
            </a:extLst>
          </p:cNvPr>
          <p:cNvSpPr txBox="1"/>
          <p:nvPr/>
        </p:nvSpPr>
        <p:spPr>
          <a:xfrm>
            <a:off x="9894485" y="4301171"/>
            <a:ext cx="2272348" cy="707886"/>
          </a:xfrm>
          <a:prstGeom prst="rect">
            <a:avLst/>
          </a:prstGeom>
          <a:noFill/>
          <a:ln w="12700">
            <a:solidFill>
              <a:srgbClr val="92D050"/>
            </a:solidFill>
            <a:prstDash val="sysDot"/>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prstClr val="black"/>
                </a:solidFill>
                <a:effectLst/>
                <a:uLnTx/>
                <a:uFillTx/>
                <a:latin typeface="Arial Nova" panose="020B0504020202020204" pitchFamily="34" charset="0"/>
                <a:ea typeface="+mn-ea"/>
                <a:cs typeface="+mn-cs"/>
              </a:rPr>
              <a:t>Note:</a:t>
            </a:r>
            <a:r>
              <a:rPr kumimoji="0" lang="en-US" sz="800" b="0" i="0" u="none" strike="noStrike" kern="1200" cap="none" spc="0" normalizeH="0" baseline="0" noProof="0" dirty="0">
                <a:ln>
                  <a:noFill/>
                </a:ln>
                <a:solidFill>
                  <a:prstClr val="black"/>
                </a:solidFill>
                <a:effectLst/>
                <a:uLnTx/>
                <a:uFillTx/>
                <a:latin typeface="Arial Nova" panose="020B0504020202020204" pitchFamily="34" charset="0"/>
                <a:ea typeface="+mn-ea"/>
                <a:cs typeface="+mn-cs"/>
              </a:rPr>
              <a:t> Asterisks refer to HIV testing and counseling services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Arial Nova" panose="020B0504020202020204" pitchFamily="34" charset="0"/>
                <a:ea typeface="+mn-ea"/>
                <a:cs typeface="+mn-cs"/>
              </a:rPr>
              <a:t>*for adolescents younger than 18 years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Arial Nova" panose="020B0504020202020204" pitchFamily="34" charset="0"/>
                <a:ea typeface="+mn-ea"/>
                <a:cs typeface="+mn-cs"/>
              </a:rPr>
              <a:t>**for adolescents younger than 14 years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Arial Nova" panose="020B0504020202020204" pitchFamily="34" charset="0"/>
                <a:ea typeface="+mn-ea"/>
                <a:cs typeface="+mn-cs"/>
              </a:rPr>
              <a:t>*** for adolescents younger than 16 years</a:t>
            </a:r>
          </a:p>
        </p:txBody>
      </p:sp>
    </p:spTree>
    <p:extLst>
      <p:ext uri="{BB962C8B-B14F-4D97-AF65-F5344CB8AC3E}">
        <p14:creationId xmlns:p14="http://schemas.microsoft.com/office/powerpoint/2010/main" val="39209605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p:nvPr/>
        </p:nvSpPr>
        <p:spPr>
          <a:xfrm>
            <a:off x="1991544" y="3028267"/>
            <a:ext cx="2160000" cy="2160000"/>
          </a:xfrm>
          <a:prstGeom prst="ellipse">
            <a:avLst/>
          </a:prstGeom>
          <a:solidFill>
            <a:srgbClr val="63CD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GB">
              <a:solidFill>
                <a:prstClr val="white"/>
              </a:solidFill>
            </a:endParaRPr>
          </a:p>
        </p:txBody>
      </p:sp>
      <p:sp>
        <p:nvSpPr>
          <p:cNvPr id="6" name="TextBox 5"/>
          <p:cNvSpPr txBox="1"/>
          <p:nvPr/>
        </p:nvSpPr>
        <p:spPr>
          <a:xfrm>
            <a:off x="2411717" y="5533521"/>
            <a:ext cx="1326004" cy="707886"/>
          </a:xfrm>
          <a:prstGeom prst="rect">
            <a:avLst/>
          </a:prstGeom>
          <a:noFill/>
        </p:spPr>
        <p:txBody>
          <a:bodyPr wrap="none" rtlCol="0">
            <a:spAutoFit/>
          </a:bodyPr>
          <a:lstStyle/>
          <a:p>
            <a:pPr>
              <a:defRPr/>
            </a:pPr>
            <a:r>
              <a:rPr lang="en-US" sz="4000" b="1" dirty="0">
                <a:solidFill>
                  <a:prstClr val="black"/>
                </a:solidFill>
                <a:latin typeface="Arial" pitchFamily="34" charset="0"/>
                <a:cs typeface="Arial" pitchFamily="34" charset="0"/>
              </a:rPr>
              <a:t>2010</a:t>
            </a:r>
            <a:endParaRPr lang="en-GB" sz="4000" b="1" dirty="0">
              <a:solidFill>
                <a:prstClr val="black"/>
              </a:solidFill>
              <a:latin typeface="Arial" pitchFamily="34" charset="0"/>
              <a:cs typeface="Arial" pitchFamily="34" charset="0"/>
            </a:endParaRPr>
          </a:p>
        </p:txBody>
      </p:sp>
      <p:sp>
        <p:nvSpPr>
          <p:cNvPr id="7" name="Oval 6"/>
          <p:cNvSpPr/>
          <p:nvPr/>
        </p:nvSpPr>
        <p:spPr>
          <a:xfrm>
            <a:off x="5203739" y="3110155"/>
            <a:ext cx="1938528" cy="1938528"/>
          </a:xfrm>
          <a:prstGeom prst="ellipse">
            <a:avLst/>
          </a:prstGeom>
          <a:solidFill>
            <a:srgbClr val="F26B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GB">
              <a:solidFill>
                <a:prstClr val="white"/>
              </a:solidFill>
            </a:endParaRPr>
          </a:p>
        </p:txBody>
      </p:sp>
      <p:sp>
        <p:nvSpPr>
          <p:cNvPr id="8" name="TextBox 7"/>
          <p:cNvSpPr txBox="1"/>
          <p:nvPr/>
        </p:nvSpPr>
        <p:spPr>
          <a:xfrm>
            <a:off x="5606718" y="5533521"/>
            <a:ext cx="1326004" cy="707886"/>
          </a:xfrm>
          <a:prstGeom prst="rect">
            <a:avLst/>
          </a:prstGeom>
          <a:noFill/>
        </p:spPr>
        <p:txBody>
          <a:bodyPr wrap="none" rtlCol="0">
            <a:spAutoFit/>
          </a:bodyPr>
          <a:lstStyle/>
          <a:p>
            <a:pPr>
              <a:defRPr/>
            </a:pPr>
            <a:r>
              <a:rPr lang="en-US" sz="4000" b="1" dirty="0">
                <a:solidFill>
                  <a:prstClr val="black"/>
                </a:solidFill>
                <a:latin typeface="Arial" pitchFamily="34" charset="0"/>
                <a:cs typeface="Arial" pitchFamily="34" charset="0"/>
              </a:rPr>
              <a:t>2018</a:t>
            </a:r>
            <a:endParaRPr lang="en-GB" sz="4000" b="1" dirty="0">
              <a:solidFill>
                <a:prstClr val="black"/>
              </a:solidFill>
              <a:latin typeface="Arial" pitchFamily="34" charset="0"/>
              <a:cs typeface="Arial" pitchFamily="34" charset="0"/>
            </a:endParaRPr>
          </a:p>
        </p:txBody>
      </p:sp>
      <p:sp>
        <p:nvSpPr>
          <p:cNvPr id="9" name="Oval 8"/>
          <p:cNvSpPr/>
          <p:nvPr/>
        </p:nvSpPr>
        <p:spPr>
          <a:xfrm>
            <a:off x="8760416" y="3604451"/>
            <a:ext cx="1080000" cy="1080000"/>
          </a:xfrm>
          <a:prstGeom prst="ellipse">
            <a:avLst/>
          </a:prstGeom>
          <a:solidFill>
            <a:srgbClr val="33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GB">
              <a:solidFill>
                <a:prstClr val="white"/>
              </a:solidFill>
            </a:endParaRPr>
          </a:p>
        </p:txBody>
      </p:sp>
      <p:sp>
        <p:nvSpPr>
          <p:cNvPr id="10" name="TextBox 9"/>
          <p:cNvSpPr txBox="1"/>
          <p:nvPr/>
        </p:nvSpPr>
        <p:spPr>
          <a:xfrm>
            <a:off x="8651905" y="5533521"/>
            <a:ext cx="1326004" cy="707886"/>
          </a:xfrm>
          <a:prstGeom prst="rect">
            <a:avLst/>
          </a:prstGeom>
          <a:noFill/>
        </p:spPr>
        <p:txBody>
          <a:bodyPr wrap="none" rtlCol="0">
            <a:spAutoFit/>
          </a:bodyPr>
          <a:lstStyle/>
          <a:p>
            <a:pPr>
              <a:defRPr/>
            </a:pPr>
            <a:r>
              <a:rPr lang="en-US" sz="4000" b="1" dirty="0">
                <a:solidFill>
                  <a:prstClr val="black"/>
                </a:solidFill>
                <a:latin typeface="Arial" pitchFamily="34" charset="0"/>
                <a:cs typeface="Arial" pitchFamily="34" charset="0"/>
              </a:rPr>
              <a:t>2020</a:t>
            </a:r>
            <a:endParaRPr lang="en-GB" sz="4000" b="1" dirty="0">
              <a:solidFill>
                <a:prstClr val="black"/>
              </a:solidFill>
              <a:latin typeface="Arial" pitchFamily="34" charset="0"/>
              <a:cs typeface="Arial" pitchFamily="34" charset="0"/>
            </a:endParaRPr>
          </a:p>
        </p:txBody>
      </p:sp>
      <p:sp>
        <p:nvSpPr>
          <p:cNvPr id="11" name="TextBox 10"/>
          <p:cNvSpPr txBox="1"/>
          <p:nvPr/>
        </p:nvSpPr>
        <p:spPr>
          <a:xfrm>
            <a:off x="1707280" y="6216680"/>
            <a:ext cx="2751074" cy="400110"/>
          </a:xfrm>
          <a:prstGeom prst="rect">
            <a:avLst/>
          </a:prstGeom>
          <a:noFill/>
        </p:spPr>
        <p:txBody>
          <a:bodyPr wrap="none" rtlCol="0">
            <a:spAutoFit/>
          </a:bodyPr>
          <a:lstStyle/>
          <a:p>
            <a:pPr>
              <a:defRPr/>
            </a:pPr>
            <a:r>
              <a:rPr lang="en-US" sz="2000" b="1" dirty="0">
                <a:solidFill>
                  <a:srgbClr val="00AEEF"/>
                </a:solidFill>
                <a:latin typeface="Arial" pitchFamily="34" charset="0"/>
                <a:cs typeface="Arial" pitchFamily="34" charset="0"/>
              </a:rPr>
              <a:t>100,000</a:t>
            </a:r>
            <a:r>
              <a:rPr lang="en-US" sz="1400" b="1" dirty="0">
                <a:solidFill>
                  <a:srgbClr val="00AEEF"/>
                </a:solidFill>
                <a:latin typeface="Arial" pitchFamily="34" charset="0"/>
                <a:cs typeface="Arial" pitchFamily="34" charset="0"/>
              </a:rPr>
              <a:t> new HIV infections</a:t>
            </a:r>
            <a:endParaRPr lang="en-GB" sz="1400" b="1" dirty="0">
              <a:solidFill>
                <a:srgbClr val="00AEEF"/>
              </a:solidFill>
              <a:latin typeface="Arial" pitchFamily="34" charset="0"/>
              <a:cs typeface="Arial" pitchFamily="34" charset="0"/>
            </a:endParaRPr>
          </a:p>
        </p:txBody>
      </p:sp>
      <p:sp>
        <p:nvSpPr>
          <p:cNvPr id="12" name="TextBox 11"/>
          <p:cNvSpPr txBox="1"/>
          <p:nvPr/>
        </p:nvSpPr>
        <p:spPr>
          <a:xfrm>
            <a:off x="4959297" y="6222995"/>
            <a:ext cx="2608406" cy="400110"/>
          </a:xfrm>
          <a:prstGeom prst="rect">
            <a:avLst/>
          </a:prstGeom>
          <a:noFill/>
        </p:spPr>
        <p:txBody>
          <a:bodyPr wrap="none" rtlCol="0">
            <a:spAutoFit/>
          </a:bodyPr>
          <a:lstStyle/>
          <a:p>
            <a:pPr>
              <a:defRPr/>
            </a:pPr>
            <a:r>
              <a:rPr lang="en-US" sz="2000" b="1" dirty="0">
                <a:solidFill>
                  <a:srgbClr val="E31837"/>
                </a:solidFill>
                <a:latin typeface="Arial" pitchFamily="34" charset="0"/>
                <a:cs typeface="Arial" pitchFamily="34" charset="0"/>
              </a:rPr>
              <a:t>82,000</a:t>
            </a:r>
            <a:r>
              <a:rPr lang="en-US" sz="1400" b="1" dirty="0">
                <a:solidFill>
                  <a:srgbClr val="E31837"/>
                </a:solidFill>
                <a:latin typeface="Arial" pitchFamily="34" charset="0"/>
                <a:cs typeface="Arial" pitchFamily="34" charset="0"/>
              </a:rPr>
              <a:t> new HIV infections</a:t>
            </a:r>
            <a:endParaRPr lang="en-GB" sz="1400" b="1" dirty="0">
              <a:solidFill>
                <a:srgbClr val="E31837"/>
              </a:solidFill>
              <a:latin typeface="Arial" pitchFamily="34" charset="0"/>
              <a:cs typeface="Arial" pitchFamily="34" charset="0"/>
            </a:endParaRPr>
          </a:p>
        </p:txBody>
      </p:sp>
      <p:sp>
        <p:nvSpPr>
          <p:cNvPr id="14" name="TextBox 13"/>
          <p:cNvSpPr txBox="1"/>
          <p:nvPr/>
        </p:nvSpPr>
        <p:spPr>
          <a:xfrm>
            <a:off x="8193307" y="6123032"/>
            <a:ext cx="2362633" cy="615553"/>
          </a:xfrm>
          <a:prstGeom prst="rect">
            <a:avLst/>
          </a:prstGeom>
          <a:noFill/>
        </p:spPr>
        <p:txBody>
          <a:bodyPr wrap="none" rtlCol="0">
            <a:spAutoFit/>
          </a:bodyPr>
          <a:lstStyle/>
          <a:p>
            <a:pPr algn="ctr">
              <a:defRPr/>
            </a:pPr>
            <a:r>
              <a:rPr lang="en-US" sz="1400" b="1" dirty="0">
                <a:solidFill>
                  <a:srgbClr val="00A99A"/>
                </a:solidFill>
                <a:latin typeface="Arial" pitchFamily="34" charset="0"/>
                <a:cs typeface="Arial" pitchFamily="34" charset="0"/>
              </a:rPr>
              <a:t>Target = </a:t>
            </a:r>
            <a:r>
              <a:rPr lang="en-US" sz="2000" b="1" dirty="0">
                <a:solidFill>
                  <a:srgbClr val="00A99A"/>
                </a:solidFill>
                <a:latin typeface="Arial" pitchFamily="34" charset="0"/>
                <a:cs typeface="Arial" pitchFamily="34" charset="0"/>
              </a:rPr>
              <a:t>75%</a:t>
            </a:r>
            <a:r>
              <a:rPr lang="en-US" b="1" dirty="0">
                <a:solidFill>
                  <a:srgbClr val="00A99A"/>
                </a:solidFill>
                <a:latin typeface="Arial" pitchFamily="34" charset="0"/>
                <a:cs typeface="Arial" pitchFamily="34" charset="0"/>
              </a:rPr>
              <a:t> </a:t>
            </a:r>
            <a:r>
              <a:rPr lang="en-US" sz="1400" b="1" dirty="0">
                <a:solidFill>
                  <a:srgbClr val="00A99A"/>
                </a:solidFill>
                <a:latin typeface="Arial" pitchFamily="34" charset="0"/>
                <a:cs typeface="Arial" pitchFamily="34" charset="0"/>
              </a:rPr>
              <a:t>reduction </a:t>
            </a:r>
          </a:p>
          <a:p>
            <a:pPr algn="ctr">
              <a:defRPr/>
            </a:pPr>
            <a:r>
              <a:rPr lang="en-US" sz="1400" b="1" dirty="0">
                <a:solidFill>
                  <a:srgbClr val="00A99A"/>
                </a:solidFill>
                <a:latin typeface="Arial" pitchFamily="34" charset="0"/>
                <a:cs typeface="Arial" pitchFamily="34" charset="0"/>
              </a:rPr>
              <a:t>from 2010 baseline</a:t>
            </a:r>
            <a:endParaRPr lang="en-GB" sz="1400" b="1" dirty="0">
              <a:solidFill>
                <a:srgbClr val="00A99A"/>
              </a:solidFill>
              <a:latin typeface="Arial" pitchFamily="34" charset="0"/>
              <a:cs typeface="Arial" pitchFamily="34" charset="0"/>
            </a:endParaRPr>
          </a:p>
        </p:txBody>
      </p:sp>
      <p:sp>
        <p:nvSpPr>
          <p:cNvPr id="15" name="TextBox 14"/>
          <p:cNvSpPr txBox="1"/>
          <p:nvPr/>
        </p:nvSpPr>
        <p:spPr>
          <a:xfrm>
            <a:off x="71708" y="6586661"/>
            <a:ext cx="8773291" cy="230832"/>
          </a:xfrm>
          <a:prstGeom prst="rect">
            <a:avLst/>
          </a:prstGeom>
          <a:noFill/>
        </p:spPr>
        <p:txBody>
          <a:bodyPr wrap="square" rtlCol="0">
            <a:spAutoFit/>
          </a:bodyPr>
          <a:lstStyle/>
          <a:p>
            <a:pPr>
              <a:defRPr/>
            </a:pPr>
            <a:r>
              <a:rPr lang="en-US" sz="900" dirty="0">
                <a:solidFill>
                  <a:prstClr val="black"/>
                </a:solidFill>
                <a:latin typeface="Arial" pitchFamily="34" charset="0"/>
                <a:cs typeface="Arial" pitchFamily="34" charset="0"/>
              </a:rPr>
              <a:t>Source: Prepared by </a:t>
            </a:r>
            <a:r>
              <a:rPr lang="en-US" sz="900" dirty="0">
                <a:solidFill>
                  <a:prstClr val="black"/>
                </a:solidFill>
                <a:latin typeface="Arial" pitchFamily="34" charset="0"/>
                <a:cs typeface="Arial" pitchFamily="34" charset="0"/>
                <a:hlinkClick r:id="rId3"/>
              </a:rPr>
              <a:t>www.aidsdatahub.org</a:t>
            </a:r>
            <a:r>
              <a:rPr lang="en-US" sz="900" dirty="0">
                <a:solidFill>
                  <a:prstClr val="black"/>
                </a:solidFill>
                <a:latin typeface="Arial" pitchFamily="34" charset="0"/>
                <a:cs typeface="Arial" pitchFamily="34" charset="0"/>
              </a:rPr>
              <a:t> based on UNAIDS 2019 HIV estimates</a:t>
            </a:r>
            <a:endParaRPr lang="en-GB" sz="900" dirty="0">
              <a:solidFill>
                <a:prstClr val="black"/>
              </a:solidFill>
              <a:latin typeface="Arial" pitchFamily="34" charset="0"/>
              <a:cs typeface="Arial" pitchFamily="34" charset="0"/>
            </a:endParaRPr>
          </a:p>
        </p:txBody>
      </p:sp>
      <p:sp>
        <p:nvSpPr>
          <p:cNvPr id="2" name="TextBox 1"/>
          <p:cNvSpPr txBox="1"/>
          <p:nvPr/>
        </p:nvSpPr>
        <p:spPr>
          <a:xfrm>
            <a:off x="2135560" y="2362200"/>
            <a:ext cx="7960256" cy="369332"/>
          </a:xfrm>
          <a:prstGeom prst="rect">
            <a:avLst/>
          </a:prstGeom>
          <a:noFill/>
        </p:spPr>
        <p:txBody>
          <a:bodyPr wrap="none" rtlCol="0">
            <a:spAutoFit/>
          </a:bodyPr>
          <a:lstStyle/>
          <a:p>
            <a:pPr>
              <a:defRPr/>
            </a:pPr>
            <a:r>
              <a:rPr lang="en-US" b="1" dirty="0">
                <a:solidFill>
                  <a:prstClr val="black"/>
                </a:solidFill>
                <a:latin typeface="Arial" pitchFamily="34" charset="0"/>
                <a:cs typeface="Arial" pitchFamily="34" charset="0"/>
              </a:rPr>
              <a:t>New HIV infections among young people (15-24) in Asia and the Pacific</a:t>
            </a:r>
            <a:endParaRPr lang="th-TH" b="1" dirty="0">
              <a:solidFill>
                <a:prstClr val="black"/>
              </a:solidFill>
              <a:latin typeface="Arial" pitchFamily="34" charset="0"/>
              <a:cs typeface="Cordia New"/>
            </a:endParaRPr>
          </a:p>
        </p:txBody>
      </p:sp>
      <p:sp>
        <p:nvSpPr>
          <p:cNvPr id="3" name="Title 2">
            <a:extLst>
              <a:ext uri="{FF2B5EF4-FFF2-40B4-BE49-F238E27FC236}">
                <a16:creationId xmlns:a16="http://schemas.microsoft.com/office/drawing/2014/main" id="{5DC0003C-7582-4FB6-970C-11B0113EB790}"/>
              </a:ext>
            </a:extLst>
          </p:cNvPr>
          <p:cNvSpPr>
            <a:spLocks noGrp="1"/>
          </p:cNvSpPr>
          <p:nvPr>
            <p:ph type="title"/>
          </p:nvPr>
        </p:nvSpPr>
        <p:spPr>
          <a:xfrm>
            <a:off x="226475" y="1524000"/>
            <a:ext cx="11203563" cy="504000"/>
          </a:xfrm>
        </p:spPr>
        <p:txBody>
          <a:bodyPr/>
          <a:lstStyle/>
          <a:p>
            <a:r>
              <a:rPr lang="en-US" dirty="0"/>
              <a:t>ENDING AIDS BY 2030: Fast-Track and reduce new infections among young people by 2020 </a:t>
            </a:r>
          </a:p>
        </p:txBody>
      </p:sp>
    </p:spTree>
    <p:extLst>
      <p:ext uri="{BB962C8B-B14F-4D97-AF65-F5344CB8AC3E}">
        <p14:creationId xmlns:p14="http://schemas.microsoft.com/office/powerpoint/2010/main" val="443074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par>
                          <p:cTn id="11" fill="hold">
                            <p:stCondLst>
                              <p:cond delay="1000"/>
                            </p:stCondLst>
                            <p:childTnLst>
                              <p:par>
                                <p:cTn id="12" presetID="31" presetClass="entr" presetSubtype="0" fill="hold" grpId="0" nodeType="after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1000" fill="hold"/>
                                        <p:tgtEl>
                                          <p:spTgt spid="7"/>
                                        </p:tgtEl>
                                        <p:attrNameLst>
                                          <p:attrName>ppt_w</p:attrName>
                                        </p:attrNameLst>
                                      </p:cBhvr>
                                      <p:tavLst>
                                        <p:tav tm="0">
                                          <p:val>
                                            <p:fltVal val="0"/>
                                          </p:val>
                                        </p:tav>
                                        <p:tav tm="100000">
                                          <p:val>
                                            <p:strVal val="#ppt_w"/>
                                          </p:val>
                                        </p:tav>
                                      </p:tavLst>
                                    </p:anim>
                                    <p:anim calcmode="lin" valueType="num">
                                      <p:cBhvr>
                                        <p:cTn id="15" dur="1000" fill="hold"/>
                                        <p:tgtEl>
                                          <p:spTgt spid="7"/>
                                        </p:tgtEl>
                                        <p:attrNameLst>
                                          <p:attrName>ppt_h</p:attrName>
                                        </p:attrNameLst>
                                      </p:cBhvr>
                                      <p:tavLst>
                                        <p:tav tm="0">
                                          <p:val>
                                            <p:fltVal val="0"/>
                                          </p:val>
                                        </p:tav>
                                        <p:tav tm="100000">
                                          <p:val>
                                            <p:strVal val="#ppt_h"/>
                                          </p:val>
                                        </p:tav>
                                      </p:tavLst>
                                    </p:anim>
                                    <p:anim calcmode="lin" valueType="num">
                                      <p:cBhvr>
                                        <p:cTn id="16" dur="1000" fill="hold"/>
                                        <p:tgtEl>
                                          <p:spTgt spid="7"/>
                                        </p:tgtEl>
                                        <p:attrNameLst>
                                          <p:attrName>style.rotation</p:attrName>
                                        </p:attrNameLst>
                                      </p:cBhvr>
                                      <p:tavLst>
                                        <p:tav tm="0">
                                          <p:val>
                                            <p:fltVal val="90"/>
                                          </p:val>
                                        </p:tav>
                                        <p:tav tm="100000">
                                          <p:val>
                                            <p:fltVal val="0"/>
                                          </p:val>
                                        </p:tav>
                                      </p:tavLst>
                                    </p:anim>
                                    <p:animEffect transition="in" filter="fade">
                                      <p:cBhvr>
                                        <p:cTn id="17" dur="1000"/>
                                        <p:tgtEl>
                                          <p:spTgt spid="7"/>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down)">
                                      <p:cBhvr>
                                        <p:cTn id="20" dur="500"/>
                                        <p:tgtEl>
                                          <p:spTgt spid="8"/>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wipe(down)">
                                      <p:cBhvr>
                                        <p:cTn id="23" dur="500"/>
                                        <p:tgtEl>
                                          <p:spTgt spid="12"/>
                                        </p:tgtEl>
                                      </p:cBhvr>
                                    </p:animEffect>
                                  </p:childTnLst>
                                </p:cTn>
                              </p:par>
                            </p:childTnLst>
                          </p:cTn>
                        </p:par>
                        <p:par>
                          <p:cTn id="24" fill="hold">
                            <p:stCondLst>
                              <p:cond delay="2000"/>
                            </p:stCondLst>
                            <p:childTnLst>
                              <p:par>
                                <p:cTn id="25" presetID="31"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1000" fill="hold"/>
                                        <p:tgtEl>
                                          <p:spTgt spid="9"/>
                                        </p:tgtEl>
                                        <p:attrNameLst>
                                          <p:attrName>ppt_w</p:attrName>
                                        </p:attrNameLst>
                                      </p:cBhvr>
                                      <p:tavLst>
                                        <p:tav tm="0">
                                          <p:val>
                                            <p:fltVal val="0"/>
                                          </p:val>
                                        </p:tav>
                                        <p:tav tm="100000">
                                          <p:val>
                                            <p:strVal val="#ppt_w"/>
                                          </p:val>
                                        </p:tav>
                                      </p:tavLst>
                                    </p:anim>
                                    <p:anim calcmode="lin" valueType="num">
                                      <p:cBhvr>
                                        <p:cTn id="28" dur="1000" fill="hold"/>
                                        <p:tgtEl>
                                          <p:spTgt spid="9"/>
                                        </p:tgtEl>
                                        <p:attrNameLst>
                                          <p:attrName>ppt_h</p:attrName>
                                        </p:attrNameLst>
                                      </p:cBhvr>
                                      <p:tavLst>
                                        <p:tav tm="0">
                                          <p:val>
                                            <p:fltVal val="0"/>
                                          </p:val>
                                        </p:tav>
                                        <p:tav tm="100000">
                                          <p:val>
                                            <p:strVal val="#ppt_h"/>
                                          </p:val>
                                        </p:tav>
                                      </p:tavLst>
                                    </p:anim>
                                    <p:anim calcmode="lin" valueType="num">
                                      <p:cBhvr>
                                        <p:cTn id="29" dur="1000" fill="hold"/>
                                        <p:tgtEl>
                                          <p:spTgt spid="9"/>
                                        </p:tgtEl>
                                        <p:attrNameLst>
                                          <p:attrName>style.rotation</p:attrName>
                                        </p:attrNameLst>
                                      </p:cBhvr>
                                      <p:tavLst>
                                        <p:tav tm="0">
                                          <p:val>
                                            <p:fltVal val="90"/>
                                          </p:val>
                                        </p:tav>
                                        <p:tav tm="100000">
                                          <p:val>
                                            <p:fltVal val="0"/>
                                          </p:val>
                                        </p:tav>
                                      </p:tavLst>
                                    </p:anim>
                                    <p:animEffect transition="in" filter="fade">
                                      <p:cBhvr>
                                        <p:cTn id="30" dur="1000"/>
                                        <p:tgtEl>
                                          <p:spTgt spid="9"/>
                                        </p:tgtEl>
                                      </p:cBhvr>
                                    </p:animEffect>
                                  </p:childTnLst>
                                </p:cTn>
                              </p:par>
                              <p:par>
                                <p:cTn id="31" presetID="22" presetClass="entr" presetSubtype="4" fill="hold" grpId="0" nodeType="with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par>
                                <p:cTn id="34" presetID="22" presetClass="entr" presetSubtype="4" fill="hold" grpId="0" nodeType="with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wipe(down)">
                                      <p:cBhvr>
                                        <p:cTn id="3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p:bldP spid="9" grpId="0" animBg="1"/>
      <p:bldP spid="10" grpId="0"/>
      <p:bldP spid="12" grpId="0"/>
      <p:bldP spid="14"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0"/>
            <a:ext cx="11506200" cy="838200"/>
          </a:xfrm>
        </p:spPr>
        <p:txBody>
          <a:bodyPr>
            <a:noAutofit/>
          </a:bodyPr>
          <a:lstStyle/>
          <a:p>
            <a:r>
              <a:rPr lang="en-US" dirty="0"/>
              <a:t>Countries enabling independent consent for young people to access harm reduction services, Asia and the Pacific</a:t>
            </a:r>
            <a:endParaRPr lang="en-GB"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585914" y="2273875"/>
            <a:ext cx="9018587" cy="4438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1528536" y="6629400"/>
            <a:ext cx="8496944" cy="369332"/>
          </a:xfrm>
          <a:prstGeom prst="rect">
            <a:avLst/>
          </a:prstGeom>
          <a:noFill/>
        </p:spPr>
        <p:txBody>
          <a:bodyPr wrap="square" rtlCol="0">
            <a:spAutoFit/>
          </a:bodyPr>
          <a:lstStyle/>
          <a:p>
            <a:r>
              <a:rPr lang="en-US" sz="900" dirty="0">
                <a:solidFill>
                  <a:prstClr val="black"/>
                </a:solidFill>
                <a:latin typeface="Arial" pitchFamily="34" charset="0"/>
                <a:cs typeface="Cordia New" pitchFamily="34" charset="-34"/>
              </a:rPr>
              <a:t>Source: UNICEF, UNESCO, UNFPA, UNODC, Youth LEAD, &amp; Youth Voices Count. (2015). Adolescents Under the Radar in the Asia-Pacific AIDS Response.</a:t>
            </a:r>
          </a:p>
          <a:p>
            <a:endParaRPr lang="en-GB" sz="900" dirty="0">
              <a:solidFill>
                <a:prstClr val="black"/>
              </a:solidFill>
              <a:latin typeface="Arial" pitchFamily="34" charset="0"/>
              <a:cs typeface="Cordia New" pitchFamily="34" charset="-34"/>
            </a:endParaRPr>
          </a:p>
        </p:txBody>
      </p:sp>
    </p:spTree>
    <p:extLst>
      <p:ext uri="{BB962C8B-B14F-4D97-AF65-F5344CB8AC3E}">
        <p14:creationId xmlns:p14="http://schemas.microsoft.com/office/powerpoint/2010/main" val="335219408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l="1145" r="2372"/>
          <a:stretch/>
        </p:blipFill>
        <p:spPr bwMode="auto">
          <a:xfrm>
            <a:off x="1524000" y="2609850"/>
            <a:ext cx="9144000" cy="4019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itle 1"/>
          <p:cNvSpPr>
            <a:spLocks noGrp="1"/>
          </p:cNvSpPr>
          <p:nvPr>
            <p:ph type="title"/>
          </p:nvPr>
        </p:nvSpPr>
        <p:spPr>
          <a:xfrm>
            <a:off x="304800" y="1625474"/>
            <a:ext cx="11811000" cy="615044"/>
          </a:xfrm>
        </p:spPr>
        <p:txBody>
          <a:bodyPr>
            <a:noAutofit/>
          </a:bodyPr>
          <a:lstStyle/>
          <a:p>
            <a:r>
              <a:rPr lang="en-US" dirty="0"/>
              <a:t>Where there are barriers – there will be less or no access to the health services</a:t>
            </a:r>
            <a:endParaRPr lang="en-GB" dirty="0"/>
          </a:p>
        </p:txBody>
      </p:sp>
      <p:sp>
        <p:nvSpPr>
          <p:cNvPr id="4" name="TextBox 3"/>
          <p:cNvSpPr txBox="1"/>
          <p:nvPr/>
        </p:nvSpPr>
        <p:spPr>
          <a:xfrm>
            <a:off x="1505072" y="2393826"/>
            <a:ext cx="9178538" cy="369332"/>
          </a:xfrm>
          <a:prstGeom prst="rect">
            <a:avLst/>
          </a:prstGeom>
          <a:noFill/>
        </p:spPr>
        <p:txBody>
          <a:bodyPr wrap="none" rtlCol="0">
            <a:spAutoFit/>
          </a:bodyPr>
          <a:lstStyle/>
          <a:p>
            <a:r>
              <a:rPr lang="en-US" b="1" dirty="0">
                <a:latin typeface="Arial" pitchFamily="34" charset="0"/>
                <a:cs typeface="Arial" pitchFamily="34" charset="0"/>
              </a:rPr>
              <a:t>Age of legal capacity to consent independently to an HIV test, Asia and the Pacific </a:t>
            </a:r>
            <a:endParaRPr lang="en-GB" dirty="0">
              <a:latin typeface="Arial" pitchFamily="34" charset="0"/>
              <a:cs typeface="Arial" pitchFamily="34" charset="0"/>
            </a:endParaRPr>
          </a:p>
        </p:txBody>
      </p:sp>
      <p:sp>
        <p:nvSpPr>
          <p:cNvPr id="10" name="TextBox 9"/>
          <p:cNvSpPr txBox="1"/>
          <p:nvPr/>
        </p:nvSpPr>
        <p:spPr>
          <a:xfrm>
            <a:off x="1528536" y="6629400"/>
            <a:ext cx="8496944" cy="369332"/>
          </a:xfrm>
          <a:prstGeom prst="rect">
            <a:avLst/>
          </a:prstGeom>
          <a:noFill/>
        </p:spPr>
        <p:txBody>
          <a:bodyPr wrap="square" rtlCol="0">
            <a:spAutoFit/>
          </a:bodyPr>
          <a:lstStyle/>
          <a:p>
            <a:r>
              <a:rPr lang="en-US" sz="900" dirty="0">
                <a:solidFill>
                  <a:prstClr val="black"/>
                </a:solidFill>
                <a:latin typeface="Arial" pitchFamily="34" charset="0"/>
                <a:cs typeface="Cordia New" pitchFamily="34" charset="-34"/>
              </a:rPr>
              <a:t>Source: UNICEF, UNESCO, UNFPA, UNODC, Youth LEAD, &amp; Youth Voices Count. (2015). Adolescents Under the Radar in the Asia-Pacific AIDS Response.</a:t>
            </a:r>
          </a:p>
          <a:p>
            <a:endParaRPr lang="en-GB" sz="900" dirty="0">
              <a:solidFill>
                <a:prstClr val="black"/>
              </a:solidFill>
              <a:latin typeface="Arial" pitchFamily="34" charset="0"/>
              <a:cs typeface="Cordia New" pitchFamily="34" charset="-34"/>
            </a:endParaRPr>
          </a:p>
        </p:txBody>
      </p:sp>
    </p:spTree>
    <p:extLst>
      <p:ext uri="{BB962C8B-B14F-4D97-AF65-F5344CB8AC3E}">
        <p14:creationId xmlns:p14="http://schemas.microsoft.com/office/powerpoint/2010/main" val="90676692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228600" y="1600200"/>
            <a:ext cx="9144000" cy="609600"/>
          </a:xfrm>
          <a:prstGeom prst="rect">
            <a:avLst/>
          </a:prstGeom>
        </p:spPr>
        <p:txBody>
          <a:bodyPr>
            <a:noAutofit/>
          </a:bodyPr>
          <a:lstStyle/>
          <a:p>
            <a:r>
              <a:rPr lang="en-US" dirty="0"/>
              <a:t> Compared to their older counterparts, </a:t>
            </a:r>
            <a:endParaRPr lang="en-GB" dirty="0"/>
          </a:p>
        </p:txBody>
      </p:sp>
      <p:sp>
        <p:nvSpPr>
          <p:cNvPr id="10243" name="Slide Number Placeholder 2"/>
          <p:cNvSpPr>
            <a:spLocks noGrp="1"/>
          </p:cNvSpPr>
          <p:nvPr>
            <p:ph type="sldNum" sz="quarter" idx="10"/>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E396047A-F672-4989-9894-549FEF1B49AA}" type="slidenum">
              <a:rPr lang="th-TH">
                <a:solidFill>
                  <a:srgbClr val="898989"/>
                </a:solidFill>
              </a:rPr>
              <a:pPr eaLnBrk="1" hangingPunct="1"/>
              <a:t>32</a:t>
            </a:fld>
            <a:endParaRPr lang="th-TH" dirty="0">
              <a:solidFill>
                <a:srgbClr val="898989"/>
              </a:solidFill>
            </a:endParaRPr>
          </a:p>
        </p:txBody>
      </p:sp>
      <p:sp>
        <p:nvSpPr>
          <p:cNvPr id="5" name="TextBox 4"/>
          <p:cNvSpPr txBox="1"/>
          <p:nvPr/>
        </p:nvSpPr>
        <p:spPr>
          <a:xfrm>
            <a:off x="1600200" y="2333685"/>
            <a:ext cx="8839200" cy="2739211"/>
          </a:xfrm>
          <a:prstGeom prst="rect">
            <a:avLst/>
          </a:prstGeom>
          <a:noFill/>
        </p:spPr>
        <p:txBody>
          <a:bodyPr wrap="square" rtlCol="0">
            <a:spAutoFit/>
          </a:bodyPr>
          <a:lstStyle/>
          <a:p>
            <a:pPr marL="571500" indent="-571500" fontAlgn="auto">
              <a:spcBef>
                <a:spcPts val="0"/>
              </a:spcBef>
              <a:spcAft>
                <a:spcPts val="0"/>
              </a:spcAft>
              <a:buFont typeface="Arial" pitchFamily="34" charset="0"/>
              <a:buChar char="•"/>
            </a:pPr>
            <a:r>
              <a:rPr lang="en-US" sz="4400" b="1" dirty="0">
                <a:solidFill>
                  <a:srgbClr val="E31837"/>
                </a:solidFill>
                <a:latin typeface="Arial" panose="020B0604020202020204" pitchFamily="34" charset="0"/>
                <a:cs typeface="Arial" panose="020B0604020202020204" pitchFamily="34" charset="0"/>
              </a:rPr>
              <a:t>less</a:t>
            </a:r>
            <a:r>
              <a:rPr lang="en-US" sz="3600" b="1" dirty="0">
                <a:solidFill>
                  <a:srgbClr val="EC008C"/>
                </a:solidFill>
                <a:latin typeface="Arial" panose="020B0604020202020204" pitchFamily="34" charset="0"/>
                <a:cs typeface="Arial" panose="020B0604020202020204" pitchFamily="34" charset="0"/>
              </a:rPr>
              <a:t> </a:t>
            </a:r>
            <a:r>
              <a:rPr lang="en-US" sz="2400" b="1" dirty="0">
                <a:solidFill>
                  <a:prstClr val="black"/>
                </a:solidFill>
                <a:latin typeface="Arial" panose="020B0604020202020204" pitchFamily="34" charset="0"/>
                <a:cs typeface="Arial" panose="020B0604020202020204" pitchFamily="34" charset="0"/>
              </a:rPr>
              <a:t>young key populations are being reached by </a:t>
            </a:r>
            <a:r>
              <a:rPr lang="en-US" sz="2800" b="1" dirty="0">
                <a:solidFill>
                  <a:srgbClr val="E31837"/>
                </a:solidFill>
                <a:latin typeface="Arial" panose="020B0604020202020204" pitchFamily="34" charset="0"/>
                <a:cs typeface="Arial" panose="020B0604020202020204" pitchFamily="34" charset="0"/>
              </a:rPr>
              <a:t>prevention </a:t>
            </a:r>
            <a:r>
              <a:rPr lang="en-US" sz="2800" b="1" dirty="0" err="1">
                <a:solidFill>
                  <a:srgbClr val="E31837"/>
                </a:solidFill>
                <a:latin typeface="Arial" panose="020B0604020202020204" pitchFamily="34" charset="0"/>
                <a:cs typeface="Arial" panose="020B0604020202020204" pitchFamily="34" charset="0"/>
              </a:rPr>
              <a:t>programmes</a:t>
            </a:r>
            <a:r>
              <a:rPr lang="en-US" sz="2800" b="1" dirty="0">
                <a:solidFill>
                  <a:srgbClr val="E31837"/>
                </a:solidFill>
                <a:latin typeface="Arial" panose="020B0604020202020204" pitchFamily="34" charset="0"/>
                <a:cs typeface="Arial" panose="020B0604020202020204" pitchFamily="34" charset="0"/>
              </a:rPr>
              <a:t> </a:t>
            </a:r>
          </a:p>
          <a:p>
            <a:pPr marL="571500" indent="-571500" fontAlgn="auto">
              <a:spcBef>
                <a:spcPts val="0"/>
              </a:spcBef>
              <a:spcAft>
                <a:spcPts val="0"/>
              </a:spcAft>
              <a:buFont typeface="Arial" pitchFamily="34" charset="0"/>
              <a:buChar char="•"/>
            </a:pPr>
            <a:r>
              <a:rPr lang="en-US" sz="4400" b="1" dirty="0">
                <a:solidFill>
                  <a:srgbClr val="E31837"/>
                </a:solidFill>
                <a:latin typeface="Arial" panose="020B0604020202020204" pitchFamily="34" charset="0"/>
                <a:cs typeface="Arial" panose="020B0604020202020204" pitchFamily="34" charset="0"/>
              </a:rPr>
              <a:t>less</a:t>
            </a:r>
            <a:r>
              <a:rPr lang="en-US" sz="3600" b="1" dirty="0">
                <a:solidFill>
                  <a:srgbClr val="EC008C"/>
                </a:solidFill>
                <a:latin typeface="Arial" panose="020B0604020202020204" pitchFamily="34" charset="0"/>
                <a:cs typeface="Arial" panose="020B0604020202020204" pitchFamily="34" charset="0"/>
              </a:rPr>
              <a:t>  </a:t>
            </a:r>
            <a:r>
              <a:rPr lang="en-US" sz="2400" b="1" dirty="0">
                <a:solidFill>
                  <a:prstClr val="black"/>
                </a:solidFill>
                <a:latin typeface="Arial" panose="020B0604020202020204" pitchFamily="34" charset="0"/>
                <a:cs typeface="Arial" panose="020B0604020202020204" pitchFamily="34" charset="0"/>
              </a:rPr>
              <a:t>young key populations have access</a:t>
            </a:r>
            <a:r>
              <a:rPr lang="en-US" sz="2400" b="1" dirty="0">
                <a:solidFill>
                  <a:srgbClr val="EC008C"/>
                </a:solidFill>
                <a:latin typeface="Arial" panose="020B0604020202020204" pitchFamily="34" charset="0"/>
                <a:cs typeface="Arial" panose="020B0604020202020204" pitchFamily="34" charset="0"/>
              </a:rPr>
              <a:t> </a:t>
            </a:r>
            <a:r>
              <a:rPr lang="en-US" sz="2400" b="1" dirty="0">
                <a:solidFill>
                  <a:prstClr val="black"/>
                </a:solidFill>
                <a:latin typeface="Arial" panose="020B0604020202020204" pitchFamily="34" charset="0"/>
                <a:cs typeface="Arial" panose="020B0604020202020204" pitchFamily="34" charset="0"/>
              </a:rPr>
              <a:t>to HIV testing services and approximately </a:t>
            </a:r>
            <a:r>
              <a:rPr lang="en-US" sz="2800" b="1" dirty="0">
                <a:solidFill>
                  <a:srgbClr val="E31837"/>
                </a:solidFill>
                <a:latin typeface="Arial" panose="020B0604020202020204" pitchFamily="34" charset="0"/>
                <a:cs typeface="Arial" panose="020B0604020202020204" pitchFamily="34" charset="0"/>
              </a:rPr>
              <a:t>1 in 3 young key populations </a:t>
            </a:r>
            <a:r>
              <a:rPr lang="en-US" sz="2800" b="1" u="sng" dirty="0">
                <a:solidFill>
                  <a:srgbClr val="E31837"/>
                </a:solidFill>
                <a:latin typeface="Arial" panose="020B0604020202020204" pitchFamily="34" charset="0"/>
                <a:cs typeface="Arial" panose="020B0604020202020204" pitchFamily="34" charset="0"/>
              </a:rPr>
              <a:t>do not know </a:t>
            </a:r>
            <a:r>
              <a:rPr lang="en-US" sz="2800" b="1" dirty="0">
                <a:solidFill>
                  <a:srgbClr val="E31837"/>
                </a:solidFill>
                <a:latin typeface="Arial" panose="020B0604020202020204" pitchFamily="34" charset="0"/>
                <a:cs typeface="Arial" panose="020B0604020202020204" pitchFamily="34" charset="0"/>
              </a:rPr>
              <a:t>their HIV status  </a:t>
            </a:r>
            <a:endParaRPr lang="en-GB" sz="2800" b="1" dirty="0">
              <a:solidFill>
                <a:srgbClr val="E31837"/>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4439670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100" y="1514900"/>
            <a:ext cx="10058400" cy="504000"/>
          </a:xfrm>
        </p:spPr>
        <p:txBody>
          <a:bodyPr/>
          <a:lstStyle/>
          <a:p>
            <a:r>
              <a:rPr lang="en-US" dirty="0"/>
              <a:t>Proportion of sex workers who know their HIV status, 2014-2018</a:t>
            </a:r>
          </a:p>
        </p:txBody>
      </p:sp>
      <p:sp>
        <p:nvSpPr>
          <p:cNvPr id="3" name="Slide Number Placeholder 2"/>
          <p:cNvSpPr>
            <a:spLocks noGrp="1"/>
          </p:cNvSpPr>
          <p:nvPr>
            <p:ph type="sldNum" sz="quarter" idx="10"/>
          </p:nvPr>
        </p:nvSpPr>
        <p:spPr/>
        <p:txBody>
          <a:bodyPr/>
          <a:lstStyle/>
          <a:p>
            <a:pPr>
              <a:defRPr/>
            </a:pPr>
            <a:fld id="{CC1C0639-E552-4989-8A7B-1969A07727D5}" type="slidenum">
              <a:rPr lang="th-TH" smtClean="0">
                <a:solidFill>
                  <a:prstClr val="black">
                    <a:tint val="75000"/>
                  </a:prstClr>
                </a:solidFill>
              </a:rPr>
              <a:pPr>
                <a:defRPr/>
              </a:pPr>
              <a:t>33</a:t>
            </a:fld>
            <a:endParaRPr lang="th-TH" dirty="0">
              <a:solidFill>
                <a:prstClr val="black">
                  <a:tint val="75000"/>
                </a:prstClr>
              </a:solidFill>
            </a:endParaRPr>
          </a:p>
        </p:txBody>
      </p:sp>
      <p:grpSp>
        <p:nvGrpSpPr>
          <p:cNvPr id="9" name="Group 8"/>
          <p:cNvGrpSpPr/>
          <p:nvPr/>
        </p:nvGrpSpPr>
        <p:grpSpPr>
          <a:xfrm>
            <a:off x="4724400" y="6133352"/>
            <a:ext cx="2667001" cy="350493"/>
            <a:chOff x="0" y="0"/>
            <a:chExt cx="926670" cy="761999"/>
          </a:xfrm>
          <a:noFill/>
        </p:grpSpPr>
        <p:sp>
          <p:nvSpPr>
            <p:cNvPr id="10" name="TextBox 2"/>
            <p:cNvSpPr txBox="1"/>
            <p:nvPr/>
          </p:nvSpPr>
          <p:spPr>
            <a:xfrm>
              <a:off x="0" y="0"/>
              <a:ext cx="926670" cy="761999"/>
            </a:xfrm>
            <a:prstGeom prst="rect">
              <a:avLst/>
            </a:prstGeom>
            <a:grpFill/>
            <a:ln w="9525" cmpd="sng">
              <a:solidFill>
                <a:srgbClr val="63CDF6"/>
              </a:solidFill>
              <a:prstDash val="sysDash"/>
            </a:ln>
            <a:effectLst/>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r>
                <a:rPr lang="en-GB" sz="1000" kern="0" dirty="0">
                  <a:solidFill>
                    <a:sysClr val="windowText" lastClr="000000"/>
                  </a:solidFill>
                  <a:latin typeface="Arial" pitchFamily="34" charset="0"/>
                  <a:cs typeface="Arial" pitchFamily="34" charset="0"/>
                </a:rPr>
                <a:t>* FSW only; ** FSW, MSW and TG SW</a:t>
              </a:r>
            </a:p>
          </p:txBody>
        </p:sp>
      </p:grpSp>
      <p:sp>
        <p:nvSpPr>
          <p:cNvPr id="14" name="Rectangle 6">
            <a:extLst>
              <a:ext uri="{FF2B5EF4-FFF2-40B4-BE49-F238E27FC236}">
                <a16:creationId xmlns:a16="http://schemas.microsoft.com/office/drawing/2014/main" id="{29027CAC-44BE-44A7-94D8-EC325651D0B3}"/>
              </a:ext>
            </a:extLst>
          </p:cNvPr>
          <p:cNvSpPr>
            <a:spLocks noChangeArrowheads="1"/>
          </p:cNvSpPr>
          <p:nvPr/>
        </p:nvSpPr>
        <p:spPr bwMode="auto">
          <a:xfrm>
            <a:off x="152400" y="6614061"/>
            <a:ext cx="10972800" cy="230832"/>
          </a:xfrm>
          <a:prstGeom prst="rect">
            <a:avLst/>
          </a:prstGeom>
          <a:noFill/>
          <a:ln>
            <a:noFill/>
          </a:ln>
        </p:spPr>
        <p:txBody>
          <a:bodyPr wrap="square" anchor="ctr">
            <a:spAutoFit/>
          </a:bodyPr>
          <a:lstStyle/>
          <a:p>
            <a:pPr defTabSz="457200" eaLnBrk="0" hangingPunct="0"/>
            <a:r>
              <a:rPr lang="en-US" sz="900" kern="0" dirty="0">
                <a:solidFill>
                  <a:srgbClr val="000000"/>
                </a:solidFill>
                <a:latin typeface="Arial" pitchFamily="34" charset="0"/>
                <a:ea typeface="ＭＳ 明朝" charset="-128"/>
                <a:cs typeface="Arial" pitchFamily="34" charset="0"/>
              </a:rPr>
              <a:t>Source: Prepared by </a:t>
            </a:r>
            <a:r>
              <a:rPr lang="en-US" sz="900" kern="0" dirty="0">
                <a:solidFill>
                  <a:srgbClr val="000000"/>
                </a:solidFill>
                <a:latin typeface="Arial" pitchFamily="34" charset="0"/>
                <a:ea typeface="ＭＳ 明朝" charset="-128"/>
                <a:cs typeface="Arial" pitchFamily="34" charset="0"/>
                <a:hlinkClick r:id="rId3"/>
              </a:rPr>
              <a:t>www.aidsdatahub.org</a:t>
            </a:r>
            <a:r>
              <a:rPr lang="en-US" sz="900" kern="0" dirty="0">
                <a:solidFill>
                  <a:srgbClr val="000000"/>
                </a:solidFill>
                <a:latin typeface="Arial" pitchFamily="34" charset="0"/>
                <a:ea typeface="ＭＳ 明朝" charset="-128"/>
                <a:cs typeface="Arial" pitchFamily="34" charset="0"/>
              </a:rPr>
              <a:t> based on </a:t>
            </a:r>
            <a:r>
              <a:rPr lang="en-US" sz="900" kern="0" dirty="0" err="1">
                <a:solidFill>
                  <a:srgbClr val="000000"/>
                </a:solidFill>
                <a:latin typeface="Arial" pitchFamily="34" charset="0"/>
                <a:ea typeface="ＭＳ 明朝" charset="-128"/>
                <a:cs typeface="Arial" pitchFamily="34" charset="0"/>
              </a:rPr>
              <a:t>Behavioural</a:t>
            </a:r>
            <a:r>
              <a:rPr lang="en-US" sz="900" kern="0" dirty="0">
                <a:solidFill>
                  <a:srgbClr val="000000"/>
                </a:solidFill>
                <a:latin typeface="Arial" pitchFamily="34" charset="0"/>
                <a:ea typeface="ＭＳ 明朝" charset="-128"/>
                <a:cs typeface="Arial" pitchFamily="34" charset="0"/>
              </a:rPr>
              <a:t> Surveys; Integrated Biological and </a:t>
            </a:r>
            <a:r>
              <a:rPr lang="en-US" sz="900" kern="0" dirty="0" err="1">
                <a:solidFill>
                  <a:srgbClr val="000000"/>
                </a:solidFill>
                <a:latin typeface="Arial" pitchFamily="34" charset="0"/>
                <a:ea typeface="ＭＳ 明朝" charset="-128"/>
                <a:cs typeface="Arial" pitchFamily="34" charset="0"/>
              </a:rPr>
              <a:t>Behavioural</a:t>
            </a:r>
            <a:r>
              <a:rPr lang="en-US" sz="900" kern="0" dirty="0">
                <a:solidFill>
                  <a:srgbClr val="000000"/>
                </a:solidFill>
                <a:latin typeface="Arial" pitchFamily="34" charset="0"/>
                <a:ea typeface="ＭＳ 明朝" charset="-128"/>
                <a:cs typeface="Arial" pitchFamily="34" charset="0"/>
              </a:rPr>
              <a:t> Surveys; Global AIDS Response Progress Reporting; Global AIDS Monitoring 2017, 2018 and 2019</a:t>
            </a:r>
          </a:p>
        </p:txBody>
      </p:sp>
      <p:graphicFrame>
        <p:nvGraphicFramePr>
          <p:cNvPr id="8" name="Chart 7">
            <a:extLst>
              <a:ext uri="{FF2B5EF4-FFF2-40B4-BE49-F238E27FC236}">
                <a16:creationId xmlns:a16="http://schemas.microsoft.com/office/drawing/2014/main" id="{00000000-0008-0000-0D00-000006000000}"/>
              </a:ext>
            </a:extLst>
          </p:cNvPr>
          <p:cNvGraphicFramePr>
            <a:graphicFrameLocks/>
          </p:cNvGraphicFramePr>
          <p:nvPr>
            <p:extLst>
              <p:ext uri="{D42A27DB-BD31-4B8C-83A1-F6EECF244321}">
                <p14:modId xmlns:p14="http://schemas.microsoft.com/office/powerpoint/2010/main" val="1003363427"/>
              </p:ext>
            </p:extLst>
          </p:nvPr>
        </p:nvGraphicFramePr>
        <p:xfrm>
          <a:off x="152400" y="2376422"/>
          <a:ext cx="11811000" cy="398151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35786172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3999"/>
            <a:ext cx="10439400" cy="762013"/>
          </a:xfrm>
        </p:spPr>
        <p:txBody>
          <a:bodyPr/>
          <a:lstStyle/>
          <a:p>
            <a:r>
              <a:rPr lang="en-US" dirty="0"/>
              <a:t>Proportion of MSM who know their HIV status, 2014 - 2018</a:t>
            </a:r>
          </a:p>
        </p:txBody>
      </p:sp>
      <p:sp>
        <p:nvSpPr>
          <p:cNvPr id="8" name="Rectangle 6">
            <a:extLst>
              <a:ext uri="{FF2B5EF4-FFF2-40B4-BE49-F238E27FC236}">
                <a16:creationId xmlns:a16="http://schemas.microsoft.com/office/drawing/2014/main" id="{DDFFF194-4406-4337-AFFE-E967193664B6}"/>
              </a:ext>
            </a:extLst>
          </p:cNvPr>
          <p:cNvSpPr>
            <a:spLocks noChangeArrowheads="1"/>
          </p:cNvSpPr>
          <p:nvPr/>
        </p:nvSpPr>
        <p:spPr bwMode="auto">
          <a:xfrm>
            <a:off x="304800" y="6586353"/>
            <a:ext cx="10972800" cy="230832"/>
          </a:xfrm>
          <a:prstGeom prst="rect">
            <a:avLst/>
          </a:prstGeom>
          <a:noFill/>
          <a:ln>
            <a:noFill/>
          </a:ln>
        </p:spPr>
        <p:txBody>
          <a:bodyPr wrap="square" anchor="ctr">
            <a:spAutoFit/>
          </a:bodyPr>
          <a:lstStyle/>
          <a:p>
            <a:pPr defTabSz="457200" eaLnBrk="0" hangingPunct="0"/>
            <a:r>
              <a:rPr lang="en-US" sz="900" kern="0" dirty="0">
                <a:solidFill>
                  <a:srgbClr val="000000"/>
                </a:solidFill>
                <a:latin typeface="Arial" pitchFamily="34" charset="0"/>
                <a:ea typeface="ＭＳ 明朝" charset="-128"/>
                <a:cs typeface="Arial" pitchFamily="34" charset="0"/>
              </a:rPr>
              <a:t>Source: Prepared by </a:t>
            </a:r>
            <a:r>
              <a:rPr lang="en-US" sz="900" kern="0" dirty="0">
                <a:solidFill>
                  <a:srgbClr val="000000"/>
                </a:solidFill>
                <a:latin typeface="Arial" pitchFamily="34" charset="0"/>
                <a:ea typeface="ＭＳ 明朝" charset="-128"/>
                <a:cs typeface="Arial" pitchFamily="34" charset="0"/>
                <a:hlinkClick r:id="rId3"/>
              </a:rPr>
              <a:t>www.aidsdatahub.org</a:t>
            </a:r>
            <a:r>
              <a:rPr lang="en-US" sz="900" kern="0" dirty="0">
                <a:solidFill>
                  <a:srgbClr val="000000"/>
                </a:solidFill>
                <a:latin typeface="Arial" pitchFamily="34" charset="0"/>
                <a:ea typeface="ＭＳ 明朝" charset="-128"/>
                <a:cs typeface="Arial" pitchFamily="34" charset="0"/>
              </a:rPr>
              <a:t> based on </a:t>
            </a:r>
            <a:r>
              <a:rPr lang="en-US" sz="900" kern="0" dirty="0" err="1">
                <a:solidFill>
                  <a:srgbClr val="000000"/>
                </a:solidFill>
                <a:latin typeface="Arial" pitchFamily="34" charset="0"/>
                <a:ea typeface="ＭＳ 明朝" charset="-128"/>
                <a:cs typeface="Arial" pitchFamily="34" charset="0"/>
              </a:rPr>
              <a:t>Behavioural</a:t>
            </a:r>
            <a:r>
              <a:rPr lang="en-US" sz="900" kern="0" dirty="0">
                <a:solidFill>
                  <a:srgbClr val="000000"/>
                </a:solidFill>
                <a:latin typeface="Arial" pitchFamily="34" charset="0"/>
                <a:ea typeface="ＭＳ 明朝" charset="-128"/>
                <a:cs typeface="Arial" pitchFamily="34" charset="0"/>
              </a:rPr>
              <a:t> Surveys; Integrated Biological and </a:t>
            </a:r>
            <a:r>
              <a:rPr lang="en-US" sz="900" kern="0" dirty="0" err="1">
                <a:solidFill>
                  <a:srgbClr val="000000"/>
                </a:solidFill>
                <a:latin typeface="Arial" pitchFamily="34" charset="0"/>
                <a:ea typeface="ＭＳ 明朝" charset="-128"/>
                <a:cs typeface="Arial" pitchFamily="34" charset="0"/>
              </a:rPr>
              <a:t>Behavioural</a:t>
            </a:r>
            <a:r>
              <a:rPr lang="en-US" sz="900" kern="0" dirty="0">
                <a:solidFill>
                  <a:srgbClr val="000000"/>
                </a:solidFill>
                <a:latin typeface="Arial" pitchFamily="34" charset="0"/>
                <a:ea typeface="ＭＳ 明朝" charset="-128"/>
                <a:cs typeface="Arial" pitchFamily="34" charset="0"/>
              </a:rPr>
              <a:t> Surveys; Global AIDS Response Progress Reporting; Global AIDS Monitoring (GAM) reporting</a:t>
            </a:r>
          </a:p>
        </p:txBody>
      </p:sp>
      <p:graphicFrame>
        <p:nvGraphicFramePr>
          <p:cNvPr id="5" name="Chart 4">
            <a:extLst>
              <a:ext uri="{FF2B5EF4-FFF2-40B4-BE49-F238E27FC236}">
                <a16:creationId xmlns:a16="http://schemas.microsoft.com/office/drawing/2014/main" id="{00000000-0008-0000-0C00-000004000000}"/>
              </a:ext>
            </a:extLst>
          </p:cNvPr>
          <p:cNvGraphicFramePr>
            <a:graphicFrameLocks/>
          </p:cNvGraphicFramePr>
          <p:nvPr>
            <p:extLst>
              <p:ext uri="{D42A27DB-BD31-4B8C-83A1-F6EECF244321}">
                <p14:modId xmlns:p14="http://schemas.microsoft.com/office/powerpoint/2010/main" val="570296041"/>
              </p:ext>
            </p:extLst>
          </p:nvPr>
        </p:nvGraphicFramePr>
        <p:xfrm>
          <a:off x="304800" y="2280437"/>
          <a:ext cx="11430000" cy="423666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24371950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0"/>
            <a:ext cx="9791728" cy="771332"/>
          </a:xfrm>
        </p:spPr>
        <p:txBody>
          <a:bodyPr/>
          <a:lstStyle/>
          <a:p>
            <a:r>
              <a:rPr lang="en-US" dirty="0"/>
              <a:t>Proportion of young PWID who know their HIV status, 2014-2018</a:t>
            </a:r>
          </a:p>
        </p:txBody>
      </p:sp>
      <p:sp>
        <p:nvSpPr>
          <p:cNvPr id="3" name="Slide Number Placeholder 2"/>
          <p:cNvSpPr>
            <a:spLocks noGrp="1"/>
          </p:cNvSpPr>
          <p:nvPr>
            <p:ph type="sldNum" sz="quarter" idx="10"/>
          </p:nvPr>
        </p:nvSpPr>
        <p:spPr/>
        <p:txBody>
          <a:bodyPr/>
          <a:lstStyle/>
          <a:p>
            <a:pPr>
              <a:defRPr/>
            </a:pPr>
            <a:fld id="{CC1C0639-E552-4989-8A7B-1969A07727D5}" type="slidenum">
              <a:rPr lang="th-TH" smtClean="0">
                <a:solidFill>
                  <a:prstClr val="black">
                    <a:tint val="75000"/>
                  </a:prstClr>
                </a:solidFill>
              </a:rPr>
              <a:pPr>
                <a:defRPr/>
              </a:pPr>
              <a:t>35</a:t>
            </a:fld>
            <a:endParaRPr lang="th-TH" dirty="0">
              <a:solidFill>
                <a:prstClr val="black">
                  <a:tint val="75000"/>
                </a:prstClr>
              </a:solidFill>
            </a:endParaRPr>
          </a:p>
        </p:txBody>
      </p:sp>
      <p:sp>
        <p:nvSpPr>
          <p:cNvPr id="13" name="Rectangle 12"/>
          <p:cNvSpPr/>
          <p:nvPr/>
        </p:nvSpPr>
        <p:spPr>
          <a:xfrm>
            <a:off x="3047999" y="6098660"/>
            <a:ext cx="6019801" cy="400110"/>
          </a:xfrm>
          <a:prstGeom prst="rect">
            <a:avLst/>
          </a:prstGeom>
        </p:spPr>
        <p:txBody>
          <a:bodyPr wrap="square">
            <a:spAutoFit/>
          </a:bodyPr>
          <a:lstStyle/>
          <a:p>
            <a:r>
              <a:rPr lang="en-GB" sz="1000" dirty="0"/>
              <a:t>* very small sample size (&lt;50) for young PWID; Thailand - very small sample size for young PWID and reported as “data not available”; ** Kathmandu</a:t>
            </a:r>
          </a:p>
        </p:txBody>
      </p:sp>
      <p:sp>
        <p:nvSpPr>
          <p:cNvPr id="10" name="Rectangle 6">
            <a:extLst>
              <a:ext uri="{FF2B5EF4-FFF2-40B4-BE49-F238E27FC236}">
                <a16:creationId xmlns:a16="http://schemas.microsoft.com/office/drawing/2014/main" id="{5E90FE39-36E4-4ECA-AC4C-AEC6172E976D}"/>
              </a:ext>
            </a:extLst>
          </p:cNvPr>
          <p:cNvSpPr>
            <a:spLocks noChangeArrowheads="1"/>
          </p:cNvSpPr>
          <p:nvPr/>
        </p:nvSpPr>
        <p:spPr bwMode="auto">
          <a:xfrm>
            <a:off x="0" y="6586353"/>
            <a:ext cx="10972800" cy="230832"/>
          </a:xfrm>
          <a:prstGeom prst="rect">
            <a:avLst/>
          </a:prstGeom>
          <a:noFill/>
          <a:ln>
            <a:noFill/>
          </a:ln>
        </p:spPr>
        <p:txBody>
          <a:bodyPr wrap="square" anchor="ctr">
            <a:spAutoFit/>
          </a:bodyPr>
          <a:lstStyle/>
          <a:p>
            <a:pPr defTabSz="457200" eaLnBrk="0" hangingPunct="0"/>
            <a:r>
              <a:rPr lang="en-US" sz="900" kern="0" dirty="0">
                <a:solidFill>
                  <a:srgbClr val="000000"/>
                </a:solidFill>
                <a:latin typeface="Arial" pitchFamily="34" charset="0"/>
                <a:ea typeface="ＭＳ 明朝" charset="-128"/>
                <a:cs typeface="Arial" pitchFamily="34" charset="0"/>
              </a:rPr>
              <a:t>Source: Prepared by </a:t>
            </a:r>
            <a:r>
              <a:rPr lang="en-US" sz="900" kern="0" dirty="0">
                <a:solidFill>
                  <a:srgbClr val="000000"/>
                </a:solidFill>
                <a:latin typeface="Arial" pitchFamily="34" charset="0"/>
                <a:ea typeface="ＭＳ 明朝" charset="-128"/>
                <a:cs typeface="Arial" pitchFamily="34" charset="0"/>
                <a:hlinkClick r:id="rId3"/>
              </a:rPr>
              <a:t>www.aidsdatahub.org</a:t>
            </a:r>
            <a:r>
              <a:rPr lang="en-US" sz="900" kern="0" dirty="0">
                <a:solidFill>
                  <a:srgbClr val="000000"/>
                </a:solidFill>
                <a:latin typeface="Arial" pitchFamily="34" charset="0"/>
                <a:ea typeface="ＭＳ 明朝" charset="-128"/>
                <a:cs typeface="Arial" pitchFamily="34" charset="0"/>
              </a:rPr>
              <a:t> based on </a:t>
            </a:r>
            <a:r>
              <a:rPr lang="en-US" sz="900" kern="0" dirty="0" err="1">
                <a:solidFill>
                  <a:srgbClr val="000000"/>
                </a:solidFill>
                <a:latin typeface="Arial" pitchFamily="34" charset="0"/>
                <a:ea typeface="ＭＳ 明朝" charset="-128"/>
                <a:cs typeface="Arial" pitchFamily="34" charset="0"/>
              </a:rPr>
              <a:t>Behavioural</a:t>
            </a:r>
            <a:r>
              <a:rPr lang="en-US" sz="900" kern="0" dirty="0">
                <a:solidFill>
                  <a:srgbClr val="000000"/>
                </a:solidFill>
                <a:latin typeface="Arial" pitchFamily="34" charset="0"/>
                <a:ea typeface="ＭＳ 明朝" charset="-128"/>
                <a:cs typeface="Arial" pitchFamily="34" charset="0"/>
              </a:rPr>
              <a:t> Surveys; Integrated Biological and </a:t>
            </a:r>
            <a:r>
              <a:rPr lang="en-US" sz="900" kern="0" dirty="0" err="1">
                <a:solidFill>
                  <a:srgbClr val="000000"/>
                </a:solidFill>
                <a:latin typeface="Arial" pitchFamily="34" charset="0"/>
                <a:ea typeface="ＭＳ 明朝" charset="-128"/>
                <a:cs typeface="Arial" pitchFamily="34" charset="0"/>
              </a:rPr>
              <a:t>Behavioural</a:t>
            </a:r>
            <a:r>
              <a:rPr lang="en-US" sz="900" kern="0" dirty="0">
                <a:solidFill>
                  <a:srgbClr val="000000"/>
                </a:solidFill>
                <a:latin typeface="Arial" pitchFamily="34" charset="0"/>
                <a:ea typeface="ＭＳ 明朝" charset="-128"/>
                <a:cs typeface="Arial" pitchFamily="34" charset="0"/>
              </a:rPr>
              <a:t> Surveys; Global AIDS Response Progress Reporting; Global AIDS Monitoring (GAM) reporting</a:t>
            </a:r>
          </a:p>
        </p:txBody>
      </p:sp>
      <p:graphicFrame>
        <p:nvGraphicFramePr>
          <p:cNvPr id="7" name="Chart 6">
            <a:extLst>
              <a:ext uri="{FF2B5EF4-FFF2-40B4-BE49-F238E27FC236}">
                <a16:creationId xmlns:a16="http://schemas.microsoft.com/office/drawing/2014/main" id="{00000000-0008-0000-0B00-000004000000}"/>
              </a:ext>
            </a:extLst>
          </p:cNvPr>
          <p:cNvGraphicFramePr>
            <a:graphicFrameLocks/>
          </p:cNvGraphicFramePr>
          <p:nvPr>
            <p:extLst>
              <p:ext uri="{D42A27DB-BD31-4B8C-83A1-F6EECF244321}">
                <p14:modId xmlns:p14="http://schemas.microsoft.com/office/powerpoint/2010/main" val="1705808544"/>
              </p:ext>
            </p:extLst>
          </p:nvPr>
        </p:nvGraphicFramePr>
        <p:xfrm>
          <a:off x="304800" y="2454497"/>
          <a:ext cx="11430000" cy="362583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73702336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bwMode="auto">
          <a:xfrm>
            <a:off x="304800" y="3429000"/>
            <a:ext cx="8115300" cy="17478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dirty="0"/>
              <a:t>Data issues  </a:t>
            </a:r>
          </a:p>
        </p:txBody>
      </p:sp>
    </p:spTree>
    <p:extLst>
      <p:ext uri="{BB962C8B-B14F-4D97-AF65-F5344CB8AC3E}">
        <p14:creationId xmlns:p14="http://schemas.microsoft.com/office/powerpoint/2010/main" val="375863929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prstGeom prst="rect">
            <a:avLst/>
          </a:prstGeom>
        </p:spPr>
        <p:txBody>
          <a:bodyPr>
            <a:noAutofit/>
          </a:bodyPr>
          <a:lstStyle/>
          <a:p>
            <a:r>
              <a:rPr lang="en-US" dirty="0"/>
              <a:t>What do we need to know to prioritize populations for the AIDS response?</a:t>
            </a:r>
          </a:p>
        </p:txBody>
      </p:sp>
      <p:sp>
        <p:nvSpPr>
          <p:cNvPr id="6" name="Slide Number Placeholder 5"/>
          <p:cNvSpPr>
            <a:spLocks noGrp="1"/>
          </p:cNvSpPr>
          <p:nvPr>
            <p:ph type="sldNum" sz="quarter" idx="10"/>
          </p:nvPr>
        </p:nvSpPr>
        <p:spPr>
          <a:prstGeom prst="rect">
            <a:avLst/>
          </a:prstGeom>
        </p:spPr>
        <p:txBody>
          <a:bodyPr/>
          <a:lstStyle/>
          <a:p>
            <a:fld id="{D1AB5279-9639-4454-8D3C-4325A355A8DA}" type="slidenum">
              <a:rPr lang="en-US">
                <a:solidFill>
                  <a:prstClr val="black">
                    <a:tint val="75000"/>
                  </a:prstClr>
                </a:solidFill>
              </a:rPr>
              <a:pPr/>
              <a:t>37</a:t>
            </a:fld>
            <a:endParaRPr lang="en-US" dirty="0">
              <a:solidFill>
                <a:prstClr val="black">
                  <a:tint val="75000"/>
                </a:prstClr>
              </a:solidFill>
            </a:endParaRPr>
          </a:p>
        </p:txBody>
      </p:sp>
      <p:sp>
        <p:nvSpPr>
          <p:cNvPr id="29699" name="Rectangle 3"/>
          <p:cNvSpPr>
            <a:spLocks noGrp="1" noChangeArrowheads="1"/>
          </p:cNvSpPr>
          <p:nvPr>
            <p:ph type="body" idx="4294967295"/>
          </p:nvPr>
        </p:nvSpPr>
        <p:spPr>
          <a:xfrm>
            <a:off x="2514600" y="2895600"/>
            <a:ext cx="8153400" cy="4279900"/>
          </a:xfrm>
          <a:prstGeom prst="rect">
            <a:avLst/>
          </a:prstGeom>
        </p:spPr>
        <p:txBody>
          <a:bodyPr/>
          <a:lstStyle/>
          <a:p>
            <a:pPr>
              <a:buFontTx/>
              <a:buChar char="•"/>
            </a:pPr>
            <a:r>
              <a:rPr lang="en-US" sz="2400" dirty="0">
                <a:latin typeface="Arial" pitchFamily="34" charset="0"/>
                <a:cs typeface="Arial" pitchFamily="34" charset="0"/>
              </a:rPr>
              <a:t>HIV-related risk in populations</a:t>
            </a:r>
          </a:p>
          <a:p>
            <a:pPr lvl="1"/>
            <a:r>
              <a:rPr lang="en-US" sz="2000" dirty="0">
                <a:latin typeface="Arial" pitchFamily="34" charset="0"/>
                <a:cs typeface="Arial" pitchFamily="34" charset="0"/>
              </a:rPr>
              <a:t>Sexual risk: levels and frequency of unprotected vaginal and anal sex</a:t>
            </a:r>
          </a:p>
          <a:p>
            <a:pPr lvl="1"/>
            <a:r>
              <a:rPr lang="en-US" sz="2000" dirty="0">
                <a:latin typeface="Arial" pitchFamily="34" charset="0"/>
                <a:cs typeface="Arial" pitchFamily="34" charset="0"/>
              </a:rPr>
              <a:t>Injection risk: sharing of needles</a:t>
            </a:r>
          </a:p>
          <a:p>
            <a:pPr>
              <a:buFontTx/>
              <a:buChar char="•"/>
            </a:pPr>
            <a:r>
              <a:rPr lang="en-US" sz="2400" dirty="0">
                <a:latin typeface="Arial" pitchFamily="34" charset="0"/>
                <a:cs typeface="Arial" pitchFamily="34" charset="0"/>
              </a:rPr>
              <a:t>HIV and STI prevalence of sub-populations</a:t>
            </a:r>
          </a:p>
          <a:p>
            <a:pPr>
              <a:buFontTx/>
              <a:buChar char="•"/>
            </a:pPr>
            <a:r>
              <a:rPr lang="en-US" sz="2400" dirty="0">
                <a:latin typeface="Arial" pitchFamily="34" charset="0"/>
                <a:cs typeface="Arial" pitchFamily="34" charset="0"/>
              </a:rPr>
              <a:t>Sizes of higher risk and vulnerable sub-populations</a:t>
            </a:r>
          </a:p>
          <a:p>
            <a:pPr>
              <a:buFontTx/>
              <a:buChar char="•"/>
            </a:pPr>
            <a:r>
              <a:rPr lang="en-US" sz="2400" dirty="0">
                <a:latin typeface="Arial" pitchFamily="34" charset="0"/>
                <a:cs typeface="Arial" pitchFamily="34" charset="0"/>
              </a:rPr>
              <a:t>Geographic location of risk populations</a:t>
            </a:r>
          </a:p>
        </p:txBody>
      </p:sp>
    </p:spTree>
    <p:extLst>
      <p:ext uri="{BB962C8B-B14F-4D97-AF65-F5344CB8AC3E}">
        <p14:creationId xmlns:p14="http://schemas.microsoft.com/office/powerpoint/2010/main" val="167926486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0"/>
            <a:ext cx="9850472" cy="790588"/>
          </a:xfrm>
          <a:prstGeom prst="rect">
            <a:avLst/>
          </a:prstGeom>
        </p:spPr>
        <p:txBody>
          <a:bodyPr anchor="ctr">
            <a:noAutofit/>
          </a:bodyPr>
          <a:lstStyle/>
          <a:p>
            <a:pPr algn="l"/>
            <a:br>
              <a:rPr lang="en-US" dirty="0"/>
            </a:br>
            <a:r>
              <a:rPr lang="en-US" dirty="0"/>
              <a:t>Main data collection components of HIV/STI surveillance systems</a:t>
            </a:r>
            <a:br>
              <a:rPr lang="en-US" dirty="0"/>
            </a:br>
            <a:endParaRPr lang="en-US" dirty="0"/>
          </a:p>
        </p:txBody>
      </p:sp>
      <p:sp>
        <p:nvSpPr>
          <p:cNvPr id="3" name="Content Placeholder 2"/>
          <p:cNvSpPr>
            <a:spLocks noGrp="1"/>
          </p:cNvSpPr>
          <p:nvPr>
            <p:ph idx="4294967295"/>
          </p:nvPr>
        </p:nvSpPr>
        <p:spPr>
          <a:xfrm>
            <a:off x="1905000" y="2286001"/>
            <a:ext cx="8229600" cy="3135313"/>
          </a:xfrm>
          <a:prstGeom prst="rect">
            <a:avLst/>
          </a:prstGeom>
        </p:spPr>
        <p:txBody>
          <a:bodyPr/>
          <a:lstStyle/>
          <a:p>
            <a:r>
              <a:rPr lang="en-US" sz="2400" dirty="0">
                <a:latin typeface="Arial" pitchFamily="34" charset="0"/>
                <a:cs typeface="Arial" pitchFamily="34" charset="0"/>
              </a:rPr>
              <a:t>Size estimates of key populations</a:t>
            </a:r>
          </a:p>
          <a:p>
            <a:r>
              <a:rPr lang="en-US" sz="2400" dirty="0">
                <a:latin typeface="Arial" pitchFamily="34" charset="0"/>
                <a:cs typeface="Arial" pitchFamily="34" charset="0"/>
              </a:rPr>
              <a:t>Reported HIV and AIDS cases</a:t>
            </a:r>
          </a:p>
          <a:p>
            <a:r>
              <a:rPr lang="en-US" sz="2400" dirty="0">
                <a:latin typeface="Arial" pitchFamily="34" charset="0"/>
                <a:cs typeface="Arial" pitchFamily="34" charset="0"/>
              </a:rPr>
              <a:t>HSS - HIV sentinel surveillance (facility-based)</a:t>
            </a:r>
          </a:p>
          <a:p>
            <a:r>
              <a:rPr lang="en-US" sz="2400" dirty="0">
                <a:latin typeface="Arial" pitchFamily="34" charset="0"/>
                <a:cs typeface="Arial" pitchFamily="34" charset="0"/>
              </a:rPr>
              <a:t>BSS/IBBS - Bio-behavioral surveys in key populations (or general population)</a:t>
            </a:r>
          </a:p>
          <a:p>
            <a:r>
              <a:rPr lang="en-US" sz="2400" dirty="0">
                <a:latin typeface="Arial" pitchFamily="34" charset="0"/>
                <a:cs typeface="Arial" pitchFamily="34" charset="0"/>
              </a:rPr>
              <a:t>STI Surveillance</a:t>
            </a:r>
          </a:p>
        </p:txBody>
      </p:sp>
      <p:sp>
        <p:nvSpPr>
          <p:cNvPr id="5" name="Content Placeholder 2"/>
          <p:cNvSpPr txBox="1">
            <a:spLocks/>
          </p:cNvSpPr>
          <p:nvPr/>
        </p:nvSpPr>
        <p:spPr bwMode="auto">
          <a:xfrm>
            <a:off x="1905000" y="4860966"/>
            <a:ext cx="8229600" cy="206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pitchFamily="34" charset="-128"/>
                <a:cs typeface="ＭＳ Ｐゴシック" charset="-128"/>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pitchFamily="34"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pitchFamily="34"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34"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400" b="1" dirty="0">
                <a:solidFill>
                  <a:srgbClr val="C00000"/>
                </a:solidFill>
                <a:cs typeface="+mj-cs"/>
              </a:rPr>
              <a:t>Additional strategic information sources:</a:t>
            </a:r>
          </a:p>
          <a:p>
            <a:r>
              <a:rPr lang="en-US" sz="2400" dirty="0">
                <a:solidFill>
                  <a:prstClr val="black"/>
                </a:solidFill>
                <a:cs typeface="Arial" pitchFamily="34" charset="0"/>
              </a:rPr>
              <a:t>Mapping of sub-populations </a:t>
            </a:r>
          </a:p>
          <a:p>
            <a:r>
              <a:rPr lang="en-US" sz="2400" dirty="0">
                <a:solidFill>
                  <a:prstClr val="black"/>
                </a:solidFill>
                <a:cs typeface="Arial" pitchFamily="34" charset="0"/>
              </a:rPr>
              <a:t>Special surveys</a:t>
            </a:r>
          </a:p>
          <a:p>
            <a:r>
              <a:rPr lang="en-US" sz="2400" dirty="0">
                <a:solidFill>
                  <a:prstClr val="black"/>
                </a:solidFill>
                <a:cs typeface="Arial" pitchFamily="34" charset="0"/>
              </a:rPr>
              <a:t>Program M&amp;E, other…</a:t>
            </a:r>
          </a:p>
        </p:txBody>
      </p:sp>
    </p:spTree>
    <p:extLst>
      <p:ext uri="{BB962C8B-B14F-4D97-AF65-F5344CB8AC3E}">
        <p14:creationId xmlns:p14="http://schemas.microsoft.com/office/powerpoint/2010/main" val="1694977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txBox="1">
            <a:spLocks/>
          </p:cNvSpPr>
          <p:nvPr/>
        </p:nvSpPr>
        <p:spPr bwMode="auto">
          <a:xfrm>
            <a:off x="1768249" y="228600"/>
            <a:ext cx="87122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457200" eaLnBrk="0" hangingPunct="0">
              <a:defRPr>
                <a:solidFill>
                  <a:schemeClr val="tx1"/>
                </a:solidFill>
                <a:latin typeface="Arial" charset="0"/>
                <a:cs typeface="Arial" charset="0"/>
              </a:defRPr>
            </a:lvl1pPr>
            <a:lvl2pPr marL="742950" indent="-285750" defTabSz="457200" eaLnBrk="0" hangingPunct="0">
              <a:defRPr>
                <a:solidFill>
                  <a:schemeClr val="tx1"/>
                </a:solidFill>
                <a:latin typeface="Arial" charset="0"/>
                <a:cs typeface="Arial" charset="0"/>
              </a:defRPr>
            </a:lvl2pPr>
            <a:lvl3pPr marL="1143000" indent="-228600" defTabSz="457200" eaLnBrk="0" hangingPunct="0">
              <a:defRPr>
                <a:solidFill>
                  <a:schemeClr val="tx1"/>
                </a:solidFill>
                <a:latin typeface="Arial" charset="0"/>
                <a:cs typeface="Arial" charset="0"/>
              </a:defRPr>
            </a:lvl3pPr>
            <a:lvl4pPr marL="1600200" indent="-228600" defTabSz="457200" eaLnBrk="0" hangingPunct="0">
              <a:defRPr>
                <a:solidFill>
                  <a:schemeClr val="tx1"/>
                </a:solidFill>
                <a:latin typeface="Arial" charset="0"/>
                <a:cs typeface="Arial" charset="0"/>
              </a:defRPr>
            </a:lvl4pPr>
            <a:lvl5pPr marL="2057400" indent="-228600" defTabSz="4572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endParaRPr lang="en-GB" sz="3200" b="1" dirty="0">
              <a:solidFill>
                <a:srgbClr val="00B0F0"/>
              </a:solidFill>
              <a:ea typeface="ＭＳ Ｐゴシック" pitchFamily="34" charset="-128"/>
            </a:endParaRPr>
          </a:p>
        </p:txBody>
      </p:sp>
      <p:sp>
        <p:nvSpPr>
          <p:cNvPr id="4" name="Rectangle 3"/>
          <p:cNvSpPr/>
          <p:nvPr/>
        </p:nvSpPr>
        <p:spPr>
          <a:xfrm>
            <a:off x="2117766" y="3124201"/>
            <a:ext cx="7620000" cy="1200329"/>
          </a:xfrm>
          <a:prstGeom prst="rect">
            <a:avLst/>
          </a:prstGeom>
        </p:spPr>
        <p:txBody>
          <a:bodyPr wrap="square">
            <a:spAutoFit/>
          </a:bodyPr>
          <a:lstStyle/>
          <a:p>
            <a:pPr>
              <a:defRPr/>
            </a:pPr>
            <a:r>
              <a:rPr lang="en-US" sz="2400" dirty="0">
                <a:solidFill>
                  <a:prstClr val="black"/>
                </a:solidFill>
                <a:ea typeface="ＭＳ Ｐゴシック" pitchFamily="34" charset="-128"/>
              </a:rPr>
              <a:t>The ethical considerations needed to include minors in studies that ask questions that relate to their sexual behavior, use of drugs and other risk behaviors</a:t>
            </a:r>
            <a:endParaRPr lang="en-GB" sz="2400" dirty="0">
              <a:solidFill>
                <a:prstClr val="black"/>
              </a:solidFill>
              <a:ea typeface="ＭＳ Ｐゴシック" pitchFamily="34" charset="-128"/>
            </a:endParaRPr>
          </a:p>
        </p:txBody>
      </p:sp>
      <p:sp>
        <p:nvSpPr>
          <p:cNvPr id="2" name="Title 1"/>
          <p:cNvSpPr>
            <a:spLocks noGrp="1"/>
          </p:cNvSpPr>
          <p:nvPr>
            <p:ph type="title"/>
          </p:nvPr>
        </p:nvSpPr>
        <p:spPr>
          <a:xfrm>
            <a:off x="228600" y="1571612"/>
            <a:ext cx="10363200" cy="504000"/>
          </a:xfrm>
          <a:prstGeom prst="rect">
            <a:avLst/>
          </a:prstGeom>
        </p:spPr>
        <p:txBody>
          <a:bodyPr/>
          <a:lstStyle/>
          <a:p>
            <a:r>
              <a:rPr lang="en-US" dirty="0"/>
              <a:t>What is different about surveying young key populations (YKPs)? </a:t>
            </a:r>
            <a:br>
              <a:rPr lang="en-US" dirty="0"/>
            </a:br>
            <a:endParaRPr lang="en-GB" dirty="0"/>
          </a:p>
        </p:txBody>
      </p:sp>
    </p:spTree>
    <p:extLst>
      <p:ext uri="{BB962C8B-B14F-4D97-AF65-F5344CB8AC3E}">
        <p14:creationId xmlns:p14="http://schemas.microsoft.com/office/powerpoint/2010/main" val="6555507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prstGeom prst="rect">
            <a:avLst/>
          </a:prstGeom>
        </p:spPr>
        <p:txBody>
          <a:bodyPr>
            <a:noAutofit/>
          </a:bodyPr>
          <a:lstStyle/>
          <a:p>
            <a:r>
              <a:rPr lang="en-US" dirty="0"/>
              <a:t>Regional snapshot of HIV infections and AIDS-related deaths </a:t>
            </a:r>
            <a:endParaRPr lang="th-TH" dirty="0"/>
          </a:p>
        </p:txBody>
      </p:sp>
      <p:sp>
        <p:nvSpPr>
          <p:cNvPr id="29" name="Title 1"/>
          <p:cNvSpPr txBox="1">
            <a:spLocks/>
          </p:cNvSpPr>
          <p:nvPr/>
        </p:nvSpPr>
        <p:spPr>
          <a:xfrm>
            <a:off x="2018485" y="2217121"/>
            <a:ext cx="7748940" cy="491312"/>
          </a:xfrm>
          <a:prstGeom prst="rect">
            <a:avLst/>
          </a:prstGeom>
        </p:spPr>
        <p:txBody>
          <a:bodyPr anchor="ctr"/>
          <a:lstStyle>
            <a:lvl1pPr algn="ctr" defTabSz="457200" rtl="0" eaLnBrk="0" fontAlgn="base" hangingPunct="0">
              <a:spcBef>
                <a:spcPct val="0"/>
              </a:spcBef>
              <a:spcAft>
                <a:spcPct val="0"/>
              </a:spcAft>
              <a:defRPr sz="3200" b="1" kern="1200">
                <a:solidFill>
                  <a:srgbClr val="00AEEF"/>
                </a:solidFill>
                <a:latin typeface="Arial" pitchFamily="34" charset="0"/>
                <a:ea typeface="ＭＳ Ｐゴシック" charset="-128"/>
                <a:cs typeface="Arial" pitchFamily="34" charset="0"/>
              </a:defRPr>
            </a:lvl1pPr>
            <a:lvl2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2pPr>
            <a:lvl3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3pPr>
            <a:lvl4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4pPr>
            <a:lvl5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9pPr>
          </a:lstStyle>
          <a:p>
            <a:pPr defTabSz="342900">
              <a:defRPr/>
            </a:pPr>
            <a:r>
              <a:rPr lang="en-US" sz="1500" dirty="0">
                <a:solidFill>
                  <a:prstClr val="black"/>
                </a:solidFill>
              </a:rPr>
              <a:t>HIV and AIDS in Asia and the Pacific, 2018</a:t>
            </a:r>
            <a:endParaRPr lang="th-TH" sz="1500" dirty="0">
              <a:solidFill>
                <a:prstClr val="black"/>
              </a:solidFill>
            </a:endParaRPr>
          </a:p>
        </p:txBody>
      </p:sp>
      <p:sp>
        <p:nvSpPr>
          <p:cNvPr id="37" name="TextBox 36"/>
          <p:cNvSpPr txBox="1"/>
          <p:nvPr/>
        </p:nvSpPr>
        <p:spPr>
          <a:xfrm>
            <a:off x="170736" y="6630365"/>
            <a:ext cx="4941548" cy="230832"/>
          </a:xfrm>
          <a:prstGeom prst="rect">
            <a:avLst/>
          </a:prstGeom>
          <a:noFill/>
        </p:spPr>
        <p:txBody>
          <a:bodyPr wrap="square" rtlCol="0">
            <a:spAutoFit/>
          </a:bodyPr>
          <a:lstStyle/>
          <a:p>
            <a:pPr defTabSz="685800" fontAlgn="auto">
              <a:spcBef>
                <a:spcPts val="0"/>
              </a:spcBef>
              <a:spcAft>
                <a:spcPts val="0"/>
              </a:spcAft>
              <a:defRPr/>
            </a:pPr>
            <a:r>
              <a:rPr lang="en-US" sz="900" dirty="0">
                <a:solidFill>
                  <a:prstClr val="black"/>
                </a:solidFill>
                <a:latin typeface="Arial" pitchFamily="34" charset="0"/>
                <a:cs typeface="Arial" pitchFamily="34" charset="0"/>
              </a:rPr>
              <a:t>Source: Prepared by </a:t>
            </a:r>
            <a:r>
              <a:rPr lang="en-US" sz="900" dirty="0">
                <a:solidFill>
                  <a:prstClr val="black"/>
                </a:solidFill>
                <a:latin typeface="Arial" pitchFamily="34" charset="0"/>
                <a:cs typeface="Arial" pitchFamily="34" charset="0"/>
                <a:hlinkClick r:id="rId3"/>
              </a:rPr>
              <a:t>www.aidsdatahub.org</a:t>
            </a:r>
            <a:r>
              <a:rPr lang="en-US" sz="900" dirty="0">
                <a:solidFill>
                  <a:prstClr val="black"/>
                </a:solidFill>
                <a:latin typeface="Arial" pitchFamily="34" charset="0"/>
                <a:cs typeface="Arial" pitchFamily="34" charset="0"/>
              </a:rPr>
              <a:t> based on UNAIDS 2019 HIV Estimates</a:t>
            </a:r>
            <a:endParaRPr lang="en-GB" sz="900" dirty="0">
              <a:solidFill>
                <a:prstClr val="black"/>
              </a:solidFill>
              <a:latin typeface="Arial" pitchFamily="34" charset="0"/>
              <a:cs typeface="Arial" pitchFamily="34" charset="0"/>
            </a:endParaRPr>
          </a:p>
        </p:txBody>
      </p:sp>
      <p:grpSp>
        <p:nvGrpSpPr>
          <p:cNvPr id="9" name="Group 8"/>
          <p:cNvGrpSpPr/>
          <p:nvPr/>
        </p:nvGrpSpPr>
        <p:grpSpPr>
          <a:xfrm>
            <a:off x="2495776" y="2641076"/>
            <a:ext cx="2632802" cy="3454924"/>
            <a:chOff x="6040735" y="1513846"/>
            <a:chExt cx="3137266" cy="4376192"/>
          </a:xfrm>
        </p:grpSpPr>
        <p:grpSp>
          <p:nvGrpSpPr>
            <p:cNvPr id="10" name="Group 9"/>
            <p:cNvGrpSpPr/>
            <p:nvPr/>
          </p:nvGrpSpPr>
          <p:grpSpPr>
            <a:xfrm>
              <a:off x="6040735" y="1513846"/>
              <a:ext cx="3137266" cy="4376192"/>
              <a:chOff x="6040735" y="1473530"/>
              <a:chExt cx="3137266" cy="4376192"/>
            </a:xfrm>
          </p:grpSpPr>
          <p:grpSp>
            <p:nvGrpSpPr>
              <p:cNvPr id="7" name="Group 6"/>
              <p:cNvGrpSpPr/>
              <p:nvPr/>
            </p:nvGrpSpPr>
            <p:grpSpPr>
              <a:xfrm>
                <a:off x="8461312" y="5274797"/>
                <a:ext cx="716689" cy="554400"/>
                <a:chOff x="9221441" y="5231654"/>
                <a:chExt cx="716689" cy="554400"/>
              </a:xfrm>
            </p:grpSpPr>
            <p:sp>
              <p:nvSpPr>
                <p:cNvPr id="34" name="Rectangle 33"/>
                <p:cNvSpPr/>
                <p:nvPr/>
              </p:nvSpPr>
              <p:spPr bwMode="auto">
                <a:xfrm>
                  <a:off x="9299666" y="5231654"/>
                  <a:ext cx="554400" cy="554400"/>
                </a:xfrm>
                <a:prstGeom prst="rect">
                  <a:avLst/>
                </a:prstGeom>
                <a:solidFill>
                  <a:schemeClr val="bg1">
                    <a:lumMod val="50000"/>
                  </a:schemeClr>
                </a:solidFill>
                <a:ln w="25400" cap="flat" cmpd="sng" algn="ctr">
                  <a:noFill/>
                  <a:prstDash val="solid"/>
                </a:ln>
                <a:effectLst/>
              </p:spPr>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defTabSz="685800">
                    <a:defRPr/>
                  </a:pPr>
                  <a:endParaRPr lang="en-GB" sz="900" b="1" kern="0" dirty="0">
                    <a:solidFill>
                      <a:prstClr val="white"/>
                    </a:solidFill>
                    <a:latin typeface="Arial" pitchFamily="34" charset="0"/>
                    <a:cs typeface="Arial" pitchFamily="34" charset="0"/>
                  </a:endParaRPr>
                </a:p>
              </p:txBody>
            </p:sp>
            <p:sp>
              <p:nvSpPr>
                <p:cNvPr id="6" name="TextBox 5"/>
                <p:cNvSpPr txBox="1"/>
                <p:nvPr/>
              </p:nvSpPr>
              <p:spPr>
                <a:xfrm>
                  <a:off x="9221441" y="5281159"/>
                  <a:ext cx="716689" cy="467815"/>
                </a:xfrm>
                <a:prstGeom prst="rect">
                  <a:avLst/>
                </a:prstGeom>
                <a:noFill/>
              </p:spPr>
              <p:txBody>
                <a:bodyPr wrap="none" rtlCol="0" anchor="ctr">
                  <a:spAutoFit/>
                </a:bodyPr>
                <a:lstStyle/>
                <a:p>
                  <a:pPr algn="ctr" defTabSz="685800" fontAlgn="auto">
                    <a:spcBef>
                      <a:spcPts val="0"/>
                    </a:spcBef>
                    <a:spcAft>
                      <a:spcPts val="0"/>
                    </a:spcAft>
                    <a:defRPr/>
                  </a:pPr>
                  <a:r>
                    <a:rPr lang="en-US" sz="900" b="1" dirty="0">
                      <a:solidFill>
                        <a:prstClr val="white"/>
                      </a:solidFill>
                      <a:latin typeface="Arial" pitchFamily="34" charset="0"/>
                      <a:cs typeface="Arial" pitchFamily="34" charset="0"/>
                    </a:rPr>
                    <a:t>Deaths</a:t>
                  </a:r>
                </a:p>
                <a:p>
                  <a:pPr algn="ctr" defTabSz="685800" fontAlgn="auto">
                    <a:spcBef>
                      <a:spcPts val="0"/>
                    </a:spcBef>
                    <a:spcAft>
                      <a:spcPts val="0"/>
                    </a:spcAft>
                    <a:defRPr/>
                  </a:pPr>
                  <a:r>
                    <a:rPr lang="en-US" sz="900" b="1" dirty="0">
                      <a:solidFill>
                        <a:prstClr val="white"/>
                      </a:solidFill>
                      <a:latin typeface="Arial" pitchFamily="34" charset="0"/>
                      <a:cs typeface="Arial" pitchFamily="34" charset="0"/>
                    </a:rPr>
                    <a:t>200,000</a:t>
                  </a:r>
                  <a:endParaRPr lang="en-GB" sz="900" b="1" dirty="0">
                    <a:solidFill>
                      <a:prstClr val="white"/>
                    </a:solidFill>
                    <a:latin typeface="Arial" pitchFamily="34" charset="0"/>
                    <a:cs typeface="Arial" pitchFamily="34" charset="0"/>
                  </a:endParaRPr>
                </a:p>
              </p:txBody>
            </p:sp>
          </p:grpSp>
          <p:grpSp>
            <p:nvGrpSpPr>
              <p:cNvPr id="8" name="Group 7"/>
              <p:cNvGrpSpPr/>
              <p:nvPr/>
            </p:nvGrpSpPr>
            <p:grpSpPr>
              <a:xfrm>
                <a:off x="6040735" y="1473530"/>
                <a:ext cx="3117850" cy="4376192"/>
                <a:chOff x="6040735" y="1473530"/>
                <a:chExt cx="3117850" cy="4376192"/>
              </a:xfrm>
            </p:grpSpPr>
            <p:grpSp>
              <p:nvGrpSpPr>
                <p:cNvPr id="33" name="Group 32"/>
                <p:cNvGrpSpPr/>
                <p:nvPr/>
              </p:nvGrpSpPr>
              <p:grpSpPr>
                <a:xfrm>
                  <a:off x="6040735" y="1473530"/>
                  <a:ext cx="3060000" cy="4376192"/>
                  <a:chOff x="9458847" y="1840690"/>
                  <a:chExt cx="3060000" cy="4376192"/>
                </a:xfrm>
              </p:grpSpPr>
              <p:grpSp>
                <p:nvGrpSpPr>
                  <p:cNvPr id="23" name="Group 5"/>
                  <p:cNvGrpSpPr>
                    <a:grpSpLocks/>
                  </p:cNvGrpSpPr>
                  <p:nvPr/>
                </p:nvGrpSpPr>
                <p:grpSpPr bwMode="auto">
                  <a:xfrm>
                    <a:off x="9458847" y="1840690"/>
                    <a:ext cx="3060000" cy="3790314"/>
                    <a:chOff x="-3005" y="-865867"/>
                    <a:chExt cx="3058992" cy="3790293"/>
                  </a:xfrm>
                </p:grpSpPr>
                <p:sp>
                  <p:nvSpPr>
                    <p:cNvPr id="25" name="Rectangle 24"/>
                    <p:cNvSpPr/>
                    <p:nvPr/>
                  </p:nvSpPr>
                  <p:spPr>
                    <a:xfrm>
                      <a:off x="-3005" y="-136323"/>
                      <a:ext cx="3058992" cy="3059984"/>
                    </a:xfrm>
                    <a:prstGeom prst="rect">
                      <a:avLst/>
                    </a:prstGeom>
                    <a:solidFill>
                      <a:srgbClr val="33CCCC"/>
                    </a:solidFill>
                    <a:ln w="25400" cap="flat" cmpd="sng" algn="ctr">
                      <a:noFill/>
                      <a:prstDash val="solid"/>
                    </a:ln>
                    <a:effectLst/>
                  </p:spPr>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defTabSz="685800">
                        <a:defRPr/>
                      </a:pPr>
                      <a:r>
                        <a:rPr lang="en-US" sz="1200" b="1" kern="0" dirty="0">
                          <a:solidFill>
                            <a:sysClr val="windowText" lastClr="000000"/>
                          </a:solidFill>
                          <a:latin typeface="Arial" pitchFamily="34" charset="0"/>
                          <a:cs typeface="Arial" pitchFamily="34" charset="0"/>
                        </a:rPr>
                        <a:t>People living with HIV</a:t>
                      </a:r>
                    </a:p>
                    <a:p>
                      <a:pPr defTabSz="685800">
                        <a:defRPr/>
                      </a:pPr>
                      <a:r>
                        <a:rPr lang="en-US" sz="1500" b="1" kern="0" dirty="0">
                          <a:solidFill>
                            <a:sysClr val="windowText" lastClr="000000"/>
                          </a:solidFill>
                          <a:latin typeface="Arial" pitchFamily="34" charset="0"/>
                          <a:cs typeface="Arial" pitchFamily="34" charset="0"/>
                        </a:rPr>
                        <a:t>5.9 million</a:t>
                      </a:r>
                      <a:endParaRPr lang="en-GB" sz="1200" b="1" kern="0" dirty="0">
                        <a:solidFill>
                          <a:sysClr val="windowText" lastClr="000000"/>
                        </a:solidFill>
                        <a:latin typeface="Arial" pitchFamily="34" charset="0"/>
                        <a:cs typeface="Arial" pitchFamily="34" charset="0"/>
                      </a:endParaRPr>
                    </a:p>
                  </p:txBody>
                </p:sp>
                <p:sp>
                  <p:nvSpPr>
                    <p:cNvPr id="26" name="Rectangle 25"/>
                    <p:cNvSpPr/>
                    <p:nvPr/>
                  </p:nvSpPr>
                  <p:spPr>
                    <a:xfrm>
                      <a:off x="-2068" y="1073727"/>
                      <a:ext cx="1849790" cy="1850390"/>
                    </a:xfrm>
                    <a:prstGeom prst="rect">
                      <a:avLst/>
                    </a:prstGeom>
                    <a:solidFill>
                      <a:srgbClr val="FFAFFF"/>
                    </a:solidFill>
                    <a:ln w="25400" cap="flat" cmpd="sng" algn="ctr">
                      <a:noFill/>
                      <a:prstDash val="solid"/>
                    </a:ln>
                    <a:effectLst/>
                  </p:spPr>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defTabSz="685800">
                        <a:defRPr/>
                      </a:pPr>
                      <a:endParaRPr lang="en-GB" sz="900" b="1" kern="0" dirty="0">
                        <a:solidFill>
                          <a:sysClr val="windowText" lastClr="000000"/>
                        </a:solidFill>
                        <a:latin typeface="Arial" pitchFamily="34" charset="0"/>
                        <a:cs typeface="Arial" pitchFamily="34" charset="0"/>
                      </a:endParaRPr>
                    </a:p>
                    <a:p>
                      <a:pPr algn="ctr" defTabSz="685800">
                        <a:defRPr/>
                      </a:pPr>
                      <a:endParaRPr lang="en-GB" sz="900" b="1" kern="0" dirty="0">
                        <a:solidFill>
                          <a:sysClr val="windowText" lastClr="000000"/>
                        </a:solidFill>
                        <a:latin typeface="Arial" pitchFamily="34" charset="0"/>
                        <a:cs typeface="Arial" pitchFamily="34" charset="0"/>
                      </a:endParaRPr>
                    </a:p>
                    <a:p>
                      <a:pPr algn="ctr" defTabSz="685800">
                        <a:defRPr/>
                      </a:pPr>
                      <a:endParaRPr lang="en-GB" sz="900" b="1" kern="0" dirty="0">
                        <a:solidFill>
                          <a:sysClr val="windowText" lastClr="000000"/>
                        </a:solidFill>
                        <a:latin typeface="Arial" pitchFamily="34" charset="0"/>
                        <a:cs typeface="Arial" pitchFamily="34" charset="0"/>
                      </a:endParaRPr>
                    </a:p>
                    <a:p>
                      <a:pPr algn="ctr" defTabSz="685800">
                        <a:defRPr/>
                      </a:pPr>
                      <a:endParaRPr lang="en-GB" sz="900" b="1" kern="0" dirty="0">
                        <a:solidFill>
                          <a:sysClr val="windowText" lastClr="000000"/>
                        </a:solidFill>
                        <a:latin typeface="Arial" pitchFamily="34" charset="0"/>
                        <a:cs typeface="Arial" pitchFamily="34" charset="0"/>
                      </a:endParaRPr>
                    </a:p>
                    <a:p>
                      <a:pPr algn="ctr" defTabSz="685800">
                        <a:defRPr/>
                      </a:pPr>
                      <a:endParaRPr lang="en-GB" sz="900" b="1" kern="0" dirty="0">
                        <a:solidFill>
                          <a:sysClr val="windowText" lastClr="000000"/>
                        </a:solidFill>
                        <a:latin typeface="Arial" pitchFamily="34" charset="0"/>
                        <a:cs typeface="Arial" pitchFamily="34" charset="0"/>
                      </a:endParaRPr>
                    </a:p>
                    <a:p>
                      <a:pPr algn="ctr" defTabSz="685800">
                        <a:defRPr/>
                      </a:pPr>
                      <a:r>
                        <a:rPr lang="en-GB" sz="900" b="1" kern="0" dirty="0">
                          <a:solidFill>
                            <a:sysClr val="windowText" lastClr="000000"/>
                          </a:solidFill>
                          <a:latin typeface="Arial" pitchFamily="34" charset="0"/>
                          <a:cs typeface="Arial" pitchFamily="34" charset="0"/>
                        </a:rPr>
                        <a:t>Women living with HIV</a:t>
                      </a:r>
                    </a:p>
                    <a:p>
                      <a:pPr algn="ctr" defTabSz="685800">
                        <a:defRPr/>
                      </a:pPr>
                      <a:r>
                        <a:rPr lang="en-GB" sz="1500" b="1" kern="0" dirty="0">
                          <a:solidFill>
                            <a:sysClr val="windowText" lastClr="000000"/>
                          </a:solidFill>
                          <a:latin typeface="Arial" pitchFamily="34" charset="0"/>
                          <a:cs typeface="Arial" pitchFamily="34" charset="0"/>
                        </a:rPr>
                        <a:t>2.1 million</a:t>
                      </a:r>
                      <a:endParaRPr lang="en-GB" sz="900" b="1" kern="0" dirty="0">
                        <a:solidFill>
                          <a:sysClr val="windowText" lastClr="000000"/>
                        </a:solidFill>
                        <a:latin typeface="Arial" pitchFamily="34" charset="0"/>
                        <a:cs typeface="Arial" pitchFamily="34" charset="0"/>
                      </a:endParaRPr>
                    </a:p>
                  </p:txBody>
                </p:sp>
                <p:sp>
                  <p:nvSpPr>
                    <p:cNvPr id="27" name="Rectangle 26"/>
                    <p:cNvSpPr/>
                    <p:nvPr/>
                  </p:nvSpPr>
                  <p:spPr>
                    <a:xfrm>
                      <a:off x="1848830" y="2478028"/>
                      <a:ext cx="446253" cy="446398"/>
                    </a:xfrm>
                    <a:prstGeom prst="rect">
                      <a:avLst/>
                    </a:prstGeom>
                    <a:solidFill>
                      <a:srgbClr val="CDC81E"/>
                    </a:solidFill>
                    <a:ln w="25400" cap="flat" cmpd="sng" algn="ctr">
                      <a:noFill/>
                      <a:prstDash val="solid"/>
                    </a:ln>
                    <a:effectLst/>
                  </p:spPr>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defTabSz="685800">
                        <a:defRPr/>
                      </a:pPr>
                      <a:endParaRPr lang="en-GB" sz="900" b="1" kern="0" dirty="0">
                        <a:solidFill>
                          <a:sysClr val="windowText" lastClr="000000"/>
                        </a:solidFill>
                        <a:latin typeface="Calibri"/>
                      </a:endParaRPr>
                    </a:p>
                  </p:txBody>
                </p:sp>
                <p:sp>
                  <p:nvSpPr>
                    <p:cNvPr id="28" name="Rectangle 27"/>
                    <p:cNvSpPr/>
                    <p:nvPr/>
                  </p:nvSpPr>
                  <p:spPr>
                    <a:xfrm>
                      <a:off x="2332403" y="-865867"/>
                      <a:ext cx="708966" cy="709196"/>
                    </a:xfrm>
                    <a:prstGeom prst="rect">
                      <a:avLst/>
                    </a:prstGeom>
                    <a:solidFill>
                      <a:srgbClr val="FF5050"/>
                    </a:solidFill>
                    <a:ln w="25400" cap="flat" cmpd="sng" algn="ctr">
                      <a:noFill/>
                      <a:prstDash val="solid"/>
                    </a:ln>
                    <a:effectLst/>
                  </p:spPr>
                  <p:txBody>
                    <a:bodyPr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defTabSz="685800">
                        <a:defRPr/>
                      </a:pPr>
                      <a:endParaRPr lang="en-US" sz="825" b="1" kern="0" dirty="0">
                        <a:solidFill>
                          <a:prstClr val="black"/>
                        </a:solidFill>
                        <a:latin typeface="Arial" pitchFamily="34" charset="0"/>
                        <a:cs typeface="Arial" pitchFamily="34" charset="0"/>
                      </a:endParaRPr>
                    </a:p>
                  </p:txBody>
                </p:sp>
              </p:grpSp>
              <p:grpSp>
                <p:nvGrpSpPr>
                  <p:cNvPr id="30" name="Group 29"/>
                  <p:cNvGrpSpPr/>
                  <p:nvPr/>
                </p:nvGrpSpPr>
                <p:grpSpPr>
                  <a:xfrm>
                    <a:off x="9483360" y="5496320"/>
                    <a:ext cx="1912596" cy="720562"/>
                    <a:chOff x="6043689" y="4775721"/>
                    <a:chExt cx="1912596" cy="720562"/>
                  </a:xfrm>
                </p:grpSpPr>
                <p:sp>
                  <p:nvSpPr>
                    <p:cNvPr id="31" name="TextBox 30"/>
                    <p:cNvSpPr txBox="1"/>
                    <p:nvPr/>
                  </p:nvSpPr>
                  <p:spPr>
                    <a:xfrm>
                      <a:off x="6043689" y="4969991"/>
                      <a:ext cx="1908000" cy="526292"/>
                    </a:xfrm>
                    <a:prstGeom prst="rect">
                      <a:avLst/>
                    </a:prstGeom>
                    <a:noFill/>
                    <a:ln w="19050">
                      <a:solidFill>
                        <a:srgbClr val="D2C81E"/>
                      </a:solidFill>
                      <a:prstDash val="sysDash"/>
                    </a:ln>
                  </p:spPr>
                  <p:txBody>
                    <a:bodyPr>
                      <a:spAutoFit/>
                    </a:bodyPr>
                    <a:lstStyle/>
                    <a:p>
                      <a:pPr defTabSz="685800">
                        <a:defRPr/>
                      </a:pPr>
                      <a:r>
                        <a:rPr lang="en-US" sz="900" b="1" kern="0" dirty="0">
                          <a:solidFill>
                            <a:sysClr val="windowText" lastClr="000000"/>
                          </a:solidFill>
                          <a:latin typeface="Arial" pitchFamily="34" charset="0"/>
                          <a:cs typeface="Arial" pitchFamily="34" charset="0"/>
                        </a:rPr>
                        <a:t>Children living with HIV </a:t>
                      </a:r>
                    </a:p>
                    <a:p>
                      <a:pPr algn="r" defTabSz="685800">
                        <a:defRPr/>
                      </a:pPr>
                      <a:r>
                        <a:rPr lang="en-US" sz="1200" b="1" kern="0" dirty="0">
                          <a:solidFill>
                            <a:sysClr val="windowText" lastClr="000000"/>
                          </a:solidFill>
                          <a:latin typeface="Arial" pitchFamily="34" charset="0"/>
                          <a:cs typeface="Arial" pitchFamily="34" charset="0"/>
                        </a:rPr>
                        <a:t>110,000</a:t>
                      </a:r>
                      <a:endParaRPr lang="en-GB" sz="900" b="1" kern="0" dirty="0">
                        <a:solidFill>
                          <a:sysClr val="windowText" lastClr="000000"/>
                        </a:solidFill>
                        <a:latin typeface="Arial" pitchFamily="34" charset="0"/>
                        <a:cs typeface="Arial" pitchFamily="34" charset="0"/>
                      </a:endParaRPr>
                    </a:p>
                  </p:txBody>
                </p:sp>
                <p:cxnSp>
                  <p:nvCxnSpPr>
                    <p:cNvPr id="32" name="Straight Connector 31"/>
                    <p:cNvCxnSpPr/>
                    <p:nvPr/>
                  </p:nvCxnSpPr>
                  <p:spPr>
                    <a:xfrm>
                      <a:off x="7956285" y="4775721"/>
                      <a:ext cx="0" cy="312907"/>
                    </a:xfrm>
                    <a:prstGeom prst="line">
                      <a:avLst/>
                    </a:prstGeom>
                    <a:noFill/>
                    <a:ln w="25400" cap="flat" cmpd="sng" algn="ctr">
                      <a:solidFill>
                        <a:srgbClr val="D2C81E"/>
                      </a:solidFill>
                      <a:prstDash val="sysDash"/>
                    </a:ln>
                    <a:effectLst/>
                  </p:spPr>
                </p:cxnSp>
              </p:grpSp>
            </p:grpSp>
            <p:sp>
              <p:nvSpPr>
                <p:cNvPr id="36" name="TextBox 35"/>
                <p:cNvSpPr txBox="1"/>
                <p:nvPr/>
              </p:nvSpPr>
              <p:spPr>
                <a:xfrm>
                  <a:off x="8317737" y="1485542"/>
                  <a:ext cx="840848" cy="672648"/>
                </a:xfrm>
                <a:prstGeom prst="rect">
                  <a:avLst/>
                </a:prstGeom>
                <a:noFill/>
              </p:spPr>
              <p:txBody>
                <a:bodyPr wrap="none" rtlCol="0" anchor="ctr">
                  <a:spAutoFit/>
                </a:bodyPr>
                <a:lstStyle/>
                <a:p>
                  <a:pPr algn="ctr" defTabSz="685800" fontAlgn="auto">
                    <a:spcBef>
                      <a:spcPts val="0"/>
                    </a:spcBef>
                    <a:spcAft>
                      <a:spcPts val="0"/>
                    </a:spcAft>
                    <a:defRPr/>
                  </a:pPr>
                  <a:r>
                    <a:rPr lang="en-US" sz="863" b="1" dirty="0">
                      <a:solidFill>
                        <a:prstClr val="white"/>
                      </a:solidFill>
                      <a:latin typeface="Arial" pitchFamily="34" charset="0"/>
                      <a:cs typeface="Arial" pitchFamily="34" charset="0"/>
                    </a:rPr>
                    <a:t>New HIV</a:t>
                  </a:r>
                </a:p>
                <a:p>
                  <a:pPr algn="ctr" defTabSz="685800" fontAlgn="auto">
                    <a:spcBef>
                      <a:spcPts val="0"/>
                    </a:spcBef>
                    <a:spcAft>
                      <a:spcPts val="0"/>
                    </a:spcAft>
                    <a:defRPr/>
                  </a:pPr>
                  <a:r>
                    <a:rPr lang="en-US" sz="863" b="1" dirty="0">
                      <a:solidFill>
                        <a:prstClr val="white"/>
                      </a:solidFill>
                      <a:latin typeface="Arial" pitchFamily="34" charset="0"/>
                      <a:cs typeface="Arial" pitchFamily="34" charset="0"/>
                    </a:rPr>
                    <a:t>infections</a:t>
                  </a:r>
                </a:p>
                <a:p>
                  <a:pPr algn="ctr" defTabSz="685800" fontAlgn="auto">
                    <a:spcBef>
                      <a:spcPts val="0"/>
                    </a:spcBef>
                    <a:spcAft>
                      <a:spcPts val="0"/>
                    </a:spcAft>
                    <a:defRPr/>
                  </a:pPr>
                  <a:r>
                    <a:rPr lang="en-US" sz="1125" b="1" dirty="0">
                      <a:solidFill>
                        <a:prstClr val="white"/>
                      </a:solidFill>
                      <a:latin typeface="Arial" pitchFamily="34" charset="0"/>
                      <a:cs typeface="Arial" pitchFamily="34" charset="0"/>
                    </a:rPr>
                    <a:t>310,000</a:t>
                  </a:r>
                </a:p>
              </p:txBody>
            </p:sp>
          </p:grpSp>
        </p:grpSp>
        <p:sp>
          <p:nvSpPr>
            <p:cNvPr id="39" name="Rectangle 38"/>
            <p:cNvSpPr/>
            <p:nvPr/>
          </p:nvSpPr>
          <p:spPr bwMode="auto">
            <a:xfrm>
              <a:off x="7456306" y="3454134"/>
              <a:ext cx="900000" cy="900000"/>
            </a:xfrm>
            <a:prstGeom prst="rect">
              <a:avLst/>
            </a:prstGeom>
            <a:noFill/>
            <a:ln w="25400" cap="flat" cmpd="sng" algn="ctr">
              <a:solidFill>
                <a:srgbClr val="1D9EFF"/>
              </a:solidFill>
              <a:prstDash val="solid"/>
            </a:ln>
            <a:effectLst/>
          </p:spPr>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defTabSz="685800">
                <a:defRPr/>
              </a:pPr>
              <a:endParaRPr lang="en-GB" sz="900" b="1" kern="0" dirty="0">
                <a:solidFill>
                  <a:sysClr val="windowText" lastClr="000000"/>
                </a:solidFill>
                <a:latin typeface="Calibri"/>
              </a:endParaRPr>
            </a:p>
          </p:txBody>
        </p:sp>
      </p:grpSp>
      <p:sp>
        <p:nvSpPr>
          <p:cNvPr id="4" name="Rectangle 3"/>
          <p:cNvSpPr/>
          <p:nvPr/>
        </p:nvSpPr>
        <p:spPr>
          <a:xfrm>
            <a:off x="3607527" y="4195844"/>
            <a:ext cx="909811" cy="680956"/>
          </a:xfrm>
          <a:prstGeom prst="rect">
            <a:avLst/>
          </a:prstGeom>
        </p:spPr>
        <p:txBody>
          <a:bodyPr wrap="square">
            <a:spAutoFit/>
          </a:bodyPr>
          <a:lstStyle/>
          <a:p>
            <a:pPr algn="ctr" defTabSz="685800" fontAlgn="auto">
              <a:spcBef>
                <a:spcPts val="0"/>
              </a:spcBef>
              <a:spcAft>
                <a:spcPts val="0"/>
              </a:spcAft>
              <a:defRPr/>
            </a:pPr>
            <a:r>
              <a:rPr lang="en-US" sz="900" b="1" dirty="0">
                <a:solidFill>
                  <a:prstClr val="black"/>
                </a:solidFill>
                <a:latin typeface="Arial" pitchFamily="34" charset="0"/>
                <a:cs typeface="Arial" pitchFamily="34" charset="0"/>
              </a:rPr>
              <a:t>Young people living with HIV</a:t>
            </a:r>
          </a:p>
          <a:p>
            <a:pPr algn="ctr" defTabSz="685800" fontAlgn="auto">
              <a:spcBef>
                <a:spcPts val="0"/>
              </a:spcBef>
              <a:spcAft>
                <a:spcPts val="0"/>
              </a:spcAft>
              <a:defRPr/>
            </a:pPr>
            <a:r>
              <a:rPr lang="en-US" sz="1125" b="1" dirty="0">
                <a:solidFill>
                  <a:prstClr val="black"/>
                </a:solidFill>
                <a:latin typeface="Arial" pitchFamily="34" charset="0"/>
                <a:cs typeface="Arial" pitchFamily="34" charset="0"/>
              </a:rPr>
              <a:t>390,000</a:t>
            </a:r>
            <a:endParaRPr lang="en-GB" sz="1125" b="1" dirty="0">
              <a:solidFill>
                <a:prstClr val="black"/>
              </a:solidFill>
              <a:latin typeface="Arial" pitchFamily="34" charset="0"/>
              <a:cs typeface="Arial" pitchFamily="34" charset="0"/>
            </a:endParaRPr>
          </a:p>
        </p:txBody>
      </p:sp>
      <p:sp>
        <p:nvSpPr>
          <p:cNvPr id="54" name="TextBox 53">
            <a:extLst>
              <a:ext uri="{FF2B5EF4-FFF2-40B4-BE49-F238E27FC236}">
                <a16:creationId xmlns:a16="http://schemas.microsoft.com/office/drawing/2014/main" id="{2EE60F55-634C-4E82-9DF2-D5AAB3140919}"/>
              </a:ext>
            </a:extLst>
          </p:cNvPr>
          <p:cNvSpPr txBox="1"/>
          <p:nvPr/>
        </p:nvSpPr>
        <p:spPr>
          <a:xfrm>
            <a:off x="5892955" y="3565090"/>
            <a:ext cx="4195784" cy="1800493"/>
          </a:xfrm>
          <a:prstGeom prst="rect">
            <a:avLst/>
          </a:prstGeom>
          <a:noFill/>
        </p:spPr>
        <p:txBody>
          <a:bodyPr wrap="square" rtlCol="0">
            <a:spAutoFit/>
          </a:bodyPr>
          <a:lstStyle/>
          <a:p>
            <a:pPr defTabSz="685800" fontAlgn="auto">
              <a:spcBef>
                <a:spcPts val="0"/>
              </a:spcBef>
              <a:spcAft>
                <a:spcPts val="0"/>
              </a:spcAft>
              <a:defRPr/>
            </a:pPr>
            <a:r>
              <a:rPr lang="en-US" sz="1500" b="1" dirty="0">
                <a:solidFill>
                  <a:prstClr val="black"/>
                </a:solidFill>
                <a:latin typeface="Arial" panose="020B0604020202020204" pitchFamily="34" charset="0"/>
                <a:cs typeface="Arial" panose="020B0604020202020204" pitchFamily="34" charset="0"/>
              </a:rPr>
              <a:t>Among young people (15-24 </a:t>
            </a:r>
            <a:r>
              <a:rPr lang="en-US" sz="1500" b="1" dirty="0" err="1">
                <a:solidFill>
                  <a:prstClr val="black"/>
                </a:solidFill>
                <a:latin typeface="Arial" panose="020B0604020202020204" pitchFamily="34" charset="0"/>
                <a:cs typeface="Arial" panose="020B0604020202020204" pitchFamily="34" charset="0"/>
              </a:rPr>
              <a:t>yr</a:t>
            </a:r>
            <a:r>
              <a:rPr lang="en-US" sz="1500" b="1" dirty="0">
                <a:solidFill>
                  <a:prstClr val="black"/>
                </a:solidFill>
                <a:latin typeface="Arial" panose="020B0604020202020204" pitchFamily="34" charset="0"/>
                <a:cs typeface="Arial" panose="020B0604020202020204" pitchFamily="34" charset="0"/>
              </a:rPr>
              <a:t>)…</a:t>
            </a:r>
          </a:p>
          <a:p>
            <a:pPr defTabSz="685800" fontAlgn="auto">
              <a:spcBef>
                <a:spcPts val="0"/>
              </a:spcBef>
              <a:spcAft>
                <a:spcPts val="0"/>
              </a:spcAft>
              <a:defRPr/>
            </a:pPr>
            <a:r>
              <a:rPr lang="en-US" sz="2400" b="1" dirty="0">
                <a:solidFill>
                  <a:prstClr val="black"/>
                </a:solidFill>
                <a:latin typeface="Arial" panose="020B0604020202020204" pitchFamily="34" charset="0"/>
                <a:cs typeface="Arial" panose="020B0604020202020204" pitchFamily="34" charset="0"/>
              </a:rPr>
              <a:t> </a:t>
            </a:r>
          </a:p>
          <a:p>
            <a:pPr defTabSz="685800" fontAlgn="auto">
              <a:spcBef>
                <a:spcPts val="0"/>
              </a:spcBef>
              <a:spcAft>
                <a:spcPts val="0"/>
              </a:spcAft>
              <a:defRPr/>
            </a:pPr>
            <a:r>
              <a:rPr lang="en-US" sz="2400" b="1" dirty="0">
                <a:solidFill>
                  <a:srgbClr val="CC99FF"/>
                </a:solidFill>
                <a:latin typeface="Arial" panose="020B0604020202020204" pitchFamily="34" charset="0"/>
                <a:cs typeface="Arial" panose="020B0604020202020204" pitchFamily="34" charset="0"/>
              </a:rPr>
              <a:t>390 000 </a:t>
            </a:r>
            <a:r>
              <a:rPr lang="en-US" sz="1500" dirty="0">
                <a:solidFill>
                  <a:prstClr val="black"/>
                </a:solidFill>
                <a:latin typeface="Arial" panose="020B0604020202020204" pitchFamily="34" charset="0"/>
                <a:cs typeface="Arial" panose="020B0604020202020204" pitchFamily="34" charset="0"/>
              </a:rPr>
              <a:t>are living with HIV</a:t>
            </a:r>
          </a:p>
          <a:p>
            <a:pPr defTabSz="685800" fontAlgn="auto">
              <a:spcBef>
                <a:spcPts val="0"/>
              </a:spcBef>
              <a:spcAft>
                <a:spcPts val="0"/>
              </a:spcAft>
              <a:defRPr/>
            </a:pPr>
            <a:r>
              <a:rPr lang="en-US" sz="2400" b="1" dirty="0">
                <a:solidFill>
                  <a:srgbClr val="CC99FF"/>
                </a:solidFill>
                <a:latin typeface="Arial" panose="020B0604020202020204" pitchFamily="34" charset="0"/>
                <a:cs typeface="Arial" panose="020B0604020202020204" pitchFamily="34" charset="0"/>
              </a:rPr>
              <a:t>  82 000 </a:t>
            </a:r>
            <a:r>
              <a:rPr lang="en-US" sz="1500" dirty="0">
                <a:solidFill>
                  <a:prstClr val="black"/>
                </a:solidFill>
                <a:latin typeface="Arial" panose="020B0604020202020204" pitchFamily="34" charset="0"/>
                <a:cs typeface="Arial" panose="020B0604020202020204" pitchFamily="34" charset="0"/>
              </a:rPr>
              <a:t>new HIV infections</a:t>
            </a:r>
          </a:p>
          <a:p>
            <a:pPr defTabSz="685800" fontAlgn="auto">
              <a:spcBef>
                <a:spcPts val="0"/>
              </a:spcBef>
              <a:spcAft>
                <a:spcPts val="0"/>
              </a:spcAft>
              <a:defRPr/>
            </a:pPr>
            <a:r>
              <a:rPr lang="en-US" sz="2400" b="1" dirty="0">
                <a:solidFill>
                  <a:srgbClr val="CC99FF"/>
                </a:solidFill>
                <a:latin typeface="Arial" panose="020B0604020202020204" pitchFamily="34" charset="0"/>
                <a:cs typeface="Arial" panose="020B0604020202020204" pitchFamily="34" charset="0"/>
              </a:rPr>
              <a:t>    4 600 </a:t>
            </a:r>
            <a:r>
              <a:rPr lang="en-US" sz="1500" dirty="0">
                <a:solidFill>
                  <a:prstClr val="black"/>
                </a:solidFill>
                <a:latin typeface="Arial" panose="020B0604020202020204" pitchFamily="34" charset="0"/>
                <a:cs typeface="Arial" panose="020B0604020202020204" pitchFamily="34" charset="0"/>
              </a:rPr>
              <a:t>died with AIDS-related illness</a:t>
            </a:r>
          </a:p>
        </p:txBody>
      </p:sp>
    </p:spTree>
    <p:extLst>
      <p:ext uri="{BB962C8B-B14F-4D97-AF65-F5344CB8AC3E}">
        <p14:creationId xmlns:p14="http://schemas.microsoft.com/office/powerpoint/2010/main" val="203711569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txBox="1">
            <a:spLocks/>
          </p:cNvSpPr>
          <p:nvPr/>
        </p:nvSpPr>
        <p:spPr bwMode="auto">
          <a:xfrm>
            <a:off x="1677988" y="1278493"/>
            <a:ext cx="8712200" cy="990600"/>
          </a:xfrm>
          <a:prstGeom prst="rect">
            <a:avLst/>
          </a:prstGeom>
        </p:spPr>
        <p:txBody>
          <a:bodyPr>
            <a:noAutofit/>
          </a:bodyPr>
          <a:lstStyle>
            <a:lvl1pPr eaLnBrk="0" hangingPunct="0">
              <a:defRPr sz="2400" b="1">
                <a:solidFill>
                  <a:srgbClr val="C00000"/>
                </a:solidFill>
                <a:latin typeface="+mj-lt"/>
                <a:ea typeface="+mj-ea"/>
                <a:cs typeface="+mj-cs"/>
              </a:defRPr>
            </a:lvl1pPr>
            <a:lvl2pPr algn="ctr" eaLnBrk="0" hangingPunct="0">
              <a:defRPr sz="4400">
                <a:cs typeface="Cordia New" pitchFamily="34" charset="-34"/>
              </a:defRPr>
            </a:lvl2pPr>
            <a:lvl3pPr algn="ctr" eaLnBrk="0" hangingPunct="0">
              <a:defRPr sz="4400">
                <a:cs typeface="Cordia New" pitchFamily="34" charset="-34"/>
              </a:defRPr>
            </a:lvl3pPr>
            <a:lvl4pPr algn="ctr" eaLnBrk="0" hangingPunct="0">
              <a:defRPr sz="4400">
                <a:cs typeface="Cordia New" pitchFamily="34" charset="-34"/>
              </a:defRPr>
            </a:lvl4pPr>
            <a:lvl5pPr algn="ctr" eaLnBrk="0" hangingPunct="0">
              <a:defRPr sz="4400">
                <a:cs typeface="Cordia New" pitchFamily="34" charset="-34"/>
              </a:defRPr>
            </a:lvl5pPr>
            <a:lvl6pPr marL="457200" algn="ctr" fontAlgn="base">
              <a:spcBef>
                <a:spcPct val="0"/>
              </a:spcBef>
              <a:spcAft>
                <a:spcPct val="0"/>
              </a:spcAft>
              <a:defRPr sz="4400">
                <a:cs typeface="Cordia New" pitchFamily="34" charset="-34"/>
              </a:defRPr>
            </a:lvl6pPr>
            <a:lvl7pPr marL="914400" algn="ctr" fontAlgn="base">
              <a:spcBef>
                <a:spcPct val="0"/>
              </a:spcBef>
              <a:spcAft>
                <a:spcPct val="0"/>
              </a:spcAft>
              <a:defRPr sz="4400">
                <a:cs typeface="Cordia New" pitchFamily="34" charset="-34"/>
              </a:defRPr>
            </a:lvl7pPr>
            <a:lvl8pPr marL="1371600" algn="ctr" fontAlgn="base">
              <a:spcBef>
                <a:spcPct val="0"/>
              </a:spcBef>
              <a:spcAft>
                <a:spcPct val="0"/>
              </a:spcAft>
              <a:defRPr sz="4400">
                <a:cs typeface="Cordia New" pitchFamily="34" charset="-34"/>
              </a:defRPr>
            </a:lvl8pPr>
            <a:lvl9pPr marL="1828800" algn="ctr" fontAlgn="base">
              <a:spcBef>
                <a:spcPct val="0"/>
              </a:spcBef>
              <a:spcAft>
                <a:spcPct val="0"/>
              </a:spcAft>
              <a:defRPr sz="4400">
                <a:cs typeface="Cordia New" pitchFamily="34" charset="-34"/>
              </a:defRPr>
            </a:lvl9pPr>
          </a:lstStyle>
          <a:p>
            <a:endParaRPr lang="en-GB" sz="2000" dirty="0"/>
          </a:p>
        </p:txBody>
      </p:sp>
      <p:sp>
        <p:nvSpPr>
          <p:cNvPr id="4" name="Rectangle 3"/>
          <p:cNvSpPr/>
          <p:nvPr/>
        </p:nvSpPr>
        <p:spPr>
          <a:xfrm>
            <a:off x="1706563" y="2209801"/>
            <a:ext cx="8077200" cy="4431983"/>
          </a:xfrm>
          <a:prstGeom prst="rect">
            <a:avLst/>
          </a:prstGeom>
        </p:spPr>
        <p:txBody>
          <a:bodyPr wrap="square">
            <a:spAutoFit/>
          </a:bodyPr>
          <a:lstStyle/>
          <a:p>
            <a:pPr marL="285750" indent="-285750">
              <a:buFont typeface="Arial" pitchFamily="34" charset="0"/>
              <a:buChar char="•"/>
              <a:defRPr/>
            </a:pPr>
            <a:r>
              <a:rPr lang="en-CA" b="1" dirty="0">
                <a:solidFill>
                  <a:srgbClr val="C00000"/>
                </a:solidFill>
              </a:rPr>
              <a:t>Ethical review and approval:</a:t>
            </a:r>
            <a:endParaRPr lang="en-CA" dirty="0">
              <a:solidFill>
                <a:srgbClr val="C00000"/>
              </a:solidFill>
            </a:endParaRPr>
          </a:p>
          <a:p>
            <a:pPr marL="742950" lvl="1" indent="-285750">
              <a:buFont typeface="Arial" pitchFamily="34" charset="0"/>
              <a:buChar char="•"/>
              <a:defRPr/>
            </a:pPr>
            <a:r>
              <a:rPr lang="en-CA" sz="1600" dirty="0">
                <a:solidFill>
                  <a:prstClr val="black"/>
                </a:solidFill>
              </a:rPr>
              <a:t>Weigh community benefit</a:t>
            </a:r>
          </a:p>
          <a:p>
            <a:pPr marL="742950" lvl="1" indent="-285750">
              <a:buFont typeface="Arial" pitchFamily="34" charset="0"/>
              <a:buChar char="•"/>
              <a:defRPr/>
            </a:pPr>
            <a:r>
              <a:rPr lang="en-CA" sz="1600" dirty="0">
                <a:solidFill>
                  <a:prstClr val="black"/>
                </a:solidFill>
              </a:rPr>
              <a:t>Ethics approval granted for a person of any age to participate</a:t>
            </a:r>
          </a:p>
          <a:p>
            <a:pPr marL="742950" lvl="1" indent="-285750">
              <a:buFont typeface="Arial" pitchFamily="34" charset="0"/>
              <a:buChar char="•"/>
              <a:defRPr/>
            </a:pPr>
            <a:r>
              <a:rPr lang="en-CA" sz="1600" dirty="0">
                <a:solidFill>
                  <a:prstClr val="black"/>
                </a:solidFill>
              </a:rPr>
              <a:t>Surveillance</a:t>
            </a:r>
            <a:r>
              <a:rPr lang="en-CA" sz="1600" b="1" dirty="0">
                <a:solidFill>
                  <a:prstClr val="black"/>
                </a:solidFill>
              </a:rPr>
              <a:t> </a:t>
            </a:r>
            <a:r>
              <a:rPr lang="en-CA" sz="1600" dirty="0">
                <a:solidFill>
                  <a:prstClr val="black"/>
                </a:solidFill>
              </a:rPr>
              <a:t> deemed as non-research activity by the Ethics Committee </a:t>
            </a:r>
          </a:p>
          <a:p>
            <a:pPr marL="742950" lvl="1" indent="-285750">
              <a:buFont typeface="Arial" pitchFamily="34" charset="0"/>
              <a:buChar char="•"/>
              <a:defRPr/>
            </a:pPr>
            <a:r>
              <a:rPr lang="en-US" sz="1600" dirty="0">
                <a:solidFill>
                  <a:prstClr val="black"/>
                </a:solidFill>
              </a:rPr>
              <a:t>Surveillance does not require Ethics Committee Review</a:t>
            </a:r>
          </a:p>
          <a:p>
            <a:pPr marL="742950" lvl="1" indent="-285750">
              <a:buFont typeface="Arial" pitchFamily="34" charset="0"/>
              <a:buChar char="•"/>
              <a:defRPr/>
            </a:pPr>
            <a:endParaRPr lang="en-CA" dirty="0">
              <a:solidFill>
                <a:srgbClr val="C00000"/>
              </a:solidFill>
            </a:endParaRPr>
          </a:p>
          <a:p>
            <a:pPr marL="285750" indent="-285750">
              <a:buFont typeface="Arial" pitchFamily="34" charset="0"/>
              <a:buChar char="•"/>
              <a:defRPr/>
            </a:pPr>
            <a:r>
              <a:rPr lang="en-CA" b="1" dirty="0">
                <a:solidFill>
                  <a:srgbClr val="C00000"/>
                </a:solidFill>
              </a:rPr>
              <a:t>Parental consent requirements:</a:t>
            </a:r>
            <a:r>
              <a:rPr lang="en-CA" dirty="0">
                <a:solidFill>
                  <a:srgbClr val="C00000"/>
                </a:solidFill>
              </a:rPr>
              <a:t> </a:t>
            </a:r>
          </a:p>
          <a:p>
            <a:pPr marL="742950" lvl="1" indent="-285750">
              <a:buFont typeface="Arial" pitchFamily="34" charset="0"/>
              <a:buChar char="•"/>
              <a:defRPr/>
            </a:pPr>
            <a:r>
              <a:rPr lang="en-CA" sz="1600" dirty="0">
                <a:solidFill>
                  <a:prstClr val="black"/>
                </a:solidFill>
              </a:rPr>
              <a:t>Parent/ guardian consent required</a:t>
            </a:r>
          </a:p>
          <a:p>
            <a:pPr marL="742950" lvl="1" indent="-285750">
              <a:buFont typeface="Arial" pitchFamily="34" charset="0"/>
              <a:buChar char="•"/>
              <a:defRPr/>
            </a:pPr>
            <a:r>
              <a:rPr lang="en-CA" sz="1600" dirty="0">
                <a:solidFill>
                  <a:prstClr val="black"/>
                </a:solidFill>
              </a:rPr>
              <a:t>Parent/ guardian consent waivered </a:t>
            </a:r>
          </a:p>
          <a:p>
            <a:pPr marL="742950" lvl="1" indent="-285750">
              <a:buFont typeface="Arial" pitchFamily="34" charset="0"/>
              <a:buChar char="•"/>
              <a:defRPr/>
            </a:pPr>
            <a:r>
              <a:rPr lang="en-CA" sz="1600" dirty="0">
                <a:solidFill>
                  <a:prstClr val="black"/>
                </a:solidFill>
              </a:rPr>
              <a:t>Consent from Dept. of Education or school principal sufficient</a:t>
            </a:r>
          </a:p>
          <a:p>
            <a:pPr marL="742950" lvl="1" indent="-285750">
              <a:buFont typeface="Arial" pitchFamily="34" charset="0"/>
              <a:buChar char="•"/>
              <a:defRPr/>
            </a:pPr>
            <a:endParaRPr lang="en-CA" dirty="0">
              <a:solidFill>
                <a:srgbClr val="C00000"/>
              </a:solidFill>
            </a:endParaRPr>
          </a:p>
          <a:p>
            <a:pPr marL="285750" indent="-285750">
              <a:buFont typeface="Arial" pitchFamily="34" charset="0"/>
              <a:buChar char="•"/>
              <a:defRPr/>
            </a:pPr>
            <a:r>
              <a:rPr lang="en-CA" b="1" dirty="0">
                <a:solidFill>
                  <a:srgbClr val="C00000"/>
                </a:solidFill>
              </a:rPr>
              <a:t>Special adjustments for minors:</a:t>
            </a:r>
            <a:endParaRPr lang="en-CA" dirty="0">
              <a:solidFill>
                <a:srgbClr val="C00000"/>
              </a:solidFill>
            </a:endParaRPr>
          </a:p>
          <a:p>
            <a:pPr marL="742950" lvl="1" indent="-285750">
              <a:buFont typeface="Arial" pitchFamily="34" charset="0"/>
              <a:buChar char="•"/>
              <a:defRPr/>
            </a:pPr>
            <a:r>
              <a:rPr lang="en-CA" sz="1600" dirty="0">
                <a:solidFill>
                  <a:prstClr val="black"/>
                </a:solidFill>
              </a:rPr>
              <a:t>Protection of respondents built into design and questionnaires</a:t>
            </a:r>
          </a:p>
          <a:p>
            <a:pPr marL="742950" lvl="1" indent="-285750">
              <a:buFont typeface="Arial" pitchFamily="34" charset="0"/>
              <a:buChar char="•"/>
              <a:defRPr/>
            </a:pPr>
            <a:r>
              <a:rPr lang="en-CA" sz="1600" dirty="0">
                <a:solidFill>
                  <a:prstClr val="black"/>
                </a:solidFill>
              </a:rPr>
              <a:t>Sensitive sexuality questions removed for very young students </a:t>
            </a:r>
          </a:p>
          <a:p>
            <a:pPr marL="742950" lvl="1" indent="-285750">
              <a:buFont typeface="Arial" pitchFamily="34" charset="0"/>
              <a:buChar char="•"/>
              <a:defRPr/>
            </a:pPr>
            <a:r>
              <a:rPr lang="en-CA" sz="1600" dirty="0">
                <a:solidFill>
                  <a:prstClr val="black"/>
                </a:solidFill>
              </a:rPr>
              <a:t>Strategies to ensure consent secured without coercion</a:t>
            </a:r>
          </a:p>
          <a:p>
            <a:pPr marL="742950" lvl="1" indent="-285750">
              <a:buFont typeface="Arial" pitchFamily="34" charset="0"/>
              <a:buChar char="•"/>
              <a:defRPr/>
            </a:pPr>
            <a:r>
              <a:rPr lang="en-CA" sz="1600" dirty="0">
                <a:solidFill>
                  <a:prstClr val="black"/>
                </a:solidFill>
              </a:rPr>
              <a:t>Referral to appropriate services.</a:t>
            </a:r>
          </a:p>
          <a:p>
            <a:pPr marL="285750" indent="-285750">
              <a:buFont typeface="Arial" pitchFamily="34" charset="0"/>
              <a:buChar char="•"/>
              <a:defRPr/>
            </a:pPr>
            <a:endParaRPr lang="en-CA" sz="1600" dirty="0">
              <a:solidFill>
                <a:prstClr val="black"/>
              </a:solidFill>
            </a:endParaRPr>
          </a:p>
        </p:txBody>
      </p:sp>
      <p:sp>
        <p:nvSpPr>
          <p:cNvPr id="2" name="Title 1"/>
          <p:cNvSpPr>
            <a:spLocks noGrp="1"/>
          </p:cNvSpPr>
          <p:nvPr>
            <p:ph type="title"/>
          </p:nvPr>
        </p:nvSpPr>
        <p:spPr>
          <a:xfrm>
            <a:off x="1641735" y="6308380"/>
            <a:ext cx="8990012" cy="504000"/>
          </a:xfrm>
        </p:spPr>
        <p:txBody>
          <a:bodyPr/>
          <a:lstStyle/>
          <a:p>
            <a:r>
              <a:rPr lang="en-CA" sz="1600" dirty="0"/>
              <a:t>Only 9 out of 47 studies reviewed described ethical procedures specific for minors: Afghanistan, Cambodia, Indonesia, Lao PDR, Maldives,  Pakistan, PNG, Thailand, Vanuatu </a:t>
            </a:r>
            <a:br>
              <a:rPr lang="en-CA" sz="1600" dirty="0"/>
            </a:br>
            <a:endParaRPr lang="en-GB" sz="1600" dirty="0"/>
          </a:p>
        </p:txBody>
      </p:sp>
      <p:sp>
        <p:nvSpPr>
          <p:cNvPr id="5" name="Title 1"/>
          <p:cNvSpPr txBox="1">
            <a:spLocks/>
          </p:cNvSpPr>
          <p:nvPr/>
        </p:nvSpPr>
        <p:spPr>
          <a:xfrm>
            <a:off x="228600" y="1598391"/>
            <a:ext cx="9723438" cy="504000"/>
          </a:xfrm>
          <a:prstGeom prst="rect">
            <a:avLst/>
          </a:prstGeom>
        </p:spPr>
        <p:txBody>
          <a:bodyPr>
            <a:noAutofit/>
          </a:bodyPr>
          <a:lstStyle>
            <a:lvl1pPr algn="l" rtl="0" eaLnBrk="0" fontAlgn="base" hangingPunct="0">
              <a:spcBef>
                <a:spcPct val="0"/>
              </a:spcBef>
              <a:spcAft>
                <a:spcPct val="0"/>
              </a:spcAft>
              <a:defRPr sz="2400" b="1" kern="1200">
                <a:solidFill>
                  <a:srgbClr val="C00000"/>
                </a:solidFill>
                <a:latin typeface="+mj-lt"/>
                <a:ea typeface="+mj-ea"/>
                <a:cs typeface="+mj-cs"/>
              </a:defRPr>
            </a:lvl1pPr>
            <a:lvl2pPr algn="ctr" rtl="0" eaLnBrk="0" fontAlgn="base" hangingPunct="0">
              <a:spcBef>
                <a:spcPct val="0"/>
              </a:spcBef>
              <a:spcAft>
                <a:spcPct val="0"/>
              </a:spcAft>
              <a:defRPr sz="4400">
                <a:solidFill>
                  <a:schemeClr val="tx1"/>
                </a:solidFill>
                <a:latin typeface="Arial" charset="0"/>
                <a:cs typeface="Cordia New" pitchFamily="34" charset="-34"/>
              </a:defRPr>
            </a:lvl2pPr>
            <a:lvl3pPr algn="ctr" rtl="0" eaLnBrk="0" fontAlgn="base" hangingPunct="0">
              <a:spcBef>
                <a:spcPct val="0"/>
              </a:spcBef>
              <a:spcAft>
                <a:spcPct val="0"/>
              </a:spcAft>
              <a:defRPr sz="4400">
                <a:solidFill>
                  <a:schemeClr val="tx1"/>
                </a:solidFill>
                <a:latin typeface="Arial" charset="0"/>
                <a:cs typeface="Cordia New" pitchFamily="34" charset="-34"/>
              </a:defRPr>
            </a:lvl3pPr>
            <a:lvl4pPr algn="ctr" rtl="0" eaLnBrk="0" fontAlgn="base" hangingPunct="0">
              <a:spcBef>
                <a:spcPct val="0"/>
              </a:spcBef>
              <a:spcAft>
                <a:spcPct val="0"/>
              </a:spcAft>
              <a:defRPr sz="4400">
                <a:solidFill>
                  <a:schemeClr val="tx1"/>
                </a:solidFill>
                <a:latin typeface="Arial" charset="0"/>
                <a:cs typeface="Cordia New" pitchFamily="34" charset="-34"/>
              </a:defRPr>
            </a:lvl4pPr>
            <a:lvl5pPr algn="ctr" rtl="0" eaLnBrk="0" fontAlgn="base" hangingPunct="0">
              <a:spcBef>
                <a:spcPct val="0"/>
              </a:spcBef>
              <a:spcAft>
                <a:spcPct val="0"/>
              </a:spcAft>
              <a:defRPr sz="4400">
                <a:solidFill>
                  <a:schemeClr val="tx1"/>
                </a:solidFill>
                <a:latin typeface="Arial" charset="0"/>
                <a:cs typeface="Cordia New" pitchFamily="34" charset="-34"/>
              </a:defRPr>
            </a:lvl5pPr>
            <a:lvl6pPr marL="457200" algn="ctr" rtl="0" fontAlgn="base">
              <a:spcBef>
                <a:spcPct val="0"/>
              </a:spcBef>
              <a:spcAft>
                <a:spcPct val="0"/>
              </a:spcAft>
              <a:defRPr sz="4400">
                <a:solidFill>
                  <a:schemeClr val="tx1"/>
                </a:solidFill>
                <a:latin typeface="Arial" charset="0"/>
                <a:cs typeface="Cordia New" pitchFamily="34" charset="-34"/>
              </a:defRPr>
            </a:lvl6pPr>
            <a:lvl7pPr marL="914400" algn="ctr" rtl="0" fontAlgn="base">
              <a:spcBef>
                <a:spcPct val="0"/>
              </a:spcBef>
              <a:spcAft>
                <a:spcPct val="0"/>
              </a:spcAft>
              <a:defRPr sz="4400">
                <a:solidFill>
                  <a:schemeClr val="tx1"/>
                </a:solidFill>
                <a:latin typeface="Arial" charset="0"/>
                <a:cs typeface="Cordia New" pitchFamily="34" charset="-34"/>
              </a:defRPr>
            </a:lvl7pPr>
            <a:lvl8pPr marL="1371600" algn="ctr" rtl="0" fontAlgn="base">
              <a:spcBef>
                <a:spcPct val="0"/>
              </a:spcBef>
              <a:spcAft>
                <a:spcPct val="0"/>
              </a:spcAft>
              <a:defRPr sz="4400">
                <a:solidFill>
                  <a:schemeClr val="tx1"/>
                </a:solidFill>
                <a:latin typeface="Arial" charset="0"/>
                <a:cs typeface="Cordia New" pitchFamily="34" charset="-34"/>
              </a:defRPr>
            </a:lvl8pPr>
            <a:lvl9pPr marL="1828800" algn="ctr" rtl="0" fontAlgn="base">
              <a:spcBef>
                <a:spcPct val="0"/>
              </a:spcBef>
              <a:spcAft>
                <a:spcPct val="0"/>
              </a:spcAft>
              <a:defRPr sz="4400">
                <a:solidFill>
                  <a:schemeClr val="tx1"/>
                </a:solidFill>
                <a:latin typeface="Arial" charset="0"/>
                <a:cs typeface="Cordia New" pitchFamily="34" charset="-34"/>
              </a:defRPr>
            </a:lvl9pPr>
          </a:lstStyle>
          <a:p>
            <a:r>
              <a:rPr lang="en-CA" sz="2800" dirty="0"/>
              <a:t>Ethical procedures for surveyed young populations</a:t>
            </a:r>
            <a:endParaRPr lang="en-GB" sz="2800" dirty="0"/>
          </a:p>
        </p:txBody>
      </p:sp>
    </p:spTree>
    <p:extLst>
      <p:ext uri="{BB962C8B-B14F-4D97-AF65-F5344CB8AC3E}">
        <p14:creationId xmlns:p14="http://schemas.microsoft.com/office/powerpoint/2010/main" val="397566565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600200"/>
            <a:ext cx="8402672" cy="504000"/>
          </a:xfrm>
          <a:prstGeom prst="rect">
            <a:avLst/>
          </a:prstGeom>
        </p:spPr>
        <p:txBody>
          <a:bodyPr>
            <a:noAutofit/>
          </a:bodyPr>
          <a:lstStyle/>
          <a:p>
            <a:r>
              <a:rPr lang="en-US" sz="2800" dirty="0"/>
              <a:t>Data need for young key populations</a:t>
            </a:r>
            <a:endParaRPr lang="en-GB" sz="2800" dirty="0"/>
          </a:p>
        </p:txBody>
      </p:sp>
      <p:sp>
        <p:nvSpPr>
          <p:cNvPr id="3" name="Content Placeholder 2"/>
          <p:cNvSpPr>
            <a:spLocks noGrp="1"/>
          </p:cNvSpPr>
          <p:nvPr>
            <p:ph idx="4294967295"/>
          </p:nvPr>
        </p:nvSpPr>
        <p:spPr>
          <a:xfrm>
            <a:off x="1828800" y="2590801"/>
            <a:ext cx="8534400" cy="4068763"/>
          </a:xfrm>
          <a:prstGeom prst="rect">
            <a:avLst/>
          </a:prstGeom>
        </p:spPr>
        <p:txBody>
          <a:bodyPr/>
          <a:lstStyle/>
          <a:p>
            <a:pPr marL="0" indent="0">
              <a:lnSpc>
                <a:spcPct val="150000"/>
              </a:lnSpc>
              <a:buNone/>
            </a:pPr>
            <a:r>
              <a:rPr lang="en-US" sz="2400" b="1" dirty="0">
                <a:solidFill>
                  <a:srgbClr val="C00000"/>
                </a:solidFill>
              </a:rPr>
              <a:t>To understand how HIV affects young key populations… </a:t>
            </a:r>
            <a:endParaRPr lang="en-US" sz="2400" dirty="0"/>
          </a:p>
          <a:p>
            <a:pPr>
              <a:lnSpc>
                <a:spcPct val="150000"/>
              </a:lnSpc>
            </a:pPr>
            <a:r>
              <a:rPr lang="en-US" sz="2400" dirty="0"/>
              <a:t>Surveys have to include enough of young key populations to yield meaningful results</a:t>
            </a:r>
          </a:p>
          <a:p>
            <a:pPr>
              <a:lnSpc>
                <a:spcPct val="150000"/>
              </a:lnSpc>
            </a:pPr>
            <a:r>
              <a:rPr lang="en-US" sz="2400" dirty="0"/>
              <a:t>Reports of surveys have to include the age disaggregated data and results</a:t>
            </a:r>
            <a:endParaRPr lang="en-GB" sz="2400" dirty="0"/>
          </a:p>
        </p:txBody>
      </p:sp>
    </p:spTree>
    <p:extLst>
      <p:ext uri="{BB962C8B-B14F-4D97-AF65-F5344CB8AC3E}">
        <p14:creationId xmlns:p14="http://schemas.microsoft.com/office/powerpoint/2010/main" val="131051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28600" y="2057401"/>
            <a:ext cx="4402138" cy="3590925"/>
          </a:xfrm>
          <a:prstGeom prst="rect">
            <a:avLst/>
          </a:prstGeom>
          <a:noFill/>
        </p:spPr>
        <p:txBody>
          <a:bodyPr vert="horz" lIns="91440" tIns="45720" rIns="91440" bIns="45720" rtlCol="0" anchor="ctr">
            <a:noAutofit/>
          </a:bodyPr>
          <a:lstStyle/>
          <a:p>
            <a:pPr algn="l" defTabSz="457200"/>
            <a:r>
              <a:rPr lang="en-US" sz="2800" b="1" dirty="0">
                <a:solidFill>
                  <a:srgbClr val="C00000"/>
                </a:solidFill>
                <a:latin typeface="Arial" pitchFamily="34" charset="0"/>
                <a:ea typeface="ＭＳ Ｐゴシック" charset="-128"/>
                <a:cs typeface="Arial" pitchFamily="34" charset="0"/>
              </a:rPr>
              <a:t>Main data sources to generate key strategic information for young key populations</a:t>
            </a:r>
            <a:endParaRPr lang="en-GB" sz="2800" b="1" dirty="0">
              <a:solidFill>
                <a:srgbClr val="C00000"/>
              </a:solidFill>
              <a:latin typeface="Arial" pitchFamily="34" charset="0"/>
              <a:ea typeface="ＭＳ Ｐゴシック" charset="-128"/>
              <a:cs typeface="Arial" pitchFamily="34" charset="0"/>
            </a:endParaRPr>
          </a:p>
        </p:txBody>
      </p:sp>
      <p:grpSp>
        <p:nvGrpSpPr>
          <p:cNvPr id="4" name="Group 3"/>
          <p:cNvGrpSpPr/>
          <p:nvPr/>
        </p:nvGrpSpPr>
        <p:grpSpPr>
          <a:xfrm>
            <a:off x="4200526" y="1447800"/>
            <a:ext cx="4791075" cy="5181600"/>
            <a:chOff x="0" y="0"/>
            <a:chExt cx="4791075" cy="5181600"/>
          </a:xfrm>
        </p:grpSpPr>
        <p:sp>
          <p:nvSpPr>
            <p:cNvPr id="5" name="Hexagon 4"/>
            <p:cNvSpPr/>
            <p:nvPr/>
          </p:nvSpPr>
          <p:spPr>
            <a:xfrm>
              <a:off x="1543050" y="0"/>
              <a:ext cx="1781175" cy="1647825"/>
            </a:xfrm>
            <a:prstGeom prst="hexagon">
              <a:avLst/>
            </a:prstGeom>
            <a:solidFill>
              <a:srgbClr val="88C540"/>
            </a:solidFill>
            <a:ln w="25400" cap="flat" cmpd="sng" algn="ctr">
              <a:noFill/>
              <a:prstDash val="solid"/>
            </a:ln>
            <a:effectLst/>
          </p:spPr>
          <p:txBody>
            <a:bodyPr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fontAlgn="auto">
                <a:spcBef>
                  <a:spcPts val="0"/>
                </a:spcBef>
                <a:spcAft>
                  <a:spcPts val="0"/>
                </a:spcAft>
                <a:defRPr/>
              </a:pPr>
              <a:r>
                <a:rPr lang="en-GB" sz="1400" b="1" kern="0">
                  <a:solidFill>
                    <a:sysClr val="window" lastClr="FFFFFF"/>
                  </a:solidFill>
                  <a:cs typeface="Arial" pitchFamily="34" charset="0"/>
                </a:rPr>
                <a:t>HIV and AIDS registry</a:t>
              </a:r>
            </a:p>
          </p:txBody>
        </p:sp>
        <p:sp>
          <p:nvSpPr>
            <p:cNvPr id="6" name="Hexagon 5"/>
            <p:cNvSpPr/>
            <p:nvPr/>
          </p:nvSpPr>
          <p:spPr>
            <a:xfrm>
              <a:off x="1495425" y="3533775"/>
              <a:ext cx="1781175" cy="1647825"/>
            </a:xfrm>
            <a:prstGeom prst="hexagon">
              <a:avLst/>
            </a:prstGeom>
            <a:solidFill>
              <a:sysClr val="window" lastClr="FFFFFF">
                <a:lumMod val="50000"/>
              </a:sysClr>
            </a:solidFill>
            <a:ln w="25400" cap="flat" cmpd="sng" algn="ctr">
              <a:noFill/>
              <a:prstDash val="solid"/>
            </a:ln>
            <a:effectLst/>
          </p:spPr>
          <p:txBody>
            <a:bodyPr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fontAlgn="auto">
                <a:spcBef>
                  <a:spcPts val="0"/>
                </a:spcBef>
                <a:spcAft>
                  <a:spcPts val="0"/>
                </a:spcAft>
                <a:defRPr/>
              </a:pPr>
              <a:r>
                <a:rPr lang="en-GB" sz="1400" b="1" kern="0" dirty="0">
                  <a:solidFill>
                    <a:sysClr val="window" lastClr="FFFFFF"/>
                  </a:solidFill>
                  <a:cs typeface="Arial" pitchFamily="34" charset="0"/>
                </a:rPr>
                <a:t>Additional strategic information sources*</a:t>
              </a:r>
            </a:p>
          </p:txBody>
        </p:sp>
        <p:grpSp>
          <p:nvGrpSpPr>
            <p:cNvPr id="7" name="Group 6"/>
            <p:cNvGrpSpPr/>
            <p:nvPr/>
          </p:nvGrpSpPr>
          <p:grpSpPr>
            <a:xfrm>
              <a:off x="0" y="2628900"/>
              <a:ext cx="1781175" cy="1647825"/>
              <a:chOff x="0" y="2628900"/>
              <a:chExt cx="1781175" cy="1647825"/>
            </a:xfrm>
          </p:grpSpPr>
          <p:sp>
            <p:nvSpPr>
              <p:cNvPr id="20" name="Hexagon 19"/>
              <p:cNvSpPr/>
              <p:nvPr/>
            </p:nvSpPr>
            <p:spPr>
              <a:xfrm>
                <a:off x="0" y="2628900"/>
                <a:ext cx="1781175" cy="1647825"/>
              </a:xfrm>
              <a:prstGeom prst="hexagon">
                <a:avLst/>
              </a:prstGeom>
              <a:solidFill>
                <a:srgbClr val="F78E1E"/>
              </a:solidFill>
              <a:ln w="25400" cap="flat" cmpd="sng" algn="ctr">
                <a:noFill/>
                <a:prstDash val="solid"/>
              </a:ln>
              <a:effectLst/>
            </p:spPr>
            <p:txBody>
              <a:bodyPr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fontAlgn="auto">
                  <a:spcBef>
                    <a:spcPts val="0"/>
                  </a:spcBef>
                  <a:spcAft>
                    <a:spcPts val="0"/>
                  </a:spcAft>
                  <a:defRPr/>
                </a:pPr>
                <a:endParaRPr lang="en-GB" b="1" kern="0">
                  <a:solidFill>
                    <a:sysClr val="window" lastClr="FFFFFF"/>
                  </a:solidFill>
                  <a:cs typeface="Arial" pitchFamily="34" charset="0"/>
                </a:endParaRPr>
              </a:p>
            </p:txBody>
          </p:sp>
          <p:sp>
            <p:nvSpPr>
              <p:cNvPr id="21" name="TextBox 9"/>
              <p:cNvSpPr txBox="1"/>
              <p:nvPr/>
            </p:nvSpPr>
            <p:spPr>
              <a:xfrm>
                <a:off x="82104" y="2933701"/>
                <a:ext cx="1603822" cy="933449"/>
              </a:xfrm>
              <a:prstGeom prst="rect">
                <a:avLst/>
              </a:prstGeom>
              <a:noFill/>
              <a:ln>
                <a:noFill/>
              </a:ln>
              <a:effectLst/>
            </p:spPr>
            <p:txBody>
              <a:bodyPr wrap="square" rtlCol="0" anchor="ctr">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fontAlgn="auto">
                  <a:spcBef>
                    <a:spcPts val="0"/>
                  </a:spcBef>
                  <a:spcAft>
                    <a:spcPts val="0"/>
                  </a:spcAft>
                  <a:defRPr/>
                </a:pPr>
                <a:r>
                  <a:rPr lang="en-GB" sz="1400" b="1" kern="0">
                    <a:solidFill>
                      <a:sysClr val="window" lastClr="FFFFFF"/>
                    </a:solidFill>
                    <a:cs typeface="Arial" pitchFamily="34" charset="0"/>
                  </a:rPr>
                  <a:t>STI and other co-infections surveillance</a:t>
                </a:r>
                <a:endParaRPr lang="en-GB" b="1" kern="0">
                  <a:solidFill>
                    <a:sysClr val="window" lastClr="FFFFFF"/>
                  </a:solidFill>
                  <a:cs typeface="Arial" pitchFamily="34" charset="0"/>
                </a:endParaRPr>
              </a:p>
            </p:txBody>
          </p:sp>
        </p:grpSp>
        <p:grpSp>
          <p:nvGrpSpPr>
            <p:cNvPr id="8" name="Group 7"/>
            <p:cNvGrpSpPr/>
            <p:nvPr/>
          </p:nvGrpSpPr>
          <p:grpSpPr>
            <a:xfrm>
              <a:off x="1504950" y="1781175"/>
              <a:ext cx="1781175" cy="1647825"/>
              <a:chOff x="1504950" y="1781175"/>
              <a:chExt cx="1781175" cy="1647825"/>
            </a:xfrm>
          </p:grpSpPr>
          <p:sp>
            <p:nvSpPr>
              <p:cNvPr id="18" name="Hexagon 17"/>
              <p:cNvSpPr/>
              <p:nvPr/>
            </p:nvSpPr>
            <p:spPr>
              <a:xfrm>
                <a:off x="1504950" y="1781175"/>
                <a:ext cx="1781175" cy="1647825"/>
              </a:xfrm>
              <a:prstGeom prst="hexagon">
                <a:avLst/>
              </a:prstGeom>
              <a:solidFill>
                <a:srgbClr val="E31837"/>
              </a:solidFill>
              <a:ln w="25400" cap="flat" cmpd="sng" algn="ctr">
                <a:noFill/>
                <a:prstDash val="solid"/>
              </a:ln>
              <a:effectLst/>
            </p:spPr>
            <p:txBody>
              <a:bodyPr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fontAlgn="auto">
                  <a:spcBef>
                    <a:spcPts val="0"/>
                  </a:spcBef>
                  <a:spcAft>
                    <a:spcPts val="0"/>
                  </a:spcAft>
                  <a:defRPr/>
                </a:pPr>
                <a:endParaRPr lang="en-GB" sz="1400" b="1" kern="0">
                  <a:solidFill>
                    <a:sysClr val="window" lastClr="FFFFFF"/>
                  </a:solidFill>
                  <a:cs typeface="Arial" pitchFamily="34" charset="0"/>
                </a:endParaRPr>
              </a:p>
            </p:txBody>
          </p:sp>
          <p:sp>
            <p:nvSpPr>
              <p:cNvPr id="19" name="TextBox 10"/>
              <p:cNvSpPr txBox="1"/>
              <p:nvPr/>
            </p:nvSpPr>
            <p:spPr>
              <a:xfrm>
                <a:off x="1590675" y="2047875"/>
                <a:ext cx="1603822" cy="1085850"/>
              </a:xfrm>
              <a:prstGeom prst="rect">
                <a:avLst/>
              </a:prstGeom>
              <a:noFill/>
              <a:ln>
                <a:noFill/>
              </a:ln>
              <a:effectLst/>
            </p:spPr>
            <p:txBody>
              <a:bodyPr wrap="square" rtlCol="0" anchor="ctr">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fontAlgn="auto">
                  <a:spcBef>
                    <a:spcPts val="0"/>
                  </a:spcBef>
                  <a:spcAft>
                    <a:spcPts val="0"/>
                  </a:spcAft>
                  <a:defRPr/>
                </a:pPr>
                <a:r>
                  <a:rPr lang="en-GB" sz="1400" b="1" kern="0">
                    <a:solidFill>
                      <a:sysClr val="window" lastClr="FFFFFF"/>
                    </a:solidFill>
                    <a:cs typeface="Arial" pitchFamily="34" charset="0"/>
                  </a:rPr>
                  <a:t>HIV serological surveys</a:t>
                </a:r>
              </a:p>
              <a:p>
                <a:pPr algn="ctr" fontAlgn="auto">
                  <a:spcBef>
                    <a:spcPts val="0"/>
                  </a:spcBef>
                  <a:spcAft>
                    <a:spcPts val="0"/>
                  </a:spcAft>
                  <a:defRPr/>
                </a:pPr>
                <a:r>
                  <a:rPr lang="en-GB" b="1" kern="0">
                    <a:solidFill>
                      <a:sysClr val="window" lastClr="FFFFFF"/>
                    </a:solidFill>
                    <a:cs typeface="Arial" pitchFamily="34" charset="0"/>
                  </a:rPr>
                  <a:t>(HSS, IBBS, population based surveys and others)</a:t>
                </a:r>
                <a:endParaRPr lang="en-GB" sz="1400" b="1" kern="0">
                  <a:solidFill>
                    <a:sysClr val="window" lastClr="FFFFFF"/>
                  </a:solidFill>
                  <a:cs typeface="Arial" pitchFamily="34" charset="0"/>
                </a:endParaRPr>
              </a:p>
            </p:txBody>
          </p:sp>
        </p:grpSp>
        <p:grpSp>
          <p:nvGrpSpPr>
            <p:cNvPr id="9" name="Group 8"/>
            <p:cNvGrpSpPr/>
            <p:nvPr/>
          </p:nvGrpSpPr>
          <p:grpSpPr>
            <a:xfrm>
              <a:off x="2981325" y="2686050"/>
              <a:ext cx="1781175" cy="1647825"/>
              <a:chOff x="2981325" y="2686050"/>
              <a:chExt cx="1781175" cy="1647825"/>
            </a:xfrm>
          </p:grpSpPr>
          <p:sp>
            <p:nvSpPr>
              <p:cNvPr id="16" name="Hexagon 15"/>
              <p:cNvSpPr/>
              <p:nvPr/>
            </p:nvSpPr>
            <p:spPr>
              <a:xfrm>
                <a:off x="2981325" y="2686050"/>
                <a:ext cx="1781175" cy="1647825"/>
              </a:xfrm>
              <a:prstGeom prst="hexagon">
                <a:avLst/>
              </a:prstGeom>
              <a:solidFill>
                <a:srgbClr val="F78E1E"/>
              </a:solidFill>
              <a:ln w="25400" cap="flat" cmpd="sng" algn="ctr">
                <a:noFill/>
                <a:prstDash val="solid"/>
              </a:ln>
              <a:effectLst/>
            </p:spPr>
            <p:txBody>
              <a:bodyPr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fontAlgn="auto">
                  <a:spcBef>
                    <a:spcPts val="0"/>
                  </a:spcBef>
                  <a:spcAft>
                    <a:spcPts val="0"/>
                  </a:spcAft>
                  <a:defRPr/>
                </a:pPr>
                <a:endParaRPr lang="en-GB" b="1" kern="0">
                  <a:solidFill>
                    <a:sysClr val="window" lastClr="FFFFFF"/>
                  </a:solidFill>
                  <a:cs typeface="Arial" pitchFamily="34" charset="0"/>
                </a:endParaRPr>
              </a:p>
            </p:txBody>
          </p:sp>
          <p:sp>
            <p:nvSpPr>
              <p:cNvPr id="17" name="TextBox 11"/>
              <p:cNvSpPr txBox="1"/>
              <p:nvPr/>
            </p:nvSpPr>
            <p:spPr>
              <a:xfrm>
                <a:off x="3067050" y="2905125"/>
                <a:ext cx="1603822" cy="1085850"/>
              </a:xfrm>
              <a:prstGeom prst="rect">
                <a:avLst/>
              </a:prstGeom>
              <a:noFill/>
              <a:ln>
                <a:noFill/>
              </a:ln>
              <a:effectLst/>
            </p:spPr>
            <p:txBody>
              <a:bodyPr wrap="square" rtlCol="0" anchor="ctr">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fontAlgn="auto">
                  <a:spcBef>
                    <a:spcPts val="0"/>
                  </a:spcBef>
                  <a:spcAft>
                    <a:spcPts val="0"/>
                  </a:spcAft>
                  <a:defRPr/>
                </a:pPr>
                <a:r>
                  <a:rPr lang="en-GB" sz="1400" b="1" kern="0">
                    <a:solidFill>
                      <a:sysClr val="window" lastClr="FFFFFF"/>
                    </a:solidFill>
                    <a:cs typeface="Arial" pitchFamily="34" charset="0"/>
                  </a:rPr>
                  <a:t>Behavioral surveys</a:t>
                </a:r>
              </a:p>
              <a:p>
                <a:pPr algn="ctr" fontAlgn="auto">
                  <a:spcBef>
                    <a:spcPts val="0"/>
                  </a:spcBef>
                  <a:spcAft>
                    <a:spcPts val="0"/>
                  </a:spcAft>
                  <a:defRPr/>
                </a:pPr>
                <a:r>
                  <a:rPr lang="en-GB" b="1" kern="0">
                    <a:solidFill>
                      <a:sysClr val="window" lastClr="FFFFFF"/>
                    </a:solidFill>
                    <a:cs typeface="Arial" pitchFamily="34" charset="0"/>
                  </a:rPr>
                  <a:t>(BSS, IBBS, population based surveys and others)</a:t>
                </a:r>
                <a:endParaRPr lang="en-GB" sz="1400" b="1" kern="0">
                  <a:solidFill>
                    <a:sysClr val="window" lastClr="FFFFFF"/>
                  </a:solidFill>
                  <a:cs typeface="Arial" pitchFamily="34" charset="0"/>
                </a:endParaRPr>
              </a:p>
            </p:txBody>
          </p:sp>
        </p:grpSp>
        <p:grpSp>
          <p:nvGrpSpPr>
            <p:cNvPr id="10" name="Group 9"/>
            <p:cNvGrpSpPr/>
            <p:nvPr/>
          </p:nvGrpSpPr>
          <p:grpSpPr>
            <a:xfrm>
              <a:off x="19050" y="847725"/>
              <a:ext cx="1781175" cy="1647825"/>
              <a:chOff x="19050" y="847725"/>
              <a:chExt cx="1781175" cy="1647825"/>
            </a:xfrm>
          </p:grpSpPr>
          <p:sp>
            <p:nvSpPr>
              <p:cNvPr id="14" name="Hexagon 13"/>
              <p:cNvSpPr/>
              <p:nvPr/>
            </p:nvSpPr>
            <p:spPr>
              <a:xfrm>
                <a:off x="19050" y="847725"/>
                <a:ext cx="1781175" cy="1647825"/>
              </a:xfrm>
              <a:prstGeom prst="hexagon">
                <a:avLst/>
              </a:prstGeom>
              <a:solidFill>
                <a:srgbClr val="00AEEF"/>
              </a:solidFill>
              <a:ln w="25400" cap="flat" cmpd="sng" algn="ctr">
                <a:noFill/>
                <a:prstDash val="solid"/>
              </a:ln>
              <a:effectLst/>
            </p:spPr>
            <p:txBody>
              <a:bodyPr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fontAlgn="auto">
                  <a:spcBef>
                    <a:spcPts val="0"/>
                  </a:spcBef>
                  <a:spcAft>
                    <a:spcPts val="0"/>
                  </a:spcAft>
                  <a:defRPr/>
                </a:pPr>
                <a:endParaRPr lang="en-GB" sz="1400" b="1" kern="0">
                  <a:solidFill>
                    <a:sysClr val="window" lastClr="FFFFFF"/>
                  </a:solidFill>
                  <a:cs typeface="Arial" pitchFamily="34" charset="0"/>
                </a:endParaRPr>
              </a:p>
            </p:txBody>
          </p:sp>
          <p:sp>
            <p:nvSpPr>
              <p:cNvPr id="15" name="TextBox 12"/>
              <p:cNvSpPr txBox="1"/>
              <p:nvPr/>
            </p:nvSpPr>
            <p:spPr>
              <a:xfrm>
                <a:off x="114300" y="1133475"/>
                <a:ext cx="1603822" cy="1085850"/>
              </a:xfrm>
              <a:prstGeom prst="rect">
                <a:avLst/>
              </a:prstGeom>
              <a:noFill/>
              <a:ln>
                <a:noFill/>
              </a:ln>
              <a:effectLst/>
            </p:spPr>
            <p:txBody>
              <a:bodyPr wrap="square" rtlCol="0" anchor="ctr">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fontAlgn="auto">
                  <a:spcBef>
                    <a:spcPts val="0"/>
                  </a:spcBef>
                  <a:spcAft>
                    <a:spcPts val="0"/>
                  </a:spcAft>
                  <a:defRPr/>
                </a:pPr>
                <a:r>
                  <a:rPr lang="en-GB" sz="1400" b="1" kern="0">
                    <a:solidFill>
                      <a:sysClr val="window" lastClr="FFFFFF"/>
                    </a:solidFill>
                    <a:cs typeface="Arial" pitchFamily="34" charset="0"/>
                  </a:rPr>
                  <a:t>Population </a:t>
                </a:r>
              </a:p>
              <a:p>
                <a:pPr algn="ctr" fontAlgn="auto">
                  <a:spcBef>
                    <a:spcPts val="0"/>
                  </a:spcBef>
                  <a:spcAft>
                    <a:spcPts val="0"/>
                  </a:spcAft>
                  <a:defRPr/>
                </a:pPr>
                <a:r>
                  <a:rPr lang="en-GB" sz="1400" b="1" kern="0">
                    <a:solidFill>
                      <a:sysClr val="window" lastClr="FFFFFF"/>
                    </a:solidFill>
                    <a:cs typeface="Arial" pitchFamily="34" charset="0"/>
                  </a:rPr>
                  <a:t>size estimates of key populations</a:t>
                </a:r>
              </a:p>
            </p:txBody>
          </p:sp>
        </p:grpSp>
        <p:grpSp>
          <p:nvGrpSpPr>
            <p:cNvPr id="11" name="Group 10"/>
            <p:cNvGrpSpPr/>
            <p:nvPr/>
          </p:nvGrpSpPr>
          <p:grpSpPr>
            <a:xfrm>
              <a:off x="3009900" y="914400"/>
              <a:ext cx="1781175" cy="1647825"/>
              <a:chOff x="3009900" y="914400"/>
              <a:chExt cx="1781175" cy="1647825"/>
            </a:xfrm>
          </p:grpSpPr>
          <p:sp>
            <p:nvSpPr>
              <p:cNvPr id="12" name="Hexagon 11"/>
              <p:cNvSpPr/>
              <p:nvPr/>
            </p:nvSpPr>
            <p:spPr>
              <a:xfrm>
                <a:off x="3009900" y="914400"/>
                <a:ext cx="1781175" cy="1647825"/>
              </a:xfrm>
              <a:prstGeom prst="hexagon">
                <a:avLst/>
              </a:prstGeom>
              <a:solidFill>
                <a:srgbClr val="00AEEF"/>
              </a:solidFill>
              <a:ln w="25400" cap="flat" cmpd="sng" algn="ctr">
                <a:noFill/>
                <a:prstDash val="solid"/>
              </a:ln>
              <a:effectLst/>
            </p:spPr>
            <p:txBody>
              <a:bodyPr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fontAlgn="auto">
                  <a:spcBef>
                    <a:spcPts val="0"/>
                  </a:spcBef>
                  <a:spcAft>
                    <a:spcPts val="0"/>
                  </a:spcAft>
                  <a:defRPr/>
                </a:pPr>
                <a:endParaRPr lang="en-GB" sz="1400" b="1" kern="0">
                  <a:solidFill>
                    <a:sysClr val="window" lastClr="FFFFFF"/>
                  </a:solidFill>
                  <a:cs typeface="Arial" pitchFamily="34" charset="0"/>
                </a:endParaRPr>
              </a:p>
            </p:txBody>
          </p:sp>
          <p:sp>
            <p:nvSpPr>
              <p:cNvPr id="13" name="TextBox 14"/>
              <p:cNvSpPr txBox="1"/>
              <p:nvPr/>
            </p:nvSpPr>
            <p:spPr>
              <a:xfrm>
                <a:off x="3095625" y="1171575"/>
                <a:ext cx="1603822" cy="1085850"/>
              </a:xfrm>
              <a:prstGeom prst="rect">
                <a:avLst/>
              </a:prstGeom>
              <a:noFill/>
              <a:ln>
                <a:noFill/>
              </a:ln>
              <a:effectLst/>
            </p:spPr>
            <p:txBody>
              <a:bodyPr wrap="square" rtlCol="0" anchor="ctr">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fontAlgn="auto">
                  <a:spcBef>
                    <a:spcPts val="0"/>
                  </a:spcBef>
                  <a:spcAft>
                    <a:spcPts val="0"/>
                  </a:spcAft>
                  <a:defRPr/>
                </a:pPr>
                <a:r>
                  <a:rPr lang="en-GB" sz="1400" b="1" kern="0" dirty="0">
                    <a:solidFill>
                      <a:sysClr val="window" lastClr="FFFFFF"/>
                    </a:solidFill>
                    <a:cs typeface="Arial" pitchFamily="34" charset="0"/>
                  </a:rPr>
                  <a:t>HIV care and treatment programme data</a:t>
                </a:r>
              </a:p>
            </p:txBody>
          </p:sp>
        </p:grpSp>
      </p:grpSp>
      <p:sp>
        <p:nvSpPr>
          <p:cNvPr id="22" name="TextBox 21"/>
          <p:cNvSpPr txBox="1"/>
          <p:nvPr/>
        </p:nvSpPr>
        <p:spPr>
          <a:xfrm>
            <a:off x="7392144" y="5953036"/>
            <a:ext cx="3275856" cy="600164"/>
          </a:xfrm>
          <a:prstGeom prst="rect">
            <a:avLst/>
          </a:prstGeom>
          <a:noFill/>
        </p:spPr>
        <p:txBody>
          <a:bodyPr wrap="square" rtlCol="0">
            <a:spAutoFit/>
          </a:bodyPr>
          <a:lstStyle/>
          <a:p>
            <a:pPr fontAlgn="auto">
              <a:spcBef>
                <a:spcPts val="0"/>
              </a:spcBef>
              <a:spcAft>
                <a:spcPts val="0"/>
              </a:spcAft>
            </a:pPr>
            <a:r>
              <a:rPr lang="en-US" sz="1100" dirty="0">
                <a:solidFill>
                  <a:prstClr val="black"/>
                </a:solidFill>
                <a:latin typeface="Arial" pitchFamily="34" charset="0"/>
                <a:cs typeface="Arial" pitchFamily="34" charset="0"/>
              </a:rPr>
              <a:t>* For instance, stigma index reports, NASA, AIDS spending matrix, </a:t>
            </a:r>
            <a:r>
              <a:rPr lang="en-US" sz="1100" dirty="0" err="1">
                <a:solidFill>
                  <a:prstClr val="black"/>
                </a:solidFill>
                <a:latin typeface="Arial" pitchFamily="34" charset="0"/>
                <a:cs typeface="Arial" pitchFamily="34" charset="0"/>
              </a:rPr>
              <a:t>programme</a:t>
            </a:r>
            <a:r>
              <a:rPr lang="en-US" sz="1100" dirty="0">
                <a:solidFill>
                  <a:prstClr val="black"/>
                </a:solidFill>
                <a:latin typeface="Arial" pitchFamily="34" charset="0"/>
                <a:cs typeface="Arial" pitchFamily="34" charset="0"/>
              </a:rPr>
              <a:t> monitoring and evaluation reports, and other special surveys</a:t>
            </a:r>
            <a:endParaRPr lang="en-GB" sz="1100" dirty="0">
              <a:solidFill>
                <a:prstClr val="black"/>
              </a:solidFill>
              <a:latin typeface="Arial" pitchFamily="34" charset="0"/>
              <a:cs typeface="Arial" pitchFamily="34" charset="0"/>
            </a:endParaRPr>
          </a:p>
        </p:txBody>
      </p:sp>
      <p:sp>
        <p:nvSpPr>
          <p:cNvPr id="23" name="TextBox 1"/>
          <p:cNvSpPr txBox="1">
            <a:spLocks noChangeArrowheads="1"/>
          </p:cNvSpPr>
          <p:nvPr/>
        </p:nvSpPr>
        <p:spPr bwMode="auto">
          <a:xfrm>
            <a:off x="1524000" y="6613480"/>
            <a:ext cx="9144000" cy="25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defTabSz="457200" eaLnBrk="1" hangingPunct="1"/>
            <a:r>
              <a:rPr lang="en-US" altLang="en-US" sz="850" dirty="0">
                <a:solidFill>
                  <a:srgbClr val="000000"/>
                </a:solidFill>
              </a:rPr>
              <a:t>Source: Prepared by </a:t>
            </a:r>
            <a:r>
              <a:rPr lang="en-US" altLang="en-US" sz="850" dirty="0">
                <a:solidFill>
                  <a:srgbClr val="000000"/>
                </a:solidFill>
                <a:hlinkClick r:id="rId2"/>
              </a:rPr>
              <a:t>www.aidsdatahub.org</a:t>
            </a:r>
            <a:endParaRPr lang="en-US" altLang="en-US" sz="850" dirty="0">
              <a:solidFill>
                <a:srgbClr val="000000"/>
              </a:solidFill>
            </a:endParaRPr>
          </a:p>
        </p:txBody>
      </p:sp>
    </p:spTree>
    <p:extLst>
      <p:ext uri="{BB962C8B-B14F-4D97-AF65-F5344CB8AC3E}">
        <p14:creationId xmlns:p14="http://schemas.microsoft.com/office/powerpoint/2010/main" val="418649705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vert="horz" lIns="91440" tIns="45720" rIns="91440" bIns="45720" rtlCol="0" anchor="ctr">
            <a:normAutofit fontScale="90000"/>
          </a:bodyPr>
          <a:lstStyle/>
          <a:p>
            <a:pPr defTabSz="457200"/>
            <a:r>
              <a:rPr lang="en-US" sz="3200" dirty="0">
                <a:latin typeface="Arial" pitchFamily="34" charset="0"/>
                <a:ea typeface="ＭＳ Ｐゴシック" charset="-128"/>
                <a:cs typeface="Arial" pitchFamily="34" charset="0"/>
              </a:rPr>
              <a:t>Issues around data collection and analysis</a:t>
            </a:r>
            <a:endParaRPr lang="en-GB" sz="3200" dirty="0">
              <a:latin typeface="Arial" pitchFamily="34" charset="0"/>
              <a:ea typeface="ＭＳ Ｐゴシック" charset="-128"/>
              <a:cs typeface="Arial" pitchFamily="34" charset="0"/>
            </a:endParaRPr>
          </a:p>
        </p:txBody>
      </p:sp>
      <p:sp>
        <p:nvSpPr>
          <p:cNvPr id="3" name="TextBox 2"/>
          <p:cNvSpPr txBox="1"/>
          <p:nvPr/>
        </p:nvSpPr>
        <p:spPr>
          <a:xfrm>
            <a:off x="1703512" y="2085347"/>
            <a:ext cx="8856984" cy="4897820"/>
          </a:xfrm>
          <a:prstGeom prst="rect">
            <a:avLst/>
          </a:prstGeom>
          <a:noFill/>
        </p:spPr>
        <p:txBody>
          <a:bodyPr wrap="square" rtlCol="0">
            <a:spAutoFit/>
          </a:bodyPr>
          <a:lstStyle/>
          <a:p>
            <a:pPr marL="285750" indent="-285750" fontAlgn="auto">
              <a:spcBef>
                <a:spcPts val="0"/>
              </a:spcBef>
              <a:spcAft>
                <a:spcPts val="0"/>
              </a:spcAft>
              <a:buFont typeface="Arial" panose="020B0604020202020204" pitchFamily="34" charset="0"/>
              <a:buChar char="•"/>
            </a:pPr>
            <a:r>
              <a:rPr lang="en-US" dirty="0">
                <a:solidFill>
                  <a:prstClr val="black"/>
                </a:solidFill>
                <a:latin typeface="Arial" panose="020B0604020202020204" pitchFamily="34" charset="0"/>
                <a:cs typeface="Arial" panose="020B0604020202020204" pitchFamily="34" charset="0"/>
              </a:rPr>
              <a:t>General issues</a:t>
            </a:r>
          </a:p>
          <a:p>
            <a:pPr marL="742950" lvl="1" indent="-285750" fontAlgn="auto">
              <a:spcBef>
                <a:spcPts val="0"/>
              </a:spcBef>
              <a:spcAft>
                <a:spcPts val="0"/>
              </a:spcAft>
              <a:buFont typeface="Arial" panose="020B0604020202020204" pitchFamily="34" charset="0"/>
              <a:buChar char="•"/>
            </a:pPr>
            <a:r>
              <a:rPr lang="en-US" dirty="0">
                <a:solidFill>
                  <a:prstClr val="black"/>
                </a:solidFill>
                <a:latin typeface="Arial" panose="020B0604020202020204" pitchFamily="34" charset="0"/>
                <a:cs typeface="Arial" panose="020B0604020202020204" pitchFamily="34" charset="0"/>
              </a:rPr>
              <a:t>Variations of key populations definitions</a:t>
            </a:r>
          </a:p>
          <a:p>
            <a:pPr marL="742950" lvl="1" indent="-285750" fontAlgn="auto">
              <a:spcBef>
                <a:spcPts val="0"/>
              </a:spcBef>
              <a:spcAft>
                <a:spcPts val="0"/>
              </a:spcAft>
              <a:buFont typeface="Arial" panose="020B0604020202020204" pitchFamily="34" charset="0"/>
              <a:buChar char="•"/>
            </a:pPr>
            <a:r>
              <a:rPr lang="en-US" dirty="0">
                <a:solidFill>
                  <a:prstClr val="black"/>
                </a:solidFill>
                <a:latin typeface="Arial" panose="020B0604020202020204" pitchFamily="34" charset="0"/>
                <a:cs typeface="Arial" panose="020B0604020202020204" pitchFamily="34" charset="0"/>
              </a:rPr>
              <a:t>Sampling methodology and comparability issues</a:t>
            </a:r>
          </a:p>
          <a:p>
            <a:pPr marL="742950" lvl="1" indent="-285750" fontAlgn="auto">
              <a:spcBef>
                <a:spcPts val="0"/>
              </a:spcBef>
              <a:spcAft>
                <a:spcPts val="0"/>
              </a:spcAft>
              <a:buFont typeface="Arial" panose="020B0604020202020204" pitchFamily="34" charset="0"/>
              <a:buChar char="•"/>
            </a:pPr>
            <a:r>
              <a:rPr lang="en-US" dirty="0">
                <a:solidFill>
                  <a:prstClr val="black"/>
                </a:solidFill>
                <a:latin typeface="Arial" panose="020B0604020202020204" pitchFamily="34" charset="0"/>
                <a:cs typeface="Arial" panose="020B0604020202020204" pitchFamily="34" charset="0"/>
              </a:rPr>
              <a:t>Subpopulations with varying contexts (collect and </a:t>
            </a:r>
            <a:r>
              <a:rPr lang="en-US" dirty="0" err="1">
                <a:solidFill>
                  <a:prstClr val="black"/>
                </a:solidFill>
                <a:latin typeface="Arial" panose="020B0604020202020204" pitchFamily="34" charset="0"/>
                <a:cs typeface="Arial" panose="020B0604020202020204" pitchFamily="34" charset="0"/>
              </a:rPr>
              <a:t>analyse</a:t>
            </a:r>
            <a:r>
              <a:rPr lang="en-US" dirty="0">
                <a:solidFill>
                  <a:prstClr val="black"/>
                </a:solidFill>
                <a:latin typeface="Arial" panose="020B0604020202020204" pitchFamily="34" charset="0"/>
                <a:cs typeface="Arial" panose="020B0604020202020204" pitchFamily="34" charset="0"/>
              </a:rPr>
              <a:t> data together – </a:t>
            </a:r>
            <a:r>
              <a:rPr lang="en-US" dirty="0" err="1">
                <a:solidFill>
                  <a:prstClr val="black"/>
                </a:solidFill>
                <a:latin typeface="Arial" panose="020B0604020202020204" pitchFamily="34" charset="0"/>
                <a:cs typeface="Arial" panose="020B0604020202020204" pitchFamily="34" charset="0"/>
              </a:rPr>
              <a:t>eg</a:t>
            </a:r>
            <a:r>
              <a:rPr lang="en-US" dirty="0">
                <a:solidFill>
                  <a:prstClr val="black"/>
                </a:solidFill>
                <a:latin typeface="Arial" panose="020B0604020202020204" pitchFamily="34" charset="0"/>
                <a:cs typeface="Arial" panose="020B0604020202020204" pitchFamily="34" charset="0"/>
              </a:rPr>
              <a:t>, MSM and MSW, FSW and MSW, TG and MSM)</a:t>
            </a:r>
          </a:p>
          <a:p>
            <a:pPr marL="742950" lvl="1" indent="-285750" fontAlgn="auto">
              <a:spcBef>
                <a:spcPts val="0"/>
              </a:spcBef>
              <a:spcAft>
                <a:spcPts val="0"/>
              </a:spcAft>
              <a:buFont typeface="Arial" panose="020B0604020202020204" pitchFamily="34" charset="0"/>
              <a:buChar char="•"/>
            </a:pPr>
            <a:r>
              <a:rPr lang="en-US" u="sng" dirty="0">
                <a:solidFill>
                  <a:prstClr val="black"/>
                </a:solidFill>
                <a:latin typeface="Arial" panose="020B0604020202020204" pitchFamily="34" charset="0"/>
                <a:cs typeface="Arial" panose="020B0604020202020204" pitchFamily="34" charset="0"/>
              </a:rPr>
              <a:t>Availability of survey and </a:t>
            </a:r>
            <a:r>
              <a:rPr lang="en-US" u="sng" dirty="0" err="1">
                <a:solidFill>
                  <a:prstClr val="black"/>
                </a:solidFill>
                <a:latin typeface="Arial" panose="020B0604020202020204" pitchFamily="34" charset="0"/>
                <a:cs typeface="Arial" panose="020B0604020202020204" pitchFamily="34" charset="0"/>
              </a:rPr>
              <a:t>programme</a:t>
            </a:r>
            <a:r>
              <a:rPr lang="en-US" u="sng" dirty="0">
                <a:solidFill>
                  <a:prstClr val="black"/>
                </a:solidFill>
                <a:latin typeface="Arial" panose="020B0604020202020204" pitchFamily="34" charset="0"/>
                <a:cs typeface="Arial" panose="020B0604020202020204" pitchFamily="34" charset="0"/>
              </a:rPr>
              <a:t> reports</a:t>
            </a:r>
          </a:p>
          <a:p>
            <a:pPr lvl="1" fontAlgn="auto">
              <a:spcBef>
                <a:spcPts val="0"/>
              </a:spcBef>
              <a:spcAft>
                <a:spcPts val="0"/>
              </a:spcAft>
            </a:pPr>
            <a:endParaRPr lang="en-US" dirty="0">
              <a:solidFill>
                <a:prstClr val="black"/>
              </a:solidFill>
              <a:latin typeface="Arial" panose="020B0604020202020204" pitchFamily="34" charset="0"/>
              <a:cs typeface="Arial" panose="020B0604020202020204" pitchFamily="34" charset="0"/>
            </a:endParaRPr>
          </a:p>
          <a:p>
            <a:pPr marL="285750" indent="-285750" fontAlgn="auto">
              <a:spcBef>
                <a:spcPts val="0"/>
              </a:spcBef>
              <a:spcAft>
                <a:spcPts val="0"/>
              </a:spcAft>
              <a:buFont typeface="Arial" panose="020B0604020202020204" pitchFamily="34" charset="0"/>
              <a:buChar char="•"/>
            </a:pPr>
            <a:r>
              <a:rPr lang="en-US" dirty="0">
                <a:solidFill>
                  <a:prstClr val="black"/>
                </a:solidFill>
                <a:latin typeface="Arial" panose="020B0604020202020204" pitchFamily="34" charset="0"/>
                <a:cs typeface="Arial" panose="020B0604020202020204" pitchFamily="34" charset="0"/>
              </a:rPr>
              <a:t>Young key populations specific</a:t>
            </a:r>
          </a:p>
          <a:p>
            <a:pPr marL="742950" lvl="1" indent="-285750" fontAlgn="auto">
              <a:spcBef>
                <a:spcPts val="0"/>
              </a:spcBef>
              <a:spcAft>
                <a:spcPts val="0"/>
              </a:spcAft>
              <a:buFont typeface="Arial" panose="020B0604020202020204" pitchFamily="34" charset="0"/>
              <a:buChar char="•"/>
            </a:pPr>
            <a:r>
              <a:rPr lang="en-US" dirty="0">
                <a:solidFill>
                  <a:prstClr val="black"/>
                </a:solidFill>
                <a:latin typeface="Arial" panose="020B0604020202020204" pitchFamily="34" charset="0"/>
                <a:cs typeface="Arial" panose="020B0604020202020204" pitchFamily="34" charset="0"/>
              </a:rPr>
              <a:t>Access</a:t>
            </a:r>
          </a:p>
          <a:p>
            <a:pPr marL="742950" lvl="1" indent="-285750" fontAlgn="auto">
              <a:spcBef>
                <a:spcPts val="0"/>
              </a:spcBef>
              <a:spcAft>
                <a:spcPts val="0"/>
              </a:spcAft>
              <a:buFont typeface="Arial" panose="020B0604020202020204" pitchFamily="34" charset="0"/>
              <a:buChar char="•"/>
            </a:pPr>
            <a:r>
              <a:rPr lang="en-US" dirty="0">
                <a:solidFill>
                  <a:prstClr val="black"/>
                </a:solidFill>
                <a:latin typeface="Arial" panose="020B0604020202020204" pitchFamily="34" charset="0"/>
                <a:cs typeface="Arial" panose="020B0604020202020204" pitchFamily="34" charset="0"/>
              </a:rPr>
              <a:t>Consent (for survey as well as for accessing health services </a:t>
            </a:r>
            <a:r>
              <a:rPr lang="en-US" dirty="0" err="1">
                <a:solidFill>
                  <a:prstClr val="black"/>
                </a:solidFill>
                <a:latin typeface="Arial" panose="020B0604020202020204" pitchFamily="34" charset="0"/>
                <a:cs typeface="Arial" panose="020B0604020202020204" pitchFamily="34" charset="0"/>
              </a:rPr>
              <a:t>eg</a:t>
            </a:r>
            <a:r>
              <a:rPr lang="en-US" dirty="0">
                <a:solidFill>
                  <a:prstClr val="black"/>
                </a:solidFill>
                <a:latin typeface="Arial" panose="020B0604020202020204" pitchFamily="34" charset="0"/>
                <a:cs typeface="Arial" panose="020B0604020202020204" pitchFamily="34" charset="0"/>
              </a:rPr>
              <a:t> -testing)</a:t>
            </a:r>
          </a:p>
          <a:p>
            <a:pPr marL="742950" lvl="1" indent="-285750" fontAlgn="auto">
              <a:spcBef>
                <a:spcPts val="0"/>
              </a:spcBef>
              <a:spcAft>
                <a:spcPts val="0"/>
              </a:spcAft>
              <a:buFont typeface="Arial" panose="020B0604020202020204" pitchFamily="34" charset="0"/>
              <a:buChar char="•"/>
            </a:pPr>
            <a:r>
              <a:rPr lang="en-US" dirty="0">
                <a:solidFill>
                  <a:prstClr val="black"/>
                </a:solidFill>
                <a:latin typeface="Arial" panose="020B0604020202020204" pitchFamily="34" charset="0"/>
                <a:cs typeface="Arial" panose="020B0604020202020204" pitchFamily="34" charset="0"/>
              </a:rPr>
              <a:t>Ethical issues (inclusion criteria)</a:t>
            </a:r>
          </a:p>
          <a:p>
            <a:pPr marL="742950" lvl="1" indent="-285750" fontAlgn="auto">
              <a:spcBef>
                <a:spcPts val="0"/>
              </a:spcBef>
              <a:spcAft>
                <a:spcPts val="0"/>
              </a:spcAft>
              <a:buFont typeface="Arial" panose="020B0604020202020204" pitchFamily="34" charset="0"/>
              <a:buChar char="•"/>
            </a:pPr>
            <a:r>
              <a:rPr lang="en-US" dirty="0">
                <a:solidFill>
                  <a:prstClr val="black"/>
                </a:solidFill>
                <a:latin typeface="Arial" panose="020B0604020202020204" pitchFamily="34" charset="0"/>
                <a:cs typeface="Arial" panose="020B0604020202020204" pitchFamily="34" charset="0"/>
              </a:rPr>
              <a:t>Issues around social and legal barriers (</a:t>
            </a:r>
            <a:r>
              <a:rPr lang="en-US" dirty="0" err="1">
                <a:solidFill>
                  <a:prstClr val="black"/>
                </a:solidFill>
                <a:latin typeface="Arial" panose="020B0604020202020204" pitchFamily="34" charset="0"/>
                <a:cs typeface="Arial" panose="020B0604020202020204" pitchFamily="34" charset="0"/>
              </a:rPr>
              <a:t>eg</a:t>
            </a:r>
            <a:r>
              <a:rPr lang="en-US" dirty="0">
                <a:solidFill>
                  <a:prstClr val="black"/>
                </a:solidFill>
                <a:latin typeface="Arial" panose="020B0604020202020204" pitchFamily="34" charset="0"/>
                <a:cs typeface="Arial" panose="020B0604020202020204" pitchFamily="34" charset="0"/>
              </a:rPr>
              <a:t>. Asking questions related to sexuality)</a:t>
            </a:r>
          </a:p>
          <a:p>
            <a:pPr marL="742950" lvl="1" indent="-285750" fontAlgn="auto">
              <a:spcBef>
                <a:spcPts val="0"/>
              </a:spcBef>
              <a:spcAft>
                <a:spcPts val="0"/>
              </a:spcAft>
              <a:buFont typeface="Arial" panose="020B0604020202020204" pitchFamily="34" charset="0"/>
              <a:buChar char="•"/>
            </a:pPr>
            <a:r>
              <a:rPr lang="en-US" dirty="0">
                <a:solidFill>
                  <a:prstClr val="black"/>
                </a:solidFill>
                <a:latin typeface="Arial" panose="020B0604020202020204" pitchFamily="34" charset="0"/>
                <a:cs typeface="Arial" panose="020B0604020202020204" pitchFamily="34" charset="0"/>
              </a:rPr>
              <a:t>Other public health phenomena (such as unplanned pregnancies, GBV, drug abuse, STIs) linked to HIV risk</a:t>
            </a:r>
          </a:p>
          <a:p>
            <a:pPr marL="742950" lvl="1" indent="-285750" fontAlgn="auto">
              <a:spcBef>
                <a:spcPts val="0"/>
              </a:spcBef>
              <a:spcAft>
                <a:spcPts val="0"/>
              </a:spcAft>
              <a:buFont typeface="Arial" panose="020B0604020202020204" pitchFamily="34" charset="0"/>
              <a:buChar char="•"/>
            </a:pPr>
            <a:r>
              <a:rPr lang="en-US" dirty="0">
                <a:solidFill>
                  <a:prstClr val="black"/>
                </a:solidFill>
                <a:latin typeface="Arial" panose="020B0604020202020204" pitchFamily="34" charset="0"/>
                <a:cs typeface="Arial" panose="020B0604020202020204" pitchFamily="34" charset="0"/>
              </a:rPr>
              <a:t>Analysis of age specific groups and reporting</a:t>
            </a:r>
          </a:p>
          <a:p>
            <a:pPr marL="742950" lvl="1" indent="-285750" fontAlgn="auto">
              <a:spcBef>
                <a:spcPts val="0"/>
              </a:spcBef>
              <a:spcAft>
                <a:spcPts val="0"/>
              </a:spcAft>
              <a:buFont typeface="Arial" panose="020B0604020202020204" pitchFamily="34" charset="0"/>
              <a:buChar char="•"/>
            </a:pPr>
            <a:r>
              <a:rPr lang="en-US" u="sng" dirty="0">
                <a:solidFill>
                  <a:prstClr val="black"/>
                </a:solidFill>
                <a:latin typeface="Arial" panose="020B0604020202020204" pitchFamily="34" charset="0"/>
                <a:cs typeface="Arial" panose="020B0604020202020204" pitchFamily="34" charset="0"/>
              </a:rPr>
              <a:t>Data for younger cohorts (10-14 </a:t>
            </a:r>
            <a:r>
              <a:rPr lang="en-US" u="sng" dirty="0" err="1">
                <a:solidFill>
                  <a:prstClr val="black"/>
                </a:solidFill>
                <a:latin typeface="Arial" panose="020B0604020202020204" pitchFamily="34" charset="0"/>
                <a:cs typeface="Arial" panose="020B0604020202020204" pitchFamily="34" charset="0"/>
              </a:rPr>
              <a:t>yr</a:t>
            </a:r>
            <a:r>
              <a:rPr lang="en-US" u="sng" dirty="0">
                <a:solidFill>
                  <a:prstClr val="black"/>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320555529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9734A0AC-F953-4587-90BC-4DB593D9F0A7}" type="slidenum">
              <a:rPr lang="th-TH" smtClean="0">
                <a:solidFill>
                  <a:prstClr val="black">
                    <a:tint val="75000"/>
                  </a:prstClr>
                </a:solidFill>
              </a:rPr>
              <a:pPr>
                <a:defRPr/>
              </a:pPr>
              <a:t>44</a:t>
            </a:fld>
            <a:endParaRPr lang="th-TH" dirty="0">
              <a:solidFill>
                <a:prstClr val="black">
                  <a:tint val="75000"/>
                </a:prstClr>
              </a:solidFill>
            </a:endParaRPr>
          </a:p>
        </p:txBody>
      </p:sp>
      <p:sp>
        <p:nvSpPr>
          <p:cNvPr id="79875" name="Rectangle 2"/>
          <p:cNvSpPr txBox="1">
            <a:spLocks noChangeArrowheads="1"/>
          </p:cNvSpPr>
          <p:nvPr/>
        </p:nvSpPr>
        <p:spPr bwMode="auto">
          <a:xfrm>
            <a:off x="1981200" y="1774826"/>
            <a:ext cx="8229600" cy="467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800">
                <a:solidFill>
                  <a:schemeClr val="tx1"/>
                </a:solidFill>
                <a:latin typeface="Arial" pitchFamily="34" charset="0"/>
                <a:cs typeface="Cordia New" pitchFamily="34" charset="-34"/>
              </a:defRPr>
            </a:lvl1pPr>
            <a:lvl2pPr marL="742950" indent="-285750" eaLnBrk="0" hangingPunct="0">
              <a:defRPr sz="2800">
                <a:solidFill>
                  <a:schemeClr val="tx1"/>
                </a:solidFill>
                <a:latin typeface="Arial" pitchFamily="34" charset="0"/>
                <a:cs typeface="Cordia New" pitchFamily="34" charset="-34"/>
              </a:defRPr>
            </a:lvl2pPr>
            <a:lvl3pPr marL="1143000" indent="-228600" eaLnBrk="0" hangingPunct="0">
              <a:defRPr sz="2800">
                <a:solidFill>
                  <a:schemeClr val="tx1"/>
                </a:solidFill>
                <a:latin typeface="Arial" pitchFamily="34" charset="0"/>
                <a:cs typeface="Cordia New" pitchFamily="34" charset="-34"/>
              </a:defRPr>
            </a:lvl3pPr>
            <a:lvl4pPr marL="1600200" indent="-228600" eaLnBrk="0" hangingPunct="0">
              <a:defRPr sz="2800">
                <a:solidFill>
                  <a:schemeClr val="tx1"/>
                </a:solidFill>
                <a:latin typeface="Arial" pitchFamily="34" charset="0"/>
                <a:cs typeface="Cordia New" pitchFamily="34" charset="-34"/>
              </a:defRPr>
            </a:lvl4pPr>
            <a:lvl5pPr marL="2057400" indent="-228600" eaLnBrk="0" hangingPunct="0">
              <a:defRPr sz="2800">
                <a:solidFill>
                  <a:schemeClr val="tx1"/>
                </a:solidFill>
                <a:latin typeface="Arial" pitchFamily="34" charset="0"/>
                <a:cs typeface="Cordia New" pitchFamily="34" charset="-34"/>
              </a:defRPr>
            </a:lvl5pPr>
            <a:lvl6pPr marL="2514600" indent="-228600" eaLnBrk="0" fontAlgn="base" hangingPunct="0">
              <a:spcBef>
                <a:spcPct val="0"/>
              </a:spcBef>
              <a:spcAft>
                <a:spcPct val="0"/>
              </a:spcAft>
              <a:defRPr sz="2800">
                <a:solidFill>
                  <a:schemeClr val="tx1"/>
                </a:solidFill>
                <a:latin typeface="Arial" pitchFamily="34" charset="0"/>
                <a:cs typeface="Cordia New" pitchFamily="34" charset="-34"/>
              </a:defRPr>
            </a:lvl6pPr>
            <a:lvl7pPr marL="2971800" indent="-228600" eaLnBrk="0" fontAlgn="base" hangingPunct="0">
              <a:spcBef>
                <a:spcPct val="0"/>
              </a:spcBef>
              <a:spcAft>
                <a:spcPct val="0"/>
              </a:spcAft>
              <a:defRPr sz="2800">
                <a:solidFill>
                  <a:schemeClr val="tx1"/>
                </a:solidFill>
                <a:latin typeface="Arial" pitchFamily="34" charset="0"/>
                <a:cs typeface="Cordia New" pitchFamily="34" charset="-34"/>
              </a:defRPr>
            </a:lvl7pPr>
            <a:lvl8pPr marL="3429000" indent="-228600" eaLnBrk="0" fontAlgn="base" hangingPunct="0">
              <a:spcBef>
                <a:spcPct val="0"/>
              </a:spcBef>
              <a:spcAft>
                <a:spcPct val="0"/>
              </a:spcAft>
              <a:defRPr sz="2800">
                <a:solidFill>
                  <a:schemeClr val="tx1"/>
                </a:solidFill>
                <a:latin typeface="Arial" pitchFamily="34" charset="0"/>
                <a:cs typeface="Cordia New" pitchFamily="34" charset="-34"/>
              </a:defRPr>
            </a:lvl8pPr>
            <a:lvl9pPr marL="3886200" indent="-228600" eaLnBrk="0" fontAlgn="base" hangingPunct="0">
              <a:spcBef>
                <a:spcPct val="0"/>
              </a:spcBef>
              <a:spcAft>
                <a:spcPct val="0"/>
              </a:spcAft>
              <a:defRPr sz="2800">
                <a:solidFill>
                  <a:schemeClr val="tx1"/>
                </a:solidFill>
                <a:latin typeface="Arial" pitchFamily="34" charset="0"/>
                <a:cs typeface="Cordia New" pitchFamily="34" charset="-34"/>
              </a:defRPr>
            </a:lvl9pPr>
          </a:lstStyle>
          <a:p>
            <a:pPr algn="ctr" eaLnBrk="1" fontAlgn="base" hangingPunct="1">
              <a:spcBef>
                <a:spcPct val="20000"/>
              </a:spcBef>
              <a:spcAft>
                <a:spcPct val="0"/>
              </a:spcAft>
            </a:pPr>
            <a:r>
              <a:rPr lang="en-US" sz="4000">
                <a:solidFill>
                  <a:srgbClr val="C00000"/>
                </a:solidFill>
              </a:rPr>
              <a:t>THANK YOU</a:t>
            </a:r>
          </a:p>
          <a:p>
            <a:pPr algn="ctr" eaLnBrk="1" fontAlgn="base" hangingPunct="1">
              <a:spcBef>
                <a:spcPct val="20000"/>
              </a:spcBef>
              <a:spcAft>
                <a:spcPct val="0"/>
              </a:spcAft>
            </a:pPr>
            <a:endParaRPr lang="en-US" sz="4000">
              <a:solidFill>
                <a:srgbClr val="C00000"/>
              </a:solidFill>
            </a:endParaRPr>
          </a:p>
          <a:p>
            <a:pPr algn="ctr" eaLnBrk="1" fontAlgn="base" hangingPunct="1">
              <a:spcBef>
                <a:spcPct val="20000"/>
              </a:spcBef>
              <a:spcAft>
                <a:spcPct val="0"/>
              </a:spcAft>
            </a:pPr>
            <a:r>
              <a:rPr lang="en-US">
                <a:solidFill>
                  <a:srgbClr val="C00000"/>
                </a:solidFill>
              </a:rPr>
              <a:t>slides compiled by </a:t>
            </a:r>
            <a:r>
              <a:rPr lang="en-US" u="sng">
                <a:solidFill>
                  <a:srgbClr val="C00000"/>
                </a:solidFill>
                <a:hlinkClick r:id="rId2"/>
              </a:rPr>
              <a:t>www.aidsdatahub.org</a:t>
            </a:r>
            <a:endParaRPr lang="en-US" u="sng">
              <a:solidFill>
                <a:srgbClr val="C00000"/>
              </a:solidFill>
            </a:endParaRPr>
          </a:p>
          <a:p>
            <a:pPr algn="ctr" eaLnBrk="1" fontAlgn="base" hangingPunct="1">
              <a:spcBef>
                <a:spcPct val="20000"/>
              </a:spcBef>
              <a:spcAft>
                <a:spcPct val="0"/>
              </a:spcAft>
            </a:pPr>
            <a:endParaRPr lang="en-US" sz="1400" i="1">
              <a:solidFill>
                <a:srgbClr val="C00000"/>
              </a:solidFill>
            </a:endParaRPr>
          </a:p>
          <a:p>
            <a:pPr algn="ctr" eaLnBrk="1" fontAlgn="base" hangingPunct="1">
              <a:spcBef>
                <a:spcPct val="20000"/>
              </a:spcBef>
              <a:spcAft>
                <a:spcPct val="0"/>
              </a:spcAft>
            </a:pPr>
            <a:endParaRPr lang="en-US" sz="1400" i="1">
              <a:solidFill>
                <a:srgbClr val="C00000"/>
              </a:solidFill>
            </a:endParaRPr>
          </a:p>
          <a:p>
            <a:pPr algn="ctr" eaLnBrk="1" fontAlgn="base" hangingPunct="1">
              <a:spcBef>
                <a:spcPct val="20000"/>
              </a:spcBef>
              <a:spcAft>
                <a:spcPct val="0"/>
              </a:spcAft>
            </a:pPr>
            <a:endParaRPr lang="en-US" sz="1400" i="1">
              <a:solidFill>
                <a:srgbClr val="C00000"/>
              </a:solidFill>
            </a:endParaRPr>
          </a:p>
          <a:p>
            <a:pPr algn="ctr" eaLnBrk="1" fontAlgn="base" hangingPunct="1">
              <a:spcBef>
                <a:spcPct val="20000"/>
              </a:spcBef>
              <a:spcAft>
                <a:spcPct val="0"/>
              </a:spcAft>
            </a:pPr>
            <a:endParaRPr lang="en-US" sz="1400" i="1">
              <a:solidFill>
                <a:srgbClr val="C00000"/>
              </a:solidFill>
            </a:endParaRPr>
          </a:p>
          <a:p>
            <a:pPr algn="ctr" eaLnBrk="1" fontAlgn="base" hangingPunct="1">
              <a:spcBef>
                <a:spcPct val="20000"/>
              </a:spcBef>
              <a:spcAft>
                <a:spcPct val="0"/>
              </a:spcAft>
            </a:pPr>
            <a:endParaRPr lang="en-US" sz="1400" i="1">
              <a:solidFill>
                <a:srgbClr val="C00000"/>
              </a:solidFill>
            </a:endParaRPr>
          </a:p>
          <a:p>
            <a:pPr algn="ctr" eaLnBrk="1" fontAlgn="base" hangingPunct="1">
              <a:spcBef>
                <a:spcPct val="20000"/>
              </a:spcBef>
              <a:spcAft>
                <a:spcPct val="0"/>
              </a:spcAft>
            </a:pPr>
            <a:r>
              <a:rPr lang="en-US" sz="1400" i="1">
                <a:solidFill>
                  <a:srgbClr val="C00000"/>
                </a:solidFill>
              </a:rPr>
              <a:t>Data shown in this slide set  are comprehensive to the extent they are available from country reports. Please inform us if you know of sources where more recent data can be used.  Please acknowledge </a:t>
            </a:r>
            <a:r>
              <a:rPr lang="en-US" sz="1400" i="1">
                <a:solidFill>
                  <a:srgbClr val="C00000"/>
                </a:solidFill>
                <a:hlinkClick r:id="rId2"/>
              </a:rPr>
              <a:t>www.aidsdatahub.org</a:t>
            </a:r>
            <a:r>
              <a:rPr lang="en-US" sz="1400" i="1">
                <a:solidFill>
                  <a:srgbClr val="C00000"/>
                </a:solidFill>
              </a:rPr>
              <a:t> if slides are lifted directly from this site</a:t>
            </a:r>
          </a:p>
          <a:p>
            <a:pPr algn="ctr" eaLnBrk="1" fontAlgn="base" hangingPunct="1">
              <a:spcBef>
                <a:spcPct val="20000"/>
              </a:spcBef>
              <a:spcAft>
                <a:spcPct val="0"/>
              </a:spcAft>
            </a:pPr>
            <a:endParaRPr lang="en-US" sz="1600">
              <a:solidFill>
                <a:srgbClr val="C00000"/>
              </a:solidFill>
            </a:endParaRPr>
          </a:p>
        </p:txBody>
      </p:sp>
    </p:spTree>
    <p:extLst>
      <p:ext uri="{BB962C8B-B14F-4D97-AF65-F5344CB8AC3E}">
        <p14:creationId xmlns:p14="http://schemas.microsoft.com/office/powerpoint/2010/main" val="34883055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itle 1"/>
          <p:cNvSpPr txBox="1">
            <a:spLocks/>
          </p:cNvSpPr>
          <p:nvPr/>
        </p:nvSpPr>
        <p:spPr>
          <a:xfrm>
            <a:off x="304800" y="1524000"/>
            <a:ext cx="10363200" cy="758492"/>
          </a:xfrm>
          <a:prstGeom prst="rect">
            <a:avLst/>
          </a:prstGeom>
        </p:spPr>
        <p:txBody>
          <a:bodyPr>
            <a:noAutofit/>
          </a:bodyPr>
          <a:lstStyle>
            <a:lvl1pPr eaLnBrk="0" hangingPunct="0">
              <a:defRPr sz="2400" b="1">
                <a:solidFill>
                  <a:srgbClr val="C00000"/>
                </a:solidFill>
                <a:latin typeface="+mj-lt"/>
                <a:ea typeface="+mj-ea"/>
                <a:cs typeface="+mj-cs"/>
              </a:defRPr>
            </a:lvl1pPr>
            <a:lvl2pPr algn="ctr" eaLnBrk="0" hangingPunct="0">
              <a:defRPr sz="4400">
                <a:cs typeface="Cordia New" pitchFamily="34" charset="-34"/>
              </a:defRPr>
            </a:lvl2pPr>
            <a:lvl3pPr algn="ctr" eaLnBrk="0" hangingPunct="0">
              <a:defRPr sz="4400">
                <a:cs typeface="Cordia New" pitchFamily="34" charset="-34"/>
              </a:defRPr>
            </a:lvl3pPr>
            <a:lvl4pPr algn="ctr" eaLnBrk="0" hangingPunct="0">
              <a:defRPr sz="4400">
                <a:cs typeface="Cordia New" pitchFamily="34" charset="-34"/>
              </a:defRPr>
            </a:lvl4pPr>
            <a:lvl5pPr algn="ctr" eaLnBrk="0" hangingPunct="0">
              <a:defRPr sz="4400">
                <a:cs typeface="Cordia New" pitchFamily="34" charset="-34"/>
              </a:defRPr>
            </a:lvl5pPr>
            <a:lvl6pPr marL="457200" algn="ctr" fontAlgn="base">
              <a:spcBef>
                <a:spcPct val="0"/>
              </a:spcBef>
              <a:spcAft>
                <a:spcPct val="0"/>
              </a:spcAft>
              <a:defRPr sz="4400">
                <a:cs typeface="Cordia New" pitchFamily="34" charset="-34"/>
              </a:defRPr>
            </a:lvl6pPr>
            <a:lvl7pPr marL="914400" algn="ctr" fontAlgn="base">
              <a:spcBef>
                <a:spcPct val="0"/>
              </a:spcBef>
              <a:spcAft>
                <a:spcPct val="0"/>
              </a:spcAft>
              <a:defRPr sz="4400">
                <a:cs typeface="Cordia New" pitchFamily="34" charset="-34"/>
              </a:defRPr>
            </a:lvl7pPr>
            <a:lvl8pPr marL="1371600" algn="ctr" fontAlgn="base">
              <a:spcBef>
                <a:spcPct val="0"/>
              </a:spcBef>
              <a:spcAft>
                <a:spcPct val="0"/>
              </a:spcAft>
              <a:defRPr sz="4400">
                <a:cs typeface="Cordia New" pitchFamily="34" charset="-34"/>
              </a:defRPr>
            </a:lvl8pPr>
            <a:lvl9pPr marL="1828800" algn="ctr" fontAlgn="base">
              <a:spcBef>
                <a:spcPct val="0"/>
              </a:spcBef>
              <a:spcAft>
                <a:spcPct val="0"/>
              </a:spcAft>
              <a:defRPr sz="4400">
                <a:cs typeface="Cordia New" pitchFamily="34" charset="-34"/>
              </a:defRPr>
            </a:lvl9pPr>
          </a:lstStyle>
          <a:p>
            <a:pPr>
              <a:defRPr/>
            </a:pPr>
            <a:r>
              <a:rPr lang="en-US" dirty="0"/>
              <a:t>HIV and AIDS among young people (15-24 </a:t>
            </a:r>
            <a:r>
              <a:rPr lang="en-US" dirty="0" err="1"/>
              <a:t>yr</a:t>
            </a:r>
            <a:r>
              <a:rPr lang="en-US" dirty="0"/>
              <a:t>) in Asia and the Pacific 2000-2018</a:t>
            </a:r>
            <a:endParaRPr lang="th-TH" dirty="0"/>
          </a:p>
        </p:txBody>
      </p:sp>
      <p:sp>
        <p:nvSpPr>
          <p:cNvPr id="37" name="TextBox 36"/>
          <p:cNvSpPr txBox="1"/>
          <p:nvPr/>
        </p:nvSpPr>
        <p:spPr>
          <a:xfrm>
            <a:off x="-420" y="6627168"/>
            <a:ext cx="6588731" cy="230832"/>
          </a:xfrm>
          <a:prstGeom prst="rect">
            <a:avLst/>
          </a:prstGeom>
          <a:noFill/>
        </p:spPr>
        <p:txBody>
          <a:bodyPr wrap="square" rtlCol="0">
            <a:spAutoFit/>
          </a:bodyPr>
          <a:lstStyle/>
          <a:p>
            <a:pPr fontAlgn="auto">
              <a:spcBef>
                <a:spcPts val="0"/>
              </a:spcBef>
              <a:spcAft>
                <a:spcPts val="0"/>
              </a:spcAft>
              <a:defRPr/>
            </a:pPr>
            <a:r>
              <a:rPr lang="en-US" sz="900" dirty="0">
                <a:solidFill>
                  <a:prstClr val="black"/>
                </a:solidFill>
                <a:latin typeface="Arial" pitchFamily="34" charset="0"/>
                <a:cs typeface="Arial" pitchFamily="34" charset="0"/>
              </a:rPr>
              <a:t>Source: Prepared by </a:t>
            </a:r>
            <a:r>
              <a:rPr lang="en-US" sz="900" dirty="0">
                <a:solidFill>
                  <a:prstClr val="black"/>
                </a:solidFill>
                <a:latin typeface="Arial" pitchFamily="34" charset="0"/>
                <a:cs typeface="Arial" pitchFamily="34" charset="0"/>
                <a:hlinkClick r:id="rId3"/>
              </a:rPr>
              <a:t>www.aidsdatahub.org</a:t>
            </a:r>
            <a:r>
              <a:rPr lang="en-US" sz="900" dirty="0">
                <a:solidFill>
                  <a:prstClr val="black"/>
                </a:solidFill>
                <a:latin typeface="Arial" pitchFamily="34" charset="0"/>
                <a:cs typeface="Arial" pitchFamily="34" charset="0"/>
              </a:rPr>
              <a:t> based on UNAIDS 2019 HIV Estimates</a:t>
            </a:r>
            <a:endParaRPr lang="en-GB" sz="900" dirty="0">
              <a:solidFill>
                <a:prstClr val="black"/>
              </a:solidFill>
              <a:latin typeface="Arial" pitchFamily="34" charset="0"/>
              <a:cs typeface="Arial" pitchFamily="34" charset="0"/>
            </a:endParaRPr>
          </a:p>
        </p:txBody>
      </p:sp>
      <p:grpSp>
        <p:nvGrpSpPr>
          <p:cNvPr id="54" name="Group 53"/>
          <p:cNvGrpSpPr/>
          <p:nvPr/>
        </p:nvGrpSpPr>
        <p:grpSpPr>
          <a:xfrm>
            <a:off x="8000589" y="6414449"/>
            <a:ext cx="3353211" cy="315761"/>
            <a:chOff x="-2239343" y="5073038"/>
            <a:chExt cx="2590420" cy="315761"/>
          </a:xfrm>
        </p:grpSpPr>
        <p:sp>
          <p:nvSpPr>
            <p:cNvPr id="55" name="TextBox 54"/>
            <p:cNvSpPr txBox="1"/>
            <p:nvPr/>
          </p:nvSpPr>
          <p:spPr>
            <a:xfrm>
              <a:off x="-1047531" y="5106773"/>
              <a:ext cx="184731" cy="276999"/>
            </a:xfrm>
            <a:prstGeom prst="rect">
              <a:avLst/>
            </a:prstGeom>
            <a:pattFill prst="dkUpDiag">
              <a:fgClr>
                <a:schemeClr val="bg1">
                  <a:lumMod val="65000"/>
                </a:schemeClr>
              </a:fgClr>
              <a:bgClr>
                <a:schemeClr val="bg1"/>
              </a:bgClr>
            </a:pattFill>
            <a:ln>
              <a:noFill/>
            </a:ln>
          </p:spPr>
          <p:txBody>
            <a:bodyPr wrap="none" rtlCol="0">
              <a:spAutoFit/>
            </a:bodyPr>
            <a:lstStyle/>
            <a:p>
              <a:pPr fontAlgn="auto">
                <a:spcBef>
                  <a:spcPts val="0"/>
                </a:spcBef>
                <a:spcAft>
                  <a:spcPts val="0"/>
                </a:spcAft>
                <a:defRPr/>
              </a:pPr>
              <a:endParaRPr lang="en-GB" sz="1200" kern="0" dirty="0">
                <a:solidFill>
                  <a:prstClr val="black"/>
                </a:solidFill>
                <a:latin typeface="Calibri"/>
              </a:endParaRPr>
            </a:p>
          </p:txBody>
        </p:sp>
        <p:sp>
          <p:nvSpPr>
            <p:cNvPr id="56" name="TextBox 55"/>
            <p:cNvSpPr txBox="1"/>
            <p:nvPr/>
          </p:nvSpPr>
          <p:spPr>
            <a:xfrm>
              <a:off x="-931646" y="5073038"/>
              <a:ext cx="1282723" cy="276999"/>
            </a:xfrm>
            <a:prstGeom prst="rect">
              <a:avLst/>
            </a:prstGeom>
            <a:noFill/>
          </p:spPr>
          <p:txBody>
            <a:bodyPr wrap="none" rtlCol="0">
              <a:spAutoFit/>
            </a:bodyPr>
            <a:lstStyle/>
            <a:p>
              <a:pPr fontAlgn="auto">
                <a:spcBef>
                  <a:spcPts val="0"/>
                </a:spcBef>
                <a:spcAft>
                  <a:spcPts val="0"/>
                </a:spcAft>
                <a:defRPr/>
              </a:pPr>
              <a:r>
                <a:rPr lang="en-US" sz="1200" b="1" kern="0" dirty="0">
                  <a:solidFill>
                    <a:prstClr val="black"/>
                  </a:solidFill>
                  <a:latin typeface="Arial" pitchFamily="34" charset="0"/>
                  <a:cs typeface="Arial" pitchFamily="34" charset="0"/>
                </a:rPr>
                <a:t>Young women</a:t>
              </a:r>
              <a:endParaRPr lang="en-GB" sz="1200" b="1" kern="0" dirty="0">
                <a:solidFill>
                  <a:prstClr val="black"/>
                </a:solidFill>
                <a:latin typeface="Arial" pitchFamily="34" charset="0"/>
                <a:cs typeface="Arial" pitchFamily="34" charset="0"/>
              </a:endParaRPr>
            </a:p>
          </p:txBody>
        </p:sp>
        <p:sp>
          <p:nvSpPr>
            <p:cNvPr id="57" name="TextBox 56"/>
            <p:cNvSpPr txBox="1"/>
            <p:nvPr/>
          </p:nvSpPr>
          <p:spPr>
            <a:xfrm>
              <a:off x="-2239343" y="5111800"/>
              <a:ext cx="184731" cy="276999"/>
            </a:xfrm>
            <a:prstGeom prst="rect">
              <a:avLst/>
            </a:prstGeom>
            <a:solidFill>
              <a:schemeClr val="bg1">
                <a:lumMod val="65000"/>
              </a:schemeClr>
            </a:solidFill>
            <a:ln>
              <a:noFill/>
            </a:ln>
          </p:spPr>
          <p:txBody>
            <a:bodyPr wrap="none" rtlCol="0">
              <a:spAutoFit/>
            </a:bodyPr>
            <a:lstStyle/>
            <a:p>
              <a:pPr fontAlgn="auto">
                <a:spcBef>
                  <a:spcPts val="0"/>
                </a:spcBef>
                <a:spcAft>
                  <a:spcPts val="0"/>
                </a:spcAft>
                <a:defRPr/>
              </a:pPr>
              <a:endParaRPr lang="en-GB" sz="1200" kern="0" dirty="0">
                <a:solidFill>
                  <a:prstClr val="black"/>
                </a:solidFill>
                <a:latin typeface="Calibri"/>
              </a:endParaRPr>
            </a:p>
          </p:txBody>
        </p:sp>
        <p:sp>
          <p:nvSpPr>
            <p:cNvPr id="58" name="TextBox 57"/>
            <p:cNvSpPr txBox="1"/>
            <p:nvPr/>
          </p:nvSpPr>
          <p:spPr>
            <a:xfrm>
              <a:off x="-2116478" y="5073038"/>
              <a:ext cx="1024639" cy="276999"/>
            </a:xfrm>
            <a:prstGeom prst="rect">
              <a:avLst/>
            </a:prstGeom>
            <a:noFill/>
          </p:spPr>
          <p:txBody>
            <a:bodyPr wrap="none" rtlCol="0">
              <a:spAutoFit/>
            </a:bodyPr>
            <a:lstStyle/>
            <a:p>
              <a:pPr fontAlgn="auto">
                <a:spcBef>
                  <a:spcPts val="0"/>
                </a:spcBef>
                <a:spcAft>
                  <a:spcPts val="0"/>
                </a:spcAft>
                <a:defRPr/>
              </a:pPr>
              <a:r>
                <a:rPr lang="en-US" sz="1200" b="1" kern="0" dirty="0">
                  <a:solidFill>
                    <a:prstClr val="black"/>
                  </a:solidFill>
                  <a:latin typeface="Arial" pitchFamily="34" charset="0"/>
                  <a:cs typeface="Arial" pitchFamily="34" charset="0"/>
                </a:rPr>
                <a:t>Young men</a:t>
              </a:r>
              <a:endParaRPr lang="en-GB" sz="1200" b="1" kern="0" dirty="0">
                <a:solidFill>
                  <a:prstClr val="black"/>
                </a:solidFill>
                <a:latin typeface="Arial" pitchFamily="34" charset="0"/>
                <a:cs typeface="Arial" pitchFamily="34" charset="0"/>
              </a:endParaRPr>
            </a:p>
          </p:txBody>
        </p:sp>
      </p:grpSp>
      <p:graphicFrame>
        <p:nvGraphicFramePr>
          <p:cNvPr id="24" name="Chart 23">
            <a:extLst>
              <a:ext uri="{FF2B5EF4-FFF2-40B4-BE49-F238E27FC236}">
                <a16:creationId xmlns:a16="http://schemas.microsoft.com/office/drawing/2014/main" id="{00000000-0008-0000-0000-000003000000}"/>
              </a:ext>
            </a:extLst>
          </p:cNvPr>
          <p:cNvGraphicFramePr>
            <a:graphicFrameLocks/>
          </p:cNvGraphicFramePr>
          <p:nvPr>
            <p:extLst>
              <p:ext uri="{D42A27DB-BD31-4B8C-83A1-F6EECF244321}">
                <p14:modId xmlns:p14="http://schemas.microsoft.com/office/powerpoint/2010/main" val="1817419281"/>
              </p:ext>
            </p:extLst>
          </p:nvPr>
        </p:nvGraphicFramePr>
        <p:xfrm>
          <a:off x="457200" y="2590800"/>
          <a:ext cx="7010400" cy="3684896"/>
        </p:xfrm>
        <a:graphic>
          <a:graphicData uri="http://schemas.openxmlformats.org/drawingml/2006/chart">
            <c:chart xmlns:c="http://schemas.openxmlformats.org/drawingml/2006/chart" xmlns:r="http://schemas.openxmlformats.org/officeDocument/2006/relationships" r:id="rId4"/>
          </a:graphicData>
        </a:graphic>
      </p:graphicFrame>
      <p:grpSp>
        <p:nvGrpSpPr>
          <p:cNvPr id="20" name="Group 19">
            <a:extLst>
              <a:ext uri="{FF2B5EF4-FFF2-40B4-BE49-F238E27FC236}">
                <a16:creationId xmlns:a16="http://schemas.microsoft.com/office/drawing/2014/main" id="{C9F6AF18-C4C3-4FA4-8C66-31F1087BA620}"/>
              </a:ext>
            </a:extLst>
          </p:cNvPr>
          <p:cNvGrpSpPr/>
          <p:nvPr/>
        </p:nvGrpSpPr>
        <p:grpSpPr>
          <a:xfrm>
            <a:off x="7108982" y="2052486"/>
            <a:ext cx="5006818" cy="4280074"/>
            <a:chOff x="4701830" y="2052486"/>
            <a:chExt cx="5006818" cy="4280074"/>
          </a:xfrm>
        </p:grpSpPr>
        <p:sp>
          <p:nvSpPr>
            <p:cNvPr id="21" name="Rectangle 20">
              <a:extLst>
                <a:ext uri="{FF2B5EF4-FFF2-40B4-BE49-F238E27FC236}">
                  <a16:creationId xmlns:a16="http://schemas.microsoft.com/office/drawing/2014/main" id="{96A2D7A1-1344-427D-84B6-F8DE8B13AEFC}"/>
                </a:ext>
              </a:extLst>
            </p:cNvPr>
            <p:cNvSpPr/>
            <p:nvPr/>
          </p:nvSpPr>
          <p:spPr>
            <a:xfrm>
              <a:off x="7461623" y="5747785"/>
              <a:ext cx="1645002" cy="584775"/>
            </a:xfrm>
            <a:prstGeom prst="rect">
              <a:avLst/>
            </a:prstGeom>
          </p:spPr>
          <p:txBody>
            <a:bodyPr wrap="none">
              <a:spAutoFit/>
            </a:bodyPr>
            <a:lstStyle/>
            <a:p>
              <a:pPr algn="r">
                <a:defRPr/>
              </a:pPr>
              <a:r>
                <a:rPr lang="en-US" sz="2000" b="1" dirty="0">
                  <a:solidFill>
                    <a:srgbClr val="00B0F0"/>
                  </a:solidFill>
                </a:rPr>
                <a:t>4,600</a:t>
              </a:r>
              <a:r>
                <a:rPr lang="en-GB" sz="1200" b="1" dirty="0">
                  <a:solidFill>
                    <a:srgbClr val="00B0F0"/>
                  </a:solidFill>
                </a:rPr>
                <a:t> </a:t>
              </a:r>
            </a:p>
            <a:p>
              <a:pPr algn="r">
                <a:defRPr/>
              </a:pPr>
              <a:r>
                <a:rPr lang="en-GB" sz="1200" b="1" dirty="0">
                  <a:solidFill>
                    <a:srgbClr val="00B0F0"/>
                  </a:solidFill>
                </a:rPr>
                <a:t>AIDS-related deaths</a:t>
              </a:r>
            </a:p>
          </p:txBody>
        </p:sp>
        <p:graphicFrame>
          <p:nvGraphicFramePr>
            <p:cNvPr id="22" name="Chart 21">
              <a:extLst>
                <a:ext uri="{FF2B5EF4-FFF2-40B4-BE49-F238E27FC236}">
                  <a16:creationId xmlns:a16="http://schemas.microsoft.com/office/drawing/2014/main" id="{D9B5E290-CA19-4832-8A19-E7FE7E70AA0E}"/>
                </a:ext>
              </a:extLst>
            </p:cNvPr>
            <p:cNvGraphicFramePr>
              <a:graphicFrameLocks/>
            </p:cNvGraphicFramePr>
            <p:nvPr>
              <p:extLst>
                <p:ext uri="{D42A27DB-BD31-4B8C-83A1-F6EECF244321}">
                  <p14:modId xmlns:p14="http://schemas.microsoft.com/office/powerpoint/2010/main" val="1716955119"/>
                </p:ext>
              </p:extLst>
            </p:nvPr>
          </p:nvGraphicFramePr>
          <p:xfrm>
            <a:off x="7390307" y="5523221"/>
            <a:ext cx="1371600" cy="752475"/>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3" name="Chart 22">
              <a:extLst>
                <a:ext uri="{FF2B5EF4-FFF2-40B4-BE49-F238E27FC236}">
                  <a16:creationId xmlns:a16="http://schemas.microsoft.com/office/drawing/2014/main" id="{7E62D918-8CDA-42E9-978D-B38711E2D416}"/>
                </a:ext>
              </a:extLst>
            </p:cNvPr>
            <p:cNvGraphicFramePr>
              <a:graphicFrameLocks/>
            </p:cNvGraphicFramePr>
            <p:nvPr>
              <p:extLst>
                <p:ext uri="{D42A27DB-BD31-4B8C-83A1-F6EECF244321}">
                  <p14:modId xmlns:p14="http://schemas.microsoft.com/office/powerpoint/2010/main" val="346829206"/>
                </p:ext>
              </p:extLst>
            </p:nvPr>
          </p:nvGraphicFramePr>
          <p:xfrm>
            <a:off x="4701830" y="2915248"/>
            <a:ext cx="5006818" cy="3030444"/>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6" name="Chart 25">
              <a:extLst>
                <a:ext uri="{FF2B5EF4-FFF2-40B4-BE49-F238E27FC236}">
                  <a16:creationId xmlns:a16="http://schemas.microsoft.com/office/drawing/2014/main" id="{B720AEE2-8BFB-4249-8756-08E8F00C2434}"/>
                </a:ext>
              </a:extLst>
            </p:cNvPr>
            <p:cNvGraphicFramePr>
              <a:graphicFrameLocks/>
            </p:cNvGraphicFramePr>
            <p:nvPr>
              <p:extLst>
                <p:ext uri="{D42A27DB-BD31-4B8C-83A1-F6EECF244321}">
                  <p14:modId xmlns:p14="http://schemas.microsoft.com/office/powerpoint/2010/main" val="1610341765"/>
                </p:ext>
              </p:extLst>
            </p:nvPr>
          </p:nvGraphicFramePr>
          <p:xfrm>
            <a:off x="7205239" y="2052486"/>
            <a:ext cx="2390774" cy="1438274"/>
          </p:xfrm>
          <a:graphic>
            <a:graphicData uri="http://schemas.openxmlformats.org/drawingml/2006/chart">
              <c:chart xmlns:c="http://schemas.openxmlformats.org/drawingml/2006/chart" xmlns:r="http://schemas.openxmlformats.org/officeDocument/2006/relationships" r:id="rId7"/>
            </a:graphicData>
          </a:graphic>
        </p:graphicFrame>
        <p:sp>
          <p:nvSpPr>
            <p:cNvPr id="30" name="Rectangle 29">
              <a:extLst>
                <a:ext uri="{FF2B5EF4-FFF2-40B4-BE49-F238E27FC236}">
                  <a16:creationId xmlns:a16="http://schemas.microsoft.com/office/drawing/2014/main" id="{46329920-F627-4BF4-BF52-8BEE8F399D4F}"/>
                </a:ext>
              </a:extLst>
            </p:cNvPr>
            <p:cNvSpPr/>
            <p:nvPr/>
          </p:nvSpPr>
          <p:spPr>
            <a:xfrm>
              <a:off x="7619346" y="2479096"/>
              <a:ext cx="1571263" cy="584775"/>
            </a:xfrm>
            <a:prstGeom prst="rect">
              <a:avLst/>
            </a:prstGeom>
          </p:spPr>
          <p:txBody>
            <a:bodyPr wrap="none">
              <a:spAutoFit/>
            </a:bodyPr>
            <a:lstStyle/>
            <a:p>
              <a:pPr algn="ctr">
                <a:defRPr/>
              </a:pPr>
              <a:r>
                <a:rPr lang="en-US" sz="2000" b="1" dirty="0">
                  <a:solidFill>
                    <a:prstClr val="black"/>
                  </a:solidFill>
                </a:rPr>
                <a:t>82,000</a:t>
              </a:r>
              <a:endParaRPr lang="en-GB" sz="1200" b="1" dirty="0">
                <a:solidFill>
                  <a:prstClr val="black"/>
                </a:solidFill>
              </a:endParaRPr>
            </a:p>
            <a:p>
              <a:pPr algn="r">
                <a:defRPr/>
              </a:pPr>
              <a:r>
                <a:rPr lang="en-GB" sz="1200" b="1" dirty="0">
                  <a:solidFill>
                    <a:prstClr val="black"/>
                  </a:solidFill>
                </a:rPr>
                <a:t>New HIV infections</a:t>
              </a:r>
            </a:p>
          </p:txBody>
        </p:sp>
        <p:sp>
          <p:nvSpPr>
            <p:cNvPr id="31" name="Bent-Up Arrow 12">
              <a:extLst>
                <a:ext uri="{FF2B5EF4-FFF2-40B4-BE49-F238E27FC236}">
                  <a16:creationId xmlns:a16="http://schemas.microsoft.com/office/drawing/2014/main" id="{FC17BC6B-3B40-4FB1-ADD0-D47BA5208738}"/>
                </a:ext>
              </a:extLst>
            </p:cNvPr>
            <p:cNvSpPr/>
            <p:nvPr/>
          </p:nvSpPr>
          <p:spPr>
            <a:xfrm flipH="1" flipV="1">
              <a:off x="7098015" y="2667000"/>
              <a:ext cx="684000" cy="360000"/>
            </a:xfrm>
            <a:prstGeom prst="bentUpArrow">
              <a:avLst/>
            </a:prstGeom>
            <a:solidFill>
              <a:srgbClr val="F26B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GB">
                <a:solidFill>
                  <a:prstClr val="white"/>
                </a:solidFill>
              </a:endParaRPr>
            </a:p>
          </p:txBody>
        </p:sp>
        <p:sp>
          <p:nvSpPr>
            <p:cNvPr id="32" name="Bent-Up Arrow 58">
              <a:extLst>
                <a:ext uri="{FF2B5EF4-FFF2-40B4-BE49-F238E27FC236}">
                  <a16:creationId xmlns:a16="http://schemas.microsoft.com/office/drawing/2014/main" id="{692BD234-B7C9-4BD9-B1EC-35F510AA6834}"/>
                </a:ext>
              </a:extLst>
            </p:cNvPr>
            <p:cNvSpPr/>
            <p:nvPr/>
          </p:nvSpPr>
          <p:spPr>
            <a:xfrm rot="5400000">
              <a:off x="7116471" y="5861696"/>
              <a:ext cx="468000" cy="360000"/>
            </a:xfrm>
            <a:prstGeom prst="bentUpArrow">
              <a:avLst/>
            </a:prstGeom>
            <a:solidFill>
              <a:srgbClr val="63CD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GB">
                <a:solidFill>
                  <a:prstClr val="white"/>
                </a:solidFill>
              </a:endParaRPr>
            </a:p>
          </p:txBody>
        </p:sp>
      </p:grpSp>
      <p:sp>
        <p:nvSpPr>
          <p:cNvPr id="53" name="TextBox 17"/>
          <p:cNvSpPr txBox="1">
            <a:spLocks noChangeArrowheads="1"/>
          </p:cNvSpPr>
          <p:nvPr/>
        </p:nvSpPr>
        <p:spPr bwMode="auto">
          <a:xfrm>
            <a:off x="7822833" y="2010489"/>
            <a:ext cx="220366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r>
              <a:rPr lang="en-US" sz="2000" b="1" kern="0" dirty="0">
                <a:solidFill>
                  <a:srgbClr val="00AEEF"/>
                </a:solidFill>
              </a:rPr>
              <a:t>2018 “zoom-in”</a:t>
            </a:r>
            <a:endParaRPr lang="en-GB" sz="2000" b="1" kern="0" dirty="0">
              <a:solidFill>
                <a:srgbClr val="00AEEF"/>
              </a:solidFill>
            </a:endParaRPr>
          </a:p>
        </p:txBody>
      </p:sp>
      <p:sp>
        <p:nvSpPr>
          <p:cNvPr id="5" name="Rectangle 4"/>
          <p:cNvSpPr/>
          <p:nvPr/>
        </p:nvSpPr>
        <p:spPr>
          <a:xfrm>
            <a:off x="8338031" y="4043349"/>
            <a:ext cx="2800895" cy="754053"/>
          </a:xfrm>
          <a:prstGeom prst="rect">
            <a:avLst/>
          </a:prstGeom>
        </p:spPr>
        <p:txBody>
          <a:bodyPr wrap="none">
            <a:spAutoFit/>
          </a:bodyPr>
          <a:lstStyle/>
          <a:p>
            <a:pPr algn="ctr">
              <a:defRPr/>
            </a:pPr>
            <a:r>
              <a:rPr lang="en-US" sz="2800" b="1" dirty="0">
                <a:solidFill>
                  <a:prstClr val="black"/>
                </a:solidFill>
              </a:rPr>
              <a:t>390,000</a:t>
            </a:r>
            <a:endParaRPr lang="en-GB" sz="1500" b="1" dirty="0">
              <a:solidFill>
                <a:prstClr val="black"/>
              </a:solidFill>
            </a:endParaRPr>
          </a:p>
          <a:p>
            <a:pPr algn="ctr">
              <a:defRPr/>
            </a:pPr>
            <a:r>
              <a:rPr lang="en-GB" sz="1500" b="1" dirty="0">
                <a:solidFill>
                  <a:prstClr val="black"/>
                </a:solidFill>
              </a:rPr>
              <a:t>Young people living with HIV</a:t>
            </a:r>
          </a:p>
        </p:txBody>
      </p:sp>
    </p:spTree>
    <p:extLst>
      <p:ext uri="{BB962C8B-B14F-4D97-AF65-F5344CB8AC3E}">
        <p14:creationId xmlns:p14="http://schemas.microsoft.com/office/powerpoint/2010/main" val="4179455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randombar(vertical)">
                                      <p:cBhvr>
                                        <p:cTn id="7"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0C14DF2-B192-44B3-B382-721813418E16}"/>
              </a:ext>
            </a:extLst>
          </p:cNvPr>
          <p:cNvSpPr txBox="1"/>
          <p:nvPr/>
        </p:nvSpPr>
        <p:spPr>
          <a:xfrm>
            <a:off x="17646" y="6607249"/>
            <a:ext cx="5177687" cy="230832"/>
          </a:xfrm>
          <a:prstGeom prst="rect">
            <a:avLst/>
          </a:prstGeom>
          <a:noFill/>
        </p:spPr>
        <p:txBody>
          <a:bodyPr wrap="square" rtlCol="0">
            <a:spAutoFit/>
          </a:bodyPr>
          <a:lstStyle/>
          <a:p>
            <a:pPr defTabSz="685800" fontAlgn="auto">
              <a:spcBef>
                <a:spcPts val="0"/>
              </a:spcBef>
              <a:spcAft>
                <a:spcPts val="0"/>
              </a:spcAft>
              <a:defRPr/>
            </a:pPr>
            <a:r>
              <a:rPr lang="en-US" sz="900" dirty="0">
                <a:solidFill>
                  <a:prstClr val="black"/>
                </a:solidFill>
                <a:latin typeface="Arial" pitchFamily="34" charset="0"/>
                <a:cs typeface="Arial" pitchFamily="34" charset="0"/>
              </a:rPr>
              <a:t>Source: Prepared by </a:t>
            </a:r>
            <a:r>
              <a:rPr lang="en-US" sz="900" dirty="0">
                <a:solidFill>
                  <a:prstClr val="black"/>
                </a:solidFill>
                <a:latin typeface="Arial" pitchFamily="34" charset="0"/>
                <a:cs typeface="Arial" pitchFamily="34" charset="0"/>
                <a:hlinkClick r:id="rId3"/>
              </a:rPr>
              <a:t>www.aidsdatahub.org</a:t>
            </a:r>
            <a:r>
              <a:rPr lang="en-US" sz="900" dirty="0">
                <a:solidFill>
                  <a:prstClr val="black"/>
                </a:solidFill>
                <a:latin typeface="Arial" pitchFamily="34" charset="0"/>
                <a:cs typeface="Arial" pitchFamily="34" charset="0"/>
              </a:rPr>
              <a:t> based on UNAIDS 2019 HIV Estimates</a:t>
            </a:r>
            <a:endParaRPr lang="en-GB" sz="900" dirty="0">
              <a:solidFill>
                <a:prstClr val="black"/>
              </a:solidFill>
              <a:latin typeface="Arial" pitchFamily="34" charset="0"/>
              <a:cs typeface="Arial" pitchFamily="34" charset="0"/>
            </a:endParaRPr>
          </a:p>
        </p:txBody>
      </p:sp>
      <p:sp>
        <p:nvSpPr>
          <p:cNvPr id="4" name="TextBox 1">
            <a:extLst>
              <a:ext uri="{FF2B5EF4-FFF2-40B4-BE49-F238E27FC236}">
                <a16:creationId xmlns:a16="http://schemas.microsoft.com/office/drawing/2014/main" id="{A68AA7A9-B1B4-4832-9A2B-93F4D15AE5E2}"/>
              </a:ext>
            </a:extLst>
          </p:cNvPr>
          <p:cNvSpPr txBox="1"/>
          <p:nvPr/>
        </p:nvSpPr>
        <p:spPr>
          <a:xfrm>
            <a:off x="1447800" y="2590800"/>
            <a:ext cx="9296400" cy="352083"/>
          </a:xfrm>
          <a:prstGeom prst="rect">
            <a:avLst/>
          </a:prstGeom>
          <a:ln>
            <a:noFill/>
          </a:ln>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342900" fontAlgn="auto">
              <a:spcBef>
                <a:spcPts val="0"/>
              </a:spcBef>
              <a:spcAft>
                <a:spcPts val="0"/>
              </a:spcAft>
              <a:defRPr/>
            </a:pPr>
            <a:r>
              <a:rPr lang="en-GB" sz="1600" dirty="0">
                <a:solidFill>
                  <a:prstClr val="black"/>
                </a:solidFill>
                <a:latin typeface="Arial" pitchFamily="34" charset="0"/>
                <a:cs typeface="Arial" pitchFamily="34" charset="0"/>
              </a:rPr>
              <a:t>Percentage change in new HIV infections among young people (15-24) by country, 2010-2018 </a:t>
            </a:r>
          </a:p>
        </p:txBody>
      </p:sp>
      <p:sp>
        <p:nvSpPr>
          <p:cNvPr id="9" name="Rectangle 8">
            <a:extLst>
              <a:ext uri="{FF2B5EF4-FFF2-40B4-BE49-F238E27FC236}">
                <a16:creationId xmlns:a16="http://schemas.microsoft.com/office/drawing/2014/main" id="{D5989D05-DA41-49FA-9106-242ED704A413}"/>
              </a:ext>
            </a:extLst>
          </p:cNvPr>
          <p:cNvSpPr/>
          <p:nvPr/>
        </p:nvSpPr>
        <p:spPr>
          <a:xfrm>
            <a:off x="5638800" y="6192365"/>
            <a:ext cx="6324600" cy="274320"/>
          </a:xfrm>
          <a:prstGeom prst="rect">
            <a:avLst/>
          </a:prstGeom>
          <a:gradFill flip="none" rotWithShape="1">
            <a:gsLst>
              <a:gs pos="0">
                <a:schemeClr val="accent2">
                  <a:lumMod val="0"/>
                  <a:lumOff val="100000"/>
                </a:schemeClr>
              </a:gs>
              <a:gs pos="35000">
                <a:schemeClr val="accent2">
                  <a:lumMod val="0"/>
                  <a:lumOff val="100000"/>
                </a:schemeClr>
              </a:gs>
              <a:gs pos="100000">
                <a:schemeClr val="accent2">
                  <a:lumMod val="100000"/>
                </a:schemeClr>
              </a:gs>
            </a:gsLst>
            <a:lin ang="2700000" scaled="1"/>
            <a:tileRect/>
          </a:gradFill>
          <a:ln>
            <a:solidFill>
              <a:schemeClr val="accent2">
                <a:lumMod val="40000"/>
                <a:lumOff val="60000"/>
              </a:schemeClr>
            </a:solidFill>
          </a:ln>
        </p:spPr>
        <p:txBody>
          <a:bodyPr wrap="square" anchor="ctr">
            <a:noAutofit/>
          </a:bodyPr>
          <a:lstStyle/>
          <a:p>
            <a:pPr algn="ctr" defTabSz="342900" fontAlgn="auto">
              <a:spcBef>
                <a:spcPts val="0"/>
              </a:spcBef>
              <a:spcAft>
                <a:spcPts val="0"/>
              </a:spcAft>
              <a:defRPr/>
            </a:pPr>
            <a:r>
              <a:rPr lang="en-US" sz="1000" dirty="0">
                <a:solidFill>
                  <a:prstClr val="black"/>
                </a:solidFill>
                <a:latin typeface="Arial Nova" panose="020B0504020202020204" pitchFamily="34" charset="0"/>
                <a:cs typeface="+mn-cs"/>
              </a:rPr>
              <a:t>* PNG, Viet Nam, Malaysia, Thailand, Pakistan, Myanmar, China, Philippines, Indonesia, and India</a:t>
            </a:r>
          </a:p>
        </p:txBody>
      </p:sp>
      <p:graphicFrame>
        <p:nvGraphicFramePr>
          <p:cNvPr id="8" name="Chart 7">
            <a:extLst>
              <a:ext uri="{FF2B5EF4-FFF2-40B4-BE49-F238E27FC236}">
                <a16:creationId xmlns:a16="http://schemas.microsoft.com/office/drawing/2014/main" id="{7BA47DF2-E48D-42EA-ADB7-C22B306B22F0}"/>
              </a:ext>
            </a:extLst>
          </p:cNvPr>
          <p:cNvGraphicFramePr>
            <a:graphicFrameLocks/>
          </p:cNvGraphicFramePr>
          <p:nvPr>
            <p:extLst>
              <p:ext uri="{D42A27DB-BD31-4B8C-83A1-F6EECF244321}">
                <p14:modId xmlns:p14="http://schemas.microsoft.com/office/powerpoint/2010/main" val="2270571630"/>
              </p:ext>
            </p:extLst>
          </p:nvPr>
        </p:nvGraphicFramePr>
        <p:xfrm>
          <a:off x="914400" y="3195700"/>
          <a:ext cx="10134600" cy="2900300"/>
        </p:xfrm>
        <a:graphic>
          <a:graphicData uri="http://schemas.openxmlformats.org/drawingml/2006/chart">
            <c:chart xmlns:c="http://schemas.openxmlformats.org/drawingml/2006/chart" xmlns:r="http://schemas.openxmlformats.org/officeDocument/2006/relationships" r:id="rId4"/>
          </a:graphicData>
        </a:graphic>
      </p:graphicFrame>
      <p:sp>
        <p:nvSpPr>
          <p:cNvPr id="2" name="Title 1">
            <a:extLst>
              <a:ext uri="{FF2B5EF4-FFF2-40B4-BE49-F238E27FC236}">
                <a16:creationId xmlns:a16="http://schemas.microsoft.com/office/drawing/2014/main" id="{487A5479-E0B6-4630-9BCE-D9A404ECA286}"/>
              </a:ext>
            </a:extLst>
          </p:cNvPr>
          <p:cNvSpPr>
            <a:spLocks noGrp="1"/>
          </p:cNvSpPr>
          <p:nvPr>
            <p:ph type="title"/>
          </p:nvPr>
        </p:nvSpPr>
        <p:spPr>
          <a:xfrm>
            <a:off x="226475" y="1538592"/>
            <a:ext cx="11736925" cy="966383"/>
          </a:xfrm>
        </p:spPr>
        <p:txBody>
          <a:bodyPr/>
          <a:lstStyle/>
          <a:p>
            <a:r>
              <a:rPr lang="en-US" dirty="0"/>
              <a:t>10 countries* account for 98% of all new HIV infections among young people (15-24) in the region and trends diverse greatly in Asia and the Pacific countries</a:t>
            </a:r>
            <a:br>
              <a:rPr lang="en-US" dirty="0"/>
            </a:br>
            <a:endParaRPr lang="en-US" dirty="0"/>
          </a:p>
        </p:txBody>
      </p:sp>
    </p:spTree>
    <p:extLst>
      <p:ext uri="{BB962C8B-B14F-4D97-AF65-F5344CB8AC3E}">
        <p14:creationId xmlns:p14="http://schemas.microsoft.com/office/powerpoint/2010/main" val="16490295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2" name="Chart 31">
            <a:extLst>
              <a:ext uri="{FF2B5EF4-FFF2-40B4-BE49-F238E27FC236}">
                <a16:creationId xmlns:a16="http://schemas.microsoft.com/office/drawing/2014/main" id="{00000000-0008-0000-0400-00000B000000}"/>
              </a:ext>
            </a:extLst>
          </p:cNvPr>
          <p:cNvGraphicFramePr>
            <a:graphicFrameLocks/>
          </p:cNvGraphicFramePr>
          <p:nvPr>
            <p:extLst>
              <p:ext uri="{D42A27DB-BD31-4B8C-83A1-F6EECF244321}">
                <p14:modId xmlns:p14="http://schemas.microsoft.com/office/powerpoint/2010/main" val="2763605885"/>
              </p:ext>
            </p:extLst>
          </p:nvPr>
        </p:nvGraphicFramePr>
        <p:xfrm>
          <a:off x="996767" y="2117509"/>
          <a:ext cx="4345480" cy="2976297"/>
        </p:xfrm>
        <a:graphic>
          <a:graphicData uri="http://schemas.openxmlformats.org/drawingml/2006/chart">
            <c:chart xmlns:c="http://schemas.openxmlformats.org/drawingml/2006/chart" xmlns:r="http://schemas.openxmlformats.org/officeDocument/2006/relationships" r:id="rId2"/>
          </a:graphicData>
        </a:graphic>
      </p:graphicFrame>
      <p:sp>
        <p:nvSpPr>
          <p:cNvPr id="26" name="Title 1"/>
          <p:cNvSpPr>
            <a:spLocks noGrp="1"/>
          </p:cNvSpPr>
          <p:nvPr>
            <p:ph type="title"/>
          </p:nvPr>
        </p:nvSpPr>
        <p:spPr>
          <a:prstGeom prst="rect">
            <a:avLst/>
          </a:prstGeom>
        </p:spPr>
        <p:txBody>
          <a:bodyPr anchor="ctr">
            <a:noAutofit/>
          </a:bodyPr>
          <a:lstStyle/>
          <a:p>
            <a:pPr algn="l"/>
            <a:r>
              <a:rPr lang="en-US" sz="2400" b="1" dirty="0">
                <a:solidFill>
                  <a:srgbClr val="C00000"/>
                </a:solidFill>
              </a:rPr>
              <a:t>Snapshot of young people and HIV infections in Asia and the Pacific, 2018</a:t>
            </a:r>
            <a:endParaRPr lang="th-TH" sz="2400" b="1" dirty="0">
              <a:solidFill>
                <a:srgbClr val="C00000"/>
              </a:solidFill>
            </a:endParaRPr>
          </a:p>
        </p:txBody>
      </p:sp>
      <p:sp>
        <p:nvSpPr>
          <p:cNvPr id="7" name="TextBox 6"/>
          <p:cNvSpPr txBox="1"/>
          <p:nvPr/>
        </p:nvSpPr>
        <p:spPr>
          <a:xfrm>
            <a:off x="1535277" y="4437112"/>
            <a:ext cx="288032" cy="369332"/>
          </a:xfrm>
          <a:prstGeom prst="rect">
            <a:avLst/>
          </a:prstGeom>
          <a:solidFill>
            <a:schemeClr val="bg1"/>
          </a:solidFill>
        </p:spPr>
        <p:txBody>
          <a:bodyPr wrap="square" rtlCol="0">
            <a:spAutoFit/>
          </a:bodyPr>
          <a:lstStyle/>
          <a:p>
            <a:pPr>
              <a:defRPr/>
            </a:pPr>
            <a:endParaRPr lang="en-GB" dirty="0">
              <a:solidFill>
                <a:prstClr val="black"/>
              </a:solidFill>
            </a:endParaRPr>
          </a:p>
        </p:txBody>
      </p:sp>
      <p:sp>
        <p:nvSpPr>
          <p:cNvPr id="8" name="TextBox 7"/>
          <p:cNvSpPr txBox="1"/>
          <p:nvPr/>
        </p:nvSpPr>
        <p:spPr>
          <a:xfrm>
            <a:off x="6240016" y="4427820"/>
            <a:ext cx="288032" cy="369332"/>
          </a:xfrm>
          <a:prstGeom prst="rect">
            <a:avLst/>
          </a:prstGeom>
          <a:solidFill>
            <a:schemeClr val="bg1"/>
          </a:solidFill>
        </p:spPr>
        <p:txBody>
          <a:bodyPr wrap="square" rtlCol="0">
            <a:spAutoFit/>
          </a:bodyPr>
          <a:lstStyle/>
          <a:p>
            <a:pPr>
              <a:defRPr/>
            </a:pPr>
            <a:endParaRPr lang="en-GB" dirty="0">
              <a:solidFill>
                <a:prstClr val="black"/>
              </a:solidFill>
            </a:endParaRPr>
          </a:p>
        </p:txBody>
      </p:sp>
      <p:sp>
        <p:nvSpPr>
          <p:cNvPr id="30" name="TextBox 29"/>
          <p:cNvSpPr txBox="1"/>
          <p:nvPr/>
        </p:nvSpPr>
        <p:spPr>
          <a:xfrm>
            <a:off x="1595500" y="4509120"/>
            <a:ext cx="288032" cy="369332"/>
          </a:xfrm>
          <a:prstGeom prst="rect">
            <a:avLst/>
          </a:prstGeom>
          <a:noFill/>
        </p:spPr>
        <p:txBody>
          <a:bodyPr wrap="square" rtlCol="0">
            <a:spAutoFit/>
          </a:bodyPr>
          <a:lstStyle/>
          <a:p>
            <a:pPr>
              <a:defRPr/>
            </a:pPr>
            <a:endParaRPr lang="en-GB" dirty="0">
              <a:solidFill>
                <a:prstClr val="black"/>
              </a:solidFill>
            </a:endParaRPr>
          </a:p>
        </p:txBody>
      </p:sp>
      <p:sp>
        <p:nvSpPr>
          <p:cNvPr id="27" name="TextBox 26"/>
          <p:cNvSpPr txBox="1"/>
          <p:nvPr/>
        </p:nvSpPr>
        <p:spPr>
          <a:xfrm>
            <a:off x="6460844" y="5231641"/>
            <a:ext cx="3958263" cy="261610"/>
          </a:xfrm>
          <a:prstGeom prst="rect">
            <a:avLst/>
          </a:prstGeom>
          <a:noFill/>
        </p:spPr>
        <p:txBody>
          <a:bodyPr wrap="square" rtlCol="0">
            <a:spAutoFit/>
          </a:bodyPr>
          <a:lstStyle/>
          <a:p>
            <a:pPr algn="ctr">
              <a:defRPr/>
            </a:pPr>
            <a:r>
              <a:rPr lang="en-US" sz="1100" b="1" dirty="0">
                <a:solidFill>
                  <a:prstClr val="black"/>
                </a:solidFill>
                <a:latin typeface="Arial" panose="020B0604020202020204" pitchFamily="34" charset="0"/>
                <a:cs typeface="Arial" panose="020B0604020202020204" pitchFamily="34" charset="0"/>
              </a:rPr>
              <a:t>Number of new infections among young people </a:t>
            </a:r>
            <a:endParaRPr lang="en-GB" sz="1100" b="1" dirty="0">
              <a:solidFill>
                <a:prstClr val="black"/>
              </a:solidFill>
              <a:latin typeface="Arial" panose="020B0604020202020204" pitchFamily="34" charset="0"/>
              <a:cs typeface="Arial" panose="020B0604020202020204" pitchFamily="34" charset="0"/>
            </a:endParaRPr>
          </a:p>
        </p:txBody>
      </p:sp>
      <p:grpSp>
        <p:nvGrpSpPr>
          <p:cNvPr id="39" name="Group 38"/>
          <p:cNvGrpSpPr/>
          <p:nvPr/>
        </p:nvGrpSpPr>
        <p:grpSpPr>
          <a:xfrm>
            <a:off x="1524000" y="5057801"/>
            <a:ext cx="4968044" cy="405336"/>
            <a:chOff x="0" y="4437112"/>
            <a:chExt cx="4968044" cy="405336"/>
          </a:xfrm>
        </p:grpSpPr>
        <p:sp>
          <p:nvSpPr>
            <p:cNvPr id="37" name="TextBox 36"/>
            <p:cNvSpPr txBox="1"/>
            <p:nvPr/>
          </p:nvSpPr>
          <p:spPr>
            <a:xfrm>
              <a:off x="4716016" y="4437112"/>
              <a:ext cx="252028" cy="369332"/>
            </a:xfrm>
            <a:prstGeom prst="rect">
              <a:avLst/>
            </a:prstGeom>
            <a:solidFill>
              <a:schemeClr val="bg1"/>
            </a:solidFill>
          </p:spPr>
          <p:txBody>
            <a:bodyPr wrap="square" rtlCol="0">
              <a:spAutoFit/>
            </a:bodyPr>
            <a:lstStyle/>
            <a:p>
              <a:pPr>
                <a:defRPr/>
              </a:pPr>
              <a:endParaRPr lang="en-GB" dirty="0">
                <a:solidFill>
                  <a:prstClr val="black"/>
                </a:solidFill>
              </a:endParaRPr>
            </a:p>
          </p:txBody>
        </p:sp>
        <p:sp>
          <p:nvSpPr>
            <p:cNvPr id="38" name="TextBox 37"/>
            <p:cNvSpPr txBox="1"/>
            <p:nvPr/>
          </p:nvSpPr>
          <p:spPr>
            <a:xfrm>
              <a:off x="0" y="4473116"/>
              <a:ext cx="359532" cy="369332"/>
            </a:xfrm>
            <a:prstGeom prst="rect">
              <a:avLst/>
            </a:prstGeom>
            <a:solidFill>
              <a:schemeClr val="bg1"/>
            </a:solidFill>
          </p:spPr>
          <p:txBody>
            <a:bodyPr wrap="square" rtlCol="0">
              <a:spAutoFit/>
            </a:bodyPr>
            <a:lstStyle/>
            <a:p>
              <a:pPr>
                <a:defRPr/>
              </a:pPr>
              <a:endParaRPr lang="en-GB" dirty="0">
                <a:solidFill>
                  <a:prstClr val="black"/>
                </a:solidFill>
              </a:endParaRPr>
            </a:p>
          </p:txBody>
        </p:sp>
      </p:grpSp>
      <p:grpSp>
        <p:nvGrpSpPr>
          <p:cNvPr id="24" name="Group 23"/>
          <p:cNvGrpSpPr/>
          <p:nvPr/>
        </p:nvGrpSpPr>
        <p:grpSpPr>
          <a:xfrm>
            <a:off x="7561680" y="6431926"/>
            <a:ext cx="4362106" cy="307777"/>
            <a:chOff x="5576189" y="5763486"/>
            <a:chExt cx="4362106" cy="307777"/>
          </a:xfrm>
        </p:grpSpPr>
        <p:grpSp>
          <p:nvGrpSpPr>
            <p:cNvPr id="16" name="Group 15"/>
            <p:cNvGrpSpPr/>
            <p:nvPr/>
          </p:nvGrpSpPr>
          <p:grpSpPr>
            <a:xfrm>
              <a:off x="5576189" y="5763486"/>
              <a:ext cx="2304706" cy="307777"/>
              <a:chOff x="-1321712" y="4189943"/>
              <a:chExt cx="2304706" cy="307777"/>
            </a:xfrm>
          </p:grpSpPr>
          <p:sp>
            <p:nvSpPr>
              <p:cNvPr id="11" name="TextBox 10"/>
              <p:cNvSpPr txBox="1"/>
              <p:nvPr/>
            </p:nvSpPr>
            <p:spPr>
              <a:xfrm>
                <a:off x="-1321712" y="4251318"/>
                <a:ext cx="184731" cy="182880"/>
              </a:xfrm>
              <a:prstGeom prst="rect">
                <a:avLst/>
              </a:prstGeom>
              <a:solidFill>
                <a:srgbClr val="FF7DFF"/>
              </a:solidFill>
              <a:ln>
                <a:noFill/>
              </a:ln>
            </p:spPr>
            <p:txBody>
              <a:bodyPr wrap="none" rtlCol="0">
                <a:spAutoFit/>
              </a:bodyPr>
              <a:lstStyle/>
              <a:p>
                <a:pPr>
                  <a:defRPr/>
                </a:pPr>
                <a:endParaRPr lang="en-GB" dirty="0">
                  <a:solidFill>
                    <a:prstClr val="black"/>
                  </a:solidFill>
                </a:endParaRPr>
              </a:p>
            </p:txBody>
          </p:sp>
          <p:sp>
            <p:nvSpPr>
              <p:cNvPr id="13" name="TextBox 12"/>
              <p:cNvSpPr txBox="1"/>
              <p:nvPr/>
            </p:nvSpPr>
            <p:spPr>
              <a:xfrm>
                <a:off x="-1137587" y="4189943"/>
                <a:ext cx="2120581" cy="307777"/>
              </a:xfrm>
              <a:prstGeom prst="rect">
                <a:avLst/>
              </a:prstGeom>
              <a:noFill/>
            </p:spPr>
            <p:txBody>
              <a:bodyPr wrap="none" rtlCol="0">
                <a:spAutoFit/>
              </a:bodyPr>
              <a:lstStyle/>
              <a:p>
                <a:pPr>
                  <a:defRPr/>
                </a:pPr>
                <a:r>
                  <a:rPr lang="en-US" sz="1400" b="1" dirty="0">
                    <a:solidFill>
                      <a:prstClr val="black"/>
                    </a:solidFill>
                    <a:latin typeface="Arial" pitchFamily="34" charset="0"/>
                    <a:cs typeface="Arial" pitchFamily="34" charset="0"/>
                  </a:rPr>
                  <a:t>Young women 15-24 </a:t>
                </a:r>
                <a:r>
                  <a:rPr lang="en-US" sz="1400" b="1" dirty="0" err="1">
                    <a:solidFill>
                      <a:prstClr val="black"/>
                    </a:solidFill>
                    <a:latin typeface="Arial" pitchFamily="34" charset="0"/>
                    <a:cs typeface="Arial" pitchFamily="34" charset="0"/>
                  </a:rPr>
                  <a:t>yr</a:t>
                </a:r>
                <a:endParaRPr lang="en-GB" sz="1400" b="1" dirty="0">
                  <a:solidFill>
                    <a:prstClr val="black"/>
                  </a:solidFill>
                  <a:latin typeface="Arial" pitchFamily="34" charset="0"/>
                  <a:cs typeface="Arial" pitchFamily="34" charset="0"/>
                </a:endParaRPr>
              </a:p>
            </p:txBody>
          </p:sp>
        </p:grpSp>
        <p:grpSp>
          <p:nvGrpSpPr>
            <p:cNvPr id="15" name="Group 14"/>
            <p:cNvGrpSpPr/>
            <p:nvPr/>
          </p:nvGrpSpPr>
          <p:grpSpPr>
            <a:xfrm>
              <a:off x="7875074" y="5763486"/>
              <a:ext cx="2063221" cy="307777"/>
              <a:chOff x="977173" y="4126145"/>
              <a:chExt cx="2063221" cy="307777"/>
            </a:xfrm>
          </p:grpSpPr>
          <p:sp>
            <p:nvSpPr>
              <p:cNvPr id="12" name="TextBox 11"/>
              <p:cNvSpPr txBox="1"/>
              <p:nvPr/>
            </p:nvSpPr>
            <p:spPr>
              <a:xfrm>
                <a:off x="977173" y="4192547"/>
                <a:ext cx="184731" cy="182880"/>
              </a:xfrm>
              <a:prstGeom prst="rect">
                <a:avLst/>
              </a:prstGeom>
              <a:solidFill>
                <a:srgbClr val="00AEEF"/>
              </a:solidFill>
              <a:ln>
                <a:noFill/>
              </a:ln>
            </p:spPr>
            <p:txBody>
              <a:bodyPr wrap="none" rtlCol="0">
                <a:spAutoFit/>
              </a:bodyPr>
              <a:lstStyle/>
              <a:p>
                <a:pPr>
                  <a:defRPr/>
                </a:pPr>
                <a:endParaRPr lang="en-GB" dirty="0">
                  <a:solidFill>
                    <a:prstClr val="black"/>
                  </a:solidFill>
                </a:endParaRPr>
              </a:p>
            </p:txBody>
          </p:sp>
          <p:sp>
            <p:nvSpPr>
              <p:cNvPr id="14" name="TextBox 13"/>
              <p:cNvSpPr txBox="1"/>
              <p:nvPr/>
            </p:nvSpPr>
            <p:spPr>
              <a:xfrm>
                <a:off x="1168278" y="4126145"/>
                <a:ext cx="1872116" cy="307777"/>
              </a:xfrm>
              <a:prstGeom prst="rect">
                <a:avLst/>
              </a:prstGeom>
              <a:noFill/>
            </p:spPr>
            <p:txBody>
              <a:bodyPr wrap="none" rtlCol="0">
                <a:spAutoFit/>
              </a:bodyPr>
              <a:lstStyle/>
              <a:p>
                <a:pPr>
                  <a:defRPr/>
                </a:pPr>
                <a:r>
                  <a:rPr lang="en-US" sz="1400" b="1" dirty="0">
                    <a:solidFill>
                      <a:prstClr val="black"/>
                    </a:solidFill>
                    <a:latin typeface="Arial" pitchFamily="34" charset="0"/>
                    <a:cs typeface="Arial" pitchFamily="34" charset="0"/>
                  </a:rPr>
                  <a:t>Young men 15-24 </a:t>
                </a:r>
                <a:r>
                  <a:rPr lang="en-US" sz="1400" b="1" dirty="0" err="1">
                    <a:solidFill>
                      <a:prstClr val="black"/>
                    </a:solidFill>
                    <a:latin typeface="Arial" pitchFamily="34" charset="0"/>
                    <a:cs typeface="Arial" pitchFamily="34" charset="0"/>
                  </a:rPr>
                  <a:t>yr</a:t>
                </a:r>
                <a:endParaRPr lang="en-GB" sz="1400" b="1" dirty="0">
                  <a:solidFill>
                    <a:prstClr val="black"/>
                  </a:solidFill>
                  <a:latin typeface="Arial" pitchFamily="34" charset="0"/>
                  <a:cs typeface="Arial" pitchFamily="34" charset="0"/>
                </a:endParaRPr>
              </a:p>
            </p:txBody>
          </p:sp>
        </p:grpSp>
      </p:grpSp>
      <p:grpSp>
        <p:nvGrpSpPr>
          <p:cNvPr id="36" name="Group 35"/>
          <p:cNvGrpSpPr/>
          <p:nvPr/>
        </p:nvGrpSpPr>
        <p:grpSpPr>
          <a:xfrm>
            <a:off x="5029201" y="2810404"/>
            <a:ext cx="2312721" cy="618596"/>
            <a:chOff x="3555423" y="2330037"/>
            <a:chExt cx="2312721" cy="618596"/>
          </a:xfrm>
        </p:grpSpPr>
        <p:grpSp>
          <p:nvGrpSpPr>
            <p:cNvPr id="41" name="Group 40"/>
            <p:cNvGrpSpPr/>
            <p:nvPr/>
          </p:nvGrpSpPr>
          <p:grpSpPr>
            <a:xfrm>
              <a:off x="3555423" y="2330037"/>
              <a:ext cx="2312721" cy="307777"/>
              <a:chOff x="-2463518" y="4303729"/>
              <a:chExt cx="2312721" cy="307777"/>
            </a:xfrm>
          </p:grpSpPr>
          <p:sp>
            <p:nvSpPr>
              <p:cNvPr id="45" name="TextBox 44"/>
              <p:cNvSpPr txBox="1"/>
              <p:nvPr/>
            </p:nvSpPr>
            <p:spPr>
              <a:xfrm>
                <a:off x="-2463518" y="4365104"/>
                <a:ext cx="184731" cy="182880"/>
              </a:xfrm>
              <a:prstGeom prst="rect">
                <a:avLst/>
              </a:prstGeom>
              <a:solidFill>
                <a:srgbClr val="F26B73"/>
              </a:solidFill>
              <a:ln>
                <a:noFill/>
              </a:ln>
            </p:spPr>
            <p:txBody>
              <a:bodyPr wrap="none" rtlCol="0">
                <a:spAutoFit/>
              </a:bodyPr>
              <a:lstStyle/>
              <a:p>
                <a:pPr>
                  <a:defRPr/>
                </a:pPr>
                <a:endParaRPr lang="en-GB" dirty="0">
                  <a:solidFill>
                    <a:prstClr val="black"/>
                  </a:solidFill>
                </a:endParaRPr>
              </a:p>
            </p:txBody>
          </p:sp>
          <p:sp>
            <p:nvSpPr>
              <p:cNvPr id="46" name="TextBox 45"/>
              <p:cNvSpPr txBox="1"/>
              <p:nvPr/>
            </p:nvSpPr>
            <p:spPr>
              <a:xfrm>
                <a:off x="-2279393" y="4303729"/>
                <a:ext cx="2128596" cy="307777"/>
              </a:xfrm>
              <a:prstGeom prst="rect">
                <a:avLst/>
              </a:prstGeom>
              <a:noFill/>
            </p:spPr>
            <p:txBody>
              <a:bodyPr wrap="none" rtlCol="0">
                <a:spAutoFit/>
              </a:bodyPr>
              <a:lstStyle/>
              <a:p>
                <a:pPr>
                  <a:defRPr/>
                </a:pPr>
                <a:r>
                  <a:rPr lang="en-US" sz="1400" b="1" dirty="0">
                    <a:solidFill>
                      <a:prstClr val="black"/>
                    </a:solidFill>
                    <a:latin typeface="Arial" pitchFamily="34" charset="0"/>
                    <a:cs typeface="Arial" pitchFamily="34" charset="0"/>
                  </a:rPr>
                  <a:t>Young people 15-24 </a:t>
                </a:r>
                <a:r>
                  <a:rPr lang="en-US" sz="1400" b="1" dirty="0" err="1">
                    <a:solidFill>
                      <a:prstClr val="black"/>
                    </a:solidFill>
                    <a:latin typeface="Arial" pitchFamily="34" charset="0"/>
                    <a:cs typeface="Arial" pitchFamily="34" charset="0"/>
                  </a:rPr>
                  <a:t>yr</a:t>
                </a:r>
                <a:endParaRPr lang="en-GB" sz="1400" b="1" dirty="0">
                  <a:solidFill>
                    <a:prstClr val="black"/>
                  </a:solidFill>
                  <a:latin typeface="Arial" pitchFamily="34" charset="0"/>
                  <a:cs typeface="Arial" pitchFamily="34" charset="0"/>
                </a:endParaRPr>
              </a:p>
            </p:txBody>
          </p:sp>
        </p:grpSp>
        <p:grpSp>
          <p:nvGrpSpPr>
            <p:cNvPr id="42" name="Group 41"/>
            <p:cNvGrpSpPr/>
            <p:nvPr/>
          </p:nvGrpSpPr>
          <p:grpSpPr>
            <a:xfrm>
              <a:off x="3786205" y="2640856"/>
              <a:ext cx="1914654" cy="307777"/>
              <a:chOff x="-2232736" y="4550750"/>
              <a:chExt cx="1914654" cy="307777"/>
            </a:xfrm>
          </p:grpSpPr>
          <p:sp>
            <p:nvSpPr>
              <p:cNvPr id="43" name="TextBox 42"/>
              <p:cNvSpPr txBox="1"/>
              <p:nvPr/>
            </p:nvSpPr>
            <p:spPr>
              <a:xfrm>
                <a:off x="-2232736" y="4617152"/>
                <a:ext cx="184731" cy="182880"/>
              </a:xfrm>
              <a:prstGeom prst="rect">
                <a:avLst/>
              </a:prstGeom>
              <a:solidFill>
                <a:schemeClr val="bg1">
                  <a:lumMod val="65000"/>
                </a:schemeClr>
              </a:solidFill>
              <a:ln>
                <a:noFill/>
              </a:ln>
            </p:spPr>
            <p:txBody>
              <a:bodyPr wrap="none" rtlCol="0">
                <a:spAutoFit/>
              </a:bodyPr>
              <a:lstStyle/>
              <a:p>
                <a:pPr>
                  <a:defRPr/>
                </a:pPr>
                <a:endParaRPr lang="en-GB" dirty="0">
                  <a:solidFill>
                    <a:prstClr val="black"/>
                  </a:solidFill>
                </a:endParaRPr>
              </a:p>
            </p:txBody>
          </p:sp>
          <p:sp>
            <p:nvSpPr>
              <p:cNvPr id="44" name="TextBox 43"/>
              <p:cNvSpPr txBox="1"/>
              <p:nvPr/>
            </p:nvSpPr>
            <p:spPr>
              <a:xfrm>
                <a:off x="-2041631" y="4550750"/>
                <a:ext cx="1723549" cy="307777"/>
              </a:xfrm>
              <a:prstGeom prst="rect">
                <a:avLst/>
              </a:prstGeom>
              <a:noFill/>
            </p:spPr>
            <p:txBody>
              <a:bodyPr wrap="none" rtlCol="0">
                <a:spAutoFit/>
              </a:bodyPr>
              <a:lstStyle/>
              <a:p>
                <a:pPr>
                  <a:defRPr/>
                </a:pPr>
                <a:r>
                  <a:rPr lang="en-US" sz="1400" b="1" dirty="0">
                    <a:solidFill>
                      <a:prstClr val="black"/>
                    </a:solidFill>
                    <a:latin typeface="Arial" pitchFamily="34" charset="0"/>
                    <a:cs typeface="Arial" pitchFamily="34" charset="0"/>
                  </a:rPr>
                  <a:t>Other populations</a:t>
                </a:r>
                <a:endParaRPr lang="en-GB" sz="1400" b="1" dirty="0">
                  <a:solidFill>
                    <a:prstClr val="black"/>
                  </a:solidFill>
                  <a:latin typeface="Arial" pitchFamily="34" charset="0"/>
                  <a:cs typeface="Arial" pitchFamily="34" charset="0"/>
                </a:endParaRPr>
              </a:p>
            </p:txBody>
          </p:sp>
        </p:grpSp>
      </p:grpSp>
      <p:sp>
        <p:nvSpPr>
          <p:cNvPr id="47" name="TextBox 46"/>
          <p:cNvSpPr txBox="1"/>
          <p:nvPr/>
        </p:nvSpPr>
        <p:spPr>
          <a:xfrm>
            <a:off x="1" y="6640544"/>
            <a:ext cx="5213326" cy="230832"/>
          </a:xfrm>
          <a:prstGeom prst="rect">
            <a:avLst/>
          </a:prstGeom>
          <a:noFill/>
        </p:spPr>
        <p:txBody>
          <a:bodyPr wrap="square" rtlCol="0">
            <a:spAutoFit/>
          </a:bodyPr>
          <a:lstStyle/>
          <a:p>
            <a:pPr>
              <a:defRPr/>
            </a:pPr>
            <a:r>
              <a:rPr lang="en-US" sz="900" dirty="0">
                <a:solidFill>
                  <a:prstClr val="black"/>
                </a:solidFill>
                <a:latin typeface="Arial" pitchFamily="34" charset="0"/>
                <a:cs typeface="Arial" pitchFamily="34" charset="0"/>
              </a:rPr>
              <a:t>Source: Prepared by </a:t>
            </a:r>
            <a:r>
              <a:rPr lang="en-US" sz="900" dirty="0">
                <a:solidFill>
                  <a:prstClr val="black"/>
                </a:solidFill>
                <a:latin typeface="Arial" pitchFamily="34" charset="0"/>
                <a:cs typeface="Arial" pitchFamily="34" charset="0"/>
                <a:hlinkClick r:id="rId3"/>
              </a:rPr>
              <a:t>www.aidsdatahub.org</a:t>
            </a:r>
            <a:r>
              <a:rPr lang="en-US" sz="900" dirty="0">
                <a:solidFill>
                  <a:prstClr val="black"/>
                </a:solidFill>
                <a:latin typeface="Arial" pitchFamily="34" charset="0"/>
                <a:cs typeface="Arial" pitchFamily="34" charset="0"/>
              </a:rPr>
              <a:t> based on UNAIDS 2019 HIV Estimates</a:t>
            </a:r>
            <a:endParaRPr lang="en-GB" sz="900" dirty="0">
              <a:solidFill>
                <a:prstClr val="black"/>
              </a:solidFill>
              <a:latin typeface="Arial" pitchFamily="34" charset="0"/>
              <a:cs typeface="Arial" pitchFamily="34" charset="0"/>
            </a:endParaRPr>
          </a:p>
        </p:txBody>
      </p:sp>
      <p:sp>
        <p:nvSpPr>
          <p:cNvPr id="51" name="Bent-Up Arrow 8">
            <a:extLst>
              <a:ext uri="{FF2B5EF4-FFF2-40B4-BE49-F238E27FC236}">
                <a16:creationId xmlns:a16="http://schemas.microsoft.com/office/drawing/2014/main" id="{412362DD-72AD-4209-87B2-AEFF90D50B4A}"/>
              </a:ext>
            </a:extLst>
          </p:cNvPr>
          <p:cNvSpPr/>
          <p:nvPr/>
        </p:nvSpPr>
        <p:spPr>
          <a:xfrm flipV="1">
            <a:off x="9513436" y="4452940"/>
            <a:ext cx="392565" cy="723617"/>
          </a:xfrm>
          <a:prstGeom prst="bentUpArrow">
            <a:avLst/>
          </a:prstGeom>
          <a:solidFill>
            <a:srgbClr val="F26B7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GB">
              <a:solidFill>
                <a:prstClr val="white"/>
              </a:solidFill>
            </a:endParaRPr>
          </a:p>
        </p:txBody>
      </p:sp>
      <p:sp>
        <p:nvSpPr>
          <p:cNvPr id="33" name="Bent-Up Arrow 8">
            <a:extLst>
              <a:ext uri="{FF2B5EF4-FFF2-40B4-BE49-F238E27FC236}">
                <a16:creationId xmlns:a16="http://schemas.microsoft.com/office/drawing/2014/main" id="{EB82082A-112A-4714-A76F-E35F15BF3C35}"/>
              </a:ext>
            </a:extLst>
          </p:cNvPr>
          <p:cNvSpPr/>
          <p:nvPr/>
        </p:nvSpPr>
        <p:spPr>
          <a:xfrm flipV="1">
            <a:off x="4787969" y="4283226"/>
            <a:ext cx="392565" cy="677104"/>
          </a:xfrm>
          <a:prstGeom prst="bentUpArrow">
            <a:avLst/>
          </a:prstGeom>
          <a:solidFill>
            <a:srgbClr val="F26B7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GB">
              <a:solidFill>
                <a:prstClr val="white"/>
              </a:solidFill>
            </a:endParaRPr>
          </a:p>
        </p:txBody>
      </p:sp>
      <p:graphicFrame>
        <p:nvGraphicFramePr>
          <p:cNvPr id="40" name="Chart 39">
            <a:extLst>
              <a:ext uri="{FF2B5EF4-FFF2-40B4-BE49-F238E27FC236}">
                <a16:creationId xmlns:a16="http://schemas.microsoft.com/office/drawing/2014/main" id="{00000000-0008-0000-0400-00000C000000}"/>
              </a:ext>
            </a:extLst>
          </p:cNvPr>
          <p:cNvGraphicFramePr>
            <a:graphicFrameLocks/>
          </p:cNvGraphicFramePr>
          <p:nvPr>
            <p:extLst>
              <p:ext uri="{D42A27DB-BD31-4B8C-83A1-F6EECF244321}">
                <p14:modId xmlns:p14="http://schemas.microsoft.com/office/powerpoint/2010/main" val="3670874440"/>
              </p:ext>
            </p:extLst>
          </p:nvPr>
        </p:nvGraphicFramePr>
        <p:xfrm>
          <a:off x="6343185" y="2117509"/>
          <a:ext cx="4477215" cy="293380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48" name="Chart 47">
            <a:extLst>
              <a:ext uri="{FF2B5EF4-FFF2-40B4-BE49-F238E27FC236}">
                <a16:creationId xmlns:a16="http://schemas.microsoft.com/office/drawing/2014/main" id="{00000000-0008-0000-0400-00000E000000}"/>
              </a:ext>
            </a:extLst>
          </p:cNvPr>
          <p:cNvGraphicFramePr>
            <a:graphicFrameLocks/>
          </p:cNvGraphicFramePr>
          <p:nvPr>
            <p:extLst>
              <p:ext uri="{D42A27DB-BD31-4B8C-83A1-F6EECF244321}">
                <p14:modId xmlns:p14="http://schemas.microsoft.com/office/powerpoint/2010/main" val="2113312417"/>
              </p:ext>
            </p:extLst>
          </p:nvPr>
        </p:nvGraphicFramePr>
        <p:xfrm>
          <a:off x="762000" y="5162680"/>
          <a:ext cx="4936844" cy="1442988"/>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49" name="Chart 48">
            <a:extLst>
              <a:ext uri="{FF2B5EF4-FFF2-40B4-BE49-F238E27FC236}">
                <a16:creationId xmlns:a16="http://schemas.microsoft.com/office/drawing/2014/main" id="{00000000-0008-0000-0400-00000D000000}"/>
              </a:ext>
            </a:extLst>
          </p:cNvPr>
          <p:cNvGraphicFramePr>
            <a:graphicFrameLocks/>
          </p:cNvGraphicFramePr>
          <p:nvPr>
            <p:extLst>
              <p:ext uri="{D42A27DB-BD31-4B8C-83A1-F6EECF244321}">
                <p14:modId xmlns:p14="http://schemas.microsoft.com/office/powerpoint/2010/main" val="3445409738"/>
              </p:ext>
            </p:extLst>
          </p:nvPr>
        </p:nvGraphicFramePr>
        <p:xfrm>
          <a:off x="6454169" y="5238128"/>
          <a:ext cx="4366231" cy="1347687"/>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6840126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423634"/>
            <a:ext cx="11658600" cy="1037400"/>
          </a:xfrm>
        </p:spPr>
        <p:txBody>
          <a:bodyPr/>
          <a:lstStyle/>
          <a:p>
            <a:r>
              <a:rPr lang="en-US" sz="3200" dirty="0"/>
              <a:t>390,000 </a:t>
            </a:r>
            <a:r>
              <a:rPr lang="en-US" dirty="0">
                <a:latin typeface="Arial" panose="020B0604020202020204" pitchFamily="34" charset="0"/>
                <a:cs typeface="Arial" panose="020B0604020202020204" pitchFamily="34" charset="0"/>
              </a:rPr>
              <a:t>young people (15-24) were living with HIV in 2018, </a:t>
            </a:r>
            <a:r>
              <a:rPr lang="en-US" sz="3200" dirty="0">
                <a:latin typeface="Arial" panose="020B0604020202020204" pitchFamily="34" charset="0"/>
                <a:cs typeface="Arial" panose="020B0604020202020204" pitchFamily="34" charset="0"/>
              </a:rPr>
              <a:t>7</a:t>
            </a:r>
            <a:r>
              <a:rPr lang="en-US" dirty="0">
                <a:latin typeface="Arial" panose="020B0604020202020204" pitchFamily="34" charset="0"/>
                <a:cs typeface="Arial" panose="020B0604020202020204" pitchFamily="34" charset="0"/>
              </a:rPr>
              <a:t>% of people living with HIV in Asia and the Pacific </a:t>
            </a:r>
            <a:endParaRPr lang="en-GB" dirty="0">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10"/>
          </p:nvPr>
        </p:nvSpPr>
        <p:spPr/>
        <p:txBody>
          <a:bodyPr/>
          <a:lstStyle/>
          <a:p>
            <a:pPr>
              <a:defRPr/>
            </a:pPr>
            <a:fld id="{CC1C0639-E552-4989-8A7B-1969A07727D5}" type="slidenum">
              <a:rPr lang="th-TH" smtClean="0">
                <a:solidFill>
                  <a:prstClr val="black">
                    <a:tint val="75000"/>
                  </a:prstClr>
                </a:solidFill>
              </a:rPr>
              <a:pPr>
                <a:defRPr/>
              </a:pPr>
              <a:t>8</a:t>
            </a:fld>
            <a:endParaRPr lang="th-TH" dirty="0">
              <a:solidFill>
                <a:prstClr val="black">
                  <a:tint val="75000"/>
                </a:prstClr>
              </a:solidFill>
            </a:endParaRPr>
          </a:p>
        </p:txBody>
      </p:sp>
      <p:sp>
        <p:nvSpPr>
          <p:cNvPr id="4" name="TextBox 3"/>
          <p:cNvSpPr txBox="1"/>
          <p:nvPr/>
        </p:nvSpPr>
        <p:spPr>
          <a:xfrm>
            <a:off x="3962400" y="3135868"/>
            <a:ext cx="3429000" cy="369332"/>
          </a:xfrm>
          <a:prstGeom prst="rect">
            <a:avLst/>
          </a:prstGeom>
          <a:noFill/>
        </p:spPr>
        <p:txBody>
          <a:bodyPr wrap="square" rtlCol="0">
            <a:spAutoFit/>
          </a:bodyPr>
          <a:lstStyle/>
          <a:p>
            <a:r>
              <a:rPr lang="en-US" b="1" dirty="0">
                <a:solidFill>
                  <a:prstClr val="white"/>
                </a:solidFill>
              </a:rPr>
              <a:t>320,000 young female (15-24)</a:t>
            </a:r>
            <a:endParaRPr lang="en-GB" b="1" dirty="0">
              <a:solidFill>
                <a:prstClr val="white"/>
              </a:solidFill>
            </a:endParaRPr>
          </a:p>
        </p:txBody>
      </p:sp>
      <p:sp>
        <p:nvSpPr>
          <p:cNvPr id="6" name="TextBox 5"/>
          <p:cNvSpPr txBox="1"/>
          <p:nvPr/>
        </p:nvSpPr>
        <p:spPr>
          <a:xfrm>
            <a:off x="3962400" y="4888468"/>
            <a:ext cx="3429000" cy="369332"/>
          </a:xfrm>
          <a:prstGeom prst="rect">
            <a:avLst/>
          </a:prstGeom>
          <a:noFill/>
        </p:spPr>
        <p:txBody>
          <a:bodyPr wrap="square" rtlCol="0">
            <a:spAutoFit/>
          </a:bodyPr>
          <a:lstStyle/>
          <a:p>
            <a:r>
              <a:rPr lang="en-US" b="1" dirty="0">
                <a:solidFill>
                  <a:prstClr val="white"/>
                </a:solidFill>
              </a:rPr>
              <a:t>370,000 young male (15-24)</a:t>
            </a:r>
            <a:endParaRPr lang="en-GB" b="1" dirty="0">
              <a:solidFill>
                <a:prstClr val="white"/>
              </a:solidFill>
            </a:endParaRPr>
          </a:p>
        </p:txBody>
      </p:sp>
      <p:sp>
        <p:nvSpPr>
          <p:cNvPr id="30" name="TextBox 29"/>
          <p:cNvSpPr txBox="1"/>
          <p:nvPr/>
        </p:nvSpPr>
        <p:spPr>
          <a:xfrm>
            <a:off x="3695700" y="2514601"/>
            <a:ext cx="4800600" cy="307777"/>
          </a:xfrm>
          <a:prstGeom prst="rect">
            <a:avLst/>
          </a:prstGeom>
          <a:noFill/>
        </p:spPr>
        <p:txBody>
          <a:bodyPr wrap="square" rtlCol="0">
            <a:spAutoFit/>
          </a:bodyPr>
          <a:lstStyle/>
          <a:p>
            <a:pPr algn="ctr" fontAlgn="auto">
              <a:spcBef>
                <a:spcPts val="0"/>
              </a:spcBef>
              <a:spcAft>
                <a:spcPts val="0"/>
              </a:spcAft>
              <a:defRPr/>
            </a:pPr>
            <a:r>
              <a:rPr lang="en-US" sz="1400" b="1" kern="0" dirty="0">
                <a:solidFill>
                  <a:prstClr val="black"/>
                </a:solidFill>
                <a:latin typeface="Arial" panose="020B0604020202020204" pitchFamily="34" charset="0"/>
                <a:cs typeface="Arial" panose="020B0604020202020204" pitchFamily="34" charset="0"/>
              </a:rPr>
              <a:t>Young people living with HIV, 1990 - 2018</a:t>
            </a:r>
            <a:endParaRPr lang="en-GB" sz="1400" b="1" kern="0" dirty="0">
              <a:solidFill>
                <a:prstClr val="black"/>
              </a:solidFill>
              <a:latin typeface="Arial" panose="020B0604020202020204" pitchFamily="34" charset="0"/>
              <a:cs typeface="Arial" panose="020B0604020202020204" pitchFamily="34" charset="0"/>
            </a:endParaRPr>
          </a:p>
        </p:txBody>
      </p:sp>
      <p:sp>
        <p:nvSpPr>
          <p:cNvPr id="31" name="TextBox 30"/>
          <p:cNvSpPr txBox="1"/>
          <p:nvPr/>
        </p:nvSpPr>
        <p:spPr>
          <a:xfrm>
            <a:off x="1523494" y="6648159"/>
            <a:ext cx="6588731" cy="230832"/>
          </a:xfrm>
          <a:prstGeom prst="rect">
            <a:avLst/>
          </a:prstGeom>
          <a:noFill/>
        </p:spPr>
        <p:txBody>
          <a:bodyPr wrap="square" rtlCol="0">
            <a:spAutoFit/>
          </a:bodyPr>
          <a:lstStyle/>
          <a:p>
            <a:r>
              <a:rPr lang="en-US" sz="900" dirty="0">
                <a:solidFill>
                  <a:prstClr val="black"/>
                </a:solidFill>
                <a:latin typeface="Arial" pitchFamily="34" charset="0"/>
                <a:cs typeface="Arial" pitchFamily="34" charset="0"/>
              </a:rPr>
              <a:t>Source: Prepared by </a:t>
            </a:r>
            <a:r>
              <a:rPr lang="en-US" sz="900" dirty="0">
                <a:solidFill>
                  <a:prstClr val="black"/>
                </a:solidFill>
                <a:latin typeface="Arial" pitchFamily="34" charset="0"/>
                <a:cs typeface="Arial" pitchFamily="34" charset="0"/>
                <a:hlinkClick r:id="rId2"/>
              </a:rPr>
              <a:t>www.aidsdatahub.org</a:t>
            </a:r>
            <a:r>
              <a:rPr lang="en-US" sz="900" dirty="0">
                <a:solidFill>
                  <a:prstClr val="black"/>
                </a:solidFill>
                <a:latin typeface="Arial" pitchFamily="34" charset="0"/>
                <a:cs typeface="Arial" pitchFamily="34" charset="0"/>
              </a:rPr>
              <a:t> based on UNAIDS 2019 HIV Estimates</a:t>
            </a:r>
            <a:endParaRPr lang="en-GB" sz="900" dirty="0">
              <a:solidFill>
                <a:prstClr val="black"/>
              </a:solidFill>
              <a:latin typeface="Arial" pitchFamily="34" charset="0"/>
              <a:cs typeface="Arial" pitchFamily="34" charset="0"/>
            </a:endParaRPr>
          </a:p>
        </p:txBody>
      </p:sp>
      <p:graphicFrame>
        <p:nvGraphicFramePr>
          <p:cNvPr id="9" name="Chart 8">
            <a:extLst>
              <a:ext uri="{FF2B5EF4-FFF2-40B4-BE49-F238E27FC236}">
                <a16:creationId xmlns:a16="http://schemas.microsoft.com/office/drawing/2014/main" id="{00000000-0008-0000-0300-000003000000}"/>
              </a:ext>
            </a:extLst>
          </p:cNvPr>
          <p:cNvGraphicFramePr>
            <a:graphicFrameLocks/>
          </p:cNvGraphicFramePr>
          <p:nvPr>
            <p:extLst>
              <p:ext uri="{D42A27DB-BD31-4B8C-83A1-F6EECF244321}">
                <p14:modId xmlns:p14="http://schemas.microsoft.com/office/powerpoint/2010/main" val="2404924491"/>
              </p:ext>
            </p:extLst>
          </p:nvPr>
        </p:nvGraphicFramePr>
        <p:xfrm>
          <a:off x="2001529" y="2822378"/>
          <a:ext cx="8188945" cy="365462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983372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0"/>
            <a:ext cx="11728704" cy="838200"/>
          </a:xfrm>
        </p:spPr>
        <p:txBody>
          <a:bodyPr>
            <a:noAutofit/>
          </a:bodyPr>
          <a:lstStyle/>
          <a:p>
            <a:r>
              <a:rPr lang="en-US" dirty="0"/>
              <a:t>Countries where HIV prevalence among young key populations (&lt; 25 </a:t>
            </a:r>
            <a:r>
              <a:rPr lang="en-US" dirty="0" err="1"/>
              <a:t>yr</a:t>
            </a:r>
            <a:r>
              <a:rPr lang="en-US" dirty="0"/>
              <a:t>) is ≥5%, 2014-2018</a:t>
            </a:r>
            <a:endParaRPr lang="en-GB" dirty="0"/>
          </a:p>
        </p:txBody>
      </p:sp>
      <p:sp>
        <p:nvSpPr>
          <p:cNvPr id="11" name="Rectangle 10"/>
          <p:cNvSpPr/>
          <p:nvPr/>
        </p:nvSpPr>
        <p:spPr>
          <a:xfrm>
            <a:off x="6781800" y="6230031"/>
            <a:ext cx="3778503" cy="246221"/>
          </a:xfrm>
          <a:prstGeom prst="rect">
            <a:avLst/>
          </a:prstGeom>
        </p:spPr>
        <p:txBody>
          <a:bodyPr wrap="square">
            <a:spAutoFit/>
          </a:bodyPr>
          <a:lstStyle/>
          <a:p>
            <a:pPr lvl="0"/>
            <a:r>
              <a:rPr lang="en-US" sz="1000" kern="0" dirty="0">
                <a:solidFill>
                  <a:sysClr val="windowText" lastClr="000000"/>
                </a:solidFill>
                <a:latin typeface="Arial" pitchFamily="34" charset="0"/>
                <a:cs typeface="Arial" pitchFamily="34" charset="0"/>
              </a:rPr>
              <a:t>* MSM age bracket is 20-24</a:t>
            </a:r>
            <a:endParaRPr lang="en-GB" sz="1000" kern="0" dirty="0">
              <a:solidFill>
                <a:sysClr val="windowText" lastClr="000000"/>
              </a:solidFill>
              <a:latin typeface="Arial" pitchFamily="34" charset="0"/>
              <a:cs typeface="Arial" pitchFamily="34" charset="0"/>
            </a:endParaRPr>
          </a:p>
        </p:txBody>
      </p:sp>
      <p:sp>
        <p:nvSpPr>
          <p:cNvPr id="7" name="Rectangle 6">
            <a:extLst>
              <a:ext uri="{FF2B5EF4-FFF2-40B4-BE49-F238E27FC236}">
                <a16:creationId xmlns:a16="http://schemas.microsoft.com/office/drawing/2014/main" id="{E802CB64-5ACD-4EB0-8858-56DB7EB2D40E}"/>
              </a:ext>
            </a:extLst>
          </p:cNvPr>
          <p:cNvSpPr>
            <a:spLocks noChangeArrowheads="1"/>
          </p:cNvSpPr>
          <p:nvPr/>
        </p:nvSpPr>
        <p:spPr bwMode="auto">
          <a:xfrm>
            <a:off x="-24384" y="6597469"/>
            <a:ext cx="11351390" cy="230832"/>
          </a:xfrm>
          <a:prstGeom prst="rect">
            <a:avLst/>
          </a:prstGeom>
          <a:noFill/>
          <a:ln>
            <a:noFill/>
          </a:ln>
        </p:spPr>
        <p:txBody>
          <a:bodyPr wrap="square" anchor="ctr">
            <a:spAutoFit/>
          </a:bodyPr>
          <a:lstStyle/>
          <a:p>
            <a:pPr defTabSz="457200" eaLnBrk="0" hangingPunct="0"/>
            <a:r>
              <a:rPr lang="en-US" sz="900" kern="0" dirty="0">
                <a:solidFill>
                  <a:srgbClr val="000000"/>
                </a:solidFill>
                <a:latin typeface="Arial" pitchFamily="34" charset="0"/>
                <a:ea typeface="ＭＳ 明朝" charset="-128"/>
                <a:cs typeface="Arial" pitchFamily="34" charset="0"/>
              </a:rPr>
              <a:t>Source: Prepared by </a:t>
            </a:r>
            <a:r>
              <a:rPr lang="en-US" sz="900" kern="0" dirty="0">
                <a:solidFill>
                  <a:srgbClr val="000000"/>
                </a:solidFill>
                <a:latin typeface="Arial" pitchFamily="34" charset="0"/>
                <a:ea typeface="ＭＳ 明朝" charset="-128"/>
                <a:cs typeface="Arial" pitchFamily="34" charset="0"/>
                <a:hlinkClick r:id="rId3"/>
              </a:rPr>
              <a:t>www.aidsdatahub.org</a:t>
            </a:r>
            <a:r>
              <a:rPr lang="en-US" sz="900" kern="0" dirty="0">
                <a:solidFill>
                  <a:srgbClr val="000000"/>
                </a:solidFill>
                <a:latin typeface="Arial" pitchFamily="34" charset="0"/>
                <a:ea typeface="ＭＳ 明朝" charset="-128"/>
                <a:cs typeface="Arial" pitchFamily="34" charset="0"/>
              </a:rPr>
              <a:t> based on </a:t>
            </a:r>
            <a:r>
              <a:rPr lang="en-US" sz="900" dirty="0">
                <a:solidFill>
                  <a:prstClr val="black"/>
                </a:solidFill>
                <a:latin typeface="Arial" pitchFamily="34" charset="0"/>
                <a:cs typeface="Cordia New" pitchFamily="34" charset="-34"/>
              </a:rPr>
              <a:t>Global AIDS Response Progress Reporting; Global AIDS Monitoring Reporting; </a:t>
            </a:r>
            <a:r>
              <a:rPr lang="en-US" sz="900" kern="0" dirty="0">
                <a:solidFill>
                  <a:srgbClr val="000000"/>
                </a:solidFill>
                <a:latin typeface="Arial" pitchFamily="34" charset="0"/>
                <a:ea typeface="ＭＳ 明朝" charset="-128"/>
                <a:cs typeface="Arial" pitchFamily="34" charset="0"/>
              </a:rPr>
              <a:t>HIV Sentinel Surveillance Surveys and Integrated Biological and </a:t>
            </a:r>
            <a:r>
              <a:rPr lang="en-US" sz="900" kern="0" dirty="0" err="1">
                <a:solidFill>
                  <a:srgbClr val="000000"/>
                </a:solidFill>
                <a:latin typeface="Arial" pitchFamily="34" charset="0"/>
                <a:ea typeface="ＭＳ 明朝" charset="-128"/>
                <a:cs typeface="Arial" pitchFamily="34" charset="0"/>
              </a:rPr>
              <a:t>Behavioural</a:t>
            </a:r>
            <a:r>
              <a:rPr lang="en-US" sz="900" kern="0" dirty="0">
                <a:solidFill>
                  <a:srgbClr val="000000"/>
                </a:solidFill>
                <a:latin typeface="Arial" pitchFamily="34" charset="0"/>
                <a:ea typeface="ＭＳ 明朝" charset="-128"/>
                <a:cs typeface="Arial" pitchFamily="34" charset="0"/>
              </a:rPr>
              <a:t> Surveys</a:t>
            </a:r>
          </a:p>
        </p:txBody>
      </p:sp>
      <p:graphicFrame>
        <p:nvGraphicFramePr>
          <p:cNvPr id="6" name="Chart 5">
            <a:extLst>
              <a:ext uri="{FF2B5EF4-FFF2-40B4-BE49-F238E27FC236}">
                <a16:creationId xmlns:a16="http://schemas.microsoft.com/office/drawing/2014/main" id="{00000000-0008-0000-0500-000002000000}"/>
              </a:ext>
            </a:extLst>
          </p:cNvPr>
          <p:cNvGraphicFramePr>
            <a:graphicFrameLocks/>
          </p:cNvGraphicFramePr>
          <p:nvPr>
            <p:extLst>
              <p:ext uri="{D42A27DB-BD31-4B8C-83A1-F6EECF244321}">
                <p14:modId xmlns:p14="http://schemas.microsoft.com/office/powerpoint/2010/main" val="1482834134"/>
              </p:ext>
            </p:extLst>
          </p:nvPr>
        </p:nvGraphicFramePr>
        <p:xfrm>
          <a:off x="381000" y="2483417"/>
          <a:ext cx="11506199" cy="399283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99129409"/>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0.xml><?xml version="1.0" encoding="utf-8"?>
<a:theme xmlns:a="http://schemas.openxmlformats.org/drawingml/2006/main" name="3_Layou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8_Layou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6_Layou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over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you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Layout with Lates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2_Cover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4_Layou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1_Layout with Lates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7_Layou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15_Layou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25165</TotalTime>
  <Words>3554</Words>
  <Application>Microsoft Macintosh PowerPoint</Application>
  <PresentationFormat>Widescreen</PresentationFormat>
  <Paragraphs>373</Paragraphs>
  <Slides>44</Slides>
  <Notes>25</Notes>
  <HiddenSlides>0</HiddenSlides>
  <MMClips>0</MMClips>
  <ScaleCrop>false</ScaleCrop>
  <HeadingPairs>
    <vt:vector size="6" baseType="variant">
      <vt:variant>
        <vt:lpstr>Fonts Used</vt:lpstr>
      </vt:variant>
      <vt:variant>
        <vt:i4>6</vt:i4>
      </vt:variant>
      <vt:variant>
        <vt:lpstr>Theme</vt:lpstr>
      </vt:variant>
      <vt:variant>
        <vt:i4>14</vt:i4>
      </vt:variant>
      <vt:variant>
        <vt:lpstr>Slide Titles</vt:lpstr>
      </vt:variant>
      <vt:variant>
        <vt:i4>44</vt:i4>
      </vt:variant>
    </vt:vector>
  </HeadingPairs>
  <TitlesOfParts>
    <vt:vector size="64" baseType="lpstr">
      <vt:lpstr>Arial</vt:lpstr>
      <vt:lpstr>Arial Nova</vt:lpstr>
      <vt:lpstr>Arial Nova Cond</vt:lpstr>
      <vt:lpstr>Calibri</vt:lpstr>
      <vt:lpstr>Calibri Light</vt:lpstr>
      <vt:lpstr>Wingdings</vt:lpstr>
      <vt:lpstr>1_Office Theme</vt:lpstr>
      <vt:lpstr>1_Cover Design</vt:lpstr>
      <vt:lpstr>Layout</vt:lpstr>
      <vt:lpstr>Layout with Latest!</vt:lpstr>
      <vt:lpstr>2_Cover Design</vt:lpstr>
      <vt:lpstr>4_Layout</vt:lpstr>
      <vt:lpstr>1_Layout with Latest!</vt:lpstr>
      <vt:lpstr>7_Layout</vt:lpstr>
      <vt:lpstr>15_Layout</vt:lpstr>
      <vt:lpstr>3_Layout</vt:lpstr>
      <vt:lpstr>7_Office Theme</vt:lpstr>
      <vt:lpstr>8_Layout</vt:lpstr>
      <vt:lpstr>6_Layout</vt:lpstr>
      <vt:lpstr>2_Office Theme</vt:lpstr>
      <vt:lpstr>Young Key Populations</vt:lpstr>
      <vt:lpstr>HIV prevalence and  epidemiology</vt:lpstr>
      <vt:lpstr>ENDING AIDS BY 2030: Fast-Track and reduce new infections among young people by 2020 </vt:lpstr>
      <vt:lpstr>Regional snapshot of HIV infections and AIDS-related deaths </vt:lpstr>
      <vt:lpstr>PowerPoint Presentation</vt:lpstr>
      <vt:lpstr>10 countries* account for 98% of all new HIV infections among young people (15-24) in the region and trends diverse greatly in Asia and the Pacific countries </vt:lpstr>
      <vt:lpstr>Snapshot of young people and HIV infections in Asia and the Pacific, 2018</vt:lpstr>
      <vt:lpstr>390,000 young people (15-24) were living with HIV in 2018, 7% of people living with HIV in Asia and the Pacific </vt:lpstr>
      <vt:lpstr>Countries where HIV prevalence among young key populations (&lt; 25 yr) is ≥5%, 2014-2018</vt:lpstr>
      <vt:lpstr>HIV prevalence among sex workers by age group, countries where data is available, 2012-2018</vt:lpstr>
      <vt:lpstr>HIV prevalence among men who have sex with men by age group, countries where data is available, 2012-2018</vt:lpstr>
      <vt:lpstr>HIV prevalence among transgender people by age group, countries where data is available, 2014-2018</vt:lpstr>
      <vt:lpstr>HIV prevalence among people who inject drugs by age group, countries where data is available, 2012-2018</vt:lpstr>
      <vt:lpstr>Rising HIV infections among young MSM: common denominator in counties with different epidemic dynamics  </vt:lpstr>
      <vt:lpstr>PowerPoint Presentation</vt:lpstr>
      <vt:lpstr>Risk behaviours  </vt:lpstr>
      <vt:lpstr>Age of entry into risk behaviors among key populations, 2008-2017 </vt:lpstr>
      <vt:lpstr>Need for a greater focus: a large proportion of  sex workers are under 25 years of age </vt:lpstr>
      <vt:lpstr>Condom use at last sex among sex workers by age group, countries where data is available, 2012-2018 </vt:lpstr>
      <vt:lpstr>Condom use at last anal sex among MSM by age group, countries where data is available, 2010-2018</vt:lpstr>
      <vt:lpstr>Condom use at last sex among PWID by age group, countries where data is available, 2014-2018</vt:lpstr>
      <vt:lpstr>Proportion of PWID reported using sterile injection equipment at last injection by age group, countries where data is available, 2012-2017</vt:lpstr>
      <vt:lpstr>Prevention coverage among key populations by age group</vt:lpstr>
      <vt:lpstr>Vulnerability and  HIV knowledge</vt:lpstr>
      <vt:lpstr>Proportion of sex workers with comprehensive HIV knowledge, by age group,  countries where data is available, 2007-2016 </vt:lpstr>
      <vt:lpstr>Proportion of MSM with comprehensive HIV knowledge, by age group, countries where data is available, 2009-2017 </vt:lpstr>
      <vt:lpstr>Proportion of PWID with comprehensive HIV knowledge, by age group, countries where data is available, 2007-2018 </vt:lpstr>
      <vt:lpstr>National response </vt:lpstr>
      <vt:lpstr>Laws and regulations that allow adolescents (10-19 years) to seek services without parental/spousal consent, countries where data is available, 2013-2019 </vt:lpstr>
      <vt:lpstr>Countries enabling independent consent for young people to access harm reduction services, Asia and the Pacific</vt:lpstr>
      <vt:lpstr>Where there are barriers – there will be less or no access to the health services</vt:lpstr>
      <vt:lpstr> Compared to their older counterparts, </vt:lpstr>
      <vt:lpstr>Proportion of sex workers who know their HIV status, 2014-2018</vt:lpstr>
      <vt:lpstr>Proportion of MSM who know their HIV status, 2014 - 2018</vt:lpstr>
      <vt:lpstr>Proportion of young PWID who know their HIV status, 2014-2018</vt:lpstr>
      <vt:lpstr>Data issues  </vt:lpstr>
      <vt:lpstr>What do we need to know to prioritize populations for the AIDS response?</vt:lpstr>
      <vt:lpstr> Main data collection components of HIV/STI surveillance systems </vt:lpstr>
      <vt:lpstr>What is different about surveying young key populations (YKPs)?  </vt:lpstr>
      <vt:lpstr>Only 9 out of 47 studies reviewed described ethical procedures specific for minors: Afghanistan, Cambodia, Indonesia, Lao PDR, Maldives,  Pakistan, PNG, Thailand, Vanuatu  </vt:lpstr>
      <vt:lpstr>Data need for young key populations</vt:lpstr>
      <vt:lpstr>Main data sources to generate key strategic information for young key populations</vt:lpstr>
      <vt:lpstr>Issues around data collection and analysis</vt:lpstr>
      <vt:lpstr>PowerPoint Presentation</vt:lpstr>
    </vt:vector>
  </TitlesOfParts>
  <Manager/>
  <Company>HIV and AIDS Data Hub for Asia-Pacific</Company>
  <LinksUpToDate>false</LinksUpToDate>
  <SharedDoc>false</SharedDoc>
  <HyperlinkBase>http://www.aidsdatahub.org/resource/young-key-populations-slides</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HIV and AIDS Data Hub for Asia-Pacific Review in Slides: Young Key Populations</dc:title>
  <dc:subject>Get an overview of the HIV/AIDS situation for Young Key Populations (YKP) in the Asia-Pacific region for 2019. Browse and view tables, charts and graphs illustrating data on HIV prevalence and epidemiology, risk behaviors, national response and data issue</dc:subject>
  <dc:creator>HIV and AIDS Data Hub for Asia-Pacific</dc:creator>
  <cp:keywords>hiv, aids, socio-demographic indicators, prevalence, epidemiology, risk behaviors, vulnerability, hiv knowledge, national response</cp:keywords>
  <dc:description/>
  <cp:lastModifiedBy>pro6738</cp:lastModifiedBy>
  <cp:revision>2398</cp:revision>
  <cp:lastPrinted>2012-09-02T17:41:59Z</cp:lastPrinted>
  <dcterms:created xsi:type="dcterms:W3CDTF">2012-07-17T10:43:44Z</dcterms:created>
  <dcterms:modified xsi:type="dcterms:W3CDTF">2019-12-16T05:18:49Z</dcterms:modified>
  <cp:category/>
</cp:coreProperties>
</file>