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4"/>
    <p:sldMasterId id="2147483772" r:id="rId15"/>
  </p:sldMasterIdLst>
  <p:notesMasterIdLst>
    <p:notesMasterId r:id="rId29"/>
  </p:notesMasterIdLst>
  <p:sldIdLst>
    <p:sldId id="282" r:id="rId16"/>
    <p:sldId id="284" r:id="rId17"/>
    <p:sldId id="297" r:id="rId18"/>
    <p:sldId id="286" r:id="rId19"/>
    <p:sldId id="287" r:id="rId20"/>
    <p:sldId id="304" r:id="rId21"/>
    <p:sldId id="303" r:id="rId22"/>
    <p:sldId id="260" r:id="rId23"/>
    <p:sldId id="261" r:id="rId24"/>
    <p:sldId id="270" r:id="rId25"/>
    <p:sldId id="263" r:id="rId26"/>
    <p:sldId id="264" r:id="rId27"/>
    <p:sldId id="265" r:id="rId28"/>
  </p:sldIdLst>
  <p:sldSz cx="10287000" cy="6858000" type="35mm"/>
  <p:notesSz cx="6808788" cy="9940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51DD35E-4E9B-6FB6-9D05-419E93709FBA}" name="DELUCA, Sophia" initials="DS" userId="S::DelucaS@unaids.org::a67e716f-1f2e-42e5-95c6-3523c3792809" providerId="AD"/>
  <p188:author id="{898A88F9-D00E-6246-8CD0-1C850C934513}" name="Liana Moro" initials="LM" userId="Liana Moro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B2BB"/>
    <a:srgbClr val="00A99A"/>
    <a:srgbClr val="009DE1"/>
    <a:srgbClr val="B9B9B9"/>
    <a:srgbClr val="E3F1F1"/>
    <a:srgbClr val="FF0000"/>
    <a:srgbClr val="DC313A"/>
    <a:srgbClr val="009FE2"/>
    <a:srgbClr val="E5F4FD"/>
    <a:srgbClr val="C2E5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70E500-401C-786E-ED3F-DA6479EE907B}" v="2" dt="2023-07-10T16:33:59.331"/>
    <p1510:client id="{8AE8C4FF-AD7C-4677-B9DB-E2FCB7A1C37E}" v="6" dt="2023-07-07T15:25:43.302"/>
    <p1510:client id="{A6432A1A-3B5D-392C-5649-17A5C7C333BF}" v="34" dt="2023-07-10T13:40:12.4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92" y="48"/>
      </p:cViewPr>
      <p:guideLst>
        <p:guide orient="horz" pos="2160"/>
        <p:guide pos="32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slide" Target="slides/slide3.xml"/><Relationship Id="rId26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slide" Target="slides/slide6.xml"/><Relationship Id="rId34" Type="http://schemas.microsoft.com/office/2015/10/relationships/revisionInfo" Target="revisionInfo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slide" Target="slides/slide2.xml"/><Relationship Id="rId25" Type="http://schemas.openxmlformats.org/officeDocument/2006/relationships/slide" Target="slides/slide1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.xml"/><Relationship Id="rId20" Type="http://schemas.openxmlformats.org/officeDocument/2006/relationships/slide" Target="slides/slide5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9.xml"/><Relationship Id="rId32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Master" Target="slideMasters/slideMaster2.xml"/><Relationship Id="rId23" Type="http://schemas.openxmlformats.org/officeDocument/2006/relationships/slide" Target="slides/slide8.xml"/><Relationship Id="rId28" Type="http://schemas.openxmlformats.org/officeDocument/2006/relationships/slide" Target="slides/slide13.xml"/><Relationship Id="rId10" Type="http://schemas.openxmlformats.org/officeDocument/2006/relationships/customXml" Target="../customXml/item10.xml"/><Relationship Id="rId19" Type="http://schemas.openxmlformats.org/officeDocument/2006/relationships/slide" Target="slides/slide4.xml"/><Relationship Id="rId31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Master" Target="slideMasters/slideMaster1.xml"/><Relationship Id="rId22" Type="http://schemas.openxmlformats.org/officeDocument/2006/relationships/slide" Target="slides/slide7.xml"/><Relationship Id="rId27" Type="http://schemas.openxmlformats.org/officeDocument/2006/relationships/slide" Target="slides/slide12.xml"/><Relationship Id="rId30" Type="http://schemas.openxmlformats.org/officeDocument/2006/relationships/presProps" Target="presProps.xml"/><Relationship Id="rId35" Type="http://schemas.microsoft.com/office/2018/10/relationships/authors" Target="authors.xml"/><Relationship Id="rId8" Type="http://schemas.openxmlformats.org/officeDocument/2006/relationships/customXml" Target="../customXml/item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DC142D-4652-4010-A738-31F642784F92}" type="datetimeFigureOut">
              <a:rPr lang="en-US" smtClean="0"/>
              <a:t>12/07/2023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9600" y="746125"/>
            <a:ext cx="55895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6712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05FE2-EDE9-49F5-A20A-547CEF403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8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05FE2-EDE9-49F5-A20A-547CEF40302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599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B705FE2-EDE9-49F5-A20A-547CEF4030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978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B705FE2-EDE9-49F5-A20A-547CEF4030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9615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B705FE2-EDE9-49F5-A20A-547CEF4030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6518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05FE2-EDE9-49F5-A20A-547CEF40302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420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80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11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1895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122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4">
            <a:extLst>
              <a:ext uri="{FF2B5EF4-FFF2-40B4-BE49-F238E27FC236}">
                <a16:creationId xmlns:a16="http://schemas.microsoft.com/office/drawing/2014/main" id="{5E842C59-4AD7-4D58-9923-AF86475358F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6111" y="6263640"/>
            <a:ext cx="1237869" cy="232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4">
            <a:extLst>
              <a:ext uri="{FF2B5EF4-FFF2-40B4-BE49-F238E27FC236}">
                <a16:creationId xmlns:a16="http://schemas.microsoft.com/office/drawing/2014/main" id="{5E842C59-4AD7-4D58-9923-AF86475358F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6111" y="6263640"/>
            <a:ext cx="1237869" cy="232100"/>
          </a:xfrm>
          <a:prstGeom prst="rect">
            <a:avLst/>
          </a:prstGeom>
        </p:spPr>
      </p:pic>
      <p:pic>
        <p:nvPicPr>
          <p:cNvPr id="4" name="Picture 3" descr="A drawing of a person&#10;&#10;Description automatically generated">
            <a:extLst>
              <a:ext uri="{FF2B5EF4-FFF2-40B4-BE49-F238E27FC236}">
                <a16:creationId xmlns:a16="http://schemas.microsoft.com/office/drawing/2014/main" id="{CE74BF52-AFDA-4F9E-8B8A-625565EFB97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263640"/>
            <a:ext cx="1540764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482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B2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534988" y="404813"/>
            <a:ext cx="4536504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b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uLnTx/>
                <a:uFillTx/>
                <a:latin typeface="Arial" charset="0"/>
                <a:ea typeface="ＭＳ Ｐゴシック" pitchFamily="34" charset="-128"/>
                <a:cs typeface="Arial" charset="0"/>
              </a:rPr>
              <a:t>July 2023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uLnTx/>
                <a:uFillTx/>
                <a:latin typeface="Arial" charset="0"/>
                <a:ea typeface="ＭＳ Ｐゴシック" pitchFamily="34" charset="-128"/>
                <a:cs typeface="Arial" charset="0"/>
              </a:rPr>
              <a:t>Core epidemiology slides</a:t>
            </a:r>
            <a:endParaRPr kumimoji="0" lang="en-US" altLang="en-US" sz="2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uLnTx/>
              <a:uFillTx/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B3D4F6B-C5DC-489D-A44F-41BC210D7994}"/>
              </a:ext>
            </a:extLst>
          </p:cNvPr>
          <p:cNvGrpSpPr/>
          <p:nvPr/>
        </p:nvGrpSpPr>
        <p:grpSpPr>
          <a:xfrm>
            <a:off x="606425" y="730250"/>
            <a:ext cx="9585325" cy="5134113"/>
            <a:chOff x="606425" y="730250"/>
            <a:chExt cx="9585325" cy="5134113"/>
          </a:xfrm>
        </p:grpSpPr>
        <p:sp>
          <p:nvSpPr>
            <p:cNvPr id="1229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100" b="1">
                  <a:latin typeface="Arial Bold" panose="020B0704020202020204" pitchFamily="34" charset="0"/>
                  <a:cs typeface="Arial Bold" panose="020B0704020202020204" pitchFamily="34" charset="0"/>
                </a:rPr>
                <a:t>Estimated adult and child deaths from AIDS </a:t>
              </a:r>
              <a:r>
                <a:rPr lang="en-US" altLang="en-US" sz="2200" b="1">
                  <a:solidFill>
                    <a:srgbClr val="00A99A"/>
                  </a:solidFill>
                  <a:latin typeface="Arial"/>
                  <a:sym typeface="Webdings" pitchFamily="18" charset="2"/>
                </a:rPr>
                <a:t></a:t>
              </a:r>
              <a:r>
                <a:rPr lang="en-US" altLang="en-US" sz="2100" b="1">
                  <a:latin typeface="Arial Bold" panose="020B0704020202020204" pitchFamily="34" charset="0"/>
                  <a:cs typeface="Arial Bold" panose="020B0704020202020204" pitchFamily="34" charset="0"/>
                </a:rPr>
                <a:t> 2022 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5D7F0D4-050B-4FBC-BAA5-E9C1A55B48D0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2291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altLang="en-US" sz="2000" b="1">
                    <a:latin typeface="Arial Bold" panose="020B0704020202020204" pitchFamily="34" charset="0"/>
                    <a:cs typeface="Arial Bold" panose="020B0704020202020204" pitchFamily="34" charset="0"/>
                  </a:rPr>
                  <a:t>Total: 630 000 </a:t>
                </a:r>
                <a:r>
                  <a:rPr lang="en-US" altLang="en-US">
                    <a:solidFill>
                      <a:srgbClr val="4D4D4D"/>
                    </a:solidFill>
                  </a:rPr>
                  <a:t>[480 000–880 000]</a:t>
                </a:r>
              </a:p>
            </p:txBody>
          </p:sp>
          <p:sp>
            <p:nvSpPr>
              <p:cNvPr id="12292" name="Rectangle 27"/>
              <p:cNvSpPr>
                <a:spLocks noChangeArrowheads="1"/>
              </p:cNvSpPr>
              <p:nvPr/>
            </p:nvSpPr>
            <p:spPr bwMode="auto">
              <a:xfrm>
                <a:off x="4251325" y="3084521"/>
                <a:ext cx="2278063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Middle East and North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5300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[4000–7100]</a:t>
                </a:r>
              </a:p>
            </p:txBody>
          </p:sp>
          <p:sp>
            <p:nvSpPr>
              <p:cNvPr id="12293" name="Rectangle 28"/>
              <p:cNvSpPr>
                <a:spLocks noChangeArrowheads="1"/>
              </p:cNvSpPr>
              <p:nvPr/>
            </p:nvSpPr>
            <p:spPr bwMode="auto">
              <a:xfrm>
                <a:off x="3828088" y="3586168"/>
                <a:ext cx="194786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Western and central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/>
                  <a:t>120 000</a:t>
                </a:r>
                <a:endParaRPr lang="en-US" altLang="en-US" sz="1400" b="1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[96 000–160 000]</a:t>
                </a:r>
              </a:p>
            </p:txBody>
          </p:sp>
          <p:sp>
            <p:nvSpPr>
              <p:cNvPr id="12294" name="Rectangle 29"/>
              <p:cNvSpPr>
                <a:spLocks noChangeArrowheads="1"/>
              </p:cNvSpPr>
              <p:nvPr/>
            </p:nvSpPr>
            <p:spPr bwMode="auto">
              <a:xfrm>
                <a:off x="5800346" y="1997050"/>
                <a:ext cx="1739900" cy="569387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Eastern Europe </a:t>
                </a:r>
                <a:br>
                  <a:rPr lang="en-US" altLang="en-US" sz="1200" b="1"/>
                </a:br>
                <a:r>
                  <a:rPr lang="en-US" altLang="en-US" sz="1200" b="1"/>
                  <a:t>and central Asia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48 000 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[38 000–58 000]</a:t>
                </a:r>
              </a:p>
            </p:txBody>
          </p:sp>
          <p:sp>
            <p:nvSpPr>
              <p:cNvPr id="12295" name="Rectangle 30"/>
              <p:cNvSpPr>
                <a:spLocks noChangeArrowheads="1"/>
              </p:cNvSpPr>
              <p:nvPr/>
            </p:nvSpPr>
            <p:spPr bwMode="auto">
              <a:xfrm>
                <a:off x="6765546" y="3842463"/>
                <a:ext cx="2197100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Asia and the Pacific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150 000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[110 000–220 000]</a:t>
                </a:r>
              </a:p>
            </p:txBody>
          </p:sp>
          <p:sp>
            <p:nvSpPr>
              <p:cNvPr id="12296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North America and western and central Europe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13 000 </a:t>
                </a:r>
              </a:p>
              <a:p>
                <a:pPr algn="ctr" eaLnBrk="1" hangingPunct="1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[9300–17 000]</a:t>
                </a:r>
              </a:p>
            </p:txBody>
          </p:sp>
          <p:sp>
            <p:nvSpPr>
              <p:cNvPr id="12298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Eastern and southern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/>
                  <a:t>260 000</a:t>
                </a:r>
                <a:endParaRPr lang="en-US" altLang="en-US" sz="1400" b="1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[200 000–370 000]</a:t>
                </a:r>
              </a:p>
            </p:txBody>
          </p:sp>
          <p:sp>
            <p:nvSpPr>
              <p:cNvPr id="12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Latin America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/>
                  <a:t>27 000</a:t>
                </a:r>
                <a:endParaRPr lang="en-US" altLang="en-US" sz="1400" b="1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[21 000–35 000]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Caribbean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5600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[4100–7500]</a:t>
                </a:r>
              </a:p>
            </p:txBody>
          </p: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FA0D42A-6C45-4C22-8A9D-3D3C117EBD56}"/>
              </a:ext>
            </a:extLst>
          </p:cNvPr>
          <p:cNvGrpSpPr/>
          <p:nvPr/>
        </p:nvGrpSpPr>
        <p:grpSpPr>
          <a:xfrm>
            <a:off x="606425" y="730250"/>
            <a:ext cx="9585325" cy="5134113"/>
            <a:chOff x="606425" y="730250"/>
            <a:chExt cx="9585325" cy="5134113"/>
          </a:xfrm>
        </p:grpSpPr>
        <p:sp>
          <p:nvSpPr>
            <p:cNvPr id="13315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100" b="1">
                  <a:latin typeface="Arial Bold" panose="020B0704020202020204" pitchFamily="34" charset="0"/>
                  <a:cs typeface="Arial Bold" panose="020B0704020202020204" pitchFamily="34" charset="0"/>
                </a:rPr>
                <a:t>Children (&lt;15 years) estimated to be living with HIV </a:t>
              </a:r>
              <a:r>
                <a:rPr lang="en-US" altLang="en-US" sz="2200" b="1">
                  <a:solidFill>
                    <a:srgbClr val="00A99A"/>
                  </a:solidFill>
                  <a:latin typeface="Arial"/>
                  <a:sym typeface="Webdings" pitchFamily="18" charset="2"/>
                </a:rPr>
                <a:t></a:t>
              </a:r>
              <a:r>
                <a:rPr lang="en-US" altLang="en-US" sz="2100" b="1">
                  <a:latin typeface="Arial Bold" panose="020B0704020202020204" pitchFamily="34" charset="0"/>
                  <a:cs typeface="Arial Bold" panose="020B0704020202020204" pitchFamily="34" charset="0"/>
                </a:rPr>
                <a:t> </a:t>
              </a: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2022</a:t>
              </a:r>
              <a:endParaRPr lang="en-US" altLang="en-US" sz="2100" b="1">
                <a:latin typeface="Arial Bold" panose="020B0704020202020204" pitchFamily="34" charset="0"/>
                <a:cs typeface="Arial Bold" panose="020B0704020202020204" pitchFamily="34" charset="0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7EA502A-E94C-45DC-B39C-781EE1A89FB0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3316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altLang="en-US" sz="2000" b="1">
                    <a:latin typeface="Arial Bold" panose="020B0704020202020204" pitchFamily="34" charset="0"/>
                    <a:cs typeface="Arial Bold" panose="020B0704020202020204" pitchFamily="34" charset="0"/>
                  </a:rPr>
                  <a:t>Total: 1.5 million </a:t>
                </a:r>
                <a:r>
                  <a:rPr lang="en-US" altLang="en-US">
                    <a:solidFill>
                      <a:srgbClr val="4D4D4D"/>
                    </a:solidFill>
                  </a:rPr>
                  <a:t>[1.2 million–2.1 million]</a:t>
                </a:r>
              </a:p>
            </p:txBody>
          </p:sp>
          <p:sp>
            <p:nvSpPr>
              <p:cNvPr id="13317" name="Rectangle 27"/>
              <p:cNvSpPr>
                <a:spLocks noChangeArrowheads="1"/>
              </p:cNvSpPr>
              <p:nvPr/>
            </p:nvSpPr>
            <p:spPr bwMode="auto">
              <a:xfrm>
                <a:off x="4251325" y="3083360"/>
                <a:ext cx="2278063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Middle East and North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10 000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[8700–12 000]</a:t>
                </a:r>
              </a:p>
            </p:txBody>
          </p:sp>
          <p:sp>
            <p:nvSpPr>
              <p:cNvPr id="13318" name="Rectangle 28"/>
              <p:cNvSpPr>
                <a:spLocks noChangeArrowheads="1"/>
              </p:cNvSpPr>
              <p:nvPr/>
            </p:nvSpPr>
            <p:spPr bwMode="auto">
              <a:xfrm>
                <a:off x="3829310" y="3586544"/>
                <a:ext cx="194786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Western and central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/>
                  <a:t>400 000</a:t>
                </a:r>
                <a:endParaRPr lang="en-US" altLang="en-US" sz="1400" b="1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[310 000–490 000]</a:t>
                </a:r>
              </a:p>
            </p:txBody>
          </p:sp>
          <p:sp>
            <p:nvSpPr>
              <p:cNvPr id="13319" name="Rectangle 29"/>
              <p:cNvSpPr>
                <a:spLocks noChangeArrowheads="1"/>
              </p:cNvSpPr>
              <p:nvPr/>
            </p:nvSpPr>
            <p:spPr bwMode="auto">
              <a:xfrm>
                <a:off x="5800346" y="1995017"/>
                <a:ext cx="1739900" cy="4642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Eastern Europe </a:t>
                </a:r>
                <a:br>
                  <a:rPr lang="en-US" altLang="en-US" sz="1200" b="1"/>
                </a:br>
                <a:r>
                  <a:rPr lang="en-US" altLang="en-US" sz="1200" b="1"/>
                  <a:t>and central Asia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…*</a:t>
                </a:r>
              </a:p>
            </p:txBody>
          </p:sp>
          <p:sp>
            <p:nvSpPr>
              <p:cNvPr id="13320" name="Rectangle 30"/>
              <p:cNvSpPr>
                <a:spLocks noChangeArrowheads="1"/>
              </p:cNvSpPr>
              <p:nvPr/>
            </p:nvSpPr>
            <p:spPr bwMode="auto">
              <a:xfrm>
                <a:off x="6765546" y="3847630"/>
                <a:ext cx="2197100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Asia and the Pacific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130 000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[110 000–160 000]</a:t>
                </a:r>
              </a:p>
            </p:txBody>
          </p:sp>
          <p:sp>
            <p:nvSpPr>
              <p:cNvPr id="13321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3257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North America and western and central Europe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…*</a:t>
                </a:r>
              </a:p>
            </p:txBody>
          </p:sp>
          <p:sp>
            <p:nvSpPr>
              <p:cNvPr id="13323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Eastern and southern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/>
                  <a:t> </a:t>
                </a:r>
                <a:r>
                  <a:rPr lang="es-MX" altLang="en-US" sz="1400" b="1"/>
                  <a:t>930 000</a:t>
                </a:r>
                <a:endParaRPr lang="en-US" altLang="en-US" sz="1400" b="1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[710 000–1.4 million]</a:t>
                </a:r>
              </a:p>
            </p:txBody>
          </p:sp>
          <p:sp>
            <p:nvSpPr>
              <p:cNvPr id="12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Latin America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31 000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[26 000–36 000]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Caribbean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11 000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[8600–13 000]</a:t>
                </a:r>
              </a:p>
            </p:txBody>
          </p:sp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90B2391-C932-41BF-8268-64E3E6CEC1E0}"/>
                </a:ext>
              </a:extLst>
            </p:cNvPr>
            <p:cNvSpPr txBox="1"/>
            <p:nvPr/>
          </p:nvSpPr>
          <p:spPr>
            <a:xfrm>
              <a:off x="685800" y="4709160"/>
              <a:ext cx="1645920" cy="656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100"/>
                </a:lnSpc>
              </a:pPr>
              <a:r>
                <a:rPr lang="en-GB" sz="1000">
                  <a:latin typeface="+mn-lt"/>
                </a:rPr>
                <a:t>*Estimates for children are not published because of small numbers.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1A7D852-8260-4C89-A838-29140D6800D8}"/>
              </a:ext>
            </a:extLst>
          </p:cNvPr>
          <p:cNvGrpSpPr/>
          <p:nvPr/>
        </p:nvGrpSpPr>
        <p:grpSpPr>
          <a:xfrm>
            <a:off x="606425" y="730250"/>
            <a:ext cx="9585325" cy="5134113"/>
            <a:chOff x="606425" y="730250"/>
            <a:chExt cx="9585325" cy="5134113"/>
          </a:xfrm>
        </p:grpSpPr>
        <p:sp>
          <p:nvSpPr>
            <p:cNvPr id="1433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 anchor="t"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2100" b="1" spc="-30">
                  <a:latin typeface="Arial Bold"/>
                  <a:ea typeface="ＭＳ Ｐゴシック"/>
                  <a:cs typeface="Arial Bold"/>
                </a:rPr>
                <a:t>Estimated number of children (&lt;15 years) newly infected with HIV </a:t>
              </a:r>
              <a:r>
                <a:rPr lang="en-US" altLang="en-US" sz="2200" b="1">
                  <a:solidFill>
                    <a:srgbClr val="00A99A"/>
                  </a:solidFill>
                  <a:latin typeface="Arial"/>
                  <a:ea typeface="ＭＳ Ｐゴシック"/>
                  <a:sym typeface="Webdings" pitchFamily="18" charset="2"/>
                </a:rPr>
                <a:t></a:t>
              </a:r>
              <a:r>
                <a:rPr lang="en-US" altLang="en-US" sz="2100" b="1" spc="-30">
                  <a:latin typeface="Arial Bold"/>
                  <a:ea typeface="ＭＳ Ｐゴシック"/>
                  <a:cs typeface="Arial Bold"/>
                </a:rPr>
                <a:t> 2022 </a:t>
              </a:r>
              <a:endParaRPr lang="en-US" altLang="en-US" sz="2100" b="1" spc="-30">
                <a:latin typeface="Arial Bold" charset="0"/>
                <a:cs typeface="Arial Bold"/>
              </a:endParaRP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A6EF85E-4FEA-4E02-B2E5-9C1CED633E99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4340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altLang="en-US" sz="2000" b="1"/>
                  <a:t>Total: 130 000 </a:t>
                </a:r>
                <a:r>
                  <a:rPr lang="en-US" altLang="en-US">
                    <a:solidFill>
                      <a:srgbClr val="4D4D4D"/>
                    </a:solidFill>
                  </a:rPr>
                  <a:t>[90 000–210 000]</a:t>
                </a:r>
              </a:p>
            </p:txBody>
          </p:sp>
          <p:sp>
            <p:nvSpPr>
              <p:cNvPr id="14" name="Rectangle 27"/>
              <p:cNvSpPr>
                <a:spLocks noChangeArrowheads="1"/>
              </p:cNvSpPr>
              <p:nvPr/>
            </p:nvSpPr>
            <p:spPr bwMode="auto">
              <a:xfrm>
                <a:off x="4251325" y="3083360"/>
                <a:ext cx="2278063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Middle East and North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1700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[1300–2100]</a:t>
                </a:r>
              </a:p>
            </p:txBody>
          </p:sp>
          <p:sp>
            <p:nvSpPr>
              <p:cNvPr id="15" name="Rectangle 28"/>
              <p:cNvSpPr>
                <a:spLocks noChangeArrowheads="1"/>
              </p:cNvSpPr>
              <p:nvPr/>
            </p:nvSpPr>
            <p:spPr bwMode="auto">
              <a:xfrm>
                <a:off x="3829310" y="3586544"/>
                <a:ext cx="194786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Western and central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/>
                  <a:t>51 000</a:t>
                </a:r>
                <a:endParaRPr lang="en-US" altLang="en-US" sz="1400" b="1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[33 000–69 000]</a:t>
                </a:r>
              </a:p>
            </p:txBody>
          </p:sp>
          <p:sp>
            <p:nvSpPr>
              <p:cNvPr id="16" name="Rectangle 29"/>
              <p:cNvSpPr>
                <a:spLocks noChangeArrowheads="1"/>
              </p:cNvSpPr>
              <p:nvPr/>
            </p:nvSpPr>
            <p:spPr bwMode="auto">
              <a:xfrm>
                <a:off x="5800338" y="1995017"/>
                <a:ext cx="1739900" cy="4642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Eastern Europe </a:t>
                </a:r>
                <a:br>
                  <a:rPr lang="en-US" altLang="en-US" sz="1200" b="1"/>
                </a:br>
                <a:r>
                  <a:rPr lang="en-US" altLang="en-US" sz="1200" b="1"/>
                  <a:t>and central Asia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…*</a:t>
                </a:r>
              </a:p>
            </p:txBody>
          </p:sp>
          <p:sp>
            <p:nvSpPr>
              <p:cNvPr id="17" name="Rectangle 30"/>
              <p:cNvSpPr>
                <a:spLocks noChangeArrowheads="1"/>
              </p:cNvSpPr>
              <p:nvPr/>
            </p:nvSpPr>
            <p:spPr bwMode="auto">
              <a:xfrm>
                <a:off x="6765538" y="3847630"/>
                <a:ext cx="2197100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Asia and the Pacific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12 000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[8600–18 000]</a:t>
                </a:r>
              </a:p>
            </p:txBody>
          </p:sp>
          <p:sp>
            <p:nvSpPr>
              <p:cNvPr id="18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3257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North America and western and central Europe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…*</a:t>
                </a:r>
              </a:p>
            </p:txBody>
          </p:sp>
          <p:sp>
            <p:nvSpPr>
              <p:cNvPr id="19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Eastern and southern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/>
                  <a:t>58 000</a:t>
                </a:r>
                <a:endParaRPr lang="en-US" altLang="en-US" sz="1400" b="1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[38 000–100 000]</a:t>
                </a:r>
              </a:p>
            </p:txBody>
          </p:sp>
          <p:sp>
            <p:nvSpPr>
              <p:cNvPr id="20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Latin America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3800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[2900–4700]</a:t>
                </a:r>
              </a:p>
            </p:txBody>
          </p:sp>
          <p:sp>
            <p:nvSpPr>
              <p:cNvPr id="21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Caribbean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1500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[1100 – 2100]</a:t>
                </a:r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7321E15-B3CC-4D41-AB53-0A34BA3F4691}"/>
                </a:ext>
              </a:extLst>
            </p:cNvPr>
            <p:cNvSpPr txBox="1"/>
            <p:nvPr/>
          </p:nvSpPr>
          <p:spPr>
            <a:xfrm>
              <a:off x="685800" y="4709160"/>
              <a:ext cx="1645920" cy="656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100"/>
                </a:lnSpc>
              </a:pPr>
              <a:r>
                <a:rPr lang="en-GB" sz="1000">
                  <a:latin typeface="+mn-lt"/>
                </a:rPr>
                <a:t>*Estimates for children are not published because of small numbers.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2A21BE2-4FA8-4681-B7AB-1C95A8B23B33}"/>
              </a:ext>
            </a:extLst>
          </p:cNvPr>
          <p:cNvGrpSpPr/>
          <p:nvPr/>
        </p:nvGrpSpPr>
        <p:grpSpPr>
          <a:xfrm>
            <a:off x="606425" y="730250"/>
            <a:ext cx="9585325" cy="5134113"/>
            <a:chOff x="606425" y="730250"/>
            <a:chExt cx="9585325" cy="5134113"/>
          </a:xfrm>
        </p:grpSpPr>
        <p:sp>
          <p:nvSpPr>
            <p:cNvPr id="1537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 anchor="t"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100" b="1">
                  <a:latin typeface="Arial Bold"/>
                  <a:ea typeface="ＭＳ Ｐゴシック"/>
                  <a:cs typeface="Arial Bold"/>
                </a:rPr>
                <a:t>Estimated deaths in children (&lt;15 years) from AIDS </a:t>
              </a:r>
              <a:r>
                <a:rPr lang="en-US" altLang="en-US" sz="2200" b="1">
                  <a:solidFill>
                    <a:srgbClr val="00A99A"/>
                  </a:solidFill>
                  <a:latin typeface="Arial"/>
                  <a:ea typeface="ＭＳ Ｐゴシック"/>
                  <a:sym typeface="Webdings" pitchFamily="18" charset="2"/>
                </a:rPr>
                <a:t></a:t>
              </a:r>
              <a:r>
                <a:rPr lang="en-US" altLang="en-US" sz="2100" b="1">
                  <a:latin typeface="Arial Bold"/>
                  <a:ea typeface="ＭＳ Ｐゴシック"/>
                  <a:cs typeface="Arial Bold"/>
                </a:rPr>
                <a:t> 2022 </a:t>
              </a:r>
              <a:endParaRPr lang="en-US" altLang="en-US" sz="2100" b="1">
                <a:latin typeface="Arial Bold" charset="0"/>
                <a:cs typeface="Arial Bold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6C4D03D2-15DB-40AB-8DC1-FCC68997BDBF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5363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altLang="en-US" sz="2000" b="1"/>
                  <a:t>Total: 84 000 </a:t>
                </a:r>
                <a:r>
                  <a:rPr lang="en-US" altLang="en-US">
                    <a:solidFill>
                      <a:srgbClr val="4D4D4D"/>
                    </a:solidFill>
                  </a:rPr>
                  <a:t>[56 000–120 000]</a:t>
                </a:r>
              </a:p>
            </p:txBody>
          </p:sp>
          <p:sp>
            <p:nvSpPr>
              <p:cNvPr id="14" name="Rectangle 27"/>
              <p:cNvSpPr>
                <a:spLocks noChangeArrowheads="1"/>
              </p:cNvSpPr>
              <p:nvPr/>
            </p:nvSpPr>
            <p:spPr bwMode="auto">
              <a:xfrm>
                <a:off x="4251325" y="3083360"/>
                <a:ext cx="2278063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Middle East and North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1000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[820–1300]</a:t>
                </a:r>
              </a:p>
            </p:txBody>
          </p:sp>
          <p:sp>
            <p:nvSpPr>
              <p:cNvPr id="15" name="Rectangle 28"/>
              <p:cNvSpPr>
                <a:spLocks noChangeArrowheads="1"/>
              </p:cNvSpPr>
              <p:nvPr/>
            </p:nvSpPr>
            <p:spPr bwMode="auto">
              <a:xfrm>
                <a:off x="3829310" y="3586544"/>
                <a:ext cx="194786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Western and central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/>
                  <a:t>34 000</a:t>
                </a:r>
                <a:endParaRPr lang="en-US" altLang="en-US" sz="1400" b="1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[24 000–46 000]</a:t>
                </a:r>
              </a:p>
            </p:txBody>
          </p:sp>
          <p:sp>
            <p:nvSpPr>
              <p:cNvPr id="16" name="Rectangle 29"/>
              <p:cNvSpPr>
                <a:spLocks noChangeArrowheads="1"/>
              </p:cNvSpPr>
              <p:nvPr/>
            </p:nvSpPr>
            <p:spPr bwMode="auto">
              <a:xfrm>
                <a:off x="5800354" y="1996040"/>
                <a:ext cx="1739900" cy="66473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Eastern Europe </a:t>
                </a:r>
                <a:br>
                  <a:rPr lang="en-US" altLang="en-US" sz="1200" b="1"/>
                </a:br>
                <a:r>
                  <a:rPr lang="en-US" altLang="en-US" sz="1200" b="1"/>
                  <a:t>and central Asia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…*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endParaRPr lang="en-US" altLang="en-US" sz="1400" b="1"/>
              </a:p>
            </p:txBody>
          </p:sp>
          <p:sp>
            <p:nvSpPr>
              <p:cNvPr id="17" name="Rectangle 30"/>
              <p:cNvSpPr>
                <a:spLocks noChangeArrowheads="1"/>
              </p:cNvSpPr>
              <p:nvPr/>
            </p:nvSpPr>
            <p:spPr bwMode="auto">
              <a:xfrm>
                <a:off x="6765554" y="3841453"/>
                <a:ext cx="2197100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Asia and the Pacific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7500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[4700–11 000]</a:t>
                </a:r>
              </a:p>
            </p:txBody>
          </p:sp>
          <p:sp>
            <p:nvSpPr>
              <p:cNvPr id="18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52623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North America and western and central Europe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…*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endParaRPr lang="en-US" altLang="en-US" sz="1400" b="1"/>
              </a:p>
            </p:txBody>
          </p:sp>
          <p:sp>
            <p:nvSpPr>
              <p:cNvPr id="19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Eastern and southern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/>
                  <a:t>35 000</a:t>
                </a:r>
                <a:endParaRPr lang="en-US" altLang="en-US" sz="1400" b="1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[22 000–55 000]</a:t>
                </a:r>
              </a:p>
            </p:txBody>
          </p:sp>
          <p:sp>
            <p:nvSpPr>
              <p:cNvPr id="20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Latin America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2700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[2000–3300]</a:t>
                </a:r>
              </a:p>
            </p:txBody>
          </p:sp>
          <p:sp>
            <p:nvSpPr>
              <p:cNvPr id="21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Caribbean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870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[540 – 1200]</a:t>
                </a:r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89521B1-535F-4731-9EA5-5C066B4086FF}"/>
                </a:ext>
              </a:extLst>
            </p:cNvPr>
            <p:cNvSpPr txBox="1"/>
            <p:nvPr/>
          </p:nvSpPr>
          <p:spPr>
            <a:xfrm>
              <a:off x="685800" y="4709160"/>
              <a:ext cx="1645920" cy="656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100"/>
                </a:lnSpc>
              </a:pPr>
              <a:r>
                <a:rPr lang="en-GB" sz="1000">
                  <a:latin typeface="+mn-lt"/>
                </a:rPr>
                <a:t>*Estimates for children are not published because of small numbers.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2C29E1F-EF08-4496-9256-BADFBB45BB5F}"/>
              </a:ext>
            </a:extLst>
          </p:cNvPr>
          <p:cNvGrpSpPr/>
          <p:nvPr/>
        </p:nvGrpSpPr>
        <p:grpSpPr>
          <a:xfrm>
            <a:off x="606425" y="730250"/>
            <a:ext cx="9585325" cy="2859320"/>
            <a:chOff x="606425" y="730250"/>
            <a:chExt cx="9585325" cy="2859320"/>
          </a:xfrm>
        </p:grpSpPr>
        <p:sp>
          <p:nvSpPr>
            <p:cNvPr id="6146" name="Text Box 5"/>
            <p:cNvSpPr txBox="1">
              <a:spLocks noChangeArrowheads="1"/>
            </p:cNvSpPr>
            <p:nvPr/>
          </p:nvSpPr>
          <p:spPr bwMode="auto">
            <a:xfrm>
              <a:off x="1111250" y="1946043"/>
              <a:ext cx="8999538" cy="16435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 anchor="ctr">
              <a:spAutoFit/>
            </a:bodyPr>
            <a:lstStyle>
              <a:lvl1pPr marL="231775" indent="-23177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231775" marR="0" lvl="0" indent="-231775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130000"/>
                </a:spcAft>
                <a:buClr>
                  <a:srgbClr val="E93E35"/>
                </a:buClr>
                <a:buSzPct val="130000"/>
                <a:buFontTx/>
                <a:buNone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kumimoji="0" lang="en-GB" altLang="en-US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 Bold"/>
                  <a:ea typeface="ＭＳ Ｐゴシック"/>
                  <a:cs typeface="Arial Bold"/>
                </a:rPr>
                <a:t>People living with HIV</a:t>
              </a:r>
              <a:r>
                <a:rPr kumimoji="0" lang="en-GB" altLang="en-US" sz="16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 Bold"/>
                  <a:ea typeface="ＭＳ Ｐゴシック"/>
                  <a:cs typeface="Arial Bold"/>
                </a:rPr>
                <a:t>	</a:t>
              </a:r>
              <a:r>
                <a:rPr kumimoji="0" lang="en-GB" altLang="en-US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39.0 million </a:t>
              </a:r>
              <a:r>
                <a:rPr lang="en-GB" altLang="en-US" sz="1300">
                  <a:solidFill>
                    <a:srgbClr val="7F7F7F"/>
                  </a:solidFill>
                  <a:latin typeface="Arial"/>
                  <a:ea typeface="ＭＳ Ｐゴシック"/>
                  <a:cs typeface="Arial"/>
                </a:rPr>
                <a:t>[33.1 million–45.7 million]</a:t>
              </a:r>
            </a:p>
            <a:p>
              <a:pPr marL="231775" marR="0" lvl="0" indent="-231775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130000"/>
                </a:spcAft>
                <a:buClr>
                  <a:srgbClr val="E93E35"/>
                </a:buClr>
                <a:buSzPct val="130000"/>
                <a:buFontTx/>
                <a:buNone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 Bold"/>
                  <a:ea typeface="ＭＳ Ｐゴシック"/>
                  <a:cs typeface="Arial Bold"/>
                </a:rPr>
                <a:t>New HIV infections </a:t>
              </a:r>
              <a:r>
                <a:rPr kumimoji="0" lang="en-US" altLang="en-US" sz="16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 Bold"/>
                  <a:ea typeface="ＭＳ Ｐゴシック"/>
                  <a:cs typeface="Arial Bold"/>
                </a:rPr>
                <a:t>	</a:t>
              </a: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1.3 million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altLang="en-US">
                  <a:latin typeface="Arial"/>
                  <a:ea typeface="ＭＳ Ｐゴシック"/>
                  <a:cs typeface="Arial"/>
                </a:rPr>
                <a:t>	</a:t>
              </a:r>
              <a:r>
                <a:rPr lang="en-US" altLang="en-US" sz="1300">
                  <a:solidFill>
                    <a:srgbClr val="7F7F7F"/>
                  </a:solidFill>
                  <a:latin typeface="Arial"/>
                  <a:ea typeface="ＭＳ Ｐゴシック"/>
                  <a:cs typeface="Arial"/>
                </a:rPr>
                <a:t>[1.0 million–1.7 million]</a:t>
              </a:r>
            </a:p>
            <a:p>
              <a:pPr marL="231775" marR="0" lvl="0" indent="-231775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130000"/>
                </a:spcAft>
                <a:buClr>
                  <a:srgbClr val="E93E35"/>
                </a:buClr>
                <a:buSzPct val="130000"/>
                <a:buFontTx/>
                <a:buNone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kumimoji="0" lang="en-GB" altLang="en-US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 Bold"/>
                  <a:ea typeface="ＭＳ Ｐゴシック"/>
                  <a:cs typeface="Arial Bold"/>
                </a:rPr>
                <a:t>Deaths due to AIDS </a:t>
              </a:r>
              <a:r>
                <a:rPr kumimoji="0" lang="en-US" altLang="en-US" sz="16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 Bold"/>
                  <a:ea typeface="ＭＳ Ｐゴシック"/>
                  <a:cs typeface="Arial Bold"/>
                </a:rPr>
                <a:t>	</a:t>
              </a:r>
              <a:r>
                <a:rPr lang="en-US" altLang="en-US" b="1">
                  <a:latin typeface="Arial Bold"/>
                  <a:ea typeface="ＭＳ Ｐゴシック"/>
                  <a:cs typeface="Arial Bold"/>
                </a:rPr>
                <a:t>63</a:t>
              </a: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0 000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 	</a:t>
              </a:r>
              <a:r>
                <a:rPr kumimoji="0" lang="en-US" altLang="en-US" sz="1300" b="0" i="0" u="none" strike="noStrike" kern="1200" cap="none" spc="0" normalizeH="0" baseline="0" noProof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[</a:t>
              </a:r>
              <a:r>
                <a:rPr lang="en-US" altLang="en-US" sz="1300">
                  <a:solidFill>
                    <a:srgbClr val="7F7F7F"/>
                  </a:solidFill>
                  <a:latin typeface="Arial"/>
                  <a:ea typeface="ＭＳ Ｐゴシック"/>
                  <a:cs typeface="Arial"/>
                </a:rPr>
                <a:t>480</a:t>
              </a:r>
              <a:r>
                <a:rPr kumimoji="0" lang="en-US" altLang="en-US" sz="1300" b="0" i="0" u="none" strike="noStrike" kern="1200" cap="none" spc="0" normalizeH="0" baseline="0" noProof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 000–880 000]</a:t>
              </a:r>
              <a:endParaRPr lang="en-US" altLang="en-US" sz="13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/>
                <a:ea typeface="ＭＳ Ｐゴシック"/>
                <a:cs typeface="Arial"/>
              </a:endParaRPr>
            </a:p>
          </p:txBody>
        </p:sp>
        <p:sp>
          <p:nvSpPr>
            <p:cNvPr id="6147" name="Line 7"/>
            <p:cNvSpPr>
              <a:spLocks noChangeShapeType="1"/>
            </p:cNvSpPr>
            <p:nvPr/>
          </p:nvSpPr>
          <p:spPr bwMode="auto">
            <a:xfrm>
              <a:off x="1195388" y="2449513"/>
              <a:ext cx="8378825" cy="0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  <p:sp>
          <p:nvSpPr>
            <p:cNvPr id="6148" name="Line 7"/>
            <p:cNvSpPr>
              <a:spLocks noChangeShapeType="1"/>
            </p:cNvSpPr>
            <p:nvPr/>
          </p:nvSpPr>
          <p:spPr bwMode="auto">
            <a:xfrm>
              <a:off x="1196975" y="3079750"/>
              <a:ext cx="8378825" cy="0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  <p:sp>
          <p:nvSpPr>
            <p:cNvPr id="614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 anchor="t"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0" i="0" u="none" strike="noStrike" kern="1200" cap="none" spc="0" normalizeH="0" baseline="0" noProof="0">
                  <a:ln>
                    <a:noFill/>
                  </a:ln>
                  <a:uLnTx/>
                  <a:uFillTx/>
                  <a:latin typeface="Arial Bold"/>
                  <a:ea typeface="ＭＳ Ｐゴシック"/>
                  <a:cs typeface="Arial Bold"/>
                </a:rPr>
                <a:t>Global estimates for adults and children </a:t>
              </a:r>
              <a:r>
                <a:rPr lang="en-US" altLang="en-US" sz="2200" b="1">
                  <a:solidFill>
                    <a:srgbClr val="1CB2BB"/>
                  </a:solidFill>
                  <a:latin typeface="Arial"/>
                  <a:ea typeface="ＭＳ Ｐゴシック"/>
                  <a:sym typeface="Webdings" pitchFamily="18" charset="2"/>
                </a:rPr>
                <a:t></a:t>
              </a:r>
              <a:r>
                <a:rPr kumimoji="0" lang="en-US" altLang="en-US" sz="2200" b="1" i="0" u="none" strike="noStrike" kern="1200" cap="none" spc="0" normalizeH="0" baseline="0" noProof="0">
                  <a:ln>
                    <a:noFill/>
                  </a:ln>
                  <a:solidFill>
                    <a:srgbClr val="E31837"/>
                  </a:solidFill>
                  <a:uLnTx/>
                  <a:uFillTx/>
                  <a:latin typeface="Arial Bold"/>
                  <a:ea typeface="ＭＳ Ｐゴシック"/>
                  <a:cs typeface="Arial Bold"/>
                  <a:sym typeface="Webdings" pitchFamily="18" charset="2"/>
                </a:rPr>
                <a:t> </a:t>
              </a:r>
              <a:r>
                <a:rPr lang="en-US" altLang="en-US" sz="2200">
                  <a:latin typeface="Arial Bold"/>
                  <a:ea typeface="ＭＳ Ｐゴシック"/>
                  <a:cs typeface="Arial Bold"/>
                </a:rPr>
                <a:t>2022</a:t>
              </a:r>
              <a:endParaRPr kumimoji="0" lang="en-US" altLang="en-US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uLnTx/>
                <a:uFillTx/>
                <a:latin typeface="Arial Bold" charset="0"/>
                <a:ea typeface="ＭＳ Ｐゴシック" pitchFamily="34" charset="-128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80B6BDD-2690-4EDA-A9A4-1C24B1E585F9}"/>
              </a:ext>
            </a:extLst>
          </p:cNvPr>
          <p:cNvGrpSpPr/>
          <p:nvPr/>
        </p:nvGrpSpPr>
        <p:grpSpPr>
          <a:xfrm>
            <a:off x="606425" y="730250"/>
            <a:ext cx="9585325" cy="3837622"/>
            <a:chOff x="606425" y="730250"/>
            <a:chExt cx="9585325" cy="3837622"/>
          </a:xfrm>
        </p:grpSpPr>
        <p:sp>
          <p:nvSpPr>
            <p:cNvPr id="7170" name="Text Box 5"/>
            <p:cNvSpPr txBox="1">
              <a:spLocks noChangeArrowheads="1"/>
            </p:cNvSpPr>
            <p:nvPr/>
          </p:nvSpPr>
          <p:spPr bwMode="auto">
            <a:xfrm>
              <a:off x="876300" y="1600200"/>
              <a:ext cx="7924800" cy="2967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 anchor="t">
              <a:spAutoFit/>
            </a:bodyPr>
            <a:lstStyle>
              <a:lvl1pPr marL="282575" indent="-282575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454025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100000"/>
                </a:spcAft>
                <a:buClr>
                  <a:srgbClr val="1CB2BB"/>
                </a:buClr>
                <a:buSzPct val="150000"/>
                <a:buFont typeface="Arial" panose="020B0604020202020204" pitchFamily="34" charset="0"/>
                <a:buChar char="•"/>
                <a:tabLst>
                  <a:tab pos="282575" algn="l"/>
                </a:tabLst>
                <a:defRPr/>
              </a:pPr>
              <a:r>
                <a:rPr kumimoji="0" lang="en-GB" altLang="en-US" sz="1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About </a:t>
              </a:r>
              <a:r>
                <a:rPr lang="en-GB" altLang="en-US" b="1" strike="noStrike" baseline="0"/>
                <a:t>50</a:t>
              </a:r>
              <a:r>
                <a:rPr kumimoji="0" lang="en-GB" altLang="en-US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%</a:t>
              </a:r>
              <a:r>
                <a:rPr kumimoji="0" lang="en-GB" altLang="en-US" sz="1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are in sub-Saharan Africa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100000"/>
                </a:spcAft>
                <a:buClr>
                  <a:srgbClr val="1CB2BB"/>
                </a:buClr>
                <a:buSzPct val="150000"/>
                <a:buFont typeface="Arial" panose="020B0604020202020204" pitchFamily="34" charset="0"/>
                <a:buChar char="•"/>
                <a:tabLst>
                  <a:tab pos="282575" algn="l"/>
                </a:tabLst>
                <a:defRPr/>
              </a:pP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About </a:t>
              </a:r>
              <a:r>
                <a:rPr kumimoji="0" lang="en-US" altLang="en-US" sz="1800" b="1" i="0" u="none" kern="1200" cap="none" spc="0" normalizeH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360</a:t>
              </a: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</a:t>
              </a: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are among children under 15 years of age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900"/>
                </a:spcAft>
                <a:buClr>
                  <a:srgbClr val="1CB2BB"/>
                </a:buClr>
                <a:buSzPct val="150000"/>
                <a:buFont typeface="Arial" panose="020B0604020202020204" pitchFamily="34" charset="0"/>
                <a:buChar char="•"/>
                <a:tabLst>
                  <a:tab pos="282575" algn="l"/>
                </a:tabLst>
                <a:defRPr/>
              </a:pP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About </a:t>
              </a:r>
              <a:r>
                <a:rPr kumimoji="0" lang="en-US" altLang="en-US" sz="1800" b="1" i="0" u="none" kern="1200" cap="none" spc="0" normalizeH="0" noProof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3200</a:t>
              </a: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</a:t>
              </a: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are among adults aged 15 years and older, of whom:</a:t>
              </a:r>
            </a:p>
            <a:p>
              <a:pPr lvl="1">
                <a:lnSpc>
                  <a:spcPct val="150000"/>
                </a:lnSpc>
                <a:spcBef>
                  <a:spcPts val="300"/>
                </a:spcBef>
                <a:spcAft>
                  <a:spcPts val="300"/>
                </a:spcAft>
                <a:buClr>
                  <a:srgbClr val="1CB2BB"/>
                </a:buClr>
                <a:defRPr/>
              </a:pPr>
              <a:r>
                <a:rPr kumimoji="0" lang="en-US" alt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A99A"/>
                  </a:solidFill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─</a:t>
              </a:r>
              <a:r>
                <a:rPr kumimoji="0" lang="en-US" altLang="en-US" sz="14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altLang="en-US" sz="1400" b="1">
                  <a:latin typeface="Arial"/>
                  <a:ea typeface="ＭＳ Ｐゴシック"/>
                  <a:cs typeface="Arial"/>
                </a:rPr>
                <a:t>almost 46</a:t>
              </a:r>
              <a:r>
                <a:rPr kumimoji="0" lang="en-US" altLang="en-US" sz="14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% are among women</a:t>
              </a:r>
              <a:endParaRPr lang="en-US" altLang="en-US" sz="1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ＭＳ Ｐゴシック"/>
                <a:cs typeface="Arial"/>
              </a:endParaRPr>
            </a:p>
            <a:p>
              <a:pPr marR="0" lvl="1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ts val="300"/>
                </a:spcAft>
                <a:buClr>
                  <a:srgbClr val="1CB2BB"/>
                </a:buClr>
                <a:buSzTx/>
                <a:tabLst>
                  <a:tab pos="282575" algn="l"/>
                </a:tabLst>
                <a:defRPr/>
              </a:pPr>
              <a:r>
                <a:rPr kumimoji="0" lang="en-US" alt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A99A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─</a:t>
              </a:r>
              <a:r>
                <a:rPr kumimoji="0" lang="en-US" altLang="en-US" sz="1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about </a:t>
              </a:r>
              <a:r>
                <a:rPr kumimoji="0" lang="en-US" altLang="en-US" sz="14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30</a:t>
              </a:r>
              <a:r>
                <a:rPr kumimoji="0" lang="en-US" altLang="en-US" sz="1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% are among young people (15–24)</a:t>
              </a:r>
            </a:p>
            <a:p>
              <a:pPr marR="0" lvl="1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ts val="300"/>
                </a:spcAft>
                <a:buClr>
                  <a:srgbClr val="1CB2BB"/>
                </a:buClr>
                <a:buSzTx/>
                <a:tabLst>
                  <a:tab pos="282575" algn="l"/>
                </a:tabLst>
                <a:defRPr/>
              </a:pPr>
              <a:r>
                <a:rPr kumimoji="0" lang="en-US" alt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A99A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─</a:t>
              </a:r>
              <a:r>
                <a:rPr kumimoji="0" lang="en-US" altLang="en-US" sz="1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about </a:t>
              </a:r>
              <a:r>
                <a:rPr lang="en-US" altLang="en-US" sz="1400" b="1"/>
                <a:t>18</a:t>
              </a:r>
              <a:r>
                <a:rPr kumimoji="0" lang="en-US" altLang="en-US" sz="1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% are among young women (15–24)</a:t>
              </a:r>
            </a:p>
            <a:p>
              <a:pPr marL="454025" marR="0" lvl="1" indent="0" algn="l" defTabSz="914400" rtl="0" eaLnBrk="0" fontAlgn="base" latinLnBrk="0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82575" algn="l"/>
                </a:tabLst>
                <a:defRPr/>
              </a:pPr>
              <a:endPara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717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About </a:t>
              </a:r>
              <a:r>
                <a:rPr kumimoji="0" lang="en-US" altLang="en-US" sz="2200" b="0" i="0" u="none" kern="1200" cap="none" spc="0" normalizeH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3</a:t>
              </a:r>
              <a:r>
                <a:rPr lang="en-US" altLang="en-US" sz="2200">
                  <a:solidFill>
                    <a:prstClr val="black"/>
                  </a:solidFill>
                  <a:latin typeface="Arial Bold" charset="0"/>
                </a:rPr>
                <a:t>600</a:t>
              </a:r>
              <a:r>
                <a:rPr kumimoji="0" lang="en-US" altLang="en-US" sz="2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new HIV infections (adults and children) a day </a:t>
              </a:r>
              <a:r>
                <a:rPr kumimoji="0" lang="en-US" altLang="en-US" sz="2200" b="1" i="0" u="none" strike="noStrike" kern="1200" cap="none" spc="0" normalizeH="0" baseline="0" noProof="0">
                  <a:ln>
                    <a:noFill/>
                  </a:ln>
                  <a:solidFill>
                    <a:srgbClr val="1CB2BB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  <a:sym typeface="Webdings" pitchFamily="18" charset="2"/>
                </a:rPr>
                <a:t></a:t>
              </a:r>
              <a:r>
                <a:rPr kumimoji="0" lang="en-US" altLang="en-US" sz="2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</a:t>
              </a:r>
              <a:r>
                <a:rPr kumimoji="0" lang="en-US" altLang="en-US" sz="22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2022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2006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F274D09-9DA8-4F29-9BE3-A14D509A9692}"/>
              </a:ext>
            </a:extLst>
          </p:cNvPr>
          <p:cNvGrpSpPr/>
          <p:nvPr/>
        </p:nvGrpSpPr>
        <p:grpSpPr>
          <a:xfrm>
            <a:off x="606425" y="730250"/>
            <a:ext cx="9585325" cy="2859088"/>
            <a:chOff x="606425" y="730250"/>
            <a:chExt cx="9585325" cy="2859088"/>
          </a:xfrm>
        </p:grpSpPr>
        <p:sp>
          <p:nvSpPr>
            <p:cNvPr id="6146" name="Text Box 5"/>
            <p:cNvSpPr txBox="1">
              <a:spLocks noChangeArrowheads="1"/>
            </p:cNvSpPr>
            <p:nvPr/>
          </p:nvSpPr>
          <p:spPr bwMode="auto">
            <a:xfrm>
              <a:off x="1111250" y="1946275"/>
              <a:ext cx="8999538" cy="1643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 anchor="ctr">
              <a:spAutoFit/>
            </a:bodyPr>
            <a:lstStyle>
              <a:lvl1pPr marL="231775" indent="-23177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231775" marR="0" lvl="0" indent="-231775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130000"/>
                </a:spcAft>
                <a:buClr>
                  <a:srgbClr val="E93E35"/>
                </a:buClr>
                <a:buSzPct val="130000"/>
                <a:buFontTx/>
                <a:buNone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kumimoji="0" lang="en-GB" altLang="en-US" sz="1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Children living with HIV</a:t>
              </a:r>
              <a:r>
                <a:rPr kumimoji="0" lang="en-GB" altLang="en-US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	</a:t>
              </a:r>
              <a:r>
                <a:rPr kumimoji="0" lang="en-GB" altLang="en-US" sz="1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1.5 million</a:t>
              </a:r>
              <a:r>
                <a:rPr kumimoji="0" lang="en-GB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	</a:t>
              </a:r>
              <a:r>
                <a:rPr kumimoji="0" lang="en-GB" altLang="en-US" sz="1300" b="0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[1.2 million–2.1 million]</a:t>
              </a:r>
            </a:p>
            <a:p>
              <a:pPr marL="231775" marR="0" lvl="0" indent="-231775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130000"/>
                </a:spcAft>
                <a:buClr>
                  <a:srgbClr val="E93E35"/>
                </a:buClr>
                <a:buSzPct val="130000"/>
                <a:buFontTx/>
                <a:buNone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 Bold"/>
                  <a:ea typeface="ＭＳ Ｐゴシック"/>
                  <a:cs typeface="Arial Bold"/>
                </a:rPr>
                <a:t>New HIV infections </a:t>
              </a:r>
              <a:r>
                <a:rPr kumimoji="0" lang="en-US" altLang="en-US" sz="16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 Bold"/>
                  <a:ea typeface="ＭＳ Ｐゴシック"/>
                  <a:cs typeface="Arial Bold"/>
                </a:rPr>
                <a:t>	</a:t>
              </a: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130 000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 	</a:t>
              </a:r>
              <a:r>
                <a:rPr lang="en-US" altLang="en-US" sz="1300">
                  <a:solidFill>
                    <a:prstClr val="white">
                      <a:lumMod val="50000"/>
                    </a:prstClr>
                  </a:solidFill>
                </a:rPr>
                <a:t>[90 000–210 000]</a:t>
              </a:r>
            </a:p>
            <a:p>
              <a:pPr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kumimoji="0" lang="en-GB" altLang="en-US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 Bold"/>
                  <a:ea typeface="ＭＳ Ｐゴシック"/>
                  <a:cs typeface="Arial Bold"/>
                </a:rPr>
                <a:t>Deaths due to AIDS</a:t>
              </a:r>
              <a:r>
                <a:rPr lang="en-US" altLang="en-US" sz="1600" b="1">
                  <a:latin typeface="Arial Bold"/>
                  <a:ea typeface="ＭＳ Ｐゴシック"/>
                  <a:cs typeface="Arial Bold"/>
                </a:rPr>
                <a:t>	 </a:t>
              </a:r>
              <a:r>
                <a:rPr kumimoji="0" lang="en-US" altLang="en-US" sz="16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 Bold"/>
                  <a:ea typeface="ＭＳ Ｐゴシック"/>
                  <a:cs typeface="Arial Bold"/>
                </a:rPr>
                <a:t> </a:t>
              </a: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84 000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 	</a:t>
              </a:r>
              <a:r>
                <a:rPr kumimoji="0" lang="en-US" altLang="en-US" sz="1300" b="0" i="0" u="none" strike="noStrike" kern="1200" cap="none" spc="0" normalizeH="0" baseline="0" noProof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[</a:t>
              </a:r>
              <a:r>
                <a:rPr lang="en-US" altLang="en-US" sz="1300">
                  <a:solidFill>
                    <a:srgbClr val="7F7F7F"/>
                  </a:solidFill>
                  <a:latin typeface="Arial"/>
                  <a:ea typeface="ＭＳ Ｐゴシック"/>
                  <a:cs typeface="Arial"/>
                </a:rPr>
                <a:t>56</a:t>
              </a:r>
              <a:r>
                <a:rPr kumimoji="0" lang="en-US" altLang="en-US" sz="1300" b="0" i="0" u="none" strike="noStrike" kern="1200" cap="none" spc="0" normalizeH="0" baseline="0" noProof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 000–120 000]</a:t>
              </a:r>
              <a:endParaRPr lang="en-US" altLang="en-US" sz="13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/>
                <a:ea typeface="ＭＳ Ｐゴシック"/>
                <a:cs typeface="Arial"/>
              </a:endParaRPr>
            </a:p>
          </p:txBody>
        </p:sp>
        <p:sp>
          <p:nvSpPr>
            <p:cNvPr id="6147" name="Line 7"/>
            <p:cNvSpPr>
              <a:spLocks noChangeShapeType="1"/>
            </p:cNvSpPr>
            <p:nvPr/>
          </p:nvSpPr>
          <p:spPr bwMode="auto">
            <a:xfrm>
              <a:off x="1195388" y="2449513"/>
              <a:ext cx="8378825" cy="0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48" name="Line 7"/>
            <p:cNvSpPr>
              <a:spLocks noChangeShapeType="1"/>
            </p:cNvSpPr>
            <p:nvPr/>
          </p:nvSpPr>
          <p:spPr bwMode="auto">
            <a:xfrm>
              <a:off x="1196975" y="3079750"/>
              <a:ext cx="8378825" cy="0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4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Global estimates for children (&lt;15 years) </a:t>
              </a:r>
              <a:r>
                <a:rPr kumimoji="0" lang="en-US" altLang="en-US" sz="2200" b="1" i="0" u="none" strike="noStrike" kern="1200" cap="none" spc="0" normalizeH="0" baseline="0" noProof="0">
                  <a:ln>
                    <a:noFill/>
                  </a:ln>
                  <a:solidFill>
                    <a:srgbClr val="1CB2BB"/>
                  </a:solidFill>
                  <a:uLnTx/>
                  <a:uFillTx/>
                  <a:latin typeface="Arial"/>
                  <a:ea typeface="ＭＳ Ｐゴシック" pitchFamily="34" charset="-128"/>
                  <a:cs typeface="+mn-cs"/>
                  <a:sym typeface="Webdings" pitchFamily="18" charset="2"/>
                </a:rPr>
                <a:t></a:t>
              </a:r>
              <a:r>
                <a:rPr kumimoji="0" lang="en-US" altLang="en-US" sz="2200" b="1" i="0" u="none" strike="noStrike" kern="1200" cap="none" spc="0" normalizeH="0" baseline="0" noProof="0">
                  <a:ln>
                    <a:noFill/>
                  </a:ln>
                  <a:solidFill>
                    <a:srgbClr val="E31837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  <a:sym typeface="Webdings" pitchFamily="18" charset="2"/>
                </a:rPr>
                <a:t> </a:t>
              </a:r>
              <a:r>
                <a:rPr kumimoji="0" lang="en-US" altLang="en-US" sz="2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2022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7625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2C73C4E-F852-4709-82C9-49B170D1025C}"/>
              </a:ext>
            </a:extLst>
          </p:cNvPr>
          <p:cNvGrpSpPr/>
          <p:nvPr/>
        </p:nvGrpSpPr>
        <p:grpSpPr>
          <a:xfrm>
            <a:off x="363600" y="730250"/>
            <a:ext cx="9828150" cy="5365750"/>
            <a:chOff x="363600" y="730250"/>
            <a:chExt cx="9828150" cy="5365750"/>
          </a:xfrm>
        </p:grpSpPr>
        <p:sp>
          <p:nvSpPr>
            <p:cNvPr id="9218" name="Rectangle 2"/>
            <p:cNvSpPr>
              <a:spLocks noChangeArrowheads="1"/>
            </p:cNvSpPr>
            <p:nvPr/>
          </p:nvSpPr>
          <p:spPr bwMode="auto">
            <a:xfrm>
              <a:off x="365125" y="5943600"/>
              <a:ext cx="70739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indent="1143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114300" algn="l" defTabSz="914400" rtl="0" eaLnBrk="0" fontAlgn="base" latinLnBrk="0" hangingPunct="0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14300" algn="l"/>
                </a:tabLst>
                <a:defRPr/>
              </a:pPr>
              <a:r>
                <a:rPr kumimoji="0" lang="en-US" altLang="en-US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The ranges around the estimates in this table define the boundaries within which the actual numbers lie, based on the best available information. </a:t>
              </a:r>
            </a:p>
          </p:txBody>
        </p:sp>
        <p:sp>
          <p:nvSpPr>
            <p:cNvPr id="9219" name="Rectangle 62"/>
            <p:cNvSpPr>
              <a:spLocks noChangeArrowheads="1"/>
            </p:cNvSpPr>
            <p:nvPr/>
          </p:nvSpPr>
          <p:spPr bwMode="auto">
            <a:xfrm>
              <a:off x="365125" y="730250"/>
              <a:ext cx="9826625" cy="442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Regional HIV and AIDS statistics and features </a:t>
              </a:r>
              <a:r>
                <a:rPr kumimoji="0" lang="en-US" altLang="en-US" sz="2200" b="1" i="0" u="none" strike="noStrike" kern="1200" cap="none" spc="0" normalizeH="0" baseline="0" noProof="0">
                  <a:ln>
                    <a:noFill/>
                  </a:ln>
                  <a:solidFill>
                    <a:srgbClr val="00A99A"/>
                  </a:solidFill>
                  <a:uLnTx/>
                  <a:uFillTx/>
                  <a:latin typeface="Arial"/>
                  <a:ea typeface="ＭＳ Ｐゴシック" pitchFamily="34" charset="-128"/>
                  <a:cs typeface="+mn-cs"/>
                  <a:sym typeface="Webdings" pitchFamily="18" charset="2"/>
                </a:rPr>
                <a:t></a:t>
              </a:r>
              <a:r>
                <a:rPr kumimoji="0" lang="en-US" altLang="en-US" sz="2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2022</a:t>
              </a:r>
            </a:p>
          </p:txBody>
        </p:sp>
        <p:sp>
          <p:nvSpPr>
            <p:cNvPr id="9273" name="Rectangle 6"/>
            <p:cNvSpPr>
              <a:spLocks noChangeArrowheads="1"/>
            </p:cNvSpPr>
            <p:nvPr/>
          </p:nvSpPr>
          <p:spPr bwMode="auto">
            <a:xfrm>
              <a:off x="5624561" y="1349376"/>
              <a:ext cx="1736725" cy="45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ctr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Adults and children newly infected with HIV</a:t>
              </a:r>
            </a:p>
          </p:txBody>
        </p:sp>
        <p:sp>
          <p:nvSpPr>
            <p:cNvPr id="9274" name="Rectangle 7"/>
            <p:cNvSpPr>
              <a:spLocks noChangeArrowheads="1"/>
            </p:cNvSpPr>
            <p:nvPr/>
          </p:nvSpPr>
          <p:spPr bwMode="auto">
            <a:xfrm>
              <a:off x="3198813" y="1349375"/>
              <a:ext cx="1644650" cy="45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ctr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Adults and children living with HIV</a:t>
              </a:r>
            </a:p>
          </p:txBody>
        </p:sp>
        <p:sp>
          <p:nvSpPr>
            <p:cNvPr id="9275" name="Rectangle 39"/>
            <p:cNvSpPr>
              <a:spLocks noChangeArrowheads="1"/>
            </p:cNvSpPr>
            <p:nvPr/>
          </p:nvSpPr>
          <p:spPr bwMode="auto">
            <a:xfrm>
              <a:off x="8318500" y="1349375"/>
              <a:ext cx="1554163" cy="45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ctr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Adult and child </a:t>
              </a:r>
            </a:p>
            <a:p>
              <a:pPr marL="0" marR="0" lvl="0" indent="0" algn="ctr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deaths due to AIDS</a:t>
              </a:r>
            </a:p>
          </p:txBody>
        </p:sp>
        <p:sp>
          <p:nvSpPr>
            <p:cNvPr id="9224" name="Line 7"/>
            <p:cNvSpPr>
              <a:spLocks noChangeShapeType="1"/>
            </p:cNvSpPr>
            <p:nvPr/>
          </p:nvSpPr>
          <p:spPr bwMode="auto">
            <a:xfrm>
              <a:off x="474663" y="1853397"/>
              <a:ext cx="9296400" cy="0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25" name="Line 7"/>
            <p:cNvSpPr>
              <a:spLocks noChangeShapeType="1"/>
            </p:cNvSpPr>
            <p:nvPr/>
          </p:nvSpPr>
          <p:spPr bwMode="auto">
            <a:xfrm>
              <a:off x="474663" y="2278800"/>
              <a:ext cx="9296400" cy="0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74663" y="2703600"/>
              <a:ext cx="9296400" cy="0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27" name="Line 7"/>
            <p:cNvSpPr>
              <a:spLocks noChangeShapeType="1"/>
            </p:cNvSpPr>
            <p:nvPr/>
          </p:nvSpPr>
          <p:spPr bwMode="auto">
            <a:xfrm>
              <a:off x="474663" y="3128400"/>
              <a:ext cx="9296400" cy="0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28" name="Line 7"/>
            <p:cNvSpPr>
              <a:spLocks noChangeShapeType="1"/>
            </p:cNvSpPr>
            <p:nvPr/>
          </p:nvSpPr>
          <p:spPr bwMode="auto">
            <a:xfrm>
              <a:off x="474663" y="3553200"/>
              <a:ext cx="9296400" cy="0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29" name="Line 7"/>
            <p:cNvSpPr>
              <a:spLocks noChangeShapeType="1"/>
            </p:cNvSpPr>
            <p:nvPr/>
          </p:nvSpPr>
          <p:spPr bwMode="auto">
            <a:xfrm>
              <a:off x="474663" y="3978000"/>
              <a:ext cx="9296400" cy="0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30" name="Line 7"/>
            <p:cNvSpPr>
              <a:spLocks noChangeShapeType="1"/>
            </p:cNvSpPr>
            <p:nvPr/>
          </p:nvSpPr>
          <p:spPr bwMode="auto">
            <a:xfrm>
              <a:off x="474663" y="4827600"/>
              <a:ext cx="9296400" cy="0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31" name="Line 7"/>
            <p:cNvSpPr>
              <a:spLocks noChangeShapeType="1"/>
            </p:cNvSpPr>
            <p:nvPr/>
          </p:nvSpPr>
          <p:spPr bwMode="auto">
            <a:xfrm>
              <a:off x="474663" y="5255543"/>
              <a:ext cx="9296400" cy="0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32" name="Line 74"/>
            <p:cNvSpPr>
              <a:spLocks noChangeShapeType="1"/>
            </p:cNvSpPr>
            <p:nvPr/>
          </p:nvSpPr>
          <p:spPr bwMode="auto">
            <a:xfrm>
              <a:off x="3152775" y="1405927"/>
              <a:ext cx="0" cy="4320186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33" name="Line 75"/>
            <p:cNvSpPr>
              <a:spLocks noChangeShapeType="1"/>
            </p:cNvSpPr>
            <p:nvPr/>
          </p:nvSpPr>
          <p:spPr bwMode="auto">
            <a:xfrm>
              <a:off x="5215508" y="1405927"/>
              <a:ext cx="0" cy="4320186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34" name="Line 77"/>
            <p:cNvSpPr>
              <a:spLocks noChangeShapeType="1"/>
            </p:cNvSpPr>
            <p:nvPr/>
          </p:nvSpPr>
          <p:spPr bwMode="auto">
            <a:xfrm>
              <a:off x="7879804" y="1400539"/>
              <a:ext cx="0" cy="4320186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69" name="Rectangle 3"/>
            <p:cNvSpPr>
              <a:spLocks noChangeArrowheads="1"/>
            </p:cNvSpPr>
            <p:nvPr/>
          </p:nvSpPr>
          <p:spPr bwMode="auto">
            <a:xfrm>
              <a:off x="365125" y="5309545"/>
              <a:ext cx="2741613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GLOBAL</a:t>
              </a:r>
            </a:p>
          </p:txBody>
        </p:sp>
        <p:sp>
          <p:nvSpPr>
            <p:cNvPr id="9270" name="Rectangle 4"/>
            <p:cNvSpPr>
              <a:spLocks noChangeArrowheads="1"/>
            </p:cNvSpPr>
            <p:nvPr/>
          </p:nvSpPr>
          <p:spPr bwMode="auto">
            <a:xfrm>
              <a:off x="3214800" y="5309545"/>
              <a:ext cx="1644650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rIns="18288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39.0 million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[33.1 million–45.7 million]</a:t>
              </a:r>
            </a:p>
          </p:txBody>
        </p:sp>
        <p:sp>
          <p:nvSpPr>
            <p:cNvPr id="9271" name="Rectangle 5"/>
            <p:cNvSpPr>
              <a:spLocks noChangeArrowheads="1"/>
            </p:cNvSpPr>
            <p:nvPr/>
          </p:nvSpPr>
          <p:spPr bwMode="auto">
            <a:xfrm>
              <a:off x="5639023" y="5309545"/>
              <a:ext cx="1736725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1.3 million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[1.0 million–</a:t>
              </a:r>
              <a:r>
                <a:rPr lang="en-US" altLang="en-US" sz="1000">
                  <a:solidFill>
                    <a:srgbClr val="4D4D4D"/>
                  </a:solidFill>
                </a:rPr>
                <a:t>1.7</a:t>
              </a: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million]</a:t>
              </a:r>
            </a:p>
          </p:txBody>
        </p:sp>
        <p:sp>
          <p:nvSpPr>
            <p:cNvPr id="9272" name="Rectangle 38"/>
            <p:cNvSpPr>
              <a:spLocks noChangeArrowheads="1"/>
            </p:cNvSpPr>
            <p:nvPr/>
          </p:nvSpPr>
          <p:spPr bwMode="auto">
            <a:xfrm>
              <a:off x="8244000" y="5309545"/>
              <a:ext cx="1554163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400">
                  <a:solidFill>
                    <a:srgbClr val="000000"/>
                  </a:solidFill>
                </a:rPr>
                <a:t>630</a:t>
              </a:r>
              <a:r>
                <a:rPr kumimoji="0" lang="en-US" alt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</a:t>
              </a:r>
              <a:r>
                <a:rPr lang="en-US" altLang="en-US" sz="1000">
                  <a:solidFill>
                    <a:srgbClr val="4D4D4D"/>
                  </a:solidFill>
                </a:rPr>
                <a:t>480</a:t>
              </a: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000–880 000]</a:t>
              </a:r>
            </a:p>
          </p:txBody>
        </p:sp>
        <p:sp>
          <p:nvSpPr>
            <p:cNvPr id="9262" name="Rectangle 10"/>
            <p:cNvSpPr>
              <a:spLocks noChangeArrowheads="1"/>
            </p:cNvSpPr>
            <p:nvPr/>
          </p:nvSpPr>
          <p:spPr bwMode="auto">
            <a:xfrm>
              <a:off x="365125" y="27576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Middle East and North Africa</a:t>
              </a:r>
            </a:p>
          </p:txBody>
        </p:sp>
        <p:sp>
          <p:nvSpPr>
            <p:cNvPr id="9263" name="Rectangle 19"/>
            <p:cNvSpPr>
              <a:spLocks noChangeArrowheads="1"/>
            </p:cNvSpPr>
            <p:nvPr/>
          </p:nvSpPr>
          <p:spPr bwMode="auto">
            <a:xfrm>
              <a:off x="3214800" y="27576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190 000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[160 000–220 000]</a:t>
              </a:r>
            </a:p>
          </p:txBody>
        </p:sp>
        <p:sp>
          <p:nvSpPr>
            <p:cNvPr id="9264" name="Rectangle 24"/>
            <p:cNvSpPr>
              <a:spLocks noChangeArrowheads="1"/>
            </p:cNvSpPr>
            <p:nvPr/>
          </p:nvSpPr>
          <p:spPr bwMode="auto">
            <a:xfrm>
              <a:off x="5639023" y="27576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17 000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</a:t>
              </a:r>
              <a:r>
                <a:rPr lang="en-US" altLang="en-US" sz="900">
                  <a:solidFill>
                    <a:srgbClr val="4D4D4D"/>
                  </a:solidFill>
                </a:rPr>
                <a:t>13 0</a:t>
              </a: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00–23 000]</a:t>
              </a:r>
            </a:p>
          </p:txBody>
        </p:sp>
        <p:sp>
          <p:nvSpPr>
            <p:cNvPr id="9265" name="Rectangle 41"/>
            <p:cNvSpPr>
              <a:spLocks noChangeArrowheads="1"/>
            </p:cNvSpPr>
            <p:nvPr/>
          </p:nvSpPr>
          <p:spPr bwMode="auto">
            <a:xfrm>
              <a:off x="8244000" y="27576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5300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</a:t>
              </a:r>
              <a:r>
                <a:rPr lang="en-US" altLang="en-US" sz="900">
                  <a:solidFill>
                    <a:srgbClr val="4D4D4D"/>
                  </a:solidFill>
                </a:rPr>
                <a:t>4000</a:t>
              </a: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–7100]</a:t>
              </a:r>
            </a:p>
          </p:txBody>
        </p:sp>
        <p:sp>
          <p:nvSpPr>
            <p:cNvPr id="9258" name="Rectangle 12"/>
            <p:cNvSpPr>
              <a:spLocks noChangeArrowheads="1"/>
            </p:cNvSpPr>
            <p:nvPr/>
          </p:nvSpPr>
          <p:spPr bwMode="auto">
            <a:xfrm>
              <a:off x="365125" y="31824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Asia and the Pacific</a:t>
              </a:r>
            </a:p>
          </p:txBody>
        </p:sp>
        <p:sp>
          <p:nvSpPr>
            <p:cNvPr id="9259" name="Rectangle 20"/>
            <p:cNvSpPr>
              <a:spLocks noChangeArrowheads="1"/>
            </p:cNvSpPr>
            <p:nvPr/>
          </p:nvSpPr>
          <p:spPr bwMode="auto">
            <a:xfrm>
              <a:off x="3214800" y="31824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>
                  <a:solidFill>
                    <a:prstClr val="black"/>
                  </a:solidFill>
                </a:rPr>
                <a:t>6.5</a:t>
              </a: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million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</a:t>
              </a:r>
              <a:r>
                <a:rPr lang="en-US" altLang="en-US" sz="900">
                  <a:solidFill>
                    <a:srgbClr val="4D4D4D"/>
                  </a:solidFill>
                </a:rPr>
                <a:t>5.3</a:t>
              </a: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million–7.8 million]</a:t>
              </a:r>
            </a:p>
          </p:txBody>
        </p:sp>
        <p:sp>
          <p:nvSpPr>
            <p:cNvPr id="9260" name="Rectangle 25"/>
            <p:cNvSpPr>
              <a:spLocks noChangeArrowheads="1"/>
            </p:cNvSpPr>
            <p:nvPr/>
          </p:nvSpPr>
          <p:spPr bwMode="auto">
            <a:xfrm>
              <a:off x="5639023" y="31824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300 000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</a:t>
              </a:r>
              <a:r>
                <a:rPr lang="en-US" altLang="en-US" sz="900">
                  <a:solidFill>
                    <a:srgbClr val="4D4D4D"/>
                  </a:solidFill>
                </a:rPr>
                <a:t>220</a:t>
              </a: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000–400 000]</a:t>
              </a:r>
            </a:p>
          </p:txBody>
        </p:sp>
        <p:sp>
          <p:nvSpPr>
            <p:cNvPr id="9261" name="Rectangle 42"/>
            <p:cNvSpPr>
              <a:spLocks noChangeArrowheads="1"/>
            </p:cNvSpPr>
            <p:nvPr/>
          </p:nvSpPr>
          <p:spPr bwMode="auto">
            <a:xfrm>
              <a:off x="8244000" y="31824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>
                  <a:solidFill>
                    <a:prstClr val="black"/>
                  </a:solidFill>
                </a:rPr>
                <a:t>150</a:t>
              </a: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[110 000–220 000]</a:t>
              </a:r>
            </a:p>
          </p:txBody>
        </p:sp>
        <p:sp>
          <p:nvSpPr>
            <p:cNvPr id="9254" name="Rectangle 14"/>
            <p:cNvSpPr>
              <a:spLocks noChangeArrowheads="1"/>
            </p:cNvSpPr>
            <p:nvPr/>
          </p:nvSpPr>
          <p:spPr bwMode="auto">
            <a:xfrm>
              <a:off x="365125" y="44568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Eastern Europe and central Asia</a:t>
              </a:r>
            </a:p>
          </p:txBody>
        </p:sp>
        <p:sp>
          <p:nvSpPr>
            <p:cNvPr id="9255" name="Rectangle 21"/>
            <p:cNvSpPr>
              <a:spLocks noChangeArrowheads="1"/>
            </p:cNvSpPr>
            <p:nvPr/>
          </p:nvSpPr>
          <p:spPr bwMode="auto">
            <a:xfrm>
              <a:off x="3214800" y="44568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2.0 million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[1.8 million–2.1 million]</a:t>
              </a:r>
            </a:p>
          </p:txBody>
        </p:sp>
        <p:sp>
          <p:nvSpPr>
            <p:cNvPr id="9256" name="Rectangle 26"/>
            <p:cNvSpPr>
              <a:spLocks noChangeArrowheads="1"/>
            </p:cNvSpPr>
            <p:nvPr/>
          </p:nvSpPr>
          <p:spPr bwMode="auto">
            <a:xfrm>
              <a:off x="5639023" y="44568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160 000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[140 000–180 000]</a:t>
              </a:r>
            </a:p>
          </p:txBody>
        </p:sp>
        <p:sp>
          <p:nvSpPr>
            <p:cNvPr id="9257" name="Rectangle 43"/>
            <p:cNvSpPr>
              <a:spLocks noChangeArrowheads="1"/>
            </p:cNvSpPr>
            <p:nvPr/>
          </p:nvSpPr>
          <p:spPr bwMode="auto">
            <a:xfrm>
              <a:off x="8244000" y="44568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48 000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[38 000–58 000]</a:t>
              </a:r>
            </a:p>
          </p:txBody>
        </p:sp>
        <p:sp>
          <p:nvSpPr>
            <p:cNvPr id="9250" name="Rectangle 9"/>
            <p:cNvSpPr>
              <a:spLocks noChangeArrowheads="1"/>
            </p:cNvSpPr>
            <p:nvPr/>
          </p:nvSpPr>
          <p:spPr bwMode="auto">
            <a:xfrm>
              <a:off x="365125" y="23328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Western and central Africa</a:t>
              </a:r>
              <a:endParaRPr kumimoji="0" lang="en-US" alt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251" name="Rectangle 28"/>
            <p:cNvSpPr>
              <a:spLocks noChangeArrowheads="1"/>
            </p:cNvSpPr>
            <p:nvPr/>
          </p:nvSpPr>
          <p:spPr bwMode="auto">
            <a:xfrm>
              <a:off x="3214800" y="23328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>
                  <a:solidFill>
                    <a:prstClr val="black"/>
                  </a:solidFill>
                </a:rPr>
                <a:t>4.8</a:t>
              </a: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million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</a:t>
              </a:r>
              <a:r>
                <a:rPr lang="en-US" altLang="en-US" sz="900">
                  <a:solidFill>
                    <a:srgbClr val="4D4D4D"/>
                  </a:solidFill>
                </a:rPr>
                <a:t>4.2</a:t>
              </a: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million–5.5 million]</a:t>
              </a:r>
            </a:p>
          </p:txBody>
        </p:sp>
        <p:sp>
          <p:nvSpPr>
            <p:cNvPr id="9252" name="Rectangle 33"/>
            <p:cNvSpPr>
              <a:spLocks noChangeArrowheads="1"/>
            </p:cNvSpPr>
            <p:nvPr/>
          </p:nvSpPr>
          <p:spPr bwMode="auto">
            <a:xfrm>
              <a:off x="5639023" y="23328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160 000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[110 000–250 000]</a:t>
              </a:r>
            </a:p>
          </p:txBody>
        </p:sp>
        <p:sp>
          <p:nvSpPr>
            <p:cNvPr id="9253" name="Rectangle 45"/>
            <p:cNvSpPr>
              <a:spLocks noChangeArrowheads="1"/>
            </p:cNvSpPr>
            <p:nvPr/>
          </p:nvSpPr>
          <p:spPr bwMode="auto">
            <a:xfrm>
              <a:off x="8244000" y="23328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120 000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</a:t>
              </a:r>
              <a:r>
                <a:rPr lang="en-US" altLang="en-US" sz="900">
                  <a:solidFill>
                    <a:srgbClr val="4D4D4D"/>
                  </a:solidFill>
                </a:rPr>
                <a:t>96</a:t>
              </a: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000–160 000]</a:t>
              </a:r>
            </a:p>
          </p:txBody>
        </p:sp>
        <p:sp>
          <p:nvSpPr>
            <p:cNvPr id="9243" name="Rectangle 15"/>
            <p:cNvSpPr>
              <a:spLocks noChangeArrowheads="1"/>
            </p:cNvSpPr>
            <p:nvPr/>
          </p:nvSpPr>
          <p:spPr bwMode="auto">
            <a:xfrm>
              <a:off x="365125" y="48816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Western and central Europe and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North America</a:t>
              </a:r>
            </a:p>
          </p:txBody>
        </p:sp>
        <p:sp>
          <p:nvSpPr>
            <p:cNvPr id="9244" name="Rectangle 31"/>
            <p:cNvSpPr>
              <a:spLocks noChangeArrowheads="1"/>
            </p:cNvSpPr>
            <p:nvPr/>
          </p:nvSpPr>
          <p:spPr bwMode="auto">
            <a:xfrm>
              <a:off x="3214800" y="48816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2.3 million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[1.9 million–2.6 million]</a:t>
              </a:r>
            </a:p>
          </p:txBody>
        </p:sp>
        <p:sp>
          <p:nvSpPr>
            <p:cNvPr id="9245" name="Rectangle 36"/>
            <p:cNvSpPr>
              <a:spLocks noChangeArrowheads="1"/>
            </p:cNvSpPr>
            <p:nvPr/>
          </p:nvSpPr>
          <p:spPr bwMode="auto">
            <a:xfrm>
              <a:off x="5639023" y="48816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>
                  <a:solidFill>
                    <a:prstClr val="black"/>
                  </a:solidFill>
                </a:rPr>
                <a:t>58</a:t>
              </a: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</a:t>
              </a:r>
              <a:r>
                <a:rPr lang="en-US" altLang="en-US" sz="900">
                  <a:solidFill>
                    <a:srgbClr val="4D4D4D"/>
                  </a:solidFill>
                </a:rPr>
                <a:t>46</a:t>
              </a: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000–69 000]</a:t>
              </a:r>
            </a:p>
          </p:txBody>
        </p:sp>
        <p:sp>
          <p:nvSpPr>
            <p:cNvPr id="9246" name="Rectangle 48"/>
            <p:cNvSpPr>
              <a:spLocks noChangeArrowheads="1"/>
            </p:cNvSpPr>
            <p:nvPr/>
          </p:nvSpPr>
          <p:spPr bwMode="auto">
            <a:xfrm>
              <a:off x="8244000" y="48816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13 000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[9300–17 000]</a:t>
              </a:r>
            </a:p>
          </p:txBody>
        </p:sp>
        <p:sp>
          <p:nvSpPr>
            <p:cNvPr id="9266" name="Rectangle 8"/>
            <p:cNvSpPr>
              <a:spLocks noChangeArrowheads="1"/>
            </p:cNvSpPr>
            <p:nvPr/>
          </p:nvSpPr>
          <p:spPr bwMode="auto">
            <a:xfrm>
              <a:off x="365125" y="19080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Eastern and southern Africa</a:t>
              </a:r>
              <a:endParaRPr kumimoji="0" lang="en-US" alt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267" name="Rectangle 18"/>
            <p:cNvSpPr>
              <a:spLocks noChangeArrowheads="1"/>
            </p:cNvSpPr>
            <p:nvPr/>
          </p:nvSpPr>
          <p:spPr bwMode="auto">
            <a:xfrm>
              <a:off x="3214800" y="19080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20.8 million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[17.4 million–24.5 million]</a:t>
              </a:r>
            </a:p>
          </p:txBody>
        </p:sp>
        <p:sp>
          <p:nvSpPr>
            <p:cNvPr id="9268" name="Rectangle 23"/>
            <p:cNvSpPr>
              <a:spLocks noChangeArrowheads="1"/>
            </p:cNvSpPr>
            <p:nvPr/>
          </p:nvSpPr>
          <p:spPr bwMode="auto">
            <a:xfrm>
              <a:off x="5639023" y="19080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500 000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</a:t>
              </a:r>
              <a:r>
                <a:rPr lang="en-US" altLang="en-US" sz="900">
                  <a:solidFill>
                    <a:srgbClr val="4D4D4D"/>
                  </a:solidFill>
                </a:rPr>
                <a:t>370</a:t>
              </a: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000–670 000]</a:t>
              </a:r>
            </a:p>
          </p:txBody>
        </p:sp>
        <p:sp>
          <p:nvSpPr>
            <p:cNvPr id="9221" name="Rectangle 41"/>
            <p:cNvSpPr>
              <a:spLocks noChangeArrowheads="1"/>
            </p:cNvSpPr>
            <p:nvPr/>
          </p:nvSpPr>
          <p:spPr bwMode="auto">
            <a:xfrm>
              <a:off x="8269288" y="1908238"/>
              <a:ext cx="1554162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>
                  <a:solidFill>
                    <a:prstClr val="black"/>
                  </a:solidFill>
                </a:rPr>
                <a:t>26</a:t>
              </a: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[200 000–370 000]</a:t>
              </a:r>
            </a:p>
          </p:txBody>
        </p:sp>
        <p:sp>
          <p:nvSpPr>
            <p:cNvPr id="9247" name="Rectangle 13"/>
            <p:cNvSpPr>
              <a:spLocks noChangeArrowheads="1"/>
            </p:cNvSpPr>
            <p:nvPr/>
          </p:nvSpPr>
          <p:spPr bwMode="auto">
            <a:xfrm>
              <a:off x="365125" y="36072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Latin America </a:t>
              </a:r>
              <a:endParaRPr kumimoji="0" lang="en-US" alt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248" name="Rectangle 30"/>
            <p:cNvSpPr>
              <a:spLocks noChangeArrowheads="1"/>
            </p:cNvSpPr>
            <p:nvPr/>
          </p:nvSpPr>
          <p:spPr bwMode="auto">
            <a:xfrm>
              <a:off x="3214800" y="36072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>
                  <a:solidFill>
                    <a:prstClr val="black"/>
                  </a:solidFill>
                </a:rPr>
                <a:t>2</a:t>
              </a: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.2 million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</a:t>
              </a:r>
              <a:r>
                <a:rPr lang="en-US" altLang="en-US" sz="900">
                  <a:solidFill>
                    <a:srgbClr val="4D4D4D"/>
                  </a:solidFill>
                </a:rPr>
                <a:t>2.0</a:t>
              </a: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million–2.5 million]</a:t>
              </a:r>
            </a:p>
          </p:txBody>
        </p:sp>
        <p:sp>
          <p:nvSpPr>
            <p:cNvPr id="9249" name="Rectangle 35"/>
            <p:cNvSpPr>
              <a:spLocks noChangeArrowheads="1"/>
            </p:cNvSpPr>
            <p:nvPr/>
          </p:nvSpPr>
          <p:spPr bwMode="auto">
            <a:xfrm>
              <a:off x="5639023" y="36072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110 000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[94 000–130 000]</a:t>
              </a:r>
            </a:p>
          </p:txBody>
        </p:sp>
        <p:sp>
          <p:nvSpPr>
            <p:cNvPr id="9222" name="Rectangle 43"/>
            <p:cNvSpPr>
              <a:spLocks noChangeArrowheads="1"/>
            </p:cNvSpPr>
            <p:nvPr/>
          </p:nvSpPr>
          <p:spPr bwMode="auto">
            <a:xfrm>
              <a:off x="8239125" y="3608042"/>
              <a:ext cx="1554163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27 000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</a:t>
              </a:r>
              <a:r>
                <a:rPr lang="en-US" altLang="en-US" sz="900">
                  <a:solidFill>
                    <a:srgbClr val="4D4D4D"/>
                  </a:solidFill>
                </a:rPr>
                <a:t>21 000</a:t>
              </a: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–35 000]</a:t>
              </a:r>
            </a:p>
          </p:txBody>
        </p:sp>
        <p:sp>
          <p:nvSpPr>
            <p:cNvPr id="67" name="Line 7"/>
            <p:cNvSpPr>
              <a:spLocks noChangeShapeType="1"/>
            </p:cNvSpPr>
            <p:nvPr/>
          </p:nvSpPr>
          <p:spPr bwMode="auto">
            <a:xfrm>
              <a:off x="475200" y="4402800"/>
              <a:ext cx="9296400" cy="0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9" name="Rectangle 13"/>
            <p:cNvSpPr>
              <a:spLocks noChangeArrowheads="1"/>
            </p:cNvSpPr>
            <p:nvPr/>
          </p:nvSpPr>
          <p:spPr bwMode="auto">
            <a:xfrm>
              <a:off x="363600" y="40320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Caribbean </a:t>
              </a:r>
              <a:endParaRPr kumimoji="0" lang="en-US" alt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70" name="Rectangle 30"/>
            <p:cNvSpPr>
              <a:spLocks noChangeArrowheads="1"/>
            </p:cNvSpPr>
            <p:nvPr/>
          </p:nvSpPr>
          <p:spPr bwMode="auto">
            <a:xfrm>
              <a:off x="3213275" y="40320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330 000</a:t>
              </a:r>
              <a:endPara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[290 000–380 000]</a:t>
              </a:r>
            </a:p>
          </p:txBody>
        </p:sp>
        <p:sp>
          <p:nvSpPr>
            <p:cNvPr id="71" name="Rectangle 35"/>
            <p:cNvSpPr>
              <a:spLocks noChangeArrowheads="1"/>
            </p:cNvSpPr>
            <p:nvPr/>
          </p:nvSpPr>
          <p:spPr bwMode="auto">
            <a:xfrm>
              <a:off x="5637498" y="40320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16 000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</a:t>
              </a:r>
              <a:r>
                <a:rPr lang="en-US" altLang="en-US" sz="900">
                  <a:solidFill>
                    <a:srgbClr val="4D4D4D"/>
                  </a:solidFill>
                </a:rPr>
                <a:t>11 000</a:t>
              </a: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–21 000]</a:t>
              </a:r>
            </a:p>
          </p:txBody>
        </p:sp>
        <p:sp>
          <p:nvSpPr>
            <p:cNvPr id="72" name="Rectangle 43"/>
            <p:cNvSpPr>
              <a:spLocks noChangeArrowheads="1"/>
            </p:cNvSpPr>
            <p:nvPr/>
          </p:nvSpPr>
          <p:spPr bwMode="auto">
            <a:xfrm>
              <a:off x="8237600" y="4032842"/>
              <a:ext cx="1554163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>
                  <a:solidFill>
                    <a:prstClr val="black"/>
                  </a:solidFill>
                </a:rPr>
                <a:t>56</a:t>
              </a: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</a:t>
              </a:r>
              <a:r>
                <a:rPr lang="en-US" altLang="en-US" sz="900">
                  <a:solidFill>
                    <a:srgbClr val="4D4D4D"/>
                  </a:solidFill>
                </a:rPr>
                <a:t>41</a:t>
              </a: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00– </a:t>
              </a:r>
              <a:r>
                <a:rPr lang="en-US" altLang="en-US" sz="900">
                  <a:solidFill>
                    <a:srgbClr val="4D4D4D"/>
                  </a:solidFill>
                </a:rPr>
                <a:t>75</a:t>
              </a: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00]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93B50A2-C3DD-B726-4F77-4D89E42DDD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783" y="902111"/>
            <a:ext cx="8919434" cy="5053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461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9288BAF-478E-18DA-796A-124EF3135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267" y="908720"/>
            <a:ext cx="9084466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434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D10DF8E-0E87-470B-94D8-36472727B397}"/>
              </a:ext>
            </a:extLst>
          </p:cNvPr>
          <p:cNvGrpSpPr/>
          <p:nvPr/>
        </p:nvGrpSpPr>
        <p:grpSpPr>
          <a:xfrm>
            <a:off x="606425" y="730250"/>
            <a:ext cx="9585325" cy="5118238"/>
            <a:chOff x="606425" y="730250"/>
            <a:chExt cx="9585325" cy="5118238"/>
          </a:xfrm>
        </p:grpSpPr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 anchor="t"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100" b="1">
                  <a:latin typeface="Arial Bold"/>
                  <a:ea typeface="ＭＳ Ｐゴシック"/>
                  <a:cs typeface="Arial Bold"/>
                </a:rPr>
                <a:t>Adults and children estimated to be living with HIV </a:t>
              </a:r>
              <a:r>
                <a:rPr lang="en-US" altLang="en-US" sz="2200" b="1">
                  <a:solidFill>
                    <a:srgbClr val="00A99A"/>
                  </a:solidFill>
                  <a:latin typeface="Arial"/>
                  <a:ea typeface="ＭＳ Ｐゴシック"/>
                  <a:sym typeface="Webdings" pitchFamily="18" charset="2"/>
                </a:rPr>
                <a:t></a:t>
              </a:r>
              <a:r>
                <a:rPr lang="en-US" altLang="en-US" sz="2100" b="1">
                  <a:latin typeface="Arial Bold"/>
                  <a:ea typeface="ＭＳ Ｐゴシック"/>
                  <a:cs typeface="Arial Bold"/>
                </a:rPr>
                <a:t> </a:t>
              </a:r>
              <a:r>
                <a:rPr kumimoji="0" lang="en-US" altLang="en-US" sz="2000" b="1" i="0" u="none" strike="noStrike" kern="1200" cap="none" spc="0" normalizeH="0" baseline="0" noProof="0">
                  <a:ln>
                    <a:noFill/>
                  </a:ln>
                  <a:uLnTx/>
                  <a:uFillTx/>
                  <a:latin typeface="Arial Bold"/>
                  <a:ea typeface="ＭＳ Ｐゴシック"/>
                  <a:cs typeface="Arial Bold"/>
                </a:rPr>
                <a:t>2022</a:t>
              </a:r>
              <a:r>
                <a:rPr lang="en-US" altLang="en-US" sz="2100" b="1">
                  <a:latin typeface="Arial Bold"/>
                  <a:ea typeface="ＭＳ Ｐゴシック"/>
                  <a:cs typeface="Arial Bold"/>
                </a:rPr>
                <a:t> </a:t>
              </a:r>
              <a:endParaRPr lang="en-US" altLang="en-US" sz="2100" b="1">
                <a:latin typeface="Arial Bold" charset="0"/>
                <a:cs typeface="Arial Bold"/>
              </a:endParaRP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5FB83C7-44FF-41C1-A9F4-B57F0CB3C7FE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08488"/>
              <a:chOff x="1246894" y="1504950"/>
              <a:chExt cx="8029861" cy="4408488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0243" name="Rectangle 2"/>
              <p:cNvSpPr>
                <a:spLocks noChangeArrowheads="1"/>
              </p:cNvSpPr>
              <p:nvPr/>
            </p:nvSpPr>
            <p:spPr bwMode="auto">
              <a:xfrm>
                <a:off x="1555750" y="5516563"/>
                <a:ext cx="7418388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2000" b="1"/>
                  <a:t>Total: 39.0 million</a:t>
                </a:r>
                <a:r>
                  <a:rPr lang="en-US" altLang="en-US" sz="2000"/>
                  <a:t> </a:t>
                </a:r>
                <a:r>
                  <a:rPr lang="en-US" altLang="en-US">
                    <a:solidFill>
                      <a:srgbClr val="4D4D4D"/>
                    </a:solidFill>
                  </a:rPr>
                  <a:t>[33.1 million–45.7 million]</a:t>
                </a:r>
                <a:endParaRPr lang="en-US" altLang="en-US" sz="2000">
                  <a:solidFill>
                    <a:srgbClr val="7F7F7F"/>
                  </a:solidFill>
                </a:endParaRPr>
              </a:p>
            </p:txBody>
          </p:sp>
          <p:sp>
            <p:nvSpPr>
              <p:cNvPr id="10244" name="Rectangle 27"/>
              <p:cNvSpPr>
                <a:spLocks noChangeArrowheads="1"/>
              </p:cNvSpPr>
              <p:nvPr/>
            </p:nvSpPr>
            <p:spPr bwMode="auto">
              <a:xfrm>
                <a:off x="4251325" y="3082945"/>
                <a:ext cx="2278063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n-US" altLang="en-US" sz="1200" b="1"/>
                  <a:t>Middle East and North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190 000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[160 000–220 000]</a:t>
                </a:r>
              </a:p>
            </p:txBody>
          </p:sp>
          <p:sp>
            <p:nvSpPr>
              <p:cNvPr id="10245" name="Rectangle 28"/>
              <p:cNvSpPr>
                <a:spLocks noChangeArrowheads="1"/>
              </p:cNvSpPr>
              <p:nvPr/>
            </p:nvSpPr>
            <p:spPr bwMode="auto">
              <a:xfrm>
                <a:off x="3831730" y="3587001"/>
                <a:ext cx="194786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n-US" altLang="en-US" sz="1200" b="1"/>
                  <a:t>Western and central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4.8 million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[4.2 million–5.5 million]</a:t>
                </a:r>
              </a:p>
            </p:txBody>
          </p:sp>
          <p:sp>
            <p:nvSpPr>
              <p:cNvPr id="10246" name="Rectangle 29"/>
              <p:cNvSpPr>
                <a:spLocks noChangeArrowheads="1"/>
              </p:cNvSpPr>
              <p:nvPr/>
            </p:nvSpPr>
            <p:spPr bwMode="auto">
              <a:xfrm>
                <a:off x="5800346" y="1991781"/>
                <a:ext cx="1739900" cy="569387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n-US" altLang="en-US" sz="1200" b="1"/>
                  <a:t>Eastern Europe </a:t>
                </a:r>
                <a:br>
                  <a:rPr lang="en-US" altLang="en-US" sz="1200" b="1"/>
                </a:br>
                <a:r>
                  <a:rPr lang="en-US" altLang="en-US" sz="1200" b="1"/>
                  <a:t>and central Asia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2.0 million 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[1.8 million–2.1 million]</a:t>
                </a:r>
              </a:p>
            </p:txBody>
          </p:sp>
          <p:sp>
            <p:nvSpPr>
              <p:cNvPr id="10247" name="Rectangle 30"/>
              <p:cNvSpPr>
                <a:spLocks noChangeArrowheads="1"/>
              </p:cNvSpPr>
              <p:nvPr/>
            </p:nvSpPr>
            <p:spPr bwMode="auto">
              <a:xfrm>
                <a:off x="6765546" y="3844394"/>
                <a:ext cx="2197100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n-US" altLang="en-US" sz="1200" b="1"/>
                  <a:t>Asia and the Pacific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6.5 million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[5.3 million–7.8 million]</a:t>
                </a:r>
              </a:p>
            </p:txBody>
          </p:sp>
          <p:sp>
            <p:nvSpPr>
              <p:cNvPr id="10248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n-US" altLang="en-US" sz="1200" b="1"/>
                  <a:t>North America and western and central Europe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2.3 million </a:t>
                </a:r>
              </a:p>
              <a:p>
                <a:pPr algn="ctr" eaLnBrk="1" hangingPunct="1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[1.9 million–2.6 million]</a:t>
                </a:r>
              </a:p>
            </p:txBody>
          </p:sp>
          <p:sp>
            <p:nvSpPr>
              <p:cNvPr id="10249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Latin America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2.2 million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[2.0 million–2.5 million]</a:t>
                </a:r>
              </a:p>
            </p:txBody>
          </p:sp>
          <p:sp>
            <p:nvSpPr>
              <p:cNvPr id="10250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n-US" altLang="en-US" sz="1200" b="1"/>
                  <a:t>Eastern and southern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20.8 million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[17.4 million–24.5 million]</a:t>
                </a:r>
              </a:p>
            </p:txBody>
          </p:sp>
          <p:sp>
            <p:nvSpPr>
              <p:cNvPr id="12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Caribbean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/>
                  <a:t>330 000</a:t>
                </a:r>
                <a:endParaRPr lang="en-US" altLang="en-US" sz="1400" b="1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[290 000–380 000]</a:t>
                </a:r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D8B98607-0A29-4BF6-994C-E7C7A43B7331}"/>
              </a:ext>
            </a:extLst>
          </p:cNvPr>
          <p:cNvGrpSpPr/>
          <p:nvPr/>
        </p:nvGrpSpPr>
        <p:grpSpPr>
          <a:xfrm>
            <a:off x="606425" y="730250"/>
            <a:ext cx="9585325" cy="5134113"/>
            <a:chOff x="606425" y="730250"/>
            <a:chExt cx="9585325" cy="5134113"/>
          </a:xfrm>
        </p:grpSpPr>
        <p:sp>
          <p:nvSpPr>
            <p:cNvPr id="12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 anchor="t"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2100" b="1" spc="-30">
                  <a:latin typeface="Arial Bold"/>
                  <a:ea typeface="ＭＳ Ｐゴシック"/>
                  <a:cs typeface="Arial Bold"/>
                </a:rPr>
                <a:t>Estimated number of adults and children newly infected with HIV </a:t>
              </a:r>
              <a:r>
                <a:rPr lang="en-US" altLang="en-US" sz="2200" b="1">
                  <a:solidFill>
                    <a:srgbClr val="00A99A"/>
                  </a:solidFill>
                  <a:latin typeface="Arial"/>
                  <a:ea typeface="ＭＳ Ｐゴシック"/>
                  <a:sym typeface="Webdings" pitchFamily="18" charset="2"/>
                </a:rPr>
                <a:t></a:t>
              </a:r>
              <a:r>
                <a:rPr lang="en-US" altLang="en-US" sz="2100" b="1" spc="-30">
                  <a:latin typeface="Arial Bold"/>
                  <a:ea typeface="ＭＳ Ｐゴシック"/>
                  <a:cs typeface="Arial Bold"/>
                </a:rPr>
                <a:t> 2022 </a:t>
              </a:r>
              <a:endParaRPr lang="en-US" altLang="en-US" sz="2100" b="1" spc="-30">
                <a:latin typeface="Arial Bold" charset="0"/>
                <a:cs typeface="Arial Bold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0670FBB-07B0-45B1-9501-79D4E93D40D2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1267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altLang="en-US" sz="2000" b="1"/>
                  <a:t>Total: 1.3 million </a:t>
                </a:r>
                <a:r>
                  <a:rPr lang="en-US" altLang="en-US">
                    <a:solidFill>
                      <a:srgbClr val="4D4D4D"/>
                    </a:solidFill>
                  </a:rPr>
                  <a:t>[1.0 million–1.7 million]</a:t>
                </a:r>
              </a:p>
            </p:txBody>
          </p:sp>
          <p:sp>
            <p:nvSpPr>
              <p:cNvPr id="11268" name="Rectangle 27"/>
              <p:cNvSpPr>
                <a:spLocks noChangeArrowheads="1"/>
              </p:cNvSpPr>
              <p:nvPr/>
            </p:nvSpPr>
            <p:spPr bwMode="auto">
              <a:xfrm>
                <a:off x="4251325" y="3083360"/>
                <a:ext cx="2278063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Middle East and North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17 000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[13 000–23 000]</a:t>
                </a:r>
              </a:p>
            </p:txBody>
          </p:sp>
          <p:sp>
            <p:nvSpPr>
              <p:cNvPr id="11269" name="Rectangle 28"/>
              <p:cNvSpPr>
                <a:spLocks noChangeArrowheads="1"/>
              </p:cNvSpPr>
              <p:nvPr/>
            </p:nvSpPr>
            <p:spPr bwMode="auto">
              <a:xfrm>
                <a:off x="3828088" y="3587416"/>
                <a:ext cx="194786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Western and central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/>
                  <a:t>160 000</a:t>
                </a:r>
                <a:endParaRPr lang="en-US" altLang="en-US" sz="1400" b="1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[110 000–250 000]</a:t>
                </a:r>
              </a:p>
            </p:txBody>
          </p:sp>
          <p:sp>
            <p:nvSpPr>
              <p:cNvPr id="11270" name="Rectangle 29"/>
              <p:cNvSpPr>
                <a:spLocks noChangeArrowheads="1"/>
              </p:cNvSpPr>
              <p:nvPr/>
            </p:nvSpPr>
            <p:spPr bwMode="auto">
              <a:xfrm>
                <a:off x="5800346" y="1997050"/>
                <a:ext cx="1739900" cy="569387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Eastern Europe </a:t>
                </a:r>
                <a:br>
                  <a:rPr lang="en-US" altLang="en-US" sz="1200" b="1"/>
                </a:br>
                <a:r>
                  <a:rPr lang="en-US" altLang="en-US" sz="1200" b="1"/>
                  <a:t>and central Asia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160 000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[140 000–180 000]</a:t>
                </a:r>
              </a:p>
            </p:txBody>
          </p:sp>
          <p:sp>
            <p:nvSpPr>
              <p:cNvPr id="11271" name="Rectangle 30"/>
              <p:cNvSpPr>
                <a:spLocks noChangeArrowheads="1"/>
              </p:cNvSpPr>
              <p:nvPr/>
            </p:nvSpPr>
            <p:spPr bwMode="auto">
              <a:xfrm>
                <a:off x="6765546" y="3842463"/>
                <a:ext cx="2197100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Asia and the Pacific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300 000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[220 000–400 000]</a:t>
                </a:r>
              </a:p>
            </p:txBody>
          </p:sp>
          <p:sp>
            <p:nvSpPr>
              <p:cNvPr id="11272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North America and western and central Europe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58 000</a:t>
                </a:r>
              </a:p>
              <a:p>
                <a:pPr algn="ctr" eaLnBrk="1" hangingPunct="1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[46 000–69 000]</a:t>
                </a:r>
              </a:p>
            </p:txBody>
          </p:sp>
          <p:sp>
            <p:nvSpPr>
              <p:cNvPr id="11274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Eastern and southern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/>
                  <a:t>500 000</a:t>
                </a:r>
                <a:endParaRPr lang="en-US" altLang="en-US" sz="1400" b="1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[370 000–670 000]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Latin America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110 000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[94 000–130 000]</a:t>
                </a:r>
              </a:p>
            </p:txBody>
          </p:sp>
          <p:sp>
            <p:nvSpPr>
              <p:cNvPr id="14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Caribbean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/>
                  <a:t>16 000</a:t>
                </a:r>
                <a:endParaRPr lang="en-US" altLang="en-US" sz="1400" b="1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[11 000–21 000]</a:t>
                </a: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UNAIDS Ocean">
      <a:dk1>
        <a:sysClr val="windowText" lastClr="000000"/>
      </a:dk1>
      <a:lt1>
        <a:sysClr val="window" lastClr="FFFFFF"/>
      </a:lt1>
      <a:dk2>
        <a:srgbClr val="70C8BE"/>
      </a:dk2>
      <a:lt2>
        <a:srgbClr val="D8D5CF"/>
      </a:lt2>
      <a:accent1>
        <a:srgbClr val="70C8BE"/>
      </a:accent1>
      <a:accent2>
        <a:srgbClr val="E31837"/>
      </a:accent2>
      <a:accent3>
        <a:srgbClr val="00A99A"/>
      </a:accent3>
      <a:accent4>
        <a:srgbClr val="78BCC1"/>
      </a:accent4>
      <a:accent5>
        <a:srgbClr val="63CDF6"/>
      </a:accent5>
      <a:accent6>
        <a:srgbClr val="CDC884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UNAIDS Ocean">
      <a:dk1>
        <a:sysClr val="windowText" lastClr="000000"/>
      </a:dk1>
      <a:lt1>
        <a:sysClr val="window" lastClr="FFFFFF"/>
      </a:lt1>
      <a:dk2>
        <a:srgbClr val="70C8BE"/>
      </a:dk2>
      <a:lt2>
        <a:srgbClr val="D8D5CF"/>
      </a:lt2>
      <a:accent1>
        <a:srgbClr val="70C8BE"/>
      </a:accent1>
      <a:accent2>
        <a:srgbClr val="E31837"/>
      </a:accent2>
      <a:accent3>
        <a:srgbClr val="00A99A"/>
      </a:accent3>
      <a:accent4>
        <a:srgbClr val="78BCC1"/>
      </a:accent4>
      <a:accent5>
        <a:srgbClr val="63CDF6"/>
      </a:accent5>
      <a:accent6>
        <a:srgbClr val="CDC884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EsriMapsInfo xmlns="ESRI.ArcGIS.Mapping.OfficeIntegration.PowerPointInfo">
  <Version>Version1</Version>
  <RequiresSignIn>False</RequiresSignIn>
</EsriMapsInfo>
</file>

<file path=customXml/item11.xml><?xml version="1.0" encoding="utf-8"?>
<EsriMapsInfo xmlns="ESRI.ArcGIS.Mapping.OfficeIntegration.PowerPointInfo">
  <Version>Version1</Version>
  <RequiresSignIn>False</RequiresSignIn>
</EsriMapsInfo>
</file>

<file path=customXml/item12.xml><?xml version="1.0" encoding="utf-8"?>
<EsriMapsInfo xmlns="ESRI.ArcGIS.Mapping.OfficeIntegration.PowerPointInfo">
  <Version>Version1</Version>
  <RequiresSignIn>False</RequiresSignIn>
</EsriMapsInfo>
</file>

<file path=customXml/item13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ddeef39-65d3-4660-94f2-f063f949c57e" xsi:nil="true"/>
    <lcf76f155ced4ddcb4097134ff3c332f xmlns="288ef829-98c5-46d1-83dc-c2ef7c814da2">
      <Terms xmlns="http://schemas.microsoft.com/office/infopath/2007/PartnerControls"/>
    </lcf76f155ced4ddcb4097134ff3c332f>
    <SharedWithUsers xmlns="2ddeef39-65d3-4660-94f2-f063f949c57e">
      <UserInfo>
        <DisplayName>MAHY, Mary</DisplayName>
        <AccountId>20</AccountId>
        <AccountType/>
      </UserInfo>
      <UserInfo>
        <DisplayName>DAHER, Juliana</DisplayName>
        <AccountId>63</AccountId>
        <AccountType/>
      </UserInfo>
      <UserInfo>
        <DisplayName>LEVCHENKO, Roman</DisplayName>
        <AccountId>1536</AccountId>
        <AccountType/>
      </UserInfo>
      <UserInfo>
        <DisplayName>BARTON-KNOTT, Sophie</DisplayName>
        <AccountId>1929</AccountId>
        <AccountType/>
      </UserInfo>
      <UserInfo>
        <DisplayName>KORENROMP, Eline Louise</DisplayName>
        <AccountId>7579</AccountId>
        <AccountType/>
      </UserInfo>
      <UserInfo>
        <DisplayName>DELUCA, Sophia</DisplayName>
        <AccountId>9286</AccountId>
        <AccountType/>
      </UserInfo>
    </SharedWithUsers>
    <_Flow_SignoffStatus xmlns="288ef829-98c5-46d1-83dc-c2ef7c814da2" xsi:nil="true"/>
  </documentManagement>
</p:properties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93E641F549574BB805BD9C73365D4F" ma:contentTypeVersion="17" ma:contentTypeDescription="Create a new document." ma:contentTypeScope="" ma:versionID="8482625136bccad5fea5e68a871e4699">
  <xsd:schema xmlns:xsd="http://www.w3.org/2001/XMLSchema" xmlns:xs="http://www.w3.org/2001/XMLSchema" xmlns:p="http://schemas.microsoft.com/office/2006/metadata/properties" xmlns:ns2="288ef829-98c5-46d1-83dc-c2ef7c814da2" xmlns:ns3="2ddeef39-65d3-4660-94f2-f063f949c57e" targetNamespace="http://schemas.microsoft.com/office/2006/metadata/properties" ma:root="true" ma:fieldsID="99cee5fdab9c537e456a0b77a5796a97" ns2:_="" ns3:_="">
    <xsd:import namespace="288ef829-98c5-46d1-83dc-c2ef7c814da2"/>
    <xsd:import namespace="2ddeef39-65d3-4660-94f2-f063f949c5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8ef829-98c5-46d1-83dc-c2ef7c814d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Flow_SignoffStatus" ma:index="21" nillable="true" ma:displayName="Sign-off status" ma:internalName="Sign_x002d_off_x0020_status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f008808e-a4ff-498b-8b44-8869f1dca9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deef39-65d3-4660-94f2-f063f949c57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f1142ec6-8224-48c2-babf-013e8b339833}" ma:internalName="TaxCatchAll" ma:showField="CatchAllData" ma:web="2ddeef39-65d3-4660-94f2-f063f949c57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9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A796567-3D7E-4144-BCE2-D36437566A83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8E1AAE0A-8786-4129-8F63-6364D84FA54E}">
  <ds:schemaRefs>
    <ds:schemaRef ds:uri="ESRI.ArcGIS.Mapping.OfficeIntegration.PowerPointInfo"/>
  </ds:schemaRefs>
</ds:datastoreItem>
</file>

<file path=customXml/itemProps11.xml><?xml version="1.0" encoding="utf-8"?>
<ds:datastoreItem xmlns:ds="http://schemas.openxmlformats.org/officeDocument/2006/customXml" ds:itemID="{56C3AE64-3A65-496C-9A01-CDCAEF02489E}">
  <ds:schemaRefs>
    <ds:schemaRef ds:uri="ESRI.ArcGIS.Mapping.OfficeIntegration.PowerPointInfo"/>
  </ds:schemaRefs>
</ds:datastoreItem>
</file>

<file path=customXml/itemProps12.xml><?xml version="1.0" encoding="utf-8"?>
<ds:datastoreItem xmlns:ds="http://schemas.openxmlformats.org/officeDocument/2006/customXml" ds:itemID="{01008649-C3F8-48E6-BE84-4178C35C743D}">
  <ds:schemaRefs>
    <ds:schemaRef ds:uri="ESRI.ArcGIS.Mapping.OfficeIntegration.PowerPointInfo"/>
  </ds:schemaRefs>
</ds:datastoreItem>
</file>

<file path=customXml/itemProps13.xml><?xml version="1.0" encoding="utf-8"?>
<ds:datastoreItem xmlns:ds="http://schemas.openxmlformats.org/officeDocument/2006/customXml" ds:itemID="{93E74733-972D-4CD3-8F5C-248DF96D864F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34672B0B-60DC-467C-91F0-BBC4CE3C9372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7A1F6696-EC23-49D6-8E8F-CDC09AE4631F}">
  <ds:schemaRefs>
    <ds:schemaRef ds:uri="288ef829-98c5-46d1-83dc-c2ef7c814da2"/>
    <ds:schemaRef ds:uri="2ddeef39-65d3-4660-94f2-f063f949c57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27D04CAE-4E38-48CA-BC1E-C431E2367D1F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7BDF9F09-1C67-411C-8390-69F45FDE68EC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4CEE770C-6D29-4D6B-BA98-18455F742BA5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1D090D37-7665-4BEC-9FD2-19990F45C63B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55DDB6CF-E91C-4106-BFB6-FE545EB0E609}">
  <ds:schemaRefs>
    <ds:schemaRef ds:uri="288ef829-98c5-46d1-83dc-c2ef7c814da2"/>
    <ds:schemaRef ds:uri="2ddeef39-65d3-4660-94f2-f063f949c57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9.xml><?xml version="1.0" encoding="utf-8"?>
<ds:datastoreItem xmlns:ds="http://schemas.openxmlformats.org/officeDocument/2006/customXml" ds:itemID="{ED937FCB-EBD4-4FB3-8E55-F6520624F9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1123</Words>
  <Application>Microsoft Office PowerPoint</Application>
  <PresentationFormat>35mm Slides</PresentationFormat>
  <Paragraphs>245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Bold</vt:lpstr>
      <vt:lpstr>Arial Narrow</vt:lpstr>
      <vt:lpstr>Calibri</vt:lpstr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UNAIDS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Fadriquela, Efren</dc:creator>
  <cp:lastModifiedBy>MORA ROMA, Pere</cp:lastModifiedBy>
  <cp:revision>6</cp:revision>
  <cp:lastPrinted>2019-07-11T08:57:54Z</cp:lastPrinted>
  <dcterms:created xsi:type="dcterms:W3CDTF">2011-11-02T09:59:30Z</dcterms:created>
  <dcterms:modified xsi:type="dcterms:W3CDTF">2023-07-12T18:49:15Z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0x0101006893E641F549574BB805BD9C73365D4F</vt:lpwstr>
  </property>
  <property fmtid="{D5CDD505-2E9C-101B-9397-08002B2CF9AE}" pid="3" name="MediaServiceImageTags">
    <vt:lpwstr/>
  </property>
</Properties>
</file>