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charts/chart24.xml" ContentType="application/vnd.openxmlformats-officedocument.drawingml.chart+xml"/>
  <Override PartName="/ppt/theme/themeOverride23.xml" ContentType="application/vnd.openxmlformats-officedocument.themeOverride+xml"/>
  <Override PartName="/ppt/charts/chart2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4.xml" ContentType="application/vnd.openxmlformats-officedocument.themeOverride+xml"/>
  <Override PartName="/ppt/charts/chart26.xml" ContentType="application/vnd.openxmlformats-officedocument.drawingml.chart+xml"/>
  <Override PartName="/ppt/theme/themeOverride25.xml" ContentType="application/vnd.openxmlformats-officedocument.themeOverride+xml"/>
  <Override PartName="/ppt/drawings/drawing3.xml" ContentType="application/vnd.openxmlformats-officedocument.drawingml.chartshapes+xml"/>
  <Override PartName="/ppt/charts/chart27.xml" ContentType="application/vnd.openxmlformats-officedocument.drawingml.chart+xml"/>
  <Override PartName="/ppt/theme/themeOverride26.xml" ContentType="application/vnd.openxmlformats-officedocument.themeOverride+xml"/>
  <Override PartName="/ppt/drawings/drawing4.xml" ContentType="application/vnd.openxmlformats-officedocument.drawingml.chartshapes+xml"/>
  <Override PartName="/ppt/charts/chart28.xml" ContentType="application/vnd.openxmlformats-officedocument.drawingml.chart+xml"/>
  <Override PartName="/ppt/theme/themeOverride27.xml" ContentType="application/vnd.openxmlformats-officedocument.themeOverride+xml"/>
  <Override PartName="/ppt/charts/chart29.xml" ContentType="application/vnd.openxmlformats-officedocument.drawingml.chart+xml"/>
  <Override PartName="/ppt/theme/themeOverride28.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0" r:id="rId5"/>
    <p:sldMasterId id="2147483699" r:id="rId6"/>
    <p:sldMasterId id="2147483708" r:id="rId7"/>
    <p:sldMasterId id="2147483726" r:id="rId8"/>
    <p:sldMasterId id="2147483780" r:id="rId9"/>
    <p:sldMasterId id="2147483789" r:id="rId10"/>
  </p:sldMasterIdLst>
  <p:notesMasterIdLst>
    <p:notesMasterId r:id="rId51"/>
  </p:notesMasterIdLst>
  <p:sldIdLst>
    <p:sldId id="257" r:id="rId11"/>
    <p:sldId id="313" r:id="rId12"/>
    <p:sldId id="337" r:id="rId13"/>
    <p:sldId id="258" r:id="rId14"/>
    <p:sldId id="3002" r:id="rId15"/>
    <p:sldId id="3003" r:id="rId16"/>
    <p:sldId id="265" r:id="rId17"/>
    <p:sldId id="321" r:id="rId18"/>
    <p:sldId id="322" r:id="rId19"/>
    <p:sldId id="323" r:id="rId20"/>
    <p:sldId id="325" r:id="rId21"/>
    <p:sldId id="326" r:id="rId22"/>
    <p:sldId id="266" r:id="rId23"/>
    <p:sldId id="259" r:id="rId24"/>
    <p:sldId id="272" r:id="rId25"/>
    <p:sldId id="280" r:id="rId26"/>
    <p:sldId id="327" r:id="rId27"/>
    <p:sldId id="336" r:id="rId28"/>
    <p:sldId id="331" r:id="rId29"/>
    <p:sldId id="328" r:id="rId30"/>
    <p:sldId id="329" r:id="rId31"/>
    <p:sldId id="260" r:id="rId32"/>
    <p:sldId id="314" r:id="rId33"/>
    <p:sldId id="315" r:id="rId34"/>
    <p:sldId id="316" r:id="rId35"/>
    <p:sldId id="261" r:id="rId36"/>
    <p:sldId id="296" r:id="rId37"/>
    <p:sldId id="340" r:id="rId38"/>
    <p:sldId id="332" r:id="rId39"/>
    <p:sldId id="262" r:id="rId40"/>
    <p:sldId id="333" r:id="rId41"/>
    <p:sldId id="339" r:id="rId42"/>
    <p:sldId id="350" r:id="rId43"/>
    <p:sldId id="3004" r:id="rId44"/>
    <p:sldId id="3005" r:id="rId45"/>
    <p:sldId id="335" r:id="rId46"/>
    <p:sldId id="3006" r:id="rId47"/>
    <p:sldId id="341" r:id="rId48"/>
    <p:sldId id="3001" r:id="rId49"/>
    <p:sldId id="319" r:id="rId50"/>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3"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C008C"/>
    <a:srgbClr val="88C540"/>
    <a:srgbClr val="F78E1E"/>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47468-50EC-4549-B9E5-2D45EB25BE5E}" v="42" dt="2022-08-10T08:30:46.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89" autoAdjust="0"/>
  </p:normalViewPr>
  <p:slideViewPr>
    <p:cSldViewPr>
      <p:cViewPr varScale="1">
        <p:scale>
          <a:sx n="102" d="100"/>
          <a:sy n="102" d="100"/>
        </p:scale>
        <p:origin x="918" y="102"/>
      </p:cViewPr>
      <p:guideLst>
        <p:guide orient="horz" pos="2161"/>
        <p:guide pos="3840"/>
      </p:guideLst>
    </p:cSldViewPr>
  </p:slideViewPr>
  <p:notesTextViewPr>
    <p:cViewPr>
      <p:scale>
        <a:sx n="1" d="1"/>
        <a:sy n="1" d="1"/>
      </p:scale>
      <p:origin x="0" y="0"/>
    </p:cViewPr>
  </p:notesTextViewPr>
  <p:sorterViewPr>
    <p:cViewPr>
      <p:scale>
        <a:sx n="130" d="100"/>
        <a:sy n="130" d="100"/>
      </p:scale>
      <p:origin x="0" y="-12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microsoft.com/office/2016/11/relationships/changesInfo" Target="changesInfos/changesInfo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D2E47468-50EC-4549-B9E5-2D45EB25BE5E}"/>
    <pc:docChg chg="custSel delSld modSld">
      <pc:chgData name="RWODZI, Desire Tarwireyi" userId="f2e414da-657a-4eae-9cb2-9d4947cf517c" providerId="ADAL" clId="{D2E47468-50EC-4549-B9E5-2D45EB25BE5E}" dt="2022-08-10T08:30:46.042" v="70" actId="20577"/>
      <pc:docMkLst>
        <pc:docMk/>
      </pc:docMkLst>
      <pc:sldChg chg="modSp mod">
        <pc:chgData name="RWODZI, Desire Tarwireyi" userId="f2e414da-657a-4eae-9cb2-9d4947cf517c" providerId="ADAL" clId="{D2E47468-50EC-4549-B9E5-2D45EB25BE5E}" dt="2022-08-10T04:22:03.972" v="15" actId="6549"/>
        <pc:sldMkLst>
          <pc:docMk/>
          <pc:sldMk cId="4136100289" sldId="257"/>
        </pc:sldMkLst>
        <pc:spChg chg="mod">
          <ac:chgData name="RWODZI, Desire Tarwireyi" userId="f2e414da-657a-4eae-9cb2-9d4947cf517c" providerId="ADAL" clId="{D2E47468-50EC-4549-B9E5-2D45EB25BE5E}" dt="2022-08-10T04:22:03.972" v="15" actId="6549"/>
          <ac:spMkLst>
            <pc:docMk/>
            <pc:sldMk cId="4136100289" sldId="257"/>
            <ac:spMk id="2" creationId="{7BDE0848-7AC3-41E2-8377-B62E3A458613}"/>
          </ac:spMkLst>
        </pc:spChg>
      </pc:sldChg>
      <pc:sldChg chg="del">
        <pc:chgData name="RWODZI, Desire Tarwireyi" userId="f2e414da-657a-4eae-9cb2-9d4947cf517c" providerId="ADAL" clId="{D2E47468-50EC-4549-B9E5-2D45EB25BE5E}" dt="2022-08-10T04:23:38.090" v="17" actId="47"/>
        <pc:sldMkLst>
          <pc:docMk/>
          <pc:sldMk cId="1080659179" sldId="324"/>
        </pc:sldMkLst>
      </pc:sldChg>
      <pc:sldChg chg="del">
        <pc:chgData name="RWODZI, Desire Tarwireyi" userId="f2e414da-657a-4eae-9cb2-9d4947cf517c" providerId="ADAL" clId="{D2E47468-50EC-4549-B9E5-2D45EB25BE5E}" dt="2022-08-10T04:27:49.192" v="47" actId="47"/>
        <pc:sldMkLst>
          <pc:docMk/>
          <pc:sldMk cId="1198813302" sldId="330"/>
        </pc:sldMkLst>
      </pc:sldChg>
      <pc:sldChg chg="modSp">
        <pc:chgData name="RWODZI, Desire Tarwireyi" userId="f2e414da-657a-4eae-9cb2-9d4947cf517c" providerId="ADAL" clId="{D2E47468-50EC-4549-B9E5-2D45EB25BE5E}" dt="2022-08-10T08:30:46.042" v="70" actId="20577"/>
        <pc:sldMkLst>
          <pc:docMk/>
          <pc:sldMk cId="2520966132" sldId="335"/>
        </pc:sldMkLst>
        <pc:graphicFrameChg chg="mod">
          <ac:chgData name="RWODZI, Desire Tarwireyi" userId="f2e414da-657a-4eae-9cb2-9d4947cf517c" providerId="ADAL" clId="{D2E47468-50EC-4549-B9E5-2D45EB25BE5E}" dt="2022-08-10T08:30:46.042" v="70" actId="20577"/>
          <ac:graphicFrameMkLst>
            <pc:docMk/>
            <pc:sldMk cId="2520966132" sldId="335"/>
            <ac:graphicFrameMk id="5" creationId="{00000000-0008-0000-1A00-000002000000}"/>
          </ac:graphicFrameMkLst>
        </pc:graphicFrameChg>
      </pc:sldChg>
      <pc:sldChg chg="addSp delSp modSp mod">
        <pc:chgData name="RWODZI, Desire Tarwireyi" userId="f2e414da-657a-4eae-9cb2-9d4947cf517c" providerId="ADAL" clId="{D2E47468-50EC-4549-B9E5-2D45EB25BE5E}" dt="2022-08-10T04:25:45.225" v="44" actId="20577"/>
        <pc:sldMkLst>
          <pc:docMk/>
          <pc:sldMk cId="3879617011" sldId="339"/>
        </pc:sldMkLst>
        <pc:spChg chg="mod">
          <ac:chgData name="RWODZI, Desire Tarwireyi" userId="f2e414da-657a-4eae-9cb2-9d4947cf517c" providerId="ADAL" clId="{D2E47468-50EC-4549-B9E5-2D45EB25BE5E}" dt="2022-08-10T04:25:45.225" v="44" actId="20577"/>
          <ac:spMkLst>
            <pc:docMk/>
            <pc:sldMk cId="3879617011" sldId="339"/>
            <ac:spMk id="2" creationId="{00000000-0000-0000-0000-000000000000}"/>
          </ac:spMkLst>
        </pc:spChg>
        <pc:spChg chg="mod">
          <ac:chgData name="RWODZI, Desire Tarwireyi" userId="f2e414da-657a-4eae-9cb2-9d4947cf517c" providerId="ADAL" clId="{D2E47468-50EC-4549-B9E5-2D45EB25BE5E}" dt="2022-08-10T04:25:41.511" v="42" actId="20577"/>
          <ac:spMkLst>
            <pc:docMk/>
            <pc:sldMk cId="3879617011" sldId="339"/>
            <ac:spMk id="5" creationId="{00000000-0000-0000-0000-000000000000}"/>
          </ac:spMkLst>
        </pc:spChg>
        <pc:graphicFrameChg chg="add mod">
          <ac:chgData name="RWODZI, Desire Tarwireyi" userId="f2e414da-657a-4eae-9cb2-9d4947cf517c" providerId="ADAL" clId="{D2E47468-50EC-4549-B9E5-2D45EB25BE5E}" dt="2022-08-10T04:24:48.276" v="26" actId="12788"/>
          <ac:graphicFrameMkLst>
            <pc:docMk/>
            <pc:sldMk cId="3879617011" sldId="339"/>
            <ac:graphicFrameMk id="6" creationId="{938D7D6D-F1EA-45FC-8BA0-806D9826773F}"/>
          </ac:graphicFrameMkLst>
        </pc:graphicFrameChg>
        <pc:graphicFrameChg chg="del">
          <ac:chgData name="RWODZI, Desire Tarwireyi" userId="f2e414da-657a-4eae-9cb2-9d4947cf517c" providerId="ADAL" clId="{D2E47468-50EC-4549-B9E5-2D45EB25BE5E}" dt="2022-08-10T04:24:23.255" v="19" actId="478"/>
          <ac:graphicFrameMkLst>
            <pc:docMk/>
            <pc:sldMk cId="3879617011" sldId="339"/>
            <ac:graphicFrameMk id="7" creationId="{00000000-0008-0000-0000-000090000000}"/>
          </ac:graphicFrameMkLst>
        </pc:graphicFrameChg>
      </pc:sldChg>
      <pc:sldChg chg="del">
        <pc:chgData name="RWODZI, Desire Tarwireyi" userId="f2e414da-657a-4eae-9cb2-9d4947cf517c" providerId="ADAL" clId="{D2E47468-50EC-4549-B9E5-2D45EB25BE5E}" dt="2022-08-10T04:23:21.367" v="16" actId="47"/>
        <pc:sldMkLst>
          <pc:docMk/>
          <pc:sldMk cId="3676142636" sldId="351"/>
        </pc:sldMkLst>
      </pc:sldChg>
      <pc:sldChg chg="del">
        <pc:chgData name="RWODZI, Desire Tarwireyi" userId="f2e414da-657a-4eae-9cb2-9d4947cf517c" providerId="ADAL" clId="{D2E47468-50EC-4549-B9E5-2D45EB25BE5E}" dt="2022-08-10T04:23:54.374" v="18" actId="47"/>
        <pc:sldMkLst>
          <pc:docMk/>
          <pc:sldMk cId="2028842490" sldId="352"/>
        </pc:sldMkLst>
      </pc:sldChg>
      <pc:sldChg chg="del">
        <pc:chgData name="RWODZI, Desire Tarwireyi" userId="f2e414da-657a-4eae-9cb2-9d4947cf517c" providerId="ADAL" clId="{D2E47468-50EC-4549-B9E5-2D45EB25BE5E}" dt="2022-08-10T04:27:14.227" v="45" actId="47"/>
        <pc:sldMkLst>
          <pc:docMk/>
          <pc:sldMk cId="1293870900" sldId="353"/>
        </pc:sldMkLst>
      </pc:sldChg>
      <pc:sldChg chg="del">
        <pc:chgData name="RWODZI, Desire Tarwireyi" userId="f2e414da-657a-4eae-9cb2-9d4947cf517c" providerId="ADAL" clId="{D2E47468-50EC-4549-B9E5-2D45EB25BE5E}" dt="2022-08-10T04:27:33.289" v="46" actId="47"/>
        <pc:sldMkLst>
          <pc:docMk/>
          <pc:sldMk cId="4246400278" sldId="354"/>
        </pc:sldMkLst>
      </pc:sldChg>
      <pc:sldChg chg="del">
        <pc:chgData name="RWODZI, Desire Tarwireyi" userId="f2e414da-657a-4eae-9cb2-9d4947cf517c" providerId="ADAL" clId="{D2E47468-50EC-4549-B9E5-2D45EB25BE5E}" dt="2022-08-10T04:28:26.161" v="49" actId="47"/>
        <pc:sldMkLst>
          <pc:docMk/>
          <pc:sldMk cId="1653524798" sldId="355"/>
        </pc:sldMkLst>
      </pc:sldChg>
      <pc:sldChg chg="del">
        <pc:chgData name="RWODZI, Desire Tarwireyi" userId="f2e414da-657a-4eae-9cb2-9d4947cf517c" providerId="ADAL" clId="{D2E47468-50EC-4549-B9E5-2D45EB25BE5E}" dt="2022-08-10T04:29:12.159" v="50" actId="47"/>
        <pc:sldMkLst>
          <pc:docMk/>
          <pc:sldMk cId="1375951989" sldId="356"/>
        </pc:sldMkLst>
      </pc:sldChg>
      <pc:sldChg chg="del">
        <pc:chgData name="RWODZI, Desire Tarwireyi" userId="f2e414da-657a-4eae-9cb2-9d4947cf517c" providerId="ADAL" clId="{D2E47468-50EC-4549-B9E5-2D45EB25BE5E}" dt="2022-08-10T04:28:08.255" v="48" actId="47"/>
        <pc:sldMkLst>
          <pc:docMk/>
          <pc:sldMk cId="1195680510" sldId="357"/>
        </pc:sldMkLst>
      </pc:sldChg>
      <pc:sldChg chg="modSp">
        <pc:chgData name="RWODZI, Desire Tarwireyi" userId="f2e414da-657a-4eae-9cb2-9d4947cf517c" providerId="ADAL" clId="{D2E47468-50EC-4549-B9E5-2D45EB25BE5E}" dt="2022-08-10T06:39:49.865" v="66" actId="20577"/>
        <pc:sldMkLst>
          <pc:docMk/>
          <pc:sldMk cId="1620014448" sldId="3002"/>
        </pc:sldMkLst>
        <pc:graphicFrameChg chg="mod">
          <ac:chgData name="RWODZI, Desire Tarwireyi" userId="f2e414da-657a-4eae-9cb2-9d4947cf517c" providerId="ADAL" clId="{D2E47468-50EC-4549-B9E5-2D45EB25BE5E}" dt="2022-08-10T06:39:49.865" v="66" actId="20577"/>
          <ac:graphicFrameMkLst>
            <pc:docMk/>
            <pc:sldMk cId="1620014448" sldId="3002"/>
            <ac:graphicFrameMk id="7" creationId="{C9B4F084-3162-40EE-87C4-EEB62C3F499C}"/>
          </ac:graphicFrameMkLst>
        </pc:graphicFrameChg>
      </pc:sldChg>
      <pc:sldChg chg="modSp mod">
        <pc:chgData name="RWODZI, Desire Tarwireyi" userId="f2e414da-657a-4eae-9cb2-9d4947cf517c" providerId="ADAL" clId="{D2E47468-50EC-4549-B9E5-2D45EB25BE5E}" dt="2022-08-10T08:29:44.619" v="68" actId="6549"/>
        <pc:sldMkLst>
          <pc:docMk/>
          <pc:sldMk cId="3984934572" sldId="3004"/>
        </pc:sldMkLst>
        <pc:spChg chg="mod">
          <ac:chgData name="RWODZI, Desire Tarwireyi" userId="f2e414da-657a-4eae-9cb2-9d4947cf517c" providerId="ADAL" clId="{D2E47468-50EC-4549-B9E5-2D45EB25BE5E}" dt="2022-08-10T08:29:44.619" v="68" actId="6549"/>
          <ac:spMkLst>
            <pc:docMk/>
            <pc:sldMk cId="3984934572" sldId="3004"/>
            <ac:spMk id="8" creationId="{A2F93102-B97E-405C-B643-C4ED6B7EC262}"/>
          </ac:spMkLst>
        </pc:spChg>
      </pc:sldChg>
      <pc:sldChg chg="del">
        <pc:chgData name="RWODZI, Desire Tarwireyi" userId="f2e414da-657a-4eae-9cb2-9d4947cf517c" providerId="ADAL" clId="{D2E47468-50EC-4549-B9E5-2D45EB25BE5E}" dt="2022-08-10T04:29:14.271" v="51" actId="47"/>
        <pc:sldMkLst>
          <pc:docMk/>
          <pc:sldMk cId="710277726" sldId="3007"/>
        </pc:sldMkLst>
      </pc:sldChg>
    </pc:docChg>
  </pc:docChgLst>
  <pc:docChgLst>
    <pc:chgData name="RWODZI, Desire Tarwireyi" userId="f2e414da-657a-4eae-9cb2-9d4947cf517c" providerId="ADAL" clId="{9BCA57D2-8D4C-48A8-B684-115C604EC571}"/>
    <pc:docChg chg="custSel modSld">
      <pc:chgData name="RWODZI, Desire Tarwireyi" userId="f2e414da-657a-4eae-9cb2-9d4947cf517c" providerId="ADAL" clId="{9BCA57D2-8D4C-48A8-B684-115C604EC571}" dt="2021-09-16T03:44:48.802" v="110" actId="729"/>
      <pc:docMkLst>
        <pc:docMk/>
      </pc:docMkLst>
      <pc:sldChg chg="modSp mod modShow">
        <pc:chgData name="RWODZI, Desire Tarwireyi" userId="f2e414da-657a-4eae-9cb2-9d4947cf517c" providerId="ADAL" clId="{9BCA57D2-8D4C-48A8-B684-115C604EC571}" dt="2021-09-16T03:44:48.802" v="110" actId="729"/>
        <pc:sldMkLst>
          <pc:docMk/>
          <pc:sldMk cId="4136100289" sldId="257"/>
        </pc:sldMkLst>
        <pc:spChg chg="mod">
          <ac:chgData name="RWODZI, Desire Tarwireyi" userId="f2e414da-657a-4eae-9cb2-9d4947cf517c" providerId="ADAL" clId="{9BCA57D2-8D4C-48A8-B684-115C604EC571}" dt="2021-09-16T03:19:09.054" v="8" actId="20577"/>
          <ac:spMkLst>
            <pc:docMk/>
            <pc:sldMk cId="4136100289" sldId="257"/>
            <ac:spMk id="2" creationId="{7BDE0848-7AC3-41E2-8377-B62E3A458613}"/>
          </ac:spMkLst>
        </pc:spChg>
      </pc:sldChg>
      <pc:sldChg chg="mod modShow">
        <pc:chgData name="RWODZI, Desire Tarwireyi" userId="f2e414da-657a-4eae-9cb2-9d4947cf517c" providerId="ADAL" clId="{9BCA57D2-8D4C-48A8-B684-115C604EC571}" dt="2021-09-16T03:44:48.802" v="110" actId="729"/>
        <pc:sldMkLst>
          <pc:docMk/>
          <pc:sldMk cId="3481436979" sldId="258"/>
        </pc:sldMkLst>
      </pc:sldChg>
      <pc:sldChg chg="mod modShow">
        <pc:chgData name="RWODZI, Desire Tarwireyi" userId="f2e414da-657a-4eae-9cb2-9d4947cf517c" providerId="ADAL" clId="{9BCA57D2-8D4C-48A8-B684-115C604EC571}" dt="2021-09-16T03:44:48.802" v="110" actId="729"/>
        <pc:sldMkLst>
          <pc:docMk/>
          <pc:sldMk cId="3287205245" sldId="259"/>
        </pc:sldMkLst>
      </pc:sldChg>
      <pc:sldChg chg="mod modShow">
        <pc:chgData name="RWODZI, Desire Tarwireyi" userId="f2e414da-657a-4eae-9cb2-9d4947cf517c" providerId="ADAL" clId="{9BCA57D2-8D4C-48A8-B684-115C604EC571}" dt="2021-09-16T03:44:48.802" v="110" actId="729"/>
        <pc:sldMkLst>
          <pc:docMk/>
          <pc:sldMk cId="1273721668" sldId="260"/>
        </pc:sldMkLst>
      </pc:sldChg>
      <pc:sldChg chg="mod modShow">
        <pc:chgData name="RWODZI, Desire Tarwireyi" userId="f2e414da-657a-4eae-9cb2-9d4947cf517c" providerId="ADAL" clId="{9BCA57D2-8D4C-48A8-B684-115C604EC571}" dt="2021-09-16T03:44:48.802" v="110" actId="729"/>
        <pc:sldMkLst>
          <pc:docMk/>
          <pc:sldMk cId="3613389480" sldId="261"/>
        </pc:sldMkLst>
      </pc:sldChg>
      <pc:sldChg chg="mod modShow">
        <pc:chgData name="RWODZI, Desire Tarwireyi" userId="f2e414da-657a-4eae-9cb2-9d4947cf517c" providerId="ADAL" clId="{9BCA57D2-8D4C-48A8-B684-115C604EC571}" dt="2021-09-16T03:44:48.802" v="110" actId="729"/>
        <pc:sldMkLst>
          <pc:docMk/>
          <pc:sldMk cId="2627659670" sldId="262"/>
        </pc:sldMkLst>
      </pc:sldChg>
      <pc:sldChg chg="mod modShow">
        <pc:chgData name="RWODZI, Desire Tarwireyi" userId="f2e414da-657a-4eae-9cb2-9d4947cf517c" providerId="ADAL" clId="{9BCA57D2-8D4C-48A8-B684-115C604EC571}" dt="2021-09-16T03:44:48.802" v="110" actId="729"/>
        <pc:sldMkLst>
          <pc:docMk/>
          <pc:sldMk cId="2837350592" sldId="265"/>
        </pc:sldMkLst>
      </pc:sldChg>
      <pc:sldChg chg="mod modShow">
        <pc:chgData name="RWODZI, Desire Tarwireyi" userId="f2e414da-657a-4eae-9cb2-9d4947cf517c" providerId="ADAL" clId="{9BCA57D2-8D4C-48A8-B684-115C604EC571}" dt="2021-09-16T03:44:48.802" v="110" actId="729"/>
        <pc:sldMkLst>
          <pc:docMk/>
          <pc:sldMk cId="1374252815" sldId="266"/>
        </pc:sldMkLst>
      </pc:sldChg>
      <pc:sldChg chg="mod modShow">
        <pc:chgData name="RWODZI, Desire Tarwireyi" userId="f2e414da-657a-4eae-9cb2-9d4947cf517c" providerId="ADAL" clId="{9BCA57D2-8D4C-48A8-B684-115C604EC571}" dt="2021-09-16T03:44:48.802" v="110" actId="729"/>
        <pc:sldMkLst>
          <pc:docMk/>
          <pc:sldMk cId="1784283169" sldId="272"/>
        </pc:sldMkLst>
      </pc:sldChg>
      <pc:sldChg chg="mod modShow">
        <pc:chgData name="RWODZI, Desire Tarwireyi" userId="f2e414da-657a-4eae-9cb2-9d4947cf517c" providerId="ADAL" clId="{9BCA57D2-8D4C-48A8-B684-115C604EC571}" dt="2021-09-16T03:44:48.802" v="110" actId="729"/>
        <pc:sldMkLst>
          <pc:docMk/>
          <pc:sldMk cId="2881400957" sldId="280"/>
        </pc:sldMkLst>
      </pc:sldChg>
      <pc:sldChg chg="mod modShow">
        <pc:chgData name="RWODZI, Desire Tarwireyi" userId="f2e414da-657a-4eae-9cb2-9d4947cf517c" providerId="ADAL" clId="{9BCA57D2-8D4C-48A8-B684-115C604EC571}" dt="2021-09-16T03:44:48.802" v="110" actId="729"/>
        <pc:sldMkLst>
          <pc:docMk/>
          <pc:sldMk cId="9768006" sldId="296"/>
        </pc:sldMkLst>
      </pc:sldChg>
      <pc:sldChg chg="mod modShow">
        <pc:chgData name="RWODZI, Desire Tarwireyi" userId="f2e414da-657a-4eae-9cb2-9d4947cf517c" providerId="ADAL" clId="{9BCA57D2-8D4C-48A8-B684-115C604EC571}" dt="2021-09-16T03:44:48.802" v="110" actId="729"/>
        <pc:sldMkLst>
          <pc:docMk/>
          <pc:sldMk cId="1820434211" sldId="313"/>
        </pc:sldMkLst>
      </pc:sldChg>
      <pc:sldChg chg="mod modShow">
        <pc:chgData name="RWODZI, Desire Tarwireyi" userId="f2e414da-657a-4eae-9cb2-9d4947cf517c" providerId="ADAL" clId="{9BCA57D2-8D4C-48A8-B684-115C604EC571}" dt="2021-09-16T03:44:48.802" v="110" actId="729"/>
        <pc:sldMkLst>
          <pc:docMk/>
          <pc:sldMk cId="3555914867" sldId="314"/>
        </pc:sldMkLst>
      </pc:sldChg>
      <pc:sldChg chg="mod modShow">
        <pc:chgData name="RWODZI, Desire Tarwireyi" userId="f2e414da-657a-4eae-9cb2-9d4947cf517c" providerId="ADAL" clId="{9BCA57D2-8D4C-48A8-B684-115C604EC571}" dt="2021-09-16T03:44:48.802" v="110" actId="729"/>
        <pc:sldMkLst>
          <pc:docMk/>
          <pc:sldMk cId="324279489" sldId="315"/>
        </pc:sldMkLst>
      </pc:sldChg>
      <pc:sldChg chg="mod modShow">
        <pc:chgData name="RWODZI, Desire Tarwireyi" userId="f2e414da-657a-4eae-9cb2-9d4947cf517c" providerId="ADAL" clId="{9BCA57D2-8D4C-48A8-B684-115C604EC571}" dt="2021-09-16T03:44:48.802" v="110" actId="729"/>
        <pc:sldMkLst>
          <pc:docMk/>
          <pc:sldMk cId="3332972009" sldId="316"/>
        </pc:sldMkLst>
      </pc:sldChg>
      <pc:sldChg chg="mod modShow">
        <pc:chgData name="RWODZI, Desire Tarwireyi" userId="f2e414da-657a-4eae-9cb2-9d4947cf517c" providerId="ADAL" clId="{9BCA57D2-8D4C-48A8-B684-115C604EC571}" dt="2021-09-16T03:44:48.802" v="110" actId="729"/>
        <pc:sldMkLst>
          <pc:docMk/>
          <pc:sldMk cId="514563972" sldId="319"/>
        </pc:sldMkLst>
      </pc:sldChg>
      <pc:sldChg chg="addSp delSp modSp mod modShow delCm">
        <pc:chgData name="RWODZI, Desire Tarwireyi" userId="f2e414da-657a-4eae-9cb2-9d4947cf517c" providerId="ADAL" clId="{9BCA57D2-8D4C-48A8-B684-115C604EC571}" dt="2021-09-16T03:44:48.802" v="110" actId="729"/>
        <pc:sldMkLst>
          <pc:docMk/>
          <pc:sldMk cId="3965645203" sldId="321"/>
        </pc:sldMkLst>
        <pc:spChg chg="mod">
          <ac:chgData name="RWODZI, Desire Tarwireyi" userId="f2e414da-657a-4eae-9cb2-9d4947cf517c" providerId="ADAL" clId="{9BCA57D2-8D4C-48A8-B684-115C604EC571}" dt="2021-09-16T03:41:06.400" v="25" actId="20577"/>
          <ac:spMkLst>
            <pc:docMk/>
            <pc:sldMk cId="3965645203" sldId="321"/>
            <ac:spMk id="2" creationId="{00000000-0000-0000-0000-000000000000}"/>
          </ac:spMkLst>
        </pc:spChg>
        <pc:spChg chg="mod">
          <ac:chgData name="RWODZI, Desire Tarwireyi" userId="f2e414da-657a-4eae-9cb2-9d4947cf517c" providerId="ADAL" clId="{9BCA57D2-8D4C-48A8-B684-115C604EC571}" dt="2021-09-16T03:43:13.711" v="105" actId="20577"/>
          <ac:spMkLst>
            <pc:docMk/>
            <pc:sldMk cId="3965645203" sldId="321"/>
            <ac:spMk id="5" creationId="{00000000-0000-0000-0000-000000000000}"/>
          </ac:spMkLst>
        </pc:spChg>
        <pc:graphicFrameChg chg="del">
          <ac:chgData name="RWODZI, Desire Tarwireyi" userId="f2e414da-657a-4eae-9cb2-9d4947cf517c" providerId="ADAL" clId="{9BCA57D2-8D4C-48A8-B684-115C604EC571}" dt="2021-09-16T03:40:40.498" v="18" actId="478"/>
          <ac:graphicFrameMkLst>
            <pc:docMk/>
            <pc:sldMk cId="3965645203" sldId="321"/>
            <ac:graphicFrameMk id="6" creationId="{00000000-0000-0000-0000-000000000000}"/>
          </ac:graphicFrameMkLst>
        </pc:graphicFrameChg>
        <pc:graphicFrameChg chg="add mod">
          <ac:chgData name="RWODZI, Desire Tarwireyi" userId="f2e414da-657a-4eae-9cb2-9d4947cf517c" providerId="ADAL" clId="{9BCA57D2-8D4C-48A8-B684-115C604EC571}" dt="2021-09-16T03:41:47.549" v="28" actId="14100"/>
          <ac:graphicFrameMkLst>
            <pc:docMk/>
            <pc:sldMk cId="3965645203" sldId="321"/>
            <ac:graphicFrameMk id="7" creationId="{00000000-0008-0000-0000-000002000000}"/>
          </ac:graphicFrameMkLst>
        </pc:graphicFrameChg>
      </pc:sldChg>
      <pc:sldChg chg="mod modShow">
        <pc:chgData name="RWODZI, Desire Tarwireyi" userId="f2e414da-657a-4eae-9cb2-9d4947cf517c" providerId="ADAL" clId="{9BCA57D2-8D4C-48A8-B684-115C604EC571}" dt="2021-09-16T03:44:48.802" v="110" actId="729"/>
        <pc:sldMkLst>
          <pc:docMk/>
          <pc:sldMk cId="2501209225" sldId="322"/>
        </pc:sldMkLst>
      </pc:sldChg>
      <pc:sldChg chg="mod modShow">
        <pc:chgData name="RWODZI, Desire Tarwireyi" userId="f2e414da-657a-4eae-9cb2-9d4947cf517c" providerId="ADAL" clId="{9BCA57D2-8D4C-48A8-B684-115C604EC571}" dt="2021-09-16T03:44:48.802" v="110" actId="729"/>
        <pc:sldMkLst>
          <pc:docMk/>
          <pc:sldMk cId="4268364276" sldId="323"/>
        </pc:sldMkLst>
      </pc:sldChg>
      <pc:sldChg chg="mod modShow">
        <pc:chgData name="RWODZI, Desire Tarwireyi" userId="f2e414da-657a-4eae-9cb2-9d4947cf517c" providerId="ADAL" clId="{9BCA57D2-8D4C-48A8-B684-115C604EC571}" dt="2021-09-16T03:44:48.802" v="110" actId="729"/>
        <pc:sldMkLst>
          <pc:docMk/>
          <pc:sldMk cId="1080659179" sldId="324"/>
        </pc:sldMkLst>
      </pc:sldChg>
      <pc:sldChg chg="mod modShow">
        <pc:chgData name="RWODZI, Desire Tarwireyi" userId="f2e414da-657a-4eae-9cb2-9d4947cf517c" providerId="ADAL" clId="{9BCA57D2-8D4C-48A8-B684-115C604EC571}" dt="2021-09-16T03:44:48.802" v="110" actId="729"/>
        <pc:sldMkLst>
          <pc:docMk/>
          <pc:sldMk cId="3827356820" sldId="325"/>
        </pc:sldMkLst>
      </pc:sldChg>
      <pc:sldChg chg="mod modShow">
        <pc:chgData name="RWODZI, Desire Tarwireyi" userId="f2e414da-657a-4eae-9cb2-9d4947cf517c" providerId="ADAL" clId="{9BCA57D2-8D4C-48A8-B684-115C604EC571}" dt="2021-09-16T03:44:48.802" v="110" actId="729"/>
        <pc:sldMkLst>
          <pc:docMk/>
          <pc:sldMk cId="3839233196" sldId="326"/>
        </pc:sldMkLst>
      </pc:sldChg>
      <pc:sldChg chg="mod modShow">
        <pc:chgData name="RWODZI, Desire Tarwireyi" userId="f2e414da-657a-4eae-9cb2-9d4947cf517c" providerId="ADAL" clId="{9BCA57D2-8D4C-48A8-B684-115C604EC571}" dt="2021-09-16T03:44:48.802" v="110" actId="729"/>
        <pc:sldMkLst>
          <pc:docMk/>
          <pc:sldMk cId="163139275" sldId="327"/>
        </pc:sldMkLst>
      </pc:sldChg>
      <pc:sldChg chg="mod modShow">
        <pc:chgData name="RWODZI, Desire Tarwireyi" userId="f2e414da-657a-4eae-9cb2-9d4947cf517c" providerId="ADAL" clId="{9BCA57D2-8D4C-48A8-B684-115C604EC571}" dt="2021-09-16T03:44:48.802" v="110" actId="729"/>
        <pc:sldMkLst>
          <pc:docMk/>
          <pc:sldMk cId="2691092639" sldId="328"/>
        </pc:sldMkLst>
      </pc:sldChg>
      <pc:sldChg chg="mod modShow">
        <pc:chgData name="RWODZI, Desire Tarwireyi" userId="f2e414da-657a-4eae-9cb2-9d4947cf517c" providerId="ADAL" clId="{9BCA57D2-8D4C-48A8-B684-115C604EC571}" dt="2021-09-16T03:44:48.802" v="110" actId="729"/>
        <pc:sldMkLst>
          <pc:docMk/>
          <pc:sldMk cId="3335471001" sldId="329"/>
        </pc:sldMkLst>
      </pc:sldChg>
      <pc:sldChg chg="mod modShow">
        <pc:chgData name="RWODZI, Desire Tarwireyi" userId="f2e414da-657a-4eae-9cb2-9d4947cf517c" providerId="ADAL" clId="{9BCA57D2-8D4C-48A8-B684-115C604EC571}" dt="2021-09-16T03:44:48.802" v="110" actId="729"/>
        <pc:sldMkLst>
          <pc:docMk/>
          <pc:sldMk cId="1198813302" sldId="330"/>
        </pc:sldMkLst>
      </pc:sldChg>
      <pc:sldChg chg="mod modShow">
        <pc:chgData name="RWODZI, Desire Tarwireyi" userId="f2e414da-657a-4eae-9cb2-9d4947cf517c" providerId="ADAL" clId="{9BCA57D2-8D4C-48A8-B684-115C604EC571}" dt="2021-09-16T03:44:48.802" v="110" actId="729"/>
        <pc:sldMkLst>
          <pc:docMk/>
          <pc:sldMk cId="520651957" sldId="331"/>
        </pc:sldMkLst>
      </pc:sldChg>
      <pc:sldChg chg="mod modShow">
        <pc:chgData name="RWODZI, Desire Tarwireyi" userId="f2e414da-657a-4eae-9cb2-9d4947cf517c" providerId="ADAL" clId="{9BCA57D2-8D4C-48A8-B684-115C604EC571}" dt="2021-09-16T03:44:48.802" v="110" actId="729"/>
        <pc:sldMkLst>
          <pc:docMk/>
          <pc:sldMk cId="321753998" sldId="332"/>
        </pc:sldMkLst>
      </pc:sldChg>
      <pc:sldChg chg="mod modShow">
        <pc:chgData name="RWODZI, Desire Tarwireyi" userId="f2e414da-657a-4eae-9cb2-9d4947cf517c" providerId="ADAL" clId="{9BCA57D2-8D4C-48A8-B684-115C604EC571}" dt="2021-09-16T03:44:48.802" v="110" actId="729"/>
        <pc:sldMkLst>
          <pc:docMk/>
          <pc:sldMk cId="2745435705" sldId="333"/>
        </pc:sldMkLst>
      </pc:sldChg>
      <pc:sldChg chg="mod modShow">
        <pc:chgData name="RWODZI, Desire Tarwireyi" userId="f2e414da-657a-4eae-9cb2-9d4947cf517c" providerId="ADAL" clId="{9BCA57D2-8D4C-48A8-B684-115C604EC571}" dt="2021-09-16T03:44:48.802" v="110" actId="729"/>
        <pc:sldMkLst>
          <pc:docMk/>
          <pc:sldMk cId="2638150434" sldId="336"/>
        </pc:sldMkLst>
      </pc:sldChg>
      <pc:sldChg chg="mod modShow">
        <pc:chgData name="RWODZI, Desire Tarwireyi" userId="f2e414da-657a-4eae-9cb2-9d4947cf517c" providerId="ADAL" clId="{9BCA57D2-8D4C-48A8-B684-115C604EC571}" dt="2021-09-16T03:44:48.802" v="110" actId="729"/>
        <pc:sldMkLst>
          <pc:docMk/>
          <pc:sldMk cId="392550121" sldId="337"/>
        </pc:sldMkLst>
      </pc:sldChg>
      <pc:sldChg chg="mod modShow">
        <pc:chgData name="RWODZI, Desire Tarwireyi" userId="f2e414da-657a-4eae-9cb2-9d4947cf517c" providerId="ADAL" clId="{9BCA57D2-8D4C-48A8-B684-115C604EC571}" dt="2021-09-16T03:44:48.802" v="110" actId="729"/>
        <pc:sldMkLst>
          <pc:docMk/>
          <pc:sldMk cId="3879617011" sldId="339"/>
        </pc:sldMkLst>
      </pc:sldChg>
      <pc:sldChg chg="mod modShow">
        <pc:chgData name="RWODZI, Desire Tarwireyi" userId="f2e414da-657a-4eae-9cb2-9d4947cf517c" providerId="ADAL" clId="{9BCA57D2-8D4C-48A8-B684-115C604EC571}" dt="2021-09-16T03:44:48.802" v="110" actId="729"/>
        <pc:sldMkLst>
          <pc:docMk/>
          <pc:sldMk cId="1433365853" sldId="340"/>
        </pc:sldMkLst>
      </pc:sldChg>
      <pc:sldChg chg="mod modShow">
        <pc:chgData name="RWODZI, Desire Tarwireyi" userId="f2e414da-657a-4eae-9cb2-9d4947cf517c" providerId="ADAL" clId="{9BCA57D2-8D4C-48A8-B684-115C604EC571}" dt="2021-09-16T03:44:48.802" v="110" actId="729"/>
        <pc:sldMkLst>
          <pc:docMk/>
          <pc:sldMk cId="2198871430" sldId="341"/>
        </pc:sldMkLst>
      </pc:sldChg>
      <pc:sldChg chg="mod modShow">
        <pc:chgData name="RWODZI, Desire Tarwireyi" userId="f2e414da-657a-4eae-9cb2-9d4947cf517c" providerId="ADAL" clId="{9BCA57D2-8D4C-48A8-B684-115C604EC571}" dt="2021-09-16T03:44:48.802" v="110" actId="729"/>
        <pc:sldMkLst>
          <pc:docMk/>
          <pc:sldMk cId="3676142636" sldId="351"/>
        </pc:sldMkLst>
      </pc:sldChg>
      <pc:sldChg chg="mod modShow">
        <pc:chgData name="RWODZI, Desire Tarwireyi" userId="f2e414da-657a-4eae-9cb2-9d4947cf517c" providerId="ADAL" clId="{9BCA57D2-8D4C-48A8-B684-115C604EC571}" dt="2021-09-16T03:44:48.802" v="110" actId="729"/>
        <pc:sldMkLst>
          <pc:docMk/>
          <pc:sldMk cId="2028842490" sldId="352"/>
        </pc:sldMkLst>
      </pc:sldChg>
      <pc:sldChg chg="mod modShow">
        <pc:chgData name="RWODZI, Desire Tarwireyi" userId="f2e414da-657a-4eae-9cb2-9d4947cf517c" providerId="ADAL" clId="{9BCA57D2-8D4C-48A8-B684-115C604EC571}" dt="2021-09-16T03:44:48.802" v="110" actId="729"/>
        <pc:sldMkLst>
          <pc:docMk/>
          <pc:sldMk cId="1293870900" sldId="353"/>
        </pc:sldMkLst>
      </pc:sldChg>
      <pc:sldChg chg="mod modShow">
        <pc:chgData name="RWODZI, Desire Tarwireyi" userId="f2e414da-657a-4eae-9cb2-9d4947cf517c" providerId="ADAL" clId="{9BCA57D2-8D4C-48A8-B684-115C604EC571}" dt="2021-09-16T03:44:48.802" v="110" actId="729"/>
        <pc:sldMkLst>
          <pc:docMk/>
          <pc:sldMk cId="4246400278" sldId="354"/>
        </pc:sldMkLst>
      </pc:sldChg>
      <pc:sldChg chg="mod modShow">
        <pc:chgData name="RWODZI, Desire Tarwireyi" userId="f2e414da-657a-4eae-9cb2-9d4947cf517c" providerId="ADAL" clId="{9BCA57D2-8D4C-48A8-B684-115C604EC571}" dt="2021-09-16T03:44:48.802" v="110" actId="729"/>
        <pc:sldMkLst>
          <pc:docMk/>
          <pc:sldMk cId="1653524798" sldId="355"/>
        </pc:sldMkLst>
      </pc:sldChg>
      <pc:sldChg chg="modSp mod modShow delCm">
        <pc:chgData name="RWODZI, Desire Tarwireyi" userId="f2e414da-657a-4eae-9cb2-9d4947cf517c" providerId="ADAL" clId="{9BCA57D2-8D4C-48A8-B684-115C604EC571}" dt="2021-09-16T03:44:48.802" v="110" actId="729"/>
        <pc:sldMkLst>
          <pc:docMk/>
          <pc:sldMk cId="1375951989" sldId="356"/>
        </pc:sldMkLst>
        <pc:graphicFrameChg chg="mod">
          <ac:chgData name="RWODZI, Desire Tarwireyi" userId="f2e414da-657a-4eae-9cb2-9d4947cf517c" providerId="ADAL" clId="{9BCA57D2-8D4C-48A8-B684-115C604EC571}" dt="2021-09-16T03:24:14.625" v="16" actId="20577"/>
          <ac:graphicFrameMkLst>
            <pc:docMk/>
            <pc:sldMk cId="1375951989" sldId="356"/>
            <ac:graphicFrameMk id="6" creationId="{00000000-0008-0000-1C00-000002000000}"/>
          </ac:graphicFrameMkLst>
        </pc:graphicFrameChg>
      </pc:sldChg>
      <pc:sldChg chg="mod modShow">
        <pc:chgData name="RWODZI, Desire Tarwireyi" userId="f2e414da-657a-4eae-9cb2-9d4947cf517c" providerId="ADAL" clId="{9BCA57D2-8D4C-48A8-B684-115C604EC571}" dt="2021-09-16T03:44:48.802" v="110" actId="729"/>
        <pc:sldMkLst>
          <pc:docMk/>
          <pc:sldMk cId="1195680510" sldId="357"/>
        </pc:sldMkLst>
      </pc:sldChg>
      <pc:sldChg chg="mod modShow">
        <pc:chgData name="RWODZI, Desire Tarwireyi" userId="f2e414da-657a-4eae-9cb2-9d4947cf517c" providerId="ADAL" clId="{9BCA57D2-8D4C-48A8-B684-115C604EC571}" dt="2021-09-16T03:44:48.802" v="110" actId="729"/>
        <pc:sldMkLst>
          <pc:docMk/>
          <pc:sldMk cId="1213112892" sldId="3001"/>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oleObject" Target="file:///L:\@UN_WORKSHOP\YEYU_WORKSHOP\!%20Timor%20Leste_15JULY2010\Draft_Timor.xlsx" TargetMode="External"/><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oleObject" Target="file:///L:\@UN_WORKSHOP\YEYU_WORKSHOP\!%20Timor%20Leste_15JULY2010\Draft_Timor.xlsx" TargetMode="External"/><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8.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2.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PLHIV_NI_Deaths!$D$786</c:f>
              <c:strCache>
                <c:ptCount val="1"/>
                <c:pt idx="0">
                  <c:v> PLHIV </c:v>
                </c:pt>
              </c:strCache>
            </c:strRef>
          </c:tx>
          <c:spPr>
            <a:ln w="38100">
              <a:solidFill>
                <a:srgbClr val="63CDF6"/>
              </a:solidFill>
            </a:ln>
          </c:spPr>
          <c:marker>
            <c:symbol val="none"/>
          </c:marker>
          <c:dLbls>
            <c:dLbl>
              <c:idx val="31"/>
              <c:tx>
                <c:rich>
                  <a:bodyPr/>
                  <a:lstStyle/>
                  <a:p>
                    <a:r>
                      <a:rPr lang="en-US" dirty="0"/>
                      <a:t>1 400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59D-4131-940D-110D169F8DA9}"/>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PLHIV_NI_Deaths!$D$787:$D$818</c:f>
              <c:numCache>
                <c:formatCode>_-* #,##0_-;\-* #,##0_-;_-* "-"??_-;_-@_-</c:formatCode>
                <c:ptCount val="32"/>
                <c:pt idx="0">
                  <c:v>68</c:v>
                </c:pt>
                <c:pt idx="1">
                  <c:v>78</c:v>
                </c:pt>
                <c:pt idx="2">
                  <c:v>89</c:v>
                </c:pt>
                <c:pt idx="3">
                  <c:v>99</c:v>
                </c:pt>
                <c:pt idx="4">
                  <c:v>110</c:v>
                </c:pt>
                <c:pt idx="5">
                  <c:v>120</c:v>
                </c:pt>
                <c:pt idx="6">
                  <c:v>131</c:v>
                </c:pt>
                <c:pt idx="7">
                  <c:v>141</c:v>
                </c:pt>
                <c:pt idx="8">
                  <c:v>152</c:v>
                </c:pt>
                <c:pt idx="9">
                  <c:v>165</c:v>
                </c:pt>
                <c:pt idx="10">
                  <c:v>180</c:v>
                </c:pt>
                <c:pt idx="11">
                  <c:v>201</c:v>
                </c:pt>
                <c:pt idx="12">
                  <c:v>224</c:v>
                </c:pt>
                <c:pt idx="13">
                  <c:v>252</c:v>
                </c:pt>
                <c:pt idx="14">
                  <c:v>281</c:v>
                </c:pt>
                <c:pt idx="15">
                  <c:v>312</c:v>
                </c:pt>
                <c:pt idx="16">
                  <c:v>346</c:v>
                </c:pt>
                <c:pt idx="17">
                  <c:v>383</c:v>
                </c:pt>
                <c:pt idx="18">
                  <c:v>425</c:v>
                </c:pt>
                <c:pt idx="19">
                  <c:v>475</c:v>
                </c:pt>
                <c:pt idx="20">
                  <c:v>531</c:v>
                </c:pt>
                <c:pt idx="21">
                  <c:v>592</c:v>
                </c:pt>
                <c:pt idx="22">
                  <c:v>658</c:v>
                </c:pt>
                <c:pt idx="23">
                  <c:v>733</c:v>
                </c:pt>
                <c:pt idx="24">
                  <c:v>810</c:v>
                </c:pt>
                <c:pt idx="25">
                  <c:v>894</c:v>
                </c:pt>
                <c:pt idx="26">
                  <c:v>976</c:v>
                </c:pt>
                <c:pt idx="27">
                  <c:v>1063</c:v>
                </c:pt>
                <c:pt idx="28">
                  <c:v>1160</c:v>
                </c:pt>
                <c:pt idx="29">
                  <c:v>1243</c:v>
                </c:pt>
                <c:pt idx="30">
                  <c:v>1325</c:v>
                </c:pt>
                <c:pt idx="31">
                  <c:v>1418</c:v>
                </c:pt>
              </c:numCache>
            </c:numRef>
          </c:val>
          <c:smooth val="0"/>
          <c:extLst>
            <c:ext xmlns:c16="http://schemas.microsoft.com/office/drawing/2014/chart" uri="{C3380CC4-5D6E-409C-BE32-E72D297353CC}">
              <c16:uniqueId val="{00000001-959D-4131-940D-110D169F8DA9}"/>
            </c:ext>
          </c:extLst>
        </c:ser>
        <c:ser>
          <c:idx val="1"/>
          <c:order val="1"/>
          <c:tx>
            <c:strRef>
              <c:f>PLHIV_NI_Deaths!$E$786</c:f>
              <c:strCache>
                <c:ptCount val="1"/>
                <c:pt idx="0">
                  <c:v> PLHIV Lower bound </c:v>
                </c:pt>
              </c:strCache>
            </c:strRef>
          </c:tx>
          <c:spPr>
            <a:ln w="22225">
              <a:solidFill>
                <a:srgbClr val="63CDF6"/>
              </a:solidFill>
              <a:prstDash val="sysDot"/>
            </a:ln>
          </c:spPr>
          <c:marker>
            <c:symbol val="none"/>
          </c:marker>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PLHIV_NI_Deaths!$E$787:$E$818</c:f>
              <c:numCache>
                <c:formatCode>_-* #,##0_-;\-* #,##0_-;_-* "-"??_-;_-@_-</c:formatCode>
                <c:ptCount val="32"/>
                <c:pt idx="0">
                  <c:v>29</c:v>
                </c:pt>
                <c:pt idx="1">
                  <c:v>36</c:v>
                </c:pt>
                <c:pt idx="2">
                  <c:v>43</c:v>
                </c:pt>
                <c:pt idx="3">
                  <c:v>50</c:v>
                </c:pt>
                <c:pt idx="4">
                  <c:v>57</c:v>
                </c:pt>
                <c:pt idx="5">
                  <c:v>65</c:v>
                </c:pt>
                <c:pt idx="6">
                  <c:v>73</c:v>
                </c:pt>
                <c:pt idx="7">
                  <c:v>80</c:v>
                </c:pt>
                <c:pt idx="8">
                  <c:v>90</c:v>
                </c:pt>
                <c:pt idx="9">
                  <c:v>100</c:v>
                </c:pt>
                <c:pt idx="10">
                  <c:v>114</c:v>
                </c:pt>
                <c:pt idx="11">
                  <c:v>131</c:v>
                </c:pt>
                <c:pt idx="12">
                  <c:v>149</c:v>
                </c:pt>
                <c:pt idx="13">
                  <c:v>169</c:v>
                </c:pt>
                <c:pt idx="14">
                  <c:v>191</c:v>
                </c:pt>
                <c:pt idx="15">
                  <c:v>213</c:v>
                </c:pt>
                <c:pt idx="16">
                  <c:v>241</c:v>
                </c:pt>
                <c:pt idx="17">
                  <c:v>274</c:v>
                </c:pt>
                <c:pt idx="18">
                  <c:v>309</c:v>
                </c:pt>
                <c:pt idx="19">
                  <c:v>353</c:v>
                </c:pt>
                <c:pt idx="20">
                  <c:v>402</c:v>
                </c:pt>
                <c:pt idx="21">
                  <c:v>456</c:v>
                </c:pt>
                <c:pt idx="22">
                  <c:v>516</c:v>
                </c:pt>
                <c:pt idx="23">
                  <c:v>571</c:v>
                </c:pt>
                <c:pt idx="24">
                  <c:v>628</c:v>
                </c:pt>
                <c:pt idx="25">
                  <c:v>700</c:v>
                </c:pt>
                <c:pt idx="26">
                  <c:v>773</c:v>
                </c:pt>
                <c:pt idx="27">
                  <c:v>835</c:v>
                </c:pt>
                <c:pt idx="28">
                  <c:v>908</c:v>
                </c:pt>
                <c:pt idx="29">
                  <c:v>959</c:v>
                </c:pt>
                <c:pt idx="30">
                  <c:v>998</c:v>
                </c:pt>
                <c:pt idx="31">
                  <c:v>1049</c:v>
                </c:pt>
              </c:numCache>
            </c:numRef>
          </c:val>
          <c:smooth val="0"/>
          <c:extLst>
            <c:ext xmlns:c16="http://schemas.microsoft.com/office/drawing/2014/chart" uri="{C3380CC4-5D6E-409C-BE32-E72D297353CC}">
              <c16:uniqueId val="{00000002-959D-4131-940D-110D169F8DA9}"/>
            </c:ext>
          </c:extLst>
        </c:ser>
        <c:ser>
          <c:idx val="2"/>
          <c:order val="2"/>
          <c:tx>
            <c:strRef>
              <c:f>PLHIV_NI_Deaths!$F$786</c:f>
              <c:strCache>
                <c:ptCount val="1"/>
                <c:pt idx="0">
                  <c:v> PLHIV Upper bound </c:v>
                </c:pt>
              </c:strCache>
            </c:strRef>
          </c:tx>
          <c:spPr>
            <a:ln w="22225">
              <a:solidFill>
                <a:srgbClr val="63CDF6"/>
              </a:solidFill>
              <a:prstDash val="sysDot"/>
            </a:ln>
          </c:spPr>
          <c:marker>
            <c:symbol val="none"/>
          </c:marker>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PLHIV_NI_Deaths!$F$787:$F$818</c:f>
              <c:numCache>
                <c:formatCode>_-* #,##0_-;\-* #,##0_-;_-* "-"??_-;_-@_-</c:formatCode>
                <c:ptCount val="32"/>
                <c:pt idx="0">
                  <c:v>123</c:v>
                </c:pt>
                <c:pt idx="1">
                  <c:v>144</c:v>
                </c:pt>
                <c:pt idx="2">
                  <c:v>164</c:v>
                </c:pt>
                <c:pt idx="3">
                  <c:v>190</c:v>
                </c:pt>
                <c:pt idx="4">
                  <c:v>225</c:v>
                </c:pt>
                <c:pt idx="5">
                  <c:v>260</c:v>
                </c:pt>
                <c:pt idx="6">
                  <c:v>291</c:v>
                </c:pt>
                <c:pt idx="7">
                  <c:v>321</c:v>
                </c:pt>
                <c:pt idx="8">
                  <c:v>360</c:v>
                </c:pt>
                <c:pt idx="9">
                  <c:v>402</c:v>
                </c:pt>
                <c:pt idx="10">
                  <c:v>448</c:v>
                </c:pt>
                <c:pt idx="11">
                  <c:v>504</c:v>
                </c:pt>
                <c:pt idx="12">
                  <c:v>556</c:v>
                </c:pt>
                <c:pt idx="13">
                  <c:v>615</c:v>
                </c:pt>
                <c:pt idx="14">
                  <c:v>671</c:v>
                </c:pt>
                <c:pt idx="15">
                  <c:v>721</c:v>
                </c:pt>
                <c:pt idx="16">
                  <c:v>775</c:v>
                </c:pt>
                <c:pt idx="17">
                  <c:v>827</c:v>
                </c:pt>
                <c:pt idx="18">
                  <c:v>875</c:v>
                </c:pt>
                <c:pt idx="19">
                  <c:v>936</c:v>
                </c:pt>
                <c:pt idx="20">
                  <c:v>982</c:v>
                </c:pt>
                <c:pt idx="21">
                  <c:v>1026</c:v>
                </c:pt>
                <c:pt idx="22">
                  <c:v>1074</c:v>
                </c:pt>
                <c:pt idx="23">
                  <c:v>1143</c:v>
                </c:pt>
                <c:pt idx="24">
                  <c:v>1185</c:v>
                </c:pt>
                <c:pt idx="25">
                  <c:v>1216</c:v>
                </c:pt>
                <c:pt idx="26">
                  <c:v>1250</c:v>
                </c:pt>
                <c:pt idx="27">
                  <c:v>1314</c:v>
                </c:pt>
                <c:pt idx="28">
                  <c:v>1442</c:v>
                </c:pt>
                <c:pt idx="29">
                  <c:v>1554</c:v>
                </c:pt>
                <c:pt idx="30">
                  <c:v>1682</c:v>
                </c:pt>
                <c:pt idx="31">
                  <c:v>1836</c:v>
                </c:pt>
              </c:numCache>
            </c:numRef>
          </c:val>
          <c:smooth val="0"/>
          <c:extLst>
            <c:ext xmlns:c16="http://schemas.microsoft.com/office/drawing/2014/chart" uri="{C3380CC4-5D6E-409C-BE32-E72D297353CC}">
              <c16:uniqueId val="{00000003-959D-4131-940D-110D169F8DA9}"/>
            </c:ext>
          </c:extLst>
        </c:ser>
        <c:ser>
          <c:idx val="3"/>
          <c:order val="3"/>
          <c:tx>
            <c:strRef>
              <c:f>PLHIV_NI_Deaths!$G$786</c:f>
              <c:strCache>
                <c:ptCount val="1"/>
                <c:pt idx="0">
                  <c:v> New HIV infections </c:v>
                </c:pt>
              </c:strCache>
            </c:strRef>
          </c:tx>
          <c:spPr>
            <a:ln w="38100">
              <a:solidFill>
                <a:srgbClr val="F26B73"/>
              </a:solidFill>
            </a:ln>
          </c:spPr>
          <c:marker>
            <c:symbol val="none"/>
          </c:marker>
          <c:dLbls>
            <c:dLbl>
              <c:idx val="30"/>
              <c:layout>
                <c:manualLayout>
                  <c:x val="3.3569186567476386E-2"/>
                  <c:y val="-2.0738336085614678E-2"/>
                </c:manualLayout>
              </c:layout>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59D-4131-940D-110D169F8DA9}"/>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PLHIV_NI_Deaths!$G$787:$G$818</c:f>
              <c:numCache>
                <c:formatCode>_-* #,##0_-;\-* #,##0_-;_-* "-"??_-;_-@_-</c:formatCode>
                <c:ptCount val="32"/>
                <c:pt idx="0">
                  <c:v>11</c:v>
                </c:pt>
                <c:pt idx="1">
                  <c:v>14</c:v>
                </c:pt>
                <c:pt idx="2">
                  <c:v>16</c:v>
                </c:pt>
                <c:pt idx="3">
                  <c:v>17</c:v>
                </c:pt>
                <c:pt idx="4">
                  <c:v>19</c:v>
                </c:pt>
                <c:pt idx="5">
                  <c:v>21</c:v>
                </c:pt>
                <c:pt idx="6">
                  <c:v>24</c:v>
                </c:pt>
                <c:pt idx="7">
                  <c:v>24</c:v>
                </c:pt>
                <c:pt idx="8">
                  <c:v>26</c:v>
                </c:pt>
                <c:pt idx="9">
                  <c:v>29</c:v>
                </c:pt>
                <c:pt idx="10">
                  <c:v>30</c:v>
                </c:pt>
                <c:pt idx="11">
                  <c:v>34</c:v>
                </c:pt>
                <c:pt idx="12">
                  <c:v>38</c:v>
                </c:pt>
                <c:pt idx="13">
                  <c:v>44</c:v>
                </c:pt>
                <c:pt idx="14">
                  <c:v>47</c:v>
                </c:pt>
                <c:pt idx="15">
                  <c:v>52</c:v>
                </c:pt>
                <c:pt idx="16">
                  <c:v>58</c:v>
                </c:pt>
                <c:pt idx="17">
                  <c:v>64</c:v>
                </c:pt>
                <c:pt idx="18">
                  <c:v>71</c:v>
                </c:pt>
                <c:pt idx="19">
                  <c:v>76</c:v>
                </c:pt>
                <c:pt idx="20">
                  <c:v>85</c:v>
                </c:pt>
                <c:pt idx="21">
                  <c:v>90</c:v>
                </c:pt>
                <c:pt idx="22">
                  <c:v>100</c:v>
                </c:pt>
                <c:pt idx="23">
                  <c:v>106</c:v>
                </c:pt>
                <c:pt idx="24">
                  <c:v>109</c:v>
                </c:pt>
                <c:pt idx="25">
                  <c:v>117</c:v>
                </c:pt>
                <c:pt idx="26">
                  <c:v>119</c:v>
                </c:pt>
                <c:pt idx="27">
                  <c:v>127</c:v>
                </c:pt>
                <c:pt idx="28">
                  <c:v>140</c:v>
                </c:pt>
                <c:pt idx="29">
                  <c:v>123</c:v>
                </c:pt>
                <c:pt idx="30">
                  <c:v>118</c:v>
                </c:pt>
                <c:pt idx="31">
                  <c:v>129</c:v>
                </c:pt>
              </c:numCache>
            </c:numRef>
          </c:val>
          <c:smooth val="0"/>
          <c:extLst>
            <c:ext xmlns:c16="http://schemas.microsoft.com/office/drawing/2014/chart" uri="{C3380CC4-5D6E-409C-BE32-E72D297353CC}">
              <c16:uniqueId val="{00000005-959D-4131-940D-110D169F8DA9}"/>
            </c:ext>
          </c:extLst>
        </c:ser>
        <c:ser>
          <c:idx val="4"/>
          <c:order val="4"/>
          <c:tx>
            <c:strRef>
              <c:f>PLHIV_NI_Deaths!$H$786</c:f>
              <c:strCache>
                <c:ptCount val="1"/>
                <c:pt idx="0">
                  <c:v> New HIV infections Lower bound </c:v>
                </c:pt>
              </c:strCache>
            </c:strRef>
          </c:tx>
          <c:spPr>
            <a:ln w="22225">
              <a:solidFill>
                <a:srgbClr val="E31837"/>
              </a:solidFill>
              <a:prstDash val="sysDot"/>
            </a:ln>
          </c:spPr>
          <c:marker>
            <c:symbol val="none"/>
          </c:marker>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PLHIV_NI_Deaths!$H$787:$H$818</c:f>
              <c:numCache>
                <c:formatCode>_-* #,##0_-;\-* #,##0_-;_-* "-"??_-;_-@_-</c:formatCode>
                <c:ptCount val="32"/>
                <c:pt idx="0">
                  <c:v>6</c:v>
                </c:pt>
                <c:pt idx="1">
                  <c:v>7</c:v>
                </c:pt>
                <c:pt idx="2">
                  <c:v>9</c:v>
                </c:pt>
                <c:pt idx="3">
                  <c:v>10</c:v>
                </c:pt>
                <c:pt idx="4">
                  <c:v>11</c:v>
                </c:pt>
                <c:pt idx="5">
                  <c:v>13</c:v>
                </c:pt>
                <c:pt idx="6">
                  <c:v>15</c:v>
                </c:pt>
                <c:pt idx="7">
                  <c:v>16</c:v>
                </c:pt>
                <c:pt idx="8">
                  <c:v>17</c:v>
                </c:pt>
                <c:pt idx="9">
                  <c:v>19</c:v>
                </c:pt>
                <c:pt idx="10">
                  <c:v>20</c:v>
                </c:pt>
                <c:pt idx="11">
                  <c:v>23</c:v>
                </c:pt>
                <c:pt idx="12">
                  <c:v>26</c:v>
                </c:pt>
                <c:pt idx="13">
                  <c:v>30</c:v>
                </c:pt>
                <c:pt idx="14">
                  <c:v>34</c:v>
                </c:pt>
                <c:pt idx="15">
                  <c:v>38</c:v>
                </c:pt>
                <c:pt idx="16">
                  <c:v>43</c:v>
                </c:pt>
                <c:pt idx="17">
                  <c:v>48</c:v>
                </c:pt>
                <c:pt idx="18">
                  <c:v>54</c:v>
                </c:pt>
                <c:pt idx="19">
                  <c:v>57</c:v>
                </c:pt>
                <c:pt idx="20">
                  <c:v>65</c:v>
                </c:pt>
                <c:pt idx="21">
                  <c:v>70</c:v>
                </c:pt>
                <c:pt idx="22">
                  <c:v>76</c:v>
                </c:pt>
                <c:pt idx="23">
                  <c:v>79</c:v>
                </c:pt>
                <c:pt idx="24">
                  <c:v>79</c:v>
                </c:pt>
                <c:pt idx="25">
                  <c:v>82</c:v>
                </c:pt>
                <c:pt idx="26">
                  <c:v>79</c:v>
                </c:pt>
                <c:pt idx="27">
                  <c:v>81</c:v>
                </c:pt>
                <c:pt idx="28">
                  <c:v>85</c:v>
                </c:pt>
                <c:pt idx="29">
                  <c:v>67</c:v>
                </c:pt>
                <c:pt idx="30">
                  <c:v>58</c:v>
                </c:pt>
                <c:pt idx="31">
                  <c:v>54</c:v>
                </c:pt>
              </c:numCache>
            </c:numRef>
          </c:val>
          <c:smooth val="0"/>
          <c:extLst>
            <c:ext xmlns:c16="http://schemas.microsoft.com/office/drawing/2014/chart" uri="{C3380CC4-5D6E-409C-BE32-E72D297353CC}">
              <c16:uniqueId val="{00000006-959D-4131-940D-110D169F8DA9}"/>
            </c:ext>
          </c:extLst>
        </c:ser>
        <c:ser>
          <c:idx val="5"/>
          <c:order val="5"/>
          <c:tx>
            <c:strRef>
              <c:f>PLHIV_NI_Deaths!$I$786</c:f>
              <c:strCache>
                <c:ptCount val="1"/>
                <c:pt idx="0">
                  <c:v> New HIV infections Upper bound </c:v>
                </c:pt>
              </c:strCache>
            </c:strRef>
          </c:tx>
          <c:spPr>
            <a:ln w="22225">
              <a:solidFill>
                <a:srgbClr val="F26B73"/>
              </a:solidFill>
              <a:prstDash val="sysDot"/>
            </a:ln>
          </c:spPr>
          <c:marker>
            <c:symbol val="none"/>
          </c:marker>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PLHIV_NI_Deaths!$I$787:$I$818</c:f>
              <c:numCache>
                <c:formatCode>_-* #,##0_-;\-* #,##0_-;_-* "-"??_-;_-@_-</c:formatCode>
                <c:ptCount val="32"/>
                <c:pt idx="0">
                  <c:v>24</c:v>
                </c:pt>
                <c:pt idx="1">
                  <c:v>30</c:v>
                </c:pt>
                <c:pt idx="2">
                  <c:v>35</c:v>
                </c:pt>
                <c:pt idx="3">
                  <c:v>39</c:v>
                </c:pt>
                <c:pt idx="4">
                  <c:v>46</c:v>
                </c:pt>
                <c:pt idx="5">
                  <c:v>53</c:v>
                </c:pt>
                <c:pt idx="6">
                  <c:v>62</c:v>
                </c:pt>
                <c:pt idx="7">
                  <c:v>65</c:v>
                </c:pt>
                <c:pt idx="8">
                  <c:v>69</c:v>
                </c:pt>
                <c:pt idx="9">
                  <c:v>76</c:v>
                </c:pt>
                <c:pt idx="10">
                  <c:v>77</c:v>
                </c:pt>
                <c:pt idx="11">
                  <c:v>85</c:v>
                </c:pt>
                <c:pt idx="12">
                  <c:v>90</c:v>
                </c:pt>
                <c:pt idx="13">
                  <c:v>100</c:v>
                </c:pt>
                <c:pt idx="14">
                  <c:v>102</c:v>
                </c:pt>
                <c:pt idx="15">
                  <c:v>109</c:v>
                </c:pt>
                <c:pt idx="16">
                  <c:v>113</c:v>
                </c:pt>
                <c:pt idx="17">
                  <c:v>115</c:v>
                </c:pt>
                <c:pt idx="18">
                  <c:v>120</c:v>
                </c:pt>
                <c:pt idx="19">
                  <c:v>118</c:v>
                </c:pt>
                <c:pt idx="20">
                  <c:v>121</c:v>
                </c:pt>
                <c:pt idx="21">
                  <c:v>121</c:v>
                </c:pt>
                <c:pt idx="22">
                  <c:v>129</c:v>
                </c:pt>
                <c:pt idx="23">
                  <c:v>134</c:v>
                </c:pt>
                <c:pt idx="24">
                  <c:v>139</c:v>
                </c:pt>
                <c:pt idx="25">
                  <c:v>152</c:v>
                </c:pt>
                <c:pt idx="26">
                  <c:v>160</c:v>
                </c:pt>
                <c:pt idx="27">
                  <c:v>171</c:v>
                </c:pt>
                <c:pt idx="28">
                  <c:v>195</c:v>
                </c:pt>
                <c:pt idx="29">
                  <c:v>177</c:v>
                </c:pt>
                <c:pt idx="30">
                  <c:v>176</c:v>
                </c:pt>
                <c:pt idx="31">
                  <c:v>200</c:v>
                </c:pt>
              </c:numCache>
            </c:numRef>
          </c:val>
          <c:smooth val="0"/>
          <c:extLst>
            <c:ext xmlns:c16="http://schemas.microsoft.com/office/drawing/2014/chart" uri="{C3380CC4-5D6E-409C-BE32-E72D297353CC}">
              <c16:uniqueId val="{00000007-959D-4131-940D-110D169F8DA9}"/>
            </c:ext>
          </c:extLst>
        </c:ser>
        <c:ser>
          <c:idx val="6"/>
          <c:order val="6"/>
          <c:tx>
            <c:strRef>
              <c:f>PLHIV_NI_Deaths!$J$786</c:f>
              <c:strCache>
                <c:ptCount val="1"/>
                <c:pt idx="0">
                  <c:v> AIDS-related deaths </c:v>
                </c:pt>
              </c:strCache>
            </c:strRef>
          </c:tx>
          <c:spPr>
            <a:ln w="38100">
              <a:solidFill>
                <a:srgbClr val="00A99A"/>
              </a:solidFill>
            </a:ln>
          </c:spPr>
          <c:marker>
            <c:symbol val="none"/>
          </c:marker>
          <c:dLbls>
            <c:dLbl>
              <c:idx val="30"/>
              <c:layout>
                <c:manualLayout>
                  <c:x val="3.8199419197473133E-2"/>
                  <c:y val="2.9626194408020816E-3"/>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959D-4131-940D-110D169F8DA9}"/>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PLHIV_NI_Deaths!$J$787:$J$818</c:f>
              <c:numCache>
                <c:formatCode>_-* #,##0_-;\-* #,##0_-;_-* "-"??_-;_-@_-</c:formatCode>
                <c:ptCount val="32"/>
                <c:pt idx="0">
                  <c:v>3</c:v>
                </c:pt>
                <c:pt idx="1">
                  <c:v>4</c:v>
                </c:pt>
                <c:pt idx="2">
                  <c:v>5</c:v>
                </c:pt>
                <c:pt idx="3">
                  <c:v>5</c:v>
                </c:pt>
                <c:pt idx="4">
                  <c:v>6</c:v>
                </c:pt>
                <c:pt idx="5">
                  <c:v>7</c:v>
                </c:pt>
                <c:pt idx="6">
                  <c:v>7</c:v>
                </c:pt>
                <c:pt idx="7">
                  <c:v>8</c:v>
                </c:pt>
                <c:pt idx="8">
                  <c:v>9</c:v>
                </c:pt>
                <c:pt idx="9">
                  <c:v>9</c:v>
                </c:pt>
                <c:pt idx="10">
                  <c:v>10</c:v>
                </c:pt>
                <c:pt idx="11">
                  <c:v>12</c:v>
                </c:pt>
                <c:pt idx="12">
                  <c:v>13</c:v>
                </c:pt>
                <c:pt idx="13">
                  <c:v>15</c:v>
                </c:pt>
                <c:pt idx="14">
                  <c:v>16</c:v>
                </c:pt>
                <c:pt idx="15">
                  <c:v>18</c:v>
                </c:pt>
                <c:pt idx="16">
                  <c:v>20</c:v>
                </c:pt>
                <c:pt idx="17">
                  <c:v>21</c:v>
                </c:pt>
                <c:pt idx="18">
                  <c:v>22</c:v>
                </c:pt>
                <c:pt idx="19">
                  <c:v>20</c:v>
                </c:pt>
                <c:pt idx="20">
                  <c:v>23</c:v>
                </c:pt>
                <c:pt idx="21">
                  <c:v>24</c:v>
                </c:pt>
                <c:pt idx="22">
                  <c:v>29</c:v>
                </c:pt>
                <c:pt idx="23">
                  <c:v>28</c:v>
                </c:pt>
                <c:pt idx="24">
                  <c:v>26</c:v>
                </c:pt>
                <c:pt idx="25">
                  <c:v>29</c:v>
                </c:pt>
                <c:pt idx="26">
                  <c:v>31</c:v>
                </c:pt>
                <c:pt idx="27">
                  <c:v>33</c:v>
                </c:pt>
                <c:pt idx="28">
                  <c:v>35</c:v>
                </c:pt>
                <c:pt idx="29">
                  <c:v>30</c:v>
                </c:pt>
                <c:pt idx="30">
                  <c:v>25</c:v>
                </c:pt>
                <c:pt idx="31">
                  <c:v>24</c:v>
                </c:pt>
              </c:numCache>
            </c:numRef>
          </c:val>
          <c:smooth val="0"/>
          <c:extLst>
            <c:ext xmlns:c16="http://schemas.microsoft.com/office/drawing/2014/chart" uri="{C3380CC4-5D6E-409C-BE32-E72D297353CC}">
              <c16:uniqueId val="{00000009-959D-4131-940D-110D169F8DA9}"/>
            </c:ext>
          </c:extLst>
        </c:ser>
        <c:ser>
          <c:idx val="7"/>
          <c:order val="7"/>
          <c:tx>
            <c:strRef>
              <c:f>PLHIV_NI_Deaths!$K$786</c:f>
              <c:strCache>
                <c:ptCount val="1"/>
                <c:pt idx="0">
                  <c:v> AIDS-related deaths Lower bound </c:v>
                </c:pt>
              </c:strCache>
            </c:strRef>
          </c:tx>
          <c:spPr>
            <a:ln w="22225">
              <a:solidFill>
                <a:srgbClr val="00A99A"/>
              </a:solidFill>
              <a:prstDash val="sysDot"/>
            </a:ln>
          </c:spPr>
          <c:marker>
            <c:symbol val="none"/>
          </c:marker>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PLHIV_NI_Deaths!$K$787:$K$818</c:f>
              <c:numCache>
                <c:formatCode>_-* #,##0_-;\-* #,##0_-;_-* "-"??_-;_-@_-</c:formatCode>
                <c:ptCount val="32"/>
                <c:pt idx="0">
                  <c:v>0.62505999999999995</c:v>
                </c:pt>
                <c:pt idx="1">
                  <c:v>0.97919</c:v>
                </c:pt>
                <c:pt idx="2">
                  <c:v>1</c:v>
                </c:pt>
                <c:pt idx="3">
                  <c:v>2</c:v>
                </c:pt>
                <c:pt idx="4">
                  <c:v>3</c:v>
                </c:pt>
                <c:pt idx="5">
                  <c:v>3</c:v>
                </c:pt>
                <c:pt idx="6">
                  <c:v>4</c:v>
                </c:pt>
                <c:pt idx="7">
                  <c:v>4</c:v>
                </c:pt>
                <c:pt idx="8">
                  <c:v>5</c:v>
                </c:pt>
                <c:pt idx="9">
                  <c:v>5</c:v>
                </c:pt>
                <c:pt idx="10">
                  <c:v>6</c:v>
                </c:pt>
                <c:pt idx="11">
                  <c:v>7</c:v>
                </c:pt>
                <c:pt idx="12">
                  <c:v>8</c:v>
                </c:pt>
                <c:pt idx="13">
                  <c:v>9</c:v>
                </c:pt>
                <c:pt idx="14">
                  <c:v>10</c:v>
                </c:pt>
                <c:pt idx="15">
                  <c:v>12</c:v>
                </c:pt>
                <c:pt idx="16">
                  <c:v>13</c:v>
                </c:pt>
                <c:pt idx="17">
                  <c:v>14</c:v>
                </c:pt>
                <c:pt idx="18">
                  <c:v>15</c:v>
                </c:pt>
                <c:pt idx="19">
                  <c:v>13</c:v>
                </c:pt>
                <c:pt idx="20">
                  <c:v>15</c:v>
                </c:pt>
                <c:pt idx="21">
                  <c:v>16</c:v>
                </c:pt>
                <c:pt idx="22">
                  <c:v>20</c:v>
                </c:pt>
                <c:pt idx="23">
                  <c:v>18</c:v>
                </c:pt>
                <c:pt idx="24">
                  <c:v>17</c:v>
                </c:pt>
                <c:pt idx="25">
                  <c:v>18</c:v>
                </c:pt>
                <c:pt idx="26">
                  <c:v>19</c:v>
                </c:pt>
                <c:pt idx="27">
                  <c:v>20</c:v>
                </c:pt>
                <c:pt idx="28">
                  <c:v>22</c:v>
                </c:pt>
                <c:pt idx="29">
                  <c:v>18</c:v>
                </c:pt>
                <c:pt idx="30">
                  <c:v>14</c:v>
                </c:pt>
                <c:pt idx="31">
                  <c:v>13</c:v>
                </c:pt>
              </c:numCache>
            </c:numRef>
          </c:val>
          <c:smooth val="0"/>
          <c:extLst>
            <c:ext xmlns:c16="http://schemas.microsoft.com/office/drawing/2014/chart" uri="{C3380CC4-5D6E-409C-BE32-E72D297353CC}">
              <c16:uniqueId val="{0000000A-959D-4131-940D-110D169F8DA9}"/>
            </c:ext>
          </c:extLst>
        </c:ser>
        <c:ser>
          <c:idx val="8"/>
          <c:order val="8"/>
          <c:tx>
            <c:strRef>
              <c:f>PLHIV_NI_Deaths!$L$786</c:f>
              <c:strCache>
                <c:ptCount val="1"/>
                <c:pt idx="0">
                  <c:v> AIDS-related deaths Upper bound </c:v>
                </c:pt>
              </c:strCache>
            </c:strRef>
          </c:tx>
          <c:spPr>
            <a:ln w="22225">
              <a:solidFill>
                <a:srgbClr val="00A99A"/>
              </a:solidFill>
              <a:prstDash val="sysDot"/>
            </a:ln>
          </c:spPr>
          <c:marker>
            <c:symbol val="none"/>
          </c:marker>
          <c:cat>
            <c:numRef>
              <c:f>PLHIV_NI_Deaths!$C$787:$C$818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PLHIV_NI_Deaths!$L$787:$L$818</c:f>
              <c:numCache>
                <c:formatCode>_-* #,##0_-;\-* #,##0_-;_-* "-"??_-;_-@_-</c:formatCode>
                <c:ptCount val="32"/>
                <c:pt idx="0">
                  <c:v>7</c:v>
                </c:pt>
                <c:pt idx="1">
                  <c:v>8</c:v>
                </c:pt>
                <c:pt idx="2">
                  <c:v>8</c:v>
                </c:pt>
                <c:pt idx="3">
                  <c:v>10</c:v>
                </c:pt>
                <c:pt idx="4">
                  <c:v>11</c:v>
                </c:pt>
                <c:pt idx="5">
                  <c:v>12</c:v>
                </c:pt>
                <c:pt idx="6">
                  <c:v>14</c:v>
                </c:pt>
                <c:pt idx="7">
                  <c:v>16</c:v>
                </c:pt>
                <c:pt idx="8">
                  <c:v>18</c:v>
                </c:pt>
                <c:pt idx="9">
                  <c:v>20</c:v>
                </c:pt>
                <c:pt idx="10">
                  <c:v>23</c:v>
                </c:pt>
                <c:pt idx="11">
                  <c:v>27</c:v>
                </c:pt>
                <c:pt idx="12">
                  <c:v>31</c:v>
                </c:pt>
                <c:pt idx="13">
                  <c:v>35</c:v>
                </c:pt>
                <c:pt idx="14">
                  <c:v>39</c:v>
                </c:pt>
                <c:pt idx="15">
                  <c:v>43</c:v>
                </c:pt>
                <c:pt idx="16">
                  <c:v>47</c:v>
                </c:pt>
                <c:pt idx="17">
                  <c:v>49</c:v>
                </c:pt>
                <c:pt idx="18">
                  <c:v>52</c:v>
                </c:pt>
                <c:pt idx="19">
                  <c:v>50</c:v>
                </c:pt>
                <c:pt idx="20">
                  <c:v>55</c:v>
                </c:pt>
                <c:pt idx="21">
                  <c:v>57</c:v>
                </c:pt>
                <c:pt idx="22">
                  <c:v>62</c:v>
                </c:pt>
                <c:pt idx="23">
                  <c:v>59</c:v>
                </c:pt>
                <c:pt idx="24">
                  <c:v>54</c:v>
                </c:pt>
                <c:pt idx="25">
                  <c:v>55</c:v>
                </c:pt>
                <c:pt idx="26">
                  <c:v>57</c:v>
                </c:pt>
                <c:pt idx="27">
                  <c:v>56</c:v>
                </c:pt>
                <c:pt idx="28">
                  <c:v>56</c:v>
                </c:pt>
                <c:pt idx="29">
                  <c:v>46</c:v>
                </c:pt>
                <c:pt idx="30">
                  <c:v>37</c:v>
                </c:pt>
                <c:pt idx="31">
                  <c:v>37</c:v>
                </c:pt>
              </c:numCache>
            </c:numRef>
          </c:val>
          <c:smooth val="0"/>
          <c:extLst>
            <c:ext xmlns:c16="http://schemas.microsoft.com/office/drawing/2014/chart" uri="{C3380CC4-5D6E-409C-BE32-E72D297353CC}">
              <c16:uniqueId val="{0000000B-959D-4131-940D-110D169F8DA9}"/>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majorUnit val="50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04658792650922"/>
          <c:y val="0.11900481189851268"/>
          <c:w val="0.82173118985126858"/>
          <c:h val="0.68584062408865554"/>
        </c:manualLayout>
      </c:layout>
      <c:barChart>
        <c:barDir val="col"/>
        <c:grouping val="clustered"/>
        <c:varyColors val="0"/>
        <c:ser>
          <c:idx val="0"/>
          <c:order val="0"/>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use'!$C$2:$G$2</c:f>
              <c:strCache>
                <c:ptCount val="5"/>
                <c:pt idx="0">
                  <c:v>Covalima</c:v>
                </c:pt>
                <c:pt idx="1">
                  <c:v>Oecusse</c:v>
                </c:pt>
                <c:pt idx="2">
                  <c:v>Bobonaro</c:v>
                </c:pt>
                <c:pt idx="3">
                  <c:v>Baucau</c:v>
                </c:pt>
                <c:pt idx="4">
                  <c:v>Dili</c:v>
                </c:pt>
              </c:strCache>
            </c:strRef>
          </c:cat>
          <c:val>
            <c:numRef>
              <c:f>'condom use'!$C$3:$G$3</c:f>
              <c:numCache>
                <c:formatCode>General</c:formatCode>
                <c:ptCount val="5"/>
                <c:pt idx="0">
                  <c:v>36.4</c:v>
                </c:pt>
                <c:pt idx="1">
                  <c:v>51.5</c:v>
                </c:pt>
                <c:pt idx="2">
                  <c:v>58.3</c:v>
                </c:pt>
                <c:pt idx="3">
                  <c:v>59</c:v>
                </c:pt>
                <c:pt idx="4">
                  <c:v>66.7</c:v>
                </c:pt>
              </c:numCache>
            </c:numRef>
          </c:val>
          <c:extLst>
            <c:ext xmlns:c16="http://schemas.microsoft.com/office/drawing/2014/chart" uri="{C3380CC4-5D6E-409C-BE32-E72D297353CC}">
              <c16:uniqueId val="{00000000-CBC7-4BC6-8906-3DB831C1C479}"/>
            </c:ext>
          </c:extLst>
        </c:ser>
        <c:dLbls>
          <c:showLegendKey val="0"/>
          <c:showVal val="0"/>
          <c:showCatName val="0"/>
          <c:showSerName val="0"/>
          <c:showPercent val="0"/>
          <c:showBubbleSize val="0"/>
        </c:dLbls>
        <c:gapWidth val="150"/>
        <c:axId val="45186048"/>
        <c:axId val="45187840"/>
      </c:barChart>
      <c:catAx>
        <c:axId val="45186048"/>
        <c:scaling>
          <c:orientation val="minMax"/>
        </c:scaling>
        <c:delete val="0"/>
        <c:axPos val="b"/>
        <c:numFmt formatCode="General" sourceLinked="0"/>
        <c:majorTickMark val="out"/>
        <c:minorTickMark val="none"/>
        <c:tickLblPos val="nextTo"/>
        <c:crossAx val="45187840"/>
        <c:crosses val="autoZero"/>
        <c:auto val="1"/>
        <c:lblAlgn val="ctr"/>
        <c:lblOffset val="100"/>
        <c:noMultiLvlLbl val="0"/>
      </c:catAx>
      <c:valAx>
        <c:axId val="45187840"/>
        <c:scaling>
          <c:orientation val="minMax"/>
          <c:max val="100"/>
        </c:scaling>
        <c:delete val="0"/>
        <c:axPos val="l"/>
        <c:title>
          <c:tx>
            <c:rich>
              <a:bodyPr rot="0" vert="horz"/>
              <a:lstStyle/>
              <a:p>
                <a:pPr>
                  <a:defRPr/>
                </a:pPr>
                <a:r>
                  <a:rPr lang="en-GB"/>
                  <a:t>%</a:t>
                </a:r>
              </a:p>
            </c:rich>
          </c:tx>
          <c:layout>
            <c:manualLayout>
              <c:xMode val="edge"/>
              <c:yMode val="edge"/>
              <c:x val="3.7459292103050226E-2"/>
              <c:y val="8.6243647735522427E-2"/>
            </c:manualLayout>
          </c:layout>
          <c:overlay val="0"/>
        </c:title>
        <c:numFmt formatCode="General" sourceLinked="1"/>
        <c:majorTickMark val="out"/>
        <c:minorTickMark val="none"/>
        <c:tickLblPos val="nextTo"/>
        <c:crossAx val="4518604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003584229390685E-2"/>
          <c:y val="5.9400000000000001E-2"/>
          <c:w val="0.85225548457386224"/>
          <c:h val="0.56144881889763776"/>
        </c:manualLayout>
      </c:layout>
      <c:barChart>
        <c:barDir val="col"/>
        <c:grouping val="clustered"/>
        <c:varyColors val="0"/>
        <c:ser>
          <c:idx val="0"/>
          <c:order val="0"/>
          <c:tx>
            <c:strRef>
              <c:f>RB!$B$60</c:f>
              <c:strCache>
                <c:ptCount val="1"/>
                <c:pt idx="0">
                  <c:v>FSW 
(number of clients in the last working day)</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RB!$A$61:$A$65</c:f>
              <c:strCache>
                <c:ptCount val="5"/>
                <c:pt idx="0">
                  <c:v>Covalima</c:v>
                </c:pt>
                <c:pt idx="1">
                  <c:v>Oecusse</c:v>
                </c:pt>
                <c:pt idx="2">
                  <c:v>Bobonaro</c:v>
                </c:pt>
                <c:pt idx="3">
                  <c:v>Baucau</c:v>
                </c:pt>
                <c:pt idx="4">
                  <c:v>Dili</c:v>
                </c:pt>
              </c:strCache>
            </c:strRef>
          </c:cat>
          <c:val>
            <c:numRef>
              <c:f>RB!$B$61:$B$65</c:f>
              <c:numCache>
                <c:formatCode>General</c:formatCode>
                <c:ptCount val="5"/>
                <c:pt idx="0">
                  <c:v>3</c:v>
                </c:pt>
                <c:pt idx="1">
                  <c:v>4</c:v>
                </c:pt>
                <c:pt idx="2">
                  <c:v>4</c:v>
                </c:pt>
                <c:pt idx="3">
                  <c:v>5</c:v>
                </c:pt>
                <c:pt idx="4">
                  <c:v>6</c:v>
                </c:pt>
              </c:numCache>
            </c:numRef>
          </c:val>
          <c:extLst>
            <c:ext xmlns:c16="http://schemas.microsoft.com/office/drawing/2014/chart" uri="{C3380CC4-5D6E-409C-BE32-E72D297353CC}">
              <c16:uniqueId val="{00000000-9A1C-4CC8-91E8-A657E2AE4371}"/>
            </c:ext>
          </c:extLst>
        </c:ser>
        <c:ser>
          <c:idx val="1"/>
          <c:order val="1"/>
          <c:tx>
            <c:strRef>
              <c:f>RB!$C$60</c:f>
              <c:strCache>
                <c:ptCount val="1"/>
                <c:pt idx="0">
                  <c:v>Clients of SW
(frequency of buying sex per month)</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RB!$A$61:$A$65</c:f>
              <c:strCache>
                <c:ptCount val="5"/>
                <c:pt idx="0">
                  <c:v>Covalima</c:v>
                </c:pt>
                <c:pt idx="1">
                  <c:v>Oecusse</c:v>
                </c:pt>
                <c:pt idx="2">
                  <c:v>Bobonaro</c:v>
                </c:pt>
                <c:pt idx="3">
                  <c:v>Baucau</c:v>
                </c:pt>
                <c:pt idx="4">
                  <c:v>Dili</c:v>
                </c:pt>
              </c:strCache>
            </c:strRef>
          </c:cat>
          <c:val>
            <c:numRef>
              <c:f>RB!$C$61:$C$65</c:f>
              <c:numCache>
                <c:formatCode>General</c:formatCode>
                <c:ptCount val="5"/>
                <c:pt idx="0">
                  <c:v>3</c:v>
                </c:pt>
                <c:pt idx="1">
                  <c:v>3</c:v>
                </c:pt>
                <c:pt idx="2">
                  <c:v>3</c:v>
                </c:pt>
                <c:pt idx="3">
                  <c:v>2</c:v>
                </c:pt>
                <c:pt idx="4">
                  <c:v>3</c:v>
                </c:pt>
              </c:numCache>
            </c:numRef>
          </c:val>
          <c:extLst>
            <c:ext xmlns:c16="http://schemas.microsoft.com/office/drawing/2014/chart" uri="{C3380CC4-5D6E-409C-BE32-E72D297353CC}">
              <c16:uniqueId val="{00000001-9A1C-4CC8-91E8-A657E2AE4371}"/>
            </c:ext>
          </c:extLst>
        </c:ser>
        <c:dLbls>
          <c:dLblPos val="outEnd"/>
          <c:showLegendKey val="0"/>
          <c:showVal val="1"/>
          <c:showCatName val="0"/>
          <c:showSerName val="0"/>
          <c:showPercent val="0"/>
          <c:showBubbleSize val="0"/>
        </c:dLbls>
        <c:gapWidth val="70"/>
        <c:axId val="45260800"/>
        <c:axId val="45262336"/>
      </c:barChart>
      <c:catAx>
        <c:axId val="45260800"/>
        <c:scaling>
          <c:orientation val="minMax"/>
        </c:scaling>
        <c:delete val="0"/>
        <c:axPos val="b"/>
        <c:numFmt formatCode="General" sourceLinked="0"/>
        <c:majorTickMark val="out"/>
        <c:minorTickMark val="none"/>
        <c:tickLblPos val="nextTo"/>
        <c:crossAx val="45262336"/>
        <c:crosses val="autoZero"/>
        <c:auto val="1"/>
        <c:lblAlgn val="ctr"/>
        <c:lblOffset val="100"/>
        <c:noMultiLvlLbl val="0"/>
      </c:catAx>
      <c:valAx>
        <c:axId val="45262336"/>
        <c:scaling>
          <c:orientation val="minMax"/>
        </c:scaling>
        <c:delete val="0"/>
        <c:axPos val="l"/>
        <c:title>
          <c:tx>
            <c:rich>
              <a:bodyPr rot="-5400000" vert="horz"/>
              <a:lstStyle/>
              <a:p>
                <a:pPr>
                  <a:defRPr/>
                </a:pPr>
                <a:r>
                  <a:rPr lang="en-GB" dirty="0"/>
                  <a:t>Median number</a:t>
                </a:r>
              </a:p>
            </c:rich>
          </c:tx>
          <c:layout>
            <c:manualLayout>
              <c:xMode val="edge"/>
              <c:yMode val="edge"/>
              <c:x val="5.4218045857475361E-3"/>
              <c:y val="0.15104934383202101"/>
            </c:manualLayout>
          </c:layout>
          <c:overlay val="0"/>
        </c:title>
        <c:numFmt formatCode="General" sourceLinked="1"/>
        <c:majorTickMark val="out"/>
        <c:minorTickMark val="none"/>
        <c:tickLblPos val="nextTo"/>
        <c:crossAx val="45260800"/>
        <c:crosses val="autoZero"/>
        <c:crossBetween val="between"/>
      </c:valAx>
    </c:plotArea>
    <c:legend>
      <c:legendPos val="b"/>
      <c:layout>
        <c:manualLayout>
          <c:xMode val="edge"/>
          <c:yMode val="edge"/>
          <c:x val="7.4842767295597482E-2"/>
          <c:y val="0.74010918635170608"/>
          <c:w val="0.92515723270440253"/>
          <c:h val="0.2398908136482939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58635348849645"/>
          <c:y val="0.10048629337999417"/>
          <c:w val="0.84016755121229536"/>
          <c:h val="0.77380358705161856"/>
        </c:manualLayout>
      </c:layout>
      <c:barChart>
        <c:barDir val="col"/>
        <c:grouping val="clustered"/>
        <c:varyColors val="0"/>
        <c:ser>
          <c:idx val="1"/>
          <c:order val="0"/>
          <c:tx>
            <c:strRef>
              <c:f>'[Chart in Microsoft PowerPoint]cdu - geo'!$B$29</c:f>
              <c:strCache>
                <c:ptCount val="1"/>
                <c:pt idx="0">
                  <c:v>Male</c:v>
                </c:pt>
              </c:strCache>
            </c:strRef>
          </c:tx>
          <c:spPr>
            <a:solidFill>
              <a:srgbClr val="EC008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PowerPoint]cdu - geo'!$C$27:$G$27</c:f>
              <c:strCache>
                <c:ptCount val="5"/>
                <c:pt idx="0">
                  <c:v>Baucau</c:v>
                </c:pt>
                <c:pt idx="1">
                  <c:v>Oecusse</c:v>
                </c:pt>
                <c:pt idx="2">
                  <c:v>Bobonaro</c:v>
                </c:pt>
                <c:pt idx="3">
                  <c:v>Covalima</c:v>
                </c:pt>
                <c:pt idx="4">
                  <c:v>Dili</c:v>
                </c:pt>
              </c:strCache>
            </c:strRef>
          </c:cat>
          <c:val>
            <c:numRef>
              <c:f>'[Chart in Microsoft PowerPoint]cdu - geo'!$C$29:$G$29</c:f>
              <c:numCache>
                <c:formatCode>0</c:formatCode>
                <c:ptCount val="5"/>
                <c:pt idx="0">
                  <c:v>25</c:v>
                </c:pt>
                <c:pt idx="1">
                  <c:v>26.7</c:v>
                </c:pt>
                <c:pt idx="2">
                  <c:v>29.7</c:v>
                </c:pt>
                <c:pt idx="3">
                  <c:v>34.6</c:v>
                </c:pt>
                <c:pt idx="4">
                  <c:v>45</c:v>
                </c:pt>
              </c:numCache>
            </c:numRef>
          </c:val>
          <c:extLst>
            <c:ext xmlns:c16="http://schemas.microsoft.com/office/drawing/2014/chart" uri="{C3380CC4-5D6E-409C-BE32-E72D297353CC}">
              <c16:uniqueId val="{00000000-4C1F-4A39-B7C0-9F668C96D225}"/>
            </c:ext>
          </c:extLst>
        </c:ser>
        <c:ser>
          <c:idx val="0"/>
          <c:order val="1"/>
          <c:tx>
            <c:strRef>
              <c:f>'[Chart in Microsoft PowerPoint]cdu - geo'!$B$28</c:f>
              <c:strCache>
                <c:ptCount val="1"/>
                <c:pt idx="0">
                  <c:v>Female</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PowerPoint]cdu - geo'!$C$27:$G$27</c:f>
              <c:strCache>
                <c:ptCount val="5"/>
                <c:pt idx="0">
                  <c:v>Baucau</c:v>
                </c:pt>
                <c:pt idx="1">
                  <c:v>Oecusse</c:v>
                </c:pt>
                <c:pt idx="2">
                  <c:v>Bobonaro</c:v>
                </c:pt>
                <c:pt idx="3">
                  <c:v>Covalima</c:v>
                </c:pt>
                <c:pt idx="4">
                  <c:v>Dili</c:v>
                </c:pt>
              </c:strCache>
            </c:strRef>
          </c:cat>
          <c:val>
            <c:numRef>
              <c:f>'[Chart in Microsoft PowerPoint]cdu - geo'!$C$28:$G$28</c:f>
              <c:numCache>
                <c:formatCode>0</c:formatCode>
                <c:ptCount val="5"/>
                <c:pt idx="0">
                  <c:v>50</c:v>
                </c:pt>
                <c:pt idx="1">
                  <c:v>19.399999999999999</c:v>
                </c:pt>
                <c:pt idx="2">
                  <c:v>58.8</c:v>
                </c:pt>
                <c:pt idx="3">
                  <c:v>31.6</c:v>
                </c:pt>
                <c:pt idx="4">
                  <c:v>69.599999999999994</c:v>
                </c:pt>
              </c:numCache>
            </c:numRef>
          </c:val>
          <c:extLst>
            <c:ext xmlns:c16="http://schemas.microsoft.com/office/drawing/2014/chart" uri="{C3380CC4-5D6E-409C-BE32-E72D297353CC}">
              <c16:uniqueId val="{00000001-4C1F-4A39-B7C0-9F668C96D225}"/>
            </c:ext>
          </c:extLst>
        </c:ser>
        <c:dLbls>
          <c:showLegendKey val="0"/>
          <c:showVal val="0"/>
          <c:showCatName val="0"/>
          <c:showSerName val="0"/>
          <c:showPercent val="0"/>
          <c:showBubbleSize val="0"/>
        </c:dLbls>
        <c:gapWidth val="64"/>
        <c:axId val="14699904"/>
        <c:axId val="14701696"/>
      </c:barChart>
      <c:catAx>
        <c:axId val="14699904"/>
        <c:scaling>
          <c:orientation val="minMax"/>
        </c:scaling>
        <c:delete val="0"/>
        <c:axPos val="b"/>
        <c:numFmt formatCode="General" sourceLinked="0"/>
        <c:majorTickMark val="out"/>
        <c:minorTickMark val="none"/>
        <c:tickLblPos val="nextTo"/>
        <c:crossAx val="14701696"/>
        <c:crosses val="autoZero"/>
        <c:auto val="1"/>
        <c:lblAlgn val="ctr"/>
        <c:lblOffset val="100"/>
        <c:noMultiLvlLbl val="0"/>
      </c:catAx>
      <c:valAx>
        <c:axId val="14701696"/>
        <c:scaling>
          <c:orientation val="minMax"/>
          <c:max val="100"/>
        </c:scaling>
        <c:delete val="0"/>
        <c:axPos val="l"/>
        <c:title>
          <c:tx>
            <c:rich>
              <a:bodyPr rot="0" vert="horz"/>
              <a:lstStyle/>
              <a:p>
                <a:pPr>
                  <a:defRPr/>
                </a:pPr>
                <a:r>
                  <a:rPr lang="en-GB"/>
                  <a:t>%</a:t>
                </a:r>
              </a:p>
            </c:rich>
          </c:tx>
          <c:layout>
            <c:manualLayout>
              <c:xMode val="edge"/>
              <c:yMode val="edge"/>
              <c:x val="1.2065647990945104E-2"/>
              <c:y val="4.5709755030621184E-2"/>
            </c:manualLayout>
          </c:layout>
          <c:overlay val="0"/>
        </c:title>
        <c:numFmt formatCode="0" sourceLinked="1"/>
        <c:majorTickMark val="out"/>
        <c:minorTickMark val="none"/>
        <c:tickLblPos val="nextTo"/>
        <c:crossAx val="14699904"/>
        <c:crosses val="autoZero"/>
        <c:crossBetween val="between"/>
        <c:majorUnit val="20"/>
      </c:valAx>
    </c:plotArea>
    <c:legend>
      <c:legendPos val="r"/>
      <c:layout>
        <c:manualLayout>
          <c:xMode val="edge"/>
          <c:yMode val="edge"/>
          <c:x val="0.15013194657968262"/>
          <c:y val="5.4278215223097115E-2"/>
          <c:w val="0.25677241108868182"/>
          <c:h val="0.178480606590842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31898349154955"/>
          <c:y val="8.8047740835464627E-2"/>
          <c:w val="0.55352564574288032"/>
          <c:h val="0.75326231011695033"/>
        </c:manualLayout>
      </c:layout>
      <c:barChart>
        <c:barDir val="col"/>
        <c:grouping val="clustered"/>
        <c:varyColors val="0"/>
        <c:ser>
          <c:idx val="0"/>
          <c:order val="0"/>
          <c:tx>
            <c:strRef>
              <c:f>RB!$B$95</c:f>
              <c:strCache>
                <c:ptCount val="1"/>
                <c:pt idx="0">
                  <c:v>Received money or gift in exchange for sex with male</c:v>
                </c:pt>
              </c:strCache>
            </c:strRef>
          </c:tx>
          <c:spPr>
            <a:solidFill>
              <a:srgbClr val="F78E1E"/>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RB!$A$96:$A$100</c:f>
              <c:strCache>
                <c:ptCount val="5"/>
                <c:pt idx="0">
                  <c:v>Oecusse</c:v>
                </c:pt>
                <c:pt idx="1">
                  <c:v>Dili</c:v>
                </c:pt>
                <c:pt idx="2">
                  <c:v>Covalima</c:v>
                </c:pt>
                <c:pt idx="3">
                  <c:v>Baucau</c:v>
                </c:pt>
                <c:pt idx="4">
                  <c:v>Bobonaro</c:v>
                </c:pt>
              </c:strCache>
            </c:strRef>
          </c:cat>
          <c:val>
            <c:numRef>
              <c:f>RB!$B$96:$B$100</c:f>
              <c:numCache>
                <c:formatCode>0</c:formatCode>
                <c:ptCount val="5"/>
                <c:pt idx="0">
                  <c:v>57.8</c:v>
                </c:pt>
                <c:pt idx="1">
                  <c:v>62.5</c:v>
                </c:pt>
                <c:pt idx="2">
                  <c:v>69.2</c:v>
                </c:pt>
                <c:pt idx="3">
                  <c:v>70.8</c:v>
                </c:pt>
                <c:pt idx="4">
                  <c:v>75.7</c:v>
                </c:pt>
              </c:numCache>
            </c:numRef>
          </c:val>
          <c:extLst>
            <c:ext xmlns:c16="http://schemas.microsoft.com/office/drawing/2014/chart" uri="{C3380CC4-5D6E-409C-BE32-E72D297353CC}">
              <c16:uniqueId val="{00000000-8C32-4220-9C61-7CED52A8FE7F}"/>
            </c:ext>
          </c:extLst>
        </c:ser>
        <c:ser>
          <c:idx val="1"/>
          <c:order val="1"/>
          <c:tx>
            <c:strRef>
              <c:f>RB!$C$95</c:f>
              <c:strCache>
                <c:ptCount val="1"/>
                <c:pt idx="0">
                  <c:v>Had sex with female partners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RB!$A$96:$A$100</c:f>
              <c:strCache>
                <c:ptCount val="5"/>
                <c:pt idx="0">
                  <c:v>Oecusse</c:v>
                </c:pt>
                <c:pt idx="1">
                  <c:v>Dili</c:v>
                </c:pt>
                <c:pt idx="2">
                  <c:v>Covalima</c:v>
                </c:pt>
                <c:pt idx="3">
                  <c:v>Baucau</c:v>
                </c:pt>
                <c:pt idx="4">
                  <c:v>Bobonaro</c:v>
                </c:pt>
              </c:strCache>
            </c:strRef>
          </c:cat>
          <c:val>
            <c:numRef>
              <c:f>RB!$C$96:$C$100</c:f>
              <c:numCache>
                <c:formatCode>0</c:formatCode>
                <c:ptCount val="5"/>
                <c:pt idx="0">
                  <c:v>19.399999999999999</c:v>
                </c:pt>
                <c:pt idx="1">
                  <c:v>69.599999999999994</c:v>
                </c:pt>
                <c:pt idx="2">
                  <c:v>31.6</c:v>
                </c:pt>
                <c:pt idx="3">
                  <c:v>50</c:v>
                </c:pt>
                <c:pt idx="4">
                  <c:v>58.8</c:v>
                </c:pt>
              </c:numCache>
            </c:numRef>
          </c:val>
          <c:extLst>
            <c:ext xmlns:c16="http://schemas.microsoft.com/office/drawing/2014/chart" uri="{C3380CC4-5D6E-409C-BE32-E72D297353CC}">
              <c16:uniqueId val="{00000001-8C32-4220-9C61-7CED52A8FE7F}"/>
            </c:ext>
          </c:extLst>
        </c:ser>
        <c:dLbls>
          <c:showLegendKey val="0"/>
          <c:showVal val="0"/>
          <c:showCatName val="0"/>
          <c:showSerName val="0"/>
          <c:showPercent val="0"/>
          <c:showBubbleSize val="0"/>
        </c:dLbls>
        <c:gapWidth val="58"/>
        <c:axId val="45327872"/>
        <c:axId val="45329408"/>
      </c:barChart>
      <c:catAx>
        <c:axId val="45327872"/>
        <c:scaling>
          <c:orientation val="minMax"/>
        </c:scaling>
        <c:delete val="0"/>
        <c:axPos val="b"/>
        <c:numFmt formatCode="General" sourceLinked="0"/>
        <c:majorTickMark val="out"/>
        <c:minorTickMark val="none"/>
        <c:tickLblPos val="nextTo"/>
        <c:crossAx val="45329408"/>
        <c:crosses val="autoZero"/>
        <c:auto val="1"/>
        <c:lblAlgn val="ctr"/>
        <c:lblOffset val="100"/>
        <c:noMultiLvlLbl val="0"/>
      </c:catAx>
      <c:valAx>
        <c:axId val="45329408"/>
        <c:scaling>
          <c:orientation val="minMax"/>
          <c:max val="100"/>
        </c:scaling>
        <c:delete val="0"/>
        <c:axPos val="l"/>
        <c:title>
          <c:tx>
            <c:rich>
              <a:bodyPr rot="0" vert="horz"/>
              <a:lstStyle/>
              <a:p>
                <a:pPr>
                  <a:defRPr/>
                </a:pPr>
                <a:r>
                  <a:rPr lang="en-GB"/>
                  <a:t>%</a:t>
                </a:r>
              </a:p>
            </c:rich>
          </c:tx>
          <c:layout>
            <c:manualLayout>
              <c:xMode val="edge"/>
              <c:yMode val="edge"/>
              <c:x val="0"/>
              <c:y val="4.1357858131417832E-2"/>
            </c:manualLayout>
          </c:layout>
          <c:overlay val="0"/>
        </c:title>
        <c:numFmt formatCode="0" sourceLinked="1"/>
        <c:majorTickMark val="out"/>
        <c:minorTickMark val="none"/>
        <c:tickLblPos val="nextTo"/>
        <c:crossAx val="45327872"/>
        <c:crosses val="autoZero"/>
        <c:crossBetween val="between"/>
        <c:majorUnit val="20"/>
      </c:valAx>
    </c:plotArea>
    <c:legend>
      <c:legendPos val="r"/>
      <c:layout>
        <c:manualLayout>
          <c:xMode val="edge"/>
          <c:yMode val="edge"/>
          <c:x val="0.6627389800573994"/>
          <c:y val="0.13784449400243279"/>
          <c:w val="0.32365525092495967"/>
          <c:h val="0.5234930233165979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799352750809"/>
          <c:y val="8.5097646692468526E-2"/>
          <c:w val="0.87109165965904756"/>
          <c:h val="0.57567551937364536"/>
        </c:manualLayout>
      </c:layout>
      <c:barChart>
        <c:barDir val="col"/>
        <c:grouping val="clustered"/>
        <c:varyColors val="0"/>
        <c:ser>
          <c:idx val="0"/>
          <c:order val="0"/>
          <c:spPr>
            <a:solidFill>
              <a:srgbClr val="00AEEF"/>
            </a:solidFill>
            <a:ln>
              <a:noFill/>
            </a:ln>
          </c:spPr>
          <c:invertIfNegative val="0"/>
          <c:dPt>
            <c:idx val="0"/>
            <c:invertIfNegative val="0"/>
            <c:bubble3D val="0"/>
            <c:extLst>
              <c:ext xmlns:c16="http://schemas.microsoft.com/office/drawing/2014/chart" uri="{C3380CC4-5D6E-409C-BE32-E72D297353CC}">
                <c16:uniqueId val="{00000000-5141-490F-B05C-298C95C2B6C4}"/>
              </c:ext>
            </c:extLst>
          </c:dPt>
          <c:dPt>
            <c:idx val="1"/>
            <c:invertIfNegative val="0"/>
            <c:bubble3D val="0"/>
            <c:extLst>
              <c:ext xmlns:c16="http://schemas.microsoft.com/office/drawing/2014/chart" uri="{C3380CC4-5D6E-409C-BE32-E72D297353CC}">
                <c16:uniqueId val="{00000001-5141-490F-B05C-298C95C2B6C4}"/>
              </c:ext>
            </c:extLst>
          </c:dPt>
          <c:dPt>
            <c:idx val="2"/>
            <c:invertIfNegative val="0"/>
            <c:bubble3D val="0"/>
            <c:extLst>
              <c:ext xmlns:c16="http://schemas.microsoft.com/office/drawing/2014/chart" uri="{C3380CC4-5D6E-409C-BE32-E72D297353CC}">
                <c16:uniqueId val="{00000002-5141-490F-B05C-298C95C2B6C4}"/>
              </c:ext>
            </c:extLst>
          </c:dPt>
          <c:dPt>
            <c:idx val="3"/>
            <c:invertIfNegative val="0"/>
            <c:bubble3D val="0"/>
            <c:extLst>
              <c:ext xmlns:c16="http://schemas.microsoft.com/office/drawing/2014/chart" uri="{C3380CC4-5D6E-409C-BE32-E72D297353CC}">
                <c16:uniqueId val="{00000003-5141-490F-B05C-298C95C2B6C4}"/>
              </c:ext>
            </c:extLst>
          </c:dPt>
          <c:dPt>
            <c:idx val="4"/>
            <c:invertIfNegative val="0"/>
            <c:bubble3D val="0"/>
            <c:extLst>
              <c:ext xmlns:c16="http://schemas.microsoft.com/office/drawing/2014/chart" uri="{C3380CC4-5D6E-409C-BE32-E72D297353CC}">
                <c16:uniqueId val="{00000004-5141-490F-B05C-298C95C2B6C4}"/>
              </c:ext>
            </c:extLst>
          </c:dPt>
          <c:dPt>
            <c:idx val="5"/>
            <c:invertIfNegative val="0"/>
            <c:bubble3D val="0"/>
            <c:extLst>
              <c:ext xmlns:c16="http://schemas.microsoft.com/office/drawing/2014/chart" uri="{C3380CC4-5D6E-409C-BE32-E72D297353CC}">
                <c16:uniqueId val="{00000005-5141-490F-B05C-298C95C2B6C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'MSM_consis condm use'!$B$2:$G$4</c:f>
              <c:multiLvlStrCache>
                <c:ptCount val="6"/>
                <c:lvl>
                  <c:pt idx="0">
                    <c:v>Anal sex</c:v>
                  </c:pt>
                  <c:pt idx="1">
                    <c:v>Anal sex</c:v>
                  </c:pt>
                  <c:pt idx="2">
                    <c:v>Vaginal sex</c:v>
                  </c:pt>
                  <c:pt idx="3">
                    <c:v>Anal sex</c:v>
                  </c:pt>
                  <c:pt idx="4">
                    <c:v>Vaginal sex</c:v>
                  </c:pt>
                  <c:pt idx="5">
                    <c:v>Anal sex</c:v>
                  </c:pt>
                </c:lvl>
                <c:lvl>
                  <c:pt idx="0">
                    <c:v>Regular</c:v>
                  </c:pt>
                  <c:pt idx="1">
                    <c:v>Casual</c:v>
                  </c:pt>
                  <c:pt idx="2">
                    <c:v>Regular</c:v>
                  </c:pt>
                  <c:pt idx="4">
                    <c:v>Casual</c:v>
                  </c:pt>
                </c:lvl>
                <c:lvl>
                  <c:pt idx="0">
                    <c:v>With male partner</c:v>
                  </c:pt>
                  <c:pt idx="2">
                    <c:v>With female partner</c:v>
                  </c:pt>
                </c:lvl>
              </c:multiLvlStrCache>
            </c:multiLvlStrRef>
          </c:cat>
          <c:val>
            <c:numRef>
              <c:f>'MSM_consis condm use'!$B$5:$G$5</c:f>
              <c:numCache>
                <c:formatCode>General</c:formatCode>
                <c:ptCount val="6"/>
                <c:pt idx="0">
                  <c:v>15</c:v>
                </c:pt>
                <c:pt idx="1">
                  <c:v>18</c:v>
                </c:pt>
              </c:numCache>
            </c:numRef>
          </c:val>
          <c:extLst>
            <c:ext xmlns:c16="http://schemas.microsoft.com/office/drawing/2014/chart" uri="{C3380CC4-5D6E-409C-BE32-E72D297353CC}">
              <c16:uniqueId val="{00000006-5141-490F-B05C-298C95C2B6C4}"/>
            </c:ext>
          </c:extLst>
        </c:ser>
        <c:ser>
          <c:idx val="1"/>
          <c:order val="1"/>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'MSM_consis condm use'!$B$2:$G$4</c:f>
              <c:multiLvlStrCache>
                <c:ptCount val="6"/>
                <c:lvl>
                  <c:pt idx="0">
                    <c:v>Anal sex</c:v>
                  </c:pt>
                  <c:pt idx="1">
                    <c:v>Anal sex</c:v>
                  </c:pt>
                  <c:pt idx="2">
                    <c:v>Vaginal sex</c:v>
                  </c:pt>
                  <c:pt idx="3">
                    <c:v>Anal sex</c:v>
                  </c:pt>
                  <c:pt idx="4">
                    <c:v>Vaginal sex</c:v>
                  </c:pt>
                  <c:pt idx="5">
                    <c:v>Anal sex</c:v>
                  </c:pt>
                </c:lvl>
                <c:lvl>
                  <c:pt idx="0">
                    <c:v>Regular</c:v>
                  </c:pt>
                  <c:pt idx="1">
                    <c:v>Casual</c:v>
                  </c:pt>
                  <c:pt idx="2">
                    <c:v>Regular</c:v>
                  </c:pt>
                  <c:pt idx="4">
                    <c:v>Casual</c:v>
                  </c:pt>
                </c:lvl>
                <c:lvl>
                  <c:pt idx="0">
                    <c:v>With male partner</c:v>
                  </c:pt>
                  <c:pt idx="2">
                    <c:v>With female partner</c:v>
                  </c:pt>
                </c:lvl>
              </c:multiLvlStrCache>
            </c:multiLvlStrRef>
          </c:cat>
          <c:val>
            <c:numRef>
              <c:f>'MSM_consis condm use'!$B$6:$G$6</c:f>
              <c:numCache>
                <c:formatCode>General</c:formatCode>
                <c:ptCount val="6"/>
                <c:pt idx="2">
                  <c:v>9</c:v>
                </c:pt>
                <c:pt idx="3">
                  <c:v>4</c:v>
                </c:pt>
                <c:pt idx="4">
                  <c:v>20</c:v>
                </c:pt>
                <c:pt idx="5">
                  <c:v>17</c:v>
                </c:pt>
              </c:numCache>
            </c:numRef>
          </c:val>
          <c:extLst>
            <c:ext xmlns:c16="http://schemas.microsoft.com/office/drawing/2014/chart" uri="{C3380CC4-5D6E-409C-BE32-E72D297353CC}">
              <c16:uniqueId val="{00000007-5141-490F-B05C-298C95C2B6C4}"/>
            </c:ext>
          </c:extLst>
        </c:ser>
        <c:dLbls>
          <c:showLegendKey val="0"/>
          <c:showVal val="0"/>
          <c:showCatName val="0"/>
          <c:showSerName val="0"/>
          <c:showPercent val="0"/>
          <c:showBubbleSize val="0"/>
        </c:dLbls>
        <c:gapWidth val="150"/>
        <c:axId val="45630976"/>
        <c:axId val="45632512"/>
      </c:barChart>
      <c:catAx>
        <c:axId val="45630976"/>
        <c:scaling>
          <c:orientation val="minMax"/>
        </c:scaling>
        <c:delete val="0"/>
        <c:axPos val="b"/>
        <c:numFmt formatCode="General" sourceLinked="0"/>
        <c:majorTickMark val="out"/>
        <c:minorTickMark val="none"/>
        <c:tickLblPos val="nextTo"/>
        <c:crossAx val="45632512"/>
        <c:crosses val="autoZero"/>
        <c:auto val="1"/>
        <c:lblAlgn val="ctr"/>
        <c:lblOffset val="100"/>
        <c:noMultiLvlLbl val="0"/>
      </c:catAx>
      <c:valAx>
        <c:axId val="45632512"/>
        <c:scaling>
          <c:orientation val="minMax"/>
          <c:max val="100"/>
          <c:min val="0"/>
        </c:scaling>
        <c:delete val="0"/>
        <c:axPos val="l"/>
        <c:title>
          <c:tx>
            <c:rich>
              <a:bodyPr rot="0" vert="horz"/>
              <a:lstStyle/>
              <a:p>
                <a:pPr>
                  <a:defRPr/>
                </a:pPr>
                <a:r>
                  <a:rPr lang="en-US"/>
                  <a:t>%</a:t>
                </a:r>
              </a:p>
            </c:rich>
          </c:tx>
          <c:layout>
            <c:manualLayout>
              <c:xMode val="edge"/>
              <c:yMode val="edge"/>
              <c:x val="1.0868435134928524E-2"/>
              <c:y val="2.890734908136483E-2"/>
            </c:manualLayout>
          </c:layout>
          <c:overlay val="0"/>
        </c:title>
        <c:numFmt formatCode="General" sourceLinked="1"/>
        <c:majorTickMark val="out"/>
        <c:minorTickMark val="none"/>
        <c:tickLblPos val="nextTo"/>
        <c:crossAx val="4563097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76948046335162E-2"/>
          <c:y val="0.13020195392242659"/>
          <c:w val="0.76533344451709806"/>
          <c:h val="0.56572151932088155"/>
        </c:manualLayout>
      </c:layout>
      <c:barChart>
        <c:barDir val="col"/>
        <c:grouping val="clustered"/>
        <c:varyColors val="0"/>
        <c:ser>
          <c:idx val="0"/>
          <c:order val="0"/>
          <c:tx>
            <c:strRef>
              <c:f>'age 15'!$F$1</c:f>
              <c:strCache>
                <c:ptCount val="1"/>
                <c:pt idx="0">
                  <c:v>Male</c:v>
                </c:pt>
              </c:strCache>
            </c:strRef>
          </c:tx>
          <c:spPr>
            <a:solidFill>
              <a:srgbClr val="00AEEF"/>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EF7-488F-9E9D-093C4A7EBDBB}"/>
                </c:ext>
              </c:extLst>
            </c:dLbl>
            <c:dLbl>
              <c:idx val="2"/>
              <c:delete val="1"/>
              <c:extLst>
                <c:ext xmlns:c15="http://schemas.microsoft.com/office/drawing/2012/chart" uri="{CE6537A1-D6FC-4f65-9D91-7224C49458BB}"/>
                <c:ext xmlns:c16="http://schemas.microsoft.com/office/drawing/2014/chart" uri="{C3380CC4-5D6E-409C-BE32-E72D297353CC}">
                  <c16:uniqueId val="{00000001-AEF7-488F-9E9D-093C4A7EBDBB}"/>
                </c:ext>
              </c:extLst>
            </c:dLbl>
            <c:dLbl>
              <c:idx val="3"/>
              <c:delete val="1"/>
              <c:extLst>
                <c:ext xmlns:c15="http://schemas.microsoft.com/office/drawing/2012/chart" uri="{CE6537A1-D6FC-4f65-9D91-7224C49458BB}"/>
                <c:ext xmlns:c16="http://schemas.microsoft.com/office/drawing/2014/chart" uri="{C3380CC4-5D6E-409C-BE32-E72D297353CC}">
                  <c16:uniqueId val="{00000002-AEF7-488F-9E9D-093C4A7EBDBB}"/>
                </c:ext>
              </c:extLst>
            </c:dLbl>
            <c:dLbl>
              <c:idx val="5"/>
              <c:delete val="1"/>
              <c:extLst>
                <c:ext xmlns:c15="http://schemas.microsoft.com/office/drawing/2012/chart" uri="{CE6537A1-D6FC-4f65-9D91-7224C49458BB}"/>
                <c:ext xmlns:c16="http://schemas.microsoft.com/office/drawing/2014/chart" uri="{C3380CC4-5D6E-409C-BE32-E72D297353CC}">
                  <c16:uniqueId val="{00000003-AEF7-488F-9E9D-093C4A7EBDBB}"/>
                </c:ext>
              </c:extLst>
            </c:dLbl>
            <c:dLbl>
              <c:idx val="7"/>
              <c:delete val="1"/>
              <c:extLst>
                <c:ext xmlns:c15="http://schemas.microsoft.com/office/drawing/2012/chart" uri="{CE6537A1-D6FC-4f65-9D91-7224C49458BB}"/>
                <c:ext xmlns:c16="http://schemas.microsoft.com/office/drawing/2014/chart" uri="{C3380CC4-5D6E-409C-BE32-E72D297353CC}">
                  <c16:uniqueId val="{00000004-AEF7-488F-9E9D-093C4A7EBDBB}"/>
                </c:ext>
              </c:extLst>
            </c:dLbl>
            <c:dLbl>
              <c:idx val="10"/>
              <c:delete val="1"/>
              <c:extLst>
                <c:ext xmlns:c15="http://schemas.microsoft.com/office/drawing/2012/chart" uri="{CE6537A1-D6FC-4f65-9D91-7224C49458BB}"/>
                <c:ext xmlns:c16="http://schemas.microsoft.com/office/drawing/2014/chart" uri="{C3380CC4-5D6E-409C-BE32-E72D297353CC}">
                  <c16:uniqueId val="{00000005-AEF7-488F-9E9D-093C4A7EBDBB}"/>
                </c:ext>
              </c:extLst>
            </c:dLbl>
            <c:dLbl>
              <c:idx val="11"/>
              <c:delete val="1"/>
              <c:extLst>
                <c:ext xmlns:c15="http://schemas.microsoft.com/office/drawing/2012/chart" uri="{CE6537A1-D6FC-4f65-9D91-7224C49458BB}"/>
                <c:ext xmlns:c16="http://schemas.microsoft.com/office/drawing/2014/chart" uri="{C3380CC4-5D6E-409C-BE32-E72D297353CC}">
                  <c16:uniqueId val="{00000006-AEF7-488F-9E9D-093C4A7EBDBB}"/>
                </c:ext>
              </c:extLst>
            </c:dLbl>
            <c:dLbl>
              <c:idx val="12"/>
              <c:delete val="1"/>
              <c:extLst>
                <c:ext xmlns:c15="http://schemas.microsoft.com/office/drawing/2012/chart" uri="{CE6537A1-D6FC-4f65-9D91-7224C49458BB}"/>
                <c:ext xmlns:c16="http://schemas.microsoft.com/office/drawing/2014/chart" uri="{C3380CC4-5D6E-409C-BE32-E72D297353CC}">
                  <c16:uniqueId val="{00000007-AEF7-488F-9E9D-093C4A7EBDB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15'!$E$2:$E$14</c:f>
              <c:strCache>
                <c:ptCount val="13"/>
                <c:pt idx="0">
                  <c:v>Aileu</c:v>
                </c:pt>
                <c:pt idx="1">
                  <c:v>Ainaro</c:v>
                </c:pt>
                <c:pt idx="2">
                  <c:v>Baucau</c:v>
                </c:pt>
                <c:pt idx="3">
                  <c:v>Bobonaro</c:v>
                </c:pt>
                <c:pt idx="4">
                  <c:v>Cova Lima</c:v>
                </c:pt>
                <c:pt idx="5">
                  <c:v>Dili</c:v>
                </c:pt>
                <c:pt idx="6">
                  <c:v>Ermera</c:v>
                </c:pt>
                <c:pt idx="7">
                  <c:v>Lautem</c:v>
                </c:pt>
                <c:pt idx="8">
                  <c:v>Liquica</c:v>
                </c:pt>
                <c:pt idx="9">
                  <c:v>Manatuto</c:v>
                </c:pt>
                <c:pt idx="10">
                  <c:v>Manufahi</c:v>
                </c:pt>
                <c:pt idx="11">
                  <c:v>Oecussi</c:v>
                </c:pt>
                <c:pt idx="12">
                  <c:v>Viqueque</c:v>
                </c:pt>
              </c:strCache>
            </c:strRef>
          </c:cat>
          <c:val>
            <c:numRef>
              <c:f>'age 15'!$F$2:$F$14</c:f>
              <c:numCache>
                <c:formatCode>General</c:formatCode>
                <c:ptCount val="13"/>
                <c:pt idx="0">
                  <c:v>0.8</c:v>
                </c:pt>
                <c:pt idx="1">
                  <c:v>0</c:v>
                </c:pt>
                <c:pt idx="2">
                  <c:v>0</c:v>
                </c:pt>
                <c:pt idx="3">
                  <c:v>0</c:v>
                </c:pt>
                <c:pt idx="4">
                  <c:v>4.9000000000000004</c:v>
                </c:pt>
                <c:pt idx="5">
                  <c:v>0</c:v>
                </c:pt>
                <c:pt idx="6">
                  <c:v>0.2</c:v>
                </c:pt>
                <c:pt idx="7">
                  <c:v>0</c:v>
                </c:pt>
                <c:pt idx="8">
                  <c:v>2.2000000000000002</c:v>
                </c:pt>
                <c:pt idx="9">
                  <c:v>0.7</c:v>
                </c:pt>
                <c:pt idx="10">
                  <c:v>0</c:v>
                </c:pt>
                <c:pt idx="11">
                  <c:v>0</c:v>
                </c:pt>
                <c:pt idx="12">
                  <c:v>0</c:v>
                </c:pt>
              </c:numCache>
            </c:numRef>
          </c:val>
          <c:extLst>
            <c:ext xmlns:c16="http://schemas.microsoft.com/office/drawing/2014/chart" uri="{C3380CC4-5D6E-409C-BE32-E72D297353CC}">
              <c16:uniqueId val="{00000008-AEF7-488F-9E9D-093C4A7EBDBB}"/>
            </c:ext>
          </c:extLst>
        </c:ser>
        <c:ser>
          <c:idx val="1"/>
          <c:order val="1"/>
          <c:tx>
            <c:strRef>
              <c:f>'age 15'!$G$1</c:f>
              <c:strCache>
                <c:ptCount val="1"/>
                <c:pt idx="0">
                  <c:v>Female</c:v>
                </c:pt>
              </c:strCache>
            </c:strRef>
          </c:tx>
          <c:spPr>
            <a:solidFill>
              <a:srgbClr val="EC008C"/>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15'!$E$2:$E$14</c:f>
              <c:strCache>
                <c:ptCount val="13"/>
                <c:pt idx="0">
                  <c:v>Aileu</c:v>
                </c:pt>
                <c:pt idx="1">
                  <c:v>Ainaro</c:v>
                </c:pt>
                <c:pt idx="2">
                  <c:v>Baucau</c:v>
                </c:pt>
                <c:pt idx="3">
                  <c:v>Bobonaro</c:v>
                </c:pt>
                <c:pt idx="4">
                  <c:v>Cova Lima</c:v>
                </c:pt>
                <c:pt idx="5">
                  <c:v>Dili</c:v>
                </c:pt>
                <c:pt idx="6">
                  <c:v>Ermera</c:v>
                </c:pt>
                <c:pt idx="7">
                  <c:v>Lautem</c:v>
                </c:pt>
                <c:pt idx="8">
                  <c:v>Liquica</c:v>
                </c:pt>
                <c:pt idx="9">
                  <c:v>Manatuto</c:v>
                </c:pt>
                <c:pt idx="10">
                  <c:v>Manufahi</c:v>
                </c:pt>
                <c:pt idx="11">
                  <c:v>Oecussi</c:v>
                </c:pt>
                <c:pt idx="12">
                  <c:v>Viqueque</c:v>
                </c:pt>
              </c:strCache>
            </c:strRef>
          </c:cat>
          <c:val>
            <c:numRef>
              <c:f>'age 15'!$G$2:$G$14</c:f>
              <c:numCache>
                <c:formatCode>General</c:formatCode>
                <c:ptCount val="13"/>
                <c:pt idx="0">
                  <c:v>1.6</c:v>
                </c:pt>
                <c:pt idx="1">
                  <c:v>1</c:v>
                </c:pt>
                <c:pt idx="2">
                  <c:v>1.1000000000000001</c:v>
                </c:pt>
                <c:pt idx="3">
                  <c:v>3.2</c:v>
                </c:pt>
                <c:pt idx="4">
                  <c:v>2.4</c:v>
                </c:pt>
                <c:pt idx="5">
                  <c:v>2.2999999999999998</c:v>
                </c:pt>
                <c:pt idx="6">
                  <c:v>0.3</c:v>
                </c:pt>
                <c:pt idx="7">
                  <c:v>2</c:v>
                </c:pt>
                <c:pt idx="8">
                  <c:v>1.2</c:v>
                </c:pt>
                <c:pt idx="9">
                  <c:v>1.2</c:v>
                </c:pt>
                <c:pt idx="10">
                  <c:v>1.5</c:v>
                </c:pt>
                <c:pt idx="11">
                  <c:v>3.1</c:v>
                </c:pt>
                <c:pt idx="12">
                  <c:v>2.2000000000000002</c:v>
                </c:pt>
              </c:numCache>
            </c:numRef>
          </c:val>
          <c:extLst>
            <c:ext xmlns:c16="http://schemas.microsoft.com/office/drawing/2014/chart" uri="{C3380CC4-5D6E-409C-BE32-E72D297353CC}">
              <c16:uniqueId val="{00000009-AEF7-488F-9E9D-093C4A7EBDBB}"/>
            </c:ext>
          </c:extLst>
        </c:ser>
        <c:dLbls>
          <c:showLegendKey val="0"/>
          <c:showVal val="0"/>
          <c:showCatName val="0"/>
          <c:showSerName val="0"/>
          <c:showPercent val="0"/>
          <c:showBubbleSize val="0"/>
        </c:dLbls>
        <c:gapWidth val="60"/>
        <c:axId val="127952768"/>
        <c:axId val="127954304"/>
      </c:barChart>
      <c:catAx>
        <c:axId val="127952768"/>
        <c:scaling>
          <c:orientation val="minMax"/>
        </c:scaling>
        <c:delete val="0"/>
        <c:axPos val="b"/>
        <c:numFmt formatCode="General" sourceLinked="1"/>
        <c:majorTickMark val="out"/>
        <c:minorTickMark val="none"/>
        <c:tickLblPos val="nextTo"/>
        <c:crossAx val="127954304"/>
        <c:crosses val="autoZero"/>
        <c:auto val="1"/>
        <c:lblAlgn val="ctr"/>
        <c:lblOffset val="100"/>
        <c:noMultiLvlLbl val="0"/>
      </c:catAx>
      <c:valAx>
        <c:axId val="127954304"/>
        <c:scaling>
          <c:orientation val="minMax"/>
          <c:max val="10"/>
          <c:min val="0"/>
        </c:scaling>
        <c:delete val="0"/>
        <c:axPos val="l"/>
        <c:majorGridlines>
          <c:spPr>
            <a:ln w="2886">
              <a:solidFill>
                <a:schemeClr val="bg1">
                  <a:lumMod val="85000"/>
                </a:schemeClr>
              </a:solidFill>
              <a:prstDash val="dash"/>
            </a:ln>
          </c:spPr>
        </c:majorGridlines>
        <c:title>
          <c:tx>
            <c:rich>
              <a:bodyPr rot="0" vert="horz"/>
              <a:lstStyle/>
              <a:p>
                <a:pPr algn="ctr">
                  <a:defRPr/>
                </a:pPr>
                <a:r>
                  <a:rPr lang="en-GB"/>
                  <a:t>%</a:t>
                </a:r>
              </a:p>
            </c:rich>
          </c:tx>
          <c:layout>
            <c:manualLayout>
              <c:xMode val="edge"/>
              <c:yMode val="edge"/>
              <c:x val="1.3849242950423907E-3"/>
              <c:y val="6.4462500054895108E-2"/>
            </c:manualLayout>
          </c:layout>
          <c:overlay val="0"/>
        </c:title>
        <c:numFmt formatCode="General" sourceLinked="1"/>
        <c:majorTickMark val="out"/>
        <c:minorTickMark val="none"/>
        <c:tickLblPos val="nextTo"/>
        <c:crossAx val="127952768"/>
        <c:crosses val="autoZero"/>
        <c:crossBetween val="between"/>
        <c:majorUnit val="2"/>
      </c:valAx>
      <c:spPr>
        <a:noFill/>
        <a:ln w="24341">
          <a:noFill/>
        </a:ln>
      </c:spPr>
    </c:plotArea>
    <c:legend>
      <c:legendPos val="r"/>
      <c:layout>
        <c:manualLayout>
          <c:xMode val="edge"/>
          <c:yMode val="edge"/>
          <c:x val="0.84306602281775589"/>
          <c:y val="0.14820086778184247"/>
          <c:w val="0.15403014876591106"/>
          <c:h val="0.3158260944986320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517218751395229E-2"/>
          <c:y val="0.11598223299010699"/>
          <c:w val="0.90942413459771332"/>
          <c:h val="0.50008202099736998"/>
        </c:manualLayout>
      </c:layout>
      <c:barChart>
        <c:barDir val="col"/>
        <c:grouping val="clustered"/>
        <c:varyColors val="0"/>
        <c:ser>
          <c:idx val="0"/>
          <c:order val="0"/>
          <c:tx>
            <c:strRef>
              <c:f>Vulnerability!$C$84</c:f>
              <c:strCache>
                <c:ptCount val="1"/>
                <c:pt idx="0">
                  <c:v>FSWs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Vulnerability!$A$85:$B$89</c:f>
              <c:multiLvlStrCache>
                <c:ptCount val="5"/>
                <c:lvl>
                  <c:pt idx="0">
                    <c:v>limiting sex to one faithful and uninfected partner</c:v>
                  </c:pt>
                  <c:pt idx="1">
                    <c:v>using a condom correctly and consistently</c:v>
                  </c:pt>
                  <c:pt idx="2">
                    <c:v>mosquito bites</c:v>
                  </c:pt>
                  <c:pt idx="3">
                    <c:v>sharing a meal with infected person</c:v>
                  </c:pt>
                  <c:pt idx="4">
                    <c:v>A healthy looking person can have HIV</c:v>
                  </c:pt>
                </c:lvl>
                <c:lvl>
                  <c:pt idx="0">
                    <c:v>Preventable by</c:v>
                  </c:pt>
                  <c:pt idx="2">
                    <c:v>Not transmissible by</c:v>
                  </c:pt>
                  <c:pt idx="4">
                    <c:v>-</c:v>
                  </c:pt>
                </c:lvl>
              </c:multiLvlStrCache>
            </c:multiLvlStrRef>
          </c:cat>
          <c:val>
            <c:numRef>
              <c:f>Vulnerability!$C$85:$C$89</c:f>
              <c:numCache>
                <c:formatCode>General</c:formatCode>
                <c:ptCount val="5"/>
                <c:pt idx="0">
                  <c:v>85.7</c:v>
                </c:pt>
                <c:pt idx="1">
                  <c:v>93</c:v>
                </c:pt>
                <c:pt idx="2">
                  <c:v>54.4</c:v>
                </c:pt>
                <c:pt idx="3">
                  <c:v>64.900000000000006</c:v>
                </c:pt>
                <c:pt idx="4">
                  <c:v>50.9</c:v>
                </c:pt>
              </c:numCache>
            </c:numRef>
          </c:val>
          <c:extLst>
            <c:ext xmlns:c16="http://schemas.microsoft.com/office/drawing/2014/chart" uri="{C3380CC4-5D6E-409C-BE32-E72D297353CC}">
              <c16:uniqueId val="{00000000-844A-466D-80F8-0DD21047FA8C}"/>
            </c:ext>
          </c:extLst>
        </c:ser>
        <c:dLbls>
          <c:showLegendKey val="0"/>
          <c:showVal val="0"/>
          <c:showCatName val="0"/>
          <c:showSerName val="0"/>
          <c:showPercent val="0"/>
          <c:showBubbleSize val="0"/>
        </c:dLbls>
        <c:gapWidth val="150"/>
        <c:axId val="14737408"/>
        <c:axId val="14738944"/>
      </c:barChart>
      <c:catAx>
        <c:axId val="14737408"/>
        <c:scaling>
          <c:orientation val="minMax"/>
        </c:scaling>
        <c:delete val="0"/>
        <c:axPos val="b"/>
        <c:numFmt formatCode="General" sourceLinked="0"/>
        <c:majorTickMark val="out"/>
        <c:minorTickMark val="none"/>
        <c:tickLblPos val="nextTo"/>
        <c:crossAx val="14738944"/>
        <c:crosses val="autoZero"/>
        <c:auto val="1"/>
        <c:lblAlgn val="ctr"/>
        <c:lblOffset val="100"/>
        <c:noMultiLvlLbl val="0"/>
      </c:catAx>
      <c:valAx>
        <c:axId val="14738944"/>
        <c:scaling>
          <c:orientation val="minMax"/>
          <c:max val="100"/>
        </c:scaling>
        <c:delete val="0"/>
        <c:axPos val="l"/>
        <c:title>
          <c:tx>
            <c:rich>
              <a:bodyPr rot="0" vert="horz"/>
              <a:lstStyle/>
              <a:p>
                <a:pPr>
                  <a:defRPr/>
                </a:pPr>
                <a:r>
                  <a:rPr lang="en-US"/>
                  <a:t>%</a:t>
                </a:r>
              </a:p>
            </c:rich>
          </c:tx>
          <c:layout>
            <c:manualLayout>
              <c:xMode val="edge"/>
              <c:yMode val="edge"/>
              <c:x val="5.5555872815793057E-3"/>
              <c:y val="3.4601681691628215E-2"/>
            </c:manualLayout>
          </c:layout>
          <c:overlay val="0"/>
        </c:title>
        <c:numFmt formatCode="General" sourceLinked="1"/>
        <c:majorTickMark val="out"/>
        <c:minorTickMark val="none"/>
        <c:tickLblPos val="nextTo"/>
        <c:crossAx val="14737408"/>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74683846337384E-2"/>
          <c:y val="0.12301489099576764"/>
          <c:w val="0.91057337151037943"/>
          <c:h val="0.5115836413305479"/>
        </c:manualLayout>
      </c:layout>
      <c:barChart>
        <c:barDir val="col"/>
        <c:grouping val="clustered"/>
        <c:varyColors val="0"/>
        <c:ser>
          <c:idx val="0"/>
          <c:order val="0"/>
          <c:tx>
            <c:strRef>
              <c:f>Vulnerability!$D$84</c:f>
              <c:strCache>
                <c:ptCount val="1"/>
                <c:pt idx="0">
                  <c:v>MSM</c:v>
                </c:pt>
              </c:strCache>
            </c:strRef>
          </c:tx>
          <c:spPr>
            <a:solidFill>
              <a:srgbClr val="F78E1E"/>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Vulnerability!$A$85:$B$89</c:f>
              <c:multiLvlStrCache>
                <c:ptCount val="5"/>
                <c:lvl>
                  <c:pt idx="0">
                    <c:v>limiting sex to one faithful and uninfected partner</c:v>
                  </c:pt>
                  <c:pt idx="1">
                    <c:v>using a condom correctly and consistently</c:v>
                  </c:pt>
                  <c:pt idx="2">
                    <c:v>mosquito bites</c:v>
                  </c:pt>
                  <c:pt idx="3">
                    <c:v>sharing a meal with infected person</c:v>
                  </c:pt>
                  <c:pt idx="4">
                    <c:v>A healthy looking person can have HIV</c:v>
                  </c:pt>
                </c:lvl>
                <c:lvl>
                  <c:pt idx="0">
                    <c:v>Preventable by</c:v>
                  </c:pt>
                  <c:pt idx="2">
                    <c:v>Not transmissible by</c:v>
                  </c:pt>
                  <c:pt idx="4">
                    <c:v>-</c:v>
                  </c:pt>
                </c:lvl>
              </c:multiLvlStrCache>
            </c:multiLvlStrRef>
          </c:cat>
          <c:val>
            <c:numRef>
              <c:f>Vulnerability!$D$85:$D$89</c:f>
              <c:numCache>
                <c:formatCode>General</c:formatCode>
                <c:ptCount val="5"/>
                <c:pt idx="0">
                  <c:v>88.8</c:v>
                </c:pt>
                <c:pt idx="1">
                  <c:v>95.1</c:v>
                </c:pt>
                <c:pt idx="2">
                  <c:v>37.6</c:v>
                </c:pt>
                <c:pt idx="3">
                  <c:v>34.700000000000003</c:v>
                </c:pt>
                <c:pt idx="4">
                  <c:v>23.8</c:v>
                </c:pt>
              </c:numCache>
            </c:numRef>
          </c:val>
          <c:extLst>
            <c:ext xmlns:c16="http://schemas.microsoft.com/office/drawing/2014/chart" uri="{C3380CC4-5D6E-409C-BE32-E72D297353CC}">
              <c16:uniqueId val="{00000000-B4B8-4D1A-AB9A-18690DF6917D}"/>
            </c:ext>
          </c:extLst>
        </c:ser>
        <c:dLbls>
          <c:showLegendKey val="0"/>
          <c:showVal val="0"/>
          <c:showCatName val="0"/>
          <c:showSerName val="0"/>
          <c:showPercent val="0"/>
          <c:showBubbleSize val="0"/>
        </c:dLbls>
        <c:gapWidth val="150"/>
        <c:axId val="14892416"/>
        <c:axId val="14902400"/>
      </c:barChart>
      <c:catAx>
        <c:axId val="14892416"/>
        <c:scaling>
          <c:orientation val="minMax"/>
        </c:scaling>
        <c:delete val="0"/>
        <c:axPos val="b"/>
        <c:numFmt formatCode="General" sourceLinked="0"/>
        <c:majorTickMark val="out"/>
        <c:minorTickMark val="none"/>
        <c:tickLblPos val="nextTo"/>
        <c:crossAx val="14902400"/>
        <c:crosses val="autoZero"/>
        <c:auto val="1"/>
        <c:lblAlgn val="ctr"/>
        <c:lblOffset val="100"/>
        <c:noMultiLvlLbl val="0"/>
      </c:catAx>
      <c:valAx>
        <c:axId val="14902400"/>
        <c:scaling>
          <c:orientation val="minMax"/>
          <c:max val="100"/>
        </c:scaling>
        <c:delete val="0"/>
        <c:axPos val="l"/>
        <c:title>
          <c:tx>
            <c:rich>
              <a:bodyPr rot="0" vert="horz"/>
              <a:lstStyle/>
              <a:p>
                <a:pPr>
                  <a:defRPr/>
                </a:pPr>
                <a:r>
                  <a:rPr lang="en-US"/>
                  <a:t>%</a:t>
                </a:r>
              </a:p>
            </c:rich>
          </c:tx>
          <c:layout>
            <c:manualLayout>
              <c:xMode val="edge"/>
              <c:yMode val="edge"/>
              <c:x val="8.3333333333333367E-3"/>
              <c:y val="9.7987751531058709E-3"/>
            </c:manualLayout>
          </c:layout>
          <c:overlay val="0"/>
        </c:title>
        <c:numFmt formatCode="General" sourceLinked="1"/>
        <c:majorTickMark val="out"/>
        <c:minorTickMark val="none"/>
        <c:tickLblPos val="nextTo"/>
        <c:crossAx val="14892416"/>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03039093797483E-2"/>
          <c:y val="4.4513888888888888E-2"/>
          <c:w val="0.75340459087350919"/>
          <c:h val="0.765625"/>
        </c:manualLayout>
      </c:layout>
      <c:barChart>
        <c:barDir val="col"/>
        <c:grouping val="clustered"/>
        <c:varyColors val="0"/>
        <c:ser>
          <c:idx val="0"/>
          <c:order val="0"/>
          <c:tx>
            <c:strRef>
              <c:f>'Compreh K ypp'!$C$2</c:f>
              <c:strCache>
                <c:ptCount val="1"/>
                <c:pt idx="0">
                  <c:v>Male</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 K ypp'!$A$3:$B$9</c:f>
              <c:multiLvlStrCache>
                <c:ptCount val="7"/>
                <c:lvl>
                  <c:pt idx="0">
                    <c:v> 15-19 yr</c:v>
                  </c:pt>
                  <c:pt idx="1">
                    <c:v> 20-24 yr</c:v>
                  </c:pt>
                  <c:pt idx="2">
                    <c:v>25-29 yr</c:v>
                  </c:pt>
                  <c:pt idx="3">
                    <c:v>30-39 yr</c:v>
                  </c:pt>
                  <c:pt idx="4">
                    <c:v>40-49 yr</c:v>
                  </c:pt>
                  <c:pt idx="5">
                    <c:v>Urban </c:v>
                  </c:pt>
                  <c:pt idx="6">
                    <c:v>Rural </c:v>
                  </c:pt>
                </c:lvl>
                <c:lvl>
                  <c:pt idx="0">
                    <c:v>Age group</c:v>
                  </c:pt>
                  <c:pt idx="5">
                    <c:v>Residence</c:v>
                  </c:pt>
                </c:lvl>
              </c:multiLvlStrCache>
            </c:multiLvlStrRef>
          </c:cat>
          <c:val>
            <c:numRef>
              <c:f>'Compreh K ypp'!$C$3:$C$9</c:f>
              <c:numCache>
                <c:formatCode>General</c:formatCode>
                <c:ptCount val="7"/>
                <c:pt idx="0">
                  <c:v>14.7</c:v>
                </c:pt>
                <c:pt idx="1">
                  <c:v>27.4</c:v>
                </c:pt>
                <c:pt idx="2">
                  <c:v>23.7</c:v>
                </c:pt>
                <c:pt idx="3">
                  <c:v>21.7</c:v>
                </c:pt>
                <c:pt idx="4">
                  <c:v>16.399999999999999</c:v>
                </c:pt>
                <c:pt idx="5">
                  <c:v>33.5</c:v>
                </c:pt>
                <c:pt idx="6">
                  <c:v>14.7</c:v>
                </c:pt>
              </c:numCache>
            </c:numRef>
          </c:val>
          <c:extLst>
            <c:ext xmlns:c16="http://schemas.microsoft.com/office/drawing/2014/chart" uri="{C3380CC4-5D6E-409C-BE32-E72D297353CC}">
              <c16:uniqueId val="{00000000-0FB6-49D9-92DE-D050EB57D64A}"/>
            </c:ext>
          </c:extLst>
        </c:ser>
        <c:ser>
          <c:idx val="1"/>
          <c:order val="1"/>
          <c:tx>
            <c:strRef>
              <c:f>'Compreh K ypp'!$D$2</c:f>
              <c:strCache>
                <c:ptCount val="1"/>
                <c:pt idx="0">
                  <c:v>Female</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'Compreh K ypp'!$A$3:$B$9</c:f>
              <c:multiLvlStrCache>
                <c:ptCount val="7"/>
                <c:lvl>
                  <c:pt idx="0">
                    <c:v> 15-19 yr</c:v>
                  </c:pt>
                  <c:pt idx="1">
                    <c:v> 20-24 yr</c:v>
                  </c:pt>
                  <c:pt idx="2">
                    <c:v>25-29 yr</c:v>
                  </c:pt>
                  <c:pt idx="3">
                    <c:v>30-39 yr</c:v>
                  </c:pt>
                  <c:pt idx="4">
                    <c:v>40-49 yr</c:v>
                  </c:pt>
                  <c:pt idx="5">
                    <c:v>Urban </c:v>
                  </c:pt>
                  <c:pt idx="6">
                    <c:v>Rural </c:v>
                  </c:pt>
                </c:lvl>
                <c:lvl>
                  <c:pt idx="0">
                    <c:v>Age group</c:v>
                  </c:pt>
                  <c:pt idx="5">
                    <c:v>Residence</c:v>
                  </c:pt>
                </c:lvl>
              </c:multiLvlStrCache>
            </c:multiLvlStrRef>
          </c:cat>
          <c:val>
            <c:numRef>
              <c:f>'Compreh K ypp'!$D$3:$D$9</c:f>
              <c:numCache>
                <c:formatCode>General</c:formatCode>
                <c:ptCount val="7"/>
                <c:pt idx="0">
                  <c:v>11.2</c:v>
                </c:pt>
                <c:pt idx="1">
                  <c:v>13.5</c:v>
                </c:pt>
                <c:pt idx="2">
                  <c:v>11.5</c:v>
                </c:pt>
                <c:pt idx="3">
                  <c:v>10.8</c:v>
                </c:pt>
                <c:pt idx="4">
                  <c:v>6.2</c:v>
                </c:pt>
                <c:pt idx="5">
                  <c:v>14</c:v>
                </c:pt>
                <c:pt idx="6">
                  <c:v>11.6</c:v>
                </c:pt>
              </c:numCache>
            </c:numRef>
          </c:val>
          <c:extLst>
            <c:ext xmlns:c16="http://schemas.microsoft.com/office/drawing/2014/chart" uri="{C3380CC4-5D6E-409C-BE32-E72D297353CC}">
              <c16:uniqueId val="{00000001-0FB6-49D9-92DE-D050EB57D64A}"/>
            </c:ext>
          </c:extLst>
        </c:ser>
        <c:dLbls>
          <c:showLegendKey val="0"/>
          <c:showVal val="0"/>
          <c:showCatName val="0"/>
          <c:showSerName val="0"/>
          <c:showPercent val="0"/>
          <c:showBubbleSize val="0"/>
        </c:dLbls>
        <c:gapWidth val="150"/>
        <c:axId val="135639040"/>
        <c:axId val="135640576"/>
      </c:barChart>
      <c:catAx>
        <c:axId val="135639040"/>
        <c:scaling>
          <c:orientation val="minMax"/>
        </c:scaling>
        <c:delete val="0"/>
        <c:axPos val="b"/>
        <c:numFmt formatCode="General" sourceLinked="1"/>
        <c:majorTickMark val="out"/>
        <c:minorTickMark val="none"/>
        <c:tickLblPos val="nextTo"/>
        <c:crossAx val="135640576"/>
        <c:crosses val="autoZero"/>
        <c:auto val="1"/>
        <c:lblAlgn val="ctr"/>
        <c:lblOffset val="100"/>
        <c:noMultiLvlLbl val="0"/>
      </c:catAx>
      <c:valAx>
        <c:axId val="135640576"/>
        <c:scaling>
          <c:orientation val="minMax"/>
          <c:max val="100"/>
          <c:min val="0"/>
        </c:scaling>
        <c:delete val="0"/>
        <c:axPos val="l"/>
        <c:majorGridlines>
          <c:spPr>
            <a:ln w="3175">
              <a:solidFill>
                <a:sysClr val="window" lastClr="FFFFFF">
                  <a:lumMod val="85000"/>
                </a:sysClr>
              </a:solidFill>
              <a:prstDash val="sysDash"/>
            </a:ln>
          </c:spPr>
        </c:majorGridlines>
        <c:title>
          <c:tx>
            <c:rich>
              <a:bodyPr rot="0" vert="horz"/>
              <a:lstStyle/>
              <a:p>
                <a:pPr>
                  <a:defRPr/>
                </a:pPr>
                <a:r>
                  <a:rPr lang="en-US"/>
                  <a:t>%</a:t>
                </a:r>
              </a:p>
            </c:rich>
          </c:tx>
          <c:layout>
            <c:manualLayout>
              <c:xMode val="edge"/>
              <c:yMode val="edge"/>
              <c:x val="4.9937836717778696E-4"/>
              <c:y val="2.4195920822397202E-2"/>
            </c:manualLayout>
          </c:layout>
          <c:overlay val="0"/>
        </c:title>
        <c:numFmt formatCode="General" sourceLinked="1"/>
        <c:majorTickMark val="out"/>
        <c:minorTickMark val="none"/>
        <c:tickLblPos val="nextTo"/>
        <c:crossAx val="135639040"/>
        <c:crosses val="autoZero"/>
        <c:crossBetween val="between"/>
        <c:majorUnit val="20"/>
      </c:valAx>
    </c:plotArea>
    <c:legend>
      <c:legendPos val="r"/>
      <c:layout>
        <c:manualLayout>
          <c:xMode val="edge"/>
          <c:yMode val="edge"/>
          <c:x val="0.84654780732790458"/>
          <c:y val="0.3539304461942257"/>
          <c:w val="0.14525504635475486"/>
          <c:h val="0.240751585739282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29279321468909"/>
          <c:y val="0.13982456140350877"/>
          <c:w val="0.58472933205692479"/>
          <c:h val="0.77073099415204671"/>
        </c:manualLayout>
      </c:layout>
      <c:barChart>
        <c:barDir val="col"/>
        <c:grouping val="stacked"/>
        <c:varyColors val="0"/>
        <c:ser>
          <c:idx val="0"/>
          <c:order val="0"/>
          <c:tx>
            <c:strRef>
              <c:f>Funding!$E$6</c:f>
              <c:strCache>
                <c:ptCount val="1"/>
                <c:pt idx="0">
                  <c:v>Domestic </c:v>
                </c:pt>
              </c:strCache>
            </c:strRef>
          </c:tx>
          <c:spPr>
            <a:solidFill>
              <a:srgbClr val="88C540"/>
            </a:solidFill>
          </c:spPr>
          <c:invertIfNegative val="0"/>
          <c:cat>
            <c:numRef>
              <c:f>Funding!$F$5:$G$5</c:f>
              <c:numCache>
                <c:formatCode>@</c:formatCode>
                <c:ptCount val="2"/>
                <c:pt idx="0">
                  <c:v>2008</c:v>
                </c:pt>
                <c:pt idx="1">
                  <c:v>2009</c:v>
                </c:pt>
              </c:numCache>
            </c:numRef>
          </c:cat>
          <c:val>
            <c:numRef>
              <c:f>Funding!$F$6:$G$6</c:f>
              <c:numCache>
                <c:formatCode>#,##0</c:formatCode>
                <c:ptCount val="2"/>
                <c:pt idx="1">
                  <c:v>21000</c:v>
                </c:pt>
              </c:numCache>
            </c:numRef>
          </c:val>
          <c:extLst>
            <c:ext xmlns:c16="http://schemas.microsoft.com/office/drawing/2014/chart" uri="{C3380CC4-5D6E-409C-BE32-E72D297353CC}">
              <c16:uniqueId val="{00000000-7771-43D4-9216-346DEE808C56}"/>
            </c:ext>
          </c:extLst>
        </c:ser>
        <c:ser>
          <c:idx val="1"/>
          <c:order val="1"/>
          <c:tx>
            <c:strRef>
              <c:f>Funding!$E$7</c:f>
              <c:strCache>
                <c:ptCount val="1"/>
                <c:pt idx="0">
                  <c:v>Global fund </c:v>
                </c:pt>
              </c:strCache>
            </c:strRef>
          </c:tx>
          <c:spPr>
            <a:solidFill>
              <a:srgbClr val="E31837"/>
            </a:solidFill>
          </c:spPr>
          <c:invertIfNegative val="0"/>
          <c:dLbls>
            <c:numFmt formatCode="&quot;$&quot;#,##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Funding!$F$5:$G$5</c:f>
              <c:numCache>
                <c:formatCode>@</c:formatCode>
                <c:ptCount val="2"/>
                <c:pt idx="0">
                  <c:v>2008</c:v>
                </c:pt>
                <c:pt idx="1">
                  <c:v>2009</c:v>
                </c:pt>
              </c:numCache>
            </c:numRef>
          </c:cat>
          <c:val>
            <c:numRef>
              <c:f>Funding!$F$7:$G$7</c:f>
              <c:numCache>
                <c:formatCode>#,##0</c:formatCode>
                <c:ptCount val="2"/>
                <c:pt idx="0">
                  <c:v>1605638</c:v>
                </c:pt>
                <c:pt idx="1">
                  <c:v>1743620</c:v>
                </c:pt>
              </c:numCache>
            </c:numRef>
          </c:val>
          <c:extLst>
            <c:ext xmlns:c16="http://schemas.microsoft.com/office/drawing/2014/chart" uri="{C3380CC4-5D6E-409C-BE32-E72D297353CC}">
              <c16:uniqueId val="{00000001-7771-43D4-9216-346DEE808C56}"/>
            </c:ext>
          </c:extLst>
        </c:ser>
        <c:ser>
          <c:idx val="2"/>
          <c:order val="2"/>
          <c:tx>
            <c:strRef>
              <c:f>Funding!$E$8</c:f>
              <c:strCache>
                <c:ptCount val="1"/>
                <c:pt idx="0">
                  <c:v>Others</c:v>
                </c:pt>
              </c:strCache>
            </c:strRef>
          </c:tx>
          <c:spPr>
            <a:solidFill>
              <a:srgbClr val="F78E1E"/>
            </a:solidFill>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Funding!$F$5:$G$5</c:f>
              <c:numCache>
                <c:formatCode>@</c:formatCode>
                <c:ptCount val="2"/>
                <c:pt idx="0">
                  <c:v>2008</c:v>
                </c:pt>
                <c:pt idx="1">
                  <c:v>2009</c:v>
                </c:pt>
              </c:numCache>
            </c:numRef>
          </c:cat>
          <c:val>
            <c:numRef>
              <c:f>Funding!$F$8:$G$8</c:f>
              <c:numCache>
                <c:formatCode>#,##0</c:formatCode>
                <c:ptCount val="2"/>
                <c:pt idx="0">
                  <c:v>221335</c:v>
                </c:pt>
                <c:pt idx="1">
                  <c:v>38394</c:v>
                </c:pt>
              </c:numCache>
            </c:numRef>
          </c:val>
          <c:extLst>
            <c:ext xmlns:c16="http://schemas.microsoft.com/office/drawing/2014/chart" uri="{C3380CC4-5D6E-409C-BE32-E72D297353CC}">
              <c16:uniqueId val="{00000002-7771-43D4-9216-346DEE808C56}"/>
            </c:ext>
          </c:extLst>
        </c:ser>
        <c:dLbls>
          <c:showLegendKey val="0"/>
          <c:showVal val="0"/>
          <c:showCatName val="0"/>
          <c:showSerName val="0"/>
          <c:showPercent val="0"/>
          <c:showBubbleSize val="0"/>
        </c:dLbls>
        <c:gapWidth val="97"/>
        <c:overlap val="100"/>
        <c:axId val="135444352"/>
        <c:axId val="135560192"/>
      </c:barChart>
      <c:catAx>
        <c:axId val="135444352"/>
        <c:scaling>
          <c:orientation val="minMax"/>
        </c:scaling>
        <c:delete val="0"/>
        <c:axPos val="b"/>
        <c:numFmt formatCode="@" sourceLinked="1"/>
        <c:majorTickMark val="out"/>
        <c:minorTickMark val="none"/>
        <c:tickLblPos val="nextTo"/>
        <c:crossAx val="135560192"/>
        <c:crosses val="autoZero"/>
        <c:auto val="1"/>
        <c:lblAlgn val="ctr"/>
        <c:lblOffset val="100"/>
        <c:noMultiLvlLbl val="0"/>
      </c:catAx>
      <c:valAx>
        <c:axId val="135560192"/>
        <c:scaling>
          <c:orientation val="minMax"/>
          <c:max val="2000000"/>
          <c:min val="0"/>
        </c:scaling>
        <c:delete val="0"/>
        <c:axPos val="l"/>
        <c:title>
          <c:tx>
            <c:rich>
              <a:bodyPr rot="-5400000" vert="horz"/>
              <a:lstStyle/>
              <a:p>
                <a:pPr>
                  <a:defRPr/>
                </a:pPr>
                <a:r>
                  <a:rPr lang="en-US" dirty="0"/>
                  <a:t>US$</a:t>
                </a:r>
              </a:p>
            </c:rich>
          </c:tx>
          <c:layout>
            <c:manualLayout>
              <c:xMode val="edge"/>
              <c:yMode val="edge"/>
              <c:x val="1.2527535566907905E-2"/>
              <c:y val="0.11909725100151955"/>
            </c:manualLayout>
          </c:layout>
          <c:overlay val="0"/>
        </c:title>
        <c:numFmt formatCode="#,##0" sourceLinked="1"/>
        <c:majorTickMark val="out"/>
        <c:minorTickMark val="none"/>
        <c:tickLblPos val="nextTo"/>
        <c:crossAx val="135444352"/>
        <c:crosses val="autoZero"/>
        <c:crossBetween val="between"/>
        <c:majorUnit val="400000"/>
      </c:valAx>
    </c:plotArea>
    <c:legend>
      <c:legendPos val="r"/>
      <c:layout>
        <c:manualLayout>
          <c:xMode val="edge"/>
          <c:yMode val="edge"/>
          <c:x val="0.72654171296072656"/>
          <c:y val="0.35080818022747157"/>
          <c:w val="0.26118834838896671"/>
          <c:h val="0.4326428988043161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TLS!$D$1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3BF-4DB8-B0A1-1CD8FA12B66B}"/>
                </c:ext>
              </c:extLst>
            </c:dLbl>
            <c:dLbl>
              <c:idx val="1"/>
              <c:delete val="1"/>
              <c:extLst>
                <c:ext xmlns:c15="http://schemas.microsoft.com/office/drawing/2012/chart" uri="{CE6537A1-D6FC-4f65-9D91-7224C49458BB}"/>
                <c:ext xmlns:c16="http://schemas.microsoft.com/office/drawing/2014/chart" uri="{C3380CC4-5D6E-409C-BE32-E72D297353CC}">
                  <c16:uniqueId val="{00000001-23BF-4DB8-B0A1-1CD8FA12B66B}"/>
                </c:ext>
              </c:extLst>
            </c:dLbl>
            <c:dLbl>
              <c:idx val="2"/>
              <c:delete val="1"/>
              <c:extLst>
                <c:ext xmlns:c15="http://schemas.microsoft.com/office/drawing/2012/chart" uri="{CE6537A1-D6FC-4f65-9D91-7224C49458BB}"/>
                <c:ext xmlns:c16="http://schemas.microsoft.com/office/drawing/2014/chart" uri="{C3380CC4-5D6E-409C-BE32-E72D297353CC}">
                  <c16:uniqueId val="{00000002-23BF-4DB8-B0A1-1CD8FA12B66B}"/>
                </c:ext>
              </c:extLst>
            </c:dLbl>
            <c:dLbl>
              <c:idx val="3"/>
              <c:delete val="1"/>
              <c:extLst>
                <c:ext xmlns:c15="http://schemas.microsoft.com/office/drawing/2012/chart" uri="{CE6537A1-D6FC-4f65-9D91-7224C49458BB}"/>
                <c:ext xmlns:c16="http://schemas.microsoft.com/office/drawing/2014/chart" uri="{C3380CC4-5D6E-409C-BE32-E72D297353CC}">
                  <c16:uniqueId val="{00000003-23BF-4DB8-B0A1-1CD8FA12B66B}"/>
                </c:ext>
              </c:extLst>
            </c:dLbl>
            <c:dLbl>
              <c:idx val="4"/>
              <c:delete val="1"/>
              <c:extLst>
                <c:ext xmlns:c15="http://schemas.microsoft.com/office/drawing/2012/chart" uri="{CE6537A1-D6FC-4f65-9D91-7224C49458BB}"/>
                <c:ext xmlns:c16="http://schemas.microsoft.com/office/drawing/2014/chart" uri="{C3380CC4-5D6E-409C-BE32-E72D297353CC}">
                  <c16:uniqueId val="{00000004-23BF-4DB8-B0A1-1CD8FA12B66B}"/>
                </c:ext>
              </c:extLst>
            </c:dLbl>
            <c:dLbl>
              <c:idx val="5"/>
              <c:delete val="1"/>
              <c:extLst>
                <c:ext xmlns:c15="http://schemas.microsoft.com/office/drawing/2012/chart" uri="{CE6537A1-D6FC-4f65-9D91-7224C49458BB}"/>
                <c:ext xmlns:c16="http://schemas.microsoft.com/office/drawing/2014/chart" uri="{C3380CC4-5D6E-409C-BE32-E72D297353CC}">
                  <c16:uniqueId val="{00000005-23BF-4DB8-B0A1-1CD8FA12B66B}"/>
                </c:ext>
              </c:extLst>
            </c:dLbl>
            <c:dLbl>
              <c:idx val="6"/>
              <c:delete val="1"/>
              <c:extLst>
                <c:ext xmlns:c15="http://schemas.microsoft.com/office/drawing/2012/chart" uri="{CE6537A1-D6FC-4f65-9D91-7224C49458BB}"/>
                <c:ext xmlns:c16="http://schemas.microsoft.com/office/drawing/2014/chart" uri="{C3380CC4-5D6E-409C-BE32-E72D297353CC}">
                  <c16:uniqueId val="{00000006-23BF-4DB8-B0A1-1CD8FA12B66B}"/>
                </c:ext>
              </c:extLst>
            </c:dLbl>
            <c:dLbl>
              <c:idx val="7"/>
              <c:delete val="1"/>
              <c:extLst>
                <c:ext xmlns:c15="http://schemas.microsoft.com/office/drawing/2012/chart" uri="{CE6537A1-D6FC-4f65-9D91-7224C49458BB}"/>
                <c:ext xmlns:c16="http://schemas.microsoft.com/office/drawing/2014/chart" uri="{C3380CC4-5D6E-409C-BE32-E72D297353CC}">
                  <c16:uniqueId val="{00000007-23BF-4DB8-B0A1-1CD8FA12B66B}"/>
                </c:ext>
              </c:extLst>
            </c:dLbl>
            <c:dLbl>
              <c:idx val="8"/>
              <c:delete val="1"/>
              <c:extLst>
                <c:ext xmlns:c15="http://schemas.microsoft.com/office/drawing/2012/chart" uri="{CE6537A1-D6FC-4f65-9D91-7224C49458BB}"/>
                <c:ext xmlns:c16="http://schemas.microsoft.com/office/drawing/2014/chart" uri="{C3380CC4-5D6E-409C-BE32-E72D297353CC}">
                  <c16:uniqueId val="{00000008-23BF-4DB8-B0A1-1CD8FA12B66B}"/>
                </c:ext>
              </c:extLst>
            </c:dLbl>
            <c:dLbl>
              <c:idx val="9"/>
              <c:delete val="1"/>
              <c:extLst>
                <c:ext xmlns:c15="http://schemas.microsoft.com/office/drawing/2012/chart" uri="{CE6537A1-D6FC-4f65-9D91-7224C49458BB}"/>
                <c:ext xmlns:c16="http://schemas.microsoft.com/office/drawing/2014/chart" uri="{C3380CC4-5D6E-409C-BE32-E72D297353CC}">
                  <c16:uniqueId val="{00000009-23BF-4DB8-B0A1-1CD8FA12B66B}"/>
                </c:ext>
              </c:extLst>
            </c:dLbl>
            <c:dLbl>
              <c:idx val="10"/>
              <c:delete val="1"/>
              <c:extLst>
                <c:ext xmlns:c15="http://schemas.microsoft.com/office/drawing/2012/chart" uri="{CE6537A1-D6FC-4f65-9D91-7224C49458BB}"/>
                <c:ext xmlns:c16="http://schemas.microsoft.com/office/drawing/2014/chart" uri="{C3380CC4-5D6E-409C-BE32-E72D297353CC}">
                  <c16:uniqueId val="{0000000A-23BF-4DB8-B0A1-1CD8FA12B66B}"/>
                </c:ext>
              </c:extLst>
            </c:dLbl>
            <c:dLbl>
              <c:idx val="11"/>
              <c:delete val="1"/>
              <c:extLst>
                <c:ext xmlns:c15="http://schemas.microsoft.com/office/drawing/2012/chart" uri="{CE6537A1-D6FC-4f65-9D91-7224C49458BB}"/>
                <c:ext xmlns:c16="http://schemas.microsoft.com/office/drawing/2014/chart" uri="{C3380CC4-5D6E-409C-BE32-E72D297353CC}">
                  <c16:uniqueId val="{0000000B-23BF-4DB8-B0A1-1CD8FA12B66B}"/>
                </c:ext>
              </c:extLst>
            </c:dLbl>
            <c:dLbl>
              <c:idx val="12"/>
              <c:delete val="1"/>
              <c:extLst>
                <c:ext xmlns:c15="http://schemas.microsoft.com/office/drawing/2012/chart" uri="{CE6537A1-D6FC-4f65-9D91-7224C49458BB}"/>
                <c:ext xmlns:c16="http://schemas.microsoft.com/office/drawing/2014/chart" uri="{C3380CC4-5D6E-409C-BE32-E72D297353CC}">
                  <c16:uniqueId val="{0000000C-23BF-4DB8-B0A1-1CD8FA12B66B}"/>
                </c:ext>
              </c:extLst>
            </c:dLbl>
            <c:dLbl>
              <c:idx val="13"/>
              <c:delete val="1"/>
              <c:extLst>
                <c:ext xmlns:c15="http://schemas.microsoft.com/office/drawing/2012/chart" uri="{CE6537A1-D6FC-4f65-9D91-7224C49458BB}"/>
                <c:ext xmlns:c16="http://schemas.microsoft.com/office/drawing/2014/chart" uri="{C3380CC4-5D6E-409C-BE32-E72D297353CC}">
                  <c16:uniqueId val="{0000000D-23BF-4DB8-B0A1-1CD8FA12B66B}"/>
                </c:ext>
              </c:extLst>
            </c:dLbl>
            <c:dLbl>
              <c:idx val="14"/>
              <c:delete val="1"/>
              <c:extLst>
                <c:ext xmlns:c15="http://schemas.microsoft.com/office/drawing/2012/chart" uri="{CE6537A1-D6FC-4f65-9D91-7224C49458BB}"/>
                <c:ext xmlns:c16="http://schemas.microsoft.com/office/drawing/2014/chart" uri="{C3380CC4-5D6E-409C-BE32-E72D297353CC}">
                  <c16:uniqueId val="{0000000E-23BF-4DB8-B0A1-1CD8FA12B66B}"/>
                </c:ext>
              </c:extLst>
            </c:dLbl>
            <c:dLbl>
              <c:idx val="15"/>
              <c:delete val="1"/>
              <c:extLst>
                <c:ext xmlns:c15="http://schemas.microsoft.com/office/drawing/2012/chart" uri="{CE6537A1-D6FC-4f65-9D91-7224C49458BB}"/>
                <c:ext xmlns:c16="http://schemas.microsoft.com/office/drawing/2014/chart" uri="{C3380CC4-5D6E-409C-BE32-E72D297353CC}">
                  <c16:uniqueId val="{0000000F-23BF-4DB8-B0A1-1CD8FA12B66B}"/>
                </c:ext>
              </c:extLst>
            </c:dLbl>
            <c:dLbl>
              <c:idx val="16"/>
              <c:delete val="1"/>
              <c:extLst>
                <c:ext xmlns:c15="http://schemas.microsoft.com/office/drawing/2012/chart" uri="{CE6537A1-D6FC-4f65-9D91-7224C49458BB}"/>
                <c:ext xmlns:c16="http://schemas.microsoft.com/office/drawing/2014/chart" uri="{C3380CC4-5D6E-409C-BE32-E72D297353CC}">
                  <c16:uniqueId val="{00000010-23BF-4DB8-B0A1-1CD8FA12B66B}"/>
                </c:ext>
              </c:extLst>
            </c:dLbl>
            <c:dLbl>
              <c:idx val="17"/>
              <c:delete val="1"/>
              <c:extLst>
                <c:ext xmlns:c15="http://schemas.microsoft.com/office/drawing/2012/chart" uri="{CE6537A1-D6FC-4f65-9D91-7224C49458BB}"/>
                <c:ext xmlns:c16="http://schemas.microsoft.com/office/drawing/2014/chart" uri="{C3380CC4-5D6E-409C-BE32-E72D297353CC}">
                  <c16:uniqueId val="{00000011-23BF-4DB8-B0A1-1CD8FA12B66B}"/>
                </c:ext>
              </c:extLst>
            </c:dLbl>
            <c:dLbl>
              <c:idx val="18"/>
              <c:delete val="1"/>
              <c:extLst>
                <c:ext xmlns:c15="http://schemas.microsoft.com/office/drawing/2012/chart" uri="{CE6537A1-D6FC-4f65-9D91-7224C49458BB}"/>
                <c:ext xmlns:c16="http://schemas.microsoft.com/office/drawing/2014/chart" uri="{C3380CC4-5D6E-409C-BE32-E72D297353CC}">
                  <c16:uniqueId val="{00000012-23BF-4DB8-B0A1-1CD8FA12B66B}"/>
                </c:ext>
              </c:extLst>
            </c:dLbl>
            <c:dLbl>
              <c:idx val="19"/>
              <c:delete val="1"/>
              <c:extLst>
                <c:ext xmlns:c15="http://schemas.microsoft.com/office/drawing/2012/chart" uri="{CE6537A1-D6FC-4f65-9D91-7224C49458BB}"/>
                <c:ext xmlns:c16="http://schemas.microsoft.com/office/drawing/2014/chart" uri="{C3380CC4-5D6E-409C-BE32-E72D297353CC}">
                  <c16:uniqueId val="{00000013-23BF-4DB8-B0A1-1CD8FA12B66B}"/>
                </c:ext>
              </c:extLst>
            </c:dLbl>
            <c:dLbl>
              <c:idx val="20"/>
              <c:delete val="1"/>
              <c:extLst>
                <c:ext xmlns:c15="http://schemas.microsoft.com/office/drawing/2012/chart" uri="{CE6537A1-D6FC-4f65-9D91-7224C49458BB}"/>
                <c:ext xmlns:c16="http://schemas.microsoft.com/office/drawing/2014/chart" uri="{C3380CC4-5D6E-409C-BE32-E72D297353CC}">
                  <c16:uniqueId val="{00000014-23BF-4DB8-B0A1-1CD8FA12B66B}"/>
                </c:ext>
              </c:extLst>
            </c:dLbl>
            <c:dLbl>
              <c:idx val="21"/>
              <c:delete val="1"/>
              <c:extLst>
                <c:ext xmlns:c15="http://schemas.microsoft.com/office/drawing/2012/chart" uri="{CE6537A1-D6FC-4f65-9D91-7224C49458BB}"/>
                <c:ext xmlns:c16="http://schemas.microsoft.com/office/drawing/2014/chart" uri="{C3380CC4-5D6E-409C-BE32-E72D297353CC}">
                  <c16:uniqueId val="{00000015-23BF-4DB8-B0A1-1CD8FA12B66B}"/>
                </c:ext>
              </c:extLst>
            </c:dLbl>
            <c:dLbl>
              <c:idx val="22"/>
              <c:delete val="1"/>
              <c:extLst>
                <c:ext xmlns:c15="http://schemas.microsoft.com/office/drawing/2012/chart" uri="{CE6537A1-D6FC-4f65-9D91-7224C49458BB}"/>
                <c:ext xmlns:c16="http://schemas.microsoft.com/office/drawing/2014/chart" uri="{C3380CC4-5D6E-409C-BE32-E72D297353CC}">
                  <c16:uniqueId val="{00000016-23BF-4DB8-B0A1-1CD8FA12B66B}"/>
                </c:ext>
              </c:extLst>
            </c:dLbl>
            <c:dLbl>
              <c:idx val="23"/>
              <c:delete val="1"/>
              <c:extLst>
                <c:ext xmlns:c15="http://schemas.microsoft.com/office/drawing/2012/chart" uri="{CE6537A1-D6FC-4f65-9D91-7224C49458BB}"/>
                <c:ext xmlns:c16="http://schemas.microsoft.com/office/drawing/2014/chart" uri="{C3380CC4-5D6E-409C-BE32-E72D297353CC}">
                  <c16:uniqueId val="{00000017-23BF-4DB8-B0A1-1CD8FA12B66B}"/>
                </c:ext>
              </c:extLst>
            </c:dLbl>
            <c:dLbl>
              <c:idx val="24"/>
              <c:delete val="1"/>
              <c:extLst>
                <c:ext xmlns:c15="http://schemas.microsoft.com/office/drawing/2012/chart" uri="{CE6537A1-D6FC-4f65-9D91-7224C49458BB}"/>
                <c:ext xmlns:c16="http://schemas.microsoft.com/office/drawing/2014/chart" uri="{C3380CC4-5D6E-409C-BE32-E72D297353CC}">
                  <c16:uniqueId val="{00000018-23BF-4DB8-B0A1-1CD8FA12B66B}"/>
                </c:ext>
              </c:extLst>
            </c:dLbl>
            <c:dLbl>
              <c:idx val="25"/>
              <c:delete val="1"/>
              <c:extLst>
                <c:ext xmlns:c15="http://schemas.microsoft.com/office/drawing/2012/chart" uri="{CE6537A1-D6FC-4f65-9D91-7224C49458BB}"/>
                <c:ext xmlns:c16="http://schemas.microsoft.com/office/drawing/2014/chart" uri="{C3380CC4-5D6E-409C-BE32-E72D297353CC}">
                  <c16:uniqueId val="{00000019-23BF-4DB8-B0A1-1CD8FA12B66B}"/>
                </c:ext>
              </c:extLst>
            </c:dLbl>
            <c:dLbl>
              <c:idx val="26"/>
              <c:delete val="1"/>
              <c:extLst>
                <c:ext xmlns:c15="http://schemas.microsoft.com/office/drawing/2012/chart" uri="{CE6537A1-D6FC-4f65-9D91-7224C49458BB}"/>
                <c:ext xmlns:c16="http://schemas.microsoft.com/office/drawing/2014/chart" uri="{C3380CC4-5D6E-409C-BE32-E72D297353CC}">
                  <c16:uniqueId val="{0000001A-23BF-4DB8-B0A1-1CD8FA12B66B}"/>
                </c:ext>
              </c:extLst>
            </c:dLbl>
            <c:dLbl>
              <c:idx val="27"/>
              <c:delete val="1"/>
              <c:extLst>
                <c:ext xmlns:c15="http://schemas.microsoft.com/office/drawing/2012/chart" uri="{CE6537A1-D6FC-4f65-9D91-7224C49458BB}"/>
                <c:ext xmlns:c16="http://schemas.microsoft.com/office/drawing/2014/chart" uri="{C3380CC4-5D6E-409C-BE32-E72D297353CC}">
                  <c16:uniqueId val="{0000001B-23BF-4DB8-B0A1-1CD8FA12B66B}"/>
                </c:ext>
              </c:extLst>
            </c:dLbl>
            <c:dLbl>
              <c:idx val="28"/>
              <c:delete val="1"/>
              <c:extLst>
                <c:ext xmlns:c15="http://schemas.microsoft.com/office/drawing/2012/chart" uri="{CE6537A1-D6FC-4f65-9D91-7224C49458BB}"/>
                <c:ext xmlns:c16="http://schemas.microsoft.com/office/drawing/2014/chart" uri="{C3380CC4-5D6E-409C-BE32-E72D297353CC}">
                  <c16:uniqueId val="{0000001C-23BF-4DB8-B0A1-1CD8FA12B66B}"/>
                </c:ext>
              </c:extLst>
            </c:dLbl>
            <c:dLbl>
              <c:idx val="29"/>
              <c:delete val="1"/>
              <c:extLst>
                <c:ext xmlns:c15="http://schemas.microsoft.com/office/drawing/2012/chart" uri="{CE6537A1-D6FC-4f65-9D91-7224C49458BB}"/>
                <c:ext xmlns:c16="http://schemas.microsoft.com/office/drawing/2014/chart" uri="{C3380CC4-5D6E-409C-BE32-E72D297353CC}">
                  <c16:uniqueId val="{0000001D-23BF-4DB8-B0A1-1CD8FA12B66B}"/>
                </c:ext>
              </c:extLst>
            </c:dLbl>
            <c:dLbl>
              <c:idx val="30"/>
              <c:delete val="1"/>
              <c:extLst>
                <c:ext xmlns:c15="http://schemas.microsoft.com/office/drawing/2012/chart" uri="{CE6537A1-D6FC-4f65-9D91-7224C49458BB}"/>
                <c:ext xmlns:c16="http://schemas.microsoft.com/office/drawing/2014/chart" uri="{C3380CC4-5D6E-409C-BE32-E72D297353CC}">
                  <c16:uniqueId val="{0000001E-23BF-4DB8-B0A1-1CD8FA12B66B}"/>
                </c:ext>
              </c:extLst>
            </c:dLbl>
            <c:dLbl>
              <c:idx val="31"/>
              <c:tx>
                <c:rich>
                  <a:bodyPr/>
                  <a:lstStyle/>
                  <a:p>
                    <a:r>
                      <a:rPr lang="en-US"/>
                      <a:t>1 400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23BF-4DB8-B0A1-1CD8FA12B66B}"/>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TLS!$C$2:$C$33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TLS!$D$2:$D$33</c:f>
              <c:numCache>
                <c:formatCode>_-* #,##0_-;\-* #,##0_-;_-* "-"??_-;_-@_-</c:formatCode>
                <c:ptCount val="32"/>
                <c:pt idx="0">
                  <c:v>66</c:v>
                </c:pt>
                <c:pt idx="1">
                  <c:v>75</c:v>
                </c:pt>
                <c:pt idx="2">
                  <c:v>85</c:v>
                </c:pt>
                <c:pt idx="3">
                  <c:v>95</c:v>
                </c:pt>
                <c:pt idx="4">
                  <c:v>105</c:v>
                </c:pt>
                <c:pt idx="5">
                  <c:v>115</c:v>
                </c:pt>
                <c:pt idx="6">
                  <c:v>125</c:v>
                </c:pt>
                <c:pt idx="7">
                  <c:v>135</c:v>
                </c:pt>
                <c:pt idx="8">
                  <c:v>145</c:v>
                </c:pt>
                <c:pt idx="9">
                  <c:v>157</c:v>
                </c:pt>
                <c:pt idx="10">
                  <c:v>172</c:v>
                </c:pt>
                <c:pt idx="11">
                  <c:v>191</c:v>
                </c:pt>
                <c:pt idx="12">
                  <c:v>213</c:v>
                </c:pt>
                <c:pt idx="13">
                  <c:v>240</c:v>
                </c:pt>
                <c:pt idx="14">
                  <c:v>267</c:v>
                </c:pt>
                <c:pt idx="15">
                  <c:v>297</c:v>
                </c:pt>
                <c:pt idx="16">
                  <c:v>329</c:v>
                </c:pt>
                <c:pt idx="17">
                  <c:v>365</c:v>
                </c:pt>
                <c:pt idx="18">
                  <c:v>406</c:v>
                </c:pt>
                <c:pt idx="19">
                  <c:v>453</c:v>
                </c:pt>
                <c:pt idx="20">
                  <c:v>507</c:v>
                </c:pt>
                <c:pt idx="21">
                  <c:v>566</c:v>
                </c:pt>
                <c:pt idx="22">
                  <c:v>630</c:v>
                </c:pt>
                <c:pt idx="23">
                  <c:v>701</c:v>
                </c:pt>
                <c:pt idx="24">
                  <c:v>777</c:v>
                </c:pt>
                <c:pt idx="25">
                  <c:v>857</c:v>
                </c:pt>
                <c:pt idx="26">
                  <c:v>935</c:v>
                </c:pt>
                <c:pt idx="27">
                  <c:v>1018</c:v>
                </c:pt>
                <c:pt idx="28">
                  <c:v>1112</c:v>
                </c:pt>
                <c:pt idx="29">
                  <c:v>1192</c:v>
                </c:pt>
                <c:pt idx="30">
                  <c:v>1271</c:v>
                </c:pt>
                <c:pt idx="31">
                  <c:v>1361</c:v>
                </c:pt>
              </c:numCache>
            </c:numRef>
          </c:val>
          <c:smooth val="0"/>
          <c:extLst>
            <c:ext xmlns:c16="http://schemas.microsoft.com/office/drawing/2014/chart" uri="{C3380CC4-5D6E-409C-BE32-E72D297353CC}">
              <c16:uniqueId val="{0000001F-23BF-4DB8-B0A1-1CD8FA12B66B}"/>
            </c:ext>
          </c:extLst>
        </c:ser>
        <c:ser>
          <c:idx val="1"/>
          <c:order val="1"/>
          <c:tx>
            <c:strRef>
              <c:f>TLS!$E$1</c:f>
              <c:strCache>
                <c:ptCount val="1"/>
                <c:pt idx="0">
                  <c:v> Adults Lower bound </c:v>
                </c:pt>
              </c:strCache>
            </c:strRef>
          </c:tx>
          <c:spPr>
            <a:ln w="22225">
              <a:solidFill>
                <a:srgbClr val="63CDF6"/>
              </a:solidFill>
              <a:prstDash val="sysDot"/>
            </a:ln>
          </c:spPr>
          <c:marker>
            <c:symbol val="none"/>
          </c:marker>
          <c:cat>
            <c:numRef>
              <c:f>TLS!$C$2:$C$33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TLS!$E$2:$E$33</c:f>
              <c:numCache>
                <c:formatCode>_-* #,##0_-;\-* #,##0_-;_-* "-"??_-;_-@_-</c:formatCode>
                <c:ptCount val="32"/>
                <c:pt idx="0">
                  <c:v>28</c:v>
                </c:pt>
                <c:pt idx="1">
                  <c:v>35</c:v>
                </c:pt>
                <c:pt idx="2">
                  <c:v>41</c:v>
                </c:pt>
                <c:pt idx="3">
                  <c:v>48</c:v>
                </c:pt>
                <c:pt idx="4">
                  <c:v>55</c:v>
                </c:pt>
                <c:pt idx="5">
                  <c:v>63</c:v>
                </c:pt>
                <c:pt idx="6">
                  <c:v>70</c:v>
                </c:pt>
                <c:pt idx="7">
                  <c:v>77</c:v>
                </c:pt>
                <c:pt idx="8">
                  <c:v>85</c:v>
                </c:pt>
                <c:pt idx="9">
                  <c:v>96</c:v>
                </c:pt>
                <c:pt idx="10">
                  <c:v>109</c:v>
                </c:pt>
                <c:pt idx="11">
                  <c:v>124</c:v>
                </c:pt>
                <c:pt idx="12">
                  <c:v>141</c:v>
                </c:pt>
                <c:pt idx="13">
                  <c:v>161</c:v>
                </c:pt>
                <c:pt idx="14">
                  <c:v>182</c:v>
                </c:pt>
                <c:pt idx="15">
                  <c:v>203</c:v>
                </c:pt>
                <c:pt idx="16">
                  <c:v>230</c:v>
                </c:pt>
                <c:pt idx="17">
                  <c:v>261</c:v>
                </c:pt>
                <c:pt idx="18">
                  <c:v>295</c:v>
                </c:pt>
                <c:pt idx="19">
                  <c:v>336</c:v>
                </c:pt>
                <c:pt idx="20">
                  <c:v>385</c:v>
                </c:pt>
                <c:pt idx="21">
                  <c:v>436</c:v>
                </c:pt>
                <c:pt idx="22">
                  <c:v>492</c:v>
                </c:pt>
                <c:pt idx="23">
                  <c:v>543</c:v>
                </c:pt>
                <c:pt idx="24">
                  <c:v>601</c:v>
                </c:pt>
                <c:pt idx="25">
                  <c:v>671</c:v>
                </c:pt>
                <c:pt idx="26">
                  <c:v>741</c:v>
                </c:pt>
                <c:pt idx="27">
                  <c:v>798</c:v>
                </c:pt>
                <c:pt idx="28">
                  <c:v>866</c:v>
                </c:pt>
                <c:pt idx="29">
                  <c:v>909</c:v>
                </c:pt>
                <c:pt idx="30">
                  <c:v>952</c:v>
                </c:pt>
                <c:pt idx="31">
                  <c:v>998</c:v>
                </c:pt>
              </c:numCache>
            </c:numRef>
          </c:val>
          <c:smooth val="0"/>
          <c:extLst>
            <c:ext xmlns:c16="http://schemas.microsoft.com/office/drawing/2014/chart" uri="{C3380CC4-5D6E-409C-BE32-E72D297353CC}">
              <c16:uniqueId val="{00000020-23BF-4DB8-B0A1-1CD8FA12B66B}"/>
            </c:ext>
          </c:extLst>
        </c:ser>
        <c:ser>
          <c:idx val="2"/>
          <c:order val="2"/>
          <c:tx>
            <c:strRef>
              <c:f>TLS!$F$1</c:f>
              <c:strCache>
                <c:ptCount val="1"/>
                <c:pt idx="0">
                  <c:v> Adults Upper bound </c:v>
                </c:pt>
              </c:strCache>
            </c:strRef>
          </c:tx>
          <c:spPr>
            <a:ln w="22225">
              <a:solidFill>
                <a:srgbClr val="63CDF6"/>
              </a:solidFill>
              <a:prstDash val="sysDot"/>
            </a:ln>
          </c:spPr>
          <c:marker>
            <c:symbol val="none"/>
          </c:marker>
          <c:cat>
            <c:numRef>
              <c:f>TLS!$C$2:$C$33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TLS!$F$2:$F$33</c:f>
              <c:numCache>
                <c:formatCode>_-* #,##0_-;\-* #,##0_-;_-* "-"??_-;_-@_-</c:formatCode>
                <c:ptCount val="32"/>
                <c:pt idx="0">
                  <c:v>119</c:v>
                </c:pt>
                <c:pt idx="1">
                  <c:v>139</c:v>
                </c:pt>
                <c:pt idx="2">
                  <c:v>159</c:v>
                </c:pt>
                <c:pt idx="3">
                  <c:v>184</c:v>
                </c:pt>
                <c:pt idx="4">
                  <c:v>217</c:v>
                </c:pt>
                <c:pt idx="5">
                  <c:v>251</c:v>
                </c:pt>
                <c:pt idx="6">
                  <c:v>279</c:v>
                </c:pt>
                <c:pt idx="7">
                  <c:v>309</c:v>
                </c:pt>
                <c:pt idx="8">
                  <c:v>344</c:v>
                </c:pt>
                <c:pt idx="9">
                  <c:v>384</c:v>
                </c:pt>
                <c:pt idx="10">
                  <c:v>428</c:v>
                </c:pt>
                <c:pt idx="11">
                  <c:v>478</c:v>
                </c:pt>
                <c:pt idx="12">
                  <c:v>527</c:v>
                </c:pt>
                <c:pt idx="13">
                  <c:v>586</c:v>
                </c:pt>
                <c:pt idx="14">
                  <c:v>640</c:v>
                </c:pt>
                <c:pt idx="15">
                  <c:v>686</c:v>
                </c:pt>
                <c:pt idx="16">
                  <c:v>736</c:v>
                </c:pt>
                <c:pt idx="17">
                  <c:v>786</c:v>
                </c:pt>
                <c:pt idx="18">
                  <c:v>829</c:v>
                </c:pt>
                <c:pt idx="19">
                  <c:v>888</c:v>
                </c:pt>
                <c:pt idx="20">
                  <c:v>936</c:v>
                </c:pt>
                <c:pt idx="21">
                  <c:v>978</c:v>
                </c:pt>
                <c:pt idx="22">
                  <c:v>1024</c:v>
                </c:pt>
                <c:pt idx="23">
                  <c:v>1085</c:v>
                </c:pt>
                <c:pt idx="24">
                  <c:v>1125</c:v>
                </c:pt>
                <c:pt idx="25">
                  <c:v>1156</c:v>
                </c:pt>
                <c:pt idx="26">
                  <c:v>1198</c:v>
                </c:pt>
                <c:pt idx="27">
                  <c:v>1268</c:v>
                </c:pt>
                <c:pt idx="28">
                  <c:v>1382</c:v>
                </c:pt>
                <c:pt idx="29">
                  <c:v>1492</c:v>
                </c:pt>
                <c:pt idx="30">
                  <c:v>1615</c:v>
                </c:pt>
                <c:pt idx="31">
                  <c:v>1764</c:v>
                </c:pt>
              </c:numCache>
            </c:numRef>
          </c:val>
          <c:smooth val="0"/>
          <c:extLst>
            <c:ext xmlns:c16="http://schemas.microsoft.com/office/drawing/2014/chart" uri="{C3380CC4-5D6E-409C-BE32-E72D297353CC}">
              <c16:uniqueId val="{00000021-23BF-4DB8-B0A1-1CD8FA12B66B}"/>
            </c:ext>
          </c:extLst>
        </c:ser>
        <c:ser>
          <c:idx val="3"/>
          <c:order val="3"/>
          <c:tx>
            <c:strRef>
              <c:f>TLS!$G$1</c:f>
              <c:strCache>
                <c:ptCount val="1"/>
                <c:pt idx="0">
                  <c:v> Women  (15+) living with HIV </c:v>
                </c:pt>
              </c:strCache>
            </c:strRef>
          </c:tx>
          <c:spPr>
            <a:ln w="38100">
              <a:solidFill>
                <a:srgbClr val="F26B73"/>
              </a:solidFill>
            </a:ln>
          </c:spPr>
          <c:marker>
            <c:symbol val="none"/>
          </c:marker>
          <c:dLbls>
            <c:dLbl>
              <c:idx val="31"/>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23BF-4DB8-B0A1-1CD8FA12B66B}"/>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TLS!$C$2:$C$33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TLS!$G$2:$G$33</c:f>
              <c:numCache>
                <c:formatCode>_-* #,##0_-;\-* #,##0_-;_-* "-"??_-;_-@_-</c:formatCode>
                <c:ptCount val="32"/>
                <c:pt idx="0">
                  <c:v>17</c:v>
                </c:pt>
                <c:pt idx="1">
                  <c:v>20</c:v>
                </c:pt>
                <c:pt idx="2">
                  <c:v>23</c:v>
                </c:pt>
                <c:pt idx="3">
                  <c:v>26</c:v>
                </c:pt>
                <c:pt idx="4">
                  <c:v>29</c:v>
                </c:pt>
                <c:pt idx="5">
                  <c:v>32</c:v>
                </c:pt>
                <c:pt idx="6">
                  <c:v>35</c:v>
                </c:pt>
                <c:pt idx="7">
                  <c:v>38</c:v>
                </c:pt>
                <c:pt idx="8">
                  <c:v>41</c:v>
                </c:pt>
                <c:pt idx="9">
                  <c:v>45</c:v>
                </c:pt>
                <c:pt idx="10">
                  <c:v>49</c:v>
                </c:pt>
                <c:pt idx="11">
                  <c:v>55</c:v>
                </c:pt>
                <c:pt idx="12">
                  <c:v>61</c:v>
                </c:pt>
                <c:pt idx="13">
                  <c:v>69</c:v>
                </c:pt>
                <c:pt idx="14">
                  <c:v>77</c:v>
                </c:pt>
                <c:pt idx="15">
                  <c:v>86</c:v>
                </c:pt>
                <c:pt idx="16">
                  <c:v>96</c:v>
                </c:pt>
                <c:pt idx="17">
                  <c:v>107</c:v>
                </c:pt>
                <c:pt idx="18">
                  <c:v>119</c:v>
                </c:pt>
                <c:pt idx="19">
                  <c:v>134</c:v>
                </c:pt>
                <c:pt idx="20">
                  <c:v>152</c:v>
                </c:pt>
                <c:pt idx="21">
                  <c:v>171</c:v>
                </c:pt>
                <c:pt idx="22">
                  <c:v>191</c:v>
                </c:pt>
                <c:pt idx="23">
                  <c:v>212</c:v>
                </c:pt>
                <c:pt idx="24">
                  <c:v>238</c:v>
                </c:pt>
                <c:pt idx="25">
                  <c:v>264</c:v>
                </c:pt>
                <c:pt idx="26">
                  <c:v>289</c:v>
                </c:pt>
                <c:pt idx="27">
                  <c:v>316</c:v>
                </c:pt>
                <c:pt idx="28">
                  <c:v>346</c:v>
                </c:pt>
                <c:pt idx="29">
                  <c:v>370</c:v>
                </c:pt>
                <c:pt idx="30">
                  <c:v>393</c:v>
                </c:pt>
                <c:pt idx="31">
                  <c:v>420</c:v>
                </c:pt>
              </c:numCache>
            </c:numRef>
          </c:val>
          <c:smooth val="0"/>
          <c:extLst>
            <c:ext xmlns:c16="http://schemas.microsoft.com/office/drawing/2014/chart" uri="{C3380CC4-5D6E-409C-BE32-E72D297353CC}">
              <c16:uniqueId val="{00000023-23BF-4DB8-B0A1-1CD8FA12B66B}"/>
            </c:ext>
          </c:extLst>
        </c:ser>
        <c:ser>
          <c:idx val="4"/>
          <c:order val="4"/>
          <c:tx>
            <c:strRef>
              <c:f>TLS!$H$1</c:f>
              <c:strCache>
                <c:ptCount val="1"/>
                <c:pt idx="0">
                  <c:v> Women Lower bound </c:v>
                </c:pt>
              </c:strCache>
            </c:strRef>
          </c:tx>
          <c:spPr>
            <a:ln w="22225">
              <a:solidFill>
                <a:srgbClr val="F26B73"/>
              </a:solidFill>
              <a:prstDash val="sysDot"/>
            </a:ln>
          </c:spPr>
          <c:marker>
            <c:symbol val="none"/>
          </c:marker>
          <c:cat>
            <c:numRef>
              <c:f>TLS!$C$2:$C$33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TLS!$H$2:$H$33</c:f>
              <c:numCache>
                <c:formatCode>_-* #,##0_-;\-* #,##0_-;_-* "-"??_-;_-@_-</c:formatCode>
                <c:ptCount val="32"/>
                <c:pt idx="0">
                  <c:v>8</c:v>
                </c:pt>
                <c:pt idx="1">
                  <c:v>9</c:v>
                </c:pt>
                <c:pt idx="2">
                  <c:v>11</c:v>
                </c:pt>
                <c:pt idx="3">
                  <c:v>13</c:v>
                </c:pt>
                <c:pt idx="4">
                  <c:v>15</c:v>
                </c:pt>
                <c:pt idx="5">
                  <c:v>18</c:v>
                </c:pt>
                <c:pt idx="6">
                  <c:v>20</c:v>
                </c:pt>
                <c:pt idx="7">
                  <c:v>22</c:v>
                </c:pt>
                <c:pt idx="8">
                  <c:v>25</c:v>
                </c:pt>
                <c:pt idx="9">
                  <c:v>27</c:v>
                </c:pt>
                <c:pt idx="10">
                  <c:v>31</c:v>
                </c:pt>
                <c:pt idx="11">
                  <c:v>35</c:v>
                </c:pt>
                <c:pt idx="12">
                  <c:v>40</c:v>
                </c:pt>
                <c:pt idx="13">
                  <c:v>47</c:v>
                </c:pt>
                <c:pt idx="14">
                  <c:v>53</c:v>
                </c:pt>
                <c:pt idx="15">
                  <c:v>60</c:v>
                </c:pt>
                <c:pt idx="16">
                  <c:v>67</c:v>
                </c:pt>
                <c:pt idx="17">
                  <c:v>76</c:v>
                </c:pt>
                <c:pt idx="18">
                  <c:v>87</c:v>
                </c:pt>
                <c:pt idx="19">
                  <c:v>101</c:v>
                </c:pt>
                <c:pt idx="20">
                  <c:v>116</c:v>
                </c:pt>
                <c:pt idx="21">
                  <c:v>131</c:v>
                </c:pt>
                <c:pt idx="22">
                  <c:v>149</c:v>
                </c:pt>
                <c:pt idx="23">
                  <c:v>168</c:v>
                </c:pt>
                <c:pt idx="24">
                  <c:v>188</c:v>
                </c:pt>
                <c:pt idx="25">
                  <c:v>208</c:v>
                </c:pt>
                <c:pt idx="26">
                  <c:v>229</c:v>
                </c:pt>
                <c:pt idx="27">
                  <c:v>251</c:v>
                </c:pt>
                <c:pt idx="28">
                  <c:v>274</c:v>
                </c:pt>
                <c:pt idx="29">
                  <c:v>293</c:v>
                </c:pt>
                <c:pt idx="30">
                  <c:v>307</c:v>
                </c:pt>
                <c:pt idx="31">
                  <c:v>320</c:v>
                </c:pt>
              </c:numCache>
            </c:numRef>
          </c:val>
          <c:smooth val="0"/>
          <c:extLst>
            <c:ext xmlns:c16="http://schemas.microsoft.com/office/drawing/2014/chart" uri="{C3380CC4-5D6E-409C-BE32-E72D297353CC}">
              <c16:uniqueId val="{00000024-23BF-4DB8-B0A1-1CD8FA12B66B}"/>
            </c:ext>
          </c:extLst>
        </c:ser>
        <c:ser>
          <c:idx val="5"/>
          <c:order val="5"/>
          <c:tx>
            <c:strRef>
              <c:f>TLS!$I$1</c:f>
              <c:strCache>
                <c:ptCount val="1"/>
                <c:pt idx="0">
                  <c:v> Women Upper bound </c:v>
                </c:pt>
              </c:strCache>
            </c:strRef>
          </c:tx>
          <c:spPr>
            <a:ln w="22225">
              <a:solidFill>
                <a:srgbClr val="F26B73"/>
              </a:solidFill>
              <a:prstDash val="sysDot"/>
            </a:ln>
          </c:spPr>
          <c:marker>
            <c:symbol val="none"/>
          </c:marker>
          <c:cat>
            <c:numRef>
              <c:f>TLS!$C$2:$C$33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TLS!$I$2:$I$33</c:f>
              <c:numCache>
                <c:formatCode>_-* #,##0_-;\-* #,##0_-;_-* "-"??_-;_-@_-</c:formatCode>
                <c:ptCount val="32"/>
                <c:pt idx="0">
                  <c:v>31</c:v>
                </c:pt>
                <c:pt idx="1">
                  <c:v>35</c:v>
                </c:pt>
                <c:pt idx="2">
                  <c:v>43</c:v>
                </c:pt>
                <c:pt idx="3">
                  <c:v>50</c:v>
                </c:pt>
                <c:pt idx="4">
                  <c:v>59</c:v>
                </c:pt>
                <c:pt idx="5">
                  <c:v>68</c:v>
                </c:pt>
                <c:pt idx="6">
                  <c:v>76</c:v>
                </c:pt>
                <c:pt idx="7">
                  <c:v>86</c:v>
                </c:pt>
                <c:pt idx="8">
                  <c:v>96</c:v>
                </c:pt>
                <c:pt idx="9">
                  <c:v>108</c:v>
                </c:pt>
                <c:pt idx="10">
                  <c:v>123</c:v>
                </c:pt>
                <c:pt idx="11">
                  <c:v>136</c:v>
                </c:pt>
                <c:pt idx="12">
                  <c:v>155</c:v>
                </c:pt>
                <c:pt idx="13">
                  <c:v>172</c:v>
                </c:pt>
                <c:pt idx="14">
                  <c:v>189</c:v>
                </c:pt>
                <c:pt idx="15">
                  <c:v>204</c:v>
                </c:pt>
                <c:pt idx="16">
                  <c:v>219</c:v>
                </c:pt>
                <c:pt idx="17">
                  <c:v>233</c:v>
                </c:pt>
                <c:pt idx="18">
                  <c:v>249</c:v>
                </c:pt>
                <c:pt idx="19">
                  <c:v>263</c:v>
                </c:pt>
                <c:pt idx="20">
                  <c:v>283</c:v>
                </c:pt>
                <c:pt idx="21">
                  <c:v>300</c:v>
                </c:pt>
                <c:pt idx="22">
                  <c:v>312</c:v>
                </c:pt>
                <c:pt idx="23">
                  <c:v>330</c:v>
                </c:pt>
                <c:pt idx="24">
                  <c:v>349</c:v>
                </c:pt>
                <c:pt idx="25">
                  <c:v>367</c:v>
                </c:pt>
                <c:pt idx="26">
                  <c:v>380</c:v>
                </c:pt>
                <c:pt idx="27">
                  <c:v>398</c:v>
                </c:pt>
                <c:pt idx="28">
                  <c:v>423</c:v>
                </c:pt>
                <c:pt idx="29">
                  <c:v>460</c:v>
                </c:pt>
                <c:pt idx="30">
                  <c:v>494</c:v>
                </c:pt>
                <c:pt idx="31">
                  <c:v>532</c:v>
                </c:pt>
              </c:numCache>
            </c:numRef>
          </c:val>
          <c:smooth val="0"/>
          <c:extLst>
            <c:ext xmlns:c16="http://schemas.microsoft.com/office/drawing/2014/chart" uri="{C3380CC4-5D6E-409C-BE32-E72D297353CC}">
              <c16:uniqueId val="{00000025-23BF-4DB8-B0A1-1CD8FA12B66B}"/>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majorUnit val="500"/>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2"/>
          <c:order val="1"/>
          <c:tx>
            <c:strRef>
              <c:f>'Timor Leste'!$C$3</c:f>
              <c:strCache>
                <c:ptCount val="1"/>
                <c:pt idx="0">
                  <c:v>International funding</c:v>
                </c:pt>
              </c:strCache>
            </c:strRef>
          </c:tx>
          <c:spPr>
            <a:solidFill>
              <a:srgbClr val="E31837"/>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BE0-4AFE-874A-70C4C831AA40}"/>
                </c:ext>
              </c:extLst>
            </c:dLbl>
            <c:dLbl>
              <c:idx val="1"/>
              <c:numFmt formatCode="&quot;$&quot;#,##0.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B6C-47C9-96F8-878C4092564A}"/>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'Timor Leste'!$A$4:$A$5</c:f>
              <c:numCache>
                <c:formatCode>General</c:formatCode>
                <c:ptCount val="2"/>
                <c:pt idx="0">
                  <c:v>2008</c:v>
                </c:pt>
                <c:pt idx="1">
                  <c:v>2009</c:v>
                </c:pt>
              </c:numCache>
            </c:numRef>
          </c:cat>
          <c:val>
            <c:numRef>
              <c:f>'Timor Leste'!$C$4:$C$5</c:f>
              <c:numCache>
                <c:formatCode>_(* #,##0_);_(* \(#,##0\);_(* "-"??_);_(@_)</c:formatCode>
                <c:ptCount val="2"/>
                <c:pt idx="0">
                  <c:v>1826972.7509999999</c:v>
                </c:pt>
                <c:pt idx="1">
                  <c:v>1782013.71</c:v>
                </c:pt>
              </c:numCache>
            </c:numRef>
          </c:val>
          <c:extLst>
            <c:ext xmlns:c16="http://schemas.microsoft.com/office/drawing/2014/chart" uri="{C3380CC4-5D6E-409C-BE32-E72D297353CC}">
              <c16:uniqueId val="{00000002-0BE0-4AFE-874A-70C4C831AA40}"/>
            </c:ext>
          </c:extLst>
        </c:ser>
        <c:ser>
          <c:idx val="1"/>
          <c:order val="2"/>
          <c:tx>
            <c:strRef>
              <c:f>'Timor Leste'!$D$3</c:f>
              <c:strCache>
                <c:ptCount val="1"/>
                <c:pt idx="0">
                  <c:v>Domestic funding</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BE0-4AFE-874A-70C4C831AA40}"/>
                </c:ext>
              </c:extLst>
            </c:dLbl>
            <c:dLbl>
              <c:idx val="1"/>
              <c:layout>
                <c:manualLayout>
                  <c:x val="0.11111111111111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E0-4AFE-874A-70C4C831AA40}"/>
                </c:ext>
              </c:extLst>
            </c:dLbl>
            <c:numFmt formatCode="&quot;$&quot;#,##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'Timor Leste'!$A$4:$A$5</c:f>
              <c:numCache>
                <c:formatCode>General</c:formatCode>
                <c:ptCount val="2"/>
                <c:pt idx="0">
                  <c:v>2008</c:v>
                </c:pt>
                <c:pt idx="1">
                  <c:v>2009</c:v>
                </c:pt>
              </c:numCache>
            </c:numRef>
          </c:cat>
          <c:val>
            <c:numRef>
              <c:f>'Timor Leste'!$D$4:$D$5</c:f>
              <c:numCache>
                <c:formatCode>_(* #,##0_);_(* \(#,##0\);_(* "-"??_);_(@_)</c:formatCode>
                <c:ptCount val="2"/>
                <c:pt idx="0">
                  <c:v>0</c:v>
                </c:pt>
                <c:pt idx="1">
                  <c:v>21000</c:v>
                </c:pt>
              </c:numCache>
            </c:numRef>
          </c:val>
          <c:extLst>
            <c:ext xmlns:c16="http://schemas.microsoft.com/office/drawing/2014/chart" uri="{C3380CC4-5D6E-409C-BE32-E72D297353CC}">
              <c16:uniqueId val="{00000005-0BE0-4AFE-874A-70C4C831AA40}"/>
            </c:ext>
          </c:extLst>
        </c:ser>
        <c:dLbls>
          <c:showLegendKey val="0"/>
          <c:showVal val="0"/>
          <c:showCatName val="0"/>
          <c:showSerName val="0"/>
          <c:showPercent val="0"/>
          <c:showBubbleSize val="0"/>
        </c:dLbls>
        <c:gapWidth val="150"/>
        <c:overlap val="100"/>
        <c:axId val="136142848"/>
        <c:axId val="136144384"/>
      </c:barChart>
      <c:lineChart>
        <c:grouping val="standard"/>
        <c:varyColors val="0"/>
        <c:ser>
          <c:idx val="0"/>
          <c:order val="0"/>
          <c:tx>
            <c:strRef>
              <c:f>'Timor Leste'!$B$3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0BE0-4AFE-874A-70C4C831AA40}"/>
                </c:ext>
              </c:extLst>
            </c:dLbl>
            <c:numFmt formatCode="&quot;$&quot;#,##0.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'Timor Leste'!$A$4:$A$5</c:f>
              <c:numCache>
                <c:formatCode>General</c:formatCode>
                <c:ptCount val="2"/>
                <c:pt idx="0">
                  <c:v>2008</c:v>
                </c:pt>
                <c:pt idx="1">
                  <c:v>2009</c:v>
                </c:pt>
              </c:numCache>
            </c:numRef>
          </c:cat>
          <c:val>
            <c:numRef>
              <c:f>'Timor Leste'!$B$4:$B$5</c:f>
              <c:numCache>
                <c:formatCode>_(* #,##0_);_(* \(#,##0\);_(* "-"??_);_(@_)</c:formatCode>
                <c:ptCount val="2"/>
                <c:pt idx="0">
                  <c:v>1826972.75</c:v>
                </c:pt>
                <c:pt idx="1">
                  <c:v>1803013.75</c:v>
                </c:pt>
              </c:numCache>
            </c:numRef>
          </c:val>
          <c:smooth val="1"/>
          <c:extLst>
            <c:ext xmlns:c16="http://schemas.microsoft.com/office/drawing/2014/chart" uri="{C3380CC4-5D6E-409C-BE32-E72D297353CC}">
              <c16:uniqueId val="{00000007-0BE0-4AFE-874A-70C4C831AA40}"/>
            </c:ext>
          </c:extLst>
        </c:ser>
        <c:dLbls>
          <c:showLegendKey val="0"/>
          <c:showVal val="0"/>
          <c:showCatName val="0"/>
          <c:showSerName val="0"/>
          <c:showPercent val="0"/>
          <c:showBubbleSize val="0"/>
        </c:dLbls>
        <c:marker val="1"/>
        <c:smooth val="0"/>
        <c:axId val="136142848"/>
        <c:axId val="136144384"/>
      </c:lineChart>
      <c:catAx>
        <c:axId val="136142848"/>
        <c:scaling>
          <c:orientation val="minMax"/>
        </c:scaling>
        <c:delete val="0"/>
        <c:axPos val="b"/>
        <c:numFmt formatCode="General" sourceLinked="1"/>
        <c:majorTickMark val="out"/>
        <c:minorTickMark val="none"/>
        <c:tickLblPos val="nextTo"/>
        <c:crossAx val="136144384"/>
        <c:crosses val="autoZero"/>
        <c:auto val="1"/>
        <c:lblAlgn val="ctr"/>
        <c:lblOffset val="100"/>
        <c:noMultiLvlLbl val="0"/>
      </c:catAx>
      <c:valAx>
        <c:axId val="136144384"/>
        <c:scaling>
          <c:orientation val="minMax"/>
          <c:min val="0"/>
        </c:scaling>
        <c:delete val="0"/>
        <c:axPos val="l"/>
        <c:majorGridlines>
          <c:spPr>
            <a:ln>
              <a:solidFill>
                <a:schemeClr val="tx2">
                  <a:lumMod val="20000"/>
                  <a:lumOff val="80000"/>
                </a:schemeClr>
              </a:solidFill>
              <a:prstDash val="sysDash"/>
            </a:ln>
          </c:spPr>
        </c:majorGridlines>
        <c:numFmt formatCode="#,##0.0" sourceLinked="0"/>
        <c:majorTickMark val="out"/>
        <c:minorTickMark val="none"/>
        <c:tickLblPos val="nextTo"/>
        <c:crossAx val="136142848"/>
        <c:crosses val="autoZero"/>
        <c:crossBetween val="between"/>
        <c:majorUnit val="5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90202232296720486"/>
          <c:h val="9.8968304285131231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997719139100185E-2"/>
          <c:y val="3.6839080459770114E-2"/>
          <c:w val="0.54908423087179992"/>
          <c:h val="0.87674246538148248"/>
        </c:manualLayout>
      </c:layout>
      <c:barChart>
        <c:barDir val="col"/>
        <c:grouping val="percentStacked"/>
        <c:varyColors val="0"/>
        <c:ser>
          <c:idx val="0"/>
          <c:order val="0"/>
          <c:tx>
            <c:strRef>
              <c:f>'AIDS spending by category'!$B$6</c:f>
              <c:strCache>
                <c:ptCount val="1"/>
                <c:pt idx="0">
                  <c:v>Prevention</c:v>
                </c:pt>
              </c:strCache>
            </c:strRef>
          </c:tx>
          <c:spPr>
            <a:solidFill>
              <a:srgbClr val="88C540"/>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category'!$C$3:$D$3</c:f>
              <c:strCache>
                <c:ptCount val="2"/>
                <c:pt idx="0">
                  <c:v>2008</c:v>
                </c:pt>
                <c:pt idx="1">
                  <c:v>2009</c:v>
                </c:pt>
              </c:strCache>
            </c:strRef>
          </c:cat>
          <c:val>
            <c:numRef>
              <c:f>'AIDS spending by category'!$C$6:$D$6</c:f>
              <c:numCache>
                <c:formatCode>General</c:formatCode>
                <c:ptCount val="2"/>
                <c:pt idx="0">
                  <c:v>570230.5</c:v>
                </c:pt>
                <c:pt idx="1">
                  <c:v>357758.9375</c:v>
                </c:pt>
              </c:numCache>
            </c:numRef>
          </c:val>
          <c:extLst>
            <c:ext xmlns:c16="http://schemas.microsoft.com/office/drawing/2014/chart" uri="{C3380CC4-5D6E-409C-BE32-E72D297353CC}">
              <c16:uniqueId val="{00000000-4D2C-4F94-BE7F-9F1940C70333}"/>
            </c:ext>
          </c:extLst>
        </c:ser>
        <c:ser>
          <c:idx val="2"/>
          <c:order val="1"/>
          <c:tx>
            <c:strRef>
              <c:f>'AIDS spending by category'!$B$5</c:f>
              <c:strCache>
                <c:ptCount val="1"/>
                <c:pt idx="0">
                  <c:v>Care and treatment</c:v>
                </c:pt>
              </c:strCache>
            </c:strRef>
          </c:tx>
          <c:spPr>
            <a:solidFill>
              <a:srgbClr val="EC008C"/>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category'!$C$3:$D$3</c:f>
              <c:strCache>
                <c:ptCount val="2"/>
                <c:pt idx="0">
                  <c:v>2008</c:v>
                </c:pt>
                <c:pt idx="1">
                  <c:v>2009</c:v>
                </c:pt>
              </c:strCache>
            </c:strRef>
          </c:cat>
          <c:val>
            <c:numRef>
              <c:f>'AIDS spending by category'!$C$5:$D$5</c:f>
              <c:numCache>
                <c:formatCode>General</c:formatCode>
                <c:ptCount val="2"/>
                <c:pt idx="0">
                  <c:v>18500.5078125</c:v>
                </c:pt>
                <c:pt idx="1">
                  <c:v>61029.23046875</c:v>
                </c:pt>
              </c:numCache>
            </c:numRef>
          </c:val>
          <c:extLst>
            <c:ext xmlns:c16="http://schemas.microsoft.com/office/drawing/2014/chart" uri="{C3380CC4-5D6E-409C-BE32-E72D297353CC}">
              <c16:uniqueId val="{00000001-4D2C-4F94-BE7F-9F1940C70333}"/>
            </c:ext>
          </c:extLst>
        </c:ser>
        <c:ser>
          <c:idx val="1"/>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category'!$C$3:$D$3</c:f>
              <c:strCache>
                <c:ptCount val="2"/>
                <c:pt idx="0">
                  <c:v>2008</c:v>
                </c:pt>
                <c:pt idx="1">
                  <c:v>2009</c:v>
                </c:pt>
              </c:strCache>
            </c:strRef>
          </c:cat>
          <c:val>
            <c:numRef>
              <c:f>'AIDS spending by category'!$C$7:$D$7</c:f>
              <c:numCache>
                <c:formatCode>#,##0</c:formatCode>
                <c:ptCount val="2"/>
                <c:pt idx="0">
                  <c:v>1238241.7421875</c:v>
                </c:pt>
                <c:pt idx="1">
                  <c:v>1384225.58203125</c:v>
                </c:pt>
              </c:numCache>
            </c:numRef>
          </c:val>
          <c:extLst>
            <c:ext xmlns:c16="http://schemas.microsoft.com/office/drawing/2014/chart" uri="{C3380CC4-5D6E-409C-BE32-E72D297353CC}">
              <c16:uniqueId val="{00000002-4D2C-4F94-BE7F-9F1940C70333}"/>
            </c:ext>
          </c:extLst>
        </c:ser>
        <c:dLbls>
          <c:showLegendKey val="0"/>
          <c:showVal val="0"/>
          <c:showCatName val="0"/>
          <c:showSerName val="0"/>
          <c:showPercent val="0"/>
          <c:showBubbleSize val="0"/>
        </c:dLbls>
        <c:gapWidth val="96"/>
        <c:overlap val="100"/>
        <c:axId val="130969984"/>
        <c:axId val="130971904"/>
      </c:barChart>
      <c:catAx>
        <c:axId val="130969984"/>
        <c:scaling>
          <c:orientation val="minMax"/>
        </c:scaling>
        <c:delete val="0"/>
        <c:axPos val="b"/>
        <c:numFmt formatCode="General" sourceLinked="0"/>
        <c:majorTickMark val="out"/>
        <c:minorTickMark val="none"/>
        <c:tickLblPos val="nextTo"/>
        <c:crossAx val="130971904"/>
        <c:crosses val="autoZero"/>
        <c:auto val="1"/>
        <c:lblAlgn val="ctr"/>
        <c:lblOffset val="100"/>
        <c:noMultiLvlLbl val="0"/>
      </c:catAx>
      <c:valAx>
        <c:axId val="130971904"/>
        <c:scaling>
          <c:orientation val="minMax"/>
        </c:scaling>
        <c:delete val="0"/>
        <c:axPos val="l"/>
        <c:majorGridlines>
          <c:spPr>
            <a:ln>
              <a:solidFill>
                <a:sysClr val="window" lastClr="FFFFFF">
                  <a:lumMod val="85000"/>
                  <a:alpha val="50000"/>
                </a:sysClr>
              </a:solidFill>
              <a:prstDash val="sysDot"/>
            </a:ln>
          </c:spPr>
        </c:majorGridlines>
        <c:numFmt formatCode="0%" sourceLinked="0"/>
        <c:majorTickMark val="out"/>
        <c:minorTickMark val="none"/>
        <c:tickLblPos val="nextTo"/>
        <c:crossAx val="130969984"/>
        <c:crosses val="autoZero"/>
        <c:crossBetween val="between"/>
      </c:valAx>
    </c:plotArea>
    <c:legend>
      <c:legendPos val="r"/>
      <c:layout>
        <c:manualLayout>
          <c:xMode val="edge"/>
          <c:yMode val="edge"/>
          <c:x val="0.67227285586616448"/>
          <c:y val="0.27521427278486749"/>
          <c:w val="0.26443557211188595"/>
          <c:h val="0.4840542130509547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423509561304834E-2"/>
          <c:y val="5.6502877044215624E-2"/>
          <c:w val="0.71127495781777272"/>
          <c:h val="0.63895972138098123"/>
        </c:manualLayout>
      </c:layout>
      <c:barChart>
        <c:barDir val="col"/>
        <c:grouping val="clustered"/>
        <c:varyColors val="0"/>
        <c:ser>
          <c:idx val="0"/>
          <c:order val="0"/>
          <c:tx>
            <c:strRef>
              <c:f>'testing KP'!$C$2</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 KP'!$A$3:$B$5</c:f>
              <c:multiLvlStrCache>
                <c:ptCount val="3"/>
                <c:lvl>
                  <c:pt idx="0">
                    <c:v>2008</c:v>
                  </c:pt>
                  <c:pt idx="1">
                    <c:v>2010</c:v>
                  </c:pt>
                  <c:pt idx="2">
                    <c:v>2011</c:v>
                  </c:pt>
                </c:lvl>
                <c:lvl>
                  <c:pt idx="0">
                    <c:v>Ever tested for HIV</c:v>
                  </c:pt>
                  <c:pt idx="1">
                    <c:v>Tested for HIV in the last 12 months and knew the results</c:v>
                  </c:pt>
                </c:lvl>
              </c:multiLvlStrCache>
            </c:multiLvlStrRef>
          </c:cat>
          <c:val>
            <c:numRef>
              <c:f>'testing KP'!$C$3:$C$5</c:f>
              <c:numCache>
                <c:formatCode>General</c:formatCode>
                <c:ptCount val="3"/>
                <c:pt idx="0">
                  <c:v>53</c:v>
                </c:pt>
                <c:pt idx="1">
                  <c:v>66</c:v>
                </c:pt>
              </c:numCache>
            </c:numRef>
          </c:val>
          <c:extLst>
            <c:ext xmlns:c16="http://schemas.microsoft.com/office/drawing/2014/chart" uri="{C3380CC4-5D6E-409C-BE32-E72D297353CC}">
              <c16:uniqueId val="{00000000-6E1C-4A35-9FBE-311E56597371}"/>
            </c:ext>
          </c:extLst>
        </c:ser>
        <c:ser>
          <c:idx val="1"/>
          <c:order val="1"/>
          <c:tx>
            <c:strRef>
              <c:f>'testing KP'!$D$2</c:f>
              <c:strCache>
                <c:ptCount val="1"/>
                <c:pt idx="0">
                  <c:v>MSM</c:v>
                </c:pt>
              </c:strCache>
            </c:strRef>
          </c:tx>
          <c:spPr>
            <a:solidFill>
              <a:srgbClr val="F78E1E"/>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'testing KP'!$A$3:$B$5</c:f>
              <c:multiLvlStrCache>
                <c:ptCount val="3"/>
                <c:lvl>
                  <c:pt idx="0">
                    <c:v>2008</c:v>
                  </c:pt>
                  <c:pt idx="1">
                    <c:v>2010</c:v>
                  </c:pt>
                  <c:pt idx="2">
                    <c:v>2011</c:v>
                  </c:pt>
                </c:lvl>
                <c:lvl>
                  <c:pt idx="0">
                    <c:v>Ever tested for HIV</c:v>
                  </c:pt>
                  <c:pt idx="1">
                    <c:v>Tested for HIV in the last 12 months and knew the results</c:v>
                  </c:pt>
                </c:lvl>
              </c:multiLvlStrCache>
            </c:multiLvlStrRef>
          </c:cat>
          <c:val>
            <c:numRef>
              <c:f>'testing KP'!$D$3:$D$5</c:f>
              <c:numCache>
                <c:formatCode>General</c:formatCode>
                <c:ptCount val="3"/>
                <c:pt idx="0">
                  <c:v>26</c:v>
                </c:pt>
                <c:pt idx="2">
                  <c:v>33</c:v>
                </c:pt>
              </c:numCache>
            </c:numRef>
          </c:val>
          <c:extLst>
            <c:ext xmlns:c16="http://schemas.microsoft.com/office/drawing/2014/chart" uri="{C3380CC4-5D6E-409C-BE32-E72D297353CC}">
              <c16:uniqueId val="{00000001-6E1C-4A35-9FBE-311E56597371}"/>
            </c:ext>
          </c:extLst>
        </c:ser>
        <c:dLbls>
          <c:dLblPos val="outEnd"/>
          <c:showLegendKey val="0"/>
          <c:showVal val="1"/>
          <c:showCatName val="0"/>
          <c:showSerName val="0"/>
          <c:showPercent val="0"/>
          <c:showBubbleSize val="0"/>
        </c:dLbls>
        <c:gapWidth val="150"/>
        <c:axId val="136543232"/>
        <c:axId val="136569600"/>
      </c:barChart>
      <c:catAx>
        <c:axId val="136543232"/>
        <c:scaling>
          <c:orientation val="minMax"/>
        </c:scaling>
        <c:delete val="0"/>
        <c:axPos val="b"/>
        <c:numFmt formatCode="General" sourceLinked="0"/>
        <c:majorTickMark val="out"/>
        <c:minorTickMark val="none"/>
        <c:tickLblPos val="nextTo"/>
        <c:crossAx val="136569600"/>
        <c:crosses val="autoZero"/>
        <c:auto val="1"/>
        <c:lblAlgn val="ctr"/>
        <c:lblOffset val="100"/>
        <c:noMultiLvlLbl val="0"/>
      </c:catAx>
      <c:valAx>
        <c:axId val="136569600"/>
        <c:scaling>
          <c:orientation val="minMax"/>
          <c:max val="100"/>
        </c:scaling>
        <c:delete val="0"/>
        <c:axPos val="l"/>
        <c:title>
          <c:tx>
            <c:rich>
              <a:bodyPr rot="0" vert="horz"/>
              <a:lstStyle/>
              <a:p>
                <a:pPr>
                  <a:defRPr/>
                </a:pPr>
                <a:r>
                  <a:rPr lang="en-GB"/>
                  <a:t>%</a:t>
                </a:r>
              </a:p>
            </c:rich>
          </c:tx>
          <c:layout>
            <c:manualLayout>
              <c:xMode val="edge"/>
              <c:yMode val="edge"/>
              <c:x val="1.1418494563179603E-3"/>
              <c:y val="2.0214768826973557E-2"/>
            </c:manualLayout>
          </c:layout>
          <c:overlay val="0"/>
        </c:title>
        <c:numFmt formatCode="General" sourceLinked="1"/>
        <c:majorTickMark val="out"/>
        <c:minorTickMark val="none"/>
        <c:tickLblPos val="nextTo"/>
        <c:crossAx val="136543232"/>
        <c:crosses val="autoZero"/>
        <c:crossBetween val="between"/>
        <c:majorUnit val="10"/>
      </c:valAx>
    </c:plotArea>
    <c:legend>
      <c:legendPos val="r"/>
      <c:layout>
        <c:manualLayout>
          <c:xMode val="edge"/>
          <c:yMode val="edge"/>
          <c:x val="0.86491036276715405"/>
          <c:y val="9.8496618211185161E-2"/>
          <c:w val="7.5775884812613423E-2"/>
          <c:h val="0.3676960932768019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TLS!$E$2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B09-4990-901F-E08BC1A30E88}"/>
                </c:ext>
              </c:extLst>
            </c:dLbl>
            <c:dLbl>
              <c:idx val="1"/>
              <c:delete val="1"/>
              <c:extLst>
                <c:ext xmlns:c15="http://schemas.microsoft.com/office/drawing/2012/chart" uri="{CE6537A1-D6FC-4f65-9D91-7224C49458BB}"/>
                <c:ext xmlns:c16="http://schemas.microsoft.com/office/drawing/2014/chart" uri="{C3380CC4-5D6E-409C-BE32-E72D297353CC}">
                  <c16:uniqueId val="{00000001-0B09-4990-901F-E08BC1A30E88}"/>
                </c:ext>
              </c:extLst>
            </c:dLbl>
            <c:dLbl>
              <c:idx val="2"/>
              <c:delete val="1"/>
              <c:extLst>
                <c:ext xmlns:c15="http://schemas.microsoft.com/office/drawing/2012/chart" uri="{CE6537A1-D6FC-4f65-9D91-7224C49458BB}"/>
                <c:ext xmlns:c16="http://schemas.microsoft.com/office/drawing/2014/chart" uri="{C3380CC4-5D6E-409C-BE32-E72D297353CC}">
                  <c16:uniqueId val="{00000002-0B09-4990-901F-E08BC1A30E88}"/>
                </c:ext>
              </c:extLst>
            </c:dLbl>
            <c:dLbl>
              <c:idx val="3"/>
              <c:delete val="1"/>
              <c:extLst>
                <c:ext xmlns:c15="http://schemas.microsoft.com/office/drawing/2012/chart" uri="{CE6537A1-D6FC-4f65-9D91-7224C49458BB}"/>
                <c:ext xmlns:c16="http://schemas.microsoft.com/office/drawing/2014/chart" uri="{C3380CC4-5D6E-409C-BE32-E72D297353CC}">
                  <c16:uniqueId val="{00000003-0B09-4990-901F-E08BC1A30E88}"/>
                </c:ext>
              </c:extLst>
            </c:dLbl>
            <c:dLbl>
              <c:idx val="4"/>
              <c:delete val="1"/>
              <c:extLst>
                <c:ext xmlns:c15="http://schemas.microsoft.com/office/drawing/2012/chart" uri="{CE6537A1-D6FC-4f65-9D91-7224C49458BB}"/>
                <c:ext xmlns:c16="http://schemas.microsoft.com/office/drawing/2014/chart" uri="{C3380CC4-5D6E-409C-BE32-E72D297353CC}">
                  <c16:uniqueId val="{00000004-0B09-4990-901F-E08BC1A30E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TLS!$C$8:$C$24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TLS!$E$8:$E$24</c:f>
              <c:numCache>
                <c:formatCode>General</c:formatCode>
                <c:ptCount val="17"/>
                <c:pt idx="5" formatCode="#,##0">
                  <c:v>6</c:v>
                </c:pt>
                <c:pt idx="6" formatCode="#,##0">
                  <c:v>7</c:v>
                </c:pt>
                <c:pt idx="8" formatCode="#,##0">
                  <c:v>7</c:v>
                </c:pt>
                <c:pt idx="9" formatCode="#,##0">
                  <c:v>7</c:v>
                </c:pt>
              </c:numCache>
            </c:numRef>
          </c:val>
          <c:extLst>
            <c:ext xmlns:c16="http://schemas.microsoft.com/office/drawing/2014/chart" uri="{C3380CC4-5D6E-409C-BE32-E72D297353CC}">
              <c16:uniqueId val="{00000005-0B09-4990-901F-E08BC1A30E88}"/>
            </c:ext>
          </c:extLst>
        </c:ser>
        <c:dLbls>
          <c:showLegendKey val="0"/>
          <c:showVal val="0"/>
          <c:showCatName val="0"/>
          <c:showSerName val="0"/>
          <c:showPercent val="0"/>
          <c:showBubbleSize val="0"/>
        </c:dLbls>
        <c:gapWidth val="60"/>
        <c:axId val="476627712"/>
        <c:axId val="476625536"/>
      </c:barChart>
      <c:lineChart>
        <c:grouping val="standard"/>
        <c:varyColors val="0"/>
        <c:ser>
          <c:idx val="0"/>
          <c:order val="0"/>
          <c:tx>
            <c:strRef>
              <c:f>TLS!$D$2</c:f>
              <c:strCache>
                <c:ptCount val="1"/>
                <c:pt idx="0">
                  <c:v>Number of people on ART</c:v>
                </c:pt>
              </c:strCache>
            </c:strRef>
          </c:tx>
          <c:spPr>
            <a:ln w="38100">
              <a:solidFill>
                <a:srgbClr val="00AEEF"/>
              </a:solidFill>
            </a:ln>
          </c:spPr>
          <c:marker>
            <c:symbol val="none"/>
          </c:marker>
          <c:dLbls>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2-4958-9FC0-531F1269ECEB}"/>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09-4990-901F-E08BC1A30E88}"/>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TLS!$C$8:$C$24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TLS!$D$8:$D$24</c:f>
              <c:numCache>
                <c:formatCode>_-* #,##0_-;\-* #,##0_-;_-* "-"??_-;_-@_-</c:formatCode>
                <c:ptCount val="17"/>
                <c:pt idx="0">
                  <c:v>1</c:v>
                </c:pt>
                <c:pt idx="1">
                  <c:v>5</c:v>
                </c:pt>
                <c:pt idx="2">
                  <c:v>5</c:v>
                </c:pt>
                <c:pt idx="3">
                  <c:v>28</c:v>
                </c:pt>
                <c:pt idx="4">
                  <c:v>31</c:v>
                </c:pt>
                <c:pt idx="5">
                  <c:v>51</c:v>
                </c:pt>
                <c:pt idx="6">
                  <c:v>52</c:v>
                </c:pt>
                <c:pt idx="7">
                  <c:v>84</c:v>
                </c:pt>
                <c:pt idx="8">
                  <c:v>140</c:v>
                </c:pt>
                <c:pt idx="9">
                  <c:v>176</c:v>
                </c:pt>
                <c:pt idx="10">
                  <c:v>201</c:v>
                </c:pt>
                <c:pt idx="11">
                  <c:v>249</c:v>
                </c:pt>
                <c:pt idx="12">
                  <c:v>287</c:v>
                </c:pt>
                <c:pt idx="13">
                  <c:v>387</c:v>
                </c:pt>
                <c:pt idx="14">
                  <c:v>524</c:v>
                </c:pt>
                <c:pt idx="15">
                  <c:v>626</c:v>
                </c:pt>
                <c:pt idx="16">
                  <c:v>774</c:v>
                </c:pt>
              </c:numCache>
            </c:numRef>
          </c:val>
          <c:smooth val="0"/>
          <c:extLst>
            <c:ext xmlns:c16="http://schemas.microsoft.com/office/drawing/2014/chart" uri="{C3380CC4-5D6E-409C-BE32-E72D297353CC}">
              <c16:uniqueId val="{00000007-0B09-4990-901F-E08BC1A30E88}"/>
            </c:ext>
          </c:extLst>
        </c:ser>
        <c:dLbls>
          <c:showLegendKey val="0"/>
          <c:showVal val="0"/>
          <c:showCatName val="0"/>
          <c:showSerName val="0"/>
          <c:showPercent val="0"/>
          <c:showBubbleSize val="0"/>
        </c:dLbls>
        <c:marker val="1"/>
        <c:smooth val="0"/>
        <c:axId val="476613632"/>
        <c:axId val="476623616"/>
      </c:lineChart>
      <c:catAx>
        <c:axId val="476613632"/>
        <c:scaling>
          <c:orientation val="minMax"/>
        </c:scaling>
        <c:delete val="0"/>
        <c:axPos val="b"/>
        <c:numFmt formatCode="General" sourceLinked="1"/>
        <c:majorTickMark val="out"/>
        <c:minorTickMark val="none"/>
        <c:tickLblPos val="nextTo"/>
        <c:txPr>
          <a:bodyPr rot="-2700000"/>
          <a:lstStyle/>
          <a:p>
            <a:pPr>
              <a:defRPr/>
            </a:pPr>
            <a:endParaRPr lang="en-US"/>
          </a:p>
        </c:txPr>
        <c:crossAx val="476623616"/>
        <c:crosses val="autoZero"/>
        <c:auto val="1"/>
        <c:lblAlgn val="ctr"/>
        <c:lblOffset val="100"/>
        <c:noMultiLvlLbl val="0"/>
      </c:catAx>
      <c:valAx>
        <c:axId val="47662361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476613632"/>
        <c:crosses val="autoZero"/>
        <c:crossBetween val="between"/>
        <c:majorUnit val="200"/>
      </c:valAx>
      <c:valAx>
        <c:axId val="476625536"/>
        <c:scaling>
          <c:orientation val="minMax"/>
          <c:max val="8"/>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476627712"/>
        <c:crosses val="max"/>
        <c:crossBetween val="between"/>
        <c:majorUnit val="2"/>
      </c:valAx>
      <c:catAx>
        <c:axId val="476627712"/>
        <c:scaling>
          <c:orientation val="minMax"/>
        </c:scaling>
        <c:delete val="1"/>
        <c:axPos val="b"/>
        <c:numFmt formatCode="General" sourceLinked="1"/>
        <c:majorTickMark val="out"/>
        <c:minorTickMark val="none"/>
        <c:tickLblPos val="nextTo"/>
        <c:crossAx val="47662553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TLS!$E$1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46-452B-8B2E-70C8EAB8AD22}"/>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TLS!$C$2:$C$23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TLS!$E$2:$E$23</c:f>
              <c:numCache>
                <c:formatCode>_-* #,##0_-;\-* #,##0_-;_-* "-"??_-;_-@_-</c:formatCode>
                <c:ptCount val="22"/>
                <c:pt idx="0">
                  <c:v>0</c:v>
                </c:pt>
                <c:pt idx="1">
                  <c:v>0</c:v>
                </c:pt>
                <c:pt idx="2">
                  <c:v>0</c:v>
                </c:pt>
                <c:pt idx="3">
                  <c:v>0</c:v>
                </c:pt>
                <c:pt idx="4">
                  <c:v>0</c:v>
                </c:pt>
                <c:pt idx="5">
                  <c:v>0.32051299999999999</c:v>
                </c:pt>
                <c:pt idx="6">
                  <c:v>1.445087</c:v>
                </c:pt>
                <c:pt idx="7">
                  <c:v>1.3054829999999999</c:v>
                </c:pt>
                <c:pt idx="8">
                  <c:v>6.5882350000000001</c:v>
                </c:pt>
                <c:pt idx="9">
                  <c:v>6.5263159999999996</c:v>
                </c:pt>
                <c:pt idx="10">
                  <c:v>9.6045200000000008</c:v>
                </c:pt>
                <c:pt idx="11">
                  <c:v>8.7837840000000007</c:v>
                </c:pt>
                <c:pt idx="12">
                  <c:v>12.765957</c:v>
                </c:pt>
                <c:pt idx="13">
                  <c:v>19.099591</c:v>
                </c:pt>
                <c:pt idx="14">
                  <c:v>21.728394999999999</c:v>
                </c:pt>
                <c:pt idx="15">
                  <c:v>22.483221</c:v>
                </c:pt>
                <c:pt idx="16">
                  <c:v>25.512295000000002</c:v>
                </c:pt>
                <c:pt idx="17">
                  <c:v>26.999058999999999</c:v>
                </c:pt>
                <c:pt idx="18">
                  <c:v>33.362068999999998</c:v>
                </c:pt>
                <c:pt idx="19">
                  <c:v>42.156073999999997</c:v>
                </c:pt>
                <c:pt idx="20">
                  <c:v>47.245283000000001</c:v>
                </c:pt>
                <c:pt idx="21">
                  <c:v>54.583920999999997</c:v>
                </c:pt>
              </c:numCache>
            </c:numRef>
          </c:val>
          <c:extLst>
            <c:ext xmlns:c16="http://schemas.microsoft.com/office/drawing/2014/chart" uri="{C3380CC4-5D6E-409C-BE32-E72D297353CC}">
              <c16:uniqueId val="{00000009-BF46-452B-8B2E-70C8EAB8AD22}"/>
            </c:ext>
          </c:extLst>
        </c:ser>
        <c:dLbls>
          <c:showLegendKey val="0"/>
          <c:showVal val="0"/>
          <c:showCatName val="0"/>
          <c:showSerName val="0"/>
          <c:showPercent val="0"/>
          <c:showBubbleSize val="0"/>
        </c:dLbls>
        <c:gapWidth val="60"/>
        <c:axId val="40519936"/>
        <c:axId val="40518016"/>
      </c:barChart>
      <c:lineChart>
        <c:grouping val="standard"/>
        <c:varyColors val="0"/>
        <c:ser>
          <c:idx val="0"/>
          <c:order val="0"/>
          <c:tx>
            <c:strRef>
              <c:f>TLS!$D$1</c:f>
              <c:strCache>
                <c:ptCount val="1"/>
                <c:pt idx="0">
                  <c:v> Number of people on ART </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46-452B-8B2E-70C8EAB8AD22}"/>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TLS!$C$2:$C$23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TLS!$D$2:$D$23</c:f>
              <c:numCache>
                <c:formatCode>_-* #,##0_-;\-* #,##0_-;_-* "-"??_-;_-@_-</c:formatCode>
                <c:ptCount val="22"/>
                <c:pt idx="0">
                  <c:v>0</c:v>
                </c:pt>
                <c:pt idx="1">
                  <c:v>0</c:v>
                </c:pt>
                <c:pt idx="2">
                  <c:v>0</c:v>
                </c:pt>
                <c:pt idx="3">
                  <c:v>0</c:v>
                </c:pt>
                <c:pt idx="4">
                  <c:v>0</c:v>
                </c:pt>
                <c:pt idx="5">
                  <c:v>1</c:v>
                </c:pt>
                <c:pt idx="6">
                  <c:v>5</c:v>
                </c:pt>
                <c:pt idx="7">
                  <c:v>5</c:v>
                </c:pt>
                <c:pt idx="8">
                  <c:v>28</c:v>
                </c:pt>
                <c:pt idx="9">
                  <c:v>31</c:v>
                </c:pt>
                <c:pt idx="10">
                  <c:v>51</c:v>
                </c:pt>
                <c:pt idx="11">
                  <c:v>52</c:v>
                </c:pt>
                <c:pt idx="12">
                  <c:v>84</c:v>
                </c:pt>
                <c:pt idx="13">
                  <c:v>140</c:v>
                </c:pt>
                <c:pt idx="14">
                  <c:v>176</c:v>
                </c:pt>
                <c:pt idx="15">
                  <c:v>201</c:v>
                </c:pt>
                <c:pt idx="16">
                  <c:v>249</c:v>
                </c:pt>
                <c:pt idx="17">
                  <c:v>287</c:v>
                </c:pt>
                <c:pt idx="18">
                  <c:v>387</c:v>
                </c:pt>
                <c:pt idx="19">
                  <c:v>524</c:v>
                </c:pt>
                <c:pt idx="20">
                  <c:v>626</c:v>
                </c:pt>
                <c:pt idx="21">
                  <c:v>774</c:v>
                </c:pt>
              </c:numCache>
            </c:numRef>
          </c:val>
          <c:smooth val="0"/>
          <c:extLst>
            <c:ext xmlns:c16="http://schemas.microsoft.com/office/drawing/2014/chart" uri="{C3380CC4-5D6E-409C-BE32-E72D297353CC}">
              <c16:uniqueId val="{0000000B-BF46-452B-8B2E-70C8EAB8AD22}"/>
            </c:ext>
          </c:extLst>
        </c:ser>
        <c:dLbls>
          <c:showLegendKey val="0"/>
          <c:showVal val="0"/>
          <c:showCatName val="0"/>
          <c:showSerName val="0"/>
          <c:showPercent val="0"/>
          <c:showBubbleSize val="0"/>
        </c:dLbls>
        <c:marker val="1"/>
        <c:smooth val="0"/>
        <c:axId val="40502016"/>
        <c:axId val="40503552"/>
      </c:lineChart>
      <c:lineChart>
        <c:grouping val="standard"/>
        <c:varyColors val="0"/>
        <c:ser>
          <c:idx val="2"/>
          <c:order val="2"/>
          <c:tx>
            <c:strRef>
              <c:f>TLS!$F$1</c:f>
              <c:strCache>
                <c:ptCount val="1"/>
                <c:pt idx="0">
                  <c:v>% Lower</c:v>
                </c:pt>
              </c:strCache>
            </c:strRef>
          </c:tx>
          <c:spPr>
            <a:ln>
              <a:noFill/>
            </a:ln>
          </c:spPr>
          <c:marker>
            <c:symbol val="dash"/>
            <c:size val="8"/>
            <c:spPr>
              <a:solidFill>
                <a:sysClr val="windowText" lastClr="000000"/>
              </a:solidFill>
              <a:ln>
                <a:noFill/>
              </a:ln>
            </c:spPr>
          </c:marker>
          <c:cat>
            <c:strRef>
              <c:f>TLS!$C$2:$C$23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TLS!$F$2:$F$23</c:f>
              <c:numCache>
                <c:formatCode>_-* #,##0_-;\-* #,##0_-;_-* "-"??_-;_-@_-</c:formatCode>
                <c:ptCount val="22"/>
                <c:pt idx="0">
                  <c:v>0</c:v>
                </c:pt>
                <c:pt idx="1">
                  <c:v>0</c:v>
                </c:pt>
                <c:pt idx="2">
                  <c:v>0</c:v>
                </c:pt>
                <c:pt idx="3">
                  <c:v>0</c:v>
                </c:pt>
                <c:pt idx="4">
                  <c:v>0</c:v>
                </c:pt>
                <c:pt idx="5">
                  <c:v>0.21881200000000001</c:v>
                </c:pt>
                <c:pt idx="6">
                  <c:v>1.0065489999999999</c:v>
                </c:pt>
                <c:pt idx="7">
                  <c:v>0.93394900000000003</c:v>
                </c:pt>
                <c:pt idx="8">
                  <c:v>4.7900340000000003</c:v>
                </c:pt>
                <c:pt idx="9">
                  <c:v>4.8500829999999997</c:v>
                </c:pt>
                <c:pt idx="10">
                  <c:v>7.2712190000000003</c:v>
                </c:pt>
                <c:pt idx="11">
                  <c:v>6.7658880000000003</c:v>
                </c:pt>
                <c:pt idx="12">
                  <c:v>10.010994</c:v>
                </c:pt>
                <c:pt idx="13">
                  <c:v>14.878399</c:v>
                </c:pt>
                <c:pt idx="14">
                  <c:v>16.846212000000001</c:v>
                </c:pt>
                <c:pt idx="15">
                  <c:v>17.604312</c:v>
                </c:pt>
                <c:pt idx="16">
                  <c:v>20.205946999999998</c:v>
                </c:pt>
                <c:pt idx="17">
                  <c:v>21.208103999999999</c:v>
                </c:pt>
                <c:pt idx="18">
                  <c:v>26.114446999999998</c:v>
                </c:pt>
                <c:pt idx="19">
                  <c:v>32.524276</c:v>
                </c:pt>
                <c:pt idx="20">
                  <c:v>35.585504</c:v>
                </c:pt>
                <c:pt idx="21">
                  <c:v>40.379784000000001</c:v>
                </c:pt>
              </c:numCache>
            </c:numRef>
          </c:val>
          <c:smooth val="0"/>
          <c:extLst>
            <c:ext xmlns:c16="http://schemas.microsoft.com/office/drawing/2014/chart" uri="{C3380CC4-5D6E-409C-BE32-E72D297353CC}">
              <c16:uniqueId val="{0000000C-BF46-452B-8B2E-70C8EAB8AD22}"/>
            </c:ext>
          </c:extLst>
        </c:ser>
        <c:ser>
          <c:idx val="3"/>
          <c:order val="3"/>
          <c:tx>
            <c:strRef>
              <c:f>TLS!$G$1</c:f>
              <c:strCache>
                <c:ptCount val="1"/>
                <c:pt idx="0">
                  <c:v>%Upper</c:v>
                </c:pt>
              </c:strCache>
            </c:strRef>
          </c:tx>
          <c:spPr>
            <a:ln>
              <a:noFill/>
            </a:ln>
          </c:spPr>
          <c:marker>
            <c:symbol val="dash"/>
            <c:size val="8"/>
            <c:spPr>
              <a:solidFill>
                <a:sysClr val="windowText" lastClr="000000"/>
              </a:solidFill>
              <a:ln>
                <a:noFill/>
              </a:ln>
            </c:spPr>
          </c:marker>
          <c:cat>
            <c:strRef>
              <c:f>TLS!$C$2:$C$23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TLS!$G$2:$G$23</c:f>
              <c:numCache>
                <c:formatCode>_-* #,##0_-;\-* #,##0_-;_-* "-"??_-;_-@_-</c:formatCode>
                <c:ptCount val="22"/>
                <c:pt idx="0">
                  <c:v>0</c:v>
                </c:pt>
                <c:pt idx="1">
                  <c:v>0</c:v>
                </c:pt>
                <c:pt idx="2">
                  <c:v>0</c:v>
                </c:pt>
                <c:pt idx="3">
                  <c:v>0</c:v>
                </c:pt>
                <c:pt idx="4">
                  <c:v>0</c:v>
                </c:pt>
                <c:pt idx="5">
                  <c:v>0.74067300000000003</c:v>
                </c:pt>
                <c:pt idx="6">
                  <c:v>3.236828</c:v>
                </c:pt>
                <c:pt idx="7">
                  <c:v>2.818889</c:v>
                </c:pt>
                <c:pt idx="8">
                  <c:v>13.564012999999999</c:v>
                </c:pt>
                <c:pt idx="9">
                  <c:v>12.860277</c:v>
                </c:pt>
                <c:pt idx="10">
                  <c:v>17.762031</c:v>
                </c:pt>
                <c:pt idx="11">
                  <c:v>15.223247000000001</c:v>
                </c:pt>
                <c:pt idx="12">
                  <c:v>20.836836000000002</c:v>
                </c:pt>
                <c:pt idx="13">
                  <c:v>29.782855000000001</c:v>
                </c:pt>
                <c:pt idx="14">
                  <c:v>31.787837</c:v>
                </c:pt>
                <c:pt idx="15">
                  <c:v>30.581204</c:v>
                </c:pt>
                <c:pt idx="16">
                  <c:v>32.674557999999998</c:v>
                </c:pt>
                <c:pt idx="17">
                  <c:v>33.374189999999999</c:v>
                </c:pt>
                <c:pt idx="18">
                  <c:v>41.472503000000003</c:v>
                </c:pt>
                <c:pt idx="19">
                  <c:v>52.703570999999997</c:v>
                </c:pt>
                <c:pt idx="20">
                  <c:v>59.974767</c:v>
                </c:pt>
                <c:pt idx="21">
                  <c:v>70.674244999999999</c:v>
                </c:pt>
              </c:numCache>
            </c:numRef>
          </c:val>
          <c:smooth val="0"/>
          <c:extLst>
            <c:ext xmlns:c16="http://schemas.microsoft.com/office/drawing/2014/chart" uri="{C3380CC4-5D6E-409C-BE32-E72D297353CC}">
              <c16:uniqueId val="{0000000D-BF46-452B-8B2E-70C8EAB8AD22}"/>
            </c:ext>
          </c:extLst>
        </c:ser>
        <c:dLbls>
          <c:showLegendKey val="0"/>
          <c:showVal val="0"/>
          <c:showCatName val="0"/>
          <c:showSerName val="0"/>
          <c:showPercent val="0"/>
          <c:showBubbleSize val="0"/>
        </c:dLbls>
        <c:hiLowLines/>
        <c:marker val="1"/>
        <c:smooth val="0"/>
        <c:axId val="40519936"/>
        <c:axId val="40518016"/>
      </c:lineChart>
      <c:catAx>
        <c:axId val="40502016"/>
        <c:scaling>
          <c:orientation val="minMax"/>
        </c:scaling>
        <c:delete val="0"/>
        <c:axPos val="b"/>
        <c:numFmt formatCode="General" sourceLinked="1"/>
        <c:majorTickMark val="out"/>
        <c:minorTickMark val="none"/>
        <c:tickLblPos val="nextTo"/>
        <c:txPr>
          <a:bodyPr rot="-2700000"/>
          <a:lstStyle/>
          <a:p>
            <a:pPr>
              <a:defRPr/>
            </a:pPr>
            <a:endParaRPr lang="en-US"/>
          </a:p>
        </c:txPr>
        <c:crossAx val="40503552"/>
        <c:crosses val="autoZero"/>
        <c:auto val="1"/>
        <c:lblAlgn val="ctr"/>
        <c:lblOffset val="100"/>
        <c:noMultiLvlLbl val="0"/>
      </c:catAx>
      <c:valAx>
        <c:axId val="40503552"/>
        <c:scaling>
          <c:orientation val="minMax"/>
          <c:max val="800"/>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40502016"/>
        <c:crosses val="autoZero"/>
        <c:crossBetween val="between"/>
        <c:majorUnit val="200"/>
      </c:valAx>
      <c:valAx>
        <c:axId val="40518016"/>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40519936"/>
        <c:crosses val="max"/>
        <c:crossBetween val="between"/>
        <c:majorUnit val="20"/>
      </c:valAx>
      <c:catAx>
        <c:axId val="40519936"/>
        <c:scaling>
          <c:orientation val="minMax"/>
        </c:scaling>
        <c:delete val="1"/>
        <c:axPos val="b"/>
        <c:numFmt formatCode="General" sourceLinked="1"/>
        <c:majorTickMark val="out"/>
        <c:minorTickMark val="none"/>
        <c:tickLblPos val="nextTo"/>
        <c:crossAx val="405180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5</c:v>
                  </c:pt>
                  <c:pt idx="1">
                    <c:v>14</c:v>
                  </c:pt>
                  <c:pt idx="2">
                    <c:v>10</c:v>
                  </c:pt>
                </c:numCache>
              </c:numRef>
            </c:plus>
            <c:minus>
              <c:numRef>
                <c:f>'Cascade_Women vs Men'!$D$8:$D$10</c:f>
                <c:numCache>
                  <c:formatCode>General</c:formatCode>
                  <c:ptCount val="3"/>
                  <c:pt idx="0">
                    <c:v>23</c:v>
                  </c:pt>
                  <c:pt idx="1">
                    <c:v>12</c:v>
                  </c:pt>
                  <c:pt idx="2">
                    <c:v>8</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94</c:v>
                </c:pt>
                <c:pt idx="1">
                  <c:v>51</c:v>
                </c:pt>
                <c:pt idx="2">
                  <c:v>35</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9</c:v>
                  </c:pt>
                  <c:pt idx="1">
                    <c:v>17</c:v>
                  </c:pt>
                  <c:pt idx="2">
                    <c:v>14</c:v>
                  </c:pt>
                </c:numCache>
              </c:numRef>
            </c:plus>
            <c:minus>
              <c:numRef>
                <c:f>'Cascade_Women vs Men'!$F$8:$F$10</c:f>
                <c:numCache>
                  <c:formatCode>General</c:formatCode>
                  <c:ptCount val="3"/>
                  <c:pt idx="0">
                    <c:v>25</c:v>
                  </c:pt>
                  <c:pt idx="1">
                    <c:v>15</c:v>
                  </c:pt>
                  <c:pt idx="2">
                    <c:v>12</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90</c:v>
                </c:pt>
                <c:pt idx="1">
                  <c:v>56</c:v>
                </c:pt>
                <c:pt idx="2">
                  <c:v>45</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TLS_29!$B$3</c:f>
              <c:strCache>
                <c:ptCount val="1"/>
                <c:pt idx="0">
                  <c:v>Estimate</c:v>
                </c:pt>
              </c:strCache>
            </c:strRef>
          </c:tx>
          <c:spPr>
            <a:solidFill>
              <a:srgbClr val="00A99A"/>
            </a:solidFill>
          </c:spPr>
          <c:invertIfNegative val="0"/>
          <c:dLbls>
            <c:dLbl>
              <c:idx val="0"/>
              <c:tx>
                <c:rich>
                  <a:bodyPr/>
                  <a:lstStyle/>
                  <a:p>
                    <a:r>
                      <a:rPr lang="en-US"/>
                      <a:t>1 400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E38-4ED0-BC32-BB1B6E855B0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receiving ART</c:v>
                </c:pt>
                <c:pt idx="2">
                  <c:v>ART coverage (%)</c:v>
                </c:pt>
              </c:strCache>
            </c:strRef>
          </c:cat>
          <c:val>
            <c:numRef>
              <c:f>TLS_29!$B$4:$B$6</c:f>
              <c:numCache>
                <c:formatCode>General</c:formatCode>
                <c:ptCount val="3"/>
                <c:pt idx="0" formatCode="_(* #,##0_);_(* \(#,##0\);_(* &quot;-&quot;??_);_(@_)">
                  <c:v>1361</c:v>
                </c:pt>
              </c:numCache>
            </c:numRef>
          </c:val>
          <c:extLst>
            <c:ext xmlns:c16="http://schemas.microsoft.com/office/drawing/2014/chart" uri="{C3380CC4-5D6E-409C-BE32-E72D297353CC}">
              <c16:uniqueId val="{00000000-6B4B-4C32-861A-91E675352C3A}"/>
            </c:ext>
          </c:extLst>
        </c:ser>
        <c:ser>
          <c:idx val="3"/>
          <c:order val="3"/>
          <c:tx>
            <c:strRef>
              <c:f>TLS_29!$E$3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4B-4C32-861A-91E675352C3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receiving ART</c:v>
                </c:pt>
                <c:pt idx="2">
                  <c:v>ART coverage (%)</c:v>
                </c:pt>
              </c:strCache>
            </c:strRef>
          </c:cat>
          <c:val>
            <c:numRef>
              <c:f>TLS_29!$E$4:$E$6</c:f>
              <c:numCache>
                <c:formatCode>_(* #,##0_);_(* \(#,##0\);_(* "-"??_);_(@_)</c:formatCode>
                <c:ptCount val="3"/>
                <c:pt idx="1">
                  <c:v>741</c:v>
                </c:pt>
              </c:numCache>
            </c:numRef>
          </c:val>
          <c:extLst>
            <c:ext xmlns:c16="http://schemas.microsoft.com/office/drawing/2014/chart" uri="{C3380CC4-5D6E-409C-BE32-E72D297353CC}">
              <c16:uniqueId val="{00000002-6B4B-4C32-861A-91E675352C3A}"/>
            </c:ext>
          </c:extLst>
        </c:ser>
        <c:dLbls>
          <c:showLegendKey val="0"/>
          <c:showVal val="0"/>
          <c:showCatName val="0"/>
          <c:showSerName val="0"/>
          <c:showPercent val="0"/>
          <c:showBubbleSize val="0"/>
        </c:dLbls>
        <c:gapWidth val="90"/>
        <c:overlap val="100"/>
        <c:axId val="218491136"/>
        <c:axId val="218501120"/>
      </c:barChart>
      <c:barChart>
        <c:barDir val="col"/>
        <c:grouping val="clustered"/>
        <c:varyColors val="0"/>
        <c:ser>
          <c:idx val="4"/>
          <c:order val="4"/>
          <c:tx>
            <c:strRef>
              <c:f>TLS_29!$F$3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4B-4C32-861A-91E675352C3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receiving ART</c:v>
                </c:pt>
                <c:pt idx="2">
                  <c:v>ART coverage (%)</c:v>
                </c:pt>
              </c:strCache>
            </c:strRef>
          </c:cat>
          <c:val>
            <c:numRef>
              <c:f>TLS_29!$F$4:$F$6</c:f>
              <c:numCache>
                <c:formatCode>General</c:formatCode>
                <c:ptCount val="3"/>
                <c:pt idx="2" formatCode="#,##0">
                  <c:v>54.445261000000002</c:v>
                </c:pt>
              </c:numCache>
            </c:numRef>
          </c:val>
          <c:extLst>
            <c:ext xmlns:c16="http://schemas.microsoft.com/office/drawing/2014/chart" uri="{C3380CC4-5D6E-409C-BE32-E72D297353CC}">
              <c16:uniqueId val="{00000004-6B4B-4C32-861A-91E675352C3A}"/>
            </c:ext>
          </c:extLst>
        </c:ser>
        <c:dLbls>
          <c:showLegendKey val="0"/>
          <c:showVal val="0"/>
          <c:showCatName val="0"/>
          <c:showSerName val="0"/>
          <c:showPercent val="0"/>
          <c:showBubbleSize val="0"/>
        </c:dLbls>
        <c:gapWidth val="90"/>
        <c:axId val="218505216"/>
        <c:axId val="218503040"/>
      </c:barChart>
      <c:lineChart>
        <c:grouping val="standard"/>
        <c:varyColors val="0"/>
        <c:ser>
          <c:idx val="1"/>
          <c:order val="1"/>
          <c:tx>
            <c:strRef>
              <c:f>TLS_29!$C$3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6B4B-4C32-861A-91E675352C3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TLS_29!$A$4:$A$6</c:f>
              <c:strCache>
                <c:ptCount val="3"/>
                <c:pt idx="0">
                  <c:v>Estimated number
of adults 15+
living with HIV</c:v>
                </c:pt>
                <c:pt idx="1">
                  <c:v>Number of adults receiving ART</c:v>
                </c:pt>
                <c:pt idx="2">
                  <c:v>ART coverage (%)</c:v>
                </c:pt>
              </c:strCache>
            </c:strRef>
          </c:cat>
          <c:val>
            <c:numRef>
              <c:f>TLS_29!$C$4:$C$6</c:f>
              <c:numCache>
                <c:formatCode>General</c:formatCode>
                <c:ptCount val="3"/>
                <c:pt idx="0" formatCode="_(* #,##0_);_(* \(#,##0\);_(* &quot;-&quot;??_);_(@_)">
                  <c:v>998</c:v>
                </c:pt>
              </c:numCache>
            </c:numRef>
          </c:val>
          <c:smooth val="0"/>
          <c:extLst>
            <c:ext xmlns:c16="http://schemas.microsoft.com/office/drawing/2014/chart" uri="{C3380CC4-5D6E-409C-BE32-E72D297353CC}">
              <c16:uniqueId val="{00000006-6B4B-4C32-861A-91E675352C3A}"/>
            </c:ext>
          </c:extLst>
        </c:ser>
        <c:ser>
          <c:idx val="2"/>
          <c:order val="2"/>
          <c:tx>
            <c:strRef>
              <c:f>TLS_29!$D$3</c:f>
              <c:strCache>
                <c:ptCount val="1"/>
                <c:pt idx="0">
                  <c:v>Upper estimate</c:v>
                </c:pt>
              </c:strCache>
            </c:strRef>
          </c:tx>
          <c:marker>
            <c:symbol val="dash"/>
            <c:size val="10"/>
            <c:spPr>
              <a:solidFill>
                <a:schemeClr val="tx1"/>
              </a:solidFill>
              <a:ln>
                <a:noFill/>
              </a:ln>
            </c:spPr>
          </c:marker>
          <c:cat>
            <c:strRef>
              <c:f>TLS_29!$A$4:$A$6</c:f>
              <c:strCache>
                <c:ptCount val="3"/>
                <c:pt idx="0">
                  <c:v>Estimated number
of adults 15+
living with HIV</c:v>
                </c:pt>
                <c:pt idx="1">
                  <c:v>Number of adults receiving ART</c:v>
                </c:pt>
                <c:pt idx="2">
                  <c:v>ART coverage (%)</c:v>
                </c:pt>
              </c:strCache>
            </c:strRef>
          </c:cat>
          <c:val>
            <c:numRef>
              <c:f>TLS_29!$D$4:$D$6</c:f>
              <c:numCache>
                <c:formatCode>General</c:formatCode>
                <c:ptCount val="3"/>
                <c:pt idx="0" formatCode="_(* #,##0_);_(* \(#,##0\);_(* &quot;-&quot;??_);_(@_)">
                  <c:v>1764</c:v>
                </c:pt>
              </c:numCache>
            </c:numRef>
          </c:val>
          <c:smooth val="0"/>
          <c:extLst>
            <c:ext xmlns:c16="http://schemas.microsoft.com/office/drawing/2014/chart" uri="{C3380CC4-5D6E-409C-BE32-E72D297353CC}">
              <c16:uniqueId val="{00000007-6B4B-4C32-861A-91E675352C3A}"/>
            </c:ext>
          </c:extLst>
        </c:ser>
        <c:dLbls>
          <c:showLegendKey val="0"/>
          <c:showVal val="0"/>
          <c:showCatName val="0"/>
          <c:showSerName val="0"/>
          <c:showPercent val="0"/>
          <c:showBubbleSize val="0"/>
        </c:dLbls>
        <c:hiLowLines/>
        <c:marker val="1"/>
        <c:smooth val="0"/>
        <c:axId val="218491136"/>
        <c:axId val="218501120"/>
      </c:lineChart>
      <c:lineChart>
        <c:grouping val="standard"/>
        <c:varyColors val="0"/>
        <c:ser>
          <c:idx val="5"/>
          <c:order val="5"/>
          <c:tx>
            <c:strRef>
              <c:f>TLS_29!$G$3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6B4B-4C32-861A-91E675352C3A}"/>
              </c:ext>
            </c:extLst>
          </c:dPt>
          <c:cat>
            <c:strRef>
              <c:f>TLS_29!$A$4:$A$6</c:f>
              <c:strCache>
                <c:ptCount val="3"/>
                <c:pt idx="0">
                  <c:v>Estimated number
of adults 15+
living with HIV</c:v>
                </c:pt>
                <c:pt idx="1">
                  <c:v>Number of adults receiving ART</c:v>
                </c:pt>
                <c:pt idx="2">
                  <c:v>ART coverage (%)</c:v>
                </c:pt>
              </c:strCache>
            </c:strRef>
          </c:cat>
          <c:val>
            <c:numRef>
              <c:f>TLS_29!$G$4:$G$6</c:f>
              <c:numCache>
                <c:formatCode>General</c:formatCode>
                <c:ptCount val="3"/>
                <c:pt idx="2" formatCode="#,##0">
                  <c:v>39.923858000000003</c:v>
                </c:pt>
              </c:numCache>
            </c:numRef>
          </c:val>
          <c:smooth val="0"/>
          <c:extLst>
            <c:ext xmlns:c16="http://schemas.microsoft.com/office/drawing/2014/chart" uri="{C3380CC4-5D6E-409C-BE32-E72D297353CC}">
              <c16:uniqueId val="{00000009-6B4B-4C32-861A-91E675352C3A}"/>
            </c:ext>
          </c:extLst>
        </c:ser>
        <c:ser>
          <c:idx val="6"/>
          <c:order val="6"/>
          <c:tx>
            <c:strRef>
              <c:f>TLS_29!$H$3</c:f>
              <c:strCache>
                <c:ptCount val="1"/>
                <c:pt idx="0">
                  <c:v>ART Upper estimate</c:v>
                </c:pt>
              </c:strCache>
            </c:strRef>
          </c:tx>
          <c:marker>
            <c:symbol val="dash"/>
            <c:size val="10"/>
            <c:spPr>
              <a:solidFill>
                <a:schemeClr val="tx1"/>
              </a:solidFill>
              <a:ln>
                <a:noFill/>
              </a:ln>
            </c:spPr>
          </c:marker>
          <c:cat>
            <c:strRef>
              <c:f>TLS_29!$A$4:$A$6</c:f>
              <c:strCache>
                <c:ptCount val="3"/>
                <c:pt idx="0">
                  <c:v>Estimated number
of adults 15+
living with HIV</c:v>
                </c:pt>
                <c:pt idx="1">
                  <c:v>Number of adults receiving ART</c:v>
                </c:pt>
                <c:pt idx="2">
                  <c:v>ART coverage (%)</c:v>
                </c:pt>
              </c:strCache>
            </c:strRef>
          </c:cat>
          <c:val>
            <c:numRef>
              <c:f>TLS_29!$H$4:$H$6</c:f>
              <c:numCache>
                <c:formatCode>General</c:formatCode>
                <c:ptCount val="3"/>
                <c:pt idx="2" formatCode="#,##0">
                  <c:v>70.566818999999995</c:v>
                </c:pt>
              </c:numCache>
            </c:numRef>
          </c:val>
          <c:smooth val="0"/>
          <c:extLst>
            <c:ext xmlns:c16="http://schemas.microsoft.com/office/drawing/2014/chart" uri="{C3380CC4-5D6E-409C-BE32-E72D297353CC}">
              <c16:uniqueId val="{0000000A-6B4B-4C32-861A-91E675352C3A}"/>
            </c:ext>
          </c:extLst>
        </c:ser>
        <c:dLbls>
          <c:showLegendKey val="0"/>
          <c:showVal val="0"/>
          <c:showCatName val="0"/>
          <c:showSerName val="0"/>
          <c:showPercent val="0"/>
          <c:showBubbleSize val="0"/>
        </c:dLbls>
        <c:hiLowLines/>
        <c:marker val="1"/>
        <c:smooth val="0"/>
        <c:axId val="218505216"/>
        <c:axId val="218503040"/>
      </c:lineChart>
      <c:catAx>
        <c:axId val="218491136"/>
        <c:scaling>
          <c:orientation val="minMax"/>
        </c:scaling>
        <c:delete val="0"/>
        <c:axPos val="b"/>
        <c:numFmt formatCode="General" sourceLinked="0"/>
        <c:majorTickMark val="out"/>
        <c:minorTickMark val="none"/>
        <c:tickLblPos val="nextTo"/>
        <c:crossAx val="218501120"/>
        <c:crosses val="autoZero"/>
        <c:auto val="1"/>
        <c:lblAlgn val="ctr"/>
        <c:lblOffset val="100"/>
        <c:noMultiLvlLbl val="0"/>
      </c:catAx>
      <c:valAx>
        <c:axId val="21850112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8491136"/>
        <c:crosses val="autoZero"/>
        <c:crossBetween val="between"/>
        <c:majorUnit val="500"/>
      </c:valAx>
      <c:valAx>
        <c:axId val="21850304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8505216"/>
        <c:crosses val="max"/>
        <c:crossBetween val="between"/>
        <c:majorUnit val="20"/>
      </c:valAx>
      <c:catAx>
        <c:axId val="218505216"/>
        <c:scaling>
          <c:orientation val="minMax"/>
        </c:scaling>
        <c:delete val="1"/>
        <c:axPos val="b"/>
        <c:numFmt formatCode="General" sourceLinked="1"/>
        <c:majorTickMark val="out"/>
        <c:minorTickMark val="none"/>
        <c:tickLblPos val="nextTo"/>
        <c:crossAx val="21850304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TLS!$A$2</c:f>
              <c:strCache>
                <c:ptCount val="1"/>
                <c:pt idx="0">
                  <c:v>Timor-Leste</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96FD-4287-8064-DD826CEA893E}"/>
              </c:ext>
            </c:extLst>
          </c:dPt>
          <c:dPt>
            <c:idx val="1"/>
            <c:invertIfNegative val="0"/>
            <c:bubble3D val="0"/>
            <c:spPr>
              <a:solidFill>
                <a:srgbClr val="F26B73"/>
              </a:solidFill>
              <a:ln>
                <a:noFill/>
              </a:ln>
            </c:spPr>
            <c:extLst>
              <c:ext xmlns:c16="http://schemas.microsoft.com/office/drawing/2014/chart" uri="{C3380CC4-5D6E-409C-BE32-E72D297353CC}">
                <c16:uniqueId val="{00000003-96FD-4287-8064-DD826CEA893E}"/>
              </c:ext>
            </c:extLst>
          </c:dPt>
          <c:dPt>
            <c:idx val="3"/>
            <c:invertIfNegative val="0"/>
            <c:bubble3D val="0"/>
            <c:spPr>
              <a:solidFill>
                <a:srgbClr val="00A99A"/>
              </a:solidFill>
              <a:ln>
                <a:noFill/>
              </a:ln>
            </c:spPr>
            <c:extLst>
              <c:ext xmlns:c16="http://schemas.microsoft.com/office/drawing/2014/chart" uri="{C3380CC4-5D6E-409C-BE32-E72D297353CC}">
                <c16:uniqueId val="{00000005-96FD-4287-8064-DD826CEA893E}"/>
              </c:ext>
            </c:extLst>
          </c:dPt>
          <c:dPt>
            <c:idx val="4"/>
            <c:invertIfNegative val="0"/>
            <c:bubble3D val="0"/>
            <c:spPr>
              <a:solidFill>
                <a:srgbClr val="78A7B7"/>
              </a:solidFill>
              <a:ln>
                <a:noFill/>
              </a:ln>
            </c:spPr>
            <c:extLst>
              <c:ext xmlns:c16="http://schemas.microsoft.com/office/drawing/2014/chart" uri="{C3380CC4-5D6E-409C-BE32-E72D297353CC}">
                <c16:uniqueId val="{00000007-96FD-4287-8064-DD826CEA893E}"/>
              </c:ext>
            </c:extLst>
          </c:dPt>
          <c:dPt>
            <c:idx val="5"/>
            <c:invertIfNegative val="0"/>
            <c:bubble3D val="0"/>
            <c:spPr>
              <a:solidFill>
                <a:srgbClr val="CDC884"/>
              </a:solidFill>
              <a:ln>
                <a:noFill/>
              </a:ln>
            </c:spPr>
            <c:extLst>
              <c:ext xmlns:c16="http://schemas.microsoft.com/office/drawing/2014/chart" uri="{C3380CC4-5D6E-409C-BE32-E72D297353CC}">
                <c16:uniqueId val="{00000009-96FD-4287-8064-DD826CEA893E}"/>
              </c:ext>
            </c:extLst>
          </c:dPt>
          <c:dLbls>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6FD-4287-8064-DD826CEA893E}"/>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TLS!$B$1:$F$1</c:f>
              <c:strCache>
                <c:ptCount val="5"/>
                <c:pt idx="0">
                  <c:v>Estimated PLHIV</c:v>
                </c:pt>
                <c:pt idx="1">
                  <c:v>PLHIV who
know their status</c:v>
                </c:pt>
                <c:pt idx="2">
                  <c:v>PLHIV 
on ART</c:v>
                </c:pt>
                <c:pt idx="3">
                  <c:v>PLHIV tested 
for viral load</c:v>
                </c:pt>
                <c:pt idx="4">
                  <c:v>PLHIV with 
suppressed viral load *</c:v>
                </c:pt>
              </c:strCache>
            </c:strRef>
          </c:cat>
          <c:val>
            <c:numRef>
              <c:f>TLS!$B$2:$F$2</c:f>
              <c:numCache>
                <c:formatCode>General</c:formatCode>
                <c:ptCount val="5"/>
                <c:pt idx="0">
                  <c:v>1418</c:v>
                </c:pt>
                <c:pt idx="1">
                  <c:v>1285</c:v>
                </c:pt>
                <c:pt idx="2">
                  <c:v>774</c:v>
                </c:pt>
                <c:pt idx="3">
                  <c:v>0</c:v>
                </c:pt>
                <c:pt idx="4">
                  <c:v>596.06046600000002</c:v>
                </c:pt>
              </c:numCache>
            </c:numRef>
          </c:val>
          <c:extLst>
            <c:ext xmlns:c16="http://schemas.microsoft.com/office/drawing/2014/chart" uri="{C3380CC4-5D6E-409C-BE32-E72D297353CC}">
              <c16:uniqueId val="{0000000A-96FD-4287-8064-DD826CEA893E}"/>
            </c:ext>
          </c:extLst>
        </c:ser>
        <c:dLbls>
          <c:showLegendKey val="0"/>
          <c:showVal val="0"/>
          <c:showCatName val="0"/>
          <c:showSerName val="0"/>
          <c:showPercent val="0"/>
          <c:showBubbleSize val="0"/>
        </c:dLbls>
        <c:gapWidth val="100"/>
        <c:overlap val="100"/>
        <c:axId val="327571712"/>
        <c:axId val="327573504"/>
      </c:barChart>
      <c:catAx>
        <c:axId val="327571712"/>
        <c:scaling>
          <c:orientation val="minMax"/>
        </c:scaling>
        <c:delete val="0"/>
        <c:axPos val="b"/>
        <c:numFmt formatCode="General" sourceLinked="1"/>
        <c:majorTickMark val="out"/>
        <c:minorTickMark val="none"/>
        <c:tickLblPos val="nextTo"/>
        <c:crossAx val="327573504"/>
        <c:crosses val="autoZero"/>
        <c:auto val="1"/>
        <c:lblAlgn val="ctr"/>
        <c:lblOffset val="100"/>
        <c:noMultiLvlLbl val="0"/>
      </c:catAx>
      <c:valAx>
        <c:axId val="327573504"/>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327571712"/>
        <c:crosses val="autoZero"/>
        <c:crossBetween val="between"/>
        <c:majorUnit val="4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Timor Leste</a:t>
            </a:r>
          </a:p>
        </c:rich>
      </c:tx>
      <c:overlay val="0"/>
      <c:spPr>
        <a:noFill/>
        <a:ln>
          <a:noFill/>
        </a:ln>
        <a:effectLst/>
      </c:spPr>
    </c:title>
    <c:autoTitleDeleted val="0"/>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'Timor Leste'!$C$2</c:f>
              <c:strCache>
                <c:ptCount val="1"/>
                <c:pt idx="0">
                  <c:v>Progress (%)</c:v>
                </c:pt>
              </c:strCache>
            </c:strRef>
          </c:tx>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'Timor Leste'!$B$3:$B$5</c:f>
              <c:strCache>
                <c:ptCount val="3"/>
                <c:pt idx="0">
                  <c:v>PLHIV who know
their status</c:v>
                </c:pt>
                <c:pt idx="1">
                  <c:v>PLHIV on 
treatment</c:v>
                </c:pt>
                <c:pt idx="2">
                  <c:v>PLHIV with suppressed
viral load</c:v>
                </c:pt>
              </c:strCache>
            </c:strRef>
          </c:cat>
          <c:val>
            <c:numRef>
              <c:f>'Timor Leste'!$C$3:$C$5</c:f>
              <c:numCache>
                <c:formatCode>_(* #,##0_);_(* \(#,##0\);_(* "-"??_);_(@_)</c:formatCode>
                <c:ptCount val="3"/>
                <c:pt idx="0">
                  <c:v>90.620592000000002</c:v>
                </c:pt>
                <c:pt idx="1">
                  <c:v>54.583920999999997</c:v>
                </c:pt>
                <c:pt idx="2">
                  <c:v>42.035294</c:v>
                </c:pt>
              </c:numCache>
            </c:numRef>
          </c:val>
          <c:extLst>
            <c:ext xmlns:c16="http://schemas.microsoft.com/office/drawing/2014/chart" uri="{C3380CC4-5D6E-409C-BE32-E72D297353CC}">
              <c16:uniqueId val="{00000000-34BD-4F80-B567-E223ACB228B5}"/>
            </c:ext>
          </c:extLst>
        </c:ser>
        <c:ser>
          <c:idx val="1"/>
          <c:order val="1"/>
          <c:tx>
            <c:strRef>
              <c:f>'Timor Leste'!$D$2</c:f>
              <c:strCache>
                <c:ptCount val="1"/>
                <c:pt idx="0">
                  <c:v>Gap</c:v>
                </c:pt>
              </c:strCache>
            </c:strRef>
          </c:tx>
          <c:spPr>
            <a:pattFill prst="dkDnDiag">
              <a:fgClr>
                <a:srgbClr val="BFBFBF"/>
              </a:fgClr>
              <a:bgClr>
                <a:schemeClr val="bg1"/>
              </a:bgClr>
            </a:pattFill>
            <a:ln>
              <a:noFill/>
            </a:ln>
            <a:effectLst/>
          </c:spPr>
          <c:invertIfNegative val="0"/>
          <c:cat>
            <c:strRef>
              <c:f>'Timor Leste'!$B$3:$B$5</c:f>
              <c:strCache>
                <c:ptCount val="3"/>
                <c:pt idx="0">
                  <c:v>PLHIV who know
their status</c:v>
                </c:pt>
                <c:pt idx="1">
                  <c:v>PLHIV on 
treatment</c:v>
                </c:pt>
                <c:pt idx="2">
                  <c:v>PLHIV with suppressed
viral load</c:v>
                </c:pt>
              </c:strCache>
            </c:strRef>
          </c:cat>
          <c:val>
            <c:numRef>
              <c:f>'Timor Leste'!$D$3:$D$5</c:f>
              <c:numCache>
                <c:formatCode>_(* #,##0_);_(* \(#,##0\);_(* "-"??_);_(@_)</c:formatCode>
                <c:ptCount val="3"/>
                <c:pt idx="0">
                  <c:v>4.379407999999998</c:v>
                </c:pt>
                <c:pt idx="1">
                  <c:v>35.416079000000003</c:v>
                </c:pt>
                <c:pt idx="2">
                  <c:v>43.964706</c:v>
                </c:pt>
              </c:numCache>
            </c:numRef>
          </c:val>
          <c:extLst>
            <c:ext xmlns:c16="http://schemas.microsoft.com/office/drawing/2014/chart" uri="{C3380CC4-5D6E-409C-BE32-E72D297353CC}">
              <c16:uniqueId val="{00000001-34BD-4F80-B567-E223ACB228B5}"/>
            </c:ext>
          </c:extLst>
        </c:ser>
        <c:dLbls>
          <c:showLegendKey val="0"/>
          <c:showVal val="0"/>
          <c:showCatName val="0"/>
          <c:showSerName val="0"/>
          <c:showPercent val="0"/>
          <c:showBubbleSize val="0"/>
        </c:dLbls>
        <c:gapWidth val="150"/>
        <c:overlap val="100"/>
        <c:axId val="141312384"/>
        <c:axId val="141313920"/>
      </c:barChart>
      <c:scatterChart>
        <c:scatterStyle val="lineMarker"/>
        <c:varyColors val="0"/>
        <c:ser>
          <c:idx val="2"/>
          <c:order val="2"/>
          <c:tx>
            <c:strRef>
              <c:f>'Timor Leste'!$E$2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'Timor Leste'!$B$3:$B$5</c:f>
              <c:strCache>
                <c:ptCount val="3"/>
                <c:pt idx="0">
                  <c:v>PLHIV who know
their status</c:v>
                </c:pt>
                <c:pt idx="1">
                  <c:v>PLHIV on 
treatment</c:v>
                </c:pt>
                <c:pt idx="2">
                  <c:v>PLHIV with suppressed
viral load</c:v>
                </c:pt>
              </c:strCache>
            </c:strRef>
          </c:xVal>
          <c:yVal>
            <c:numRef>
              <c:f>'Timor Leste'!$E$3:$E$5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34BD-4F80-B567-E223ACB228B5}"/>
            </c:ext>
          </c:extLst>
        </c:ser>
        <c:dLbls>
          <c:showLegendKey val="0"/>
          <c:showVal val="0"/>
          <c:showCatName val="0"/>
          <c:showSerName val="0"/>
          <c:showPercent val="0"/>
          <c:showBubbleSize val="0"/>
        </c:dLbls>
        <c:axId val="141312384"/>
        <c:axId val="141313920"/>
      </c:scatterChart>
      <c:catAx>
        <c:axId val="14131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313920"/>
        <c:crosses val="autoZero"/>
        <c:auto val="1"/>
        <c:lblAlgn val="ctr"/>
        <c:lblOffset val="100"/>
        <c:noMultiLvlLbl val="0"/>
      </c:catAx>
      <c:valAx>
        <c:axId val="14131392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131238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879446585134305"/>
          <c:y val="0.19675225379436267"/>
          <c:w val="0.86170198804936615"/>
          <c:h val="0.69241441287230399"/>
        </c:manualLayout>
      </c:layout>
      <c:barChart>
        <c:barDir val="col"/>
        <c:grouping val="clustered"/>
        <c:varyColors val="0"/>
        <c:ser>
          <c:idx val="0"/>
          <c:order val="0"/>
          <c:tx>
            <c:strRef>
              <c:f>Sheet3!$B$2</c:f>
              <c:strCache>
                <c:ptCount val="1"/>
                <c:pt idx="0">
                  <c:v>Male</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Children &lt;15 yr</c:v>
                </c:pt>
                <c:pt idx="1">
                  <c:v>Adults &gt;15 yr</c:v>
                </c:pt>
                <c:pt idx="2">
                  <c:v>Total</c:v>
                </c:pt>
              </c:strCache>
            </c:strRef>
          </c:cat>
          <c:val>
            <c:numRef>
              <c:f>Sheet3!$B$3:$B$5</c:f>
              <c:numCache>
                <c:formatCode>General</c:formatCode>
                <c:ptCount val="3"/>
                <c:pt idx="0">
                  <c:v>5</c:v>
                </c:pt>
                <c:pt idx="1">
                  <c:v>95</c:v>
                </c:pt>
                <c:pt idx="2">
                  <c:v>100</c:v>
                </c:pt>
              </c:numCache>
            </c:numRef>
          </c:val>
          <c:extLst>
            <c:ext xmlns:c16="http://schemas.microsoft.com/office/drawing/2014/chart" uri="{C3380CC4-5D6E-409C-BE32-E72D297353CC}">
              <c16:uniqueId val="{00000000-5FA2-4973-9412-E15A6A68BCDB}"/>
            </c:ext>
          </c:extLst>
        </c:ser>
        <c:ser>
          <c:idx val="1"/>
          <c:order val="1"/>
          <c:tx>
            <c:strRef>
              <c:f>Sheet3!$C$2</c:f>
              <c:strCache>
                <c:ptCount val="1"/>
                <c:pt idx="0">
                  <c:v>Female</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Children &lt;15 yr</c:v>
                </c:pt>
                <c:pt idx="1">
                  <c:v>Adults &gt;15 yr</c:v>
                </c:pt>
                <c:pt idx="2">
                  <c:v>Total</c:v>
                </c:pt>
              </c:strCache>
            </c:strRef>
          </c:cat>
          <c:val>
            <c:numRef>
              <c:f>Sheet3!$C$3:$C$5</c:f>
              <c:numCache>
                <c:formatCode>General</c:formatCode>
                <c:ptCount val="3"/>
                <c:pt idx="0">
                  <c:v>12</c:v>
                </c:pt>
                <c:pt idx="1">
                  <c:v>82</c:v>
                </c:pt>
                <c:pt idx="2">
                  <c:v>94</c:v>
                </c:pt>
              </c:numCache>
            </c:numRef>
          </c:val>
          <c:extLst>
            <c:ext xmlns:c16="http://schemas.microsoft.com/office/drawing/2014/chart" uri="{C3380CC4-5D6E-409C-BE32-E72D297353CC}">
              <c16:uniqueId val="{00000001-5FA2-4973-9412-E15A6A68BCDB}"/>
            </c:ext>
          </c:extLst>
        </c:ser>
        <c:ser>
          <c:idx val="2"/>
          <c:order val="2"/>
          <c:tx>
            <c:strRef>
              <c:f>Sheet3!$D$2</c:f>
              <c:strCache>
                <c:ptCount val="1"/>
                <c:pt idx="0">
                  <c:v>Total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Sheet3!$A$3:$A$5</c:f>
              <c:strCache>
                <c:ptCount val="3"/>
                <c:pt idx="0">
                  <c:v>Children &lt;15 yr</c:v>
                </c:pt>
                <c:pt idx="1">
                  <c:v>Adults &gt;15 yr</c:v>
                </c:pt>
                <c:pt idx="2">
                  <c:v>Total</c:v>
                </c:pt>
              </c:strCache>
            </c:strRef>
          </c:cat>
          <c:val>
            <c:numRef>
              <c:f>Sheet3!$D$3:$D$5</c:f>
              <c:numCache>
                <c:formatCode>General</c:formatCode>
                <c:ptCount val="3"/>
                <c:pt idx="0">
                  <c:v>17</c:v>
                </c:pt>
                <c:pt idx="1">
                  <c:v>177</c:v>
                </c:pt>
                <c:pt idx="2">
                  <c:v>194</c:v>
                </c:pt>
              </c:numCache>
            </c:numRef>
          </c:val>
          <c:extLst>
            <c:ext xmlns:c16="http://schemas.microsoft.com/office/drawing/2014/chart" uri="{C3380CC4-5D6E-409C-BE32-E72D297353CC}">
              <c16:uniqueId val="{00000002-5FA2-4973-9412-E15A6A68BCDB}"/>
            </c:ext>
          </c:extLst>
        </c:ser>
        <c:dLbls>
          <c:showLegendKey val="0"/>
          <c:showVal val="0"/>
          <c:showCatName val="0"/>
          <c:showSerName val="0"/>
          <c:showPercent val="0"/>
          <c:showBubbleSize val="0"/>
        </c:dLbls>
        <c:gapWidth val="150"/>
        <c:axId val="138482432"/>
        <c:axId val="138483968"/>
      </c:barChart>
      <c:catAx>
        <c:axId val="138482432"/>
        <c:scaling>
          <c:orientation val="minMax"/>
        </c:scaling>
        <c:delete val="0"/>
        <c:axPos val="b"/>
        <c:numFmt formatCode="General" sourceLinked="0"/>
        <c:majorTickMark val="out"/>
        <c:minorTickMark val="none"/>
        <c:tickLblPos val="nextTo"/>
        <c:crossAx val="138483968"/>
        <c:crosses val="autoZero"/>
        <c:auto val="1"/>
        <c:lblAlgn val="ctr"/>
        <c:lblOffset val="100"/>
        <c:noMultiLvlLbl val="0"/>
      </c:catAx>
      <c:valAx>
        <c:axId val="138483968"/>
        <c:scaling>
          <c:orientation val="minMax"/>
          <c:max val="200"/>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a:t>
                </a:r>
              </a:p>
            </c:rich>
          </c:tx>
          <c:layout>
            <c:manualLayout>
              <c:xMode val="edge"/>
              <c:yMode val="edge"/>
              <c:x val="0"/>
              <c:y val="0.38406909734109324"/>
            </c:manualLayout>
          </c:layout>
          <c:overlay val="0"/>
        </c:title>
        <c:numFmt formatCode="General" sourceLinked="1"/>
        <c:majorTickMark val="out"/>
        <c:minorTickMark val="none"/>
        <c:tickLblPos val="nextTo"/>
        <c:crossAx val="138482432"/>
        <c:crosses val="autoZero"/>
        <c:crossBetween val="between"/>
        <c:majorUnit val="50"/>
      </c:valAx>
    </c:plotArea>
    <c:legend>
      <c:legendPos val="t"/>
      <c:layout>
        <c:manualLayout>
          <c:xMode val="edge"/>
          <c:yMode val="edge"/>
          <c:x val="0.43613991735075669"/>
          <c:y val="0"/>
          <c:w val="0.56386008264924337"/>
          <c:h val="7.78392103161017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29396325459313E-2"/>
          <c:y val="0.10654062843686955"/>
          <c:w val="0.92920399780535912"/>
          <c:h val="0.55340617474362097"/>
        </c:manualLayout>
      </c:layout>
      <c:barChart>
        <c:barDir val="col"/>
        <c:grouping val="clustered"/>
        <c:varyColors val="0"/>
        <c:ser>
          <c:idx val="0"/>
          <c:order val="0"/>
          <c:tx>
            <c:strRef>
              <c:f>'HIV prev_KP'!$B$2</c:f>
              <c:strCache>
                <c:ptCount val="1"/>
                <c:pt idx="0">
                  <c:v>FSW</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1-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prev_KP'!$B$3:$B$6</c:f>
              <c:numCache>
                <c:formatCode>General</c:formatCode>
                <c:ptCount val="4"/>
                <c:pt idx="0">
                  <c:v>1.2</c:v>
                </c:pt>
                <c:pt idx="2">
                  <c:v>1</c:v>
                </c:pt>
              </c:numCache>
            </c:numRef>
          </c:val>
          <c:extLst>
            <c:ext xmlns:c16="http://schemas.microsoft.com/office/drawing/2014/chart" uri="{C3380CC4-5D6E-409C-BE32-E72D297353CC}">
              <c16:uniqueId val="{00000002-AD26-4380-9D8F-D25485E7AFB8}"/>
            </c:ext>
          </c:extLst>
        </c:ser>
        <c:ser>
          <c:idx val="1"/>
          <c:order val="1"/>
          <c:tx>
            <c:strRef>
              <c:f>'HIV prev_KP'!$C$2</c:f>
              <c:strCache>
                <c:ptCount val="1"/>
                <c:pt idx="0">
                  <c:v>MSM and TG</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prev_KP'!$C$3:$C$6</c:f>
              <c:numCache>
                <c:formatCode>General</c:formatCode>
                <c:ptCount val="4"/>
                <c:pt idx="0">
                  <c:v>1.4</c:v>
                </c:pt>
                <c:pt idx="1">
                  <c:v>1.1000000000000001</c:v>
                </c:pt>
                <c:pt idx="2">
                  <c:v>1.5</c:v>
                </c:pt>
              </c:numCache>
            </c:numRef>
          </c:val>
          <c:extLst>
            <c:ext xmlns:c16="http://schemas.microsoft.com/office/drawing/2014/chart" uri="{C3380CC4-5D6E-409C-BE32-E72D297353CC}">
              <c16:uniqueId val="{00000005-AD26-4380-9D8F-D25485E7AFB8}"/>
            </c:ext>
          </c:extLst>
        </c:ser>
        <c:ser>
          <c:idx val="3"/>
          <c:order val="2"/>
          <c:tx>
            <c:strRef>
              <c:f>'HIV prev_KP'!$D$2</c:f>
              <c:strCache>
                <c:ptCount val="1"/>
                <c:pt idx="0">
                  <c:v>Uniformed personnel</c:v>
                </c:pt>
              </c:strCache>
            </c:strRef>
          </c:tx>
          <c:spPr>
            <a:solidFill>
              <a:srgbClr val="F6008C"/>
            </a:solidFill>
            <a:ln>
              <a:noFill/>
            </a:ln>
          </c:spPr>
          <c:invertIfNegative val="0"/>
          <c:dPt>
            <c:idx val="0"/>
            <c:invertIfNegative val="0"/>
            <c:bubble3D val="0"/>
            <c:spPr>
              <a:pattFill prst="dkUpDiag">
                <a:fgClr>
                  <a:srgbClr val="F6008C"/>
                </a:fgClr>
                <a:bgClr>
                  <a:sysClr val="window" lastClr="FFFFFF"/>
                </a:bgClr>
              </a:pattFill>
              <a:ln>
                <a:noFill/>
              </a:ln>
            </c:spPr>
            <c:extLst>
              <c:ext xmlns:c16="http://schemas.microsoft.com/office/drawing/2014/chart" uri="{C3380CC4-5D6E-409C-BE32-E72D297353CC}">
                <c16:uniqueId val="{00000007-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prev_KP'!$D$3:$D$6</c:f>
              <c:numCache>
                <c:formatCode>General</c:formatCode>
                <c:ptCount val="4"/>
                <c:pt idx="0">
                  <c:v>0.7</c:v>
                </c:pt>
                <c:pt idx="2">
                  <c:v>0</c:v>
                </c:pt>
              </c:numCache>
            </c:numRef>
          </c:val>
          <c:extLst>
            <c:ext xmlns:c16="http://schemas.microsoft.com/office/drawing/2014/chart" uri="{C3380CC4-5D6E-409C-BE32-E72D297353CC}">
              <c16:uniqueId val="{00000008-AD26-4380-9D8F-D25485E7AFB8}"/>
            </c:ext>
          </c:extLst>
        </c:ser>
        <c:ser>
          <c:idx val="2"/>
          <c:order val="3"/>
          <c:tx>
            <c:strRef>
              <c:f>'HIV prev_KP'!$E$2</c:f>
              <c:strCache>
                <c:ptCount val="1"/>
                <c:pt idx="0">
                  <c:v>Pregnant women</c:v>
                </c:pt>
              </c:strCache>
            </c:strRef>
          </c:tx>
          <c:spPr>
            <a:solidFill>
              <a:srgbClr val="00AEEF"/>
            </a:solidFill>
          </c:spPr>
          <c:invertIfNegative val="0"/>
          <c:dPt>
            <c:idx val="0"/>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A-AD26-4380-9D8F-D25485E7AFB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prev_KP'!$A$3:$A$6</c:f>
              <c:strCache>
                <c:ptCount val="4"/>
                <c:pt idx="0">
                  <c:v>Total</c:v>
                </c:pt>
                <c:pt idx="1">
                  <c:v>Baucau</c:v>
                </c:pt>
                <c:pt idx="2">
                  <c:v>Dili</c:v>
                </c:pt>
                <c:pt idx="3">
                  <c:v>Bobonaro</c:v>
                </c:pt>
              </c:strCache>
            </c:strRef>
          </c:cat>
          <c:val>
            <c:numRef>
              <c:f>'HIV prev_KP'!$E$3:$E$6</c:f>
              <c:numCache>
                <c:formatCode>General</c:formatCode>
                <c:ptCount val="4"/>
                <c:pt idx="0" formatCode="0.0">
                  <c:v>0.3</c:v>
                </c:pt>
                <c:pt idx="2">
                  <c:v>0.1</c:v>
                </c:pt>
                <c:pt idx="3">
                  <c:v>0.6</c:v>
                </c:pt>
              </c:numCache>
            </c:numRef>
          </c:val>
          <c:extLst>
            <c:ext xmlns:c16="http://schemas.microsoft.com/office/drawing/2014/chart" uri="{C3380CC4-5D6E-409C-BE32-E72D297353CC}">
              <c16:uniqueId val="{0000000B-AD26-4380-9D8F-D25485E7AFB8}"/>
            </c:ext>
          </c:extLst>
        </c:ser>
        <c:dLbls>
          <c:dLblPos val="outEnd"/>
          <c:showLegendKey val="0"/>
          <c:showVal val="1"/>
          <c:showCatName val="0"/>
          <c:showSerName val="0"/>
          <c:showPercent val="0"/>
          <c:showBubbleSize val="0"/>
        </c:dLbls>
        <c:gapWidth val="30"/>
        <c:axId val="127721856"/>
        <c:axId val="127723776"/>
      </c:barChart>
      <c:catAx>
        <c:axId val="127721856"/>
        <c:scaling>
          <c:orientation val="minMax"/>
        </c:scaling>
        <c:delete val="0"/>
        <c:axPos val="b"/>
        <c:numFmt formatCode="General" sourceLinked="1"/>
        <c:majorTickMark val="out"/>
        <c:minorTickMark val="none"/>
        <c:tickLblPos val="nextTo"/>
        <c:crossAx val="127723776"/>
        <c:crosses val="autoZero"/>
        <c:auto val="1"/>
        <c:lblAlgn val="ctr"/>
        <c:lblOffset val="100"/>
        <c:noMultiLvlLbl val="0"/>
      </c:catAx>
      <c:valAx>
        <c:axId val="127723776"/>
        <c:scaling>
          <c:orientation val="minMax"/>
          <c:max val="2"/>
        </c:scaling>
        <c:delete val="0"/>
        <c:axPos val="l"/>
        <c:title>
          <c:tx>
            <c:rich>
              <a:bodyPr rot="0" vert="horz"/>
              <a:lstStyle/>
              <a:p>
                <a:pPr>
                  <a:defRPr/>
                </a:pPr>
                <a:r>
                  <a:rPr lang="en-GB"/>
                  <a:t>%</a:t>
                </a:r>
              </a:p>
            </c:rich>
          </c:tx>
          <c:layout>
            <c:manualLayout>
              <c:xMode val="edge"/>
              <c:yMode val="edge"/>
              <c:x val="1.0147744887048199E-3"/>
              <c:y val="8.9557806786931302E-2"/>
            </c:manualLayout>
          </c:layout>
          <c:overlay val="0"/>
        </c:title>
        <c:numFmt formatCode="General" sourceLinked="1"/>
        <c:majorTickMark val="out"/>
        <c:minorTickMark val="none"/>
        <c:tickLblPos val="nextTo"/>
        <c:crossAx val="127721856"/>
        <c:crosses val="autoZero"/>
        <c:crossBetween val="between"/>
        <c:majorUnit val="0.5"/>
      </c:valAx>
    </c:plotArea>
    <c:legend>
      <c:legendPos val="b"/>
      <c:layout>
        <c:manualLayout>
          <c:xMode val="edge"/>
          <c:yMode val="edge"/>
          <c:x val="4.0957931106069372E-2"/>
          <c:y val="0.75280244608599178"/>
          <c:w val="0.94068300784435843"/>
          <c:h val="0.2307027085531834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05962156875156E-2"/>
          <c:y val="0.1287962962962963"/>
          <c:w val="0.90451148030088735"/>
          <c:h val="0.62332227649045102"/>
        </c:manualLayout>
      </c:layout>
      <c:barChart>
        <c:barDir val="col"/>
        <c:grouping val="clustered"/>
        <c:varyColors val="0"/>
        <c:ser>
          <c:idx val="0"/>
          <c:order val="0"/>
          <c:tx>
            <c:strRef>
              <c:f>'STI prev MSM'!$B$4</c:f>
              <c:strCache>
                <c:ptCount val="1"/>
                <c:pt idx="0">
                  <c:v>Syphilis</c:v>
                </c:pt>
              </c:strCache>
            </c:strRef>
          </c:tx>
          <c:spPr>
            <a:solidFill>
              <a:srgbClr val="00AEEF"/>
            </a:solidFill>
          </c:spPr>
          <c:invertIfNegative val="0"/>
          <c:dPt>
            <c:idx val="5"/>
            <c:invertIfNegative val="0"/>
            <c:bubble3D val="0"/>
            <c:spPr>
              <a:pattFill prst="dkUpDiag">
                <a:fgClr>
                  <a:srgbClr val="00AEEF"/>
                </a:fgClr>
                <a:bgClr>
                  <a:sysClr val="window" lastClr="FFFFFF"/>
                </a:bgClr>
              </a:pattFill>
            </c:spPr>
            <c:extLst>
              <c:ext xmlns:c16="http://schemas.microsoft.com/office/drawing/2014/chart" uri="{C3380CC4-5D6E-409C-BE32-E72D297353CC}">
                <c16:uniqueId val="{00000001-5816-4202-BB91-F5E825C95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 MSM'!$A$5:$A$10</c:f>
              <c:strCache>
                <c:ptCount val="6"/>
                <c:pt idx="0">
                  <c:v>Covalima</c:v>
                </c:pt>
                <c:pt idx="1">
                  <c:v>Baucau</c:v>
                </c:pt>
                <c:pt idx="2">
                  <c:v>Oecusse</c:v>
                </c:pt>
                <c:pt idx="3">
                  <c:v>Bobonaro</c:v>
                </c:pt>
                <c:pt idx="4">
                  <c:v>Dili</c:v>
                </c:pt>
                <c:pt idx="5">
                  <c:v>Total</c:v>
                </c:pt>
              </c:strCache>
            </c:strRef>
          </c:cat>
          <c:val>
            <c:numRef>
              <c:f>'STI prev MSM'!$B$5:$B$10</c:f>
              <c:numCache>
                <c:formatCode>General</c:formatCode>
                <c:ptCount val="6"/>
                <c:pt idx="0">
                  <c:v>16.600000000000001</c:v>
                </c:pt>
                <c:pt idx="1">
                  <c:v>12.5</c:v>
                </c:pt>
                <c:pt idx="2">
                  <c:v>8.6999999999999993</c:v>
                </c:pt>
                <c:pt idx="3">
                  <c:v>5.7</c:v>
                </c:pt>
                <c:pt idx="4">
                  <c:v>5.4</c:v>
                </c:pt>
                <c:pt idx="5">
                  <c:v>7.1</c:v>
                </c:pt>
              </c:numCache>
            </c:numRef>
          </c:val>
          <c:extLst>
            <c:ext xmlns:c16="http://schemas.microsoft.com/office/drawing/2014/chart" uri="{C3380CC4-5D6E-409C-BE32-E72D297353CC}">
              <c16:uniqueId val="{00000002-5816-4202-BB91-F5E825C9573C}"/>
            </c:ext>
          </c:extLst>
        </c:ser>
        <c:ser>
          <c:idx val="1"/>
          <c:order val="1"/>
          <c:tx>
            <c:strRef>
              <c:f>'STI prev MSM'!$C$4</c:f>
              <c:strCache>
                <c:ptCount val="1"/>
                <c:pt idx="0">
                  <c:v>Hepatitis B</c:v>
                </c:pt>
              </c:strCache>
            </c:strRef>
          </c:tx>
          <c:spPr>
            <a:solidFill>
              <a:srgbClr val="E31837"/>
            </a:solidFill>
          </c:spPr>
          <c:invertIfNegative val="0"/>
          <c:dPt>
            <c:idx val="5"/>
            <c:invertIfNegative val="0"/>
            <c:bubble3D val="0"/>
            <c:spPr>
              <a:pattFill prst="dkUpDiag">
                <a:fgClr>
                  <a:srgbClr val="E31837"/>
                </a:fgClr>
                <a:bgClr>
                  <a:sysClr val="window" lastClr="FFFFFF"/>
                </a:bgClr>
              </a:pattFill>
            </c:spPr>
            <c:extLst>
              <c:ext xmlns:c16="http://schemas.microsoft.com/office/drawing/2014/chart" uri="{C3380CC4-5D6E-409C-BE32-E72D297353CC}">
                <c16:uniqueId val="{00000004-5816-4202-BB91-F5E825C9573C}"/>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 MSM'!$A$5:$A$10</c:f>
              <c:strCache>
                <c:ptCount val="6"/>
                <c:pt idx="0">
                  <c:v>Covalima</c:v>
                </c:pt>
                <c:pt idx="1">
                  <c:v>Baucau</c:v>
                </c:pt>
                <c:pt idx="2">
                  <c:v>Oecusse</c:v>
                </c:pt>
                <c:pt idx="3">
                  <c:v>Bobonaro</c:v>
                </c:pt>
                <c:pt idx="4">
                  <c:v>Dili</c:v>
                </c:pt>
                <c:pt idx="5">
                  <c:v>Total</c:v>
                </c:pt>
              </c:strCache>
            </c:strRef>
          </c:cat>
          <c:val>
            <c:numRef>
              <c:f>'STI prev MSM'!$C$5:$C$10</c:f>
              <c:numCache>
                <c:formatCode>General</c:formatCode>
                <c:ptCount val="6"/>
                <c:pt idx="1">
                  <c:v>3.1</c:v>
                </c:pt>
                <c:pt idx="2">
                  <c:v>8.6999999999999993</c:v>
                </c:pt>
                <c:pt idx="3">
                  <c:v>11.4</c:v>
                </c:pt>
                <c:pt idx="4">
                  <c:v>3.6</c:v>
                </c:pt>
                <c:pt idx="5">
                  <c:v>10.199999999999999</c:v>
                </c:pt>
              </c:numCache>
            </c:numRef>
          </c:val>
          <c:extLst>
            <c:ext xmlns:c16="http://schemas.microsoft.com/office/drawing/2014/chart" uri="{C3380CC4-5D6E-409C-BE32-E72D297353CC}">
              <c16:uniqueId val="{00000005-5816-4202-BB91-F5E825C9573C}"/>
            </c:ext>
          </c:extLst>
        </c:ser>
        <c:dLbls>
          <c:dLblPos val="outEnd"/>
          <c:showLegendKey val="0"/>
          <c:showVal val="1"/>
          <c:showCatName val="0"/>
          <c:showSerName val="0"/>
          <c:showPercent val="0"/>
          <c:showBubbleSize val="0"/>
        </c:dLbls>
        <c:gapWidth val="54"/>
        <c:axId val="44720128"/>
        <c:axId val="44721664"/>
      </c:barChart>
      <c:catAx>
        <c:axId val="44720128"/>
        <c:scaling>
          <c:orientation val="minMax"/>
        </c:scaling>
        <c:delete val="0"/>
        <c:axPos val="b"/>
        <c:numFmt formatCode="General" sourceLinked="1"/>
        <c:majorTickMark val="out"/>
        <c:minorTickMark val="none"/>
        <c:tickLblPos val="nextTo"/>
        <c:crossAx val="44721664"/>
        <c:crosses val="autoZero"/>
        <c:auto val="1"/>
        <c:lblAlgn val="ctr"/>
        <c:lblOffset val="100"/>
        <c:noMultiLvlLbl val="0"/>
      </c:catAx>
      <c:valAx>
        <c:axId val="44721664"/>
        <c:scaling>
          <c:orientation val="minMax"/>
          <c:max val="24"/>
        </c:scaling>
        <c:delete val="0"/>
        <c:axPos val="l"/>
        <c:title>
          <c:tx>
            <c:rich>
              <a:bodyPr rot="0" vert="horz"/>
              <a:lstStyle/>
              <a:p>
                <a:pPr>
                  <a:defRPr/>
                </a:pPr>
                <a:r>
                  <a:rPr lang="en-GB"/>
                  <a:t>%</a:t>
                </a:r>
              </a:p>
            </c:rich>
          </c:tx>
          <c:layout>
            <c:manualLayout>
              <c:xMode val="edge"/>
              <c:yMode val="edge"/>
              <c:x val="0"/>
              <c:y val="9.492171633994588E-2"/>
            </c:manualLayout>
          </c:layout>
          <c:overlay val="0"/>
        </c:title>
        <c:numFmt formatCode="General" sourceLinked="1"/>
        <c:majorTickMark val="out"/>
        <c:minorTickMark val="none"/>
        <c:tickLblPos val="nextTo"/>
        <c:crossAx val="44720128"/>
        <c:crosses val="autoZero"/>
        <c:crossBetween val="between"/>
        <c:majorUnit val="4"/>
      </c:valAx>
    </c:plotArea>
    <c:legend>
      <c:legendPos val="b"/>
      <c:layout>
        <c:manualLayout>
          <c:xMode val="edge"/>
          <c:yMode val="edge"/>
          <c:x val="0.1425944143041101"/>
          <c:y val="0.91183439186690562"/>
          <c:w val="0.69515061957737856"/>
          <c:h val="6.891801231441983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023724066293835E-2"/>
          <c:y val="7.9291338582677159E-2"/>
          <c:w val="0.90451375556853975"/>
          <c:h val="0.67320911618720924"/>
        </c:manualLayout>
      </c:layout>
      <c:barChart>
        <c:barDir val="col"/>
        <c:grouping val="clustered"/>
        <c:varyColors val="0"/>
        <c:ser>
          <c:idx val="0"/>
          <c:order val="0"/>
          <c:tx>
            <c:strRef>
              <c:f>'STI prev_FSW'!$B$2</c:f>
              <c:strCache>
                <c:ptCount val="1"/>
                <c:pt idx="0">
                  <c:v>Syphilis</c:v>
                </c:pt>
              </c:strCache>
            </c:strRef>
          </c:tx>
          <c:spPr>
            <a:solidFill>
              <a:srgbClr val="88C540"/>
            </a:solidFill>
          </c:spPr>
          <c:invertIfNegative val="0"/>
          <c:dPt>
            <c:idx val="5"/>
            <c:invertIfNegative val="0"/>
            <c:bubble3D val="0"/>
            <c:spPr>
              <a:pattFill prst="dkUpDiag">
                <a:fgClr>
                  <a:srgbClr val="88C540"/>
                </a:fgClr>
                <a:bgClr>
                  <a:sysClr val="window" lastClr="FFFFFF"/>
                </a:bgClr>
              </a:pattFill>
            </c:spPr>
            <c:extLst>
              <c:ext xmlns:c16="http://schemas.microsoft.com/office/drawing/2014/chart" uri="{C3380CC4-5D6E-409C-BE32-E72D297353CC}">
                <c16:uniqueId val="{00000001-6701-42DF-8D1F-AC84F5613F7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prev_FSW'!$A$3:$A$8</c:f>
              <c:strCache>
                <c:ptCount val="6"/>
                <c:pt idx="0">
                  <c:v>Covalima</c:v>
                </c:pt>
                <c:pt idx="1">
                  <c:v>Dili</c:v>
                </c:pt>
                <c:pt idx="2">
                  <c:v>Bobonaro</c:v>
                </c:pt>
                <c:pt idx="3">
                  <c:v>Oecusse</c:v>
                </c:pt>
                <c:pt idx="4">
                  <c:v>Baucau</c:v>
                </c:pt>
                <c:pt idx="5">
                  <c:v>Total</c:v>
                </c:pt>
              </c:strCache>
            </c:strRef>
          </c:cat>
          <c:val>
            <c:numRef>
              <c:f>'STI prev_FSW'!$B$3:$B$8</c:f>
              <c:numCache>
                <c:formatCode>General</c:formatCode>
                <c:ptCount val="6"/>
                <c:pt idx="0">
                  <c:v>20.399999999999999</c:v>
                </c:pt>
                <c:pt idx="1">
                  <c:v>10.7</c:v>
                </c:pt>
                <c:pt idx="2">
                  <c:v>8.6999999999999993</c:v>
                </c:pt>
                <c:pt idx="3">
                  <c:v>1.9</c:v>
                </c:pt>
                <c:pt idx="4">
                  <c:v>0</c:v>
                </c:pt>
                <c:pt idx="5">
                  <c:v>9.8000000000000007</c:v>
                </c:pt>
              </c:numCache>
            </c:numRef>
          </c:val>
          <c:extLst>
            <c:ext xmlns:c16="http://schemas.microsoft.com/office/drawing/2014/chart" uri="{C3380CC4-5D6E-409C-BE32-E72D297353CC}">
              <c16:uniqueId val="{00000002-6701-42DF-8D1F-AC84F5613F7F}"/>
            </c:ext>
          </c:extLst>
        </c:ser>
        <c:ser>
          <c:idx val="1"/>
          <c:order val="1"/>
          <c:tx>
            <c:strRef>
              <c:f>'STI prev_FSW'!$C$2</c:f>
              <c:strCache>
                <c:ptCount val="1"/>
                <c:pt idx="0">
                  <c:v>Hepatitis B</c:v>
                </c:pt>
              </c:strCache>
            </c:strRef>
          </c:tx>
          <c:spPr>
            <a:solidFill>
              <a:srgbClr val="F78E1E"/>
            </a:solidFill>
          </c:spPr>
          <c:invertIfNegative val="0"/>
          <c:dPt>
            <c:idx val="5"/>
            <c:invertIfNegative val="0"/>
            <c:bubble3D val="0"/>
            <c:spPr>
              <a:pattFill prst="dkUpDiag">
                <a:fgClr>
                  <a:srgbClr val="F78E1E"/>
                </a:fgClr>
                <a:bgClr>
                  <a:sysClr val="window" lastClr="FFFFFF"/>
                </a:bgClr>
              </a:pattFill>
            </c:spPr>
            <c:extLst>
              <c:ext xmlns:c16="http://schemas.microsoft.com/office/drawing/2014/chart" uri="{C3380CC4-5D6E-409C-BE32-E72D297353CC}">
                <c16:uniqueId val="{00000004-6701-42DF-8D1F-AC84F5613F7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prev_FSW'!$A$3:$A$8</c:f>
              <c:strCache>
                <c:ptCount val="6"/>
                <c:pt idx="0">
                  <c:v>Covalima</c:v>
                </c:pt>
                <c:pt idx="1">
                  <c:v>Dili</c:v>
                </c:pt>
                <c:pt idx="2">
                  <c:v>Bobonaro</c:v>
                </c:pt>
                <c:pt idx="3">
                  <c:v>Oecusse</c:v>
                </c:pt>
                <c:pt idx="4">
                  <c:v>Baucau</c:v>
                </c:pt>
                <c:pt idx="5">
                  <c:v>Total</c:v>
                </c:pt>
              </c:strCache>
            </c:strRef>
          </c:cat>
          <c:val>
            <c:numRef>
              <c:f>'STI prev_FSW'!$C$3:$C$8</c:f>
              <c:numCache>
                <c:formatCode>General</c:formatCode>
                <c:ptCount val="6"/>
                <c:pt idx="1">
                  <c:v>4.5</c:v>
                </c:pt>
                <c:pt idx="2">
                  <c:v>10.9</c:v>
                </c:pt>
                <c:pt idx="3">
                  <c:v>11.3</c:v>
                </c:pt>
                <c:pt idx="4">
                  <c:v>10.7</c:v>
                </c:pt>
                <c:pt idx="5">
                  <c:v>8.3000000000000007</c:v>
                </c:pt>
              </c:numCache>
            </c:numRef>
          </c:val>
          <c:extLst>
            <c:ext xmlns:c16="http://schemas.microsoft.com/office/drawing/2014/chart" uri="{C3380CC4-5D6E-409C-BE32-E72D297353CC}">
              <c16:uniqueId val="{00000005-6701-42DF-8D1F-AC84F5613F7F}"/>
            </c:ext>
          </c:extLst>
        </c:ser>
        <c:dLbls>
          <c:dLblPos val="outEnd"/>
          <c:showLegendKey val="0"/>
          <c:showVal val="1"/>
          <c:showCatName val="0"/>
          <c:showSerName val="0"/>
          <c:showPercent val="0"/>
          <c:showBubbleSize val="0"/>
        </c:dLbls>
        <c:gapWidth val="54"/>
        <c:axId val="44804736"/>
        <c:axId val="44818816"/>
      </c:barChart>
      <c:catAx>
        <c:axId val="44804736"/>
        <c:scaling>
          <c:orientation val="minMax"/>
        </c:scaling>
        <c:delete val="0"/>
        <c:axPos val="b"/>
        <c:numFmt formatCode="General" sourceLinked="1"/>
        <c:majorTickMark val="out"/>
        <c:minorTickMark val="none"/>
        <c:tickLblPos val="nextTo"/>
        <c:crossAx val="44818816"/>
        <c:crosses val="autoZero"/>
        <c:auto val="1"/>
        <c:lblAlgn val="ctr"/>
        <c:lblOffset val="100"/>
        <c:noMultiLvlLbl val="0"/>
      </c:catAx>
      <c:valAx>
        <c:axId val="44818816"/>
        <c:scaling>
          <c:orientation val="minMax"/>
          <c:max val="24"/>
        </c:scaling>
        <c:delete val="0"/>
        <c:axPos val="l"/>
        <c:title>
          <c:tx>
            <c:rich>
              <a:bodyPr rot="0" vert="horz"/>
              <a:lstStyle/>
              <a:p>
                <a:pPr>
                  <a:defRPr/>
                </a:pPr>
                <a:r>
                  <a:rPr lang="en-GB"/>
                  <a:t>%</a:t>
                </a:r>
              </a:p>
            </c:rich>
          </c:tx>
          <c:layout>
            <c:manualLayout>
              <c:xMode val="edge"/>
              <c:yMode val="edge"/>
              <c:x val="1.028562242440543E-2"/>
              <c:y val="3.7917933525636029E-2"/>
            </c:manualLayout>
          </c:layout>
          <c:overlay val="0"/>
        </c:title>
        <c:numFmt formatCode="General" sourceLinked="1"/>
        <c:majorTickMark val="out"/>
        <c:minorTickMark val="none"/>
        <c:tickLblPos val="nextTo"/>
        <c:crossAx val="44804736"/>
        <c:crosses val="autoZero"/>
        <c:crossBetween val="between"/>
        <c:majorUnit val="4"/>
      </c:valAx>
    </c:plotArea>
    <c:legend>
      <c:legendPos val="b"/>
      <c:layout>
        <c:manualLayout>
          <c:xMode val="edge"/>
          <c:yMode val="edge"/>
          <c:x val="0.23534580884336767"/>
          <c:y val="0.90929497674176862"/>
          <c:w val="0.54728223620989191"/>
          <c:h val="7.090304306021152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0275590551182"/>
          <c:y val="0.12902416199472824"/>
          <c:w val="0.84372334317585307"/>
          <c:h val="0.74094145840465597"/>
        </c:manualLayout>
      </c:layout>
      <c:barChart>
        <c:barDir val="col"/>
        <c:grouping val="clustered"/>
        <c:varyColors val="0"/>
        <c:ser>
          <c:idx val="0"/>
          <c:order val="0"/>
          <c:tx>
            <c:strRef>
              <c:f>'STI prev_clients'!$B$2</c:f>
              <c:strCache>
                <c:ptCount val="1"/>
                <c:pt idx="0">
                  <c:v>Syphilis</c:v>
                </c:pt>
              </c:strCache>
            </c:strRef>
          </c:tx>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prev_clients'!$A$3:$A$7</c:f>
              <c:strCache>
                <c:ptCount val="5"/>
                <c:pt idx="0">
                  <c:v>Covalima</c:v>
                </c:pt>
                <c:pt idx="1">
                  <c:v>Oecusse</c:v>
                </c:pt>
                <c:pt idx="2">
                  <c:v>Bobonaro</c:v>
                </c:pt>
                <c:pt idx="3">
                  <c:v>Baucau</c:v>
                </c:pt>
                <c:pt idx="4">
                  <c:v>Dili</c:v>
                </c:pt>
              </c:strCache>
            </c:strRef>
          </c:cat>
          <c:val>
            <c:numRef>
              <c:f>'STI prev_clients'!$B$3:$B$7</c:f>
              <c:numCache>
                <c:formatCode>General</c:formatCode>
                <c:ptCount val="5"/>
                <c:pt idx="0">
                  <c:v>15</c:v>
                </c:pt>
                <c:pt idx="1">
                  <c:v>3.5</c:v>
                </c:pt>
                <c:pt idx="2">
                  <c:v>6</c:v>
                </c:pt>
                <c:pt idx="3">
                  <c:v>3.3</c:v>
                </c:pt>
                <c:pt idx="4">
                  <c:v>0</c:v>
                </c:pt>
              </c:numCache>
            </c:numRef>
          </c:val>
          <c:extLst>
            <c:ext xmlns:c16="http://schemas.microsoft.com/office/drawing/2014/chart" uri="{C3380CC4-5D6E-409C-BE32-E72D297353CC}">
              <c16:uniqueId val="{00000000-D13E-4B67-B289-E7958C3A458A}"/>
            </c:ext>
          </c:extLst>
        </c:ser>
        <c:ser>
          <c:idx val="1"/>
          <c:order val="1"/>
          <c:tx>
            <c:strRef>
              <c:f>'STI prev_clients'!$C$2</c:f>
              <c:strCache>
                <c:ptCount val="1"/>
                <c:pt idx="0">
                  <c:v>Hepatitis B</c:v>
                </c:pt>
              </c:strCache>
            </c:strRef>
          </c:tx>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prev_clients'!$A$3:$A$7</c:f>
              <c:strCache>
                <c:ptCount val="5"/>
                <c:pt idx="0">
                  <c:v>Covalima</c:v>
                </c:pt>
                <c:pt idx="1">
                  <c:v>Oecusse</c:v>
                </c:pt>
                <c:pt idx="2">
                  <c:v>Bobonaro</c:v>
                </c:pt>
                <c:pt idx="3">
                  <c:v>Baucau</c:v>
                </c:pt>
                <c:pt idx="4">
                  <c:v>Dili</c:v>
                </c:pt>
              </c:strCache>
            </c:strRef>
          </c:cat>
          <c:val>
            <c:numRef>
              <c:f>'STI prev_clients'!$C$3:$C$7</c:f>
              <c:numCache>
                <c:formatCode>General</c:formatCode>
                <c:ptCount val="5"/>
                <c:pt idx="1">
                  <c:v>2.2999999999999998</c:v>
                </c:pt>
                <c:pt idx="2">
                  <c:v>10</c:v>
                </c:pt>
                <c:pt idx="3">
                  <c:v>9.8000000000000007</c:v>
                </c:pt>
                <c:pt idx="4">
                  <c:v>12.1</c:v>
                </c:pt>
              </c:numCache>
            </c:numRef>
          </c:val>
          <c:extLst>
            <c:ext xmlns:c16="http://schemas.microsoft.com/office/drawing/2014/chart" uri="{C3380CC4-5D6E-409C-BE32-E72D297353CC}">
              <c16:uniqueId val="{00000001-D13E-4B67-B289-E7958C3A458A}"/>
            </c:ext>
          </c:extLst>
        </c:ser>
        <c:dLbls>
          <c:dLblPos val="outEnd"/>
          <c:showLegendKey val="0"/>
          <c:showVal val="1"/>
          <c:showCatName val="0"/>
          <c:showSerName val="0"/>
          <c:showPercent val="0"/>
          <c:showBubbleSize val="0"/>
        </c:dLbls>
        <c:gapWidth val="54"/>
        <c:axId val="44876544"/>
        <c:axId val="44878080"/>
      </c:barChart>
      <c:catAx>
        <c:axId val="44876544"/>
        <c:scaling>
          <c:orientation val="minMax"/>
        </c:scaling>
        <c:delete val="0"/>
        <c:axPos val="b"/>
        <c:numFmt formatCode="General" sourceLinked="1"/>
        <c:majorTickMark val="out"/>
        <c:minorTickMark val="none"/>
        <c:tickLblPos val="nextTo"/>
        <c:crossAx val="44878080"/>
        <c:crosses val="autoZero"/>
        <c:auto val="1"/>
        <c:lblAlgn val="ctr"/>
        <c:lblOffset val="100"/>
        <c:noMultiLvlLbl val="0"/>
      </c:catAx>
      <c:valAx>
        <c:axId val="44878080"/>
        <c:scaling>
          <c:orientation val="minMax"/>
          <c:max val="24"/>
        </c:scaling>
        <c:delete val="0"/>
        <c:axPos val="l"/>
        <c:title>
          <c:tx>
            <c:rich>
              <a:bodyPr rot="0" vert="horz"/>
              <a:lstStyle/>
              <a:p>
                <a:pPr>
                  <a:defRPr/>
                </a:pPr>
                <a:r>
                  <a:rPr lang="en-GB"/>
                  <a:t>%</a:t>
                </a:r>
              </a:p>
            </c:rich>
          </c:tx>
          <c:layout>
            <c:manualLayout>
              <c:xMode val="edge"/>
              <c:yMode val="edge"/>
              <c:x val="3.582747469066367E-2"/>
              <c:y val="9.1632840332903726E-2"/>
            </c:manualLayout>
          </c:layout>
          <c:overlay val="0"/>
        </c:title>
        <c:numFmt formatCode="General" sourceLinked="1"/>
        <c:majorTickMark val="out"/>
        <c:minorTickMark val="none"/>
        <c:tickLblPos val="nextTo"/>
        <c:crossAx val="44876544"/>
        <c:crosses val="autoZero"/>
        <c:crossBetween val="between"/>
        <c:majorUnit val="4"/>
      </c:valAx>
    </c:plotArea>
    <c:legend>
      <c:legendPos val="r"/>
      <c:layout>
        <c:manualLayout>
          <c:xMode val="edge"/>
          <c:yMode val="edge"/>
          <c:x val="0.46699926181102364"/>
          <c:y val="3.7468262078231937E-2"/>
          <c:w val="0.51700664370078742"/>
          <c:h val="0.263300183403337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40890201224842E-2"/>
          <c:y val="9.6512173266477277E-2"/>
          <c:w val="0.89514244313210845"/>
          <c:h val="0.76328586045388391"/>
        </c:manualLayout>
      </c:layout>
      <c:barChart>
        <c:barDir val="col"/>
        <c:grouping val="clustered"/>
        <c:varyColors val="0"/>
        <c:ser>
          <c:idx val="0"/>
          <c:order val="0"/>
          <c:tx>
            <c:strRef>
              <c:f>'STI prev_uniformed personnel'!$B$2</c:f>
              <c:strCache>
                <c:ptCount val="1"/>
                <c:pt idx="0">
                  <c:v>Syphilis</c:v>
                </c:pt>
              </c:strCache>
            </c:strRef>
          </c:tx>
          <c:spPr>
            <a:solidFill>
              <a:srgbClr val="88C540"/>
            </a:solidFill>
          </c:spPr>
          <c:invertIfNegative val="0"/>
          <c:dPt>
            <c:idx val="5"/>
            <c:invertIfNegative val="0"/>
            <c:bubble3D val="0"/>
            <c:spPr>
              <a:pattFill prst="dkUpDiag">
                <a:fgClr>
                  <a:srgbClr val="88C540"/>
                </a:fgClr>
                <a:bgClr>
                  <a:sysClr val="window" lastClr="FFFFFF"/>
                </a:bgClr>
              </a:pattFill>
            </c:spPr>
            <c:extLst>
              <c:ext xmlns:c16="http://schemas.microsoft.com/office/drawing/2014/chart" uri="{C3380CC4-5D6E-409C-BE32-E72D297353CC}">
                <c16:uniqueId val="{00000001-E18C-4F45-ABED-315730BD15D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prev_uniformed personnel'!$A$3:$A$8</c:f>
              <c:strCache>
                <c:ptCount val="6"/>
                <c:pt idx="0">
                  <c:v>Covalima</c:v>
                </c:pt>
                <c:pt idx="1">
                  <c:v>Oecusse</c:v>
                </c:pt>
                <c:pt idx="2">
                  <c:v>Bobonaro</c:v>
                </c:pt>
                <c:pt idx="3">
                  <c:v>Baucau</c:v>
                </c:pt>
                <c:pt idx="4">
                  <c:v>Dili</c:v>
                </c:pt>
                <c:pt idx="5">
                  <c:v>Total</c:v>
                </c:pt>
              </c:strCache>
            </c:strRef>
          </c:cat>
          <c:val>
            <c:numRef>
              <c:f>'STI prev_uniformed personnel'!$B$3:$B$8</c:f>
              <c:numCache>
                <c:formatCode>General</c:formatCode>
                <c:ptCount val="6"/>
                <c:pt idx="0">
                  <c:v>20</c:v>
                </c:pt>
                <c:pt idx="1">
                  <c:v>5.7</c:v>
                </c:pt>
                <c:pt idx="2">
                  <c:v>3.6</c:v>
                </c:pt>
                <c:pt idx="3">
                  <c:v>3.7</c:v>
                </c:pt>
                <c:pt idx="4">
                  <c:v>0</c:v>
                </c:pt>
                <c:pt idx="5">
                  <c:v>13.9</c:v>
                </c:pt>
              </c:numCache>
            </c:numRef>
          </c:val>
          <c:extLst>
            <c:ext xmlns:c16="http://schemas.microsoft.com/office/drawing/2014/chart" uri="{C3380CC4-5D6E-409C-BE32-E72D297353CC}">
              <c16:uniqueId val="{00000002-E18C-4F45-ABED-315730BD15DF}"/>
            </c:ext>
          </c:extLst>
        </c:ser>
        <c:ser>
          <c:idx val="1"/>
          <c:order val="1"/>
          <c:tx>
            <c:strRef>
              <c:f>'STI prev_uniformed personnel'!$C$2</c:f>
              <c:strCache>
                <c:ptCount val="1"/>
                <c:pt idx="0">
                  <c:v>Hepatitis B</c:v>
                </c:pt>
              </c:strCache>
            </c:strRef>
          </c:tx>
          <c:spPr>
            <a:solidFill>
              <a:srgbClr val="E31837"/>
            </a:solidFill>
          </c:spPr>
          <c:invertIfNegative val="0"/>
          <c:dPt>
            <c:idx val="5"/>
            <c:invertIfNegative val="0"/>
            <c:bubble3D val="0"/>
            <c:spPr>
              <a:pattFill prst="dkUpDiag">
                <a:fgClr>
                  <a:srgbClr val="E31837"/>
                </a:fgClr>
                <a:bgClr>
                  <a:sysClr val="window" lastClr="FFFFFF"/>
                </a:bgClr>
              </a:pattFill>
            </c:spPr>
            <c:extLst>
              <c:ext xmlns:c16="http://schemas.microsoft.com/office/drawing/2014/chart" uri="{C3380CC4-5D6E-409C-BE32-E72D297353CC}">
                <c16:uniqueId val="{00000004-E18C-4F45-ABED-315730BD15D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prev_uniformed personnel'!$A$3:$A$8</c:f>
              <c:strCache>
                <c:ptCount val="6"/>
                <c:pt idx="0">
                  <c:v>Covalima</c:v>
                </c:pt>
                <c:pt idx="1">
                  <c:v>Oecusse</c:v>
                </c:pt>
                <c:pt idx="2">
                  <c:v>Bobonaro</c:v>
                </c:pt>
                <c:pt idx="3">
                  <c:v>Baucau</c:v>
                </c:pt>
                <c:pt idx="4">
                  <c:v>Dili</c:v>
                </c:pt>
                <c:pt idx="5">
                  <c:v>Total</c:v>
                </c:pt>
              </c:strCache>
            </c:strRef>
          </c:cat>
          <c:val>
            <c:numRef>
              <c:f>'STI prev_uniformed personnel'!$C$3:$C$8</c:f>
              <c:numCache>
                <c:formatCode>General</c:formatCode>
                <c:ptCount val="6"/>
                <c:pt idx="1">
                  <c:v>11.4</c:v>
                </c:pt>
                <c:pt idx="2">
                  <c:v>7.1</c:v>
                </c:pt>
                <c:pt idx="3">
                  <c:v>11.1</c:v>
                </c:pt>
                <c:pt idx="4">
                  <c:v>5.3</c:v>
                </c:pt>
                <c:pt idx="5">
                  <c:v>14.8</c:v>
                </c:pt>
              </c:numCache>
            </c:numRef>
          </c:val>
          <c:extLst>
            <c:ext xmlns:c16="http://schemas.microsoft.com/office/drawing/2014/chart" uri="{C3380CC4-5D6E-409C-BE32-E72D297353CC}">
              <c16:uniqueId val="{00000005-E18C-4F45-ABED-315730BD15DF}"/>
            </c:ext>
          </c:extLst>
        </c:ser>
        <c:dLbls>
          <c:dLblPos val="outEnd"/>
          <c:showLegendKey val="0"/>
          <c:showVal val="1"/>
          <c:showCatName val="0"/>
          <c:showSerName val="0"/>
          <c:showPercent val="0"/>
          <c:showBubbleSize val="0"/>
        </c:dLbls>
        <c:gapWidth val="54"/>
        <c:axId val="44932480"/>
        <c:axId val="44938368"/>
      </c:barChart>
      <c:catAx>
        <c:axId val="44932480"/>
        <c:scaling>
          <c:orientation val="minMax"/>
        </c:scaling>
        <c:delete val="0"/>
        <c:axPos val="b"/>
        <c:numFmt formatCode="General" sourceLinked="1"/>
        <c:majorTickMark val="out"/>
        <c:minorTickMark val="none"/>
        <c:tickLblPos val="nextTo"/>
        <c:crossAx val="44938368"/>
        <c:crosses val="autoZero"/>
        <c:auto val="1"/>
        <c:lblAlgn val="ctr"/>
        <c:lblOffset val="100"/>
        <c:noMultiLvlLbl val="0"/>
      </c:catAx>
      <c:valAx>
        <c:axId val="44938368"/>
        <c:scaling>
          <c:orientation val="minMax"/>
          <c:max val="24"/>
        </c:scaling>
        <c:delete val="0"/>
        <c:axPos val="l"/>
        <c:title>
          <c:tx>
            <c:rich>
              <a:bodyPr rot="0" vert="horz"/>
              <a:lstStyle/>
              <a:p>
                <a:pPr>
                  <a:defRPr/>
                </a:pPr>
                <a:r>
                  <a:rPr lang="en-GB"/>
                  <a:t>%</a:t>
                </a:r>
              </a:p>
            </c:rich>
          </c:tx>
          <c:layout>
            <c:manualLayout>
              <c:xMode val="edge"/>
              <c:yMode val="edge"/>
              <c:x val="1.1878007436570428E-3"/>
              <c:y val="3.7342789778396342E-2"/>
            </c:manualLayout>
          </c:layout>
          <c:overlay val="0"/>
        </c:title>
        <c:numFmt formatCode="General" sourceLinked="1"/>
        <c:majorTickMark val="out"/>
        <c:minorTickMark val="none"/>
        <c:tickLblPos val="nextTo"/>
        <c:crossAx val="44932480"/>
        <c:crosses val="autoZero"/>
        <c:crossBetween val="between"/>
        <c:majorUnit val="4"/>
      </c:valAx>
    </c:plotArea>
    <c:legend>
      <c:legendPos val="b"/>
      <c:layout>
        <c:manualLayout>
          <c:xMode val="edge"/>
          <c:yMode val="edge"/>
          <c:x val="0.50873537292213478"/>
          <c:y val="3.9600897345458928E-2"/>
          <c:w val="0.48947356189851271"/>
          <c:h val="6.935794042693815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5482973811068"/>
          <c:y val="0.13897644780622723"/>
          <c:w val="0.81745556840590583"/>
          <c:h val="0.64829632794246894"/>
        </c:manualLayout>
      </c:layout>
      <c:barChart>
        <c:barDir val="col"/>
        <c:grouping val="clustered"/>
        <c:varyColors val="0"/>
        <c:ser>
          <c:idx val="0"/>
          <c:order val="0"/>
          <c:tx>
            <c:strRef>
              <c:f>'Reported Cases Data'!$B$2</c:f>
              <c:strCache>
                <c:ptCount val="1"/>
                <c:pt idx="0">
                  <c:v>Cumulative HIV infections</c:v>
                </c:pt>
              </c:strCache>
            </c:strRef>
          </c:tx>
          <c:spPr>
            <a:solidFill>
              <a:srgbClr val="00AEEF"/>
            </a:solidFill>
            <a:ln>
              <a:noFill/>
            </a:ln>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07-4060-B43D-427CDA08DD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Data'!$A$3:$A$14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'Reported Cases Data'!$B$3:$B$14</c:f>
              <c:numCache>
                <c:formatCode>General</c:formatCode>
                <c:ptCount val="12"/>
                <c:pt idx="0">
                  <c:v>1</c:v>
                </c:pt>
                <c:pt idx="1">
                  <c:v>4</c:v>
                </c:pt>
                <c:pt idx="2">
                  <c:v>11</c:v>
                </c:pt>
                <c:pt idx="3">
                  <c:v>33</c:v>
                </c:pt>
                <c:pt idx="4">
                  <c:v>55</c:v>
                </c:pt>
                <c:pt idx="5">
                  <c:v>81</c:v>
                </c:pt>
                <c:pt idx="6">
                  <c:v>131</c:v>
                </c:pt>
                <c:pt idx="7">
                  <c:v>183</c:v>
                </c:pt>
                <c:pt idx="8">
                  <c:v>262</c:v>
                </c:pt>
                <c:pt idx="9">
                  <c:v>330</c:v>
                </c:pt>
                <c:pt idx="10">
                  <c:v>408</c:v>
                </c:pt>
                <c:pt idx="11">
                  <c:v>484</c:v>
                </c:pt>
              </c:numCache>
            </c:numRef>
          </c:val>
          <c:extLst>
            <c:ext xmlns:c16="http://schemas.microsoft.com/office/drawing/2014/chart" uri="{C3380CC4-5D6E-409C-BE32-E72D297353CC}">
              <c16:uniqueId val="{00000001-CD07-4060-B43D-427CDA08DDE6}"/>
            </c:ext>
          </c:extLst>
        </c:ser>
        <c:ser>
          <c:idx val="1"/>
          <c:order val="1"/>
          <c:tx>
            <c:strRef>
              <c:f>'Reported Cases Data'!$C$2</c:f>
              <c:strCache>
                <c:ptCount val="1"/>
                <c:pt idx="0">
                  <c:v>New HIV infections</c:v>
                </c:pt>
              </c:strCache>
            </c:strRef>
          </c:tx>
          <c:spPr>
            <a:solidFill>
              <a:srgbClr val="E31837"/>
            </a:solidFill>
            <a:ln>
              <a:noFill/>
            </a:ln>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07-4060-B43D-427CDA08DD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 Data'!$A$3:$A$14</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'Reported Cases Data'!$C$3:$C$14</c:f>
              <c:numCache>
                <c:formatCode>General</c:formatCode>
                <c:ptCount val="12"/>
                <c:pt idx="0">
                  <c:v>1</c:v>
                </c:pt>
                <c:pt idx="1">
                  <c:v>3</c:v>
                </c:pt>
                <c:pt idx="2">
                  <c:v>7</c:v>
                </c:pt>
                <c:pt idx="3">
                  <c:v>22</c:v>
                </c:pt>
                <c:pt idx="4">
                  <c:v>22</c:v>
                </c:pt>
                <c:pt idx="5">
                  <c:v>26</c:v>
                </c:pt>
                <c:pt idx="6">
                  <c:v>50</c:v>
                </c:pt>
                <c:pt idx="7">
                  <c:v>52</c:v>
                </c:pt>
                <c:pt idx="8">
                  <c:v>79</c:v>
                </c:pt>
                <c:pt idx="9">
                  <c:v>68</c:v>
                </c:pt>
                <c:pt idx="10">
                  <c:v>78</c:v>
                </c:pt>
                <c:pt idx="11">
                  <c:v>76</c:v>
                </c:pt>
              </c:numCache>
            </c:numRef>
          </c:val>
          <c:extLst>
            <c:ext xmlns:c16="http://schemas.microsoft.com/office/drawing/2014/chart" uri="{C3380CC4-5D6E-409C-BE32-E72D297353CC}">
              <c16:uniqueId val="{00000003-CD07-4060-B43D-427CDA08DDE6}"/>
            </c:ext>
          </c:extLst>
        </c:ser>
        <c:dLbls>
          <c:showLegendKey val="0"/>
          <c:showVal val="0"/>
          <c:showCatName val="0"/>
          <c:showSerName val="0"/>
          <c:showPercent val="0"/>
          <c:showBubbleSize val="0"/>
        </c:dLbls>
        <c:gapWidth val="80"/>
        <c:axId val="45020672"/>
        <c:axId val="45022208"/>
      </c:barChart>
      <c:catAx>
        <c:axId val="45020672"/>
        <c:scaling>
          <c:orientation val="minMax"/>
        </c:scaling>
        <c:delete val="0"/>
        <c:axPos val="b"/>
        <c:numFmt formatCode="General" sourceLinked="1"/>
        <c:majorTickMark val="out"/>
        <c:minorTickMark val="none"/>
        <c:tickLblPos val="nextTo"/>
        <c:txPr>
          <a:bodyPr rot="-5400000"/>
          <a:lstStyle/>
          <a:p>
            <a:pPr>
              <a:defRPr/>
            </a:pPr>
            <a:endParaRPr lang="en-US"/>
          </a:p>
        </c:txPr>
        <c:crossAx val="45022208"/>
        <c:crosses val="autoZero"/>
        <c:auto val="1"/>
        <c:lblAlgn val="ctr"/>
        <c:lblOffset val="100"/>
        <c:noMultiLvlLbl val="0"/>
      </c:catAx>
      <c:valAx>
        <c:axId val="45022208"/>
        <c:scaling>
          <c:orientation val="minMax"/>
          <c:max val="600"/>
          <c:min val="0"/>
        </c:scaling>
        <c:delete val="0"/>
        <c:axPos val="l"/>
        <c:title>
          <c:tx>
            <c:rich>
              <a:bodyPr/>
              <a:lstStyle/>
              <a:p>
                <a:pPr>
                  <a:defRPr/>
                </a:pPr>
                <a:r>
                  <a:rPr lang="en-US"/>
                  <a:t>Number</a:t>
                </a:r>
              </a:p>
            </c:rich>
          </c:tx>
          <c:layout>
            <c:manualLayout>
              <c:xMode val="edge"/>
              <c:yMode val="edge"/>
              <c:x val="1.2740311004743238E-2"/>
              <c:y val="0.32740984649646065"/>
            </c:manualLayout>
          </c:layout>
          <c:overlay val="0"/>
        </c:title>
        <c:numFmt formatCode="General" sourceLinked="1"/>
        <c:majorTickMark val="out"/>
        <c:minorTickMark val="none"/>
        <c:tickLblPos val="nextTo"/>
        <c:crossAx val="45020672"/>
        <c:crosses val="autoZero"/>
        <c:crossBetween val="between"/>
        <c:majorUnit val="100"/>
      </c:valAx>
    </c:plotArea>
    <c:legend>
      <c:legendPos val="t"/>
      <c:layout>
        <c:manualLayout>
          <c:xMode val="edge"/>
          <c:yMode val="edge"/>
          <c:x val="0.30794940663411502"/>
          <c:y val="4.1627821522309712E-2"/>
          <c:w val="0.64371064295746028"/>
          <c:h val="7.358818897637795E-2"/>
        </c:manualLayout>
      </c:layout>
      <c:overlay val="0"/>
    </c:legend>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162988247158758E-2"/>
          <c:y val="0.10139972884737534"/>
          <c:w val="0.86915635545556802"/>
          <c:h val="0.75643882365277115"/>
        </c:manualLayout>
      </c:layout>
      <c:barChart>
        <c:barDir val="col"/>
        <c:grouping val="clustered"/>
        <c:varyColors val="0"/>
        <c:ser>
          <c:idx val="1"/>
          <c:order val="0"/>
          <c:tx>
            <c:strRef>
              <c:f>'condom use_KP'!$A$5</c:f>
              <c:strCache>
                <c:ptCount val="1"/>
                <c:pt idx="0">
                  <c:v>Clients of FSW</c:v>
                </c:pt>
              </c:strCache>
            </c:strRef>
          </c:tx>
          <c:spPr>
            <a:solidFill>
              <a:srgbClr val="00AEEF"/>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use_KP'!$B$5:$C$5</c:f>
              <c:numCache>
                <c:formatCode>General</c:formatCode>
                <c:ptCount val="2"/>
                <c:pt idx="1">
                  <c:v>46</c:v>
                </c:pt>
              </c:numCache>
            </c:numRef>
          </c:val>
          <c:extLst>
            <c:ext xmlns:c16="http://schemas.microsoft.com/office/drawing/2014/chart" uri="{C3380CC4-5D6E-409C-BE32-E72D297353CC}">
              <c16:uniqueId val="{00000000-56DE-48CF-AFD0-51F342943E90}"/>
            </c:ext>
          </c:extLst>
        </c:ser>
        <c:ser>
          <c:idx val="0"/>
          <c:order val="1"/>
          <c:tx>
            <c:strRef>
              <c:f>'condom use_KP'!$A$4</c:f>
              <c:strCache>
                <c:ptCount val="1"/>
                <c:pt idx="0">
                  <c:v>MSM</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1-56DE-48CF-AFD0-51F342943E9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use_KP'!$B$4:$C$4</c:f>
              <c:numCache>
                <c:formatCode>0</c:formatCode>
                <c:ptCount val="2"/>
                <c:pt idx="0">
                  <c:v>38</c:v>
                </c:pt>
                <c:pt idx="1">
                  <c:v>66</c:v>
                </c:pt>
              </c:numCache>
            </c:numRef>
          </c:val>
          <c:extLst>
            <c:ext xmlns:c16="http://schemas.microsoft.com/office/drawing/2014/chart" uri="{C3380CC4-5D6E-409C-BE32-E72D297353CC}">
              <c16:uniqueId val="{00000002-56DE-48CF-AFD0-51F342943E90}"/>
            </c:ext>
          </c:extLst>
        </c:ser>
        <c:ser>
          <c:idx val="2"/>
          <c:order val="2"/>
          <c:tx>
            <c:strRef>
              <c:f>'condom use_KP'!$A$6</c:f>
              <c:strCache>
                <c:ptCount val="1"/>
                <c:pt idx="0">
                  <c:v>FSW</c:v>
                </c:pt>
              </c:strCache>
            </c:strRef>
          </c:tx>
          <c:spPr>
            <a:solidFill>
              <a:srgbClr val="88C540"/>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use_KP'!$B$3:$C$3</c:f>
              <c:strCache>
                <c:ptCount val="2"/>
                <c:pt idx="0">
                  <c:v>2008
(Dili)</c:v>
                </c:pt>
                <c:pt idx="1">
                  <c:v>2011</c:v>
                </c:pt>
              </c:strCache>
            </c:strRef>
          </c:cat>
          <c:val>
            <c:numRef>
              <c:f>'condom use_KP'!$B$6:$C$6</c:f>
              <c:numCache>
                <c:formatCode>0</c:formatCode>
                <c:ptCount val="2"/>
                <c:pt idx="0">
                  <c:v>65</c:v>
                </c:pt>
                <c:pt idx="1">
                  <c:v>36.090000000000003</c:v>
                </c:pt>
              </c:numCache>
            </c:numRef>
          </c:val>
          <c:extLst>
            <c:ext xmlns:c16="http://schemas.microsoft.com/office/drawing/2014/chart" uri="{C3380CC4-5D6E-409C-BE32-E72D297353CC}">
              <c16:uniqueId val="{00000003-56DE-48CF-AFD0-51F342943E90}"/>
            </c:ext>
          </c:extLst>
        </c:ser>
        <c:dLbls>
          <c:dLblPos val="outEnd"/>
          <c:showLegendKey val="0"/>
          <c:showVal val="1"/>
          <c:showCatName val="0"/>
          <c:showSerName val="0"/>
          <c:showPercent val="0"/>
          <c:showBubbleSize val="0"/>
        </c:dLbls>
        <c:gapWidth val="181"/>
        <c:axId val="45135360"/>
        <c:axId val="45136896"/>
      </c:barChart>
      <c:scatterChart>
        <c:scatterStyle val="lineMarker"/>
        <c:varyColors val="0"/>
        <c:ser>
          <c:idx val="3"/>
          <c:order val="3"/>
          <c:tx>
            <c:strRef>
              <c:f>'condom use_KP'!$L$2</c:f>
              <c:strCache>
                <c:ptCount val="1"/>
                <c:pt idx="0">
                  <c:v>tar</c:v>
                </c:pt>
              </c:strCache>
            </c:strRef>
          </c:tx>
          <c:spPr>
            <a:ln w="19050">
              <a:solidFill>
                <a:srgbClr val="E31837"/>
              </a:solidFill>
              <a:prstDash val="dash"/>
            </a:ln>
          </c:spPr>
          <c:marker>
            <c:symbol val="none"/>
          </c:marker>
          <c:xVal>
            <c:numRef>
              <c:f>'condom use_KP'!$K$3:$K$4</c:f>
              <c:numCache>
                <c:formatCode>General</c:formatCode>
                <c:ptCount val="2"/>
                <c:pt idx="0">
                  <c:v>0</c:v>
                </c:pt>
                <c:pt idx="1">
                  <c:v>1</c:v>
                </c:pt>
              </c:numCache>
            </c:numRef>
          </c:xVal>
          <c:yVal>
            <c:numRef>
              <c:f>'condom use_KP'!$L$3:$L$4</c:f>
              <c:numCache>
                <c:formatCode>General</c:formatCode>
                <c:ptCount val="2"/>
                <c:pt idx="0">
                  <c:v>90</c:v>
                </c:pt>
                <c:pt idx="1">
                  <c:v>90</c:v>
                </c:pt>
              </c:numCache>
            </c:numRef>
          </c:yVal>
          <c:smooth val="0"/>
          <c:extLst>
            <c:ext xmlns:c16="http://schemas.microsoft.com/office/drawing/2014/chart" uri="{C3380CC4-5D6E-409C-BE32-E72D297353CC}">
              <c16:uniqueId val="{00000004-56DE-48CF-AFD0-51F342943E90}"/>
            </c:ext>
          </c:extLst>
        </c:ser>
        <c:dLbls>
          <c:showLegendKey val="0"/>
          <c:showVal val="0"/>
          <c:showCatName val="0"/>
          <c:showSerName val="0"/>
          <c:showPercent val="0"/>
          <c:showBubbleSize val="0"/>
        </c:dLbls>
        <c:axId val="45156992"/>
        <c:axId val="45155456"/>
      </c:scatterChart>
      <c:catAx>
        <c:axId val="45135360"/>
        <c:scaling>
          <c:orientation val="minMax"/>
        </c:scaling>
        <c:delete val="0"/>
        <c:axPos val="b"/>
        <c:numFmt formatCode="General" sourceLinked="1"/>
        <c:majorTickMark val="out"/>
        <c:minorTickMark val="none"/>
        <c:tickLblPos val="nextTo"/>
        <c:crossAx val="45136896"/>
        <c:crosses val="autoZero"/>
        <c:auto val="1"/>
        <c:lblAlgn val="ctr"/>
        <c:lblOffset val="100"/>
        <c:noMultiLvlLbl val="0"/>
      </c:catAx>
      <c:valAx>
        <c:axId val="45136896"/>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1.3520292722030433E-3"/>
              <c:y val="0.11944249464619416"/>
            </c:manualLayout>
          </c:layout>
          <c:overlay val="0"/>
        </c:title>
        <c:numFmt formatCode="General" sourceLinked="1"/>
        <c:majorTickMark val="out"/>
        <c:minorTickMark val="none"/>
        <c:tickLblPos val="nextTo"/>
        <c:crossAx val="45135360"/>
        <c:crosses val="autoZero"/>
        <c:crossBetween val="between"/>
        <c:majorUnit val="10"/>
      </c:valAx>
      <c:valAx>
        <c:axId val="45155456"/>
        <c:scaling>
          <c:orientation val="minMax"/>
          <c:max val="100"/>
          <c:min val="0"/>
        </c:scaling>
        <c:delete val="1"/>
        <c:axPos val="r"/>
        <c:numFmt formatCode="General" sourceLinked="1"/>
        <c:majorTickMark val="out"/>
        <c:minorTickMark val="none"/>
        <c:tickLblPos val="nextTo"/>
        <c:crossAx val="45156992"/>
        <c:crosses val="max"/>
        <c:crossBetween val="midCat"/>
        <c:majorUnit val="10"/>
      </c:valAx>
      <c:valAx>
        <c:axId val="45156992"/>
        <c:scaling>
          <c:orientation val="minMax"/>
          <c:max val="1"/>
          <c:min val="0"/>
        </c:scaling>
        <c:delete val="1"/>
        <c:axPos val="t"/>
        <c:numFmt formatCode="General" sourceLinked="1"/>
        <c:majorTickMark val="out"/>
        <c:minorTickMark val="none"/>
        <c:tickLblPos val="nextTo"/>
        <c:crossAx val="45155456"/>
        <c:crosses val="max"/>
        <c:crossBetween val="midCat"/>
        <c:majorUnit val="0.2"/>
      </c:valAx>
    </c:plotArea>
    <c:legend>
      <c:legendPos val="b"/>
      <c:legendEntry>
        <c:idx val="3"/>
        <c:delete val="1"/>
      </c:legendEntry>
      <c:layout>
        <c:manualLayout>
          <c:xMode val="edge"/>
          <c:yMode val="edge"/>
          <c:x val="0.34366174055829229"/>
          <c:y val="3.7184280506049952E-2"/>
          <c:w val="0.61036124794745483"/>
          <c:h val="7.1701710038034425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0.80234</cdr:x>
      <cdr:y>0.91928</cdr:y>
    </cdr:from>
    <cdr:to>
      <cdr:x>0.97365</cdr:x>
      <cdr:y>0.97534</cdr:y>
    </cdr:to>
    <cdr:sp macro="" textlink="">
      <cdr:nvSpPr>
        <cdr:cNvPr id="3" name="TextBox 2"/>
        <cdr:cNvSpPr txBox="1"/>
      </cdr:nvSpPr>
      <cdr:spPr>
        <a:xfrm xmlns:a="http://schemas.openxmlformats.org/drawingml/2006/main">
          <a:off x="7456714" y="5578929"/>
          <a:ext cx="1592036" cy="3401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0.09378</cdr:x>
      <cdr:y>0.12035</cdr:y>
    </cdr:from>
    <cdr:to>
      <cdr:x>0.81142</cdr:x>
      <cdr:y>0.12035</cdr:y>
    </cdr:to>
    <cdr:cxnSp macro="">
      <cdr:nvCxnSpPr>
        <cdr:cNvPr id="3" name="Straight Connector 2">
          <a:extLst xmlns:a="http://schemas.openxmlformats.org/drawingml/2006/main">
            <a:ext uri="{FF2B5EF4-FFF2-40B4-BE49-F238E27FC236}">
              <a16:creationId xmlns:a16="http://schemas.microsoft.com/office/drawing/2014/main" id="{E9DB576F-EA69-47E7-AC38-C87A06E2A1CA}"/>
            </a:ext>
          </a:extLst>
        </cdr:cNvPr>
        <cdr:cNvCxnSpPr/>
      </cdr:nvCxnSpPr>
      <cdr:spPr>
        <a:xfrm xmlns:a="http://schemas.openxmlformats.org/drawingml/2006/main">
          <a:off x="1067046" y="476967"/>
          <a:ext cx="8165106" cy="0"/>
        </a:xfrm>
        <a:prstGeom xmlns:a="http://schemas.openxmlformats.org/drawingml/2006/main" prst="line">
          <a:avLst/>
        </a:prstGeom>
        <a:ln xmlns:a="http://schemas.openxmlformats.org/drawingml/2006/main" w="12700">
          <a:solidFill>
            <a:srgbClr val="E31837"/>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8/23/2022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dirty="0"/>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7</a:t>
            </a:fld>
            <a:endParaRPr lang="en-US" dirty="0"/>
          </a:p>
        </p:txBody>
      </p:sp>
    </p:spTree>
    <p:extLst>
      <p:ext uri="{BB962C8B-B14F-4D97-AF65-F5344CB8AC3E}">
        <p14:creationId xmlns:p14="http://schemas.microsoft.com/office/powerpoint/2010/main" val="326751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8</a:t>
            </a:fld>
            <a:endParaRPr lang="en-US" dirty="0"/>
          </a:p>
        </p:txBody>
      </p:sp>
    </p:spTree>
    <p:extLst>
      <p:ext uri="{BB962C8B-B14F-4D97-AF65-F5344CB8AC3E}">
        <p14:creationId xmlns:p14="http://schemas.microsoft.com/office/powerpoint/2010/main" val="31167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13</a:t>
            </a:fld>
            <a:endParaRPr lang="en-US"/>
          </a:p>
        </p:txBody>
      </p:sp>
    </p:spTree>
    <p:extLst>
      <p:ext uri="{BB962C8B-B14F-4D97-AF65-F5344CB8AC3E}">
        <p14:creationId xmlns:p14="http://schemas.microsoft.com/office/powerpoint/2010/main" val="397096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dirty="0"/>
          </a:p>
        </p:txBody>
      </p:sp>
    </p:spTree>
    <p:extLst>
      <p:ext uri="{BB962C8B-B14F-4D97-AF65-F5344CB8AC3E}">
        <p14:creationId xmlns:p14="http://schemas.microsoft.com/office/powerpoint/2010/main" val="263546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3536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745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671" y="3083639"/>
            <a:ext cx="8188317"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cs typeface="Arial" pitchFamily="34" charset="0"/>
              </a:rPr>
              <a:t>HIV and AIDS</a:t>
            </a:r>
            <a:endParaRPr lang="th-TH" sz="4300" b="1" dirty="0">
              <a:solidFill>
                <a:prstClr val="white"/>
              </a:solidFill>
            </a:endParaRPr>
          </a:p>
        </p:txBody>
      </p:sp>
      <p:sp>
        <p:nvSpPr>
          <p:cNvPr id="5" name="TextBox 4"/>
          <p:cNvSpPr txBox="1"/>
          <p:nvPr userDrawn="1"/>
        </p:nvSpPr>
        <p:spPr>
          <a:xfrm>
            <a:off x="359787" y="3571156"/>
            <a:ext cx="8190434" cy="766016"/>
          </a:xfrm>
          <a:prstGeom prst="rect">
            <a:avLst/>
          </a:prstGeom>
          <a:noFill/>
        </p:spPr>
        <p:txBody>
          <a:bodyPr lIns="118527" tIns="59264" rIns="118527" bIns="59264">
            <a:spAutoFit/>
          </a:bodyPr>
          <a:lstStyle/>
          <a:p>
            <a:pPr>
              <a:defRPr/>
            </a:pPr>
            <a:r>
              <a:rPr lang="en-US" sz="4200" kern="700" dirty="0">
                <a:solidFill>
                  <a:srgbClr val="21416C"/>
                </a:solidFill>
                <a:cs typeface="Arial" pitchFamily="34" charset="0"/>
              </a:rPr>
              <a:t>Data Hub for Asia-Pacific</a:t>
            </a:r>
            <a:endParaRPr lang="th-TH" sz="4200" kern="700" dirty="0">
              <a:solidFill>
                <a:srgbClr val="21416C"/>
              </a:solidFill>
            </a:endParaRPr>
          </a:p>
        </p:txBody>
      </p:sp>
      <p:sp>
        <p:nvSpPr>
          <p:cNvPr id="6" name="TextBox 5"/>
          <p:cNvSpPr txBox="1"/>
          <p:nvPr userDrawn="1"/>
        </p:nvSpPr>
        <p:spPr>
          <a:xfrm>
            <a:off x="359787" y="4026834"/>
            <a:ext cx="8190434" cy="596739"/>
          </a:xfrm>
          <a:prstGeom prst="rect">
            <a:avLst/>
          </a:prstGeom>
          <a:noFill/>
        </p:spPr>
        <p:txBody>
          <a:bodyPr lIns="118527" tIns="59264" rIns="118527" bIns="59264">
            <a:spAutoFit/>
          </a:bodyPr>
          <a:lstStyle/>
          <a:p>
            <a:pPr>
              <a:defRPr/>
            </a:pPr>
            <a:r>
              <a:rPr lang="en-US" sz="3100" kern="700" dirty="0">
                <a:solidFill>
                  <a:srgbClr val="21416C"/>
                </a:solidFill>
                <a:cs typeface="Arial" pitchFamily="34" charset="0"/>
              </a:rPr>
              <a:t>Review in slides</a:t>
            </a:r>
            <a:endParaRPr lang="th-TH" sz="3100" kern="700" dirty="0">
              <a:solidFill>
                <a:srgbClr val="21416C"/>
              </a:solidFill>
            </a:endParaRPr>
          </a:p>
        </p:txBody>
      </p:sp>
      <p:sp>
        <p:nvSpPr>
          <p:cNvPr id="7" name="Rectangle 6"/>
          <p:cNvSpPr/>
          <p:nvPr userDrawn="1"/>
        </p:nvSpPr>
        <p:spPr>
          <a:xfrm>
            <a:off x="0" y="3089992"/>
            <a:ext cx="239153" cy="21595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597" y="609741"/>
            <a:ext cx="3242311" cy="110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23" y="4290388"/>
            <a:ext cx="10819029" cy="1357514"/>
          </a:xfrm>
          <a:prstGeom prst="rect">
            <a:avLst/>
          </a:prstGeom>
        </p:spPr>
        <p:txBody>
          <a:bodyPr lIns="108850" tIns="54425" rIns="108850" bIns="54425"/>
          <a:lstStyle>
            <a:lvl1pPr algn="l">
              <a:defRPr sz="80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dirty="0"/>
          </a:p>
        </p:txBody>
      </p:sp>
    </p:spTree>
    <p:extLst>
      <p:ext uri="{BB962C8B-B14F-4D97-AF65-F5344CB8AC3E}">
        <p14:creationId xmlns:p14="http://schemas.microsoft.com/office/powerpoint/2010/main" val="425706016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dirty="0"/>
          </a:p>
        </p:txBody>
      </p:sp>
    </p:spTree>
    <p:extLst>
      <p:ext uri="{BB962C8B-B14F-4D97-AF65-F5344CB8AC3E}">
        <p14:creationId xmlns:p14="http://schemas.microsoft.com/office/powerpoint/2010/main" val="39733938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dirty="0"/>
          </a:p>
        </p:txBody>
      </p:sp>
    </p:spTree>
    <p:extLst>
      <p:ext uri="{BB962C8B-B14F-4D97-AF65-F5344CB8AC3E}">
        <p14:creationId xmlns:p14="http://schemas.microsoft.com/office/powerpoint/2010/main" val="19709192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dirty="0"/>
          </a:p>
        </p:txBody>
      </p:sp>
    </p:spTree>
    <p:extLst>
      <p:ext uri="{BB962C8B-B14F-4D97-AF65-F5344CB8AC3E}">
        <p14:creationId xmlns:p14="http://schemas.microsoft.com/office/powerpoint/2010/main" val="8699394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dirty="0"/>
          </a:p>
        </p:txBody>
      </p:sp>
    </p:spTree>
    <p:extLst>
      <p:ext uri="{BB962C8B-B14F-4D97-AF65-F5344CB8AC3E}">
        <p14:creationId xmlns:p14="http://schemas.microsoft.com/office/powerpoint/2010/main" val="426626256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dirty="0"/>
          </a:p>
        </p:txBody>
      </p:sp>
    </p:spTree>
    <p:extLst>
      <p:ext uri="{BB962C8B-B14F-4D97-AF65-F5344CB8AC3E}">
        <p14:creationId xmlns:p14="http://schemas.microsoft.com/office/powerpoint/2010/main" val="11423166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dirty="0"/>
          </a:p>
        </p:txBody>
      </p:sp>
    </p:spTree>
    <p:extLst>
      <p:ext uri="{BB962C8B-B14F-4D97-AF65-F5344CB8AC3E}">
        <p14:creationId xmlns:p14="http://schemas.microsoft.com/office/powerpoint/2010/main" val="216571643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dirty="0"/>
          </a:p>
        </p:txBody>
      </p:sp>
    </p:spTree>
    <p:extLst>
      <p:ext uri="{BB962C8B-B14F-4D97-AF65-F5344CB8AC3E}">
        <p14:creationId xmlns:p14="http://schemas.microsoft.com/office/powerpoint/2010/main" val="14751576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6AC86C1-8173-41C9-A0E5-AE4BDA6679B3}" type="slidenum">
              <a:rPr lang="th-TH"/>
              <a:pPr>
                <a:defRPr/>
              </a:pPr>
              <a:t>‹#›</a:t>
            </a:fld>
            <a:endParaRPr lang="th-TH" dirty="0"/>
          </a:p>
        </p:txBody>
      </p:sp>
    </p:spTree>
    <p:extLst>
      <p:ext uri="{BB962C8B-B14F-4D97-AF65-F5344CB8AC3E}">
        <p14:creationId xmlns:p14="http://schemas.microsoft.com/office/powerpoint/2010/main" val="20391036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9660"/>
            <a:ext cx="239153" cy="135286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3" name="Title 6"/>
          <p:cNvSpPr>
            <a:spLocks noGrp="1"/>
          </p:cNvSpPr>
          <p:nvPr>
            <p:ph type="title"/>
          </p:nvPr>
        </p:nvSpPr>
        <p:spPr>
          <a:xfrm>
            <a:off x="300723" y="3391685"/>
            <a:ext cx="10819029" cy="1748255"/>
          </a:xfrm>
          <a:prstGeom prst="rect">
            <a:avLst/>
          </a:prstGeom>
        </p:spPr>
        <p:txBody>
          <a:bodyPr lIns="108850" tIns="54425" rIns="108850" bIns="54425"/>
          <a:lstStyle>
            <a:lvl1pPr algn="l">
              <a:defRPr sz="6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EC2D945-801A-474F-9EA2-4EBB433F0D2F}" type="slidenum">
              <a:rPr lang="th-TH"/>
              <a:pPr>
                <a:defRPr/>
              </a:pPr>
              <a:t>‹#›</a:t>
            </a:fld>
            <a:endParaRPr lang="th-TH" dirty="0"/>
          </a:p>
        </p:txBody>
      </p:sp>
    </p:spTree>
    <p:extLst>
      <p:ext uri="{BB962C8B-B14F-4D97-AF65-F5344CB8AC3E}">
        <p14:creationId xmlns:p14="http://schemas.microsoft.com/office/powerpoint/2010/main" val="770084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8930C4-1ED1-4CCA-804F-45BA68B559E7}" type="slidenum">
              <a:rPr lang="th-TH"/>
              <a:pPr>
                <a:defRPr/>
              </a:pPr>
              <a:t>‹#›</a:t>
            </a:fld>
            <a:endParaRPr lang="th-TH" dirty="0"/>
          </a:p>
        </p:txBody>
      </p:sp>
    </p:spTree>
    <p:extLst>
      <p:ext uri="{BB962C8B-B14F-4D97-AF65-F5344CB8AC3E}">
        <p14:creationId xmlns:p14="http://schemas.microsoft.com/office/powerpoint/2010/main" val="33257494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DD1A2C13-A36B-415F-B0AF-5AC3BEFD27BA}" type="slidenum">
              <a:rPr lang="th-TH"/>
              <a:pPr>
                <a:defRPr/>
              </a:pPr>
              <a:t>‹#›</a:t>
            </a:fld>
            <a:endParaRPr lang="th-TH" dirty="0"/>
          </a:p>
        </p:txBody>
      </p:sp>
    </p:spTree>
    <p:extLst>
      <p:ext uri="{BB962C8B-B14F-4D97-AF65-F5344CB8AC3E}">
        <p14:creationId xmlns:p14="http://schemas.microsoft.com/office/powerpoint/2010/main" val="367726080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99D40BB-0D89-4C84-B291-775210AFB5D6}" type="slidenum">
              <a:rPr lang="th-TH"/>
              <a:pPr>
                <a:defRPr/>
              </a:pPr>
              <a:t>‹#›</a:t>
            </a:fld>
            <a:endParaRPr lang="th-TH" dirty="0"/>
          </a:p>
        </p:txBody>
      </p:sp>
    </p:spTree>
    <p:extLst>
      <p:ext uri="{BB962C8B-B14F-4D97-AF65-F5344CB8AC3E}">
        <p14:creationId xmlns:p14="http://schemas.microsoft.com/office/powerpoint/2010/main" val="196726106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80C45267-5F24-4D75-8DF2-AFAF2FE2A48F}" type="slidenum">
              <a:rPr lang="th-TH"/>
              <a:pPr>
                <a:defRPr/>
              </a:pPr>
              <a:t>‹#›</a:t>
            </a:fld>
            <a:endParaRPr lang="th-TH" dirty="0"/>
          </a:p>
        </p:txBody>
      </p:sp>
    </p:spTree>
    <p:extLst>
      <p:ext uri="{BB962C8B-B14F-4D97-AF65-F5344CB8AC3E}">
        <p14:creationId xmlns:p14="http://schemas.microsoft.com/office/powerpoint/2010/main" val="34855750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E9C43450-8089-40BA-9143-FD1FDF3E6EFC}" type="slidenum">
              <a:rPr lang="th-TH"/>
              <a:pPr>
                <a:defRPr/>
              </a:pPr>
              <a:t>‹#›</a:t>
            </a:fld>
            <a:endParaRPr lang="th-TH" dirty="0"/>
          </a:p>
        </p:txBody>
      </p:sp>
    </p:spTree>
    <p:extLst>
      <p:ext uri="{BB962C8B-B14F-4D97-AF65-F5344CB8AC3E}">
        <p14:creationId xmlns:p14="http://schemas.microsoft.com/office/powerpoint/2010/main" val="31216373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E2FCBA1-BCF2-44DD-8187-6E8AB9D0067D}" type="slidenum">
              <a:rPr lang="th-TH"/>
              <a:pPr>
                <a:defRPr/>
              </a:pPr>
              <a:t>‹#›</a:t>
            </a:fld>
            <a:endParaRPr lang="th-TH" dirty="0"/>
          </a:p>
        </p:txBody>
      </p:sp>
    </p:spTree>
    <p:extLst>
      <p:ext uri="{BB962C8B-B14F-4D97-AF65-F5344CB8AC3E}">
        <p14:creationId xmlns:p14="http://schemas.microsoft.com/office/powerpoint/2010/main" val="41394893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BAAC543-E45C-4AC0-BABF-4E8058C76FF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438068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DEDB87A-2816-4042-8535-DB63BDBC058B}"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449204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B1CA7E7-43C5-4AF4-8290-2A09D7DDC7A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0319529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39E5EE8-9019-46B1-9EC9-E64EE5226B0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9759252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739BE1D-C5F1-4740-94D3-339B7BB9567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223924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EE4992C-6410-426F-B2ED-AAA8C386683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1041624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7B84A12-1DB7-4A7D-8B18-435856E96BA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18057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2A416445-05FC-4B63-B041-A17E4671924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638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A3C4A032-FBFA-476C-8FCD-AAF07E53DA0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511886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92EC42ED-E9E3-4ECC-B632-273CF32E9BA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616721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C813EA3-E3F1-41CB-A048-D65BF01F92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82685488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EDF16D96-7D35-4DB3-9A59-A7C84E3D8FF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463481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F31D895D-B0AB-4D7E-BDCB-2D25385AFEF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09230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5A55221-753C-4B6B-B250-07AE483C1A6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0166839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DCAD0875-13BC-48BD-9D06-2C63868419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117203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D36FE183-3F11-428C-896C-DA2280A785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5800950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EE2351CB-1BD3-4C4C-A2B6-1CFE908D610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5261261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AFFDD39-199A-4971-94C3-3D1D849D415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3430170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F3101136-BE92-4BB4-801F-5A3D7819814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089861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A14AD5E-7C19-441C-80F7-E38394018ED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3844311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BD069DF5-34E0-4BB3-9380-D924CBD9E6D6}"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1296798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B2DCBD5-FC83-4590-BA68-BB1CA1C3804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21274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E75F9D-C435-4755-8F41-9FBDB4A04D4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7077624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75D48FA2-A239-43B5-91ED-4517D1F63DF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24315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108850" tIns="54425" rIns="108850" bIns="54425">
            <a:normAutofit/>
          </a:bodyPr>
          <a:lstStyle>
            <a:lvl1pPr marL="634959" marR="0" indent="-634959" algn="l" defTabSz="1088502" rtl="0" eaLnBrk="1" fontAlgn="auto" latinLnBrk="0" hangingPunct="1">
              <a:lnSpc>
                <a:spcPct val="150000"/>
              </a:lnSpc>
              <a:spcBef>
                <a:spcPct val="20000"/>
              </a:spcBef>
              <a:spcAft>
                <a:spcPts val="0"/>
              </a:spcAft>
              <a:buClrTx/>
              <a:buSzPct val="250000"/>
              <a:buFontTx/>
              <a:buBlip>
                <a:blip r:embed="rId2"/>
              </a:buBlip>
              <a:tabLst/>
              <a:defRPr sz="2100" b="1">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dirty="0"/>
          </a:p>
        </p:txBody>
      </p:sp>
    </p:spTree>
    <p:extLst>
      <p:ext uri="{BB962C8B-B14F-4D97-AF65-F5344CB8AC3E}">
        <p14:creationId xmlns:p14="http://schemas.microsoft.com/office/powerpoint/2010/main" val="40215476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dirty="0"/>
          </a:p>
        </p:txBody>
      </p:sp>
    </p:spTree>
    <p:extLst>
      <p:ext uri="{BB962C8B-B14F-4D97-AF65-F5344CB8AC3E}">
        <p14:creationId xmlns:p14="http://schemas.microsoft.com/office/powerpoint/2010/main" val="23107281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7" y="1978747"/>
            <a:ext cx="5279313" cy="3448854"/>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dirty="0"/>
          </a:p>
        </p:txBody>
      </p:sp>
    </p:spTree>
    <p:extLst>
      <p:ext uri="{BB962C8B-B14F-4D97-AF65-F5344CB8AC3E}">
        <p14:creationId xmlns:p14="http://schemas.microsoft.com/office/powerpoint/2010/main" val="362818972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dirty="0"/>
          </a:p>
        </p:txBody>
      </p:sp>
    </p:spTree>
    <p:extLst>
      <p:ext uri="{BB962C8B-B14F-4D97-AF65-F5344CB8AC3E}">
        <p14:creationId xmlns:p14="http://schemas.microsoft.com/office/powerpoint/2010/main" val="1767479548"/>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dirty="0"/>
          </a:p>
        </p:txBody>
      </p:sp>
    </p:spTree>
    <p:extLst>
      <p:ext uri="{BB962C8B-B14F-4D97-AF65-F5344CB8AC3E}">
        <p14:creationId xmlns:p14="http://schemas.microsoft.com/office/powerpoint/2010/main" val="3117470782"/>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dirty="0"/>
          </a:p>
        </p:txBody>
      </p:sp>
    </p:spTree>
    <p:extLst>
      <p:ext uri="{BB962C8B-B14F-4D97-AF65-F5344CB8AC3E}">
        <p14:creationId xmlns:p14="http://schemas.microsoft.com/office/powerpoint/2010/main" val="85170529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dirty="0"/>
          </a:p>
        </p:txBody>
      </p:sp>
    </p:spTree>
    <p:extLst>
      <p:ext uri="{BB962C8B-B14F-4D97-AF65-F5344CB8AC3E}">
        <p14:creationId xmlns:p14="http://schemas.microsoft.com/office/powerpoint/2010/main" val="145623723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1" y="5930745"/>
            <a:ext cx="10196870" cy="788920"/>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108850" tIns="54425" rIns="108850" bIns="54425">
            <a:normAutofit/>
          </a:bodyPr>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108850" tIns="54425" rIns="108850" bIns="54425"/>
          <a:lstStyle>
            <a:lvl1pPr algn="ctr">
              <a:buFontTx/>
              <a:buNone/>
              <a:defRPr sz="2100" b="1"/>
            </a:lvl1pPr>
            <a:lvl2pPr>
              <a:defRPr sz="2100"/>
            </a:lvl2pPr>
            <a:lvl3pPr>
              <a:defRPr sz="2100"/>
            </a:lvl3pPr>
            <a:lvl4pPr>
              <a:defRPr sz="2100"/>
            </a:lvl4pPr>
            <a:lvl5pPr>
              <a:defRPr sz="21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dirty="0"/>
          </a:p>
        </p:txBody>
      </p:sp>
    </p:spTree>
    <p:extLst>
      <p:ext uri="{BB962C8B-B14F-4D97-AF65-F5344CB8AC3E}">
        <p14:creationId xmlns:p14="http://schemas.microsoft.com/office/powerpoint/2010/main" val="89571986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5"/>
            <a:ext cx="10768298" cy="3448853"/>
          </a:xfrm>
          <a:prstGeom prst="rect">
            <a:avLst/>
          </a:prstGeom>
        </p:spPr>
        <p:txBody>
          <a:bodyPr lIns="91154" tIns="45583" rIns="91154" bIns="45583">
            <a:normAutofit/>
          </a:bodyPr>
          <a:lstStyle>
            <a:lvl1pPr marL="531698" marR="0" indent="-531698" algn="l" defTabSz="911507"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56" indent="0" algn="ctr">
              <a:buNone/>
              <a:defRPr>
                <a:solidFill>
                  <a:schemeClr val="tx1">
                    <a:tint val="75000"/>
                  </a:schemeClr>
                </a:solidFill>
              </a:defRPr>
            </a:lvl2pPr>
            <a:lvl3pPr marL="911507" indent="0" algn="ctr">
              <a:buNone/>
              <a:defRPr>
                <a:solidFill>
                  <a:schemeClr val="tx1">
                    <a:tint val="75000"/>
                  </a:schemeClr>
                </a:solidFill>
              </a:defRPr>
            </a:lvl3pPr>
            <a:lvl4pPr marL="1367261" indent="0" algn="ctr">
              <a:buNone/>
              <a:defRPr>
                <a:solidFill>
                  <a:schemeClr val="tx1">
                    <a:tint val="75000"/>
                  </a:schemeClr>
                </a:solidFill>
              </a:defRPr>
            </a:lvl4pPr>
            <a:lvl5pPr marL="1822991" indent="0" algn="ctr">
              <a:buNone/>
              <a:defRPr>
                <a:solidFill>
                  <a:schemeClr val="tx1">
                    <a:tint val="75000"/>
                  </a:schemeClr>
                </a:solidFill>
              </a:defRPr>
            </a:lvl5pPr>
            <a:lvl6pPr marL="2278760" indent="0" algn="ctr">
              <a:buNone/>
              <a:defRPr>
                <a:solidFill>
                  <a:schemeClr val="tx1">
                    <a:tint val="75000"/>
                  </a:schemeClr>
                </a:solidFill>
              </a:defRPr>
            </a:lvl6pPr>
            <a:lvl7pPr marL="2734524" indent="0" algn="ctr">
              <a:buNone/>
              <a:defRPr>
                <a:solidFill>
                  <a:schemeClr val="tx1">
                    <a:tint val="75000"/>
                  </a:schemeClr>
                </a:solidFill>
              </a:defRPr>
            </a:lvl7pPr>
            <a:lvl8pPr marL="3190260" indent="0" algn="ctr">
              <a:buNone/>
              <a:defRPr>
                <a:solidFill>
                  <a:schemeClr val="tx1">
                    <a:tint val="75000"/>
                  </a:schemeClr>
                </a:solidFill>
              </a:defRPr>
            </a:lvl8pPr>
            <a:lvl9pPr marL="364598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72131304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7" y="2500887"/>
            <a:ext cx="5279313" cy="292671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7" y="1978747"/>
            <a:ext cx="5279313" cy="522121"/>
          </a:xfrm>
          <a:prstGeom prst="rect">
            <a:avLst/>
          </a:prstGeom>
        </p:spPr>
        <p:txBody>
          <a:bodyPr lIns="108850" tIns="54425" rIns="108850" bIns="54425"/>
          <a:lstStyle>
            <a:lvl1pPr>
              <a:buFontTx/>
              <a:buNone/>
              <a:defRPr sz="2100" b="1"/>
            </a:lvl1pPr>
            <a:lvl2pPr>
              <a:defRPr sz="2100" b="1"/>
            </a:lvl2pPr>
            <a:lvl3pPr>
              <a:defRPr sz="2100" b="1"/>
            </a:lvl3pPr>
            <a:lvl4pPr>
              <a:defRPr sz="2100" b="1"/>
            </a:lvl4pPr>
            <a:lvl5pPr>
              <a:defRPr sz="21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1624416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7336748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92"/>
            <a:ext cx="5279313" cy="292671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92"/>
            <a:ext cx="5279313" cy="292671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6058902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8" y="1571976"/>
            <a:ext cx="11202105" cy="50411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5848486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26882053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2" tIns="45577" rIns="91142" bIns="45577"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7" y="1571976"/>
            <a:ext cx="4440187" cy="1214727"/>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7"/>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54" y="2858157"/>
            <a:ext cx="4006383" cy="2572364"/>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3" y="5430524"/>
            <a:ext cx="10196869" cy="1289102"/>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0268269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3" y="5930827"/>
            <a:ext cx="10196870" cy="788920"/>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252" y="1571979"/>
            <a:ext cx="10768298" cy="4001454"/>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330647256"/>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252" y="1978750"/>
            <a:ext cx="10768298" cy="3448853"/>
          </a:xfrm>
          <a:prstGeom prst="rect">
            <a:avLst/>
          </a:prstGeom>
        </p:spPr>
        <p:txBody>
          <a:bodyPr>
            <a:normAutofit/>
          </a:bodyPr>
          <a:lstStyle>
            <a:lvl1pPr marL="533347" marR="0" indent="-533347" algn="l" defTabSz="91430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619310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252" y="1978747"/>
            <a:ext cx="10768298"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116318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249" y="1978747"/>
            <a:ext cx="5279313"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49236" y="1978747"/>
            <a:ext cx="5279313" cy="3448854"/>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324797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11202104" cy="50411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249" y="2500884"/>
            <a:ext cx="5279313" cy="2926717"/>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249" y="1978747"/>
            <a:ext cx="5279313" cy="522121"/>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49236" y="2500884"/>
            <a:ext cx="5279313" cy="2926717"/>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49236" y="1978747"/>
            <a:ext cx="5279313" cy="522121"/>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3718376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11202105" cy="50411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9706593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3551905"/>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2"/>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46" y="1571976"/>
            <a:ext cx="4440187" cy="1214727"/>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8" y="1571977"/>
            <a:ext cx="6571441" cy="385562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9" y="2858157"/>
            <a:ext cx="4006383" cy="2572364"/>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252" y="5430523"/>
            <a:ext cx="10196869" cy="1289101"/>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92480840"/>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252" y="5930704"/>
            <a:ext cx="10196870" cy="788920"/>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252" y="1571976"/>
            <a:ext cx="10768298" cy="4001454"/>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247" y="5573430"/>
            <a:ext cx="10768302" cy="357273"/>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6488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9154"/>
            <a:ext cx="239153" cy="64943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anchor="ctr"/>
          <a:lstStyle/>
          <a:p>
            <a:pPr algn="ctr">
              <a:defRPr/>
            </a:pPr>
            <a:r>
              <a:rPr lang="en-US" sz="3300" dirty="0">
                <a:solidFill>
                  <a:prstClr val="white"/>
                </a:solidFill>
              </a:rPr>
              <a:t> </a:t>
            </a:r>
            <a:endParaRPr lang="th-TH" sz="3300" dirty="0">
              <a:solidFill>
                <a:prstClr val="white"/>
              </a:solidFill>
            </a:endParaRPr>
          </a:p>
        </p:txBody>
      </p:sp>
      <p:sp>
        <p:nvSpPr>
          <p:cNvPr id="10" name="Title 25"/>
          <p:cNvSpPr>
            <a:spLocks noGrp="1"/>
          </p:cNvSpPr>
          <p:nvPr>
            <p:ph type="title"/>
          </p:nvPr>
        </p:nvSpPr>
        <p:spPr>
          <a:xfrm>
            <a:off x="226445" y="1571976"/>
            <a:ext cx="4440187" cy="1214727"/>
          </a:xfrm>
          <a:prstGeom prst="rect">
            <a:avLst/>
          </a:prstGeom>
        </p:spPr>
        <p:txBody>
          <a:bodyPr lIns="108850" tIns="54425" rIns="108850" bIns="54425">
            <a:noAutofit/>
          </a:bodyPr>
          <a:lstStyle>
            <a:lvl1pPr algn="l">
              <a:defRPr sz="29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109" y="1571976"/>
            <a:ext cx="6571441" cy="3855627"/>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248" y="2858157"/>
            <a:ext cx="4006384" cy="2572364"/>
          </a:xfrm>
          <a:prstGeom prst="rect">
            <a:avLst/>
          </a:prstGeom>
        </p:spPr>
        <p:txBody>
          <a:bodyPr lIns="108850" tIns="54425" rIns="108850" bIns="54425"/>
          <a:lstStyle>
            <a:lvl1pPr>
              <a:buFontTx/>
              <a:buNone/>
              <a:defRPr sz="2100"/>
            </a:lvl1pPr>
            <a:lvl2pPr>
              <a:defRPr sz="2100"/>
            </a:lvl2pPr>
            <a:lvl3pPr>
              <a:defRPr sz="2100"/>
            </a:lvl3pPr>
            <a:lvl4pPr>
              <a:defRPr sz="2100"/>
            </a:lvl4pPr>
            <a:lvl5pPr>
              <a:defRPr sz="2100"/>
            </a:lvl5pPr>
          </a:lstStyle>
          <a:p>
            <a:pPr lvl="0"/>
            <a:r>
              <a:rPr lang="en-US"/>
              <a:t>Click to edit Master text styles</a:t>
            </a:r>
          </a:p>
        </p:txBody>
      </p:sp>
      <p:sp>
        <p:nvSpPr>
          <p:cNvPr id="12" name="Text Placeholder 20"/>
          <p:cNvSpPr>
            <a:spLocks noGrp="1"/>
          </p:cNvSpPr>
          <p:nvPr>
            <p:ph type="body" sz="quarter" idx="14"/>
          </p:nvPr>
        </p:nvSpPr>
        <p:spPr>
          <a:xfrm>
            <a:off x="660256" y="5430524"/>
            <a:ext cx="10196869" cy="1289102"/>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446"/>
            <a:ext cx="11714226" cy="6141872"/>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4" name="TextBox 13"/>
          <p:cNvSpPr txBox="1"/>
          <p:nvPr/>
        </p:nvSpPr>
        <p:spPr>
          <a:xfrm>
            <a:off x="9339635" y="6510258"/>
            <a:ext cx="2285702" cy="335129"/>
          </a:xfrm>
          <a:prstGeom prst="rect">
            <a:avLst/>
          </a:prstGeom>
          <a:noFill/>
        </p:spPr>
        <p:txBody>
          <a:bodyPr lIns="118527" tIns="59264" rIns="118527" bIns="59264">
            <a:spAutoFit/>
          </a:bodyPr>
          <a:lstStyle/>
          <a:p>
            <a:pPr algn="r">
              <a:defRPr/>
            </a:pPr>
            <a:r>
              <a:rPr lang="en-US" sz="1400" kern="700" dirty="0">
                <a:solidFill>
                  <a:srgbClr val="8782AF"/>
                </a:solidFill>
                <a:cs typeface="Arial" pitchFamily="34" charset="0"/>
              </a:rPr>
              <a:t>www.aidsdatahub.org</a:t>
            </a:r>
            <a:endParaRPr lang="th-TH" sz="14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6971" y="1189314"/>
            <a:ext cx="7487792" cy="531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58" y="1103570"/>
            <a:ext cx="7883557" cy="575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11"/>
            <a:ext cx="723806" cy="365210"/>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446"/>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6" tIns="49779" rIns="99556" bIns="49779"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478"/>
            <a:ext cx="11714226"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4" y="643087"/>
            <a:ext cx="4340719" cy="6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56" tIns="49779" rIns="99556" bIns="49779">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055" y="800285"/>
            <a:ext cx="4948123" cy="438251"/>
          </a:xfrm>
          <a:prstGeom prst="rect">
            <a:avLst/>
          </a:prstGeom>
          <a:noFill/>
        </p:spPr>
        <p:txBody>
          <a:bodyPr lIns="99556" tIns="49779" rIns="99556" bIns="49779">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58399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154" algn="ctr" rtl="0" fontAlgn="base">
        <a:spcBef>
          <a:spcPct val="0"/>
        </a:spcBef>
        <a:spcAft>
          <a:spcPct val="0"/>
        </a:spcAft>
        <a:defRPr sz="4400">
          <a:solidFill>
            <a:schemeClr val="tx1"/>
          </a:solidFill>
          <a:latin typeface="Arial" charset="0"/>
          <a:cs typeface="Cordia New" pitchFamily="34" charset="-34"/>
        </a:defRPr>
      </a:lvl6pPr>
      <a:lvl7pPr marL="914309" algn="ctr" rtl="0" fontAlgn="base">
        <a:spcBef>
          <a:spcPct val="0"/>
        </a:spcBef>
        <a:spcAft>
          <a:spcPct val="0"/>
        </a:spcAft>
        <a:defRPr sz="4400">
          <a:solidFill>
            <a:schemeClr val="tx1"/>
          </a:solidFill>
          <a:latin typeface="Arial" charset="0"/>
          <a:cs typeface="Cordia New" pitchFamily="34" charset="-34"/>
        </a:defRPr>
      </a:lvl7pPr>
      <a:lvl8pPr marL="1371463" algn="ctr" rtl="0" fontAlgn="base">
        <a:spcBef>
          <a:spcPct val="0"/>
        </a:spcBef>
        <a:spcAft>
          <a:spcPct val="0"/>
        </a:spcAft>
        <a:defRPr sz="4400">
          <a:solidFill>
            <a:schemeClr val="tx1"/>
          </a:solidFill>
          <a:latin typeface="Arial" charset="0"/>
          <a:cs typeface="Cordia New" pitchFamily="34" charset="-34"/>
        </a:defRPr>
      </a:lvl8pPr>
      <a:lvl9pPr marL="1828617" algn="ctr" rtl="0" fontAlgn="base">
        <a:spcBef>
          <a:spcPct val="0"/>
        </a:spcBef>
        <a:spcAft>
          <a:spcPct val="0"/>
        </a:spcAft>
        <a:defRPr sz="4400">
          <a:solidFill>
            <a:schemeClr val="tx1"/>
          </a:solidFill>
          <a:latin typeface="Arial" charset="0"/>
          <a:cs typeface="Cordia New" pitchFamily="34" charset="-34"/>
        </a:defRPr>
      </a:lvl9pPr>
    </p:titleStyle>
    <p:bodyStyle>
      <a:lvl1pPr marL="342866" indent="-342866"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876" indent="-285721"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886" indent="-228577"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040"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194" indent="-228577"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309" rtl="0" eaLnBrk="1" latinLnBrk="0" hangingPunct="1">
        <a:defRPr sz="2800" kern="1200">
          <a:solidFill>
            <a:schemeClr val="tx1"/>
          </a:solidFill>
          <a:latin typeface="+mn-lt"/>
          <a:ea typeface="+mn-ea"/>
          <a:cs typeface="+mn-cs"/>
        </a:defRPr>
      </a:lvl1pPr>
      <a:lvl2pPr marL="457154" algn="l" defTabSz="914309" rtl="0" eaLnBrk="1" latinLnBrk="0" hangingPunct="1">
        <a:defRPr sz="2800" kern="1200">
          <a:solidFill>
            <a:schemeClr val="tx1"/>
          </a:solidFill>
          <a:latin typeface="+mn-lt"/>
          <a:ea typeface="+mn-ea"/>
          <a:cs typeface="+mn-cs"/>
        </a:defRPr>
      </a:lvl2pPr>
      <a:lvl3pPr marL="914309" algn="l" defTabSz="914309" rtl="0" eaLnBrk="1" latinLnBrk="0" hangingPunct="1">
        <a:defRPr sz="2800" kern="1200">
          <a:solidFill>
            <a:schemeClr val="tx1"/>
          </a:solidFill>
          <a:latin typeface="+mn-lt"/>
          <a:ea typeface="+mn-ea"/>
          <a:cs typeface="+mn-cs"/>
        </a:defRPr>
      </a:lvl3pPr>
      <a:lvl4pPr marL="1371463" algn="l" defTabSz="914309" rtl="0" eaLnBrk="1" latinLnBrk="0" hangingPunct="1">
        <a:defRPr sz="2800" kern="1200">
          <a:solidFill>
            <a:schemeClr val="tx1"/>
          </a:solidFill>
          <a:latin typeface="+mn-lt"/>
          <a:ea typeface="+mn-ea"/>
          <a:cs typeface="+mn-cs"/>
        </a:defRPr>
      </a:lvl4pPr>
      <a:lvl5pPr marL="1828617" algn="l" defTabSz="914309" rtl="0" eaLnBrk="1" latinLnBrk="0" hangingPunct="1">
        <a:defRPr sz="2800" kern="1200">
          <a:solidFill>
            <a:schemeClr val="tx1"/>
          </a:solidFill>
          <a:latin typeface="+mn-lt"/>
          <a:ea typeface="+mn-ea"/>
          <a:cs typeface="+mn-cs"/>
        </a:defRPr>
      </a:lvl5pPr>
      <a:lvl6pPr marL="2285771" algn="l" defTabSz="914309" rtl="0" eaLnBrk="1" latinLnBrk="0" hangingPunct="1">
        <a:defRPr sz="2800" kern="1200">
          <a:solidFill>
            <a:schemeClr val="tx1"/>
          </a:solidFill>
          <a:latin typeface="+mn-lt"/>
          <a:ea typeface="+mn-ea"/>
          <a:cs typeface="+mn-cs"/>
        </a:defRPr>
      </a:lvl6pPr>
      <a:lvl7pPr marL="2742926" algn="l" defTabSz="914309" rtl="0" eaLnBrk="1" latinLnBrk="0" hangingPunct="1">
        <a:defRPr sz="2800" kern="1200">
          <a:solidFill>
            <a:schemeClr val="tx1"/>
          </a:solidFill>
          <a:latin typeface="+mn-lt"/>
          <a:ea typeface="+mn-ea"/>
          <a:cs typeface="+mn-cs"/>
        </a:defRPr>
      </a:lvl7pPr>
      <a:lvl8pPr marL="3200080" algn="l" defTabSz="914309" rtl="0" eaLnBrk="1" latinLnBrk="0" hangingPunct="1">
        <a:defRPr sz="2800" kern="1200">
          <a:solidFill>
            <a:schemeClr val="tx1"/>
          </a:solidFill>
          <a:latin typeface="+mn-lt"/>
          <a:ea typeface="+mn-ea"/>
          <a:cs typeface="+mn-cs"/>
        </a:defRPr>
      </a:lvl8pPr>
      <a:lvl9pPr marL="3657234" algn="l" defTabSz="914309"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pitchFamily="34" charset="0"/>
          <a:cs typeface="Cordia New" pitchFamily="34" charset="-34"/>
        </a:defRPr>
      </a:lvl2pPr>
      <a:lvl3pPr algn="ctr" rtl="0" eaLnBrk="0" fontAlgn="base" hangingPunct="0">
        <a:spcBef>
          <a:spcPct val="0"/>
        </a:spcBef>
        <a:spcAft>
          <a:spcPct val="0"/>
        </a:spcAft>
        <a:defRPr sz="5200">
          <a:solidFill>
            <a:schemeClr val="tx1"/>
          </a:solidFill>
          <a:latin typeface="Arial" pitchFamily="34" charset="0"/>
          <a:cs typeface="Cordia New" pitchFamily="34" charset="-34"/>
        </a:defRPr>
      </a:lvl3pPr>
      <a:lvl4pPr algn="ctr" rtl="0" eaLnBrk="0" fontAlgn="base" hangingPunct="0">
        <a:spcBef>
          <a:spcPct val="0"/>
        </a:spcBef>
        <a:spcAft>
          <a:spcPct val="0"/>
        </a:spcAft>
        <a:defRPr sz="5200">
          <a:solidFill>
            <a:schemeClr val="tx1"/>
          </a:solidFill>
          <a:latin typeface="Arial" pitchFamily="34" charset="0"/>
          <a:cs typeface="Cordia New" pitchFamily="34" charset="-34"/>
        </a:defRPr>
      </a:lvl4pPr>
      <a:lvl5pPr algn="ctr" rtl="0" eaLnBrk="0" fontAlgn="base" hangingPunct="0">
        <a:spcBef>
          <a:spcPct val="0"/>
        </a:spcBef>
        <a:spcAft>
          <a:spcPct val="0"/>
        </a:spcAft>
        <a:defRPr sz="5200">
          <a:solidFill>
            <a:schemeClr val="tx1"/>
          </a:solidFill>
          <a:latin typeface="Arial" pitchFamily="34" charset="0"/>
          <a:cs typeface="Cordia New" pitchFamily="34" charset="-34"/>
        </a:defRPr>
      </a:lvl5pPr>
      <a:lvl6pPr marL="544251" algn="ctr" rtl="0" fontAlgn="base">
        <a:spcBef>
          <a:spcPct val="0"/>
        </a:spcBef>
        <a:spcAft>
          <a:spcPct val="0"/>
        </a:spcAft>
        <a:defRPr sz="5200">
          <a:solidFill>
            <a:schemeClr val="tx1"/>
          </a:solidFill>
          <a:latin typeface="Arial" pitchFamily="34" charset="0"/>
          <a:cs typeface="Cordia New" pitchFamily="34" charset="-34"/>
        </a:defRPr>
      </a:lvl6pPr>
      <a:lvl7pPr marL="1088502" algn="ctr" rtl="0" fontAlgn="base">
        <a:spcBef>
          <a:spcPct val="0"/>
        </a:spcBef>
        <a:spcAft>
          <a:spcPct val="0"/>
        </a:spcAft>
        <a:defRPr sz="5200">
          <a:solidFill>
            <a:schemeClr val="tx1"/>
          </a:solidFill>
          <a:latin typeface="Arial" pitchFamily="34" charset="0"/>
          <a:cs typeface="Cordia New" pitchFamily="34" charset="-34"/>
        </a:defRPr>
      </a:lvl7pPr>
      <a:lvl8pPr marL="1632753" algn="ctr" rtl="0" fontAlgn="base">
        <a:spcBef>
          <a:spcPct val="0"/>
        </a:spcBef>
        <a:spcAft>
          <a:spcPct val="0"/>
        </a:spcAft>
        <a:defRPr sz="5200">
          <a:solidFill>
            <a:schemeClr val="tx1"/>
          </a:solidFill>
          <a:latin typeface="Arial" pitchFamily="34" charset="0"/>
          <a:cs typeface="Cordia New" pitchFamily="34" charset="-34"/>
        </a:defRPr>
      </a:lvl8pPr>
      <a:lvl9pPr marL="2177004" algn="ctr" rtl="0" fontAlgn="base">
        <a:spcBef>
          <a:spcPct val="0"/>
        </a:spcBef>
        <a:spcAft>
          <a:spcPct val="0"/>
        </a:spcAft>
        <a:defRPr sz="5200">
          <a:solidFill>
            <a:schemeClr val="tx1"/>
          </a:solidFill>
          <a:latin typeface="Arial" pitchFamily="34"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dirty="0">
              <a:ea typeface="ＭＳ Ｐゴシック" charset="0"/>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ea typeface="ＭＳ Ｐゴシック" charset="0"/>
              </a:rPr>
              <a:t>HIV and AIDS</a:t>
            </a:r>
            <a:endParaRPr lang="th-TH" sz="4300" b="1" dirty="0">
              <a:solidFill>
                <a:prstClr val="white"/>
              </a:solidFill>
              <a:ea typeface="ＭＳ Ｐゴシック" charset="0"/>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87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prstClr val="black">
                    <a:tint val="75000"/>
                  </a:prstClr>
                </a:solidFill>
                <a:latin typeface="+mn-lt"/>
                <a:cs typeface="+mn-cs"/>
              </a:defRPr>
            </a:lvl1pPr>
          </a:lstStyle>
          <a:p>
            <a:pPr>
              <a:defRPr/>
            </a:pPr>
            <a:fld id="{79928216-4BE8-48B6-8EF0-7DC913789C9A}" type="slidenum">
              <a:rPr lang="th-TH"/>
              <a:pPr>
                <a:defRPr/>
              </a:pPr>
              <a:t>‹#›</a:t>
            </a:fld>
            <a:endParaRPr lang="th-TH" dirty="0"/>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36830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CDD89609-38A5-4A11-98A1-89BB777595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783988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pitchFamily="34"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013BC43F-4E87-4B75-AB3A-47931AAF79C7}"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56929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lIns="108850" tIns="54425" rIns="108850" bIns="54425" rtlCol="0" anchor="b" anchorCtr="0"/>
          <a:lstStyle>
            <a:lvl1pPr algn="r" fontAlgn="auto">
              <a:spcBef>
                <a:spcPts val="0"/>
              </a:spcBef>
              <a:spcAft>
                <a:spcPts val="0"/>
              </a:spcAft>
              <a:defRPr sz="1400">
                <a:solidFill>
                  <a:schemeClr val="tx1">
                    <a:tint val="75000"/>
                  </a:schemeClr>
                </a:solidFill>
                <a:latin typeface="+mn-lt"/>
                <a:cs typeface="+mn-cs"/>
              </a:defRPr>
            </a:lvl1pPr>
          </a:lstStyle>
          <a:p>
            <a:pPr>
              <a:defRPr/>
            </a:pPr>
            <a:fld id="{91D929C6-1B34-4BA0-A58B-49626560805C}"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7621" y="643087"/>
            <a:ext cx="4340719" cy="7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rPr>
              <a:t>HIV and AIDS</a:t>
            </a:r>
            <a:endParaRPr lang="th-TH" sz="4300" b="1" dirty="0">
              <a:solidFill>
                <a:prstClr val="white"/>
              </a:solidFill>
            </a:endParaRPr>
          </a:p>
        </p:txBody>
      </p:sp>
      <p:sp>
        <p:nvSpPr>
          <p:cNvPr id="27" name="TextBox 26"/>
          <p:cNvSpPr txBox="1"/>
          <p:nvPr userDrawn="1"/>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cs typeface="Arial" pitchFamily="34" charset="0"/>
              </a:rPr>
              <a:t>Data Hub for Asia-Pacific</a:t>
            </a:r>
            <a:endParaRPr lang="th-TH" sz="26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2355" y="285794"/>
            <a:ext cx="2571433" cy="37346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sp>
        <p:nvSpPr>
          <p:cNvPr id="12" name="TextBox 11"/>
          <p:cNvSpPr txBox="1"/>
          <p:nvPr userDrawn="1"/>
        </p:nvSpPr>
        <p:spPr>
          <a:xfrm>
            <a:off x="9288853" y="301695"/>
            <a:ext cx="2220094" cy="479245"/>
          </a:xfrm>
          <a:prstGeom prst="rect">
            <a:avLst/>
          </a:prstGeom>
          <a:noFill/>
          <a:effectLst>
            <a:outerShdw blurRad="50800" dist="38100" dir="5400000" algn="t" rotWithShape="0">
              <a:prstClr val="black">
                <a:alpha val="40000"/>
              </a:prstClr>
            </a:outerShdw>
          </a:effectLst>
        </p:spPr>
        <p:txBody>
          <a:bodyPr lIns="108850" tIns="54425" rIns="108850" bIns="54425">
            <a:spAutoFit/>
          </a:bodyPr>
          <a:lstStyle/>
          <a:p>
            <a:pPr algn="r">
              <a:defRPr/>
            </a:pPr>
            <a:r>
              <a:rPr lang="en-US" sz="24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4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41055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Arial" charset="0"/>
          <a:cs typeface="Cordia New" pitchFamily="34" charset="-34"/>
        </a:defRPr>
      </a:lvl2pPr>
      <a:lvl3pPr algn="ctr" rtl="0" eaLnBrk="0" fontAlgn="base" hangingPunct="0">
        <a:spcBef>
          <a:spcPct val="0"/>
        </a:spcBef>
        <a:spcAft>
          <a:spcPct val="0"/>
        </a:spcAft>
        <a:defRPr sz="5200">
          <a:solidFill>
            <a:schemeClr val="tx1"/>
          </a:solidFill>
          <a:latin typeface="Arial" charset="0"/>
          <a:cs typeface="Cordia New" pitchFamily="34" charset="-34"/>
        </a:defRPr>
      </a:lvl3pPr>
      <a:lvl4pPr algn="ctr" rtl="0" eaLnBrk="0" fontAlgn="base" hangingPunct="0">
        <a:spcBef>
          <a:spcPct val="0"/>
        </a:spcBef>
        <a:spcAft>
          <a:spcPct val="0"/>
        </a:spcAft>
        <a:defRPr sz="5200">
          <a:solidFill>
            <a:schemeClr val="tx1"/>
          </a:solidFill>
          <a:latin typeface="Arial" charset="0"/>
          <a:cs typeface="Cordia New" pitchFamily="34" charset="-34"/>
        </a:defRPr>
      </a:lvl4pPr>
      <a:lvl5pPr algn="ctr" rtl="0" eaLnBrk="0" fontAlgn="base" hangingPunct="0">
        <a:spcBef>
          <a:spcPct val="0"/>
        </a:spcBef>
        <a:spcAft>
          <a:spcPct val="0"/>
        </a:spcAft>
        <a:defRPr sz="5200">
          <a:solidFill>
            <a:schemeClr val="tx1"/>
          </a:solidFill>
          <a:latin typeface="Arial"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mn-lt"/>
          <a:ea typeface="+mn-ea"/>
          <a:cs typeface="+mn-cs"/>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6"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7" y="6359452"/>
            <a:ext cx="723806" cy="365210"/>
          </a:xfrm>
          <a:prstGeom prst="rect">
            <a:avLst/>
          </a:prstGeom>
        </p:spPr>
        <p:txBody>
          <a:bodyPr vert="horz" wrap="square" lIns="108850" tIns="54425" rIns="108850" bIns="54425" numCol="1" anchor="b" anchorCtr="0" compatLnSpc="1">
            <a:prstTxWarp prst="textNoShape">
              <a:avLst/>
            </a:prstTxWarp>
          </a:bodyPr>
          <a:lstStyle>
            <a:lvl1pPr algn="r">
              <a:defRPr sz="14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dirty="0">
              <a:ea typeface="ＭＳ Ｐゴシック" charset="0"/>
            </a:endParaRPr>
          </a:p>
        </p:txBody>
      </p:sp>
      <p:sp>
        <p:nvSpPr>
          <p:cNvPr id="24" name="Freeform 23"/>
          <p:cNvSpPr/>
          <p:nvPr userDrawn="1"/>
        </p:nvSpPr>
        <p:spPr>
          <a:xfrm>
            <a:off x="2"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18527" tIns="59264" rIns="118527" bIns="59264" anchor="ctr"/>
          <a:lstStyle/>
          <a:p>
            <a:pPr algn="ctr">
              <a:defRPr/>
            </a:pPr>
            <a:endParaRPr lang="th-TH" sz="3300" dirty="0">
              <a:solidFill>
                <a:prstClr val="white"/>
              </a:solidFill>
            </a:endParaRPr>
          </a:p>
        </p:txBody>
      </p:sp>
      <p:cxnSp>
        <p:nvCxnSpPr>
          <p:cNvPr id="25" name="Straight Connector 24"/>
          <p:cNvCxnSpPr/>
          <p:nvPr userDrawn="1"/>
        </p:nvCxnSpPr>
        <p:spPr>
          <a:xfrm>
            <a:off x="2" y="1246477"/>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21" y="643087"/>
            <a:ext cx="4340719" cy="781405"/>
          </a:xfrm>
          <a:prstGeom prst="rect">
            <a:avLst/>
          </a:prstGeom>
          <a:noFill/>
          <a:ln>
            <a:noFill/>
          </a:ln>
        </p:spPr>
        <p:txBody>
          <a:bodyPr lIns="118527" tIns="59264" rIns="118527" bIns="59264">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4300" b="1" dirty="0">
                <a:solidFill>
                  <a:prstClr val="white"/>
                </a:solidFill>
                <a:ea typeface="ＭＳ Ｐゴシック" charset="0"/>
              </a:rPr>
              <a:t>HIV and AIDS</a:t>
            </a:r>
            <a:endParaRPr lang="th-TH" sz="4300" b="1" dirty="0">
              <a:solidFill>
                <a:prstClr val="white"/>
              </a:solidFill>
              <a:ea typeface="ＭＳ Ｐゴシック" charset="0"/>
            </a:endParaRPr>
          </a:p>
        </p:txBody>
      </p:sp>
      <p:sp>
        <p:nvSpPr>
          <p:cNvPr id="27" name="TextBox 26"/>
          <p:cNvSpPr txBox="1"/>
          <p:nvPr userDrawn="1"/>
        </p:nvSpPr>
        <p:spPr>
          <a:xfrm>
            <a:off x="7147057" y="800336"/>
            <a:ext cx="4948122" cy="519795"/>
          </a:xfrm>
          <a:prstGeom prst="rect">
            <a:avLst/>
          </a:prstGeom>
          <a:noFill/>
        </p:spPr>
        <p:txBody>
          <a:bodyPr lIns="118527" tIns="59264" rIns="118527" bIns="59264">
            <a:spAutoFit/>
          </a:bodyPr>
          <a:lstStyle/>
          <a:p>
            <a:pPr>
              <a:defRPr/>
            </a:pPr>
            <a:r>
              <a:rPr lang="en-US" sz="2600" kern="700" dirty="0">
                <a:solidFill>
                  <a:prstClr val="white"/>
                </a:solidFill>
                <a:ea typeface="ＭＳ Ｐゴシック" charset="0"/>
                <a:cs typeface="Arial" pitchFamily="34" charset="0"/>
              </a:rPr>
              <a:t>Data Hub for Asia-Pacific</a:t>
            </a:r>
            <a:endParaRPr lang="th-TH" sz="26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4"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72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hf hdr="0" ftr="0" dt="0"/>
  <p:txStyles>
    <p:titleStyle>
      <a:lvl1pPr algn="ctr" rtl="0" eaLnBrk="0" fontAlgn="base" hangingPunct="0">
        <a:spcBef>
          <a:spcPct val="0"/>
        </a:spcBef>
        <a:spcAft>
          <a:spcPct val="0"/>
        </a:spcAft>
        <a:defRPr sz="52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5200">
          <a:solidFill>
            <a:schemeClr val="tx1"/>
          </a:solidFill>
          <a:latin typeface="Arial" charset="0"/>
          <a:ea typeface="ＭＳ Ｐゴシック" charset="0"/>
          <a:cs typeface="Cordia New" pitchFamily="34" charset="-34"/>
        </a:defRPr>
      </a:lvl5pPr>
      <a:lvl6pPr marL="544251" algn="ctr" rtl="0" fontAlgn="base">
        <a:spcBef>
          <a:spcPct val="0"/>
        </a:spcBef>
        <a:spcAft>
          <a:spcPct val="0"/>
        </a:spcAft>
        <a:defRPr sz="5200">
          <a:solidFill>
            <a:schemeClr val="tx1"/>
          </a:solidFill>
          <a:latin typeface="Arial" charset="0"/>
          <a:cs typeface="Cordia New" pitchFamily="34" charset="-34"/>
        </a:defRPr>
      </a:lvl6pPr>
      <a:lvl7pPr marL="1088502" algn="ctr" rtl="0" fontAlgn="base">
        <a:spcBef>
          <a:spcPct val="0"/>
        </a:spcBef>
        <a:spcAft>
          <a:spcPct val="0"/>
        </a:spcAft>
        <a:defRPr sz="5200">
          <a:solidFill>
            <a:schemeClr val="tx1"/>
          </a:solidFill>
          <a:latin typeface="Arial" charset="0"/>
          <a:cs typeface="Cordia New" pitchFamily="34" charset="-34"/>
        </a:defRPr>
      </a:lvl7pPr>
      <a:lvl8pPr marL="1632753" algn="ctr" rtl="0" fontAlgn="base">
        <a:spcBef>
          <a:spcPct val="0"/>
        </a:spcBef>
        <a:spcAft>
          <a:spcPct val="0"/>
        </a:spcAft>
        <a:defRPr sz="5200">
          <a:solidFill>
            <a:schemeClr val="tx1"/>
          </a:solidFill>
          <a:latin typeface="Arial" charset="0"/>
          <a:cs typeface="Cordia New" pitchFamily="34" charset="-34"/>
        </a:defRPr>
      </a:lvl8pPr>
      <a:lvl9pPr marL="2177004" algn="ctr" rtl="0" fontAlgn="base">
        <a:spcBef>
          <a:spcPct val="0"/>
        </a:spcBef>
        <a:spcAft>
          <a:spcPct val="0"/>
        </a:spcAft>
        <a:defRPr sz="5200">
          <a:solidFill>
            <a:schemeClr val="tx1"/>
          </a:solidFill>
          <a:latin typeface="Arial" charset="0"/>
          <a:cs typeface="Cordia New" pitchFamily="34" charset="-34"/>
        </a:defRPr>
      </a:lvl9pPr>
    </p:titleStyle>
    <p:bodyStyle>
      <a:lvl1pPr marL="408188" indent="-408188" algn="l" rtl="0" eaLnBrk="0" fontAlgn="base" hangingPunct="0">
        <a:spcBef>
          <a:spcPct val="20000"/>
        </a:spcBef>
        <a:spcAft>
          <a:spcPct val="0"/>
        </a:spcAft>
        <a:buFont typeface="Arial" charset="0"/>
        <a:buChar char="•"/>
        <a:defRPr sz="3800" kern="1200">
          <a:solidFill>
            <a:schemeClr val="tx1"/>
          </a:solidFill>
          <a:latin typeface="Arial" charset="0"/>
          <a:ea typeface="ＭＳ Ｐゴシック" charset="0"/>
          <a:cs typeface="Cordia New" charset="0"/>
        </a:defRPr>
      </a:lvl1pPr>
      <a:lvl2pPr marL="884408" indent="-340157" algn="l" rtl="0" eaLnBrk="0" fontAlgn="base" hangingPunct="0">
        <a:spcBef>
          <a:spcPct val="20000"/>
        </a:spcBef>
        <a:spcAft>
          <a:spcPct val="0"/>
        </a:spcAft>
        <a:buFont typeface="Arial" charset="0"/>
        <a:buChar char="–"/>
        <a:defRPr sz="3300" kern="1200">
          <a:solidFill>
            <a:schemeClr val="tx1"/>
          </a:solidFill>
          <a:latin typeface="Arial" charset="0"/>
          <a:ea typeface="Cordia New" charset="0"/>
          <a:cs typeface="Cordia New" charset="0"/>
        </a:defRPr>
      </a:lvl2pPr>
      <a:lvl3pPr marL="1360627" indent="-272125" algn="l" rtl="0" eaLnBrk="0" fontAlgn="base" hangingPunct="0">
        <a:spcBef>
          <a:spcPct val="20000"/>
        </a:spcBef>
        <a:spcAft>
          <a:spcPct val="0"/>
        </a:spcAft>
        <a:buFont typeface="Arial" charset="0"/>
        <a:buChar char="•"/>
        <a:defRPr sz="2900" kern="1200">
          <a:solidFill>
            <a:schemeClr val="tx1"/>
          </a:solidFill>
          <a:latin typeface="Arial" charset="0"/>
          <a:ea typeface="Cordia New" charset="0"/>
          <a:cs typeface="Cordia New" charset="0"/>
        </a:defRPr>
      </a:lvl3pPr>
      <a:lvl4pPr marL="1904878"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4pPr>
      <a:lvl5pPr marL="2449129" indent="-272125"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th-TH"/>
      </a:defPPr>
      <a:lvl1pPr marL="0" algn="l" defTabSz="1088502" rtl="0" eaLnBrk="1" latinLnBrk="0" hangingPunct="1">
        <a:defRPr sz="3300" kern="1200">
          <a:solidFill>
            <a:schemeClr val="tx1"/>
          </a:solidFill>
          <a:latin typeface="+mn-lt"/>
          <a:ea typeface="+mn-ea"/>
          <a:cs typeface="+mn-cs"/>
        </a:defRPr>
      </a:lvl1pPr>
      <a:lvl2pPr marL="544251" algn="l" defTabSz="1088502" rtl="0" eaLnBrk="1" latinLnBrk="0" hangingPunct="1">
        <a:defRPr sz="3300" kern="1200">
          <a:solidFill>
            <a:schemeClr val="tx1"/>
          </a:solidFill>
          <a:latin typeface="+mn-lt"/>
          <a:ea typeface="+mn-ea"/>
          <a:cs typeface="+mn-cs"/>
        </a:defRPr>
      </a:lvl2pPr>
      <a:lvl3pPr marL="1088502" algn="l" defTabSz="1088502" rtl="0" eaLnBrk="1" latinLnBrk="0" hangingPunct="1">
        <a:defRPr sz="3300" kern="1200">
          <a:solidFill>
            <a:schemeClr val="tx1"/>
          </a:solidFill>
          <a:latin typeface="+mn-lt"/>
          <a:ea typeface="+mn-ea"/>
          <a:cs typeface="+mn-cs"/>
        </a:defRPr>
      </a:lvl3pPr>
      <a:lvl4pPr marL="1632753" algn="l" defTabSz="1088502" rtl="0" eaLnBrk="1" latinLnBrk="0" hangingPunct="1">
        <a:defRPr sz="3300" kern="1200">
          <a:solidFill>
            <a:schemeClr val="tx1"/>
          </a:solidFill>
          <a:latin typeface="+mn-lt"/>
          <a:ea typeface="+mn-ea"/>
          <a:cs typeface="+mn-cs"/>
        </a:defRPr>
      </a:lvl4pPr>
      <a:lvl5pPr marL="2177004" algn="l" defTabSz="1088502" rtl="0" eaLnBrk="1" latinLnBrk="0" hangingPunct="1">
        <a:defRPr sz="3300" kern="1200">
          <a:solidFill>
            <a:schemeClr val="tx1"/>
          </a:solidFill>
          <a:latin typeface="+mn-lt"/>
          <a:ea typeface="+mn-ea"/>
          <a:cs typeface="+mn-cs"/>
        </a:defRPr>
      </a:lvl5pPr>
      <a:lvl6pPr marL="2721254" algn="l" defTabSz="1088502" rtl="0" eaLnBrk="1" latinLnBrk="0" hangingPunct="1">
        <a:defRPr sz="3300" kern="1200">
          <a:solidFill>
            <a:schemeClr val="tx1"/>
          </a:solidFill>
          <a:latin typeface="+mn-lt"/>
          <a:ea typeface="+mn-ea"/>
          <a:cs typeface="+mn-cs"/>
        </a:defRPr>
      </a:lvl6pPr>
      <a:lvl7pPr marL="3265505" algn="l" defTabSz="1088502" rtl="0" eaLnBrk="1" latinLnBrk="0" hangingPunct="1">
        <a:defRPr sz="3300" kern="1200">
          <a:solidFill>
            <a:schemeClr val="tx1"/>
          </a:solidFill>
          <a:latin typeface="+mn-lt"/>
          <a:ea typeface="+mn-ea"/>
          <a:cs typeface="+mn-cs"/>
        </a:defRPr>
      </a:lvl7pPr>
      <a:lvl8pPr marL="3809756" algn="l" defTabSz="1088502" rtl="0" eaLnBrk="1" latinLnBrk="0" hangingPunct="1">
        <a:defRPr sz="3300" kern="1200">
          <a:solidFill>
            <a:schemeClr val="tx1"/>
          </a:solidFill>
          <a:latin typeface="+mn-lt"/>
          <a:ea typeface="+mn-ea"/>
          <a:cs typeface="+mn-cs"/>
        </a:defRPr>
      </a:lvl8pPr>
      <a:lvl9pPr marL="4354007" algn="l" defTabSz="1088502" rtl="0" eaLnBrk="1" latinLnBrk="0" hangingPunct="1">
        <a:defRPr sz="3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6860" y="1103570"/>
            <a:ext cx="7883557" cy="5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7089" y="6359535"/>
            <a:ext cx="723806" cy="365210"/>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448"/>
            <a:ext cx="11714226" cy="889206"/>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0" tIns="49641" rIns="99260" bIns="49641" anchor="ctr"/>
          <a:lstStyle/>
          <a:p>
            <a:pPr algn="ctr">
              <a:defRPr/>
            </a:pPr>
            <a:endParaRPr lang="th-TH" sz="2800" dirty="0">
              <a:solidFill>
                <a:prstClr val="white"/>
              </a:solidFill>
            </a:endParaRPr>
          </a:p>
        </p:txBody>
      </p:sp>
      <p:cxnSp>
        <p:nvCxnSpPr>
          <p:cNvPr id="25" name="Straight Connector 24"/>
          <p:cNvCxnSpPr/>
          <p:nvPr userDrawn="1"/>
        </p:nvCxnSpPr>
        <p:spPr>
          <a:xfrm>
            <a:off x="4" y="1246482"/>
            <a:ext cx="11714226"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7606" y="643133"/>
            <a:ext cx="4340719" cy="654412"/>
          </a:xfrm>
          <a:prstGeom prst="rect">
            <a:avLst/>
          </a:prstGeom>
          <a:noFill/>
          <a:ln>
            <a:noFill/>
          </a:ln>
        </p:spPr>
        <p:txBody>
          <a:bodyPr lIns="99260" tIns="49641" rIns="99260" bIns="49641">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170" y="800324"/>
            <a:ext cx="4948123" cy="438920"/>
          </a:xfrm>
          <a:prstGeom prst="rect">
            <a:avLst/>
          </a:prstGeom>
          <a:noFill/>
        </p:spPr>
        <p:txBody>
          <a:bodyPr lIns="99260" tIns="49641" rIns="99260" bIns="49641">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25" y="452543"/>
            <a:ext cx="2787288" cy="80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38959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56" algn="ctr" rtl="0" fontAlgn="base">
        <a:spcBef>
          <a:spcPct val="0"/>
        </a:spcBef>
        <a:spcAft>
          <a:spcPct val="0"/>
        </a:spcAft>
        <a:defRPr sz="4400">
          <a:solidFill>
            <a:schemeClr val="tx1"/>
          </a:solidFill>
          <a:latin typeface="Arial" charset="0"/>
          <a:cs typeface="Cordia New" pitchFamily="34" charset="-34"/>
        </a:defRPr>
      </a:lvl6pPr>
      <a:lvl7pPr marL="911507" algn="ctr" rtl="0" fontAlgn="base">
        <a:spcBef>
          <a:spcPct val="0"/>
        </a:spcBef>
        <a:spcAft>
          <a:spcPct val="0"/>
        </a:spcAft>
        <a:defRPr sz="4400">
          <a:solidFill>
            <a:schemeClr val="tx1"/>
          </a:solidFill>
          <a:latin typeface="Arial" charset="0"/>
          <a:cs typeface="Cordia New" pitchFamily="34" charset="-34"/>
        </a:defRPr>
      </a:lvl7pPr>
      <a:lvl8pPr marL="1367261" algn="ctr" rtl="0" fontAlgn="base">
        <a:spcBef>
          <a:spcPct val="0"/>
        </a:spcBef>
        <a:spcAft>
          <a:spcPct val="0"/>
        </a:spcAft>
        <a:defRPr sz="4400">
          <a:solidFill>
            <a:schemeClr val="tx1"/>
          </a:solidFill>
          <a:latin typeface="Arial" charset="0"/>
          <a:cs typeface="Cordia New" pitchFamily="34" charset="-34"/>
        </a:defRPr>
      </a:lvl8pPr>
      <a:lvl9pPr marL="1822991" algn="ctr" rtl="0" fontAlgn="base">
        <a:spcBef>
          <a:spcPct val="0"/>
        </a:spcBef>
        <a:spcAft>
          <a:spcPct val="0"/>
        </a:spcAft>
        <a:defRPr sz="4400">
          <a:solidFill>
            <a:schemeClr val="tx1"/>
          </a:solidFill>
          <a:latin typeface="Arial" charset="0"/>
          <a:cs typeface="Cordia New" pitchFamily="34" charset="-34"/>
        </a:defRPr>
      </a:lvl9pPr>
    </p:titleStyle>
    <p:bodyStyle>
      <a:lvl1pPr marL="341814" indent="-341814"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03" indent="-284834"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84" indent="-227886"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15" indent="-22788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76" indent="-227886"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46"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01"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24"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866" indent="-227886" algn="l" defTabSz="91150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07" rtl="0" eaLnBrk="1" latinLnBrk="0" hangingPunct="1">
        <a:defRPr sz="2800" kern="1200">
          <a:solidFill>
            <a:schemeClr val="tx1"/>
          </a:solidFill>
          <a:latin typeface="+mn-lt"/>
          <a:ea typeface="+mn-ea"/>
          <a:cs typeface="+mn-cs"/>
        </a:defRPr>
      </a:lvl1pPr>
      <a:lvl2pPr marL="455756" algn="l" defTabSz="911507" rtl="0" eaLnBrk="1" latinLnBrk="0" hangingPunct="1">
        <a:defRPr sz="2800" kern="1200">
          <a:solidFill>
            <a:schemeClr val="tx1"/>
          </a:solidFill>
          <a:latin typeface="+mn-lt"/>
          <a:ea typeface="+mn-ea"/>
          <a:cs typeface="+mn-cs"/>
        </a:defRPr>
      </a:lvl2pPr>
      <a:lvl3pPr marL="911507" algn="l" defTabSz="911507" rtl="0" eaLnBrk="1" latinLnBrk="0" hangingPunct="1">
        <a:defRPr sz="2800" kern="1200">
          <a:solidFill>
            <a:schemeClr val="tx1"/>
          </a:solidFill>
          <a:latin typeface="+mn-lt"/>
          <a:ea typeface="+mn-ea"/>
          <a:cs typeface="+mn-cs"/>
        </a:defRPr>
      </a:lvl3pPr>
      <a:lvl4pPr marL="1367261" algn="l" defTabSz="911507" rtl="0" eaLnBrk="1" latinLnBrk="0" hangingPunct="1">
        <a:defRPr sz="2800" kern="1200">
          <a:solidFill>
            <a:schemeClr val="tx1"/>
          </a:solidFill>
          <a:latin typeface="+mn-lt"/>
          <a:ea typeface="+mn-ea"/>
          <a:cs typeface="+mn-cs"/>
        </a:defRPr>
      </a:lvl4pPr>
      <a:lvl5pPr marL="1822991" algn="l" defTabSz="911507" rtl="0" eaLnBrk="1" latinLnBrk="0" hangingPunct="1">
        <a:defRPr sz="2800" kern="1200">
          <a:solidFill>
            <a:schemeClr val="tx1"/>
          </a:solidFill>
          <a:latin typeface="+mn-lt"/>
          <a:ea typeface="+mn-ea"/>
          <a:cs typeface="+mn-cs"/>
        </a:defRPr>
      </a:lvl5pPr>
      <a:lvl6pPr marL="2278760" algn="l" defTabSz="911507" rtl="0" eaLnBrk="1" latinLnBrk="0" hangingPunct="1">
        <a:defRPr sz="2800" kern="1200">
          <a:solidFill>
            <a:schemeClr val="tx1"/>
          </a:solidFill>
          <a:latin typeface="+mn-lt"/>
          <a:ea typeface="+mn-ea"/>
          <a:cs typeface="+mn-cs"/>
        </a:defRPr>
      </a:lvl6pPr>
      <a:lvl7pPr marL="2734524" algn="l" defTabSz="911507" rtl="0" eaLnBrk="1" latinLnBrk="0" hangingPunct="1">
        <a:defRPr sz="2800" kern="1200">
          <a:solidFill>
            <a:schemeClr val="tx1"/>
          </a:solidFill>
          <a:latin typeface="+mn-lt"/>
          <a:ea typeface="+mn-ea"/>
          <a:cs typeface="+mn-cs"/>
        </a:defRPr>
      </a:lvl7pPr>
      <a:lvl8pPr marL="3190260" algn="l" defTabSz="911507" rtl="0" eaLnBrk="1" latinLnBrk="0" hangingPunct="1">
        <a:defRPr sz="2800" kern="1200">
          <a:solidFill>
            <a:schemeClr val="tx1"/>
          </a:solidFill>
          <a:latin typeface="+mn-lt"/>
          <a:ea typeface="+mn-ea"/>
          <a:cs typeface="+mn-cs"/>
        </a:defRPr>
      </a:lvl8pPr>
      <a:lvl9pPr marL="3645987" algn="l" defTabSz="911507"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26.xml"/><Relationship Id="rId5" Type="http://schemas.openxmlformats.org/officeDocument/2006/relationships/slide" Target="slide22.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0527" y="4290419"/>
            <a:ext cx="10818992" cy="1357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Timor-Leste</a:t>
            </a:r>
            <a:endParaRPr lang="th-TH" dirty="0"/>
          </a:p>
        </p:txBody>
      </p:sp>
      <p:sp>
        <p:nvSpPr>
          <p:cNvPr id="2" name="TextBox 1">
            <a:extLst>
              <a:ext uri="{FF2B5EF4-FFF2-40B4-BE49-F238E27FC236}">
                <a16:creationId xmlns:a16="http://schemas.microsoft.com/office/drawing/2014/main" id="{7BDE0848-7AC3-41E2-8377-B62E3A458613}"/>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24794"/>
            <a:ext cx="11202104" cy="504117"/>
          </a:xfrm>
        </p:spPr>
        <p:txBody>
          <a:bodyPr/>
          <a:lstStyle/>
          <a:p>
            <a:r>
              <a:rPr lang="en-US" sz="2400" dirty="0"/>
              <a:t>STI prevalence among FSW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www.aidsdatahub.org based on Ministry of Health, HIV/STI Unit. (2012). Results from the HIV/STI Integrated Biological &amp; Behavioral  Surveillance Survey Democratic Republic of Timor -Leste 2011. (Draft); and World Health Organization. (2015). Fact Sheet on HIV/AIDS, Timor-Leste.</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601168714"/>
              </p:ext>
            </p:extLst>
          </p:nvPr>
        </p:nvGraphicFramePr>
        <p:xfrm>
          <a:off x="812694" y="2057876"/>
          <a:ext cx="10361852" cy="3848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836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STI prevalence among clients of sex workers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Ministry of Health, HIV/STI Unit. (2012). Results from the HIV/STI Integrated Biological &amp; Behavioral  Surveillance Survey Democratic Republic of Timor -Leste 2011. (Draft)</a:t>
            </a:r>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211913055"/>
              </p:ext>
            </p:extLst>
          </p:nvPr>
        </p:nvGraphicFramePr>
        <p:xfrm>
          <a:off x="914281" y="2210336"/>
          <a:ext cx="9752330" cy="4069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7356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STI prevalence among uniformed personnel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Ministry of Health, HIV/STI Unit. (2012). Results from the HIV/STI Integrated Biological &amp; Behavioral  Surveillance Survey Democratic Republic of Timor -Leste 2011. (Draft); and World Health Organization. (2015). Fact Sheet on HIV/AIDS, Timor-Leste.</a:t>
            </a:r>
            <a:endParaRPr lang="en-GB"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5720290"/>
              </p:ext>
            </p:extLst>
          </p:nvPr>
        </p:nvGraphicFramePr>
        <p:xfrm>
          <a:off x="1117455" y="2515182"/>
          <a:ext cx="9752330" cy="3934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9233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6445" y="1524794"/>
            <a:ext cx="11202104" cy="504117"/>
          </a:xfrm>
          <a:noFill/>
          <a:ln>
            <a:noFill/>
          </a:ln>
        </p:spPr>
        <p:txBody>
          <a:bodyPr/>
          <a:lstStyle/>
          <a:p>
            <a:r>
              <a:rPr lang="en-US" sz="2400" dirty="0"/>
              <a:t>Reported number of  new HIV infections and cumulative HIV infections, 2003-2014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TextBox 1"/>
          <p:cNvSpPr txBox="1"/>
          <p:nvPr/>
        </p:nvSpPr>
        <p:spPr>
          <a:xfrm>
            <a:off x="52545" y="6554717"/>
            <a:ext cx="11987239" cy="304871"/>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latin typeface="Arial" pitchFamily="34" charset="0"/>
                <a:cs typeface="Arial" pitchFamily="34" charset="0"/>
              </a:rPr>
              <a:t>Source: Prepared by </a:t>
            </a:r>
            <a:r>
              <a:rPr lang="en-US" dirty="0">
                <a:latin typeface="Arial" pitchFamily="34" charset="0"/>
                <a:cs typeface="Arial" pitchFamily="34" charset="0"/>
                <a:hlinkClick r:id="rId3"/>
              </a:rPr>
              <a:t>www.aidsdatahub.org</a:t>
            </a:r>
            <a:r>
              <a:rPr lang="en-US" dirty="0">
                <a:latin typeface="Arial" pitchFamily="34" charset="0"/>
                <a:cs typeface="Arial" pitchFamily="34" charset="0"/>
              </a:rPr>
              <a:t> based on </a:t>
            </a:r>
            <a:r>
              <a:rPr lang="en-US" kern="0" dirty="0"/>
              <a:t>Timor </a:t>
            </a:r>
            <a:r>
              <a:rPr lang="en-US" kern="0" dirty="0" err="1"/>
              <a:t>Leste</a:t>
            </a:r>
            <a:r>
              <a:rPr lang="en-US" kern="0" dirty="0"/>
              <a:t> Global AIDS Response Progress  Report 2015 (Country Narrative Report)</a:t>
            </a:r>
          </a:p>
        </p:txBody>
      </p:sp>
      <p:graphicFrame>
        <p:nvGraphicFramePr>
          <p:cNvPr id="7" name="Chart 6"/>
          <p:cNvGraphicFramePr>
            <a:graphicFrameLocks noGrp="1"/>
          </p:cNvGraphicFramePr>
          <p:nvPr>
            <p:extLst>
              <p:ext uri="{D42A27DB-BD31-4B8C-83A1-F6EECF244321}">
                <p14:modId xmlns:p14="http://schemas.microsoft.com/office/powerpoint/2010/main" val="246276270"/>
              </p:ext>
            </p:extLst>
          </p:nvPr>
        </p:nvGraphicFramePr>
        <p:xfrm>
          <a:off x="711110" y="2515182"/>
          <a:ext cx="10869786" cy="38108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4252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Risk behaviours</a:t>
            </a:r>
            <a:br>
              <a:rPr lang="zh-CN" altLang="en-US" sz="6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54077"/>
            <a:ext cx="11583761" cy="504117"/>
          </a:xfrm>
        </p:spPr>
        <p:txBody>
          <a:bodyPr/>
          <a:lstStyle/>
          <a:p>
            <a:r>
              <a:rPr lang="en-US" sz="2400" dirty="0"/>
              <a:t>Proportion of key populations reported condom use at last sex, 2008 and 2011</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203174" y="6402285"/>
            <a:ext cx="10794428" cy="361628"/>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latin typeface="Arial" pitchFamily="34" charset="0"/>
                <a:cs typeface="Arial" pitchFamily="34" charset="0"/>
              </a:rPr>
              <a:t>Source: Prepared by </a:t>
            </a:r>
            <a:r>
              <a:rPr lang="en-GB" dirty="0">
                <a:latin typeface="Arial" pitchFamily="34" charset="0"/>
                <a:cs typeface="Arial" pitchFamily="34" charset="0"/>
                <a:hlinkClick r:id="rId3"/>
              </a:rPr>
              <a:t>www.aidsdatahub.org</a:t>
            </a:r>
            <a:r>
              <a:rPr lang="en-GB" dirty="0">
                <a:latin typeface="Arial" pitchFamily="34" charset="0"/>
                <a:cs typeface="Arial" pitchFamily="34" charset="0"/>
              </a:rPr>
              <a:t>  based on 1. National AIDS Programme Timor-Leste. (2010). UNGASS Country Progress </a:t>
            </a:r>
            <a:r>
              <a:rPr lang="en-GB" dirty="0" err="1">
                <a:latin typeface="Arial" pitchFamily="34" charset="0"/>
                <a:cs typeface="Arial" pitchFamily="34" charset="0"/>
              </a:rPr>
              <a:t>Report,Timor-Leste</a:t>
            </a:r>
            <a:r>
              <a:rPr lang="en-GB" dirty="0">
                <a:latin typeface="Arial" pitchFamily="34" charset="0"/>
                <a:cs typeface="Arial" pitchFamily="34" charset="0"/>
              </a:rPr>
              <a:t>; 2. National AIDS Programme Timor-Leste. (2012). Timor </a:t>
            </a:r>
            <a:r>
              <a:rPr lang="en-GB" dirty="0" err="1">
                <a:latin typeface="Arial" pitchFamily="34" charset="0"/>
                <a:cs typeface="Arial" pitchFamily="34" charset="0"/>
              </a:rPr>
              <a:t>Leste</a:t>
            </a:r>
            <a:r>
              <a:rPr lang="en-GB" dirty="0">
                <a:latin typeface="Arial" pitchFamily="34" charset="0"/>
                <a:cs typeface="Arial" pitchFamily="34" charset="0"/>
              </a:rPr>
              <a:t> Global AIDS Response Progress Report, 2012 ; and 3. </a:t>
            </a:r>
            <a:r>
              <a:rPr lang="en-US" dirty="0">
                <a:latin typeface="Arial" pitchFamily="34" charset="0"/>
                <a:cs typeface="Arial" pitchFamily="34" charset="0"/>
              </a:rPr>
              <a:t>World Health Organization. (2015). Fact Sheet on HIV/AIDS, Timor-Leste.</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078743745"/>
              </p:ext>
            </p:extLst>
          </p:nvPr>
        </p:nvGraphicFramePr>
        <p:xfrm>
          <a:off x="812694" y="2438976"/>
          <a:ext cx="10311058" cy="38061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71976"/>
            <a:ext cx="11659961" cy="504117"/>
          </a:xfrm>
        </p:spPr>
        <p:txBody>
          <a:bodyPr/>
          <a:lstStyle/>
          <a:p>
            <a:r>
              <a:rPr lang="en-US" sz="2400" dirty="0"/>
              <a:t>Proportion of FSW reported condom use at last sex with client by district, 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Rectangle 4"/>
          <p:cNvSpPr/>
          <p:nvPr/>
        </p:nvSpPr>
        <p:spPr>
          <a:xfrm>
            <a:off x="203174" y="6342987"/>
            <a:ext cx="11276132" cy="617744"/>
          </a:xfrm>
          <a:prstGeom prst="rect">
            <a:avLst/>
          </a:prstGeom>
        </p:spPr>
        <p:txBody>
          <a:bodyPr wrap="square" lIns="108850" tIns="54425" rIns="108850" bIns="54425">
            <a:spAutoFit/>
          </a:bodyPr>
          <a:lstStyle/>
          <a:p>
            <a:r>
              <a:rPr lang="en-US" sz="1100" dirty="0">
                <a:latin typeface="Arial" pitchFamily="34" charset="0"/>
                <a:cs typeface="Arial" pitchFamily="34" charset="0"/>
              </a:rPr>
              <a:t>Source: Prepared by </a:t>
            </a:r>
            <a:r>
              <a:rPr lang="en-US" sz="1100" dirty="0">
                <a:latin typeface="Arial" pitchFamily="34" charset="0"/>
                <a:cs typeface="Arial" pitchFamily="34" charset="0"/>
                <a:hlinkClick r:id="rId2"/>
              </a:rPr>
              <a:t>www.aidsdatahub.org</a:t>
            </a:r>
            <a:r>
              <a:rPr lang="en-US" sz="1100" dirty="0">
                <a:latin typeface="Arial" pitchFamily="34" charset="0"/>
                <a:cs typeface="Arial" pitchFamily="34" charset="0"/>
              </a:rPr>
              <a:t> based on Ministry of Health, HIV/STI Unit. (2012). Results from the HIV/STI Integrated Biological &amp; Behavioral  Surveillance Survey Democratic Republic of Timor -Leste 2011. (Draft)</a:t>
            </a:r>
            <a:endParaRPr lang="en-GB" sz="1100" dirty="0">
              <a:latin typeface="Arial" pitchFamily="34" charset="0"/>
              <a:cs typeface="Arial" pitchFamily="34" charset="0"/>
            </a:endParaRPr>
          </a:p>
          <a:p>
            <a:r>
              <a:rPr lang="en-US" sz="1100" dirty="0">
                <a:latin typeface="Arial" pitchFamily="34" charset="0"/>
                <a:cs typeface="Arial" pitchFamily="34" charset="0"/>
              </a:rPr>
              <a:t>.</a:t>
            </a:r>
            <a:endParaRPr lang="en-GB" sz="11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085"/>
              </p:ext>
            </p:extLst>
          </p:nvPr>
        </p:nvGraphicFramePr>
        <p:xfrm>
          <a:off x="711107" y="2515182"/>
          <a:ext cx="10463438" cy="3582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40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4" y="1524794"/>
            <a:ext cx="11583761" cy="504117"/>
          </a:xfrm>
        </p:spPr>
        <p:txBody>
          <a:bodyPr/>
          <a:lstStyle/>
          <a:p>
            <a:r>
              <a:rPr lang="en-US" sz="2400" dirty="0"/>
              <a:t>Frequency of buying and selling sex among female sex workers and clients,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879661830"/>
              </p:ext>
            </p:extLst>
          </p:nvPr>
        </p:nvGraphicFramePr>
        <p:xfrm>
          <a:off x="609521" y="2591400"/>
          <a:ext cx="10768198" cy="381088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74333"/>
            <a:ext cx="10971372" cy="448467"/>
          </a:xfrm>
          <a:prstGeom prst="rect">
            <a:avLst/>
          </a:prstGeom>
        </p:spPr>
        <p:txBody>
          <a:bodyPr wrap="square" lIns="108850" tIns="54425" rIns="108850" bIns="54425">
            <a:spAutoFit/>
          </a:bodyPr>
          <a:lstStyle/>
          <a:p>
            <a:r>
              <a:rPr lang="en-US" sz="1100" dirty="0">
                <a:latin typeface="Arial" pitchFamily="34" charset="0"/>
                <a:cs typeface="Arial" pitchFamily="34" charset="0"/>
              </a:rPr>
              <a:t>Source: Prepared by </a:t>
            </a:r>
            <a:r>
              <a:rPr lang="en-US" sz="1100" dirty="0">
                <a:latin typeface="Arial" pitchFamily="34" charset="0"/>
                <a:cs typeface="Arial" pitchFamily="34" charset="0"/>
                <a:hlinkClick r:id="rId3"/>
              </a:rPr>
              <a:t>www.aidsdatahub.org</a:t>
            </a:r>
            <a:r>
              <a:rPr lang="en-US" sz="1100" dirty="0">
                <a:latin typeface="Arial" pitchFamily="34" charset="0"/>
                <a:cs typeface="Arial" pitchFamily="34" charset="0"/>
              </a:rPr>
              <a:t> based on Ministry of Health, HIV/STI Unit. (2012). Results from the HIV/STI Integrated Biological &amp; Behavioral  Surveillance Survey Democratic Republic of Timor-Leste 2011. (Draft)</a:t>
            </a:r>
            <a:endParaRPr lang="en-GB" sz="1100" dirty="0">
              <a:latin typeface="Arial" pitchFamily="34" charset="0"/>
              <a:cs typeface="Arial" pitchFamily="34" charset="0"/>
            </a:endParaRPr>
          </a:p>
        </p:txBody>
      </p:sp>
    </p:spTree>
    <p:extLst>
      <p:ext uri="{BB962C8B-B14F-4D97-AF65-F5344CB8AC3E}">
        <p14:creationId xmlns:p14="http://schemas.microsoft.com/office/powerpoint/2010/main" val="163139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6445" y="1554077"/>
            <a:ext cx="11202104" cy="504117"/>
          </a:xfrm>
        </p:spPr>
        <p:txBody>
          <a:bodyPr/>
          <a:lstStyle/>
          <a:p>
            <a:r>
              <a:rPr lang="en-US" sz="2400" dirty="0"/>
              <a:t>Proportion of MSM reported condom use at last sex by partner type, 2011</a:t>
            </a:r>
            <a:br>
              <a:rPr lang="en-US" sz="2400" dirty="0"/>
            </a:b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949196790"/>
              </p:ext>
            </p:extLst>
          </p:nvPr>
        </p:nvGraphicFramePr>
        <p:xfrm>
          <a:off x="507934" y="2515182"/>
          <a:ext cx="10565025" cy="3582229"/>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304760" y="838394"/>
            <a:ext cx="11202104" cy="504117"/>
          </a:xfrm>
          <a:prstGeom prst="rect">
            <a:avLst/>
          </a:prstGeom>
        </p:spPr>
        <p:txBody>
          <a:bodyPr lIns="108850" tIns="54425" rIns="108850" bIns="54425">
            <a:noAutofit/>
          </a:bodyPr>
          <a:lstStyle>
            <a:lvl1pPr algn="l" rtl="0" eaLnBrk="0" fontAlgn="base" hangingPunct="0">
              <a:spcBef>
                <a:spcPct val="0"/>
              </a:spcBef>
              <a:spcAft>
                <a:spcPct val="0"/>
              </a:spcAft>
              <a:defRPr sz="2400" b="1" kern="1200">
                <a:solidFill>
                  <a:srgbClr val="C00000"/>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a:lstStyle>
          <a:p>
            <a:endParaRPr lang="en-US" dirty="0"/>
          </a:p>
        </p:txBody>
      </p:sp>
      <p:sp>
        <p:nvSpPr>
          <p:cNvPr id="6" name="Rectangle 5"/>
          <p:cNvSpPr/>
          <p:nvPr/>
        </p:nvSpPr>
        <p:spPr>
          <a:xfrm>
            <a:off x="203173" y="6342367"/>
            <a:ext cx="10971372" cy="448467"/>
          </a:xfrm>
          <a:prstGeom prst="rect">
            <a:avLst/>
          </a:prstGeom>
        </p:spPr>
        <p:txBody>
          <a:bodyPr wrap="square" lIns="108850" tIns="54425" rIns="108850" bIns="54425">
            <a:spAutoFit/>
          </a:bodyPr>
          <a:lstStyle/>
          <a:p>
            <a:r>
              <a:rPr lang="en-US" sz="1100" dirty="0">
                <a:solidFill>
                  <a:prstClr val="black"/>
                </a:solidFill>
                <a:cs typeface="Arial" pitchFamily="34" charset="0"/>
              </a:rPr>
              <a:t>Source: Prepared by </a:t>
            </a:r>
            <a:r>
              <a:rPr lang="en-US" sz="1100" dirty="0">
                <a:solidFill>
                  <a:prstClr val="black"/>
                </a:solidFill>
                <a:cs typeface="Arial" pitchFamily="34" charset="0"/>
                <a:hlinkClick r:id="rId3"/>
              </a:rPr>
              <a:t>www.aidsdatahub.org</a:t>
            </a:r>
            <a:r>
              <a:rPr lang="en-US" sz="1100" dirty="0">
                <a:solidFill>
                  <a:prstClr val="black"/>
                </a:solidFill>
                <a:cs typeface="Arial" pitchFamily="34" charset="0"/>
              </a:rPr>
              <a:t> based on Ministry of Health, HIV/STI Unit. (2012). Results from the HIV/STI Integrated Biological &amp; Behavioral  Surveillance Survey Democratic Republic of Timor -Leste 2011. (Draft)</a:t>
            </a:r>
            <a:endParaRPr lang="en-GB" sz="1100" dirty="0">
              <a:solidFill>
                <a:prstClr val="black"/>
              </a:solidFill>
              <a:cs typeface="Arial" pitchFamily="34" charset="0"/>
            </a:endParaRPr>
          </a:p>
        </p:txBody>
      </p:sp>
    </p:spTree>
    <p:extLst>
      <p:ext uri="{BB962C8B-B14F-4D97-AF65-F5344CB8AC3E}">
        <p14:creationId xmlns:p14="http://schemas.microsoft.com/office/powerpoint/2010/main" val="263815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Proportion of MSM with reported transactional sex and bi-sexual </a:t>
            </a:r>
            <a:r>
              <a:rPr lang="en-US" sz="2400" dirty="0" err="1"/>
              <a:t>behaviour</a:t>
            </a:r>
            <a:r>
              <a:rPr lang="en-US" sz="2400" dirty="0"/>
              <a: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Rectangle 4"/>
          <p:cNvSpPr/>
          <p:nvPr/>
        </p:nvSpPr>
        <p:spPr>
          <a:xfrm>
            <a:off x="203173" y="6342367"/>
            <a:ext cx="10971372" cy="448467"/>
          </a:xfrm>
          <a:prstGeom prst="rect">
            <a:avLst/>
          </a:prstGeom>
        </p:spPr>
        <p:txBody>
          <a:bodyPr wrap="square" lIns="108850" tIns="54425" rIns="108850" bIns="54425">
            <a:spAutoFit/>
          </a:bodyPr>
          <a:lstStyle/>
          <a:p>
            <a:r>
              <a:rPr lang="en-US" sz="1100" dirty="0">
                <a:solidFill>
                  <a:prstClr val="black"/>
                </a:solidFill>
                <a:cs typeface="Arial" pitchFamily="34" charset="0"/>
              </a:rPr>
              <a:t>Source: Prepared by www.aidsdatahub.org based on Ministry of Health, HIV/STI Unit. (2012). Results from the HIV/STI Integrated Biological &amp; Behavioral  Surveillance Survey Democratic Republic of Timor-Leste 2011. (Draft)</a:t>
            </a:r>
            <a:endParaRPr lang="en-GB" sz="11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392826233"/>
              </p:ext>
            </p:extLst>
          </p:nvPr>
        </p:nvGraphicFramePr>
        <p:xfrm>
          <a:off x="507934" y="2438964"/>
          <a:ext cx="10869785" cy="3903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65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F6D653B9-48F4-4299-A903-D8423D2817C8}" type="slidenum">
              <a:rPr lang="th-TH"/>
              <a:pPr>
                <a:defRPr/>
              </a:pPr>
              <a:t>2</a:t>
            </a:fld>
            <a:endParaRPr lang="th-TH" dirty="0"/>
          </a:p>
        </p:txBody>
      </p:sp>
      <p:sp>
        <p:nvSpPr>
          <p:cNvPr id="32771" name="Subtitle 4"/>
          <p:cNvSpPr>
            <a:spLocks noGrp="1"/>
          </p:cNvSpPr>
          <p:nvPr>
            <p:ph type="subTitle" idx="1"/>
          </p:nvPr>
        </p:nvSpPr>
        <p:spPr bwMode="auto">
          <a:xfrm>
            <a:off x="609521" y="2362750"/>
            <a:ext cx="10768198" cy="3448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32772"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82043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226444" y="1448594"/>
            <a:ext cx="11659961"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MSM who reported consistent condom use in the past 12 months by type of partner,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50670D12-CB8E-4294-B057-EB4FA8B0958A}" type="slidenum">
              <a:rPr lang="th-TH" smtClean="0">
                <a:solidFill>
                  <a:prstClr val="black">
                    <a:tint val="75000"/>
                  </a:prstClr>
                </a:solidFill>
              </a:rPr>
              <a:pPr>
                <a:defRPr/>
              </a:pPr>
              <a:t>20</a:t>
            </a:fld>
            <a:endParaRPr lang="th-TH" dirty="0">
              <a:solidFill>
                <a:prstClr val="black">
                  <a:tint val="75000"/>
                </a:prstClr>
              </a:solidFill>
            </a:endParaRPr>
          </a:p>
        </p:txBody>
      </p:sp>
      <p:sp>
        <p:nvSpPr>
          <p:cNvPr id="45061" name="Text Box 7"/>
          <p:cNvSpPr txBox="1">
            <a:spLocks noChangeArrowheads="1"/>
          </p:cNvSpPr>
          <p:nvPr/>
        </p:nvSpPr>
        <p:spPr bwMode="auto">
          <a:xfrm>
            <a:off x="0" y="6305422"/>
            <a:ext cx="11377719" cy="4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1100" dirty="0">
                <a:solidFill>
                  <a:prstClr val="black"/>
                </a:solidFill>
                <a:ea typeface="SimSun" pitchFamily="2" charset="-122"/>
              </a:rPr>
              <a:t>Source: </a:t>
            </a:r>
            <a:r>
              <a:rPr lang="en-US" sz="1100" dirty="0">
                <a:solidFill>
                  <a:srgbClr val="000000"/>
                </a:solidFill>
                <a:ea typeface="SimSun" pitchFamily="2" charset="-122"/>
                <a:cs typeface="Angsana New" pitchFamily="18" charset="-34"/>
              </a:rPr>
              <a:t>Prepared by </a:t>
            </a:r>
            <a:r>
              <a:rPr lang="en-US" sz="1100" dirty="0">
                <a:solidFill>
                  <a:srgbClr val="000000"/>
                </a:solidFill>
                <a:ea typeface="SimSun" pitchFamily="2" charset="-122"/>
                <a:cs typeface="Angsana New" pitchFamily="18" charset="-34"/>
                <a:hlinkClick r:id="rId2"/>
              </a:rPr>
              <a:t>www.aidsdatahub.org</a:t>
            </a:r>
            <a:r>
              <a:rPr lang="en-US" sz="1100" dirty="0">
                <a:solidFill>
                  <a:srgbClr val="000000"/>
                </a:solidFill>
                <a:ea typeface="SimSun" pitchFamily="2" charset="-122"/>
                <a:cs typeface="Angsana New" pitchFamily="18" charset="-34"/>
              </a:rPr>
              <a:t>  based on </a:t>
            </a:r>
            <a:r>
              <a:rPr lang="en-US" sz="1100" dirty="0">
                <a:solidFill>
                  <a:prstClr val="black"/>
                </a:solidFill>
                <a:ea typeface="SimSun" pitchFamily="2" charset="-122"/>
              </a:rPr>
              <a:t>International HIV Research Group, School of Public Health and Community Medicine, The University of New South Wales. (2008). Behavioral Surveillance Survey in Timor-Leste, 2008 First Round Results for Men Who Have Sex with Men (MSM).</a:t>
            </a:r>
          </a:p>
        </p:txBody>
      </p:sp>
      <p:graphicFrame>
        <p:nvGraphicFramePr>
          <p:cNvPr id="6" name="Content Placeholder 5"/>
          <p:cNvGraphicFramePr>
            <a:graphicFrameLocks/>
          </p:cNvGraphicFramePr>
          <p:nvPr>
            <p:extLst>
              <p:ext uri="{D42A27DB-BD31-4B8C-83A1-F6EECF244321}">
                <p14:modId xmlns:p14="http://schemas.microsoft.com/office/powerpoint/2010/main" val="2198015600"/>
              </p:ext>
            </p:extLst>
          </p:nvPr>
        </p:nvGraphicFramePr>
        <p:xfrm>
          <a:off x="507934" y="2515182"/>
          <a:ext cx="11225339" cy="3810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092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226445" y="1477877"/>
            <a:ext cx="11202104"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Young people (15-24) who reported sex before the age of 15 by gender and district, 2009-2010</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9906ECF0-4824-4D6A-A6F1-4AF29EDB65D6}" type="slidenum">
              <a:rPr lang="th-TH" smtClean="0">
                <a:solidFill>
                  <a:prstClr val="black">
                    <a:tint val="75000"/>
                  </a:prstClr>
                </a:solidFill>
              </a:rPr>
              <a:pPr>
                <a:defRPr/>
              </a:pPr>
              <a:t>21</a:t>
            </a:fld>
            <a:endParaRPr lang="th-TH" dirty="0">
              <a:solidFill>
                <a:prstClr val="black">
                  <a:tint val="75000"/>
                </a:prstClr>
              </a:solidFill>
            </a:endParaRPr>
          </a:p>
        </p:txBody>
      </p:sp>
      <p:sp>
        <p:nvSpPr>
          <p:cNvPr id="46084" name="Text Box 31"/>
          <p:cNvSpPr txBox="1">
            <a:spLocks noChangeArrowheads="1"/>
          </p:cNvSpPr>
          <p:nvPr/>
        </p:nvSpPr>
        <p:spPr bwMode="auto">
          <a:xfrm>
            <a:off x="0" y="6326107"/>
            <a:ext cx="10990420" cy="61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sz="1100" dirty="0">
                <a:solidFill>
                  <a:srgbClr val="000000"/>
                </a:solidFill>
                <a:ea typeface="SimSun" pitchFamily="2" charset="-122"/>
                <a:cs typeface="Arial" charset="0"/>
              </a:rPr>
              <a:t>Source: Prepared by </a:t>
            </a:r>
            <a:r>
              <a:rPr lang="en-US" sz="1100" dirty="0">
                <a:solidFill>
                  <a:srgbClr val="000000"/>
                </a:solidFill>
                <a:ea typeface="SimSun" pitchFamily="2" charset="-122"/>
                <a:cs typeface="Arial" charset="0"/>
                <a:hlinkClick r:id="rId2"/>
              </a:rPr>
              <a:t>www.aidsdatahub.org</a:t>
            </a:r>
            <a:r>
              <a:rPr lang="en-US" sz="1100" dirty="0">
                <a:solidFill>
                  <a:srgbClr val="000000"/>
                </a:solidFill>
                <a:ea typeface="SimSun" pitchFamily="2" charset="-122"/>
                <a:cs typeface="Arial" charset="0"/>
              </a:rPr>
              <a:t> based on </a:t>
            </a:r>
            <a:r>
              <a:rPr lang="en-GB" sz="1100" dirty="0">
                <a:solidFill>
                  <a:prstClr val="black"/>
                </a:solidFill>
                <a:ea typeface="SimSun" pitchFamily="2" charset="-122"/>
                <a:cs typeface="Arial" charset="0"/>
              </a:rPr>
              <a:t>National Statistics Directorate Timor-Leste, Ministry of Finance Timor-Leste, &amp; ICF Macro. (2010). Timor-Leste Demographic and Health Survey 2009-10.</a:t>
            </a:r>
          </a:p>
          <a:p>
            <a:pPr eaLnBrk="1" fontAlgn="base" hangingPunct="1">
              <a:spcBef>
                <a:spcPct val="0"/>
              </a:spcBef>
              <a:spcAft>
                <a:spcPct val="0"/>
              </a:spcAft>
            </a:pPr>
            <a:endParaRPr lang="en-US" sz="1100" dirty="0">
              <a:solidFill>
                <a:srgbClr val="000000"/>
              </a:solidFill>
              <a:ea typeface="SimSun" pitchFamily="2" charset="-122"/>
              <a:cs typeface="Arial" charset="0"/>
            </a:endParaRPr>
          </a:p>
        </p:txBody>
      </p:sp>
      <p:graphicFrame>
        <p:nvGraphicFramePr>
          <p:cNvPr id="2" name="Content Placeholder 6"/>
          <p:cNvGraphicFramePr>
            <a:graphicFrameLocks/>
          </p:cNvGraphicFramePr>
          <p:nvPr>
            <p:extLst>
              <p:ext uri="{D42A27DB-BD31-4B8C-83A1-F6EECF244321}">
                <p14:modId xmlns:p14="http://schemas.microsoft.com/office/powerpoint/2010/main" val="1725227545"/>
              </p:ext>
            </p:extLst>
          </p:nvPr>
        </p:nvGraphicFramePr>
        <p:xfrm>
          <a:off x="812694" y="2650003"/>
          <a:ext cx="10487776" cy="3644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547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Vulnerability and </a:t>
            </a:r>
            <a:br>
              <a:rPr lang="en-US" sz="6400">
                <a:cs typeface="Cordia New" pitchFamily="34" charset="-34"/>
              </a:rPr>
            </a:br>
            <a:r>
              <a:rPr lang="en-US" sz="6400">
                <a:cs typeface="Cordia New" pitchFamily="34" charset="-34"/>
              </a:rPr>
              <a:t>HIV knowledge</a:t>
            </a:r>
            <a:endParaRPr lang="en-US">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Percentage of FSW with correct knowledge of HIV,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4C95BDC9-56C2-4E9E-BEBF-B37B8B8C63DA}" type="slidenum">
              <a:rPr lang="th-TH" smtClean="0">
                <a:solidFill>
                  <a:prstClr val="black">
                    <a:tint val="75000"/>
                  </a:prstClr>
                </a:solidFill>
              </a:rPr>
              <a:pPr>
                <a:defRPr/>
              </a:pPr>
              <a:t>23</a:t>
            </a:fld>
            <a:endParaRPr lang="th-TH" dirty="0">
              <a:solidFill>
                <a:prstClr val="black">
                  <a:tint val="75000"/>
                </a:prstClr>
              </a:solidFill>
            </a:endParaRPr>
          </a:p>
        </p:txBody>
      </p:sp>
      <p:graphicFrame>
        <p:nvGraphicFramePr>
          <p:cNvPr id="5" name="Content Placeholder 6"/>
          <p:cNvGraphicFramePr>
            <a:graphicFrameLocks/>
          </p:cNvGraphicFramePr>
          <p:nvPr>
            <p:extLst>
              <p:ext uri="{D42A27DB-BD31-4B8C-83A1-F6EECF244321}">
                <p14:modId xmlns:p14="http://schemas.microsoft.com/office/powerpoint/2010/main" val="3176860793"/>
              </p:ext>
            </p:extLst>
          </p:nvPr>
        </p:nvGraphicFramePr>
        <p:xfrm>
          <a:off x="756131" y="2374260"/>
          <a:ext cx="10271804" cy="3720449"/>
        </p:xfrm>
        <a:graphic>
          <a:graphicData uri="http://schemas.openxmlformats.org/drawingml/2006/chart">
            <c:chart xmlns:c="http://schemas.openxmlformats.org/drawingml/2006/chart" xmlns:r="http://schemas.openxmlformats.org/officeDocument/2006/relationships" r:id="rId2"/>
          </a:graphicData>
        </a:graphic>
      </p:graphicFrame>
      <p:sp>
        <p:nvSpPr>
          <p:cNvPr id="49157" name="Text Box 7"/>
          <p:cNvSpPr txBox="1">
            <a:spLocks noChangeArrowheads="1"/>
          </p:cNvSpPr>
          <p:nvPr/>
        </p:nvSpPr>
        <p:spPr bwMode="auto">
          <a:xfrm>
            <a:off x="0" y="6399106"/>
            <a:ext cx="11377719" cy="4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eaLnBrk="1" fontAlgn="base" hangingPunct="1">
              <a:spcBef>
                <a:spcPct val="50000"/>
              </a:spcBef>
              <a:spcAft>
                <a:spcPct val="0"/>
              </a:spcAft>
            </a:pPr>
            <a:r>
              <a:rPr lang="en-US" sz="1100" dirty="0">
                <a:solidFill>
                  <a:prstClr val="black"/>
                </a:solidFill>
                <a:ea typeface="SimSun" pitchFamily="2" charset="-122"/>
              </a:rPr>
              <a:t>Source: </a:t>
            </a:r>
            <a:r>
              <a:rPr lang="en-US" sz="1100" dirty="0">
                <a:solidFill>
                  <a:srgbClr val="000000"/>
                </a:solidFill>
                <a:ea typeface="SimSun" pitchFamily="2" charset="-122"/>
                <a:cs typeface="Angsana New" pitchFamily="18" charset="-34"/>
              </a:rPr>
              <a:t>Prepared by </a:t>
            </a:r>
            <a:r>
              <a:rPr lang="en-US" sz="1100" dirty="0">
                <a:solidFill>
                  <a:srgbClr val="000000"/>
                </a:solidFill>
                <a:ea typeface="SimSun" pitchFamily="2" charset="-122"/>
                <a:cs typeface="Angsana New" pitchFamily="18" charset="-34"/>
                <a:hlinkClick r:id="rId3"/>
              </a:rPr>
              <a:t>www.aidsdatahub.org</a:t>
            </a:r>
            <a:r>
              <a:rPr lang="en-US" sz="1100" dirty="0">
                <a:solidFill>
                  <a:srgbClr val="000000"/>
                </a:solidFill>
                <a:ea typeface="SimSun" pitchFamily="2" charset="-122"/>
                <a:cs typeface="Angsana New" pitchFamily="18" charset="-34"/>
              </a:rPr>
              <a:t>  based </a:t>
            </a:r>
            <a:r>
              <a:rPr lang="en-US" sz="1100" dirty="0">
                <a:solidFill>
                  <a:prstClr val="black"/>
                </a:solidFill>
                <a:ea typeface="SimSun" pitchFamily="2" charset="-122"/>
              </a:rPr>
              <a:t>International HIV Research Group, School of Public Health and Community Medicine, The University of New South Wales. (2008). Behavioral Surveillance Survey in Timor-Leste, 2008 First Round Results for Female Sex Workers (FSW).</a:t>
            </a:r>
          </a:p>
        </p:txBody>
      </p:sp>
    </p:spTree>
    <p:extLst>
      <p:ext uri="{BB962C8B-B14F-4D97-AF65-F5344CB8AC3E}">
        <p14:creationId xmlns:p14="http://schemas.microsoft.com/office/powerpoint/2010/main" val="3555914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Percentage of MSM with correct knowledge of HIV, 2008</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BE4EE83-AC31-428F-AC3C-EE2F8A039318}" type="slidenum">
              <a:rPr lang="th-TH" smtClean="0">
                <a:solidFill>
                  <a:prstClr val="black">
                    <a:tint val="75000"/>
                  </a:prstClr>
                </a:solidFill>
              </a:rPr>
              <a:pPr>
                <a:defRPr/>
              </a:pPr>
              <a:t>24</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2327569119"/>
              </p:ext>
            </p:extLst>
          </p:nvPr>
        </p:nvGraphicFramePr>
        <p:xfrm>
          <a:off x="304760" y="2349424"/>
          <a:ext cx="11174545" cy="3734665"/>
        </p:xfrm>
        <a:graphic>
          <a:graphicData uri="http://schemas.openxmlformats.org/drawingml/2006/chart">
            <c:chart xmlns:c="http://schemas.openxmlformats.org/drawingml/2006/chart" xmlns:r="http://schemas.openxmlformats.org/officeDocument/2006/relationships" r:id="rId2"/>
          </a:graphicData>
        </a:graphic>
      </p:graphicFrame>
      <p:sp>
        <p:nvSpPr>
          <p:cNvPr id="50181" name="Text Box 7"/>
          <p:cNvSpPr txBox="1">
            <a:spLocks noChangeArrowheads="1"/>
          </p:cNvSpPr>
          <p:nvPr/>
        </p:nvSpPr>
        <p:spPr bwMode="auto">
          <a:xfrm>
            <a:off x="507937" y="6442606"/>
            <a:ext cx="11087774" cy="38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spAutoFit/>
          </a:bodyPr>
          <a:lstStyle>
            <a:defPPr>
              <a:defRPr lang="en-US"/>
            </a:defPPr>
            <a:lvl1pPr fontAlgn="base">
              <a:spcBef>
                <a:spcPct val="50000"/>
              </a:spcBef>
              <a:spcAft>
                <a:spcPct val="0"/>
              </a:spcAft>
              <a:defRPr sz="900">
                <a:solidFill>
                  <a:prstClr val="black"/>
                </a:solidFill>
                <a:latin typeface="Arial" pitchFamily="34" charset="0"/>
                <a:ea typeface="SimSun" pitchFamily="2" charset="-122"/>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Prepared by </a:t>
            </a:r>
            <a:r>
              <a:rPr lang="en-US" dirty="0">
                <a:hlinkClick r:id="rId3"/>
              </a:rPr>
              <a:t>www.aidsdatahub.org</a:t>
            </a:r>
            <a:r>
              <a:rPr lang="en-US" dirty="0"/>
              <a:t>  based on International HIV Research Group, School of Public Health and Community Medicine, The University of New South Wales. (2008). Behavioral Surveillance Survey in Timor-Leste, 2008 First Round Results for Men Who Have Sex with Men (MSM).</a:t>
            </a:r>
          </a:p>
        </p:txBody>
      </p:sp>
    </p:spTree>
    <p:extLst>
      <p:ext uri="{BB962C8B-B14F-4D97-AF65-F5344CB8AC3E}">
        <p14:creationId xmlns:p14="http://schemas.microsoft.com/office/powerpoint/2010/main" val="324279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26445" y="1477877"/>
            <a:ext cx="11862381" cy="5041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2400" dirty="0">
                <a:cs typeface="Cordia New" pitchFamily="34" charset="-34"/>
              </a:rPr>
              <a:t>Proportion of population with comprehensive knowledge of HIV by age group, gender and residence, 2009-2010</a:t>
            </a:r>
            <a:br>
              <a:rPr lang="en-US" sz="2400" dirty="0">
                <a:cs typeface="Cordia New" pitchFamily="34" charset="-34"/>
              </a:rPr>
            </a:br>
            <a:endParaRPr lang="en-US" sz="2400"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16129B8-AB38-4003-B7BA-D2902265089C}" type="slidenum">
              <a:rPr lang="th-TH" smtClean="0">
                <a:solidFill>
                  <a:prstClr val="black">
                    <a:tint val="75000"/>
                  </a:prstClr>
                </a:solidFill>
              </a:rPr>
              <a:pPr>
                <a:defRPr/>
              </a:pPr>
              <a:t>25</a:t>
            </a:fld>
            <a:endParaRPr lang="th-TH" dirty="0">
              <a:solidFill>
                <a:prstClr val="black">
                  <a:tint val="75000"/>
                </a:prstClr>
              </a:solidFill>
            </a:endParaRPr>
          </a:p>
        </p:txBody>
      </p:sp>
      <p:sp>
        <p:nvSpPr>
          <p:cNvPr id="51204" name="Text Box 31"/>
          <p:cNvSpPr txBox="1">
            <a:spLocks noChangeArrowheads="1"/>
          </p:cNvSpPr>
          <p:nvPr/>
        </p:nvSpPr>
        <p:spPr bwMode="auto">
          <a:xfrm>
            <a:off x="0" y="6434852"/>
            <a:ext cx="11682479" cy="4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defPPr>
              <a:defRPr lang="en-US"/>
            </a:defPPr>
            <a:lvl1pPr fontAlgn="base">
              <a:spcBef>
                <a:spcPct val="50000"/>
              </a:spcBef>
              <a:spcAft>
                <a:spcPct val="0"/>
              </a:spcAft>
              <a:defRPr sz="900">
                <a:solidFill>
                  <a:prstClr val="black"/>
                </a:solidFill>
                <a:latin typeface="Arial" pitchFamily="34" charset="0"/>
                <a:ea typeface="SimSun" pitchFamily="2" charset="-122"/>
                <a:cs typeface="Cordia New" pitchFamily="34" charset="-34"/>
              </a:defRPr>
            </a:lvl1pPr>
            <a:lvl2pPr marL="742950" indent="-285750" eaLnBrk="0" hangingPunct="0">
              <a:defRPr sz="2800">
                <a:latin typeface="Arial" pitchFamily="34" charset="0"/>
                <a:cs typeface="Cordia New" pitchFamily="34" charset="-34"/>
              </a:defRPr>
            </a:lvl2pPr>
            <a:lvl3pPr marL="1143000" indent="-228600" eaLnBrk="0" hangingPunct="0">
              <a:defRPr sz="2800">
                <a:latin typeface="Arial" pitchFamily="34" charset="0"/>
                <a:cs typeface="Cordia New" pitchFamily="34" charset="-34"/>
              </a:defRPr>
            </a:lvl3pPr>
            <a:lvl4pPr marL="1600200" indent="-228600" eaLnBrk="0" hangingPunct="0">
              <a:defRPr sz="2800">
                <a:latin typeface="Arial" pitchFamily="34" charset="0"/>
                <a:cs typeface="Cordia New" pitchFamily="34" charset="-34"/>
              </a:defRPr>
            </a:lvl4pPr>
            <a:lvl5pPr marL="2057400" indent="-228600" eaLnBrk="0" hangingPunct="0">
              <a:defRPr sz="2800">
                <a:latin typeface="Arial" pitchFamily="34" charset="0"/>
                <a:cs typeface="Cordia New" pitchFamily="34" charset="-34"/>
              </a:defRPr>
            </a:lvl5pPr>
            <a:lvl6pPr marL="2514600" indent="-228600" eaLnBrk="0" fontAlgn="base" hangingPunct="0">
              <a:spcBef>
                <a:spcPct val="0"/>
              </a:spcBef>
              <a:spcAft>
                <a:spcPct val="0"/>
              </a:spcAft>
              <a:defRPr sz="2800">
                <a:latin typeface="Arial" pitchFamily="34" charset="0"/>
                <a:cs typeface="Cordia New" pitchFamily="34" charset="-34"/>
              </a:defRPr>
            </a:lvl6pPr>
            <a:lvl7pPr marL="2971800" indent="-228600" eaLnBrk="0" fontAlgn="base" hangingPunct="0">
              <a:spcBef>
                <a:spcPct val="0"/>
              </a:spcBef>
              <a:spcAft>
                <a:spcPct val="0"/>
              </a:spcAft>
              <a:defRPr sz="2800">
                <a:latin typeface="Arial" pitchFamily="34" charset="0"/>
                <a:cs typeface="Cordia New" pitchFamily="34" charset="-34"/>
              </a:defRPr>
            </a:lvl7pPr>
            <a:lvl8pPr marL="3429000" indent="-228600" eaLnBrk="0" fontAlgn="base" hangingPunct="0">
              <a:spcBef>
                <a:spcPct val="0"/>
              </a:spcBef>
              <a:spcAft>
                <a:spcPct val="0"/>
              </a:spcAft>
              <a:defRPr sz="2800">
                <a:latin typeface="Arial" pitchFamily="34" charset="0"/>
                <a:cs typeface="Cordia New" pitchFamily="34" charset="-34"/>
              </a:defRPr>
            </a:lvl8pPr>
            <a:lvl9pPr marL="3886200" indent="-228600" eaLnBrk="0" fontAlgn="base" hangingPunct="0">
              <a:spcBef>
                <a:spcPct val="0"/>
              </a:spcBef>
              <a:spcAft>
                <a:spcPct val="0"/>
              </a:spcAft>
              <a:defRPr sz="2800">
                <a:latin typeface="Arial" pitchFamily="34" charset="0"/>
                <a:cs typeface="Cordia New" pitchFamily="34" charset="-34"/>
              </a:defRPr>
            </a:lvl9pPr>
          </a:lstStyle>
          <a:p>
            <a:r>
              <a:rPr lang="en-US" dirty="0"/>
              <a:t>Source: Prepared by </a:t>
            </a:r>
            <a:r>
              <a:rPr lang="en-US" dirty="0">
                <a:hlinkClick r:id="rId2"/>
              </a:rPr>
              <a:t>www.aidsdatahub.org</a:t>
            </a:r>
            <a:r>
              <a:rPr lang="en-US" dirty="0"/>
              <a:t> based on </a:t>
            </a:r>
            <a:r>
              <a:rPr lang="en-GB" dirty="0"/>
              <a:t>National Statistics Directorate Timor-Leste, Ministry of Finance Timor-Leste, &amp; ICF Macro. (2010). Timor-Leste Demographic and Health Survey 2009-10.</a:t>
            </a:r>
          </a:p>
          <a:p>
            <a:endParaRPr lang="en-US" dirty="0"/>
          </a:p>
        </p:txBody>
      </p:sp>
      <p:graphicFrame>
        <p:nvGraphicFramePr>
          <p:cNvPr id="7" name="Chart 6"/>
          <p:cNvGraphicFramePr>
            <a:graphicFrameLocks noGrp="1"/>
          </p:cNvGraphicFramePr>
          <p:nvPr>
            <p:extLst>
              <p:ext uri="{D42A27DB-BD31-4B8C-83A1-F6EECF244321}">
                <p14:modId xmlns:p14="http://schemas.microsoft.com/office/powerpoint/2010/main" val="1245482974"/>
              </p:ext>
            </p:extLst>
          </p:nvPr>
        </p:nvGraphicFramePr>
        <p:xfrm>
          <a:off x="304761" y="2515182"/>
          <a:ext cx="11580892" cy="3658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2972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a:cs typeface="Cordia New" pitchFamily="34" charset="-34"/>
              </a:rPr>
              <a:t>HIV Expenditure </a:t>
            </a:r>
            <a:endParaRPr lang="en-US">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AIDS spending by financing source, 2008-2009</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382723" y="6543532"/>
            <a:ext cx="9555917" cy="239875"/>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US" dirty="0">
                <a:latin typeface="Arial" pitchFamily="34" charset="0"/>
                <a:cs typeface="Arial" pitchFamily="34" charset="0"/>
                <a:hlinkClick r:id="rId3"/>
              </a:rPr>
              <a:t>www.aidsinfoonline.org</a:t>
            </a:r>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759219711"/>
              </p:ext>
            </p:extLst>
          </p:nvPr>
        </p:nvGraphicFramePr>
        <p:xfrm>
          <a:off x="382723" y="2057876"/>
          <a:ext cx="11401344" cy="4344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AIDS spending by financing source, 2008-2009</a:t>
            </a:r>
            <a:br>
              <a:rPr lang="en-US" sz="2400" dirty="0"/>
            </a:b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382723" y="6543532"/>
            <a:ext cx="9555917" cy="239875"/>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US" dirty="0">
                <a:latin typeface="Arial" pitchFamily="34" charset="0"/>
                <a:cs typeface="Arial" pitchFamily="34" charset="0"/>
                <a:hlinkClick r:id="rId3"/>
              </a:rPr>
              <a:t>www.aidsinfoonline.org</a:t>
            </a:r>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906105282"/>
              </p:ext>
            </p:extLst>
          </p:nvPr>
        </p:nvGraphicFramePr>
        <p:xfrm>
          <a:off x="711107" y="2210324"/>
          <a:ext cx="10057091" cy="4191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3365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400" dirty="0"/>
              <a:t>AIDS spending by category, 2008-2009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6" name="TextBox 1"/>
          <p:cNvSpPr txBox="1"/>
          <p:nvPr/>
        </p:nvSpPr>
        <p:spPr>
          <a:xfrm>
            <a:off x="382723" y="6543532"/>
            <a:ext cx="9555917" cy="239875"/>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dirty="0">
                <a:latin typeface="Arial" pitchFamily="34" charset="0"/>
                <a:cs typeface="Arial" pitchFamily="34" charset="0"/>
              </a:rPr>
              <a:t>Source: </a:t>
            </a:r>
            <a:r>
              <a:rPr lang="en-US" dirty="0">
                <a:latin typeface="Arial" pitchFamily="34" charset="0"/>
                <a:cs typeface="Arial" pitchFamily="34" charset="0"/>
              </a:rPr>
              <a:t>Prepared by </a:t>
            </a:r>
            <a:r>
              <a:rPr lang="en-US" dirty="0">
                <a:latin typeface="Arial" pitchFamily="34" charset="0"/>
                <a:cs typeface="Arial" pitchFamily="34" charset="0"/>
                <a:hlinkClick r:id="rId2"/>
              </a:rPr>
              <a:t>www.aidsdatahub.org</a:t>
            </a:r>
            <a:r>
              <a:rPr lang="en-US" dirty="0">
                <a:latin typeface="Arial" pitchFamily="34" charset="0"/>
                <a:cs typeface="Arial" pitchFamily="34" charset="0"/>
              </a:rPr>
              <a:t> based on </a:t>
            </a:r>
            <a:r>
              <a:rPr lang="en-US" dirty="0">
                <a:latin typeface="Arial" pitchFamily="34" charset="0"/>
                <a:cs typeface="Arial" pitchFamily="34" charset="0"/>
                <a:hlinkClick r:id="rId3"/>
              </a:rPr>
              <a:t>www.aidsinfoonline.org</a:t>
            </a:r>
            <a:r>
              <a:rPr lang="en-US" dirty="0">
                <a:latin typeface="Arial" pitchFamily="34" charset="0"/>
                <a:cs typeface="Arial" pitchFamily="34" charset="0"/>
              </a:rPr>
              <a:t> </a:t>
            </a:r>
            <a:endParaRPr lang="en-GB" dirty="0">
              <a:latin typeface="Arial" pitchFamily="34" charset="0"/>
              <a:cs typeface="Arial" pitchFamily="34" charset="0"/>
            </a:endParaRPr>
          </a:p>
          <a:p>
            <a:endParaRPr lang="en-GB"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210645521"/>
              </p:ext>
            </p:extLst>
          </p:nvPr>
        </p:nvGraphicFramePr>
        <p:xfrm>
          <a:off x="382723" y="2286529"/>
          <a:ext cx="11401344" cy="41157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75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lvl1pPr eaLnBrk="0" hangingPunct="0">
              <a:defRPr sz="3300">
                <a:solidFill>
                  <a:schemeClr val="tx1"/>
                </a:solidFill>
                <a:latin typeface="Arial" charset="0"/>
                <a:ea typeface="ＭＳ Ｐゴシック" charset="0"/>
                <a:cs typeface="Cordia New" charset="0"/>
              </a:defRPr>
            </a:lvl1pPr>
            <a:lvl2pPr marL="884408" indent="-340157" eaLnBrk="0" hangingPunct="0">
              <a:defRPr sz="3300">
                <a:solidFill>
                  <a:schemeClr val="tx1"/>
                </a:solidFill>
                <a:latin typeface="Arial" charset="0"/>
                <a:ea typeface="Cordia New" charset="0"/>
                <a:cs typeface="Cordia New" charset="0"/>
              </a:defRPr>
            </a:lvl2pPr>
            <a:lvl3pPr marL="1360627" indent="-272125" eaLnBrk="0" hangingPunct="0">
              <a:defRPr sz="3300">
                <a:solidFill>
                  <a:schemeClr val="tx1"/>
                </a:solidFill>
                <a:latin typeface="Arial" charset="0"/>
                <a:ea typeface="Cordia New" charset="0"/>
                <a:cs typeface="Cordia New" charset="0"/>
              </a:defRPr>
            </a:lvl3pPr>
            <a:lvl4pPr marL="1904878" indent="-272125" eaLnBrk="0" hangingPunct="0">
              <a:defRPr sz="3300">
                <a:solidFill>
                  <a:schemeClr val="tx1"/>
                </a:solidFill>
                <a:latin typeface="Arial" charset="0"/>
                <a:ea typeface="Cordia New" charset="0"/>
                <a:cs typeface="Cordia New" charset="0"/>
              </a:defRPr>
            </a:lvl4pPr>
            <a:lvl5pPr marL="2449129" indent="-272125" eaLnBrk="0" hangingPunct="0">
              <a:defRPr sz="3300">
                <a:solidFill>
                  <a:schemeClr val="tx1"/>
                </a:solidFill>
                <a:latin typeface="Arial" charset="0"/>
                <a:ea typeface="Cordia New" charset="0"/>
                <a:cs typeface="Cordia New" charset="0"/>
              </a:defRPr>
            </a:lvl5pPr>
            <a:lvl6pPr marL="2993380" indent="-272125" eaLnBrk="0" fontAlgn="base" hangingPunct="0">
              <a:spcBef>
                <a:spcPct val="0"/>
              </a:spcBef>
              <a:spcAft>
                <a:spcPct val="0"/>
              </a:spcAft>
              <a:defRPr sz="3300">
                <a:solidFill>
                  <a:schemeClr val="tx1"/>
                </a:solidFill>
                <a:latin typeface="Arial" charset="0"/>
                <a:ea typeface="Cordia New" charset="0"/>
                <a:cs typeface="Cordia New" charset="0"/>
              </a:defRPr>
            </a:lvl6pPr>
            <a:lvl7pPr marL="3537631" indent="-272125" eaLnBrk="0" fontAlgn="base" hangingPunct="0">
              <a:spcBef>
                <a:spcPct val="0"/>
              </a:spcBef>
              <a:spcAft>
                <a:spcPct val="0"/>
              </a:spcAft>
              <a:defRPr sz="3300">
                <a:solidFill>
                  <a:schemeClr val="tx1"/>
                </a:solidFill>
                <a:latin typeface="Arial" charset="0"/>
                <a:ea typeface="Cordia New" charset="0"/>
                <a:cs typeface="Cordia New" charset="0"/>
              </a:defRPr>
            </a:lvl7pPr>
            <a:lvl8pPr marL="4081882" indent="-272125" eaLnBrk="0" fontAlgn="base" hangingPunct="0">
              <a:spcBef>
                <a:spcPct val="0"/>
              </a:spcBef>
              <a:spcAft>
                <a:spcPct val="0"/>
              </a:spcAft>
              <a:defRPr sz="3300">
                <a:solidFill>
                  <a:schemeClr val="tx1"/>
                </a:solidFill>
                <a:latin typeface="Arial" charset="0"/>
                <a:ea typeface="Cordia New" charset="0"/>
                <a:cs typeface="Cordia New" charset="0"/>
              </a:defRPr>
            </a:lvl8pPr>
            <a:lvl9pPr marL="4626132" indent="-272125" eaLnBrk="0" fontAlgn="base" hangingPunct="0">
              <a:spcBef>
                <a:spcPct val="0"/>
              </a:spcBef>
              <a:spcAft>
                <a:spcPct val="0"/>
              </a:spcAft>
              <a:defRPr sz="3300">
                <a:solidFill>
                  <a:schemeClr val="tx1"/>
                </a:solidFill>
                <a:latin typeface="Arial" charset="0"/>
                <a:ea typeface="Cordia New" charset="0"/>
                <a:cs typeface="Cordia New" charset="0"/>
              </a:defRPr>
            </a:lvl9pPr>
          </a:lstStyle>
          <a:p>
            <a:pPr eaLnBrk="1" hangingPunct="1"/>
            <a:fld id="{93DDE38F-8861-2346-A597-4B87837C998D}" type="slidenum">
              <a:rPr lang="th-TH" sz="1400">
                <a:solidFill>
                  <a:srgbClr val="898989"/>
                </a:solidFill>
              </a:rPr>
              <a:pPr eaLnBrk="1" hangingPunct="1"/>
              <a:t>3</a:t>
            </a:fld>
            <a:endParaRPr lang="th-TH" sz="1400" dirty="0">
              <a:solidFill>
                <a:srgbClr val="898989"/>
              </a:solidFill>
            </a:endParaRPr>
          </a:p>
        </p:txBody>
      </p:sp>
      <p:sp>
        <p:nvSpPr>
          <p:cNvPr id="24579" name="Title 3"/>
          <p:cNvSpPr>
            <a:spLocks noGrp="1"/>
          </p:cNvSpPr>
          <p:nvPr>
            <p:ph type="title"/>
          </p:nvPr>
        </p:nvSpPr>
        <p:spPr bwMode="auto">
          <a:xfrm>
            <a:off x="226459" y="1571990"/>
            <a:ext cx="11202058" cy="5033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658249141"/>
              </p:ext>
            </p:extLst>
          </p:nvPr>
        </p:nvGraphicFramePr>
        <p:xfrm>
          <a:off x="719573" y="2134123"/>
          <a:ext cx="10943528" cy="3817235"/>
        </p:xfrm>
        <a:graphic>
          <a:graphicData uri="http://schemas.openxmlformats.org/drawingml/2006/table">
            <a:tbl>
              <a:tblPr/>
              <a:tblGrid>
                <a:gridCol w="8413137">
                  <a:extLst>
                    <a:ext uri="{9D8B030D-6E8A-4147-A177-3AD203B41FA5}">
                      <a16:colId xmlns:a16="http://schemas.microsoft.com/office/drawing/2014/main" val="20000"/>
                    </a:ext>
                  </a:extLst>
                </a:gridCol>
                <a:gridCol w="2530391">
                  <a:extLst>
                    <a:ext uri="{9D8B030D-6E8A-4147-A177-3AD203B41FA5}">
                      <a16:colId xmlns:a16="http://schemas.microsoft.com/office/drawing/2014/main" val="20001"/>
                    </a:ext>
                  </a:extLst>
                </a:gridCol>
              </a:tblGrid>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1,152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Annual population growth rate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490 (2010) </a:t>
                      </a:r>
                      <a:r>
                        <a:rPr lang="en-GB" sz="1400" b="1" i="0" u="none" strike="noStrike" baseline="30000" dirty="0">
                          <a:solidFill>
                            <a:schemeClr val="tx1"/>
                          </a:solidFill>
                          <a:effectLst/>
                          <a:latin typeface="Arial" pitchFamily="34" charset="0"/>
                          <a:cs typeface="Arial" pitchFamily="34" charset="0"/>
                        </a:rPr>
                        <a:t>5</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31.5 (2013) </a:t>
                      </a:r>
                      <a:r>
                        <a:rPr lang="en-GB" sz="1400" b="1" i="0" u="none" strike="noStrike" kern="1200" baseline="30000" dirty="0">
                          <a:solidFill>
                            <a:schemeClr val="tx1"/>
                          </a:solidFill>
                          <a:effectLst/>
                          <a:latin typeface="Arial" pitchFamily="34" charset="0"/>
                          <a:ea typeface="+mn-ea"/>
                          <a:cs typeface="Arial" pitchFamily="34" charset="0"/>
                        </a:rPr>
                        <a:t>3</a:t>
                      </a: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35.9 (2012) </a:t>
                      </a:r>
                      <a:r>
                        <a:rPr lang="en-GB" sz="1400" b="1" i="0" u="none" strike="noStrike" baseline="30000" dirty="0">
                          <a:solidFill>
                            <a:schemeClr val="tx1"/>
                          </a:solidFill>
                          <a:effectLst/>
                          <a:latin typeface="Arial" pitchFamily="34" charset="0"/>
                          <a:cs typeface="Arial" pitchFamily="34" charset="0"/>
                        </a:rPr>
                        <a:t>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57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128/0.620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1999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67.5 (2013)</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58.3 (2005-2012)</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93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in primary and secondary education (%)</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97.3 (2011)</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$US)</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1,371 (2013)</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1848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health expenditure (Int.$)</a:t>
                      </a:r>
                    </a:p>
                  </a:txBody>
                  <a:tcPr marL="121904" marR="121904" marT="7058" marB="45730"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79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12698" marR="12698" marT="9528"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
        <p:nvSpPr>
          <p:cNvPr id="2" name="Rectangle 1"/>
          <p:cNvSpPr/>
          <p:nvPr/>
        </p:nvSpPr>
        <p:spPr>
          <a:xfrm>
            <a:off x="335316" y="6181545"/>
            <a:ext cx="10943791" cy="725466"/>
          </a:xfrm>
          <a:prstGeom prst="rect">
            <a:avLst/>
          </a:prstGeom>
        </p:spPr>
        <p:txBody>
          <a:bodyPr wrap="square" lIns="108850" tIns="54425" rIns="108850" bIns="54425">
            <a:spAutoFit/>
          </a:bodyPr>
          <a:lstStyle/>
          <a:p>
            <a:pPr fontAlgn="base">
              <a:spcBef>
                <a:spcPct val="0"/>
              </a:spcBef>
              <a:spcAft>
                <a:spcPct val="0"/>
              </a:spcAft>
            </a:pPr>
            <a:r>
              <a:rPr lang="en-US" sz="1000" dirty="0">
                <a:solidFill>
                  <a:prstClr val="black"/>
                </a:solidFill>
                <a:ea typeface="ＭＳ Ｐゴシック" charset="0"/>
                <a:cs typeface="Arial" pitchFamily="34" charset="0"/>
              </a:rPr>
              <a:t>Sources: Prepared by www.aidsdatahub.org based on 1. UNDP. (2014). Human Development Report 2014 Sustaining Human Progress: Reducing Vulnerabilities and Building Resilience; 2. WHO. (2014). World Health Statistics 2014; 3. World Bank. World Data Bank: World Development Indicators &amp; Global Development Finance. Retrieved October, 2014, from h​t​</a:t>
            </a:r>
            <a:r>
              <a:rPr lang="en-US" sz="1000" dirty="0" err="1">
                <a:solidFill>
                  <a:prstClr val="black"/>
                </a:solidFill>
                <a:ea typeface="ＭＳ Ｐゴシック" charset="0"/>
                <a:cs typeface="Arial" pitchFamily="34" charset="0"/>
              </a:rPr>
              <a:t>t</a:t>
            </a:r>
            <a:r>
              <a:rPr lang="en-US" sz="1000" dirty="0">
                <a:solidFill>
                  <a:prstClr val="black"/>
                </a:solidFill>
                <a:ea typeface="ＭＳ Ｐゴシック" charset="0"/>
                <a:cs typeface="Arial" pitchFamily="34" charset="0"/>
              </a:rPr>
              <a:t>​p​:​/​/​d​a​t​a​b​a​n​k​.​w​o​r​l​d​b​a​n​k​.​o​r​g​;  4. UN Population Division. (2013). World Population Prospects: The 2012 Revision - Extended Dataset; and 5. UN Population Division. (2011). World Population Prospects The 2010 Revision.</a:t>
            </a:r>
            <a:endParaRPr lang="en-GB" sz="1000" dirty="0">
              <a:solidFill>
                <a:prstClr val="black"/>
              </a:solidFill>
              <a:ea typeface="ＭＳ Ｐゴシック" charset="0"/>
              <a:cs typeface="Arial" pitchFamily="34" charset="0"/>
            </a:endParaRPr>
          </a:p>
        </p:txBody>
      </p:sp>
    </p:spTree>
    <p:extLst>
      <p:ext uri="{BB962C8B-B14F-4D97-AF65-F5344CB8AC3E}">
        <p14:creationId xmlns:p14="http://schemas.microsoft.com/office/powerpoint/2010/main" val="392550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altLang="zh-CN" sz="6400">
                <a:cs typeface="Cordia New" pitchFamily="34" charset="-34"/>
              </a:rPr>
              <a:t>National response</a:t>
            </a:r>
            <a:br>
              <a:rPr lang="en-US" altLang="zh-CN" sz="6400">
                <a:cs typeface="Cordia New" pitchFamily="34" charset="-34"/>
              </a:rPr>
            </a:br>
            <a:endParaRPr lang="en-US">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963968" cy="504117"/>
          </a:xfrm>
        </p:spPr>
        <p:txBody>
          <a:bodyPr/>
          <a:lstStyle/>
          <a:p>
            <a:r>
              <a:rPr lang="en-US" sz="2400" dirty="0"/>
              <a:t>HIV testing coverage among key populations, 2008 and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7" name="TextBox 1"/>
          <p:cNvSpPr txBox="1"/>
          <p:nvPr/>
        </p:nvSpPr>
        <p:spPr>
          <a:xfrm>
            <a:off x="203174" y="6402285"/>
            <a:ext cx="11072958" cy="361628"/>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dirty="0">
                <a:latin typeface="Arial" pitchFamily="34" charset="0"/>
                <a:cs typeface="Arial" pitchFamily="34" charset="0"/>
              </a:rPr>
              <a:t>Source: Prepared by </a:t>
            </a:r>
            <a:r>
              <a:rPr lang="en-GB" dirty="0">
                <a:latin typeface="Arial" pitchFamily="34" charset="0"/>
                <a:cs typeface="Arial" pitchFamily="34" charset="0"/>
                <a:hlinkClick r:id="rId2"/>
              </a:rPr>
              <a:t>www.aidsdatahub.org</a:t>
            </a:r>
            <a:r>
              <a:rPr lang="en-GB" dirty="0">
                <a:latin typeface="Arial" pitchFamily="34" charset="0"/>
                <a:cs typeface="Arial" pitchFamily="34" charset="0"/>
              </a:rPr>
              <a:t>  based on 1. National AIDS Programme Timor-Leste. (2010). UNGASS Country Progress Report, Timor-Leste; and  2. National AIDS Programme Timor-Leste. (2012). Timor </a:t>
            </a:r>
            <a:r>
              <a:rPr lang="en-GB" dirty="0" err="1">
                <a:latin typeface="Arial" pitchFamily="34" charset="0"/>
                <a:cs typeface="Arial" pitchFamily="34" charset="0"/>
              </a:rPr>
              <a:t>Leste</a:t>
            </a:r>
            <a:r>
              <a:rPr lang="en-GB" dirty="0">
                <a:latin typeface="Arial" pitchFamily="34" charset="0"/>
                <a:cs typeface="Arial" pitchFamily="34" charset="0"/>
              </a:rPr>
              <a:t> Global AIDS Response Progress Report, 2012 </a:t>
            </a:r>
          </a:p>
        </p:txBody>
      </p:sp>
      <p:graphicFrame>
        <p:nvGraphicFramePr>
          <p:cNvPr id="8" name="Chart 7"/>
          <p:cNvGraphicFramePr>
            <a:graphicFrameLocks noGrp="1"/>
          </p:cNvGraphicFramePr>
          <p:nvPr>
            <p:extLst>
              <p:ext uri="{D42A27DB-BD31-4B8C-83A1-F6EECF244321}">
                <p14:modId xmlns:p14="http://schemas.microsoft.com/office/powerpoint/2010/main" val="3347605012"/>
              </p:ext>
            </p:extLst>
          </p:nvPr>
        </p:nvGraphicFramePr>
        <p:xfrm>
          <a:off x="406347" y="2362747"/>
          <a:ext cx="11377719" cy="3963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543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Number of ART sites and number of people on ART, 2005 - 2021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Rectangle 4"/>
          <p:cNvSpPr/>
          <p:nvPr/>
        </p:nvSpPr>
        <p:spPr>
          <a:xfrm>
            <a:off x="101587" y="6172994"/>
            <a:ext cx="10971372" cy="571578"/>
          </a:xfrm>
          <a:prstGeom prst="rect">
            <a:avLst/>
          </a:prstGeom>
        </p:spPr>
        <p:txBody>
          <a:bodyPr wrap="square" lIns="108850" tIns="54425" rIns="108850" bIns="54425">
            <a:spAutoFit/>
          </a:bodyPr>
          <a:lstStyle/>
          <a:p>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WHO, UNAIDS, &amp; UNICEF. (2010). Towards Universal Access: Scaling up Priority HIV/AIDS Interventions in the Health Sector - Progress  Report 2006-2010;  2. Timor Leste Global AIDS Response Progress Reports (Country Narrative Reports); 3. </a:t>
            </a:r>
            <a:r>
              <a:rPr lang="en-US" sz="1000" dirty="0">
                <a:latin typeface="Arial" pitchFamily="34" charset="0"/>
                <a:cs typeface="Arial" pitchFamily="34" charset="0"/>
              </a:rPr>
              <a:t>World Health Organization. (2015). Fact Sheet on HIV/AIDS, Timor-Leste; and 4. UNAIDS HIV Estimates 2022</a:t>
            </a:r>
            <a:endParaRPr lang="en-US" sz="10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938D7D6D-F1EA-45FC-8BA0-806D9826773F}"/>
              </a:ext>
            </a:extLst>
          </p:cNvPr>
          <p:cNvGraphicFramePr>
            <a:graphicFrameLocks noGrp="1"/>
          </p:cNvGraphicFramePr>
          <p:nvPr>
            <p:extLst>
              <p:ext uri="{D42A27DB-BD31-4B8C-83A1-F6EECF244321}">
                <p14:modId xmlns:p14="http://schemas.microsoft.com/office/powerpoint/2010/main" val="2330659802"/>
              </p:ext>
            </p:extLst>
          </p:nvPr>
        </p:nvGraphicFramePr>
        <p:xfrm>
          <a:off x="1237766" y="2210594"/>
          <a:ext cx="9714881"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9617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33</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2022</a:t>
            </a:r>
          </a:p>
        </p:txBody>
      </p:sp>
      <p:graphicFrame>
        <p:nvGraphicFramePr>
          <p:cNvPr id="5" name="Chart 4">
            <a:extLst>
              <a:ext uri="{FF2B5EF4-FFF2-40B4-BE49-F238E27FC236}">
                <a16:creationId xmlns:a16="http://schemas.microsoft.com/office/drawing/2014/main" id="{C98C37CA-6420-4109-BE35-25CC07CFEF2C}"/>
              </a:ext>
            </a:extLst>
          </p:cNvPr>
          <p:cNvGraphicFramePr>
            <a:graphicFrameLocks noGrp="1"/>
          </p:cNvGraphicFramePr>
          <p:nvPr/>
        </p:nvGraphicFramePr>
        <p:xfrm>
          <a:off x="1660944" y="2325037"/>
          <a:ext cx="8868525" cy="4297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5897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34</a:t>
            </a:fld>
            <a:endParaRPr lang="th-TH" dirty="0">
              <a:solidFill>
                <a:prstClr val="black">
                  <a:tint val="75000"/>
                </a:prstClr>
              </a:solidFill>
              <a:latin typeface="Arial"/>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495" y="1442632"/>
            <a:ext cx="11625035" cy="503934"/>
          </a:xfrm>
        </p:spPr>
        <p:txBody>
          <a:bodyPr/>
          <a:lstStyle/>
          <a:p>
            <a:r>
              <a:rPr lang="en-US" sz="2600" dirty="0"/>
              <a:t>HIV testing and treatment cascade, women (aged 15+ years) compared to men (aged 15+ years), 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1985" y="6572140"/>
            <a:ext cx="8487766" cy="230719"/>
          </a:xfrm>
          <a:prstGeom prst="rect">
            <a:avLst/>
          </a:prstGeom>
          <a:noFill/>
        </p:spPr>
        <p:txBody>
          <a:bodyPr wrap="square" rtlCol="0">
            <a:spAutoFit/>
          </a:bodyPr>
          <a:lstStyle/>
          <a:p>
            <a:pPr defTabSz="914035">
              <a:defRPr/>
            </a:pPr>
            <a:r>
              <a:rPr lang="en-US" sz="900" dirty="0">
                <a:solidFill>
                  <a:prstClr val="black"/>
                </a:solidFill>
                <a:latin typeface="Arial" pitchFamily="34" charset="0"/>
                <a:cs typeface="Arial" pitchFamily="34" charset="0"/>
              </a:rPr>
              <a:t>Source: Prepared by </a:t>
            </a:r>
            <a:r>
              <a:rPr lang="en-US" sz="900" dirty="0">
                <a:solidFill>
                  <a:prstClr val="black"/>
                </a:solidFill>
                <a:latin typeface="Arial" pitchFamily="34" charset="0"/>
                <a:cs typeface="Arial" pitchFamily="34" charset="0"/>
                <a:hlinkClick r:id="rId2"/>
              </a:rPr>
              <a:t>www.aidsdatahub.org</a:t>
            </a:r>
            <a:r>
              <a:rPr lang="en-US" sz="900" dirty="0">
                <a:solidFill>
                  <a:prstClr val="black"/>
                </a:solidFill>
                <a:latin typeface="Arial" pitchFamily="34" charset="0"/>
                <a:cs typeface="Arial" pitchFamily="34" charset="0"/>
              </a:rPr>
              <a:t> based on UNAIDS 2022 HIV Estimates</a:t>
            </a:r>
            <a:endParaRPr lang="en-GB" sz="900" dirty="0">
              <a:solidFill>
                <a:prstClr val="black"/>
              </a:solidFill>
              <a:latin typeface="Arial" pitchFamily="34" charset="0"/>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nvGraphicFramePr>
        <p:xfrm>
          <a:off x="1324132" y="2518849"/>
          <a:ext cx="9542150" cy="3901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493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35</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3" y="1356234"/>
            <a:ext cx="11202104" cy="503934"/>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1D00-000002000000}"/>
              </a:ext>
            </a:extLst>
          </p:cNvPr>
          <p:cNvGraphicFramePr>
            <a:graphicFrameLocks noGrp="1"/>
          </p:cNvGraphicFramePr>
          <p:nvPr/>
        </p:nvGraphicFramePr>
        <p:xfrm>
          <a:off x="1706658" y="2325038"/>
          <a:ext cx="8777097" cy="4205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292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36</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A00-000002000000}"/>
              </a:ext>
            </a:extLst>
          </p:cNvPr>
          <p:cNvGraphicFramePr>
            <a:graphicFrameLocks noGrp="1"/>
          </p:cNvGraphicFramePr>
          <p:nvPr>
            <p:extLst>
              <p:ext uri="{D42A27DB-BD31-4B8C-83A1-F6EECF244321}">
                <p14:modId xmlns:p14="http://schemas.microsoft.com/office/powerpoint/2010/main" val="2687620363"/>
              </p:ext>
            </p:extLst>
          </p:nvPr>
        </p:nvGraphicFramePr>
        <p:xfrm>
          <a:off x="1980942" y="2305518"/>
          <a:ext cx="8228528" cy="4114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966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37</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58" y="1634872"/>
            <a:ext cx="11202104" cy="503934"/>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B00-000002000000}"/>
              </a:ext>
            </a:extLst>
          </p:cNvPr>
          <p:cNvGraphicFramePr>
            <a:graphicFrameLocks/>
          </p:cNvGraphicFramePr>
          <p:nvPr/>
        </p:nvGraphicFramePr>
        <p:xfrm>
          <a:off x="2529511" y="2172657"/>
          <a:ext cx="7131391" cy="4388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4173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6" y="1600994"/>
            <a:ext cx="11202104" cy="504117"/>
          </a:xfrm>
        </p:spPr>
        <p:txBody>
          <a:bodyPr/>
          <a:lstStyle/>
          <a:p>
            <a:r>
              <a:rPr lang="en-US" sz="2400" dirty="0"/>
              <a:t>Distribution of PLHIV on ART by age and sex, September 2015</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TextBox 1"/>
          <p:cNvSpPr txBox="1"/>
          <p:nvPr/>
        </p:nvSpPr>
        <p:spPr>
          <a:xfrm>
            <a:off x="5277" y="6482251"/>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World Health Organization. (2015). Fact Sheet on HIV/AIDS, Timor-Leste.</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763049205"/>
              </p:ext>
            </p:extLst>
          </p:nvPr>
        </p:nvGraphicFramePr>
        <p:xfrm>
          <a:off x="914281" y="2667617"/>
          <a:ext cx="9549157" cy="3506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8871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 y="1701827"/>
            <a:ext cx="11115346" cy="503934"/>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571" y="6591682"/>
            <a:ext cx="10435402" cy="230802"/>
          </a:xfrm>
          <a:prstGeom prst="rect">
            <a:avLst/>
          </a:prstGeom>
        </p:spPr>
        <p:txBody>
          <a:bodyPr wrap="square">
            <a:spAutoFit/>
          </a:bodyPr>
          <a:lstStyle/>
          <a:p>
            <a:pPr defTabSz="914309" fontAlgn="base">
              <a:spcBef>
                <a:spcPct val="0"/>
              </a:spcBef>
              <a:spcAft>
                <a:spcPct val="0"/>
              </a:spcAft>
              <a:defRPr/>
            </a:pPr>
            <a:r>
              <a:rPr lang="en-US" sz="900" dirty="0">
                <a:solidFill>
                  <a:prstClr val="black"/>
                </a:solidFill>
                <a:latin typeface="Arial" pitchFamily="34" charset="0"/>
                <a:cs typeface="Arial" pitchFamily="34" charset="0"/>
              </a:rPr>
              <a:t>Sources: 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(2021). Global AIDS Update 2021. Confronting Inequalities: Lessons for pandemic responses from 40 years of AIDS.</a:t>
            </a:r>
            <a:endParaRPr lang="en-GB" sz="900" dirty="0">
              <a:solidFill>
                <a:prstClr val="black"/>
              </a:solidFill>
              <a:latin typeface="Arial" pitchFamily="34" charset="0"/>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27" y="2440925"/>
          <a:ext cx="10799796" cy="1564858"/>
        </p:xfrm>
        <a:graphic>
          <a:graphicData uri="http://schemas.openxmlformats.org/drawingml/2006/table">
            <a:tbl>
              <a:tblPr firstRow="1" bandRow="1">
                <a:tableStyleId>{5C22544A-7EE6-4342-B048-85BDC9FD1C3A}</a:tableStyleId>
              </a:tblPr>
              <a:tblGrid>
                <a:gridCol w="1799966">
                  <a:extLst>
                    <a:ext uri="{9D8B030D-6E8A-4147-A177-3AD203B41FA5}">
                      <a16:colId xmlns:a16="http://schemas.microsoft.com/office/drawing/2014/main" val="905884813"/>
                    </a:ext>
                  </a:extLst>
                </a:gridCol>
                <a:gridCol w="1799966">
                  <a:extLst>
                    <a:ext uri="{9D8B030D-6E8A-4147-A177-3AD203B41FA5}">
                      <a16:colId xmlns:a16="http://schemas.microsoft.com/office/drawing/2014/main" val="2584309763"/>
                    </a:ext>
                  </a:extLst>
                </a:gridCol>
                <a:gridCol w="1799966">
                  <a:extLst>
                    <a:ext uri="{9D8B030D-6E8A-4147-A177-3AD203B41FA5}">
                      <a16:colId xmlns:a16="http://schemas.microsoft.com/office/drawing/2014/main" val="582424314"/>
                    </a:ext>
                  </a:extLst>
                </a:gridCol>
                <a:gridCol w="1799966">
                  <a:extLst>
                    <a:ext uri="{9D8B030D-6E8A-4147-A177-3AD203B41FA5}">
                      <a16:colId xmlns:a16="http://schemas.microsoft.com/office/drawing/2014/main" val="3389219002"/>
                    </a:ext>
                  </a:extLst>
                </a:gridCol>
                <a:gridCol w="1799966">
                  <a:extLst>
                    <a:ext uri="{9D8B030D-6E8A-4147-A177-3AD203B41FA5}">
                      <a16:colId xmlns:a16="http://schemas.microsoft.com/office/drawing/2014/main" val="3139281094"/>
                    </a:ext>
                  </a:extLst>
                </a:gridCol>
                <a:gridCol w="1799966">
                  <a:extLst>
                    <a:ext uri="{9D8B030D-6E8A-4147-A177-3AD203B41FA5}">
                      <a16:colId xmlns:a16="http://schemas.microsoft.com/office/drawing/2014/main" val="621351089"/>
                    </a:ext>
                  </a:extLst>
                </a:gridCol>
              </a:tblGrid>
              <a:tr h="1564858">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4273287" y="3969196"/>
            <a:ext cx="6610415" cy="1188565"/>
            <a:chOff x="4273844" y="3968472"/>
            <a:chExt cx="6611276" cy="1188720"/>
          </a:xfrm>
        </p:grpSpPr>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Arial"/>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sz="1800">
                <a:solidFill>
                  <a:prstClr val="white"/>
                </a:solidFill>
                <a:latin typeface="Arial"/>
              </a:endParaRPr>
            </a:p>
          </p:txBody>
        </p:sp>
      </p:grpSp>
      <p:sp>
        <p:nvSpPr>
          <p:cNvPr id="24" name="TextBox 23">
            <a:extLst>
              <a:ext uri="{FF2B5EF4-FFF2-40B4-BE49-F238E27FC236}">
                <a16:creationId xmlns:a16="http://schemas.microsoft.com/office/drawing/2014/main" id="{6EF452C2-0799-4995-9884-D5C492B19E8C}"/>
              </a:ext>
            </a:extLst>
          </p:cNvPr>
          <p:cNvSpPr txBox="1"/>
          <p:nvPr/>
        </p:nvSpPr>
        <p:spPr>
          <a:xfrm>
            <a:off x="4507939" y="4357103"/>
            <a:ext cx="911435" cy="369284"/>
          </a:xfrm>
          <a:prstGeom prst="rect">
            <a:avLst/>
          </a:prstGeom>
          <a:noFill/>
        </p:spPr>
        <p:txBody>
          <a:bodyPr wrap="square" rtlCol="0">
            <a:spAutoFit/>
          </a:bodyPr>
          <a:lstStyle/>
          <a:p>
            <a:pPr defTabSz="914309"/>
            <a:r>
              <a:rPr lang="en-US" sz="1800" b="1" dirty="0">
                <a:solidFill>
                  <a:prstClr val="white"/>
                </a:solidFill>
                <a:latin typeface="Arial"/>
              </a:rPr>
              <a:t>NO</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19719" y="4357103"/>
            <a:ext cx="863983" cy="369284"/>
          </a:xfrm>
          <a:prstGeom prst="rect">
            <a:avLst/>
          </a:prstGeom>
          <a:noFill/>
        </p:spPr>
        <p:txBody>
          <a:bodyPr wrap="square" rtlCol="0">
            <a:spAutoFit/>
          </a:bodyPr>
          <a:lstStyle/>
          <a:p>
            <a:pPr defTabSz="914309"/>
            <a:r>
              <a:rPr lang="en-US" sz="1800" b="1" dirty="0">
                <a:solidFill>
                  <a:prstClr val="white"/>
                </a:solidFill>
                <a:latin typeface="Arial"/>
              </a:rPr>
              <a:t>NO</a:t>
            </a:r>
          </a:p>
        </p:txBody>
      </p:sp>
      <p:sp>
        <p:nvSpPr>
          <p:cNvPr id="19" name="TextBox 162">
            <a:extLst>
              <a:ext uri="{FF2B5EF4-FFF2-40B4-BE49-F238E27FC236}">
                <a16:creationId xmlns:a16="http://schemas.microsoft.com/office/drawing/2014/main" id="{98CE4104-2926-4662-BBD0-8FF710F4D3CB}"/>
              </a:ext>
            </a:extLst>
          </p:cNvPr>
          <p:cNvSpPr txBox="1"/>
          <p:nvPr/>
        </p:nvSpPr>
        <p:spPr>
          <a:xfrm>
            <a:off x="5707734" y="4193790"/>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
        <p:nvSpPr>
          <p:cNvPr id="20" name="TextBox 162">
            <a:extLst>
              <a:ext uri="{FF2B5EF4-FFF2-40B4-BE49-F238E27FC236}">
                <a16:creationId xmlns:a16="http://schemas.microsoft.com/office/drawing/2014/main" id="{107DB440-C722-4B8D-B2AE-1D418E8B18BE}"/>
              </a:ext>
            </a:extLst>
          </p:cNvPr>
          <p:cNvSpPr txBox="1"/>
          <p:nvPr/>
        </p:nvSpPr>
        <p:spPr>
          <a:xfrm>
            <a:off x="7423969" y="4193789"/>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
        <p:nvSpPr>
          <p:cNvPr id="16" name="TextBox 162">
            <a:extLst>
              <a:ext uri="{FF2B5EF4-FFF2-40B4-BE49-F238E27FC236}">
                <a16:creationId xmlns:a16="http://schemas.microsoft.com/office/drawing/2014/main" id="{9D281B41-8885-4182-A0FD-20ED573D6A02}"/>
              </a:ext>
            </a:extLst>
          </p:cNvPr>
          <p:cNvSpPr txBox="1"/>
          <p:nvPr/>
        </p:nvSpPr>
        <p:spPr>
          <a:xfrm>
            <a:off x="496092" y="4164189"/>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
        <p:nvSpPr>
          <p:cNvPr id="17" name="TextBox 162">
            <a:extLst>
              <a:ext uri="{FF2B5EF4-FFF2-40B4-BE49-F238E27FC236}">
                <a16:creationId xmlns:a16="http://schemas.microsoft.com/office/drawing/2014/main" id="{433DEDB9-812F-47B5-A0CE-38A35144BCA2}"/>
              </a:ext>
            </a:extLst>
          </p:cNvPr>
          <p:cNvSpPr txBox="1"/>
          <p:nvPr/>
        </p:nvSpPr>
        <p:spPr>
          <a:xfrm>
            <a:off x="2180972" y="4193788"/>
            <a:ext cx="1470353" cy="69591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309">
              <a:defRPr/>
            </a:pPr>
            <a:r>
              <a:rPr lang="en-GB" sz="1400" b="1" kern="0" dirty="0">
                <a:solidFill>
                  <a:prstClr val="black">
                    <a:lumMod val="50000"/>
                    <a:lumOff val="50000"/>
                  </a:prstClr>
                </a:solidFill>
                <a:latin typeface="Arial" panose="020B0604020202020204" pitchFamily="34" charset="0"/>
                <a:cs typeface="Arial" panose="020B0604020202020204" pitchFamily="34" charset="0"/>
              </a:rPr>
              <a:t>NO INFORMATION AVAILABLE</a:t>
            </a:r>
          </a:p>
        </p:txBody>
      </p:sp>
    </p:spTree>
    <p:extLst>
      <p:ext uri="{BB962C8B-B14F-4D97-AF65-F5344CB8AC3E}">
        <p14:creationId xmlns:p14="http://schemas.microsoft.com/office/powerpoint/2010/main" val="121311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0527" y="3391685"/>
            <a:ext cx="10818992" cy="17482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850" tIns="54425" rIns="108850" bIns="54425" numCol="1" anchor="t" anchorCtr="0" compatLnSpc="1">
            <a:prstTxWarp prst="textNoShape">
              <a:avLst/>
            </a:prstTxWarp>
          </a:bodyPr>
          <a:lstStyle/>
          <a:p>
            <a:pPr eaLnBrk="1" hangingPunct="1"/>
            <a:r>
              <a:rPr lang="en-US" sz="6400" dirty="0">
                <a:cs typeface="Cordia New" pitchFamily="34" charset="-34"/>
              </a:rPr>
              <a:t>HIV prevalence and </a:t>
            </a:r>
            <a:br>
              <a:rPr lang="en-US" sz="6400" dirty="0">
                <a:cs typeface="Cordia New" pitchFamily="34" charset="-34"/>
              </a:rPr>
            </a:br>
            <a:r>
              <a:rPr lang="en-US" sz="6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3F611EF-DF58-4399-8E3C-88279331F7BB}" type="slidenum">
              <a:rPr lang="th-TH" smtClean="0"/>
              <a:pPr>
                <a:defRPr/>
              </a:pPr>
              <a:t>40</a:t>
            </a:fld>
            <a:endParaRPr lang="th-TH" dirty="0"/>
          </a:p>
        </p:txBody>
      </p:sp>
      <p:sp>
        <p:nvSpPr>
          <p:cNvPr id="65539" name="Rectangle 2"/>
          <p:cNvSpPr txBox="1">
            <a:spLocks noChangeArrowheads="1"/>
          </p:cNvSpPr>
          <p:nvPr/>
        </p:nvSpPr>
        <p:spPr bwMode="auto">
          <a:xfrm>
            <a:off x="609521" y="1813345"/>
            <a:ext cx="10971372" cy="449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eaLnBrk="1" hangingPunct="1">
              <a:spcBef>
                <a:spcPct val="20000"/>
              </a:spcBef>
            </a:pPr>
            <a:r>
              <a:rPr lang="en-US" sz="4800" dirty="0">
                <a:solidFill>
                  <a:srgbClr val="C00000"/>
                </a:solidFill>
              </a:rPr>
              <a:t>THANK YOU</a:t>
            </a:r>
          </a:p>
          <a:p>
            <a:pPr algn="ctr" eaLnBrk="1" hangingPunct="1">
              <a:spcBef>
                <a:spcPct val="20000"/>
              </a:spcBef>
            </a:pPr>
            <a:endParaRPr lang="en-US" sz="4800" dirty="0">
              <a:solidFill>
                <a:srgbClr val="C00000"/>
              </a:solidFill>
            </a:endParaRPr>
          </a:p>
          <a:p>
            <a:pPr algn="ctr" eaLnBrk="1" hangingPunct="1">
              <a:spcBef>
                <a:spcPct val="20000"/>
              </a:spcBef>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eaLnBrk="1" hangingPunct="1">
              <a:spcBef>
                <a:spcPct val="20000"/>
              </a:spcBef>
            </a:pPr>
            <a:endParaRPr lang="en-US" u="sng" dirty="0">
              <a:solidFill>
                <a:srgbClr val="C00000"/>
              </a:solidFill>
            </a:endParaRPr>
          </a:p>
          <a:p>
            <a:pPr algn="ctr" eaLnBrk="1" hangingPunct="1">
              <a:spcBef>
                <a:spcPct val="20000"/>
              </a:spcBef>
            </a:pPr>
            <a:endParaRPr lang="en-US" sz="1700" i="1" dirty="0">
              <a:solidFill>
                <a:srgbClr val="C00000"/>
              </a:solidFill>
            </a:endParaRPr>
          </a:p>
          <a:p>
            <a:pPr algn="ctr" eaLnBrk="1" hangingPunct="1">
              <a:spcBef>
                <a:spcPct val="20000"/>
              </a:spcBef>
            </a:pPr>
            <a:endParaRPr lang="en-US" sz="1700" i="1" dirty="0">
              <a:solidFill>
                <a:srgbClr val="C00000"/>
              </a:solidFill>
            </a:endParaRPr>
          </a:p>
          <a:p>
            <a:pPr algn="ctr" eaLnBrk="1" hangingPunct="1">
              <a:spcBef>
                <a:spcPct val="20000"/>
              </a:spcBef>
            </a:pPr>
            <a:r>
              <a:rPr lang="en-US" sz="17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700" i="1" dirty="0">
                <a:solidFill>
                  <a:srgbClr val="C00000"/>
                </a:solidFill>
              </a:rPr>
              <a:t>Please acknowledge </a:t>
            </a:r>
            <a:r>
              <a:rPr lang="en-US" sz="1700" i="1" dirty="0">
                <a:solidFill>
                  <a:srgbClr val="C00000"/>
                </a:solidFill>
                <a:hlinkClick r:id="rId2"/>
              </a:rPr>
              <a:t>www.aidsdatahub.org</a:t>
            </a:r>
            <a:r>
              <a:rPr lang="en-US" sz="1700" i="1" dirty="0">
                <a:solidFill>
                  <a:srgbClr val="C00000"/>
                </a:solidFill>
              </a:rPr>
              <a:t> if slides are lifted directly from this site.</a:t>
            </a:r>
          </a:p>
          <a:p>
            <a:pPr algn="ctr" eaLnBrk="1" hangingPunct="1">
              <a:spcBef>
                <a:spcPct val="20000"/>
              </a:spcBef>
            </a:pPr>
            <a:endParaRPr lang="en-US" sz="1700" dirty="0">
              <a:solidFill>
                <a:srgbClr val="C00000"/>
              </a:solidFill>
            </a:endParaRPr>
          </a:p>
        </p:txBody>
      </p:sp>
    </p:spTree>
    <p:extLst>
      <p:ext uri="{BB962C8B-B14F-4D97-AF65-F5344CB8AC3E}">
        <p14:creationId xmlns:p14="http://schemas.microsoft.com/office/powerpoint/2010/main" val="51456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5</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3" y="1356234"/>
            <a:ext cx="11202104" cy="503934"/>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2022</a:t>
            </a:r>
          </a:p>
        </p:txBody>
      </p:sp>
      <p:graphicFrame>
        <p:nvGraphicFramePr>
          <p:cNvPr id="7" name="Chart 6">
            <a:extLst>
              <a:ext uri="{FF2B5EF4-FFF2-40B4-BE49-F238E27FC236}">
                <a16:creationId xmlns:a16="http://schemas.microsoft.com/office/drawing/2014/main" id="{C9B4F084-3162-40EE-87C4-EEB62C3F499C}"/>
              </a:ext>
            </a:extLst>
          </p:cNvPr>
          <p:cNvGraphicFramePr>
            <a:graphicFrameLocks/>
          </p:cNvGraphicFramePr>
          <p:nvPr>
            <p:extLst>
              <p:ext uri="{D42A27DB-BD31-4B8C-83A1-F6EECF244321}">
                <p14:modId xmlns:p14="http://schemas.microsoft.com/office/powerpoint/2010/main" val="3165167788"/>
              </p:ext>
            </p:extLst>
          </p:nvPr>
        </p:nvGraphicFramePr>
        <p:xfrm>
          <a:off x="571424" y="2325038"/>
          <a:ext cx="10971371" cy="4286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001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911507">
              <a:defRPr/>
            </a:pPr>
            <a:fld id="{77F5C28C-2900-4998-ACDD-0BCFC1EC22DA}" type="slidenum">
              <a:rPr lang="th-TH">
                <a:solidFill>
                  <a:prstClr val="black">
                    <a:tint val="75000"/>
                  </a:prstClr>
                </a:solidFill>
                <a:latin typeface="Arial"/>
                <a:cs typeface="Cordia New" panose="020B0304020202020204" pitchFamily="34" charset="-34"/>
              </a:rPr>
              <a:pPr defTabSz="911507">
                <a:defRPr/>
              </a:pPr>
              <a:t>6</a:t>
            </a:fld>
            <a:endParaRPr lang="th-TH" dirty="0">
              <a:solidFill>
                <a:prstClr val="black">
                  <a:tint val="75000"/>
                </a:prstClr>
              </a:solidFill>
              <a:latin typeface="Arial"/>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43" y="1356234"/>
            <a:ext cx="11202104" cy="503934"/>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494"/>
            <a:ext cx="11062988" cy="271854"/>
          </a:xfrm>
          <a:prstGeom prst="rect">
            <a:avLst/>
          </a:prstGeom>
        </p:spPr>
        <p:txBody>
          <a:bodyPr wrap="square" lIns="116860" tIns="58422" rIns="116860" bIns="58422">
            <a:spAutoFit/>
          </a:bodyPr>
          <a:lstStyle/>
          <a:p>
            <a:pPr defTabSz="1168548">
              <a:defRPr/>
            </a:pPr>
            <a:r>
              <a:rPr lang="en-US" sz="1000" dirty="0">
                <a:solidFill>
                  <a:prstClr val="black"/>
                </a:solidFill>
                <a:latin typeface="Arial"/>
                <a:cs typeface="Arial" pitchFamily="34" charset="0"/>
              </a:rPr>
              <a:t>Source: Prepared by </a:t>
            </a:r>
            <a:r>
              <a:rPr lang="en-US" sz="1000" dirty="0">
                <a:solidFill>
                  <a:prstClr val="black"/>
                </a:solidFill>
                <a:latin typeface="Arial"/>
                <a:cs typeface="Arial" pitchFamily="34" charset="0"/>
                <a:hlinkClick r:id="rId2"/>
              </a:rPr>
              <a:t>www.aidsdatahub.org</a:t>
            </a:r>
            <a:r>
              <a:rPr lang="en-US" sz="1000" dirty="0">
                <a:solidFill>
                  <a:prstClr val="black"/>
                </a:solidFill>
                <a:latin typeface="Arial"/>
                <a:cs typeface="Arial" pitchFamily="34" charset="0"/>
              </a:rPr>
              <a:t>  based on UNAIDS HIV estimates 2022</a:t>
            </a:r>
          </a:p>
        </p:txBody>
      </p:sp>
      <p:graphicFrame>
        <p:nvGraphicFramePr>
          <p:cNvPr id="5" name="Chart 4">
            <a:extLst>
              <a:ext uri="{FF2B5EF4-FFF2-40B4-BE49-F238E27FC236}">
                <a16:creationId xmlns:a16="http://schemas.microsoft.com/office/drawing/2014/main" id="{8602C3C3-0573-48DA-88BB-60584C663CBA}"/>
              </a:ext>
            </a:extLst>
          </p:cNvPr>
          <p:cNvGraphicFramePr>
            <a:graphicFrameLocks/>
          </p:cNvGraphicFramePr>
          <p:nvPr/>
        </p:nvGraphicFramePr>
        <p:xfrm>
          <a:off x="1203803" y="2296136"/>
          <a:ext cx="9782806" cy="4297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0673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Key population size estimates</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7</a:t>
            </a:fld>
            <a:endParaRPr lang="th-TH" dirty="0">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827946587"/>
              </p:ext>
            </p:extLst>
          </p:nvPr>
        </p:nvGraphicFramePr>
        <p:xfrm>
          <a:off x="609521" y="2515183"/>
          <a:ext cx="10727564" cy="3212030"/>
        </p:xfrm>
        <a:graphic>
          <a:graphicData uri="http://schemas.openxmlformats.org/drawingml/2006/table">
            <a:tbl>
              <a:tblPr/>
              <a:tblGrid>
                <a:gridCol w="2550808">
                  <a:extLst>
                    <a:ext uri="{9D8B030D-6E8A-4147-A177-3AD203B41FA5}">
                      <a16:colId xmlns:a16="http://schemas.microsoft.com/office/drawing/2014/main" val="20000"/>
                    </a:ext>
                  </a:extLst>
                </a:gridCol>
                <a:gridCol w="2044189">
                  <a:extLst>
                    <a:ext uri="{9D8B030D-6E8A-4147-A177-3AD203B41FA5}">
                      <a16:colId xmlns:a16="http://schemas.microsoft.com/office/drawing/2014/main" val="20001"/>
                    </a:ext>
                  </a:extLst>
                </a:gridCol>
                <a:gridCol w="2044189">
                  <a:extLst>
                    <a:ext uri="{9D8B030D-6E8A-4147-A177-3AD203B41FA5}">
                      <a16:colId xmlns:a16="http://schemas.microsoft.com/office/drawing/2014/main" val="20002"/>
                    </a:ext>
                  </a:extLst>
                </a:gridCol>
                <a:gridCol w="2044189">
                  <a:extLst>
                    <a:ext uri="{9D8B030D-6E8A-4147-A177-3AD203B41FA5}">
                      <a16:colId xmlns:a16="http://schemas.microsoft.com/office/drawing/2014/main" val="20003"/>
                    </a:ext>
                  </a:extLst>
                </a:gridCol>
                <a:gridCol w="2044189">
                  <a:extLst>
                    <a:ext uri="{9D8B030D-6E8A-4147-A177-3AD203B41FA5}">
                      <a16:colId xmlns:a16="http://schemas.microsoft.com/office/drawing/2014/main" val="20004"/>
                    </a:ext>
                  </a:extLst>
                </a:gridCol>
              </a:tblGrid>
              <a:tr h="453676">
                <a:tc gridSpan="5">
                  <a:txBody>
                    <a:bodyPr/>
                    <a:lstStyle/>
                    <a:p>
                      <a:pPr algn="ctr" fontAlgn="ctr"/>
                      <a:r>
                        <a:rPr lang="en-GB" sz="1800" b="1" i="0" u="none" strike="noStrike" dirty="0">
                          <a:solidFill>
                            <a:srgbClr val="FFFFFF"/>
                          </a:solidFill>
                          <a:effectLst/>
                          <a:latin typeface="Arial"/>
                        </a:rPr>
                        <a:t>Key population size estimates  </a:t>
                      </a:r>
                    </a:p>
                  </a:txBody>
                  <a:tcPr marL="0" marR="0" marT="0" marB="0" anchor="ctr">
                    <a:lnL w="12700" cap="flat" cmpd="sng" algn="ctr">
                      <a:solidFill>
                        <a:srgbClr val="88C540"/>
                      </a:solidFill>
                      <a:prstDash val="solid"/>
                      <a:round/>
                      <a:headEnd type="none" w="med" len="med"/>
                      <a:tailEnd type="none" w="med" len="med"/>
                    </a:lnL>
                    <a:lnR w="12700" cap="flat" cmpd="sng" algn="ctr">
                      <a:solidFill>
                        <a:srgbClr val="88C540"/>
                      </a:solidFill>
                      <a:prstDash val="solid"/>
                      <a:round/>
                      <a:headEnd type="none" w="med" len="med"/>
                      <a:tailEnd type="none" w="med" len="med"/>
                    </a:lnR>
                    <a:lnT w="12700" cap="flat" cmpd="sng" algn="ctr">
                      <a:solidFill>
                        <a:srgbClr val="88C540"/>
                      </a:solidFill>
                      <a:prstDash val="solid"/>
                      <a:round/>
                      <a:headEnd type="none" w="med" len="med"/>
                      <a:tailEnd type="none" w="med" len="med"/>
                    </a:lnT>
                    <a:lnB w="6350" cap="flat" cmpd="sng" algn="ctr">
                      <a:solidFill>
                        <a:srgbClr val="98B954"/>
                      </a:solidFill>
                      <a:prstDash val="solid"/>
                      <a:round/>
                      <a:headEnd type="none" w="med" len="med"/>
                      <a:tailEnd type="none" w="med" len="med"/>
                    </a:lnB>
                    <a:solidFill>
                      <a:srgbClr val="963634"/>
                    </a:solidFill>
                  </a:tcPr>
                </a:tc>
                <a:tc hMerge="1">
                  <a:txBody>
                    <a:bodyPr/>
                    <a:lstStyle/>
                    <a:p>
                      <a:endParaRPr lang="en-GB"/>
                    </a:p>
                  </a:txBody>
                  <a:tcPr/>
                </a:tc>
                <a:tc hMerge="1">
                  <a:txBody>
                    <a:bodyPr/>
                    <a:lstStyle/>
                    <a:p>
                      <a:endParaRPr lang="th-TH"/>
                    </a:p>
                  </a:txBody>
                  <a:tcPr/>
                </a:tc>
                <a:tc hMerge="1">
                  <a:txBody>
                    <a:bodyPr/>
                    <a:lstStyle/>
                    <a:p>
                      <a:endParaRPr lang="th-TH"/>
                    </a:p>
                  </a:txBody>
                  <a:tcPr/>
                </a:tc>
                <a:tc hMerge="1">
                  <a:txBody>
                    <a:bodyPr/>
                    <a:lstStyle/>
                    <a:p>
                      <a:endParaRPr lang="en-GB"/>
                    </a:p>
                  </a:txBody>
                  <a:tcPr/>
                </a:tc>
                <a:extLst>
                  <a:ext uri="{0D108BD9-81ED-4DB2-BD59-A6C34878D82A}">
                    <a16:rowId xmlns:a16="http://schemas.microsoft.com/office/drawing/2014/main" val="10000"/>
                  </a:ext>
                </a:extLst>
              </a:tr>
              <a:tr h="526746">
                <a:tc>
                  <a:txBody>
                    <a:bodyPr/>
                    <a:lstStyle/>
                    <a:p>
                      <a:pPr algn="ctr" rtl="0" fontAlgn="ctr"/>
                      <a:r>
                        <a:rPr lang="en-GB" sz="1400" b="1" i="0" u="none" strike="noStrike" dirty="0">
                          <a:solidFill>
                            <a:srgbClr val="FFFFFF"/>
                          </a:solidFill>
                          <a:effectLst/>
                          <a:latin typeface="Arial"/>
                        </a:rPr>
                        <a:t>Populations</a:t>
                      </a:r>
                    </a:p>
                  </a:txBody>
                  <a:tcPr marL="0" marR="0" marT="0" marB="0" anchor="ctr">
                    <a:lnL w="12700" cap="flat" cmpd="sng" algn="ctr">
                      <a:solidFill>
                        <a:srgbClr val="88C540"/>
                      </a:solidFill>
                      <a:prstDash val="solid"/>
                      <a:round/>
                      <a:headEnd type="none" w="med" len="med"/>
                      <a:tailEnd type="none" w="med" len="med"/>
                    </a:lnL>
                    <a:lnR>
                      <a:noFill/>
                    </a:lnR>
                    <a:lnT w="6350" cap="flat" cmpd="sng" algn="ctr">
                      <a:solidFill>
                        <a:srgbClr val="98B954"/>
                      </a:solidFill>
                      <a:prstDash val="solid"/>
                      <a:round/>
                      <a:headEnd type="none" w="med" len="med"/>
                      <a:tailEnd type="none" w="med" len="med"/>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a:solidFill>
                            <a:srgbClr val="FFFFFF"/>
                          </a:solidFill>
                          <a:effectLst/>
                          <a:latin typeface="Arial"/>
                        </a:rPr>
                        <a:t>Estimate</a:t>
                      </a:r>
                    </a:p>
                  </a:txBody>
                  <a:tcPr marL="0" marR="0" marT="0" marB="0" anchor="ctr">
                    <a:lnL>
                      <a:noFill/>
                    </a:lnL>
                    <a:lnR>
                      <a:noFill/>
                    </a:lnR>
                    <a:lnT w="6350" cap="flat" cmpd="sng" algn="ctr">
                      <a:solidFill>
                        <a:srgbClr val="98B954"/>
                      </a:solidFill>
                      <a:prstDash val="solid"/>
                      <a:round/>
                      <a:headEnd type="none" w="med" len="med"/>
                      <a:tailEnd type="none" w="med" len="med"/>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dirty="0">
                          <a:solidFill>
                            <a:srgbClr val="FFFFFF"/>
                          </a:solidFill>
                          <a:effectLst/>
                          <a:latin typeface="Arial"/>
                        </a:rPr>
                        <a:t>Lower estimate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dirty="0">
                          <a:solidFill>
                            <a:srgbClr val="FFFFFF"/>
                          </a:solidFill>
                          <a:effectLst/>
                          <a:latin typeface="Arial"/>
                        </a:rPr>
                        <a:t>Upper estimate</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tc>
                  <a:txBody>
                    <a:bodyPr/>
                    <a:lstStyle/>
                    <a:p>
                      <a:pPr algn="ctr" rtl="0" fontAlgn="ctr"/>
                      <a:r>
                        <a:rPr lang="en-GB" sz="1400" b="1" i="0" u="none" strike="noStrike">
                          <a:solidFill>
                            <a:srgbClr val="FFFFFF"/>
                          </a:solidFill>
                          <a:effectLst/>
                          <a:latin typeface="Arial"/>
                        </a:rPr>
                        <a:t>Year of estimate</a:t>
                      </a:r>
                    </a:p>
                  </a:txBody>
                  <a:tcPr marL="0" marR="0" marT="0" marB="0" anchor="ctr">
                    <a:lnL w="6350" cap="flat" cmpd="sng" algn="ctr">
                      <a:noFill/>
                      <a:prstDash val="solid"/>
                      <a:round/>
                      <a:headEnd type="none" w="med" len="med"/>
                      <a:tailEnd type="none" w="med" len="med"/>
                    </a:lnL>
                    <a:lnR w="12700" cap="flat" cmpd="sng" algn="ctr">
                      <a:solidFill>
                        <a:srgbClr val="88C540"/>
                      </a:solidFill>
                      <a:prstDash val="solid"/>
                      <a:round/>
                      <a:headEnd type="none" w="med" len="med"/>
                      <a:tailEnd type="none" w="med" len="med"/>
                    </a:lnR>
                    <a:lnT>
                      <a:noFill/>
                    </a:lnT>
                    <a:lnB w="25400" cap="flat" cmpd="dbl" algn="ctr">
                      <a:solidFill>
                        <a:srgbClr val="92D050"/>
                      </a:solidFill>
                      <a:prstDash val="solid"/>
                      <a:round/>
                      <a:headEnd type="none" w="med" len="med"/>
                      <a:tailEnd type="none" w="med" len="med"/>
                    </a:lnB>
                    <a:solidFill>
                      <a:srgbClr val="9BBB59"/>
                    </a:solidFill>
                  </a:tcPr>
                </a:tc>
                <a:extLst>
                  <a:ext uri="{0D108BD9-81ED-4DB2-BD59-A6C34878D82A}">
                    <a16:rowId xmlns:a16="http://schemas.microsoft.com/office/drawing/2014/main" val="10001"/>
                  </a:ext>
                </a:extLst>
              </a:tr>
              <a:tr h="562079">
                <a:tc>
                  <a:txBody>
                    <a:bodyPr/>
                    <a:lstStyle/>
                    <a:p>
                      <a:pPr algn="l" rtl="0" fontAlgn="ctr"/>
                      <a:r>
                        <a:rPr lang="en-GB" sz="1600" b="1" i="0" u="none" strike="noStrike" dirty="0">
                          <a:solidFill>
                            <a:srgbClr val="000000"/>
                          </a:solidFill>
                          <a:effectLst/>
                          <a:latin typeface="Arial"/>
                        </a:rPr>
                        <a:t>People who inject drugs</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53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10</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127</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544412">
                <a:tc>
                  <a:txBody>
                    <a:bodyPr/>
                    <a:lstStyle/>
                    <a:p>
                      <a:pPr algn="l" rtl="0" fontAlgn="ctr"/>
                      <a:r>
                        <a:rPr lang="en-GB" sz="1600" b="1" i="0" u="none" strike="noStrike" dirty="0">
                          <a:solidFill>
                            <a:srgbClr val="000000"/>
                          </a:solidFill>
                          <a:effectLst/>
                          <a:latin typeface="Arial"/>
                        </a:rPr>
                        <a:t>People</a:t>
                      </a:r>
                      <a:r>
                        <a:rPr lang="en-GB" sz="1600" b="1" i="0" u="none" strike="noStrike" baseline="0" dirty="0">
                          <a:solidFill>
                            <a:srgbClr val="000000"/>
                          </a:solidFill>
                          <a:effectLst/>
                          <a:latin typeface="Arial"/>
                        </a:rPr>
                        <a:t> who use drugs</a:t>
                      </a:r>
                      <a:endParaRPr lang="en-GB" sz="1600" b="1" i="0" u="none" strike="noStrike" dirty="0">
                        <a:solidFill>
                          <a:srgbClr val="000000"/>
                        </a:solidFill>
                        <a:effectLst/>
                        <a:latin typeface="Arial"/>
                      </a:endParaRP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388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787</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3"/>
                  </a:ext>
                </a:extLst>
              </a:tr>
              <a:tr h="544412">
                <a:tc>
                  <a:txBody>
                    <a:bodyPr/>
                    <a:lstStyle/>
                    <a:p>
                      <a:pPr algn="l" rtl="0" fontAlgn="ctr"/>
                      <a:r>
                        <a:rPr lang="en-GB" sz="1600" b="1" i="0" u="none" strike="noStrike" dirty="0">
                          <a:solidFill>
                            <a:srgbClr val="000000"/>
                          </a:solidFill>
                          <a:effectLst/>
                          <a:latin typeface="Arial"/>
                        </a:rPr>
                        <a:t>Female sex workers </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1,688</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1,333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2,044</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25400" cap="flat" cmpd="dbl" algn="ctr">
                      <a:solidFill>
                        <a:srgbClr val="92D050"/>
                      </a:solidFill>
                      <a:prstDash val="solid"/>
                      <a:round/>
                      <a:headEnd type="none" w="med" len="med"/>
                      <a:tailEnd type="none" w="med" len="med"/>
                    </a:lnB>
                  </a:tcPr>
                </a:tc>
                <a:extLst>
                  <a:ext uri="{0D108BD9-81ED-4DB2-BD59-A6C34878D82A}">
                    <a16:rowId xmlns:a16="http://schemas.microsoft.com/office/drawing/2014/main" val="10004"/>
                  </a:ext>
                </a:extLst>
              </a:tr>
              <a:tr h="580705">
                <a:tc>
                  <a:txBody>
                    <a:bodyPr/>
                    <a:lstStyle/>
                    <a:p>
                      <a:pPr algn="l" rtl="0" fontAlgn="ctr"/>
                      <a:r>
                        <a:rPr lang="en-US" sz="1600" b="1" i="0" u="none" strike="noStrike" dirty="0">
                          <a:solidFill>
                            <a:srgbClr val="000000"/>
                          </a:solidFill>
                          <a:effectLst/>
                          <a:latin typeface="Arial"/>
                        </a:rPr>
                        <a:t>Men who have sex with men </a:t>
                      </a:r>
                    </a:p>
                  </a:txBody>
                  <a:tcPr marL="118254" marR="0" marT="0" marB="0" anchor="ctr">
                    <a:lnL w="12700" cap="flat" cmpd="sng" algn="ctr">
                      <a:solidFill>
                        <a:srgbClr val="88C54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8,703</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7,821</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9,585</a:t>
                      </a:r>
                    </a:p>
                  </a:txBody>
                  <a:tcPr marL="0" marR="0" marT="0" marB="0" anchor="ctr">
                    <a:lnL w="25400" cap="flat" cmpd="dbl" algn="ctr">
                      <a:solidFill>
                        <a:srgbClr val="92D050"/>
                      </a:solidFill>
                      <a:prstDash val="solid"/>
                      <a:round/>
                      <a:headEnd type="none" w="med" len="med"/>
                      <a:tailEnd type="none" w="med" len="med"/>
                    </a:lnL>
                    <a:lnR w="25400" cap="flat" cmpd="dbl" algn="ctr">
                      <a:solidFill>
                        <a:srgbClr val="92D05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tc>
                  <a:txBody>
                    <a:bodyPr/>
                    <a:lstStyle/>
                    <a:p>
                      <a:pPr algn="ctr" rtl="0" fontAlgn="ctr"/>
                      <a:r>
                        <a:rPr lang="en-GB" sz="1600" b="1" i="0" u="none" strike="noStrike" dirty="0">
                          <a:solidFill>
                            <a:srgbClr val="000000"/>
                          </a:solidFill>
                          <a:effectLst/>
                          <a:latin typeface="Arial"/>
                        </a:rPr>
                        <a:t>2014</a:t>
                      </a:r>
                    </a:p>
                  </a:txBody>
                  <a:tcPr marL="0" marR="0" marT="0" marB="0" anchor="ctr">
                    <a:lnL w="25400" cap="flat" cmpd="dbl" algn="ctr">
                      <a:solidFill>
                        <a:srgbClr val="92D050"/>
                      </a:solidFill>
                      <a:prstDash val="solid"/>
                      <a:round/>
                      <a:headEnd type="none" w="med" len="med"/>
                      <a:tailEnd type="none" w="med" len="med"/>
                    </a:lnL>
                    <a:lnR w="12700" cap="flat" cmpd="sng" algn="ctr">
                      <a:solidFill>
                        <a:srgbClr val="88C540"/>
                      </a:solidFill>
                      <a:prstDash val="solid"/>
                      <a:round/>
                      <a:headEnd type="none" w="med" len="med"/>
                      <a:tailEnd type="none" w="med" len="med"/>
                    </a:lnR>
                    <a:lnT w="25400" cap="flat" cmpd="dbl" algn="ctr">
                      <a:solidFill>
                        <a:srgbClr val="92D050"/>
                      </a:solidFill>
                      <a:prstDash val="solid"/>
                      <a:round/>
                      <a:headEnd type="none" w="med" len="med"/>
                      <a:tailEnd type="none" w="med" len="med"/>
                    </a:lnT>
                    <a:lnB w="12700" cap="flat" cmpd="sng" algn="ctr">
                      <a:solidFill>
                        <a:srgbClr val="88C54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0" y="6173629"/>
            <a:ext cx="11784066" cy="448467"/>
          </a:xfrm>
          <a:prstGeom prst="rect">
            <a:avLst/>
          </a:prstGeom>
        </p:spPr>
        <p:txBody>
          <a:bodyPr wrap="square" lIns="108850" tIns="54425" rIns="108850" bIns="54425">
            <a:spAutoFit/>
          </a:bodyPr>
          <a:lstStyle/>
          <a:p>
            <a:r>
              <a:rPr lang="en-US" sz="1100" dirty="0">
                <a:latin typeface="Arial" pitchFamily="34" charset="0"/>
                <a:cs typeface="Arial" pitchFamily="34" charset="0"/>
              </a:rPr>
              <a:t>Sources: Prepared by </a:t>
            </a:r>
            <a:r>
              <a:rPr lang="en-US" sz="1100" dirty="0">
                <a:latin typeface="Arial" pitchFamily="34" charset="0"/>
                <a:cs typeface="Arial" pitchFamily="34" charset="0"/>
                <a:hlinkClick r:id="rId3"/>
              </a:rPr>
              <a:t>www.aidsdatahub.org</a:t>
            </a:r>
            <a:r>
              <a:rPr lang="en-US" sz="1100" dirty="0">
                <a:latin typeface="Arial" pitchFamily="34" charset="0"/>
                <a:cs typeface="Arial" pitchFamily="34" charset="0"/>
              </a:rPr>
              <a:t> based  on </a:t>
            </a:r>
            <a:r>
              <a:rPr lang="en-US" sz="1100" kern="0" dirty="0"/>
              <a:t>Jose, H., </a:t>
            </a:r>
            <a:r>
              <a:rPr lang="en-US" sz="1100" kern="0" dirty="0" err="1"/>
              <a:t>Rahman</a:t>
            </a:r>
            <a:r>
              <a:rPr lang="en-US" sz="1100" kern="0" dirty="0"/>
              <a:t>, B., &amp; </a:t>
            </a:r>
            <a:r>
              <a:rPr lang="en-US" sz="1100" kern="0" dirty="0" err="1"/>
              <a:t>Rawstorne</a:t>
            </a:r>
            <a:r>
              <a:rPr lang="en-US" sz="1100" kern="0" dirty="0"/>
              <a:t>, P. (2015). Population size estimation of female sex workers, men who have sex with men and people who use and inject drugs in Timor-Leste. National HIV/AIDS &amp; STIs Control Programme of the Ministry of Health Timor-Leste. </a:t>
            </a:r>
            <a:r>
              <a:rPr lang="en-US" sz="1100" kern="0" dirty="0" err="1"/>
              <a:t>Dili</a:t>
            </a:r>
            <a:r>
              <a:rPr lang="en-US" sz="1100" kern="0" dirty="0"/>
              <a:t>, Timor-Leste.</a:t>
            </a:r>
          </a:p>
        </p:txBody>
      </p:sp>
    </p:spTree>
    <p:extLst>
      <p:ext uri="{BB962C8B-B14F-4D97-AF65-F5344CB8AC3E}">
        <p14:creationId xmlns:p14="http://schemas.microsoft.com/office/powerpoint/2010/main" val="283735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45" y="1571976"/>
            <a:ext cx="11760794" cy="504117"/>
          </a:xfrm>
        </p:spPr>
        <p:txBody>
          <a:bodyPr/>
          <a:lstStyle/>
          <a:p>
            <a:r>
              <a:rPr lang="en-US" sz="2400" dirty="0"/>
              <a:t>HIV prevalence among surveyed populations, 2018-2019</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8</a:t>
            </a:fld>
            <a:endParaRPr lang="th-TH" dirty="0">
              <a:solidFill>
                <a:prstClr val="black">
                  <a:tint val="75000"/>
                </a:prstClr>
              </a:solidFill>
            </a:endParaRPr>
          </a:p>
        </p:txBody>
      </p:sp>
      <p:sp>
        <p:nvSpPr>
          <p:cNvPr id="5"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Ministry of Health, HIV/STI Unit. (2019). HIV Sentinel Surveillance Plus – Timor-Leste. Technical report 2018-2019</a:t>
            </a:r>
            <a:endParaRPr lang="en-GB" sz="900" dirty="0">
              <a:latin typeface="Arial" pitchFamily="34" charset="0"/>
              <a:cs typeface="Arial" pitchFamily="34" charset="0"/>
            </a:endParaRP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041748512"/>
              </p:ext>
            </p:extLst>
          </p:nvPr>
        </p:nvGraphicFramePr>
        <p:xfrm>
          <a:off x="1980406" y="2105037"/>
          <a:ext cx="6743700" cy="42544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5645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STI prevalence among MSM by district, 2011</a:t>
            </a:r>
            <a:endParaRPr lang="en-GB"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4" name="TextBox 1"/>
          <p:cNvSpPr txBox="1"/>
          <p:nvPr/>
        </p:nvSpPr>
        <p:spPr>
          <a:xfrm>
            <a:off x="35437" y="6431816"/>
            <a:ext cx="11987239" cy="37738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Ministry of Health, HIV/STI Unit. (2012). Results from the HIV/STI Integrated Biological &amp; Behavioral  Surveillance Survey Democratic Republic of Timor -Leste 2011. (Draft); and World Health Organization. (2015). Fact Sheet on HIV/AIDS, Timor-Leste.</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141845301"/>
              </p:ext>
            </p:extLst>
          </p:nvPr>
        </p:nvGraphicFramePr>
        <p:xfrm>
          <a:off x="1422215" y="2134094"/>
          <a:ext cx="9472967" cy="3959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1209225"/>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3402</TotalTime>
  <Words>2199</Words>
  <Application>Microsoft Office PowerPoint</Application>
  <PresentationFormat>Custom</PresentationFormat>
  <Paragraphs>234</Paragraphs>
  <Slides>40</Slides>
  <Notes>7</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40</vt:i4>
      </vt:variant>
    </vt:vector>
  </HeadingPairs>
  <TitlesOfParts>
    <vt:vector size="53" baseType="lpstr">
      <vt:lpstr>Arial</vt:lpstr>
      <vt:lpstr>Calibri</vt:lpstr>
      <vt:lpstr>Times New Roman</vt:lpstr>
      <vt:lpstr>1_Cover Design</vt:lpstr>
      <vt:lpstr>Layout with Latest!</vt:lpstr>
      <vt:lpstr>Layout</vt:lpstr>
      <vt:lpstr>1_Layout</vt:lpstr>
      <vt:lpstr>1_Layout with Latest!</vt:lpstr>
      <vt:lpstr>2_Layout</vt:lpstr>
      <vt:lpstr>2_Layout with Latest!</vt:lpstr>
      <vt:lpstr>3_Layout</vt:lpstr>
      <vt:lpstr>4_Layout</vt:lpstr>
      <vt:lpstr>5_Layout</vt:lpstr>
      <vt:lpstr>Timor-Leste</vt:lpstr>
      <vt:lpstr>CONTENT</vt:lpstr>
      <vt:lpstr>BASIC SOCIO-DEMOGRAPHIC INDICATORS</vt:lpstr>
      <vt:lpstr>HIV prevalence and  epidemiology</vt:lpstr>
      <vt:lpstr>Estimated people living with HIV, new HIV infections and AIDS-related deaths, 1990-2021</vt:lpstr>
      <vt:lpstr>Estimated number of adults (15+) living with HIV and women (15+) living with HIV, 1990-2021</vt:lpstr>
      <vt:lpstr>Key population size estimates</vt:lpstr>
      <vt:lpstr>HIV prevalence among surveyed populations, 2018-2019</vt:lpstr>
      <vt:lpstr>STI prevalence among MSM by district, 2011</vt:lpstr>
      <vt:lpstr>STI prevalence among FSW by district, 2011</vt:lpstr>
      <vt:lpstr>STI prevalence among clients of sex workers by district, 2011</vt:lpstr>
      <vt:lpstr>STI prevalence among uniformed personnel by district, 2011</vt:lpstr>
      <vt:lpstr>Reported number of  new HIV infections and cumulative HIV infections, 2003-2014</vt:lpstr>
      <vt:lpstr>Risk behaviours </vt:lpstr>
      <vt:lpstr>Proportion of key populations reported condom use at last sex, 2008 and 2011 </vt:lpstr>
      <vt:lpstr>Proportion of FSW reported condom use at last sex with client by district, 2011</vt:lpstr>
      <vt:lpstr>Frequency of buying and selling sex among female sex workers and clients, 2011</vt:lpstr>
      <vt:lpstr>Proportion of MSM reported condom use at last sex by partner type, 2011 </vt:lpstr>
      <vt:lpstr>Proportion of MSM with reported transactional sex and bi-sexual behaviour, 2011</vt:lpstr>
      <vt:lpstr>Proportion of MSM who reported consistent condom use in the past 12 months by type of partner, 2008 </vt:lpstr>
      <vt:lpstr>Young people (15-24) who reported sex before the age of 15 by gender and district, 2009-2010 </vt:lpstr>
      <vt:lpstr>Vulnerability and  HIV knowledge</vt:lpstr>
      <vt:lpstr>Percentage of FSW with correct knowledge of HIV, 2008 </vt:lpstr>
      <vt:lpstr>Percentage of MSM with correct knowledge of HIV, 2008 </vt:lpstr>
      <vt:lpstr>Proportion of population with comprehensive knowledge of HIV by age group, gender and residence, 2009-2010 </vt:lpstr>
      <vt:lpstr>HIV Expenditure </vt:lpstr>
      <vt:lpstr>AIDS spending by financing source, 2008-2009 </vt:lpstr>
      <vt:lpstr>AIDS spending by financing source, 2008-2009 </vt:lpstr>
      <vt:lpstr>AIDS spending by category, 2008-2009</vt:lpstr>
      <vt:lpstr>National response </vt:lpstr>
      <vt:lpstr>HIV testing coverage among key populations, 2008 and 2011</vt:lpstr>
      <vt:lpstr>Number of ART sites and number of people on ART, 2005 - 2021</vt:lpstr>
      <vt:lpstr>ART scale-up, 2009 - 2021</vt:lpstr>
      <vt:lpstr>HIV testing and treatment cascade, women (aged 15+ years) compared to men (aged 15+ years), 2021  </vt:lpstr>
      <vt:lpstr>Estimated adults living with HIV, adults receiving ARVs, and adult ART coverage, 2021</vt:lpstr>
      <vt:lpstr>Treatment cascade, 2021</vt:lpstr>
      <vt:lpstr>HIV testing and treatment cascade, 2021</vt:lpstr>
      <vt:lpstr>Distribution of PLHIV on ART by age and sex, September 2015</vt:lpstr>
      <vt:lpstr>Punitive and discriminatory laws,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dc:creator>UNAIDS</dc:creator>
  <cp:lastModifiedBy>Ye Yu SHWE</cp:lastModifiedBy>
  <cp:revision>386</cp:revision>
  <dcterms:created xsi:type="dcterms:W3CDTF">2013-01-31T02:09:13Z</dcterms:created>
  <dcterms:modified xsi:type="dcterms:W3CDTF">2022-08-23T10:12:10Z</dcterms:modified>
</cp:coreProperties>
</file>