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3.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9.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drawings/drawing1.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notesSlides/notesSlide13.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14.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5.xml" ContentType="application/vnd.openxmlformats-officedocument.themeOverride+xml"/>
  <Override PartName="/ppt/notesSlides/notesSlide15.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7.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drawings/drawing3.xml" ContentType="application/vnd.openxmlformats-officedocument.drawingml.chartshapes+xml"/>
  <Override PartName="/ppt/charts/chart33.xml" ContentType="application/vnd.openxmlformats-officedocument.drawingml.chart+xml"/>
  <Override PartName="/ppt/theme/themeOverride33.xml" ContentType="application/vnd.openxmlformats-officedocument.themeOverride+xml"/>
  <Override PartName="/ppt/drawings/drawing4.xml" ContentType="application/vnd.openxmlformats-officedocument.drawingml.chartshapes+xml"/>
  <Override PartName="/ppt/charts/chart34.xml" ContentType="application/vnd.openxmlformats-officedocument.drawingml.chart+xml"/>
  <Override PartName="/ppt/theme/themeOverride34.xml" ContentType="application/vnd.openxmlformats-officedocument.themeOverride+xml"/>
  <Override PartName="/ppt/notesSlides/notesSlide18.xml" ContentType="application/vnd.openxmlformats-officedocument.presentationml.notesSlide+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90" r:id="rId3"/>
    <p:sldMasterId id="2147483699" r:id="rId4"/>
    <p:sldMasterId id="2147483708" r:id="rId5"/>
    <p:sldMasterId id="2147483726" r:id="rId6"/>
    <p:sldMasterId id="2147483762" r:id="rId7"/>
    <p:sldMasterId id="2147483798" r:id="rId8"/>
    <p:sldMasterId id="2147483807" r:id="rId9"/>
    <p:sldMasterId id="2147483816" r:id="rId10"/>
    <p:sldMasterId id="2147483825" r:id="rId11"/>
    <p:sldMasterId id="2147483834" r:id="rId12"/>
    <p:sldMasterId id="2147483843" r:id="rId13"/>
    <p:sldMasterId id="2147483852" r:id="rId14"/>
    <p:sldMasterId id="2147483861" r:id="rId15"/>
    <p:sldMasterId id="2147483870" r:id="rId16"/>
    <p:sldMasterId id="2147483879" r:id="rId17"/>
    <p:sldMasterId id="2147483888" r:id="rId18"/>
    <p:sldMasterId id="2147483897" r:id="rId19"/>
    <p:sldMasterId id="2147483906" r:id="rId20"/>
  </p:sldMasterIdLst>
  <p:notesMasterIdLst>
    <p:notesMasterId r:id="rId63"/>
  </p:notesMasterIdLst>
  <p:sldIdLst>
    <p:sldId id="257" r:id="rId21"/>
    <p:sldId id="339" r:id="rId22"/>
    <p:sldId id="369" r:id="rId23"/>
    <p:sldId id="258" r:id="rId24"/>
    <p:sldId id="328" r:id="rId25"/>
    <p:sldId id="3006" r:id="rId26"/>
    <p:sldId id="3014" r:id="rId27"/>
    <p:sldId id="387" r:id="rId28"/>
    <p:sldId id="312" r:id="rId29"/>
    <p:sldId id="309" r:id="rId30"/>
    <p:sldId id="2121" r:id="rId31"/>
    <p:sldId id="2122" r:id="rId32"/>
    <p:sldId id="2123" r:id="rId33"/>
    <p:sldId id="3013" r:id="rId34"/>
    <p:sldId id="259" r:id="rId35"/>
    <p:sldId id="314" r:id="rId36"/>
    <p:sldId id="3027" r:id="rId37"/>
    <p:sldId id="3029" r:id="rId38"/>
    <p:sldId id="3028" r:id="rId39"/>
    <p:sldId id="3026" r:id="rId40"/>
    <p:sldId id="260" r:id="rId41"/>
    <p:sldId id="3030" r:id="rId42"/>
    <p:sldId id="342" r:id="rId43"/>
    <p:sldId id="3031" r:id="rId44"/>
    <p:sldId id="261" r:id="rId45"/>
    <p:sldId id="377" r:id="rId46"/>
    <p:sldId id="348" r:id="rId47"/>
    <p:sldId id="262" r:id="rId48"/>
    <p:sldId id="3023" r:id="rId49"/>
    <p:sldId id="3021" r:id="rId50"/>
    <p:sldId id="3025" r:id="rId51"/>
    <p:sldId id="3022" r:id="rId52"/>
    <p:sldId id="3032" r:id="rId53"/>
    <p:sldId id="349" r:id="rId54"/>
    <p:sldId id="332" r:id="rId55"/>
    <p:sldId id="3008" r:id="rId56"/>
    <p:sldId id="334" r:id="rId57"/>
    <p:sldId id="331" r:id="rId58"/>
    <p:sldId id="3024" r:id="rId59"/>
    <p:sldId id="3010" r:id="rId60"/>
    <p:sldId id="3004" r:id="rId61"/>
    <p:sldId id="340" r:id="rId62"/>
  </p:sldIdLst>
  <p:sldSz cx="12192000" cy="6858000"/>
  <p:notesSz cx="6858000" cy="9144000"/>
  <p:defaultTextStyle>
    <a:defPPr>
      <a:defRPr lang="en-US"/>
    </a:defPPr>
    <a:lvl1pPr marL="0" algn="l" defTabSz="911416" rtl="0" eaLnBrk="1" latinLnBrk="0" hangingPunct="1">
      <a:defRPr sz="1800" kern="1200">
        <a:solidFill>
          <a:schemeClr val="tx1"/>
        </a:solidFill>
        <a:latin typeface="+mn-lt"/>
        <a:ea typeface="+mn-ea"/>
        <a:cs typeface="+mn-cs"/>
      </a:defRPr>
    </a:lvl1pPr>
    <a:lvl2pPr marL="455711" algn="l" defTabSz="911416" rtl="0" eaLnBrk="1" latinLnBrk="0" hangingPunct="1">
      <a:defRPr sz="1800" kern="1200">
        <a:solidFill>
          <a:schemeClr val="tx1"/>
        </a:solidFill>
        <a:latin typeface="+mn-lt"/>
        <a:ea typeface="+mn-ea"/>
        <a:cs typeface="+mn-cs"/>
      </a:defRPr>
    </a:lvl2pPr>
    <a:lvl3pPr marL="911416" algn="l" defTabSz="911416" rtl="0" eaLnBrk="1" latinLnBrk="0" hangingPunct="1">
      <a:defRPr sz="1800" kern="1200">
        <a:solidFill>
          <a:schemeClr val="tx1"/>
        </a:solidFill>
        <a:latin typeface="+mn-lt"/>
        <a:ea typeface="+mn-ea"/>
        <a:cs typeface="+mn-cs"/>
      </a:defRPr>
    </a:lvl3pPr>
    <a:lvl4pPr marL="1367125" algn="l" defTabSz="911416" rtl="0" eaLnBrk="1" latinLnBrk="0" hangingPunct="1">
      <a:defRPr sz="1800" kern="1200">
        <a:solidFill>
          <a:schemeClr val="tx1"/>
        </a:solidFill>
        <a:latin typeface="+mn-lt"/>
        <a:ea typeface="+mn-ea"/>
        <a:cs typeface="+mn-cs"/>
      </a:defRPr>
    </a:lvl4pPr>
    <a:lvl5pPr marL="1822808" algn="l" defTabSz="911416" rtl="0" eaLnBrk="1" latinLnBrk="0" hangingPunct="1">
      <a:defRPr sz="1800" kern="1200">
        <a:solidFill>
          <a:schemeClr val="tx1"/>
        </a:solidFill>
        <a:latin typeface="+mn-lt"/>
        <a:ea typeface="+mn-ea"/>
        <a:cs typeface="+mn-cs"/>
      </a:defRPr>
    </a:lvl5pPr>
    <a:lvl6pPr marL="2278533" algn="l" defTabSz="911416" rtl="0" eaLnBrk="1" latinLnBrk="0" hangingPunct="1">
      <a:defRPr sz="1800" kern="1200">
        <a:solidFill>
          <a:schemeClr val="tx1"/>
        </a:solidFill>
        <a:latin typeface="+mn-lt"/>
        <a:ea typeface="+mn-ea"/>
        <a:cs typeface="+mn-cs"/>
      </a:defRPr>
    </a:lvl6pPr>
    <a:lvl7pPr marL="2734252" algn="l" defTabSz="911416" rtl="0" eaLnBrk="1" latinLnBrk="0" hangingPunct="1">
      <a:defRPr sz="1800" kern="1200">
        <a:solidFill>
          <a:schemeClr val="tx1"/>
        </a:solidFill>
        <a:latin typeface="+mn-lt"/>
        <a:ea typeface="+mn-ea"/>
        <a:cs typeface="+mn-cs"/>
      </a:defRPr>
    </a:lvl7pPr>
    <a:lvl8pPr marL="3189943" algn="l" defTabSz="911416" rtl="0" eaLnBrk="1" latinLnBrk="0" hangingPunct="1">
      <a:defRPr sz="1800" kern="1200">
        <a:solidFill>
          <a:schemeClr val="tx1"/>
        </a:solidFill>
        <a:latin typeface="+mn-lt"/>
        <a:ea typeface="+mn-ea"/>
        <a:cs typeface="+mn-cs"/>
      </a:defRPr>
    </a:lvl8pPr>
    <a:lvl9pPr marL="3645625" algn="l" defTabSz="91141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4"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26C74"/>
    <a:srgbClr val="FF9966"/>
    <a:srgbClr val="CC99FF"/>
    <a:srgbClr val="FF99FF"/>
    <a:srgbClr val="FF7C80"/>
    <a:srgbClr val="00CCFF"/>
    <a:srgbClr val="FF8F57"/>
    <a:srgbClr val="33CCCC"/>
    <a:srgbClr val="CD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0"/>
    <p:restoredTop sz="92308" autoAdjust="0"/>
  </p:normalViewPr>
  <p:slideViewPr>
    <p:cSldViewPr>
      <p:cViewPr varScale="1">
        <p:scale>
          <a:sx n="92" d="100"/>
          <a:sy n="92" d="100"/>
        </p:scale>
        <p:origin x="428"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1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NULL"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NULL" TargetMode="Externa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PLHIV_NI_Deaths!$D$752</c:f>
              <c:strCache>
                <c:ptCount val="1"/>
                <c:pt idx="0">
                  <c:v> PLHIV </c:v>
                </c:pt>
              </c:strCache>
            </c:strRef>
          </c:tx>
          <c:spPr>
            <a:ln w="38100">
              <a:solidFill>
                <a:srgbClr val="63CDF6"/>
              </a:solidFill>
            </a:ln>
          </c:spPr>
          <c:marker>
            <c:symbol val="none"/>
          </c:marker>
          <c:dLbls>
            <c:dLbl>
              <c:idx val="32"/>
              <c:tx>
                <c:rich>
                  <a:bodyPr/>
                  <a:lstStyle/>
                  <a:p>
                    <a:r>
                      <a:rPr lang="en-US" dirty="0"/>
                      <a:t>560 000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553-49C2-8B6D-EBEA49E78196}"/>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PLHIV_NI_Deaths!$D$753:$D$785</c:f>
              <c:numCache>
                <c:formatCode>_-* #,##0_-;\-* #,##0_-;_-* "-"??_-;_-@_-</c:formatCode>
                <c:ptCount val="33"/>
                <c:pt idx="0">
                  <c:v>293989</c:v>
                </c:pt>
                <c:pt idx="1">
                  <c:v>451038</c:v>
                </c:pt>
                <c:pt idx="2">
                  <c:v>583665</c:v>
                </c:pt>
                <c:pt idx="3">
                  <c:v>681954</c:v>
                </c:pt>
                <c:pt idx="4">
                  <c:v>752915</c:v>
                </c:pt>
                <c:pt idx="5">
                  <c:v>803567</c:v>
                </c:pt>
                <c:pt idx="6">
                  <c:v>835196</c:v>
                </c:pt>
                <c:pt idx="7">
                  <c:v>851206</c:v>
                </c:pt>
                <c:pt idx="8">
                  <c:v>855565</c:v>
                </c:pt>
                <c:pt idx="9">
                  <c:v>849455</c:v>
                </c:pt>
                <c:pt idx="10">
                  <c:v>841084</c:v>
                </c:pt>
                <c:pt idx="11">
                  <c:v>827020</c:v>
                </c:pt>
                <c:pt idx="12">
                  <c:v>807128</c:v>
                </c:pt>
                <c:pt idx="13">
                  <c:v>783108</c:v>
                </c:pt>
                <c:pt idx="14">
                  <c:v>759879</c:v>
                </c:pt>
                <c:pt idx="15">
                  <c:v>739829</c:v>
                </c:pt>
                <c:pt idx="16">
                  <c:v>723701</c:v>
                </c:pt>
                <c:pt idx="17">
                  <c:v>708407</c:v>
                </c:pt>
                <c:pt idx="18">
                  <c:v>693748</c:v>
                </c:pt>
                <c:pt idx="19">
                  <c:v>679843</c:v>
                </c:pt>
                <c:pt idx="20">
                  <c:v>664391</c:v>
                </c:pt>
                <c:pt idx="21">
                  <c:v>651213</c:v>
                </c:pt>
                <c:pt idx="22">
                  <c:v>639075</c:v>
                </c:pt>
                <c:pt idx="23">
                  <c:v>627289</c:v>
                </c:pt>
                <c:pt idx="24">
                  <c:v>616582</c:v>
                </c:pt>
                <c:pt idx="25">
                  <c:v>606560</c:v>
                </c:pt>
                <c:pt idx="26">
                  <c:v>598019</c:v>
                </c:pt>
                <c:pt idx="27">
                  <c:v>590232</c:v>
                </c:pt>
                <c:pt idx="28">
                  <c:v>582806</c:v>
                </c:pt>
                <c:pt idx="29">
                  <c:v>575918</c:v>
                </c:pt>
                <c:pt idx="30">
                  <c:v>570284</c:v>
                </c:pt>
                <c:pt idx="31">
                  <c:v>565498</c:v>
                </c:pt>
                <c:pt idx="32">
                  <c:v>561578</c:v>
                </c:pt>
              </c:numCache>
            </c:numRef>
          </c:val>
          <c:smooth val="0"/>
          <c:extLst>
            <c:ext xmlns:c16="http://schemas.microsoft.com/office/drawing/2014/chart" uri="{C3380CC4-5D6E-409C-BE32-E72D297353CC}">
              <c16:uniqueId val="{00000001-0553-49C2-8B6D-EBEA49E78196}"/>
            </c:ext>
          </c:extLst>
        </c:ser>
        <c:ser>
          <c:idx val="1"/>
          <c:order val="1"/>
          <c:tx>
            <c:strRef>
              <c:f>PLHIV_NI_Deaths!$E$752</c:f>
              <c:strCache>
                <c:ptCount val="1"/>
                <c:pt idx="0">
                  <c:v> PLHIV Lower bound </c:v>
                </c:pt>
              </c:strCache>
            </c:strRef>
          </c:tx>
          <c:spPr>
            <a:ln w="22225">
              <a:solidFill>
                <a:srgbClr val="63CDF6"/>
              </a:solidFill>
              <a:prstDash val="sysDot"/>
            </a:ln>
          </c:spPr>
          <c:marker>
            <c:symbol val="none"/>
          </c:marker>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PLHIV_NI_Deaths!$E$753:$E$785</c:f>
              <c:numCache>
                <c:formatCode>_-* #,##0_-;\-* #,##0_-;_-* "-"??_-;_-@_-</c:formatCode>
                <c:ptCount val="33"/>
                <c:pt idx="0">
                  <c:v>255147</c:v>
                </c:pt>
                <c:pt idx="1">
                  <c:v>391957</c:v>
                </c:pt>
                <c:pt idx="2">
                  <c:v>512811</c:v>
                </c:pt>
                <c:pt idx="3">
                  <c:v>602284</c:v>
                </c:pt>
                <c:pt idx="4">
                  <c:v>664600</c:v>
                </c:pt>
                <c:pt idx="5">
                  <c:v>711552</c:v>
                </c:pt>
                <c:pt idx="6">
                  <c:v>741807</c:v>
                </c:pt>
                <c:pt idx="7">
                  <c:v>755705</c:v>
                </c:pt>
                <c:pt idx="8">
                  <c:v>757837</c:v>
                </c:pt>
                <c:pt idx="9">
                  <c:v>753931</c:v>
                </c:pt>
                <c:pt idx="10">
                  <c:v>748729</c:v>
                </c:pt>
                <c:pt idx="11">
                  <c:v>732988</c:v>
                </c:pt>
                <c:pt idx="12">
                  <c:v>715790</c:v>
                </c:pt>
                <c:pt idx="13">
                  <c:v>692677</c:v>
                </c:pt>
                <c:pt idx="14">
                  <c:v>670590</c:v>
                </c:pt>
                <c:pt idx="15">
                  <c:v>656138</c:v>
                </c:pt>
                <c:pt idx="16">
                  <c:v>645169</c:v>
                </c:pt>
                <c:pt idx="17">
                  <c:v>634295</c:v>
                </c:pt>
                <c:pt idx="18">
                  <c:v>625478</c:v>
                </c:pt>
                <c:pt idx="19">
                  <c:v>615678</c:v>
                </c:pt>
                <c:pt idx="20">
                  <c:v>602700</c:v>
                </c:pt>
                <c:pt idx="21">
                  <c:v>591403</c:v>
                </c:pt>
                <c:pt idx="22">
                  <c:v>579305</c:v>
                </c:pt>
                <c:pt idx="23">
                  <c:v>567356</c:v>
                </c:pt>
                <c:pt idx="24">
                  <c:v>557895</c:v>
                </c:pt>
                <c:pt idx="25">
                  <c:v>548662</c:v>
                </c:pt>
                <c:pt idx="26">
                  <c:v>541657</c:v>
                </c:pt>
                <c:pt idx="27">
                  <c:v>534762</c:v>
                </c:pt>
                <c:pt idx="28">
                  <c:v>527368</c:v>
                </c:pt>
                <c:pt idx="29">
                  <c:v>521993</c:v>
                </c:pt>
                <c:pt idx="30">
                  <c:v>517148</c:v>
                </c:pt>
                <c:pt idx="31">
                  <c:v>513109</c:v>
                </c:pt>
                <c:pt idx="32">
                  <c:v>509795</c:v>
                </c:pt>
              </c:numCache>
            </c:numRef>
          </c:val>
          <c:smooth val="0"/>
          <c:extLst>
            <c:ext xmlns:c16="http://schemas.microsoft.com/office/drawing/2014/chart" uri="{C3380CC4-5D6E-409C-BE32-E72D297353CC}">
              <c16:uniqueId val="{00000002-0553-49C2-8B6D-EBEA49E78196}"/>
            </c:ext>
          </c:extLst>
        </c:ser>
        <c:ser>
          <c:idx val="2"/>
          <c:order val="2"/>
          <c:tx>
            <c:strRef>
              <c:f>PLHIV_NI_Deaths!$F$752</c:f>
              <c:strCache>
                <c:ptCount val="1"/>
                <c:pt idx="0">
                  <c:v> PLHIV Upper bound </c:v>
                </c:pt>
              </c:strCache>
            </c:strRef>
          </c:tx>
          <c:spPr>
            <a:ln w="22225">
              <a:solidFill>
                <a:srgbClr val="63CDF6"/>
              </a:solidFill>
              <a:prstDash val="sysDot"/>
            </a:ln>
          </c:spPr>
          <c:marker>
            <c:symbol val="none"/>
          </c:marker>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PLHIV_NI_Deaths!$F$753:$F$785</c:f>
              <c:numCache>
                <c:formatCode>_-* #,##0_-;\-* #,##0_-;_-* "-"??_-;_-@_-</c:formatCode>
                <c:ptCount val="33"/>
                <c:pt idx="0">
                  <c:v>331253</c:v>
                </c:pt>
                <c:pt idx="1">
                  <c:v>509314</c:v>
                </c:pt>
                <c:pt idx="2">
                  <c:v>658601</c:v>
                </c:pt>
                <c:pt idx="3">
                  <c:v>771573</c:v>
                </c:pt>
                <c:pt idx="4">
                  <c:v>850001</c:v>
                </c:pt>
                <c:pt idx="5">
                  <c:v>906663</c:v>
                </c:pt>
                <c:pt idx="6">
                  <c:v>942841</c:v>
                </c:pt>
                <c:pt idx="7">
                  <c:v>961384</c:v>
                </c:pt>
                <c:pt idx="8">
                  <c:v>967446</c:v>
                </c:pt>
                <c:pt idx="9">
                  <c:v>959894</c:v>
                </c:pt>
                <c:pt idx="10">
                  <c:v>948627</c:v>
                </c:pt>
                <c:pt idx="11">
                  <c:v>929399</c:v>
                </c:pt>
                <c:pt idx="12">
                  <c:v>908179</c:v>
                </c:pt>
                <c:pt idx="13">
                  <c:v>881871</c:v>
                </c:pt>
                <c:pt idx="14">
                  <c:v>854833</c:v>
                </c:pt>
                <c:pt idx="15">
                  <c:v>829425</c:v>
                </c:pt>
                <c:pt idx="16">
                  <c:v>808702</c:v>
                </c:pt>
                <c:pt idx="17">
                  <c:v>786632</c:v>
                </c:pt>
                <c:pt idx="18">
                  <c:v>768608</c:v>
                </c:pt>
                <c:pt idx="19">
                  <c:v>748444</c:v>
                </c:pt>
                <c:pt idx="20">
                  <c:v>730903</c:v>
                </c:pt>
                <c:pt idx="21">
                  <c:v>717483</c:v>
                </c:pt>
                <c:pt idx="22">
                  <c:v>701594</c:v>
                </c:pt>
                <c:pt idx="23">
                  <c:v>690758</c:v>
                </c:pt>
                <c:pt idx="24">
                  <c:v>679271</c:v>
                </c:pt>
                <c:pt idx="25">
                  <c:v>666869</c:v>
                </c:pt>
                <c:pt idx="26">
                  <c:v>658834</c:v>
                </c:pt>
                <c:pt idx="27">
                  <c:v>650497</c:v>
                </c:pt>
                <c:pt idx="28">
                  <c:v>642593</c:v>
                </c:pt>
                <c:pt idx="29">
                  <c:v>634828</c:v>
                </c:pt>
                <c:pt idx="30">
                  <c:v>627992</c:v>
                </c:pt>
                <c:pt idx="31">
                  <c:v>623294</c:v>
                </c:pt>
                <c:pt idx="32">
                  <c:v>618531</c:v>
                </c:pt>
              </c:numCache>
            </c:numRef>
          </c:val>
          <c:smooth val="0"/>
          <c:extLst>
            <c:ext xmlns:c16="http://schemas.microsoft.com/office/drawing/2014/chart" uri="{C3380CC4-5D6E-409C-BE32-E72D297353CC}">
              <c16:uniqueId val="{00000003-0553-49C2-8B6D-EBEA49E78196}"/>
            </c:ext>
          </c:extLst>
        </c:ser>
        <c:ser>
          <c:idx val="3"/>
          <c:order val="3"/>
          <c:tx>
            <c:strRef>
              <c:f>PLHIV_NI_Deaths!$G$752</c:f>
              <c:strCache>
                <c:ptCount val="1"/>
                <c:pt idx="0">
                  <c:v> New HIV infections </c:v>
                </c:pt>
              </c:strCache>
            </c:strRef>
          </c:tx>
          <c:spPr>
            <a:ln w="38100">
              <a:solidFill>
                <a:srgbClr val="F26B73"/>
              </a:solidFill>
            </a:ln>
          </c:spPr>
          <c:marker>
            <c:symbol val="none"/>
          </c:marker>
          <c:dLbls>
            <c:dLbl>
              <c:idx val="32"/>
              <c:layout>
                <c:manualLayout>
                  <c:x val="0"/>
                  <c:y val="2.9622338508690192E-3"/>
                </c:manualLayout>
              </c:layout>
              <c:tx>
                <c:rich>
                  <a:bodyPr/>
                  <a:lstStyle/>
                  <a:p>
                    <a:r>
                      <a:rPr lang="en-US" dirty="0"/>
                      <a:t>9 200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553-49C2-8B6D-EBEA49E78196}"/>
                </c:ext>
              </c:extLst>
            </c:dLbl>
            <c:spPr>
              <a:noFill/>
              <a:ln>
                <a:noFill/>
              </a:ln>
              <a:effectLst/>
            </c:spPr>
            <c:txPr>
              <a:bodyPr wrap="square" lIns="38100" tIns="19050" rIns="38100" bIns="19050" anchor="ctr">
                <a:spAutoFit/>
              </a:bodyPr>
              <a:lstStyle/>
              <a:p>
                <a:pPr>
                  <a:defRPr>
                    <a:solidFill>
                      <a:srgbClr val="F26C7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PLHIV_NI_Deaths!$G$753:$G$785</c:f>
              <c:numCache>
                <c:formatCode>_-* #,##0_-;\-* #,##0_-;_-* "-"??_-;_-@_-</c:formatCode>
                <c:ptCount val="33"/>
                <c:pt idx="0">
                  <c:v>156751</c:v>
                </c:pt>
                <c:pt idx="1">
                  <c:v>164678</c:v>
                </c:pt>
                <c:pt idx="2">
                  <c:v>146255</c:v>
                </c:pt>
                <c:pt idx="3">
                  <c:v>118294</c:v>
                </c:pt>
                <c:pt idx="4">
                  <c:v>98083</c:v>
                </c:pt>
                <c:pt idx="5">
                  <c:v>83132</c:v>
                </c:pt>
                <c:pt idx="6">
                  <c:v>71366</c:v>
                </c:pt>
                <c:pt idx="7">
                  <c:v>62534</c:v>
                </c:pt>
                <c:pt idx="8">
                  <c:v>56474</c:v>
                </c:pt>
                <c:pt idx="9">
                  <c:v>50947</c:v>
                </c:pt>
                <c:pt idx="10">
                  <c:v>45213</c:v>
                </c:pt>
                <c:pt idx="11">
                  <c:v>40764</c:v>
                </c:pt>
                <c:pt idx="12">
                  <c:v>36453</c:v>
                </c:pt>
                <c:pt idx="13">
                  <c:v>32415</c:v>
                </c:pt>
                <c:pt idx="14">
                  <c:v>28914</c:v>
                </c:pt>
                <c:pt idx="15">
                  <c:v>25128</c:v>
                </c:pt>
                <c:pt idx="16">
                  <c:v>22416</c:v>
                </c:pt>
                <c:pt idx="17">
                  <c:v>20323</c:v>
                </c:pt>
                <c:pt idx="18">
                  <c:v>18699</c:v>
                </c:pt>
                <c:pt idx="19">
                  <c:v>17501</c:v>
                </c:pt>
                <c:pt idx="20">
                  <c:v>16687</c:v>
                </c:pt>
                <c:pt idx="21">
                  <c:v>15817</c:v>
                </c:pt>
                <c:pt idx="22">
                  <c:v>14747</c:v>
                </c:pt>
                <c:pt idx="23">
                  <c:v>13916</c:v>
                </c:pt>
                <c:pt idx="24">
                  <c:v>13422</c:v>
                </c:pt>
                <c:pt idx="25">
                  <c:v>12477</c:v>
                </c:pt>
                <c:pt idx="26">
                  <c:v>11599</c:v>
                </c:pt>
                <c:pt idx="27">
                  <c:v>10956</c:v>
                </c:pt>
                <c:pt idx="28">
                  <c:v>10373</c:v>
                </c:pt>
                <c:pt idx="29">
                  <c:v>9983</c:v>
                </c:pt>
                <c:pt idx="30">
                  <c:v>9650</c:v>
                </c:pt>
                <c:pt idx="31">
                  <c:v>9400</c:v>
                </c:pt>
                <c:pt idx="32">
                  <c:v>9230</c:v>
                </c:pt>
              </c:numCache>
            </c:numRef>
          </c:val>
          <c:smooth val="0"/>
          <c:extLst>
            <c:ext xmlns:c16="http://schemas.microsoft.com/office/drawing/2014/chart" uri="{C3380CC4-5D6E-409C-BE32-E72D297353CC}">
              <c16:uniqueId val="{00000005-0553-49C2-8B6D-EBEA49E78196}"/>
            </c:ext>
          </c:extLst>
        </c:ser>
        <c:ser>
          <c:idx val="4"/>
          <c:order val="4"/>
          <c:tx>
            <c:strRef>
              <c:f>PLHIV_NI_Deaths!$H$752</c:f>
              <c:strCache>
                <c:ptCount val="1"/>
                <c:pt idx="0">
                  <c:v> New HIV infections Lower bound </c:v>
                </c:pt>
              </c:strCache>
            </c:strRef>
          </c:tx>
          <c:spPr>
            <a:ln w="22225">
              <a:solidFill>
                <a:srgbClr val="E31837"/>
              </a:solidFill>
              <a:prstDash val="sysDot"/>
            </a:ln>
          </c:spPr>
          <c:marker>
            <c:symbol val="none"/>
          </c:marker>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PLHIV_NI_Deaths!$H$753:$H$785</c:f>
              <c:numCache>
                <c:formatCode>_-* #,##0_-;\-* #,##0_-;_-* "-"??_-;_-@_-</c:formatCode>
                <c:ptCount val="33"/>
                <c:pt idx="0">
                  <c:v>136066</c:v>
                </c:pt>
                <c:pt idx="1">
                  <c:v>143894</c:v>
                </c:pt>
                <c:pt idx="2">
                  <c:v>127142</c:v>
                </c:pt>
                <c:pt idx="3">
                  <c:v>104171</c:v>
                </c:pt>
                <c:pt idx="4">
                  <c:v>86539</c:v>
                </c:pt>
                <c:pt idx="5">
                  <c:v>73217</c:v>
                </c:pt>
                <c:pt idx="6">
                  <c:v>62787</c:v>
                </c:pt>
                <c:pt idx="7">
                  <c:v>55166</c:v>
                </c:pt>
                <c:pt idx="8">
                  <c:v>49645</c:v>
                </c:pt>
                <c:pt idx="9">
                  <c:v>44729</c:v>
                </c:pt>
                <c:pt idx="10">
                  <c:v>40052</c:v>
                </c:pt>
                <c:pt idx="11">
                  <c:v>35962</c:v>
                </c:pt>
                <c:pt idx="12">
                  <c:v>32288</c:v>
                </c:pt>
                <c:pt idx="13">
                  <c:v>28669</c:v>
                </c:pt>
                <c:pt idx="14">
                  <c:v>25725</c:v>
                </c:pt>
                <c:pt idx="15">
                  <c:v>22585</c:v>
                </c:pt>
                <c:pt idx="16">
                  <c:v>20137</c:v>
                </c:pt>
                <c:pt idx="17">
                  <c:v>18307</c:v>
                </c:pt>
                <c:pt idx="18">
                  <c:v>16878</c:v>
                </c:pt>
                <c:pt idx="19">
                  <c:v>15811</c:v>
                </c:pt>
                <c:pt idx="20">
                  <c:v>15118</c:v>
                </c:pt>
                <c:pt idx="21">
                  <c:v>14300</c:v>
                </c:pt>
                <c:pt idx="22">
                  <c:v>13345</c:v>
                </c:pt>
                <c:pt idx="23">
                  <c:v>12592</c:v>
                </c:pt>
                <c:pt idx="24">
                  <c:v>12127</c:v>
                </c:pt>
                <c:pt idx="25">
                  <c:v>11220</c:v>
                </c:pt>
                <c:pt idx="26">
                  <c:v>10437</c:v>
                </c:pt>
                <c:pt idx="27">
                  <c:v>9850</c:v>
                </c:pt>
                <c:pt idx="28">
                  <c:v>9330</c:v>
                </c:pt>
                <c:pt idx="29">
                  <c:v>8985</c:v>
                </c:pt>
                <c:pt idx="30">
                  <c:v>8687</c:v>
                </c:pt>
                <c:pt idx="31">
                  <c:v>8450</c:v>
                </c:pt>
                <c:pt idx="32">
                  <c:v>8290</c:v>
                </c:pt>
              </c:numCache>
            </c:numRef>
          </c:val>
          <c:smooth val="0"/>
          <c:extLst>
            <c:ext xmlns:c16="http://schemas.microsoft.com/office/drawing/2014/chart" uri="{C3380CC4-5D6E-409C-BE32-E72D297353CC}">
              <c16:uniqueId val="{00000006-0553-49C2-8B6D-EBEA49E78196}"/>
            </c:ext>
          </c:extLst>
        </c:ser>
        <c:ser>
          <c:idx val="5"/>
          <c:order val="5"/>
          <c:tx>
            <c:strRef>
              <c:f>PLHIV_NI_Deaths!$I$752</c:f>
              <c:strCache>
                <c:ptCount val="1"/>
                <c:pt idx="0">
                  <c:v> New HIV infections Upper bound </c:v>
                </c:pt>
              </c:strCache>
            </c:strRef>
          </c:tx>
          <c:spPr>
            <a:ln w="22225">
              <a:solidFill>
                <a:srgbClr val="F26B73"/>
              </a:solidFill>
              <a:prstDash val="sysDot"/>
            </a:ln>
          </c:spPr>
          <c:marker>
            <c:symbol val="none"/>
          </c:marker>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PLHIV_NI_Deaths!$I$753:$I$785</c:f>
              <c:numCache>
                <c:formatCode>_-* #,##0_-;\-* #,##0_-;_-* "-"??_-;_-@_-</c:formatCode>
                <c:ptCount val="33"/>
                <c:pt idx="0">
                  <c:v>176647</c:v>
                </c:pt>
                <c:pt idx="1">
                  <c:v>186686</c:v>
                </c:pt>
                <c:pt idx="2">
                  <c:v>165954</c:v>
                </c:pt>
                <c:pt idx="3">
                  <c:v>133672</c:v>
                </c:pt>
                <c:pt idx="4">
                  <c:v>110708</c:v>
                </c:pt>
                <c:pt idx="5">
                  <c:v>93768</c:v>
                </c:pt>
                <c:pt idx="6">
                  <c:v>80245</c:v>
                </c:pt>
                <c:pt idx="7">
                  <c:v>70602</c:v>
                </c:pt>
                <c:pt idx="8">
                  <c:v>63540</c:v>
                </c:pt>
                <c:pt idx="9">
                  <c:v>57345</c:v>
                </c:pt>
                <c:pt idx="10">
                  <c:v>50816</c:v>
                </c:pt>
                <c:pt idx="11">
                  <c:v>45758</c:v>
                </c:pt>
                <c:pt idx="12">
                  <c:v>40780</c:v>
                </c:pt>
                <c:pt idx="13">
                  <c:v>36320</c:v>
                </c:pt>
                <c:pt idx="14">
                  <c:v>32146</c:v>
                </c:pt>
                <c:pt idx="15">
                  <c:v>27761</c:v>
                </c:pt>
                <c:pt idx="16">
                  <c:v>24659</c:v>
                </c:pt>
                <c:pt idx="17">
                  <c:v>22252</c:v>
                </c:pt>
                <c:pt idx="18">
                  <c:v>20424</c:v>
                </c:pt>
                <c:pt idx="19">
                  <c:v>19032</c:v>
                </c:pt>
                <c:pt idx="20">
                  <c:v>18138</c:v>
                </c:pt>
                <c:pt idx="21">
                  <c:v>17220</c:v>
                </c:pt>
                <c:pt idx="22">
                  <c:v>16124</c:v>
                </c:pt>
                <c:pt idx="23">
                  <c:v>15260</c:v>
                </c:pt>
                <c:pt idx="24">
                  <c:v>14713</c:v>
                </c:pt>
                <c:pt idx="25">
                  <c:v>13692</c:v>
                </c:pt>
                <c:pt idx="26">
                  <c:v>12707</c:v>
                </c:pt>
                <c:pt idx="27">
                  <c:v>11988</c:v>
                </c:pt>
                <c:pt idx="28">
                  <c:v>11348</c:v>
                </c:pt>
                <c:pt idx="29">
                  <c:v>10937</c:v>
                </c:pt>
                <c:pt idx="30">
                  <c:v>10599</c:v>
                </c:pt>
                <c:pt idx="31">
                  <c:v>10339</c:v>
                </c:pt>
                <c:pt idx="32">
                  <c:v>10158</c:v>
                </c:pt>
              </c:numCache>
            </c:numRef>
          </c:val>
          <c:smooth val="0"/>
          <c:extLst>
            <c:ext xmlns:c16="http://schemas.microsoft.com/office/drawing/2014/chart" uri="{C3380CC4-5D6E-409C-BE32-E72D297353CC}">
              <c16:uniqueId val="{00000007-0553-49C2-8B6D-EBEA49E78196}"/>
            </c:ext>
          </c:extLst>
        </c:ser>
        <c:ser>
          <c:idx val="6"/>
          <c:order val="6"/>
          <c:tx>
            <c:strRef>
              <c:f>PLHIV_NI_Deaths!$J$752</c:f>
              <c:strCache>
                <c:ptCount val="1"/>
                <c:pt idx="0">
                  <c:v> AIDS-related deaths </c:v>
                </c:pt>
              </c:strCache>
            </c:strRef>
          </c:tx>
          <c:spPr>
            <a:ln w="38100">
              <a:solidFill>
                <a:srgbClr val="00A99A"/>
              </a:solidFill>
            </a:ln>
          </c:spPr>
          <c:marker>
            <c:symbol val="none"/>
          </c:marker>
          <c:dLbls>
            <c:dLbl>
              <c:idx val="32"/>
              <c:layout>
                <c:manualLayout>
                  <c:x val="-4.6296296296296294E-3"/>
                  <c:y val="-3.2584572359559208E-2"/>
                </c:manualLayout>
              </c:layout>
              <c:tx>
                <c:rich>
                  <a:bodyPr/>
                  <a:lstStyle/>
                  <a:p>
                    <a:r>
                      <a:rPr lang="en-US" dirty="0"/>
                      <a:t>11 000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553-49C2-8B6D-EBEA49E78196}"/>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PLHIV_NI_Deaths!$J$753:$J$785</c:f>
              <c:numCache>
                <c:formatCode>General</c:formatCode>
                <c:ptCount val="33"/>
                <c:pt idx="0">
                  <c:v>2657</c:v>
                </c:pt>
                <c:pt idx="1">
                  <c:v>5632</c:v>
                </c:pt>
                <c:pt idx="2">
                  <c:v>9755</c:v>
                </c:pt>
                <c:pt idx="3">
                  <c:v>14829</c:v>
                </c:pt>
                <c:pt idx="4">
                  <c:v>20618</c:v>
                </c:pt>
                <c:pt idx="5">
                  <c:v>26894</c:v>
                </c:pt>
                <c:pt idx="6">
                  <c:v>33449</c:v>
                </c:pt>
                <c:pt idx="7">
                  <c:v>39941</c:v>
                </c:pt>
                <c:pt idx="8">
                  <c:v>46063</c:v>
                </c:pt>
                <c:pt idx="9">
                  <c:v>51443</c:v>
                </c:pt>
                <c:pt idx="10">
                  <c:v>56026</c:v>
                </c:pt>
                <c:pt idx="11">
                  <c:v>59916</c:v>
                </c:pt>
                <c:pt idx="12">
                  <c:v>61427</c:v>
                </c:pt>
                <c:pt idx="13">
                  <c:v>60730</c:v>
                </c:pt>
                <c:pt idx="14">
                  <c:v>56439</c:v>
                </c:pt>
                <c:pt idx="15">
                  <c:v>47915</c:v>
                </c:pt>
                <c:pt idx="16">
                  <c:v>41210</c:v>
                </c:pt>
                <c:pt idx="17">
                  <c:v>38161</c:v>
                </c:pt>
                <c:pt idx="18">
                  <c:v>35511</c:v>
                </c:pt>
                <c:pt idx="19">
                  <c:v>33333</c:v>
                </c:pt>
                <c:pt idx="20">
                  <c:v>31098</c:v>
                </c:pt>
                <c:pt idx="21">
                  <c:v>28023</c:v>
                </c:pt>
                <c:pt idx="22">
                  <c:v>25925</c:v>
                </c:pt>
                <c:pt idx="23">
                  <c:v>24613</c:v>
                </c:pt>
                <c:pt idx="24">
                  <c:v>22856</c:v>
                </c:pt>
                <c:pt idx="25">
                  <c:v>20935</c:v>
                </c:pt>
                <c:pt idx="26">
                  <c:v>18943</c:v>
                </c:pt>
                <c:pt idx="27">
                  <c:v>17169</c:v>
                </c:pt>
                <c:pt idx="28">
                  <c:v>15839</c:v>
                </c:pt>
                <c:pt idx="29">
                  <c:v>14813</c:v>
                </c:pt>
                <c:pt idx="30">
                  <c:v>13431</c:v>
                </c:pt>
                <c:pt idx="31">
                  <c:v>11946</c:v>
                </c:pt>
                <c:pt idx="32">
                  <c:v>10972</c:v>
                </c:pt>
              </c:numCache>
            </c:numRef>
          </c:val>
          <c:smooth val="0"/>
          <c:extLst>
            <c:ext xmlns:c16="http://schemas.microsoft.com/office/drawing/2014/chart" uri="{C3380CC4-5D6E-409C-BE32-E72D297353CC}">
              <c16:uniqueId val="{00000009-0553-49C2-8B6D-EBEA49E78196}"/>
            </c:ext>
          </c:extLst>
        </c:ser>
        <c:ser>
          <c:idx val="7"/>
          <c:order val="7"/>
          <c:tx>
            <c:strRef>
              <c:f>PLHIV_NI_Deaths!$K$752</c:f>
              <c:strCache>
                <c:ptCount val="1"/>
                <c:pt idx="0">
                  <c:v> AIDS-related deaths Lower bound </c:v>
                </c:pt>
              </c:strCache>
            </c:strRef>
          </c:tx>
          <c:spPr>
            <a:ln w="22225">
              <a:solidFill>
                <a:srgbClr val="00A99A"/>
              </a:solidFill>
              <a:prstDash val="sysDot"/>
            </a:ln>
          </c:spPr>
          <c:marker>
            <c:symbol val="none"/>
          </c:marker>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PLHIV_NI_Deaths!$K$753:$K$785</c:f>
              <c:numCache>
                <c:formatCode>_-* #,##0_-;\-* #,##0_-;_-* "-"??_-;_-@_-</c:formatCode>
                <c:ptCount val="33"/>
                <c:pt idx="0">
                  <c:v>2217</c:v>
                </c:pt>
                <c:pt idx="1">
                  <c:v>4691</c:v>
                </c:pt>
                <c:pt idx="2">
                  <c:v>8181</c:v>
                </c:pt>
                <c:pt idx="3">
                  <c:v>12578</c:v>
                </c:pt>
                <c:pt idx="4">
                  <c:v>17515</c:v>
                </c:pt>
                <c:pt idx="5">
                  <c:v>22972</c:v>
                </c:pt>
                <c:pt idx="6">
                  <c:v>28737</c:v>
                </c:pt>
                <c:pt idx="7">
                  <c:v>34609</c:v>
                </c:pt>
                <c:pt idx="8">
                  <c:v>40206</c:v>
                </c:pt>
                <c:pt idx="9">
                  <c:v>44928</c:v>
                </c:pt>
                <c:pt idx="10">
                  <c:v>49045</c:v>
                </c:pt>
                <c:pt idx="11">
                  <c:v>52411</c:v>
                </c:pt>
                <c:pt idx="12">
                  <c:v>53453</c:v>
                </c:pt>
                <c:pt idx="13">
                  <c:v>52510</c:v>
                </c:pt>
                <c:pt idx="14">
                  <c:v>48342</c:v>
                </c:pt>
                <c:pt idx="15">
                  <c:v>40074</c:v>
                </c:pt>
                <c:pt idx="16">
                  <c:v>33439</c:v>
                </c:pt>
                <c:pt idx="17">
                  <c:v>30412</c:v>
                </c:pt>
                <c:pt idx="18">
                  <c:v>27981</c:v>
                </c:pt>
                <c:pt idx="19">
                  <c:v>25884</c:v>
                </c:pt>
                <c:pt idx="20">
                  <c:v>23998</c:v>
                </c:pt>
                <c:pt idx="21">
                  <c:v>21403</c:v>
                </c:pt>
                <c:pt idx="22">
                  <c:v>19807</c:v>
                </c:pt>
                <c:pt idx="23">
                  <c:v>18927</c:v>
                </c:pt>
                <c:pt idx="24">
                  <c:v>17683</c:v>
                </c:pt>
                <c:pt idx="25">
                  <c:v>16168</c:v>
                </c:pt>
                <c:pt idx="26">
                  <c:v>14627</c:v>
                </c:pt>
                <c:pt idx="27">
                  <c:v>13362</c:v>
                </c:pt>
                <c:pt idx="28">
                  <c:v>12399</c:v>
                </c:pt>
                <c:pt idx="29">
                  <c:v>11684</c:v>
                </c:pt>
                <c:pt idx="30">
                  <c:v>10829</c:v>
                </c:pt>
                <c:pt idx="31">
                  <c:v>9562</c:v>
                </c:pt>
                <c:pt idx="32">
                  <c:v>8849</c:v>
                </c:pt>
              </c:numCache>
            </c:numRef>
          </c:val>
          <c:smooth val="0"/>
          <c:extLst>
            <c:ext xmlns:c16="http://schemas.microsoft.com/office/drawing/2014/chart" uri="{C3380CC4-5D6E-409C-BE32-E72D297353CC}">
              <c16:uniqueId val="{0000000A-0553-49C2-8B6D-EBEA49E78196}"/>
            </c:ext>
          </c:extLst>
        </c:ser>
        <c:ser>
          <c:idx val="8"/>
          <c:order val="8"/>
          <c:tx>
            <c:strRef>
              <c:f>PLHIV_NI_Deaths!$L$752</c:f>
              <c:strCache>
                <c:ptCount val="1"/>
                <c:pt idx="0">
                  <c:v> AIDS-related deaths Upper bound </c:v>
                </c:pt>
              </c:strCache>
            </c:strRef>
          </c:tx>
          <c:spPr>
            <a:ln w="22225">
              <a:solidFill>
                <a:srgbClr val="00A99A"/>
              </a:solidFill>
              <a:prstDash val="sysDot"/>
            </a:ln>
          </c:spPr>
          <c:marker>
            <c:symbol val="none"/>
          </c:marker>
          <c:cat>
            <c:numRef>
              <c:f>PLHIV_NI_Deaths!$C$753:$C$785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PLHIV_NI_Deaths!$L$753:$L$785</c:f>
              <c:numCache>
                <c:formatCode>_-* #,##0_-;\-* #,##0_-;_-* "-"??_-;_-@_-</c:formatCode>
                <c:ptCount val="33"/>
                <c:pt idx="0">
                  <c:v>3158</c:v>
                </c:pt>
                <c:pt idx="1">
                  <c:v>6591</c:v>
                </c:pt>
                <c:pt idx="2">
                  <c:v>11412</c:v>
                </c:pt>
                <c:pt idx="3">
                  <c:v>17351</c:v>
                </c:pt>
                <c:pt idx="4">
                  <c:v>23882</c:v>
                </c:pt>
                <c:pt idx="5">
                  <c:v>31075</c:v>
                </c:pt>
                <c:pt idx="6">
                  <c:v>38555</c:v>
                </c:pt>
                <c:pt idx="7">
                  <c:v>45903</c:v>
                </c:pt>
                <c:pt idx="8">
                  <c:v>52857</c:v>
                </c:pt>
                <c:pt idx="9">
                  <c:v>58574</c:v>
                </c:pt>
                <c:pt idx="10">
                  <c:v>63445</c:v>
                </c:pt>
                <c:pt idx="11">
                  <c:v>67837</c:v>
                </c:pt>
                <c:pt idx="12">
                  <c:v>69611</c:v>
                </c:pt>
                <c:pt idx="13">
                  <c:v>69176</c:v>
                </c:pt>
                <c:pt idx="14">
                  <c:v>65277</c:v>
                </c:pt>
                <c:pt idx="15">
                  <c:v>56741</c:v>
                </c:pt>
                <c:pt idx="16">
                  <c:v>50185</c:v>
                </c:pt>
                <c:pt idx="17">
                  <c:v>46845</c:v>
                </c:pt>
                <c:pt idx="18">
                  <c:v>43895</c:v>
                </c:pt>
                <c:pt idx="19">
                  <c:v>41454</c:v>
                </c:pt>
                <c:pt idx="20">
                  <c:v>38525</c:v>
                </c:pt>
                <c:pt idx="21">
                  <c:v>35202</c:v>
                </c:pt>
                <c:pt idx="22">
                  <c:v>32748</c:v>
                </c:pt>
                <c:pt idx="23">
                  <c:v>30959</c:v>
                </c:pt>
                <c:pt idx="24">
                  <c:v>28750</c:v>
                </c:pt>
                <c:pt idx="25">
                  <c:v>26236</c:v>
                </c:pt>
                <c:pt idx="26">
                  <c:v>23929</c:v>
                </c:pt>
                <c:pt idx="27">
                  <c:v>21969</c:v>
                </c:pt>
                <c:pt idx="28">
                  <c:v>20390</c:v>
                </c:pt>
                <c:pt idx="29">
                  <c:v>18920</c:v>
                </c:pt>
                <c:pt idx="30">
                  <c:v>17277</c:v>
                </c:pt>
                <c:pt idx="31">
                  <c:v>15433</c:v>
                </c:pt>
                <c:pt idx="32">
                  <c:v>14014</c:v>
                </c:pt>
              </c:numCache>
            </c:numRef>
          </c:val>
          <c:smooth val="0"/>
          <c:extLst>
            <c:ext xmlns:c16="http://schemas.microsoft.com/office/drawing/2014/chart" uri="{C3380CC4-5D6E-409C-BE32-E72D297353CC}">
              <c16:uniqueId val="{0000000B-0553-49C2-8B6D-EBEA49E78196}"/>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00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17204071868768E-2"/>
          <c:y val="0.13821453239397707"/>
          <c:w val="0.88237718313461899"/>
          <c:h val="0.67840378505318411"/>
        </c:manualLayout>
      </c:layout>
      <c:barChart>
        <c:barDir val="col"/>
        <c:grouping val="clustered"/>
        <c:varyColors val="0"/>
        <c:ser>
          <c:idx val="0"/>
          <c:order val="0"/>
          <c:tx>
            <c:strRef>
              <c:f>'HIV prev by age group'!$C$2</c:f>
              <c:strCache>
                <c:ptCount val="1"/>
                <c:pt idx="0">
                  <c:v>2012</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group'!$A$17:$A$19</c:f>
              <c:strCache>
                <c:ptCount val="3"/>
                <c:pt idx="0">
                  <c:v>All ages</c:v>
                </c:pt>
                <c:pt idx="1">
                  <c:v>&lt;25 yr</c:v>
                </c:pt>
                <c:pt idx="2">
                  <c:v>25+ yr</c:v>
                </c:pt>
              </c:strCache>
            </c:strRef>
          </c:cat>
          <c:val>
            <c:numRef>
              <c:f>'HIV prev by age group'!$C$17:$C$19</c:f>
              <c:numCache>
                <c:formatCode>General</c:formatCode>
                <c:ptCount val="3"/>
                <c:pt idx="0">
                  <c:v>7.5</c:v>
                </c:pt>
                <c:pt idx="1">
                  <c:v>7.2</c:v>
                </c:pt>
                <c:pt idx="2">
                  <c:v>8.1</c:v>
                </c:pt>
              </c:numCache>
            </c:numRef>
          </c:val>
          <c:extLst>
            <c:ext xmlns:c16="http://schemas.microsoft.com/office/drawing/2014/chart" uri="{C3380CC4-5D6E-409C-BE32-E72D297353CC}">
              <c16:uniqueId val="{00000000-33FB-4206-AE42-1398E092D47A}"/>
            </c:ext>
          </c:extLst>
        </c:ser>
        <c:ser>
          <c:idx val="1"/>
          <c:order val="1"/>
          <c:tx>
            <c:strRef>
              <c:f>'HIV prev by age group'!$D$2</c:f>
              <c:strCache>
                <c:ptCount val="1"/>
                <c:pt idx="0">
                  <c:v>2014</c:v>
                </c:pt>
              </c:strCache>
            </c:strRef>
          </c:tx>
          <c:spPr>
            <a:solidFill>
              <a:srgbClr val="CDC884"/>
            </a:solidFill>
            <a:ln w="25400">
              <a:noFill/>
            </a:ln>
          </c:spPr>
          <c:invertIfNegative val="0"/>
          <c:cat>
            <c:strRef>
              <c:f>'HIV prev by age group'!$A$17:$A$19</c:f>
              <c:strCache>
                <c:ptCount val="3"/>
                <c:pt idx="0">
                  <c:v>All ages</c:v>
                </c:pt>
                <c:pt idx="1">
                  <c:v>&lt;25 yr</c:v>
                </c:pt>
                <c:pt idx="2">
                  <c:v>25+ yr</c:v>
                </c:pt>
              </c:strCache>
            </c:strRef>
          </c:cat>
          <c:val>
            <c:numRef>
              <c:f>'HIV prev by age group'!$D$17:$D$19</c:f>
              <c:numCache>
                <c:formatCode>General</c:formatCode>
                <c:ptCount val="3"/>
                <c:pt idx="0">
                  <c:v>15.7</c:v>
                </c:pt>
                <c:pt idx="1">
                  <c:v>8.1</c:v>
                </c:pt>
                <c:pt idx="2">
                  <c:v>20.2</c:v>
                </c:pt>
              </c:numCache>
            </c:numRef>
          </c:val>
          <c:extLst>
            <c:ext xmlns:c16="http://schemas.microsoft.com/office/drawing/2014/chart" uri="{C3380CC4-5D6E-409C-BE32-E72D297353CC}">
              <c16:uniqueId val="{00000001-33FB-4206-AE42-1398E092D47A}"/>
            </c:ext>
          </c:extLst>
        </c:ser>
        <c:ser>
          <c:idx val="2"/>
          <c:order val="2"/>
          <c:tx>
            <c:strRef>
              <c:f>'HIV prev by age group'!$E$2</c:f>
              <c:strCache>
                <c:ptCount val="1"/>
                <c:pt idx="0">
                  <c:v>2016</c:v>
                </c:pt>
              </c:strCache>
            </c:strRef>
          </c:tx>
          <c:spPr>
            <a:solidFill>
              <a:srgbClr val="F26B73"/>
            </a:solidFill>
            <a:ln w="25400">
              <a:noFill/>
            </a:ln>
          </c:spPr>
          <c:invertIfNegative val="0"/>
          <c:cat>
            <c:strRef>
              <c:f>'HIV prev by age group'!$A$17:$A$19</c:f>
              <c:strCache>
                <c:ptCount val="3"/>
                <c:pt idx="0">
                  <c:v>All ages</c:v>
                </c:pt>
                <c:pt idx="1">
                  <c:v>&lt;25 yr</c:v>
                </c:pt>
                <c:pt idx="2">
                  <c:v>25+ yr</c:v>
                </c:pt>
              </c:strCache>
            </c:strRef>
          </c:cat>
          <c:val>
            <c:numRef>
              <c:f>'HIV prev by age group'!$E$17:$E$19</c:f>
              <c:numCache>
                <c:formatCode>General</c:formatCode>
                <c:ptCount val="3"/>
                <c:pt idx="0">
                  <c:v>10.199999999999999</c:v>
                </c:pt>
                <c:pt idx="1">
                  <c:v>5.3</c:v>
                </c:pt>
                <c:pt idx="2">
                  <c:v>13.8</c:v>
                </c:pt>
              </c:numCache>
            </c:numRef>
          </c:val>
          <c:extLst>
            <c:ext xmlns:c16="http://schemas.microsoft.com/office/drawing/2014/chart" uri="{C3380CC4-5D6E-409C-BE32-E72D297353CC}">
              <c16:uniqueId val="{00000002-33FB-4206-AE42-1398E092D47A}"/>
            </c:ext>
          </c:extLst>
        </c:ser>
        <c:ser>
          <c:idx val="3"/>
          <c:order val="3"/>
          <c:tx>
            <c:strRef>
              <c:f>'HIV prev by age group'!$G$2</c:f>
              <c:strCache>
                <c:ptCount val="1"/>
                <c:pt idx="0">
                  <c:v>2020</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group'!$A$17:$A$19</c:f>
              <c:strCache>
                <c:ptCount val="3"/>
                <c:pt idx="0">
                  <c:v>All ages</c:v>
                </c:pt>
                <c:pt idx="1">
                  <c:v>&lt;25 yr</c:v>
                </c:pt>
                <c:pt idx="2">
                  <c:v>25+ yr</c:v>
                </c:pt>
              </c:strCache>
            </c:strRef>
          </c:cat>
          <c:val>
            <c:numRef>
              <c:f>'HIV prev by age group'!$G$17:$G$19</c:f>
              <c:numCache>
                <c:formatCode>General</c:formatCode>
                <c:ptCount val="3"/>
                <c:pt idx="0">
                  <c:v>4.2</c:v>
                </c:pt>
                <c:pt idx="1">
                  <c:v>2.7</c:v>
                </c:pt>
                <c:pt idx="2">
                  <c:v>4.9000000000000004</c:v>
                </c:pt>
              </c:numCache>
            </c:numRef>
          </c:val>
          <c:extLst>
            <c:ext xmlns:c16="http://schemas.microsoft.com/office/drawing/2014/chart" uri="{C3380CC4-5D6E-409C-BE32-E72D297353CC}">
              <c16:uniqueId val="{00000003-33FB-4206-AE42-1398E092D47A}"/>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17204071868768E-2"/>
          <c:y val="0.13821453239397707"/>
          <c:w val="0.88237718313461899"/>
          <c:h val="0.67840378505318411"/>
        </c:manualLayout>
      </c:layout>
      <c:barChart>
        <c:barDir val="col"/>
        <c:grouping val="clustered"/>
        <c:varyColors val="0"/>
        <c:ser>
          <c:idx val="0"/>
          <c:order val="0"/>
          <c:tx>
            <c:strRef>
              <c:f>'HIV prev by age group (2)'!$C$2</c:f>
              <c:strCache>
                <c:ptCount val="1"/>
                <c:pt idx="0">
                  <c:v>2012</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(2)'!$A$17:$A$19</c:f>
              <c:strCache>
                <c:ptCount val="3"/>
                <c:pt idx="0">
                  <c:v>All ages</c:v>
                </c:pt>
                <c:pt idx="1">
                  <c:v>&lt;25 yr</c:v>
                </c:pt>
                <c:pt idx="2">
                  <c:v>25+ yr</c:v>
                </c:pt>
              </c:strCache>
            </c:strRef>
          </c:cat>
          <c:val>
            <c:numRef>
              <c:f>'HIV prev by age group (2)'!$C$17:$C$19</c:f>
              <c:numCache>
                <c:formatCode>General</c:formatCode>
                <c:ptCount val="3"/>
                <c:pt idx="0">
                  <c:v>7.5</c:v>
                </c:pt>
                <c:pt idx="1">
                  <c:v>7.2</c:v>
                </c:pt>
                <c:pt idx="2">
                  <c:v>8.1</c:v>
                </c:pt>
              </c:numCache>
            </c:numRef>
          </c:val>
          <c:extLst>
            <c:ext xmlns:c16="http://schemas.microsoft.com/office/drawing/2014/chart" uri="{C3380CC4-5D6E-409C-BE32-E72D297353CC}">
              <c16:uniqueId val="{00000000-DCD3-4A36-BC1B-3535A5459D76}"/>
            </c:ext>
          </c:extLst>
        </c:ser>
        <c:ser>
          <c:idx val="1"/>
          <c:order val="1"/>
          <c:tx>
            <c:strRef>
              <c:f>'HIV prev by age group (2)'!$D$2</c:f>
              <c:strCache>
                <c:ptCount val="1"/>
                <c:pt idx="0">
                  <c:v>2014</c:v>
                </c:pt>
              </c:strCache>
            </c:strRef>
          </c:tx>
          <c:spPr>
            <a:solidFill>
              <a:srgbClr val="CDC884"/>
            </a:solidFill>
            <a:ln w="25400">
              <a:noFill/>
            </a:ln>
          </c:spPr>
          <c:invertIfNegative val="0"/>
          <c:cat>
            <c:strRef>
              <c:f>'HIV prev by age group (2)'!$A$17:$A$19</c:f>
              <c:strCache>
                <c:ptCount val="3"/>
                <c:pt idx="0">
                  <c:v>All ages</c:v>
                </c:pt>
                <c:pt idx="1">
                  <c:v>&lt;25 yr</c:v>
                </c:pt>
                <c:pt idx="2">
                  <c:v>25+ yr</c:v>
                </c:pt>
              </c:strCache>
            </c:strRef>
          </c:cat>
          <c:val>
            <c:numRef>
              <c:f>'HIV prev by age group (2)'!$D$17:$D$19</c:f>
              <c:numCache>
                <c:formatCode>General</c:formatCode>
                <c:ptCount val="3"/>
                <c:pt idx="0">
                  <c:v>15.7</c:v>
                </c:pt>
                <c:pt idx="1">
                  <c:v>8.1</c:v>
                </c:pt>
                <c:pt idx="2">
                  <c:v>20.2</c:v>
                </c:pt>
              </c:numCache>
            </c:numRef>
          </c:val>
          <c:extLst>
            <c:ext xmlns:c16="http://schemas.microsoft.com/office/drawing/2014/chart" uri="{C3380CC4-5D6E-409C-BE32-E72D297353CC}">
              <c16:uniqueId val="{00000001-DCD3-4A36-BC1B-3535A5459D76}"/>
            </c:ext>
          </c:extLst>
        </c:ser>
        <c:ser>
          <c:idx val="2"/>
          <c:order val="2"/>
          <c:tx>
            <c:strRef>
              <c:f>'HIV prev by age group (2)'!$E$2</c:f>
              <c:strCache>
                <c:ptCount val="1"/>
                <c:pt idx="0">
                  <c:v>2016</c:v>
                </c:pt>
              </c:strCache>
            </c:strRef>
          </c:tx>
          <c:spPr>
            <a:solidFill>
              <a:srgbClr val="F26B73"/>
            </a:solidFill>
            <a:ln w="25400">
              <a:noFill/>
            </a:ln>
          </c:spPr>
          <c:invertIfNegative val="0"/>
          <c:cat>
            <c:strRef>
              <c:f>'HIV prev by age group (2)'!$A$17:$A$19</c:f>
              <c:strCache>
                <c:ptCount val="3"/>
                <c:pt idx="0">
                  <c:v>All ages</c:v>
                </c:pt>
                <c:pt idx="1">
                  <c:v>&lt;25 yr</c:v>
                </c:pt>
                <c:pt idx="2">
                  <c:v>25+ yr</c:v>
                </c:pt>
              </c:strCache>
            </c:strRef>
          </c:cat>
          <c:val>
            <c:numRef>
              <c:f>'HIV prev by age group (2)'!$E$17:$E$19</c:f>
              <c:numCache>
                <c:formatCode>General</c:formatCode>
                <c:ptCount val="3"/>
                <c:pt idx="0">
                  <c:v>10.199999999999999</c:v>
                </c:pt>
                <c:pt idx="1">
                  <c:v>5.3</c:v>
                </c:pt>
                <c:pt idx="2">
                  <c:v>13.8</c:v>
                </c:pt>
              </c:numCache>
            </c:numRef>
          </c:val>
          <c:extLst>
            <c:ext xmlns:c16="http://schemas.microsoft.com/office/drawing/2014/chart" uri="{C3380CC4-5D6E-409C-BE32-E72D297353CC}">
              <c16:uniqueId val="{00000002-DCD3-4A36-BC1B-3535A5459D76}"/>
            </c:ext>
          </c:extLst>
        </c:ser>
        <c:ser>
          <c:idx val="3"/>
          <c:order val="3"/>
          <c:tx>
            <c:strRef>
              <c:f>'HIV prev by age group (2)'!$F$2</c:f>
              <c:strCache>
                <c:ptCount val="1"/>
                <c:pt idx="0">
                  <c:v>2018</c:v>
                </c:pt>
              </c:strCache>
            </c:strRef>
          </c:tx>
          <c:spPr>
            <a:solidFill>
              <a:srgbClr val="78A7B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(2)'!$A$17:$A$19</c:f>
              <c:strCache>
                <c:ptCount val="3"/>
                <c:pt idx="0">
                  <c:v>All ages</c:v>
                </c:pt>
                <c:pt idx="1">
                  <c:v>&lt;25 yr</c:v>
                </c:pt>
                <c:pt idx="2">
                  <c:v>25+ yr</c:v>
                </c:pt>
              </c:strCache>
            </c:strRef>
          </c:cat>
          <c:val>
            <c:numRef>
              <c:f>'HIV prev by age group (2)'!$F$17:$F$19</c:f>
              <c:numCache>
                <c:formatCode>General</c:formatCode>
                <c:ptCount val="3"/>
                <c:pt idx="0">
                  <c:v>11</c:v>
                </c:pt>
                <c:pt idx="1">
                  <c:v>10.199999999999999</c:v>
                </c:pt>
                <c:pt idx="2">
                  <c:v>12.8</c:v>
                </c:pt>
              </c:numCache>
            </c:numRef>
          </c:val>
          <c:extLst>
            <c:ext xmlns:c16="http://schemas.microsoft.com/office/drawing/2014/chart" uri="{C3380CC4-5D6E-409C-BE32-E72D297353CC}">
              <c16:uniqueId val="{00000003-DCD3-4A36-BC1B-3535A5459D76}"/>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71022908703957E-2"/>
          <c:y val="0.1130021686291062"/>
          <c:w val="0.89847691040758726"/>
          <c:h val="0.665344450788936"/>
        </c:manualLayout>
      </c:layout>
      <c:barChart>
        <c:barDir val="col"/>
        <c:grouping val="clustered"/>
        <c:varyColors val="0"/>
        <c:ser>
          <c:idx val="0"/>
          <c:order val="0"/>
          <c:tx>
            <c:strRef>
              <c:f>'2nd 90'!$B$23</c:f>
              <c:strCache>
                <c:ptCount val="1"/>
                <c:pt idx="0">
                  <c:v>HIV</c:v>
                </c:pt>
              </c:strCache>
            </c:strRef>
          </c:tx>
          <c:spPr>
            <a:solidFill>
              <a:srgbClr val="FF5050"/>
            </a:solidFill>
            <a:ln>
              <a:noFill/>
            </a:ln>
            <a:effectLst>
              <a:innerShdw>
                <a:srgbClr val="70C8BE"/>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90'!$C$23:$F$23</c:f>
              <c:numCache>
                <c:formatCode>General</c:formatCode>
                <c:ptCount val="4"/>
                <c:pt idx="0">
                  <c:v>7.4</c:v>
                </c:pt>
                <c:pt idx="1">
                  <c:v>8.1</c:v>
                </c:pt>
                <c:pt idx="2">
                  <c:v>18.5</c:v>
                </c:pt>
                <c:pt idx="3">
                  <c:v>7.8</c:v>
                </c:pt>
              </c:numCache>
            </c:numRef>
          </c:val>
          <c:extLst>
            <c:ext xmlns:c16="http://schemas.microsoft.com/office/drawing/2014/chart" uri="{C3380CC4-5D6E-409C-BE32-E72D297353CC}">
              <c16:uniqueId val="{00000000-6F90-4A70-BF94-7B0FBC431EE9}"/>
            </c:ext>
          </c:extLst>
        </c:ser>
        <c:ser>
          <c:idx val="1"/>
          <c:order val="1"/>
          <c:tx>
            <c:strRef>
              <c:f>'2nd 90'!$B$24</c:f>
              <c:strCache>
                <c:ptCount val="1"/>
                <c:pt idx="0">
                  <c:v>Hepatitis C</c:v>
                </c:pt>
              </c:strCache>
            </c:strRef>
          </c:tx>
          <c:spPr>
            <a:solidFill>
              <a:srgbClr val="009999"/>
            </a:solidFill>
            <a:ln>
              <a:noFill/>
            </a:ln>
            <a:effectLst>
              <a:innerShdw>
                <a:srgbClr val="FF9900"/>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90'!$C$24:$F$24</c:f>
              <c:numCache>
                <c:formatCode>General</c:formatCode>
                <c:ptCount val="4"/>
                <c:pt idx="0">
                  <c:v>40.700000000000003</c:v>
                </c:pt>
                <c:pt idx="1">
                  <c:v>21.8</c:v>
                </c:pt>
                <c:pt idx="2">
                  <c:v>49.9</c:v>
                </c:pt>
                <c:pt idx="3">
                  <c:v>42.2</c:v>
                </c:pt>
              </c:numCache>
            </c:numRef>
          </c:val>
          <c:extLst>
            <c:ext xmlns:c16="http://schemas.microsoft.com/office/drawing/2014/chart" uri="{C3380CC4-5D6E-409C-BE32-E72D297353CC}">
              <c16:uniqueId val="{00000001-6F90-4A70-BF94-7B0FBC431EE9}"/>
            </c:ext>
          </c:extLst>
        </c:ser>
        <c:ser>
          <c:idx val="2"/>
          <c:order val="2"/>
          <c:tx>
            <c:strRef>
              <c:f>'2nd 90'!$B$25</c:f>
              <c:strCache>
                <c:ptCount val="1"/>
                <c:pt idx="0">
                  <c:v>Hepatitis B</c:v>
                </c:pt>
              </c:strCache>
            </c:strRef>
          </c:tx>
          <c:spPr>
            <a:solidFill>
              <a:srgbClr val="FF9900"/>
            </a:solidFill>
            <a:ln>
              <a:noFill/>
            </a:ln>
            <a:effectLst>
              <a:innerShdw>
                <a:srgbClr val="00A99A"/>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90'!$C$25:$F$25</c:f>
              <c:numCache>
                <c:formatCode>General</c:formatCode>
                <c:ptCount val="4"/>
                <c:pt idx="0">
                  <c:v>3.1</c:v>
                </c:pt>
                <c:pt idx="1">
                  <c:v>9.3000000000000007</c:v>
                </c:pt>
                <c:pt idx="2">
                  <c:v>3.1</c:v>
                </c:pt>
                <c:pt idx="3">
                  <c:v>3.5</c:v>
                </c:pt>
              </c:numCache>
            </c:numRef>
          </c:val>
          <c:extLst xmlns:c15="http://schemas.microsoft.com/office/drawing/2012/chart">
            <c:ext xmlns:c16="http://schemas.microsoft.com/office/drawing/2014/chart" uri="{C3380CC4-5D6E-409C-BE32-E72D297353CC}">
              <c16:uniqueId val="{00000002-6F90-4A70-BF94-7B0FBC431EE9}"/>
            </c:ext>
          </c:extLst>
        </c:ser>
        <c:ser>
          <c:idx val="3"/>
          <c:order val="3"/>
          <c:tx>
            <c:strRef>
              <c:f>'2nd 90'!$B$26</c:f>
              <c:strCache>
                <c:ptCount val="1"/>
                <c:pt idx="0">
                  <c:v>Syphilis</c:v>
                </c:pt>
              </c:strCache>
            </c:strRef>
          </c:tx>
          <c:spPr>
            <a:solidFill>
              <a:srgbClr val="9999FF"/>
            </a:solidFill>
            <a:ln>
              <a:noFill/>
            </a:ln>
            <a:effectLst>
              <a:innerShdw>
                <a:srgbClr val="78BCC1"/>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'2nd 90'!$C$22:$F$22</c:f>
              <c:strCache>
                <c:ptCount val="4"/>
                <c:pt idx="0">
                  <c:v>Bangkok</c:v>
                </c:pt>
                <c:pt idx="1">
                  <c:v>Chiang Mai</c:v>
                </c:pt>
                <c:pt idx="2">
                  <c:v>Songkhla</c:v>
                </c:pt>
                <c:pt idx="3">
                  <c:v>Thailand</c:v>
                </c:pt>
              </c:strCache>
            </c:strRef>
          </c:cat>
          <c:val>
            <c:numRef>
              <c:f>'2nd 90'!$C$26:$F$26</c:f>
              <c:numCache>
                <c:formatCode>General</c:formatCode>
                <c:ptCount val="4"/>
                <c:pt idx="0">
                  <c:v>8.6999999999999993</c:v>
                </c:pt>
                <c:pt idx="1">
                  <c:v>9.1</c:v>
                </c:pt>
                <c:pt idx="2">
                  <c:v>6.3</c:v>
                </c:pt>
                <c:pt idx="3">
                  <c:v>8.6999999999999993</c:v>
                </c:pt>
              </c:numCache>
            </c:numRef>
          </c:val>
          <c:extLst>
            <c:ext xmlns:c16="http://schemas.microsoft.com/office/drawing/2014/chart" uri="{C3380CC4-5D6E-409C-BE32-E72D297353CC}">
              <c16:uniqueId val="{00000003-6F90-4A70-BF94-7B0FBC431EE9}"/>
            </c:ext>
          </c:extLst>
        </c:ser>
        <c:dLbls>
          <c:dLblPos val="outEnd"/>
          <c:showLegendKey val="0"/>
          <c:showVal val="1"/>
          <c:showCatName val="0"/>
          <c:showSerName val="0"/>
          <c:showPercent val="0"/>
          <c:showBubbleSize val="0"/>
        </c:dLbls>
        <c:gapWidth val="164"/>
        <c:overlap val="-22"/>
        <c:axId val="598543512"/>
        <c:axId val="598536624"/>
        <c:extLst/>
      </c:barChart>
      <c:catAx>
        <c:axId val="5985435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crossAx val="598536624"/>
        <c:crosses val="autoZero"/>
        <c:auto val="1"/>
        <c:lblAlgn val="ctr"/>
        <c:lblOffset val="100"/>
        <c:noMultiLvlLbl val="0"/>
      </c:catAx>
      <c:valAx>
        <c:axId val="598536624"/>
        <c:scaling>
          <c:orientation val="minMax"/>
          <c:max val="50"/>
        </c:scaling>
        <c:delete val="0"/>
        <c:axPos val="l"/>
        <c:majorGridlines>
          <c:spPr>
            <a:ln w="12700">
              <a:solidFill>
                <a:schemeClr val="tx1">
                  <a:lumMod val="15000"/>
                  <a:lumOff val="85000"/>
                </a:schemeClr>
              </a:solidFill>
              <a:prstDash val="sysDot"/>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r>
                  <a:rPr lang="en-US" dirty="0"/>
                  <a:t>%</a:t>
                </a:r>
              </a:p>
            </c:rich>
          </c:tx>
          <c:layout>
            <c:manualLayout>
              <c:xMode val="edge"/>
              <c:yMode val="edge"/>
              <c:x val="5.750607457911372E-2"/>
              <c:y val="8.3103308280038118E-2"/>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crossAx val="598543512"/>
        <c:crosses val="autoZero"/>
        <c:crossBetween val="between"/>
        <c:majorUnit val="10"/>
      </c:valAx>
      <c:spPr>
        <a:noFill/>
        <a:ln>
          <a:noFill/>
        </a:ln>
        <a:effectLst/>
      </c:spPr>
    </c:plotArea>
    <c:legend>
      <c:legendPos val="t"/>
      <c:layout>
        <c:manualLayout>
          <c:xMode val="edge"/>
          <c:yMode val="edge"/>
          <c:x val="0.10185337686449998"/>
          <c:y val="0.89759626087970568"/>
          <c:w val="0.79922301997910716"/>
          <c:h val="9.98796076415024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0">
          <a:solidFill>
            <a:sysClr val="windowText" lastClr="000000"/>
          </a:solidFill>
          <a:latin typeface="Arial Nova" panose="020B05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2267060367454E-2"/>
          <c:y val="5.3148957062252596E-2"/>
          <c:w val="0.89053149606299209"/>
          <c:h val="0.69710983989738196"/>
        </c:manualLayout>
      </c:layout>
      <c:barChart>
        <c:barDir val="col"/>
        <c:grouping val="clustered"/>
        <c:varyColors val="0"/>
        <c:ser>
          <c:idx val="0"/>
          <c:order val="0"/>
          <c:tx>
            <c:strRef>
              <c:f>'2nd 90'!$B$23</c:f>
              <c:strCache>
                <c:ptCount val="1"/>
                <c:pt idx="0">
                  <c:v>HIV</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90'!$G$22:$J$22</c:f>
              <c:strCache>
                <c:ptCount val="4"/>
                <c:pt idx="0">
                  <c:v>&lt;25 yr</c:v>
                </c:pt>
                <c:pt idx="1">
                  <c:v>25+ yr</c:v>
                </c:pt>
                <c:pt idx="2">
                  <c:v>male PWID</c:v>
                </c:pt>
                <c:pt idx="3">
                  <c:v>female PWID</c:v>
                </c:pt>
              </c:strCache>
            </c:strRef>
          </c:cat>
          <c:val>
            <c:numRef>
              <c:f>'2nd 90'!$G$23:$J$23</c:f>
              <c:numCache>
                <c:formatCode>0.0</c:formatCode>
                <c:ptCount val="4"/>
                <c:pt idx="0">
                  <c:v>5.48</c:v>
                </c:pt>
                <c:pt idx="1">
                  <c:v>14.1</c:v>
                </c:pt>
                <c:pt idx="2">
                  <c:v>12.23</c:v>
                </c:pt>
                <c:pt idx="3">
                  <c:v>9.35</c:v>
                </c:pt>
              </c:numCache>
            </c:numRef>
          </c:val>
          <c:extLst>
            <c:ext xmlns:c16="http://schemas.microsoft.com/office/drawing/2014/chart" uri="{C3380CC4-5D6E-409C-BE32-E72D297353CC}">
              <c16:uniqueId val="{00000000-98C7-48DD-9B82-2E6E09AF30E6}"/>
            </c:ext>
          </c:extLst>
        </c:ser>
        <c:ser>
          <c:idx val="1"/>
          <c:order val="1"/>
          <c:tx>
            <c:strRef>
              <c:f>'2nd 90'!$B$24</c:f>
              <c:strCache>
                <c:ptCount val="1"/>
                <c:pt idx="0">
                  <c:v>Hepatitis C</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'2nd 90'!$G$22:$J$22</c:f>
              <c:strCache>
                <c:ptCount val="4"/>
                <c:pt idx="0">
                  <c:v>&lt;25 yr</c:v>
                </c:pt>
                <c:pt idx="1">
                  <c:v>25+ yr</c:v>
                </c:pt>
                <c:pt idx="2">
                  <c:v>male PWID</c:v>
                </c:pt>
                <c:pt idx="3">
                  <c:v>female PWID</c:v>
                </c:pt>
              </c:strCache>
            </c:strRef>
          </c:cat>
          <c:val>
            <c:numRef>
              <c:f>'2nd 90'!$G$24:$J$24</c:f>
              <c:numCache>
                <c:formatCode>0.0</c:formatCode>
                <c:ptCount val="4"/>
                <c:pt idx="0">
                  <c:v>25.11</c:v>
                </c:pt>
                <c:pt idx="1">
                  <c:v>42.47</c:v>
                </c:pt>
                <c:pt idx="2">
                  <c:v>39.54</c:v>
                </c:pt>
                <c:pt idx="3">
                  <c:v>27.1</c:v>
                </c:pt>
              </c:numCache>
            </c:numRef>
          </c:val>
          <c:extLst>
            <c:ext xmlns:c16="http://schemas.microsoft.com/office/drawing/2014/chart" uri="{C3380CC4-5D6E-409C-BE32-E72D297353CC}">
              <c16:uniqueId val="{00000001-98C7-48DD-9B82-2E6E09AF30E6}"/>
            </c:ext>
          </c:extLst>
        </c:ser>
        <c:dLbls>
          <c:showLegendKey val="0"/>
          <c:showVal val="0"/>
          <c:showCatName val="0"/>
          <c:showSerName val="0"/>
          <c:showPercent val="0"/>
          <c:showBubbleSize val="0"/>
        </c:dLbls>
        <c:gapWidth val="219"/>
        <c:overlap val="-27"/>
        <c:axId val="630655352"/>
        <c:axId val="630646824"/>
      </c:barChart>
      <c:catAx>
        <c:axId val="630655352"/>
        <c:scaling>
          <c:orientation val="minMax"/>
        </c:scaling>
        <c:delete val="0"/>
        <c:axPos val="b"/>
        <c:numFmt formatCode="General" sourceLinked="1"/>
        <c:majorTickMark val="none"/>
        <c:minorTickMark val="none"/>
        <c:tickLblPos val="nextTo"/>
        <c:spPr>
          <a:noFill/>
          <a:ln w="15875" cap="flat" cmpd="sng" algn="ctr">
            <a:solidFill>
              <a:sysClr val="window" lastClr="FFFFFF">
                <a:lumMod val="75000"/>
              </a:sys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630646824"/>
        <c:crosses val="autoZero"/>
        <c:auto val="1"/>
        <c:lblAlgn val="ctr"/>
        <c:lblOffset val="100"/>
        <c:noMultiLvlLbl val="0"/>
      </c:catAx>
      <c:valAx>
        <c:axId val="630646824"/>
        <c:scaling>
          <c:orientation val="minMax"/>
          <c:max val="50"/>
        </c:scaling>
        <c:delete val="0"/>
        <c:axPos val="l"/>
        <c:majorGridlines>
          <c:spPr>
            <a:ln w="12700"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Arial Nova" panose="020B0504020202020204" pitchFamily="34" charset="0"/>
                    <a:ea typeface="+mn-ea"/>
                    <a:cs typeface="+mn-cs"/>
                  </a:defRPr>
                </a:pPr>
                <a:r>
                  <a:rPr lang="en-US" dirty="0"/>
                  <a:t>%</a:t>
                </a:r>
              </a:p>
            </c:rich>
          </c:tx>
          <c:layout>
            <c:manualLayout>
              <c:xMode val="edge"/>
              <c:yMode val="edge"/>
              <c:x val="5.1196779920265861E-2"/>
              <c:y val="1.9399853962867242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630655352"/>
        <c:crosses val="autoZero"/>
        <c:crossBetween val="between"/>
        <c:majorUnit val="10"/>
      </c:valAx>
      <c:spPr>
        <a:noFill/>
        <a:ln>
          <a:noFill/>
        </a:ln>
        <a:effectLst/>
      </c:spPr>
    </c:plotArea>
    <c:legend>
      <c:legendPos val="b"/>
      <c:layout>
        <c:manualLayout>
          <c:xMode val="edge"/>
          <c:yMode val="edge"/>
          <c:x val="0.19706631397637794"/>
          <c:y val="0.88565958036667214"/>
          <c:w val="0.66576320538057754"/>
          <c:h val="8.83241639119708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82050929083128E-2"/>
          <c:y val="8.009302627934177E-2"/>
          <c:w val="0.97435898141833743"/>
          <c:h val="0.70404511017763571"/>
        </c:manualLayout>
      </c:layout>
      <c:barChart>
        <c:barDir val="col"/>
        <c:grouping val="clustered"/>
        <c:varyColors val="0"/>
        <c:ser>
          <c:idx val="0"/>
          <c:order val="0"/>
          <c:tx>
            <c:strRef>
              <c:f>'Condom use _KP'!$A$4</c:f>
              <c:strCache>
                <c:ptCount val="1"/>
                <c:pt idx="0">
                  <c:v>FSW</c:v>
                </c:pt>
              </c:strCache>
            </c:strRef>
          </c:tx>
          <c:spPr>
            <a:solidFill>
              <a:srgbClr val="00A99A"/>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D5-47D0-81C5-2D478319E1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_KP'!$B$3:$N$3</c:f>
              <c:strCache>
                <c:ptCount val="13"/>
                <c:pt idx="0">
                  <c:v>2006</c:v>
                </c:pt>
                <c:pt idx="1">
                  <c:v>2007</c:v>
                </c:pt>
                <c:pt idx="2">
                  <c:v>2008</c:v>
                </c:pt>
                <c:pt idx="3">
                  <c:v>2009</c:v>
                </c:pt>
                <c:pt idx="4">
                  <c:v>2010</c:v>
                </c:pt>
                <c:pt idx="5">
                  <c:v>2012</c:v>
                </c:pt>
                <c:pt idx="6">
                  <c:v>2014</c:v>
                </c:pt>
                <c:pt idx="7">
                  <c:v>2016</c:v>
                </c:pt>
                <c:pt idx="8">
                  <c:v>2018</c:v>
                </c:pt>
                <c:pt idx="9">
                  <c:v>2019</c:v>
                </c:pt>
                <c:pt idx="10">
                  <c:v>2020</c:v>
                </c:pt>
                <c:pt idx="11">
                  <c:v>2021</c:v>
                </c:pt>
                <c:pt idx="12">
                  <c:v>2022</c:v>
                </c:pt>
              </c:strCache>
            </c:strRef>
          </c:cat>
          <c:val>
            <c:numRef>
              <c:f>'Condom use _KP'!$B$4:$N$4</c:f>
              <c:numCache>
                <c:formatCode>0</c:formatCode>
                <c:ptCount val="13"/>
                <c:pt idx="1">
                  <c:v>96</c:v>
                </c:pt>
                <c:pt idx="3">
                  <c:v>92</c:v>
                </c:pt>
                <c:pt idx="4">
                  <c:v>95.66</c:v>
                </c:pt>
                <c:pt idx="5">
                  <c:v>94</c:v>
                </c:pt>
                <c:pt idx="6">
                  <c:v>96.09</c:v>
                </c:pt>
                <c:pt idx="7">
                  <c:v>83.1</c:v>
                </c:pt>
                <c:pt idx="9" formatCode="General">
                  <c:v>82</c:v>
                </c:pt>
                <c:pt idx="11">
                  <c:v>94.6</c:v>
                </c:pt>
              </c:numCache>
            </c:numRef>
          </c:val>
          <c:extLst>
            <c:ext xmlns:c16="http://schemas.microsoft.com/office/drawing/2014/chart" uri="{C3380CC4-5D6E-409C-BE32-E72D297353CC}">
              <c16:uniqueId val="{00000001-B9D5-47D0-81C5-2D478319E178}"/>
            </c:ext>
          </c:extLst>
        </c:ser>
        <c:ser>
          <c:idx val="1"/>
          <c:order val="1"/>
          <c:tx>
            <c:strRef>
              <c:f>'Condom use _KP'!$A$5</c:f>
              <c:strCache>
                <c:ptCount val="1"/>
                <c:pt idx="0">
                  <c:v>MSM</c:v>
                </c:pt>
              </c:strCache>
            </c:strRef>
          </c:tx>
          <c:spPr>
            <a:solidFill>
              <a:srgbClr val="F78E1E"/>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D5-47D0-81C5-2D478319E1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_KP'!$B$3:$N$3</c:f>
              <c:strCache>
                <c:ptCount val="13"/>
                <c:pt idx="0">
                  <c:v>2006</c:v>
                </c:pt>
                <c:pt idx="1">
                  <c:v>2007</c:v>
                </c:pt>
                <c:pt idx="2">
                  <c:v>2008</c:v>
                </c:pt>
                <c:pt idx="3">
                  <c:v>2009</c:v>
                </c:pt>
                <c:pt idx="4">
                  <c:v>2010</c:v>
                </c:pt>
                <c:pt idx="5">
                  <c:v>2012</c:v>
                </c:pt>
                <c:pt idx="6">
                  <c:v>2014</c:v>
                </c:pt>
                <c:pt idx="7">
                  <c:v>2016</c:v>
                </c:pt>
                <c:pt idx="8">
                  <c:v>2018</c:v>
                </c:pt>
                <c:pt idx="9">
                  <c:v>2019</c:v>
                </c:pt>
                <c:pt idx="10">
                  <c:v>2020</c:v>
                </c:pt>
                <c:pt idx="11">
                  <c:v>2021</c:v>
                </c:pt>
                <c:pt idx="12">
                  <c:v>2022</c:v>
                </c:pt>
              </c:strCache>
            </c:strRef>
          </c:cat>
          <c:val>
            <c:numRef>
              <c:f>'Condom use _KP'!$B$5:$N$5</c:f>
              <c:numCache>
                <c:formatCode>0</c:formatCode>
                <c:ptCount val="13"/>
                <c:pt idx="1">
                  <c:v>81</c:v>
                </c:pt>
                <c:pt idx="4">
                  <c:v>84.5</c:v>
                </c:pt>
                <c:pt idx="5">
                  <c:v>86</c:v>
                </c:pt>
                <c:pt idx="6" formatCode="General">
                  <c:v>82</c:v>
                </c:pt>
                <c:pt idx="7">
                  <c:v>79.34</c:v>
                </c:pt>
                <c:pt idx="8">
                  <c:v>82.65</c:v>
                </c:pt>
                <c:pt idx="10">
                  <c:v>77.8</c:v>
                </c:pt>
              </c:numCache>
            </c:numRef>
          </c:val>
          <c:extLst>
            <c:ext xmlns:c16="http://schemas.microsoft.com/office/drawing/2014/chart" uri="{C3380CC4-5D6E-409C-BE32-E72D297353CC}">
              <c16:uniqueId val="{00000003-B9D5-47D0-81C5-2D478319E178}"/>
            </c:ext>
          </c:extLst>
        </c:ser>
        <c:ser>
          <c:idx val="2"/>
          <c:order val="2"/>
          <c:tx>
            <c:strRef>
              <c:f>'Condom use _KP'!$A$6</c:f>
              <c:strCache>
                <c:ptCount val="1"/>
                <c:pt idx="0">
                  <c:v>PWID</c:v>
                </c:pt>
              </c:strCache>
            </c:strRef>
          </c:tx>
          <c:spPr>
            <a:solidFill>
              <a:srgbClr val="00AEEF"/>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D5-47D0-81C5-2D478319E1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_KP'!$B$3:$N$3</c:f>
              <c:strCache>
                <c:ptCount val="13"/>
                <c:pt idx="0">
                  <c:v>2006</c:v>
                </c:pt>
                <c:pt idx="1">
                  <c:v>2007</c:v>
                </c:pt>
                <c:pt idx="2">
                  <c:v>2008</c:v>
                </c:pt>
                <c:pt idx="3">
                  <c:v>2009</c:v>
                </c:pt>
                <c:pt idx="4">
                  <c:v>2010</c:v>
                </c:pt>
                <c:pt idx="5">
                  <c:v>2012</c:v>
                </c:pt>
                <c:pt idx="6">
                  <c:v>2014</c:v>
                </c:pt>
                <c:pt idx="7">
                  <c:v>2016</c:v>
                </c:pt>
                <c:pt idx="8">
                  <c:v>2018</c:v>
                </c:pt>
                <c:pt idx="9">
                  <c:v>2019</c:v>
                </c:pt>
                <c:pt idx="10">
                  <c:v>2020</c:v>
                </c:pt>
                <c:pt idx="11">
                  <c:v>2021</c:v>
                </c:pt>
                <c:pt idx="12">
                  <c:v>2022</c:v>
                </c:pt>
              </c:strCache>
            </c:strRef>
          </c:cat>
          <c:val>
            <c:numRef>
              <c:f>'Condom use _KP'!$B$6:$N$6</c:f>
              <c:numCache>
                <c:formatCode>General</c:formatCode>
                <c:ptCount val="13"/>
                <c:pt idx="0" formatCode="0">
                  <c:v>35</c:v>
                </c:pt>
                <c:pt idx="2" formatCode="0">
                  <c:v>42</c:v>
                </c:pt>
                <c:pt idx="4" formatCode="0">
                  <c:v>46.099998474121094</c:v>
                </c:pt>
                <c:pt idx="5" formatCode="0">
                  <c:v>49</c:v>
                </c:pt>
                <c:pt idx="6">
                  <c:v>51</c:v>
                </c:pt>
                <c:pt idx="10" formatCode="0">
                  <c:v>39.6</c:v>
                </c:pt>
                <c:pt idx="12" formatCode="0">
                  <c:v>32.6</c:v>
                </c:pt>
              </c:numCache>
            </c:numRef>
          </c:val>
          <c:extLst>
            <c:ext xmlns:c16="http://schemas.microsoft.com/office/drawing/2014/chart" uri="{C3380CC4-5D6E-409C-BE32-E72D297353CC}">
              <c16:uniqueId val="{00000005-B9D5-47D0-81C5-2D478319E178}"/>
            </c:ext>
          </c:extLst>
        </c:ser>
        <c:ser>
          <c:idx val="3"/>
          <c:order val="3"/>
          <c:tx>
            <c:strRef>
              <c:f>'Condom use _KP'!$A$7</c:f>
              <c:strCache>
                <c:ptCount val="1"/>
                <c:pt idx="0">
                  <c:v>MSW</c:v>
                </c:pt>
              </c:strCache>
            </c:strRef>
          </c:tx>
          <c:spPr>
            <a:solidFill>
              <a:srgbClr val="F26B73"/>
            </a:solidFill>
            <a:ln>
              <a:noFill/>
            </a:ln>
            <a:effectLst/>
          </c:spPr>
          <c:invertIfNegative val="0"/>
          <c:cat>
            <c:strRef>
              <c:f>'Condom use _KP'!$B$3:$N$3</c:f>
              <c:strCache>
                <c:ptCount val="13"/>
                <c:pt idx="0">
                  <c:v>2006</c:v>
                </c:pt>
                <c:pt idx="1">
                  <c:v>2007</c:v>
                </c:pt>
                <c:pt idx="2">
                  <c:v>2008</c:v>
                </c:pt>
                <c:pt idx="3">
                  <c:v>2009</c:v>
                </c:pt>
                <c:pt idx="4">
                  <c:v>2010</c:v>
                </c:pt>
                <c:pt idx="5">
                  <c:v>2012</c:v>
                </c:pt>
                <c:pt idx="6">
                  <c:v>2014</c:v>
                </c:pt>
                <c:pt idx="7">
                  <c:v>2016</c:v>
                </c:pt>
                <c:pt idx="8">
                  <c:v>2018</c:v>
                </c:pt>
                <c:pt idx="9">
                  <c:v>2019</c:v>
                </c:pt>
                <c:pt idx="10">
                  <c:v>2020</c:v>
                </c:pt>
                <c:pt idx="11">
                  <c:v>2021</c:v>
                </c:pt>
                <c:pt idx="12">
                  <c:v>2022</c:v>
                </c:pt>
              </c:strCache>
            </c:strRef>
          </c:cat>
          <c:val>
            <c:numRef>
              <c:f>'Condom use _KP'!$B$7:$N$7</c:f>
              <c:numCache>
                <c:formatCode>General</c:formatCode>
                <c:ptCount val="13"/>
                <c:pt idx="5" formatCode="0">
                  <c:v>98.2</c:v>
                </c:pt>
                <c:pt idx="6" formatCode="0">
                  <c:v>95.52</c:v>
                </c:pt>
                <c:pt idx="7" formatCode="0">
                  <c:v>80.599999999999994</c:v>
                </c:pt>
                <c:pt idx="8" formatCode="0">
                  <c:v>90.34</c:v>
                </c:pt>
              </c:numCache>
            </c:numRef>
          </c:val>
          <c:extLst>
            <c:ext xmlns:c16="http://schemas.microsoft.com/office/drawing/2014/chart" uri="{C3380CC4-5D6E-409C-BE32-E72D297353CC}">
              <c16:uniqueId val="{00000007-B9D5-47D0-81C5-2D478319E178}"/>
            </c:ext>
          </c:extLst>
        </c:ser>
        <c:ser>
          <c:idx val="4"/>
          <c:order val="4"/>
          <c:tx>
            <c:strRef>
              <c:f>'Condom use _KP'!$A$8</c:f>
              <c:strCache>
                <c:ptCount val="1"/>
                <c:pt idx="0">
                  <c:v>TG</c:v>
                </c:pt>
              </c:strCache>
            </c:strRef>
          </c:tx>
          <c:spPr>
            <a:solidFill>
              <a:srgbClr val="78A7B7"/>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D5-47D0-81C5-2D478319E1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_KP'!$B$3:$N$3</c:f>
              <c:strCache>
                <c:ptCount val="13"/>
                <c:pt idx="0">
                  <c:v>2006</c:v>
                </c:pt>
                <c:pt idx="1">
                  <c:v>2007</c:v>
                </c:pt>
                <c:pt idx="2">
                  <c:v>2008</c:v>
                </c:pt>
                <c:pt idx="3">
                  <c:v>2009</c:v>
                </c:pt>
                <c:pt idx="4">
                  <c:v>2010</c:v>
                </c:pt>
                <c:pt idx="5">
                  <c:v>2012</c:v>
                </c:pt>
                <c:pt idx="6">
                  <c:v>2014</c:v>
                </c:pt>
                <c:pt idx="7">
                  <c:v>2016</c:v>
                </c:pt>
                <c:pt idx="8">
                  <c:v>2018</c:v>
                </c:pt>
                <c:pt idx="9">
                  <c:v>2019</c:v>
                </c:pt>
                <c:pt idx="10">
                  <c:v>2020</c:v>
                </c:pt>
                <c:pt idx="11">
                  <c:v>2021</c:v>
                </c:pt>
                <c:pt idx="12">
                  <c:v>2022</c:v>
                </c:pt>
              </c:strCache>
            </c:strRef>
          </c:cat>
          <c:val>
            <c:numRef>
              <c:f>'Condom use _KP'!$B$8:$N$8</c:f>
              <c:numCache>
                <c:formatCode>General</c:formatCode>
                <c:ptCount val="13"/>
                <c:pt idx="5" formatCode="0">
                  <c:v>84.3</c:v>
                </c:pt>
                <c:pt idx="6" formatCode="0">
                  <c:v>82.56</c:v>
                </c:pt>
                <c:pt idx="7" formatCode="0">
                  <c:v>80.47</c:v>
                </c:pt>
                <c:pt idx="8" formatCode="0">
                  <c:v>76.849999999999994</c:v>
                </c:pt>
                <c:pt idx="10" formatCode="0">
                  <c:v>78.8</c:v>
                </c:pt>
              </c:numCache>
            </c:numRef>
          </c:val>
          <c:extLst>
            <c:ext xmlns:c16="http://schemas.microsoft.com/office/drawing/2014/chart" uri="{C3380CC4-5D6E-409C-BE32-E72D297353CC}">
              <c16:uniqueId val="{00000009-B9D5-47D0-81C5-2D478319E178}"/>
            </c:ext>
          </c:extLst>
        </c:ser>
        <c:dLbls>
          <c:showLegendKey val="0"/>
          <c:showVal val="0"/>
          <c:showCatName val="0"/>
          <c:showSerName val="0"/>
          <c:showPercent val="0"/>
          <c:showBubbleSize val="0"/>
        </c:dLbls>
        <c:gapWidth val="219"/>
        <c:overlap val="-13"/>
        <c:axId val="905103384"/>
        <c:axId val="905103712"/>
      </c:barChart>
      <c:scatterChart>
        <c:scatterStyle val="smoothMarker"/>
        <c:varyColors val="0"/>
        <c:ser>
          <c:idx val="5"/>
          <c:order val="5"/>
          <c:tx>
            <c:strRef>
              <c:f>'Condom use _KP'!$R$2</c:f>
              <c:strCache>
                <c:ptCount val="1"/>
                <c:pt idx="0">
                  <c:v>t</c:v>
                </c:pt>
              </c:strCache>
            </c:strRef>
          </c:tx>
          <c:spPr>
            <a:ln w="15875" cap="rnd">
              <a:solidFill>
                <a:srgbClr val="E31837"/>
              </a:solidFill>
              <a:prstDash val="dash"/>
              <a:round/>
            </a:ln>
            <a:effectLst/>
          </c:spPr>
          <c:marker>
            <c:symbol val="none"/>
          </c:marker>
          <c:xVal>
            <c:numRef>
              <c:f>'Condom use _KP'!$Q$3:$Q$4</c:f>
              <c:numCache>
                <c:formatCode>General</c:formatCode>
                <c:ptCount val="2"/>
                <c:pt idx="0">
                  <c:v>0</c:v>
                </c:pt>
                <c:pt idx="1">
                  <c:v>1</c:v>
                </c:pt>
              </c:numCache>
            </c:numRef>
          </c:xVal>
          <c:yVal>
            <c:numRef>
              <c:f>'Condom use _KP'!$R$3:$R$4</c:f>
              <c:numCache>
                <c:formatCode>General</c:formatCode>
                <c:ptCount val="2"/>
                <c:pt idx="0">
                  <c:v>90</c:v>
                </c:pt>
                <c:pt idx="1">
                  <c:v>90</c:v>
                </c:pt>
              </c:numCache>
            </c:numRef>
          </c:yVal>
          <c:smooth val="1"/>
          <c:extLst>
            <c:ext xmlns:c16="http://schemas.microsoft.com/office/drawing/2014/chart" uri="{C3380CC4-5D6E-409C-BE32-E72D297353CC}">
              <c16:uniqueId val="{0000000A-B9D5-47D0-81C5-2D478319E178}"/>
            </c:ext>
          </c:extLst>
        </c:ser>
        <c:dLbls>
          <c:showLegendKey val="0"/>
          <c:showVal val="0"/>
          <c:showCatName val="0"/>
          <c:showSerName val="0"/>
          <c:showPercent val="0"/>
          <c:showBubbleSize val="0"/>
        </c:dLbls>
        <c:axId val="1167538408"/>
        <c:axId val="1167536112"/>
      </c:scatterChart>
      <c:catAx>
        <c:axId val="905103384"/>
        <c:scaling>
          <c:orientation val="minMax"/>
        </c:scaling>
        <c:delete val="0"/>
        <c:axPos val="b"/>
        <c:majorGridlines>
          <c:spPr>
            <a:ln w="12700" cap="flat" cmpd="sng" algn="ctr">
              <a:solidFill>
                <a:srgbClr val="ABE1FA"/>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5103712"/>
        <c:crosses val="autoZero"/>
        <c:auto val="1"/>
        <c:lblAlgn val="ctr"/>
        <c:lblOffset val="100"/>
        <c:noMultiLvlLbl val="0"/>
      </c:catAx>
      <c:valAx>
        <c:axId val="905103712"/>
        <c:scaling>
          <c:orientation val="minMax"/>
          <c:max val="100"/>
        </c:scaling>
        <c:delete val="1"/>
        <c:axPos val="l"/>
        <c:majorGridlines>
          <c:spPr>
            <a:ln w="12700" cap="flat" cmpd="sng" algn="ctr">
              <a:solidFill>
                <a:srgbClr val="ABE1FA"/>
              </a:solidFill>
              <a:prstDash val="sysDot"/>
              <a:round/>
            </a:ln>
            <a:effectLst/>
          </c:spPr>
        </c:majorGridlines>
        <c:numFmt formatCode="0" sourceLinked="1"/>
        <c:majorTickMark val="none"/>
        <c:minorTickMark val="none"/>
        <c:tickLblPos val="nextTo"/>
        <c:crossAx val="905103384"/>
        <c:crosses val="autoZero"/>
        <c:crossBetween val="between"/>
        <c:majorUnit val="20"/>
      </c:valAx>
      <c:valAx>
        <c:axId val="1167536112"/>
        <c:scaling>
          <c:orientation val="minMax"/>
        </c:scaling>
        <c:delete val="1"/>
        <c:axPos val="r"/>
        <c:numFmt formatCode="General" sourceLinked="1"/>
        <c:majorTickMark val="out"/>
        <c:minorTickMark val="none"/>
        <c:tickLblPos val="nextTo"/>
        <c:crossAx val="1167538408"/>
        <c:crosses val="max"/>
        <c:crossBetween val="midCat"/>
      </c:valAx>
      <c:valAx>
        <c:axId val="1167538408"/>
        <c:scaling>
          <c:orientation val="minMax"/>
          <c:max val="1"/>
        </c:scaling>
        <c:delete val="1"/>
        <c:axPos val="t"/>
        <c:numFmt formatCode="General" sourceLinked="1"/>
        <c:majorTickMark val="out"/>
        <c:minorTickMark val="none"/>
        <c:tickLblPos val="nextTo"/>
        <c:crossAx val="1167536112"/>
        <c:crosses val="max"/>
        <c:crossBetween val="midCat"/>
      </c:valAx>
      <c:spPr>
        <a:noFill/>
        <a:ln>
          <a:noFill/>
        </a:ln>
        <a:effectLst/>
      </c:spPr>
    </c:plotArea>
    <c:legend>
      <c:legendPos val="b"/>
      <c:legendEntry>
        <c:idx val="5"/>
        <c:delete val="1"/>
      </c:legendEntry>
      <c:layout>
        <c:manualLayout>
          <c:xMode val="edge"/>
          <c:yMode val="edge"/>
          <c:x val="0.26501956618957301"/>
          <c:y val="0.9153366745045608"/>
          <c:w val="0.51774631047859598"/>
          <c:h val="6.6180319430975673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7231667800784163"/>
          <c:h val="0.74109414758269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C88E-4E3A-A669-D5BD0218B812}"/>
              </c:ext>
            </c:extLst>
          </c:dPt>
          <c:dPt>
            <c:idx val="1"/>
            <c:invertIfNegative val="0"/>
            <c:bubble3D val="0"/>
            <c:extLst>
              <c:ext xmlns:c16="http://schemas.microsoft.com/office/drawing/2014/chart" uri="{C3380CC4-5D6E-409C-BE32-E72D297353CC}">
                <c16:uniqueId val="{00000001-C88E-4E3A-A669-D5BD0218B812}"/>
              </c:ext>
            </c:extLst>
          </c:dPt>
          <c:dPt>
            <c:idx val="2"/>
            <c:invertIfNegative val="0"/>
            <c:bubble3D val="0"/>
            <c:extLst>
              <c:ext xmlns:c16="http://schemas.microsoft.com/office/drawing/2014/chart" uri="{C3380CC4-5D6E-409C-BE32-E72D297353CC}">
                <c16:uniqueId val="{00000002-C88E-4E3A-A669-D5BD0218B81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_KP'!$C$38:$C$40</c:f>
              <c:strCache>
                <c:ptCount val="3"/>
                <c:pt idx="0">
                  <c:v>&lt; 25</c:v>
                </c:pt>
                <c:pt idx="1">
                  <c:v>25+</c:v>
                </c:pt>
                <c:pt idx="2">
                  <c:v>Total</c:v>
                </c:pt>
              </c:strCache>
            </c:strRef>
          </c:cat>
          <c:val>
            <c:numRef>
              <c:f>'Condom use _KP'!$E$38:$E$40</c:f>
              <c:numCache>
                <c:formatCode>0</c:formatCode>
                <c:ptCount val="3"/>
                <c:pt idx="0" formatCode="General">
                  <c:v>80</c:v>
                </c:pt>
                <c:pt idx="1">
                  <c:v>76.599999999999994</c:v>
                </c:pt>
                <c:pt idx="2">
                  <c:v>77.8</c:v>
                </c:pt>
              </c:numCache>
            </c:numRef>
          </c:val>
          <c:extLst>
            <c:ext xmlns:c16="http://schemas.microsoft.com/office/drawing/2014/chart" uri="{C3380CC4-5D6E-409C-BE32-E72D297353CC}">
              <c16:uniqueId val="{00000003-C88E-4E3A-A669-D5BD0218B812}"/>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6.8147547733003966E-2"/>
              <c:y val="7.5164084030208911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33CCCC"/>
            </a:solidFill>
            <a:ln>
              <a:noFill/>
            </a:ln>
          </c:spPr>
          <c:invertIfNegative val="0"/>
          <c:dPt>
            <c:idx val="0"/>
            <c:invertIfNegative val="0"/>
            <c:bubble3D val="0"/>
            <c:extLst>
              <c:ext xmlns:c16="http://schemas.microsoft.com/office/drawing/2014/chart" uri="{C3380CC4-5D6E-409C-BE32-E72D297353CC}">
                <c16:uniqueId val="{00000000-1401-4224-93BD-943485C05566}"/>
              </c:ext>
            </c:extLst>
          </c:dPt>
          <c:dPt>
            <c:idx val="1"/>
            <c:invertIfNegative val="0"/>
            <c:bubble3D val="0"/>
            <c:extLst>
              <c:ext xmlns:c16="http://schemas.microsoft.com/office/drawing/2014/chart" uri="{C3380CC4-5D6E-409C-BE32-E72D297353CC}">
                <c16:uniqueId val="{00000001-1401-4224-93BD-943485C05566}"/>
              </c:ext>
            </c:extLst>
          </c:dPt>
          <c:dPt>
            <c:idx val="2"/>
            <c:invertIfNegative val="0"/>
            <c:bubble3D val="0"/>
            <c:extLst>
              <c:ext xmlns:c16="http://schemas.microsoft.com/office/drawing/2014/chart" uri="{C3380CC4-5D6E-409C-BE32-E72D297353CC}">
                <c16:uniqueId val="{00000002-1401-4224-93BD-943485C0556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_KP'!$C$50:$C$52</c:f>
              <c:strCache>
                <c:ptCount val="3"/>
                <c:pt idx="0">
                  <c:v>&lt; 25</c:v>
                </c:pt>
                <c:pt idx="1">
                  <c:v>25+</c:v>
                </c:pt>
                <c:pt idx="2">
                  <c:v>Total</c:v>
                </c:pt>
              </c:strCache>
            </c:strRef>
          </c:cat>
          <c:val>
            <c:numRef>
              <c:f>'Condom use _KP'!$E$50:$E$52</c:f>
              <c:numCache>
                <c:formatCode>0</c:formatCode>
                <c:ptCount val="3"/>
                <c:pt idx="0">
                  <c:v>76.2</c:v>
                </c:pt>
                <c:pt idx="1">
                  <c:v>80.2</c:v>
                </c:pt>
                <c:pt idx="2">
                  <c:v>78.8</c:v>
                </c:pt>
              </c:numCache>
            </c:numRef>
          </c:val>
          <c:extLst>
            <c:ext xmlns:c16="http://schemas.microsoft.com/office/drawing/2014/chart" uri="{C3380CC4-5D6E-409C-BE32-E72D297353CC}">
              <c16:uniqueId val="{00000003-1401-4224-93BD-943485C05566}"/>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F99CC"/>
            </a:solidFill>
            <a:ln>
              <a:noFill/>
            </a:ln>
          </c:spPr>
          <c:invertIfNegative val="0"/>
          <c:dPt>
            <c:idx val="0"/>
            <c:invertIfNegative val="0"/>
            <c:bubble3D val="0"/>
            <c:extLst>
              <c:ext xmlns:c16="http://schemas.microsoft.com/office/drawing/2014/chart" uri="{C3380CC4-5D6E-409C-BE32-E72D297353CC}">
                <c16:uniqueId val="{00000000-DA43-4738-B719-BEA86DBDE998}"/>
              </c:ext>
            </c:extLst>
          </c:dPt>
          <c:dPt>
            <c:idx val="1"/>
            <c:invertIfNegative val="0"/>
            <c:bubble3D val="0"/>
            <c:extLst>
              <c:ext xmlns:c16="http://schemas.microsoft.com/office/drawing/2014/chart" uri="{C3380CC4-5D6E-409C-BE32-E72D297353CC}">
                <c16:uniqueId val="{00000001-DA43-4738-B719-BEA86DBDE998}"/>
              </c:ext>
            </c:extLst>
          </c:dPt>
          <c:dPt>
            <c:idx val="2"/>
            <c:invertIfNegative val="0"/>
            <c:bubble3D val="0"/>
            <c:extLst>
              <c:ext xmlns:c16="http://schemas.microsoft.com/office/drawing/2014/chart" uri="{C3380CC4-5D6E-409C-BE32-E72D297353CC}">
                <c16:uniqueId val="{00000002-DA43-4738-B719-BEA86DBDE99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_KP'!$C$46:$C$47,'Condom use _KP'!$C$49)</c:f>
              <c:strCache>
                <c:ptCount val="3"/>
                <c:pt idx="0">
                  <c:v>&lt; 25</c:v>
                </c:pt>
                <c:pt idx="1">
                  <c:v>25+</c:v>
                </c:pt>
                <c:pt idx="2">
                  <c:v>Total</c:v>
                </c:pt>
              </c:strCache>
            </c:strRef>
          </c:cat>
          <c:val>
            <c:numRef>
              <c:f>('Condom use _KP'!$E$46:$E$47,'Condom use _KP'!$E$49)</c:f>
              <c:numCache>
                <c:formatCode>0</c:formatCode>
                <c:ptCount val="3"/>
                <c:pt idx="0">
                  <c:v>96.6</c:v>
                </c:pt>
                <c:pt idx="1">
                  <c:v>94.3</c:v>
                </c:pt>
                <c:pt idx="2">
                  <c:v>94.6</c:v>
                </c:pt>
              </c:numCache>
            </c:numRef>
          </c:val>
          <c:extLst>
            <c:ext xmlns:c16="http://schemas.microsoft.com/office/drawing/2014/chart" uri="{C3380CC4-5D6E-409C-BE32-E72D297353CC}">
              <c16:uniqueId val="{00000003-DA43-4738-B719-BEA86DBDE998}"/>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33CCCC"/>
            </a:solidFill>
            <a:ln w="12700">
              <a:solidFill>
                <a:schemeClr val="bg1"/>
              </a:solidFill>
            </a:ln>
            <a:effectLst/>
          </c:spPr>
          <c:invertIfNegative val="0"/>
          <c:dPt>
            <c:idx val="0"/>
            <c:invertIfNegative val="0"/>
            <c:bubble3D val="0"/>
            <c:spPr>
              <a:solidFill>
                <a:srgbClr val="F26C74"/>
              </a:solidFill>
              <a:ln w="12700">
                <a:solidFill>
                  <a:schemeClr val="bg1"/>
                </a:solidFill>
              </a:ln>
              <a:effectLst/>
            </c:spPr>
            <c:extLst>
              <c:ext xmlns:c16="http://schemas.microsoft.com/office/drawing/2014/chart" uri="{C3380CC4-5D6E-409C-BE32-E72D297353CC}">
                <c16:uniqueId val="{00000001-8D40-43D6-91CC-134B8141FF5C}"/>
              </c:ext>
            </c:extLst>
          </c:dPt>
          <c:dPt>
            <c:idx val="1"/>
            <c:invertIfNegative val="0"/>
            <c:bubble3D val="0"/>
            <c:spPr>
              <a:solidFill>
                <a:srgbClr val="9999FF"/>
              </a:solidFill>
              <a:ln w="12700">
                <a:solidFill>
                  <a:schemeClr val="bg1"/>
                </a:solidFill>
              </a:ln>
              <a:effectLst/>
            </c:spPr>
            <c:extLst>
              <c:ext xmlns:c16="http://schemas.microsoft.com/office/drawing/2014/chart" uri="{C3380CC4-5D6E-409C-BE32-E72D297353CC}">
                <c16:uniqueId val="{00000003-8D40-43D6-91CC-134B8141FF5C}"/>
              </c:ext>
            </c:extLst>
          </c:dPt>
          <c:dPt>
            <c:idx val="2"/>
            <c:invertIfNegative val="0"/>
            <c:bubble3D val="0"/>
            <c:spPr>
              <a:solidFill>
                <a:srgbClr val="FFB3FF"/>
              </a:solidFill>
              <a:ln w="12700">
                <a:solidFill>
                  <a:schemeClr val="bg1"/>
                </a:solidFill>
              </a:ln>
              <a:effectLst/>
            </c:spPr>
            <c:extLst>
              <c:ext xmlns:c16="http://schemas.microsoft.com/office/drawing/2014/chart" uri="{C3380CC4-5D6E-409C-BE32-E72D297353CC}">
                <c16:uniqueId val="{00000005-8D40-43D6-91CC-134B8141FF5C}"/>
              </c:ext>
            </c:extLst>
          </c:dPt>
          <c:dPt>
            <c:idx val="3"/>
            <c:invertIfNegative val="0"/>
            <c:bubble3D val="0"/>
            <c:spPr>
              <a:solidFill>
                <a:srgbClr val="00CCFF"/>
              </a:solidFill>
              <a:ln w="12700">
                <a:solidFill>
                  <a:schemeClr val="bg1"/>
                </a:solidFill>
              </a:ln>
              <a:effectLst/>
            </c:spPr>
            <c:extLst>
              <c:ext xmlns:c16="http://schemas.microsoft.com/office/drawing/2014/chart" uri="{C3380CC4-5D6E-409C-BE32-E72D297353CC}">
                <c16:uniqueId val="{00000007-8D40-43D6-91CC-134B8141FF5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_KP'!$C$41:$C$45</c:f>
              <c:strCache>
                <c:ptCount val="5"/>
                <c:pt idx="0">
                  <c:v>&lt; 25</c:v>
                </c:pt>
                <c:pt idx="1">
                  <c:v>25+</c:v>
                </c:pt>
                <c:pt idx="2">
                  <c:v>Females</c:v>
                </c:pt>
                <c:pt idx="3">
                  <c:v>Males</c:v>
                </c:pt>
                <c:pt idx="4">
                  <c:v>Total</c:v>
                </c:pt>
              </c:strCache>
            </c:strRef>
          </c:cat>
          <c:val>
            <c:numRef>
              <c:f>'Condom use _KP'!$E$41:$E$45</c:f>
              <c:numCache>
                <c:formatCode>0</c:formatCode>
                <c:ptCount val="5"/>
                <c:pt idx="0" formatCode="General">
                  <c:v>40</c:v>
                </c:pt>
                <c:pt idx="1">
                  <c:v>33.5</c:v>
                </c:pt>
                <c:pt idx="2">
                  <c:v>31.8</c:v>
                </c:pt>
                <c:pt idx="3">
                  <c:v>35.6</c:v>
                </c:pt>
                <c:pt idx="4">
                  <c:v>39.6</c:v>
                </c:pt>
              </c:numCache>
            </c:numRef>
          </c:val>
          <c:extLst>
            <c:ext xmlns:c16="http://schemas.microsoft.com/office/drawing/2014/chart" uri="{C3380CC4-5D6E-409C-BE32-E72D297353CC}">
              <c16:uniqueId val="{00000008-8D40-43D6-91CC-134B8141FF5C}"/>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41257656"/>
        <c:crosses val="autoZero"/>
        <c:auto val="1"/>
        <c:lblAlgn val="ctr"/>
        <c:lblOffset val="100"/>
        <c:noMultiLvlLbl val="0"/>
      </c:catAx>
      <c:valAx>
        <c:axId val="541257656"/>
        <c:scaling>
          <c:orientation val="minMax"/>
          <c:max val="100"/>
        </c:scaling>
        <c:delete val="0"/>
        <c:axPos val="l"/>
        <c:majorGridlines>
          <c:spPr>
            <a:ln w="12700"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a:t>
                </a:r>
              </a:p>
            </c:rich>
          </c:tx>
          <c:layout>
            <c:manualLayout>
              <c:xMode val="edge"/>
              <c:yMode val="edge"/>
              <c:x val="7.2072072072072071E-2"/>
              <c:y val="1.7832856120257429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41256016"/>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187640278045918E-2"/>
          <c:y val="4.5693510974207589E-2"/>
          <c:w val="0.92820462218900868"/>
          <c:h val="0.64453432597889571"/>
        </c:manualLayout>
      </c:layout>
      <c:barChart>
        <c:barDir val="col"/>
        <c:grouping val="clustered"/>
        <c:varyColors val="0"/>
        <c:ser>
          <c:idx val="0"/>
          <c:order val="0"/>
          <c:tx>
            <c:strRef>
              <c:f>Sheet2!$B$5</c:f>
              <c:strCache>
                <c:ptCount val="1"/>
                <c:pt idx="0">
                  <c:v>2016</c:v>
                </c:pt>
              </c:strCache>
            </c:strRef>
          </c:tx>
          <c:spPr>
            <a:solidFill>
              <a:srgbClr val="FF5050"/>
            </a:solidFill>
            <a:ln>
              <a:noFill/>
            </a:ln>
            <a:effectLst/>
          </c:spPr>
          <c:invertIfNegative val="0"/>
          <c:cat>
            <c:strRef>
              <c:f>Sheet2!$A$6:$A$11</c:f>
              <c:strCache>
                <c:ptCount val="6"/>
                <c:pt idx="0">
                  <c:v>FSW</c:v>
                </c:pt>
                <c:pt idx="1">
                  <c:v>FSW 
(non-venue based)</c:v>
                </c:pt>
                <c:pt idx="2">
                  <c:v>MSW</c:v>
                </c:pt>
                <c:pt idx="3">
                  <c:v>MSM</c:v>
                </c:pt>
                <c:pt idx="4">
                  <c:v>PWID *</c:v>
                </c:pt>
                <c:pt idx="5">
                  <c:v>TG</c:v>
                </c:pt>
              </c:strCache>
            </c:strRef>
          </c:cat>
          <c:val>
            <c:numRef>
              <c:f>Sheet2!$B$6:$B$11</c:f>
              <c:numCache>
                <c:formatCode>General</c:formatCode>
                <c:ptCount val="6"/>
                <c:pt idx="0" formatCode="0%">
                  <c:v>1.7999999999999999E-2</c:v>
                </c:pt>
                <c:pt idx="2" formatCode="0%">
                  <c:v>0.1</c:v>
                </c:pt>
                <c:pt idx="3" formatCode="0%">
                  <c:v>7.9000000000000001E-2</c:v>
                </c:pt>
                <c:pt idx="5" formatCode="0%">
                  <c:v>7.3999999999999996E-2</c:v>
                </c:pt>
              </c:numCache>
            </c:numRef>
          </c:val>
          <c:extLst>
            <c:ext xmlns:c16="http://schemas.microsoft.com/office/drawing/2014/chart" uri="{C3380CC4-5D6E-409C-BE32-E72D297353CC}">
              <c16:uniqueId val="{00000000-5AFF-4066-84B6-79B63AA7CF6B}"/>
            </c:ext>
          </c:extLst>
        </c:ser>
        <c:ser>
          <c:idx val="1"/>
          <c:order val="1"/>
          <c:tx>
            <c:strRef>
              <c:f>Sheet2!$C$5</c:f>
              <c:strCache>
                <c:ptCount val="1"/>
                <c:pt idx="0">
                  <c:v>2017</c:v>
                </c:pt>
              </c:strCache>
            </c:strRef>
          </c:tx>
          <c:spPr>
            <a:solidFill>
              <a:srgbClr val="6699F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5AFF-4066-84B6-79B63AA7CF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Sheet2!$A$6:$A$11</c:f>
              <c:strCache>
                <c:ptCount val="6"/>
                <c:pt idx="0">
                  <c:v>FSW</c:v>
                </c:pt>
                <c:pt idx="1">
                  <c:v>FSW 
(non-venue based)</c:v>
                </c:pt>
                <c:pt idx="2">
                  <c:v>MSW</c:v>
                </c:pt>
                <c:pt idx="3">
                  <c:v>MSM</c:v>
                </c:pt>
                <c:pt idx="4">
                  <c:v>PWID *</c:v>
                </c:pt>
                <c:pt idx="5">
                  <c:v>TG</c:v>
                </c:pt>
              </c:strCache>
            </c:strRef>
          </c:cat>
          <c:val>
            <c:numRef>
              <c:f>Sheet2!$C$6:$C$11</c:f>
              <c:numCache>
                <c:formatCode>0%</c:formatCode>
                <c:ptCount val="6"/>
                <c:pt idx="1">
                  <c:v>0.1051</c:v>
                </c:pt>
              </c:numCache>
            </c:numRef>
          </c:val>
          <c:extLst>
            <c:ext xmlns:c16="http://schemas.microsoft.com/office/drawing/2014/chart" uri="{C3380CC4-5D6E-409C-BE32-E72D297353CC}">
              <c16:uniqueId val="{00000002-5AFF-4066-84B6-79B63AA7CF6B}"/>
            </c:ext>
          </c:extLst>
        </c:ser>
        <c:ser>
          <c:idx val="2"/>
          <c:order val="2"/>
          <c:tx>
            <c:strRef>
              <c:f>Sheet2!$D$5</c:f>
              <c:strCache>
                <c:ptCount val="1"/>
                <c:pt idx="0">
                  <c:v>2018</c:v>
                </c:pt>
              </c:strCache>
            </c:strRef>
          </c:tx>
          <c:spPr>
            <a:solidFill>
              <a:schemeClr val="accent3"/>
            </a:solidFill>
            <a:ln>
              <a:noFill/>
            </a:ln>
            <a:effectLst/>
          </c:spPr>
          <c:invertIfNegative val="0"/>
          <c:cat>
            <c:strRef>
              <c:f>Sheet2!$A$6:$A$11</c:f>
              <c:strCache>
                <c:ptCount val="6"/>
                <c:pt idx="0">
                  <c:v>FSW</c:v>
                </c:pt>
                <c:pt idx="1">
                  <c:v>FSW 
(non-venue based)</c:v>
                </c:pt>
                <c:pt idx="2">
                  <c:v>MSW</c:v>
                </c:pt>
                <c:pt idx="3">
                  <c:v>MSM</c:v>
                </c:pt>
                <c:pt idx="4">
                  <c:v>PWID *</c:v>
                </c:pt>
                <c:pt idx="5">
                  <c:v>TG</c:v>
                </c:pt>
              </c:strCache>
            </c:strRef>
          </c:cat>
          <c:val>
            <c:numRef>
              <c:f>Sheet2!$D$6:$D$11</c:f>
              <c:numCache>
                <c:formatCode>General</c:formatCode>
                <c:ptCount val="6"/>
                <c:pt idx="2" formatCode="0%">
                  <c:v>7.7181208053691275E-2</c:v>
                </c:pt>
                <c:pt idx="3" formatCode="0%">
                  <c:v>5.6109725685785539E-2</c:v>
                </c:pt>
                <c:pt idx="5" formatCode="0%">
                  <c:v>6.1976549413735343E-2</c:v>
                </c:pt>
              </c:numCache>
            </c:numRef>
          </c:val>
          <c:extLst>
            <c:ext xmlns:c16="http://schemas.microsoft.com/office/drawing/2014/chart" uri="{C3380CC4-5D6E-409C-BE32-E72D297353CC}">
              <c16:uniqueId val="{00000003-5AFF-4066-84B6-79B63AA7CF6B}"/>
            </c:ext>
          </c:extLst>
        </c:ser>
        <c:ser>
          <c:idx val="3"/>
          <c:order val="3"/>
          <c:tx>
            <c:strRef>
              <c:f>Sheet2!$E$5</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Sheet2!$A$6:$A$11</c:f>
              <c:strCache>
                <c:ptCount val="6"/>
                <c:pt idx="0">
                  <c:v>FSW</c:v>
                </c:pt>
                <c:pt idx="1">
                  <c:v>FSW 
(non-venue based)</c:v>
                </c:pt>
                <c:pt idx="2">
                  <c:v>MSW</c:v>
                </c:pt>
                <c:pt idx="3">
                  <c:v>MSM</c:v>
                </c:pt>
                <c:pt idx="4">
                  <c:v>PWID *</c:v>
                </c:pt>
                <c:pt idx="5">
                  <c:v>TG</c:v>
                </c:pt>
              </c:strCache>
            </c:strRef>
          </c:cat>
          <c:val>
            <c:numRef>
              <c:f>Sheet2!$E$6:$E$11</c:f>
              <c:numCache>
                <c:formatCode>0%</c:formatCode>
                <c:ptCount val="6"/>
                <c:pt idx="1">
                  <c:v>5.1400000000000001E-2</c:v>
                </c:pt>
              </c:numCache>
            </c:numRef>
          </c:val>
          <c:extLst>
            <c:ext xmlns:c16="http://schemas.microsoft.com/office/drawing/2014/chart" uri="{C3380CC4-5D6E-409C-BE32-E72D297353CC}">
              <c16:uniqueId val="{00000004-5AFF-4066-84B6-79B63AA7CF6B}"/>
            </c:ext>
          </c:extLst>
        </c:ser>
        <c:ser>
          <c:idx val="4"/>
          <c:order val="4"/>
          <c:tx>
            <c:strRef>
              <c:f>Sheet2!$F$5</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Sheet2!$A$6:$A$11</c:f>
              <c:strCache>
                <c:ptCount val="6"/>
                <c:pt idx="0">
                  <c:v>FSW</c:v>
                </c:pt>
                <c:pt idx="1">
                  <c:v>FSW 
(non-venue based)</c:v>
                </c:pt>
                <c:pt idx="2">
                  <c:v>MSW</c:v>
                </c:pt>
                <c:pt idx="3">
                  <c:v>MSM</c:v>
                </c:pt>
                <c:pt idx="4">
                  <c:v>PWID *</c:v>
                </c:pt>
                <c:pt idx="5">
                  <c:v>TG</c:v>
                </c:pt>
              </c:strCache>
            </c:strRef>
          </c:cat>
          <c:val>
            <c:numRef>
              <c:f>Sheet2!$F$6:$F$11</c:f>
              <c:numCache>
                <c:formatCode>General</c:formatCode>
                <c:ptCount val="6"/>
                <c:pt idx="2" formatCode="0%">
                  <c:v>4.0214477211796246E-2</c:v>
                </c:pt>
                <c:pt idx="3" formatCode="0%">
                  <c:v>9.2609082813891366E-2</c:v>
                </c:pt>
                <c:pt idx="4" formatCode="0%">
                  <c:v>4.7449584816132859E-2</c:v>
                </c:pt>
                <c:pt idx="5" formatCode="0%">
                  <c:v>5.9405940594059403E-2</c:v>
                </c:pt>
              </c:numCache>
            </c:numRef>
          </c:val>
          <c:extLst>
            <c:ext xmlns:c16="http://schemas.microsoft.com/office/drawing/2014/chart" uri="{C3380CC4-5D6E-409C-BE32-E72D297353CC}">
              <c16:uniqueId val="{00000005-5AFF-4066-84B6-79B63AA7CF6B}"/>
            </c:ext>
          </c:extLst>
        </c:ser>
        <c:ser>
          <c:idx val="5"/>
          <c:order val="5"/>
          <c:tx>
            <c:strRef>
              <c:f>Sheet2!$G$5</c:f>
              <c:strCache>
                <c:ptCount val="1"/>
                <c:pt idx="0">
                  <c:v>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Sheet2!$A$6:$A$11</c:f>
              <c:strCache>
                <c:ptCount val="6"/>
                <c:pt idx="0">
                  <c:v>FSW</c:v>
                </c:pt>
                <c:pt idx="1">
                  <c:v>FSW 
(non-venue based)</c:v>
                </c:pt>
                <c:pt idx="2">
                  <c:v>MSW</c:v>
                </c:pt>
                <c:pt idx="3">
                  <c:v>MSM</c:v>
                </c:pt>
                <c:pt idx="4">
                  <c:v>PWID *</c:v>
                </c:pt>
                <c:pt idx="5">
                  <c:v>TG</c:v>
                </c:pt>
              </c:strCache>
            </c:strRef>
          </c:cat>
          <c:val>
            <c:numRef>
              <c:f>Sheet2!$G$6:$G$11</c:f>
              <c:numCache>
                <c:formatCode>General</c:formatCode>
                <c:ptCount val="6"/>
                <c:pt idx="0" formatCode="0%">
                  <c:v>2.5999999999999999E-2</c:v>
                </c:pt>
              </c:numCache>
            </c:numRef>
          </c:val>
          <c:extLst>
            <c:ext xmlns:c16="http://schemas.microsoft.com/office/drawing/2014/chart" uri="{C3380CC4-5D6E-409C-BE32-E72D297353CC}">
              <c16:uniqueId val="{00000006-5AFF-4066-84B6-79B63AA7CF6B}"/>
            </c:ext>
          </c:extLst>
        </c:ser>
        <c:dLbls>
          <c:showLegendKey val="0"/>
          <c:showVal val="0"/>
          <c:showCatName val="0"/>
          <c:showSerName val="0"/>
          <c:showPercent val="0"/>
          <c:showBubbleSize val="0"/>
        </c:dLbls>
        <c:gapWidth val="219"/>
        <c:overlap val="-27"/>
        <c:axId val="199205392"/>
        <c:axId val="199198736"/>
      </c:barChart>
      <c:catAx>
        <c:axId val="199205392"/>
        <c:scaling>
          <c:orientation val="minMax"/>
        </c:scaling>
        <c:delete val="0"/>
        <c:axPos val="b"/>
        <c:majorGridlines>
          <c:spPr>
            <a:ln w="6350" cap="flat" cmpd="sng" algn="ctr">
              <a:solidFill>
                <a:srgbClr val="5B9BD5">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9198736"/>
        <c:crosses val="autoZero"/>
        <c:auto val="1"/>
        <c:lblAlgn val="ctr"/>
        <c:lblOffset val="100"/>
        <c:noMultiLvlLbl val="0"/>
      </c:catAx>
      <c:valAx>
        <c:axId val="199198736"/>
        <c:scaling>
          <c:orientation val="minMax"/>
          <c:max val="0.15000000000000002"/>
        </c:scaling>
        <c:delete val="0"/>
        <c:axPos val="l"/>
        <c:majorGridlines>
          <c:spPr>
            <a:ln w="6350" cap="flat" cmpd="sng" algn="ctr">
              <a:solidFill>
                <a:srgbClr val="5B9BD5">
                  <a:lumMod val="20000"/>
                  <a:lumOff val="80000"/>
                </a:srgb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9205392"/>
        <c:crosses val="autoZero"/>
        <c:crossBetween val="between"/>
        <c:majorUnit val="5.000000000000001E-2"/>
      </c:valAx>
      <c:spPr>
        <a:noFill/>
        <a:ln>
          <a:noFill/>
        </a:ln>
        <a:effectLst/>
      </c:spPr>
    </c:plotArea>
    <c:legend>
      <c:legendPos val="b"/>
      <c:layout>
        <c:manualLayout>
          <c:xMode val="edge"/>
          <c:yMode val="edge"/>
          <c:x val="0.20387130158717212"/>
          <c:y val="0.89409667541557303"/>
          <c:w val="0.65050988338630245"/>
          <c:h val="7.8125546806649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THA!$D$1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A99-4968-995C-3A089C1B100E}"/>
                </c:ext>
              </c:extLst>
            </c:dLbl>
            <c:dLbl>
              <c:idx val="1"/>
              <c:delete val="1"/>
              <c:extLst>
                <c:ext xmlns:c15="http://schemas.microsoft.com/office/drawing/2012/chart" uri="{CE6537A1-D6FC-4f65-9D91-7224C49458BB}"/>
                <c:ext xmlns:c16="http://schemas.microsoft.com/office/drawing/2014/chart" uri="{C3380CC4-5D6E-409C-BE32-E72D297353CC}">
                  <c16:uniqueId val="{00000001-0A99-4968-995C-3A089C1B100E}"/>
                </c:ext>
              </c:extLst>
            </c:dLbl>
            <c:dLbl>
              <c:idx val="2"/>
              <c:delete val="1"/>
              <c:extLst>
                <c:ext xmlns:c15="http://schemas.microsoft.com/office/drawing/2012/chart" uri="{CE6537A1-D6FC-4f65-9D91-7224C49458BB}"/>
                <c:ext xmlns:c16="http://schemas.microsoft.com/office/drawing/2014/chart" uri="{C3380CC4-5D6E-409C-BE32-E72D297353CC}">
                  <c16:uniqueId val="{00000002-0A99-4968-995C-3A089C1B100E}"/>
                </c:ext>
              </c:extLst>
            </c:dLbl>
            <c:dLbl>
              <c:idx val="3"/>
              <c:delete val="1"/>
              <c:extLst>
                <c:ext xmlns:c15="http://schemas.microsoft.com/office/drawing/2012/chart" uri="{CE6537A1-D6FC-4f65-9D91-7224C49458BB}"/>
                <c:ext xmlns:c16="http://schemas.microsoft.com/office/drawing/2014/chart" uri="{C3380CC4-5D6E-409C-BE32-E72D297353CC}">
                  <c16:uniqueId val="{00000003-0A99-4968-995C-3A089C1B100E}"/>
                </c:ext>
              </c:extLst>
            </c:dLbl>
            <c:dLbl>
              <c:idx val="4"/>
              <c:delete val="1"/>
              <c:extLst>
                <c:ext xmlns:c15="http://schemas.microsoft.com/office/drawing/2012/chart" uri="{CE6537A1-D6FC-4f65-9D91-7224C49458BB}"/>
                <c:ext xmlns:c16="http://schemas.microsoft.com/office/drawing/2014/chart" uri="{C3380CC4-5D6E-409C-BE32-E72D297353CC}">
                  <c16:uniqueId val="{00000004-0A99-4968-995C-3A089C1B100E}"/>
                </c:ext>
              </c:extLst>
            </c:dLbl>
            <c:dLbl>
              <c:idx val="5"/>
              <c:delete val="1"/>
              <c:extLst>
                <c:ext xmlns:c15="http://schemas.microsoft.com/office/drawing/2012/chart" uri="{CE6537A1-D6FC-4f65-9D91-7224C49458BB}"/>
                <c:ext xmlns:c16="http://schemas.microsoft.com/office/drawing/2014/chart" uri="{C3380CC4-5D6E-409C-BE32-E72D297353CC}">
                  <c16:uniqueId val="{00000005-0A99-4968-995C-3A089C1B100E}"/>
                </c:ext>
              </c:extLst>
            </c:dLbl>
            <c:dLbl>
              <c:idx val="6"/>
              <c:delete val="1"/>
              <c:extLst>
                <c:ext xmlns:c15="http://schemas.microsoft.com/office/drawing/2012/chart" uri="{CE6537A1-D6FC-4f65-9D91-7224C49458BB}"/>
                <c:ext xmlns:c16="http://schemas.microsoft.com/office/drawing/2014/chart" uri="{C3380CC4-5D6E-409C-BE32-E72D297353CC}">
                  <c16:uniqueId val="{00000006-0A99-4968-995C-3A089C1B100E}"/>
                </c:ext>
              </c:extLst>
            </c:dLbl>
            <c:dLbl>
              <c:idx val="7"/>
              <c:delete val="1"/>
              <c:extLst>
                <c:ext xmlns:c15="http://schemas.microsoft.com/office/drawing/2012/chart" uri="{CE6537A1-D6FC-4f65-9D91-7224C49458BB}"/>
                <c:ext xmlns:c16="http://schemas.microsoft.com/office/drawing/2014/chart" uri="{C3380CC4-5D6E-409C-BE32-E72D297353CC}">
                  <c16:uniqueId val="{00000007-0A99-4968-995C-3A089C1B100E}"/>
                </c:ext>
              </c:extLst>
            </c:dLbl>
            <c:dLbl>
              <c:idx val="8"/>
              <c:delete val="1"/>
              <c:extLst>
                <c:ext xmlns:c15="http://schemas.microsoft.com/office/drawing/2012/chart" uri="{CE6537A1-D6FC-4f65-9D91-7224C49458BB}"/>
                <c:ext xmlns:c16="http://schemas.microsoft.com/office/drawing/2014/chart" uri="{C3380CC4-5D6E-409C-BE32-E72D297353CC}">
                  <c16:uniqueId val="{00000008-0A99-4968-995C-3A089C1B100E}"/>
                </c:ext>
              </c:extLst>
            </c:dLbl>
            <c:dLbl>
              <c:idx val="9"/>
              <c:delete val="1"/>
              <c:extLst>
                <c:ext xmlns:c15="http://schemas.microsoft.com/office/drawing/2012/chart" uri="{CE6537A1-D6FC-4f65-9D91-7224C49458BB}"/>
                <c:ext xmlns:c16="http://schemas.microsoft.com/office/drawing/2014/chart" uri="{C3380CC4-5D6E-409C-BE32-E72D297353CC}">
                  <c16:uniqueId val="{00000009-0A99-4968-995C-3A089C1B100E}"/>
                </c:ext>
              </c:extLst>
            </c:dLbl>
            <c:dLbl>
              <c:idx val="10"/>
              <c:delete val="1"/>
              <c:extLst>
                <c:ext xmlns:c15="http://schemas.microsoft.com/office/drawing/2012/chart" uri="{CE6537A1-D6FC-4f65-9D91-7224C49458BB}"/>
                <c:ext xmlns:c16="http://schemas.microsoft.com/office/drawing/2014/chart" uri="{C3380CC4-5D6E-409C-BE32-E72D297353CC}">
                  <c16:uniqueId val="{0000000A-0A99-4968-995C-3A089C1B100E}"/>
                </c:ext>
              </c:extLst>
            </c:dLbl>
            <c:dLbl>
              <c:idx val="11"/>
              <c:delete val="1"/>
              <c:extLst>
                <c:ext xmlns:c15="http://schemas.microsoft.com/office/drawing/2012/chart" uri="{CE6537A1-D6FC-4f65-9D91-7224C49458BB}"/>
                <c:ext xmlns:c16="http://schemas.microsoft.com/office/drawing/2014/chart" uri="{C3380CC4-5D6E-409C-BE32-E72D297353CC}">
                  <c16:uniqueId val="{0000000B-0A99-4968-995C-3A089C1B100E}"/>
                </c:ext>
              </c:extLst>
            </c:dLbl>
            <c:dLbl>
              <c:idx val="12"/>
              <c:delete val="1"/>
              <c:extLst>
                <c:ext xmlns:c15="http://schemas.microsoft.com/office/drawing/2012/chart" uri="{CE6537A1-D6FC-4f65-9D91-7224C49458BB}"/>
                <c:ext xmlns:c16="http://schemas.microsoft.com/office/drawing/2014/chart" uri="{C3380CC4-5D6E-409C-BE32-E72D297353CC}">
                  <c16:uniqueId val="{0000000C-0A99-4968-995C-3A089C1B100E}"/>
                </c:ext>
              </c:extLst>
            </c:dLbl>
            <c:dLbl>
              <c:idx val="13"/>
              <c:delete val="1"/>
              <c:extLst>
                <c:ext xmlns:c15="http://schemas.microsoft.com/office/drawing/2012/chart" uri="{CE6537A1-D6FC-4f65-9D91-7224C49458BB}"/>
                <c:ext xmlns:c16="http://schemas.microsoft.com/office/drawing/2014/chart" uri="{C3380CC4-5D6E-409C-BE32-E72D297353CC}">
                  <c16:uniqueId val="{0000000D-0A99-4968-995C-3A089C1B100E}"/>
                </c:ext>
              </c:extLst>
            </c:dLbl>
            <c:dLbl>
              <c:idx val="14"/>
              <c:delete val="1"/>
              <c:extLst>
                <c:ext xmlns:c15="http://schemas.microsoft.com/office/drawing/2012/chart" uri="{CE6537A1-D6FC-4f65-9D91-7224C49458BB}"/>
                <c:ext xmlns:c16="http://schemas.microsoft.com/office/drawing/2014/chart" uri="{C3380CC4-5D6E-409C-BE32-E72D297353CC}">
                  <c16:uniqueId val="{0000000E-0A99-4968-995C-3A089C1B100E}"/>
                </c:ext>
              </c:extLst>
            </c:dLbl>
            <c:dLbl>
              <c:idx val="15"/>
              <c:delete val="1"/>
              <c:extLst>
                <c:ext xmlns:c15="http://schemas.microsoft.com/office/drawing/2012/chart" uri="{CE6537A1-D6FC-4f65-9D91-7224C49458BB}"/>
                <c:ext xmlns:c16="http://schemas.microsoft.com/office/drawing/2014/chart" uri="{C3380CC4-5D6E-409C-BE32-E72D297353CC}">
                  <c16:uniqueId val="{0000000F-0A99-4968-995C-3A089C1B100E}"/>
                </c:ext>
              </c:extLst>
            </c:dLbl>
            <c:dLbl>
              <c:idx val="16"/>
              <c:delete val="1"/>
              <c:extLst>
                <c:ext xmlns:c15="http://schemas.microsoft.com/office/drawing/2012/chart" uri="{CE6537A1-D6FC-4f65-9D91-7224C49458BB}"/>
                <c:ext xmlns:c16="http://schemas.microsoft.com/office/drawing/2014/chart" uri="{C3380CC4-5D6E-409C-BE32-E72D297353CC}">
                  <c16:uniqueId val="{00000010-0A99-4968-995C-3A089C1B100E}"/>
                </c:ext>
              </c:extLst>
            </c:dLbl>
            <c:dLbl>
              <c:idx val="17"/>
              <c:delete val="1"/>
              <c:extLst>
                <c:ext xmlns:c15="http://schemas.microsoft.com/office/drawing/2012/chart" uri="{CE6537A1-D6FC-4f65-9D91-7224C49458BB}"/>
                <c:ext xmlns:c16="http://schemas.microsoft.com/office/drawing/2014/chart" uri="{C3380CC4-5D6E-409C-BE32-E72D297353CC}">
                  <c16:uniqueId val="{00000011-0A99-4968-995C-3A089C1B100E}"/>
                </c:ext>
              </c:extLst>
            </c:dLbl>
            <c:dLbl>
              <c:idx val="18"/>
              <c:delete val="1"/>
              <c:extLst>
                <c:ext xmlns:c15="http://schemas.microsoft.com/office/drawing/2012/chart" uri="{CE6537A1-D6FC-4f65-9D91-7224C49458BB}"/>
                <c:ext xmlns:c16="http://schemas.microsoft.com/office/drawing/2014/chart" uri="{C3380CC4-5D6E-409C-BE32-E72D297353CC}">
                  <c16:uniqueId val="{00000012-0A99-4968-995C-3A089C1B100E}"/>
                </c:ext>
              </c:extLst>
            </c:dLbl>
            <c:dLbl>
              <c:idx val="19"/>
              <c:delete val="1"/>
              <c:extLst>
                <c:ext xmlns:c15="http://schemas.microsoft.com/office/drawing/2012/chart" uri="{CE6537A1-D6FC-4f65-9D91-7224C49458BB}"/>
                <c:ext xmlns:c16="http://schemas.microsoft.com/office/drawing/2014/chart" uri="{C3380CC4-5D6E-409C-BE32-E72D297353CC}">
                  <c16:uniqueId val="{00000013-0A99-4968-995C-3A089C1B100E}"/>
                </c:ext>
              </c:extLst>
            </c:dLbl>
            <c:dLbl>
              <c:idx val="20"/>
              <c:delete val="1"/>
              <c:extLst>
                <c:ext xmlns:c15="http://schemas.microsoft.com/office/drawing/2012/chart" uri="{CE6537A1-D6FC-4f65-9D91-7224C49458BB}"/>
                <c:ext xmlns:c16="http://schemas.microsoft.com/office/drawing/2014/chart" uri="{C3380CC4-5D6E-409C-BE32-E72D297353CC}">
                  <c16:uniqueId val="{00000014-0A99-4968-995C-3A089C1B100E}"/>
                </c:ext>
              </c:extLst>
            </c:dLbl>
            <c:dLbl>
              <c:idx val="21"/>
              <c:delete val="1"/>
              <c:extLst>
                <c:ext xmlns:c15="http://schemas.microsoft.com/office/drawing/2012/chart" uri="{CE6537A1-D6FC-4f65-9D91-7224C49458BB}"/>
                <c:ext xmlns:c16="http://schemas.microsoft.com/office/drawing/2014/chart" uri="{C3380CC4-5D6E-409C-BE32-E72D297353CC}">
                  <c16:uniqueId val="{00000015-0A99-4968-995C-3A089C1B100E}"/>
                </c:ext>
              </c:extLst>
            </c:dLbl>
            <c:dLbl>
              <c:idx val="22"/>
              <c:delete val="1"/>
              <c:extLst>
                <c:ext xmlns:c15="http://schemas.microsoft.com/office/drawing/2012/chart" uri="{CE6537A1-D6FC-4f65-9D91-7224C49458BB}"/>
                <c:ext xmlns:c16="http://schemas.microsoft.com/office/drawing/2014/chart" uri="{C3380CC4-5D6E-409C-BE32-E72D297353CC}">
                  <c16:uniqueId val="{00000016-0A99-4968-995C-3A089C1B100E}"/>
                </c:ext>
              </c:extLst>
            </c:dLbl>
            <c:dLbl>
              <c:idx val="23"/>
              <c:delete val="1"/>
              <c:extLst>
                <c:ext xmlns:c15="http://schemas.microsoft.com/office/drawing/2012/chart" uri="{CE6537A1-D6FC-4f65-9D91-7224C49458BB}"/>
                <c:ext xmlns:c16="http://schemas.microsoft.com/office/drawing/2014/chart" uri="{C3380CC4-5D6E-409C-BE32-E72D297353CC}">
                  <c16:uniqueId val="{00000017-0A99-4968-995C-3A089C1B100E}"/>
                </c:ext>
              </c:extLst>
            </c:dLbl>
            <c:dLbl>
              <c:idx val="24"/>
              <c:delete val="1"/>
              <c:extLst>
                <c:ext xmlns:c15="http://schemas.microsoft.com/office/drawing/2012/chart" uri="{CE6537A1-D6FC-4f65-9D91-7224C49458BB}"/>
                <c:ext xmlns:c16="http://schemas.microsoft.com/office/drawing/2014/chart" uri="{C3380CC4-5D6E-409C-BE32-E72D297353CC}">
                  <c16:uniqueId val="{00000018-0A99-4968-995C-3A089C1B100E}"/>
                </c:ext>
              </c:extLst>
            </c:dLbl>
            <c:dLbl>
              <c:idx val="25"/>
              <c:delete val="1"/>
              <c:extLst>
                <c:ext xmlns:c15="http://schemas.microsoft.com/office/drawing/2012/chart" uri="{CE6537A1-D6FC-4f65-9D91-7224C49458BB}"/>
                <c:ext xmlns:c16="http://schemas.microsoft.com/office/drawing/2014/chart" uri="{C3380CC4-5D6E-409C-BE32-E72D297353CC}">
                  <c16:uniqueId val="{00000019-0A99-4968-995C-3A089C1B100E}"/>
                </c:ext>
              </c:extLst>
            </c:dLbl>
            <c:dLbl>
              <c:idx val="26"/>
              <c:delete val="1"/>
              <c:extLst>
                <c:ext xmlns:c15="http://schemas.microsoft.com/office/drawing/2012/chart" uri="{CE6537A1-D6FC-4f65-9D91-7224C49458BB}"/>
                <c:ext xmlns:c16="http://schemas.microsoft.com/office/drawing/2014/chart" uri="{C3380CC4-5D6E-409C-BE32-E72D297353CC}">
                  <c16:uniqueId val="{0000001A-0A99-4968-995C-3A089C1B100E}"/>
                </c:ext>
              </c:extLst>
            </c:dLbl>
            <c:dLbl>
              <c:idx val="27"/>
              <c:delete val="1"/>
              <c:extLst>
                <c:ext xmlns:c15="http://schemas.microsoft.com/office/drawing/2012/chart" uri="{CE6537A1-D6FC-4f65-9D91-7224C49458BB}"/>
                <c:ext xmlns:c16="http://schemas.microsoft.com/office/drawing/2014/chart" uri="{C3380CC4-5D6E-409C-BE32-E72D297353CC}">
                  <c16:uniqueId val="{0000001B-0A99-4968-995C-3A089C1B100E}"/>
                </c:ext>
              </c:extLst>
            </c:dLbl>
            <c:dLbl>
              <c:idx val="28"/>
              <c:delete val="1"/>
              <c:extLst>
                <c:ext xmlns:c15="http://schemas.microsoft.com/office/drawing/2012/chart" uri="{CE6537A1-D6FC-4f65-9D91-7224C49458BB}"/>
                <c:ext xmlns:c16="http://schemas.microsoft.com/office/drawing/2014/chart" uri="{C3380CC4-5D6E-409C-BE32-E72D297353CC}">
                  <c16:uniqueId val="{0000001C-0A99-4968-995C-3A089C1B100E}"/>
                </c:ext>
              </c:extLst>
            </c:dLbl>
            <c:dLbl>
              <c:idx val="29"/>
              <c:delete val="1"/>
              <c:extLst>
                <c:ext xmlns:c15="http://schemas.microsoft.com/office/drawing/2012/chart" uri="{CE6537A1-D6FC-4f65-9D91-7224C49458BB}"/>
                <c:ext xmlns:c16="http://schemas.microsoft.com/office/drawing/2014/chart" uri="{C3380CC4-5D6E-409C-BE32-E72D297353CC}">
                  <c16:uniqueId val="{0000001D-0A99-4968-995C-3A089C1B100E}"/>
                </c:ext>
              </c:extLst>
            </c:dLbl>
            <c:dLbl>
              <c:idx val="30"/>
              <c:delete val="1"/>
              <c:extLst>
                <c:ext xmlns:c15="http://schemas.microsoft.com/office/drawing/2012/chart" uri="{CE6537A1-D6FC-4f65-9D91-7224C49458BB}"/>
                <c:ext xmlns:c16="http://schemas.microsoft.com/office/drawing/2014/chart" uri="{C3380CC4-5D6E-409C-BE32-E72D297353CC}">
                  <c16:uniqueId val="{0000001E-0A99-4968-995C-3A089C1B100E}"/>
                </c:ext>
              </c:extLst>
            </c:dLbl>
            <c:dLbl>
              <c:idx val="31"/>
              <c:delete val="1"/>
              <c:extLst>
                <c:ext xmlns:c15="http://schemas.microsoft.com/office/drawing/2012/chart" uri="{CE6537A1-D6FC-4f65-9D91-7224C49458BB}"/>
                <c:ext xmlns:c16="http://schemas.microsoft.com/office/drawing/2014/chart" uri="{C3380CC4-5D6E-409C-BE32-E72D297353CC}">
                  <c16:uniqueId val="{0000001F-0A99-4968-995C-3A089C1B100E}"/>
                </c:ext>
              </c:extLst>
            </c:dLbl>
            <c:dLbl>
              <c:idx val="32"/>
              <c:tx>
                <c:rich>
                  <a:bodyPr/>
                  <a:lstStyle/>
                  <a:p>
                    <a:r>
                      <a:rPr lang="en-US"/>
                      <a:t>560 000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0A99-4968-995C-3A089C1B100E}"/>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THA!$C$2:$C$34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THA!$D$2:$D$34</c:f>
              <c:numCache>
                <c:formatCode>_-* #,##0_-;\-* #,##0_-;_-* "-"??_-;_-@_-</c:formatCode>
                <c:ptCount val="33"/>
                <c:pt idx="0">
                  <c:v>292592</c:v>
                </c:pt>
                <c:pt idx="1">
                  <c:v>448335</c:v>
                </c:pt>
                <c:pt idx="2">
                  <c:v>579381</c:v>
                </c:pt>
                <c:pt idx="3">
                  <c:v>675909</c:v>
                </c:pt>
                <c:pt idx="4">
                  <c:v>744974</c:v>
                </c:pt>
                <c:pt idx="5">
                  <c:v>793644</c:v>
                </c:pt>
                <c:pt idx="6">
                  <c:v>823278</c:v>
                </c:pt>
                <c:pt idx="7">
                  <c:v>837362</c:v>
                </c:pt>
                <c:pt idx="8">
                  <c:v>839925</c:v>
                </c:pt>
                <c:pt idx="9">
                  <c:v>832324</c:v>
                </c:pt>
                <c:pt idx="10">
                  <c:v>823347</c:v>
                </c:pt>
                <c:pt idx="11">
                  <c:v>809030</c:v>
                </c:pt>
                <c:pt idx="12">
                  <c:v>789063</c:v>
                </c:pt>
                <c:pt idx="13">
                  <c:v>765194</c:v>
                </c:pt>
                <c:pt idx="14">
                  <c:v>742176</c:v>
                </c:pt>
                <c:pt idx="15">
                  <c:v>722854</c:v>
                </c:pt>
                <c:pt idx="16">
                  <c:v>707500</c:v>
                </c:pt>
                <c:pt idx="17">
                  <c:v>693158</c:v>
                </c:pt>
                <c:pt idx="18">
                  <c:v>679481</c:v>
                </c:pt>
                <c:pt idx="19">
                  <c:v>666624</c:v>
                </c:pt>
                <c:pt idx="20">
                  <c:v>652345</c:v>
                </c:pt>
                <c:pt idx="21">
                  <c:v>640382</c:v>
                </c:pt>
                <c:pt idx="22">
                  <c:v>629443</c:v>
                </c:pt>
                <c:pt idx="23">
                  <c:v>618814</c:v>
                </c:pt>
                <c:pt idx="24">
                  <c:v>609247</c:v>
                </c:pt>
                <c:pt idx="25">
                  <c:v>600340</c:v>
                </c:pt>
                <c:pt idx="26">
                  <c:v>592836</c:v>
                </c:pt>
                <c:pt idx="27">
                  <c:v>585937</c:v>
                </c:pt>
                <c:pt idx="28">
                  <c:v>579249</c:v>
                </c:pt>
                <c:pt idx="29">
                  <c:v>572970</c:v>
                </c:pt>
                <c:pt idx="30">
                  <c:v>567773</c:v>
                </c:pt>
                <c:pt idx="31">
                  <c:v>563372</c:v>
                </c:pt>
                <c:pt idx="32">
                  <c:v>559891</c:v>
                </c:pt>
              </c:numCache>
            </c:numRef>
          </c:val>
          <c:smooth val="0"/>
          <c:extLst>
            <c:ext xmlns:c16="http://schemas.microsoft.com/office/drawing/2014/chart" uri="{C3380CC4-5D6E-409C-BE32-E72D297353CC}">
              <c16:uniqueId val="{00000021-0A99-4968-995C-3A089C1B100E}"/>
            </c:ext>
          </c:extLst>
        </c:ser>
        <c:ser>
          <c:idx val="1"/>
          <c:order val="1"/>
          <c:tx>
            <c:strRef>
              <c:f>THA!$E$1</c:f>
              <c:strCache>
                <c:ptCount val="1"/>
                <c:pt idx="0">
                  <c:v> Adults Lower bound </c:v>
                </c:pt>
              </c:strCache>
            </c:strRef>
          </c:tx>
          <c:spPr>
            <a:ln w="22225">
              <a:solidFill>
                <a:srgbClr val="63CDF6"/>
              </a:solidFill>
              <a:prstDash val="sysDot"/>
            </a:ln>
          </c:spPr>
          <c:marker>
            <c:symbol val="none"/>
          </c:marker>
          <c:cat>
            <c:numRef>
              <c:f>THA!$C$2:$C$34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THA!$E$2:$E$34</c:f>
              <c:numCache>
                <c:formatCode>_-* #,##0_-;\-* #,##0_-;_-* "-"??_-;_-@_-</c:formatCode>
                <c:ptCount val="33"/>
                <c:pt idx="0">
                  <c:v>253970</c:v>
                </c:pt>
                <c:pt idx="1">
                  <c:v>389803</c:v>
                </c:pt>
                <c:pt idx="2">
                  <c:v>509152</c:v>
                </c:pt>
                <c:pt idx="3">
                  <c:v>596975</c:v>
                </c:pt>
                <c:pt idx="4">
                  <c:v>658079</c:v>
                </c:pt>
                <c:pt idx="5">
                  <c:v>702774</c:v>
                </c:pt>
                <c:pt idx="6">
                  <c:v>731013</c:v>
                </c:pt>
                <c:pt idx="7">
                  <c:v>744549</c:v>
                </c:pt>
                <c:pt idx="8">
                  <c:v>744449</c:v>
                </c:pt>
                <c:pt idx="9">
                  <c:v>739222</c:v>
                </c:pt>
                <c:pt idx="10">
                  <c:v>732381</c:v>
                </c:pt>
                <c:pt idx="11">
                  <c:v>717195</c:v>
                </c:pt>
                <c:pt idx="12">
                  <c:v>699943</c:v>
                </c:pt>
                <c:pt idx="13">
                  <c:v>676926</c:v>
                </c:pt>
                <c:pt idx="14">
                  <c:v>655000</c:v>
                </c:pt>
                <c:pt idx="15">
                  <c:v>640858</c:v>
                </c:pt>
                <c:pt idx="16">
                  <c:v>631494</c:v>
                </c:pt>
                <c:pt idx="17">
                  <c:v>621674</c:v>
                </c:pt>
                <c:pt idx="18">
                  <c:v>612906</c:v>
                </c:pt>
                <c:pt idx="19">
                  <c:v>604197</c:v>
                </c:pt>
                <c:pt idx="20">
                  <c:v>592330</c:v>
                </c:pt>
                <c:pt idx="21">
                  <c:v>581546</c:v>
                </c:pt>
                <c:pt idx="22">
                  <c:v>570253</c:v>
                </c:pt>
                <c:pt idx="23">
                  <c:v>559589</c:v>
                </c:pt>
                <c:pt idx="24">
                  <c:v>550961</c:v>
                </c:pt>
                <c:pt idx="25">
                  <c:v>542921</c:v>
                </c:pt>
                <c:pt idx="26">
                  <c:v>537632</c:v>
                </c:pt>
                <c:pt idx="27">
                  <c:v>530476</c:v>
                </c:pt>
                <c:pt idx="28">
                  <c:v>524241</c:v>
                </c:pt>
                <c:pt idx="29">
                  <c:v>519381</c:v>
                </c:pt>
                <c:pt idx="30">
                  <c:v>514763</c:v>
                </c:pt>
                <c:pt idx="31">
                  <c:v>510967</c:v>
                </c:pt>
                <c:pt idx="32">
                  <c:v>508110</c:v>
                </c:pt>
              </c:numCache>
            </c:numRef>
          </c:val>
          <c:smooth val="0"/>
          <c:extLst>
            <c:ext xmlns:c16="http://schemas.microsoft.com/office/drawing/2014/chart" uri="{C3380CC4-5D6E-409C-BE32-E72D297353CC}">
              <c16:uniqueId val="{00000022-0A99-4968-995C-3A089C1B100E}"/>
            </c:ext>
          </c:extLst>
        </c:ser>
        <c:ser>
          <c:idx val="2"/>
          <c:order val="2"/>
          <c:tx>
            <c:strRef>
              <c:f>THA!$F$1</c:f>
              <c:strCache>
                <c:ptCount val="1"/>
                <c:pt idx="0">
                  <c:v> Adults Upper bound </c:v>
                </c:pt>
              </c:strCache>
            </c:strRef>
          </c:tx>
          <c:spPr>
            <a:ln w="22225">
              <a:solidFill>
                <a:srgbClr val="63CDF6"/>
              </a:solidFill>
              <a:prstDash val="sysDot"/>
            </a:ln>
          </c:spPr>
          <c:marker>
            <c:symbol val="none"/>
          </c:marker>
          <c:cat>
            <c:numRef>
              <c:f>THA!$C$2:$C$34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THA!$F$2:$F$34</c:f>
              <c:numCache>
                <c:formatCode>_-* #,##0_-;\-* #,##0_-;_-* "-"??_-;_-@_-</c:formatCode>
                <c:ptCount val="33"/>
                <c:pt idx="0">
                  <c:v>329845</c:v>
                </c:pt>
                <c:pt idx="1">
                  <c:v>506326</c:v>
                </c:pt>
                <c:pt idx="2">
                  <c:v>653927</c:v>
                </c:pt>
                <c:pt idx="3">
                  <c:v>765135</c:v>
                </c:pt>
                <c:pt idx="4">
                  <c:v>841005</c:v>
                </c:pt>
                <c:pt idx="5">
                  <c:v>895006</c:v>
                </c:pt>
                <c:pt idx="6">
                  <c:v>929069</c:v>
                </c:pt>
                <c:pt idx="7">
                  <c:v>945574</c:v>
                </c:pt>
                <c:pt idx="8">
                  <c:v>948538</c:v>
                </c:pt>
                <c:pt idx="9">
                  <c:v>939521</c:v>
                </c:pt>
                <c:pt idx="10">
                  <c:v>927857</c:v>
                </c:pt>
                <c:pt idx="11">
                  <c:v>908407</c:v>
                </c:pt>
                <c:pt idx="12">
                  <c:v>888092</c:v>
                </c:pt>
                <c:pt idx="13">
                  <c:v>861507</c:v>
                </c:pt>
                <c:pt idx="14">
                  <c:v>834507</c:v>
                </c:pt>
                <c:pt idx="15">
                  <c:v>810172</c:v>
                </c:pt>
                <c:pt idx="16">
                  <c:v>790175</c:v>
                </c:pt>
                <c:pt idx="17">
                  <c:v>769545</c:v>
                </c:pt>
                <c:pt idx="18">
                  <c:v>751404</c:v>
                </c:pt>
                <c:pt idx="19">
                  <c:v>732578</c:v>
                </c:pt>
                <c:pt idx="20">
                  <c:v>717441</c:v>
                </c:pt>
                <c:pt idx="21">
                  <c:v>704789</c:v>
                </c:pt>
                <c:pt idx="22">
                  <c:v>690945</c:v>
                </c:pt>
                <c:pt idx="23">
                  <c:v>681847</c:v>
                </c:pt>
                <c:pt idx="24">
                  <c:v>670734</c:v>
                </c:pt>
                <c:pt idx="25">
                  <c:v>660230</c:v>
                </c:pt>
                <c:pt idx="26">
                  <c:v>653672</c:v>
                </c:pt>
                <c:pt idx="27">
                  <c:v>645599</c:v>
                </c:pt>
                <c:pt idx="28">
                  <c:v>638612</c:v>
                </c:pt>
                <c:pt idx="29">
                  <c:v>631567</c:v>
                </c:pt>
                <c:pt idx="30">
                  <c:v>625292</c:v>
                </c:pt>
                <c:pt idx="31">
                  <c:v>620910</c:v>
                </c:pt>
                <c:pt idx="32">
                  <c:v>616670</c:v>
                </c:pt>
              </c:numCache>
            </c:numRef>
          </c:val>
          <c:smooth val="0"/>
          <c:extLst>
            <c:ext xmlns:c16="http://schemas.microsoft.com/office/drawing/2014/chart" uri="{C3380CC4-5D6E-409C-BE32-E72D297353CC}">
              <c16:uniqueId val="{00000023-0A99-4968-995C-3A089C1B100E}"/>
            </c:ext>
          </c:extLst>
        </c:ser>
        <c:ser>
          <c:idx val="3"/>
          <c:order val="3"/>
          <c:tx>
            <c:strRef>
              <c:f>THA!$G$1</c:f>
              <c:strCache>
                <c:ptCount val="1"/>
                <c:pt idx="0">
                  <c:v> Women  (15+) living with HIV </c:v>
                </c:pt>
              </c:strCache>
            </c:strRef>
          </c:tx>
          <c:spPr>
            <a:ln w="38100">
              <a:solidFill>
                <a:srgbClr val="F26B73"/>
              </a:solidFill>
            </a:ln>
          </c:spPr>
          <c:marker>
            <c:symbol val="none"/>
          </c:marker>
          <c:dLbls>
            <c:dLbl>
              <c:idx val="32"/>
              <c:tx>
                <c:rich>
                  <a:bodyPr/>
                  <a:lstStyle/>
                  <a:p>
                    <a:r>
                      <a:rPr lang="en-US" dirty="0"/>
                      <a:t>230 000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0A99-4968-995C-3A089C1B100E}"/>
                </c:ext>
              </c:extLst>
            </c:dLbl>
            <c:spPr>
              <a:noFill/>
              <a:ln>
                <a:noFill/>
              </a:ln>
              <a:effectLst/>
            </c:spPr>
            <c:txPr>
              <a:bodyPr wrap="square" lIns="38100" tIns="19050" rIns="38100" bIns="19050" anchor="ctr">
                <a:spAutoFit/>
              </a:bodyPr>
              <a:lstStyle/>
              <a:p>
                <a:pPr>
                  <a:defRPr>
                    <a:solidFill>
                      <a:srgbClr val="F26C7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THA!$C$2:$C$34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THA!$G$2:$G$34</c:f>
              <c:numCache>
                <c:formatCode>_-* #,##0_-;\-* #,##0_-;_-* "-"??_-;_-@_-</c:formatCode>
                <c:ptCount val="33"/>
                <c:pt idx="0">
                  <c:v>34007</c:v>
                </c:pt>
                <c:pt idx="1">
                  <c:v>64632</c:v>
                </c:pt>
                <c:pt idx="2">
                  <c:v>99885</c:v>
                </c:pt>
                <c:pt idx="3">
                  <c:v>136001</c:v>
                </c:pt>
                <c:pt idx="4">
                  <c:v>171102</c:v>
                </c:pt>
                <c:pt idx="5">
                  <c:v>202919</c:v>
                </c:pt>
                <c:pt idx="6">
                  <c:v>230705</c:v>
                </c:pt>
                <c:pt idx="7">
                  <c:v>255053</c:v>
                </c:pt>
                <c:pt idx="8">
                  <c:v>275164</c:v>
                </c:pt>
                <c:pt idx="9">
                  <c:v>290019</c:v>
                </c:pt>
                <c:pt idx="10">
                  <c:v>301740</c:v>
                </c:pt>
                <c:pt idx="11">
                  <c:v>309270</c:v>
                </c:pt>
                <c:pt idx="12">
                  <c:v>312854</c:v>
                </c:pt>
                <c:pt idx="13">
                  <c:v>313090</c:v>
                </c:pt>
                <c:pt idx="14">
                  <c:v>311988</c:v>
                </c:pt>
                <c:pt idx="15">
                  <c:v>310918</c:v>
                </c:pt>
                <c:pt idx="16">
                  <c:v>310111</c:v>
                </c:pt>
                <c:pt idx="17">
                  <c:v>308342</c:v>
                </c:pt>
                <c:pt idx="18">
                  <c:v>305625</c:v>
                </c:pt>
                <c:pt idx="19">
                  <c:v>301975</c:v>
                </c:pt>
                <c:pt idx="20">
                  <c:v>296936</c:v>
                </c:pt>
                <c:pt idx="21">
                  <c:v>291621</c:v>
                </c:pt>
                <c:pt idx="22">
                  <c:v>285897</c:v>
                </c:pt>
                <c:pt idx="23">
                  <c:v>279917</c:v>
                </c:pt>
                <c:pt idx="24">
                  <c:v>273699</c:v>
                </c:pt>
                <c:pt idx="25">
                  <c:v>267370</c:v>
                </c:pt>
                <c:pt idx="26">
                  <c:v>261634</c:v>
                </c:pt>
                <c:pt idx="27">
                  <c:v>256002</c:v>
                </c:pt>
                <c:pt idx="28">
                  <c:v>250395</c:v>
                </c:pt>
                <c:pt idx="29">
                  <c:v>244912</c:v>
                </c:pt>
                <c:pt idx="30">
                  <c:v>239864</c:v>
                </c:pt>
                <c:pt idx="31">
                  <c:v>235187</c:v>
                </c:pt>
                <c:pt idx="32">
                  <c:v>231073</c:v>
                </c:pt>
              </c:numCache>
            </c:numRef>
          </c:val>
          <c:smooth val="0"/>
          <c:extLst>
            <c:ext xmlns:c16="http://schemas.microsoft.com/office/drawing/2014/chart" uri="{C3380CC4-5D6E-409C-BE32-E72D297353CC}">
              <c16:uniqueId val="{00000025-0A99-4968-995C-3A089C1B100E}"/>
            </c:ext>
          </c:extLst>
        </c:ser>
        <c:ser>
          <c:idx val="4"/>
          <c:order val="4"/>
          <c:tx>
            <c:strRef>
              <c:f>THA!$H$1</c:f>
              <c:strCache>
                <c:ptCount val="1"/>
                <c:pt idx="0">
                  <c:v> Women Lower bound </c:v>
                </c:pt>
              </c:strCache>
            </c:strRef>
          </c:tx>
          <c:spPr>
            <a:ln w="22225">
              <a:solidFill>
                <a:srgbClr val="F26B73"/>
              </a:solidFill>
              <a:prstDash val="sysDot"/>
            </a:ln>
          </c:spPr>
          <c:marker>
            <c:symbol val="none"/>
          </c:marker>
          <c:cat>
            <c:numRef>
              <c:f>THA!$C$2:$C$34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THA!$H$2:$H$34</c:f>
              <c:numCache>
                <c:formatCode>_-* #,##0_-;\-* #,##0_-;_-* "-"??_-;_-@_-</c:formatCode>
                <c:ptCount val="33"/>
                <c:pt idx="0">
                  <c:v>28483</c:v>
                </c:pt>
                <c:pt idx="1">
                  <c:v>55791</c:v>
                </c:pt>
                <c:pt idx="2">
                  <c:v>86047</c:v>
                </c:pt>
                <c:pt idx="3">
                  <c:v>118145</c:v>
                </c:pt>
                <c:pt idx="4">
                  <c:v>149632</c:v>
                </c:pt>
                <c:pt idx="5">
                  <c:v>178275</c:v>
                </c:pt>
                <c:pt idx="6">
                  <c:v>203511</c:v>
                </c:pt>
                <c:pt idx="7">
                  <c:v>225086</c:v>
                </c:pt>
                <c:pt idx="8">
                  <c:v>241160</c:v>
                </c:pt>
                <c:pt idx="9">
                  <c:v>254466</c:v>
                </c:pt>
                <c:pt idx="10">
                  <c:v>263476</c:v>
                </c:pt>
                <c:pt idx="11">
                  <c:v>269918</c:v>
                </c:pt>
                <c:pt idx="12">
                  <c:v>274482</c:v>
                </c:pt>
                <c:pt idx="13">
                  <c:v>276134</c:v>
                </c:pt>
                <c:pt idx="14">
                  <c:v>276853</c:v>
                </c:pt>
                <c:pt idx="15">
                  <c:v>277925</c:v>
                </c:pt>
                <c:pt idx="16">
                  <c:v>279347</c:v>
                </c:pt>
                <c:pt idx="17">
                  <c:v>278109</c:v>
                </c:pt>
                <c:pt idx="18">
                  <c:v>276017</c:v>
                </c:pt>
                <c:pt idx="19">
                  <c:v>272166</c:v>
                </c:pt>
                <c:pt idx="20">
                  <c:v>269079</c:v>
                </c:pt>
                <c:pt idx="21">
                  <c:v>264530</c:v>
                </c:pt>
                <c:pt idx="22">
                  <c:v>259590</c:v>
                </c:pt>
                <c:pt idx="23">
                  <c:v>252665</c:v>
                </c:pt>
                <c:pt idx="24">
                  <c:v>246556</c:v>
                </c:pt>
                <c:pt idx="25">
                  <c:v>241110</c:v>
                </c:pt>
                <c:pt idx="26">
                  <c:v>234687</c:v>
                </c:pt>
                <c:pt idx="27">
                  <c:v>228623</c:v>
                </c:pt>
                <c:pt idx="28">
                  <c:v>223400</c:v>
                </c:pt>
                <c:pt idx="29">
                  <c:v>218193</c:v>
                </c:pt>
                <c:pt idx="30">
                  <c:v>213248</c:v>
                </c:pt>
                <c:pt idx="31">
                  <c:v>208087</c:v>
                </c:pt>
                <c:pt idx="32">
                  <c:v>203332</c:v>
                </c:pt>
              </c:numCache>
            </c:numRef>
          </c:val>
          <c:smooth val="0"/>
          <c:extLst>
            <c:ext xmlns:c16="http://schemas.microsoft.com/office/drawing/2014/chart" uri="{C3380CC4-5D6E-409C-BE32-E72D297353CC}">
              <c16:uniqueId val="{00000026-0A99-4968-995C-3A089C1B100E}"/>
            </c:ext>
          </c:extLst>
        </c:ser>
        <c:ser>
          <c:idx val="5"/>
          <c:order val="5"/>
          <c:tx>
            <c:strRef>
              <c:f>THA!$I$1</c:f>
              <c:strCache>
                <c:ptCount val="1"/>
                <c:pt idx="0">
                  <c:v> Women Upper bound </c:v>
                </c:pt>
              </c:strCache>
            </c:strRef>
          </c:tx>
          <c:spPr>
            <a:ln w="22225">
              <a:solidFill>
                <a:srgbClr val="F26B73"/>
              </a:solidFill>
              <a:prstDash val="sysDot"/>
            </a:ln>
          </c:spPr>
          <c:marker>
            <c:symbol val="none"/>
          </c:marker>
          <c:cat>
            <c:numRef>
              <c:f>THA!$C$2:$C$34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THA!$I$2:$I$34</c:f>
              <c:numCache>
                <c:formatCode>_-* #,##0_-;\-* #,##0_-;_-* "-"??_-;_-@_-</c:formatCode>
                <c:ptCount val="33"/>
                <c:pt idx="0">
                  <c:v>39142</c:v>
                </c:pt>
                <c:pt idx="1">
                  <c:v>74650</c:v>
                </c:pt>
                <c:pt idx="2">
                  <c:v>115482</c:v>
                </c:pt>
                <c:pt idx="3">
                  <c:v>155238</c:v>
                </c:pt>
                <c:pt idx="4">
                  <c:v>194618</c:v>
                </c:pt>
                <c:pt idx="5">
                  <c:v>230917</c:v>
                </c:pt>
                <c:pt idx="6">
                  <c:v>262007</c:v>
                </c:pt>
                <c:pt idx="7">
                  <c:v>288809</c:v>
                </c:pt>
                <c:pt idx="8">
                  <c:v>310382</c:v>
                </c:pt>
                <c:pt idx="9">
                  <c:v>327142</c:v>
                </c:pt>
                <c:pt idx="10">
                  <c:v>339321</c:v>
                </c:pt>
                <c:pt idx="11">
                  <c:v>347726</c:v>
                </c:pt>
                <c:pt idx="12">
                  <c:v>352457</c:v>
                </c:pt>
                <c:pt idx="13">
                  <c:v>352060</c:v>
                </c:pt>
                <c:pt idx="14">
                  <c:v>348718</c:v>
                </c:pt>
                <c:pt idx="15">
                  <c:v>345380</c:v>
                </c:pt>
                <c:pt idx="16">
                  <c:v>343932</c:v>
                </c:pt>
                <c:pt idx="17">
                  <c:v>341027</c:v>
                </c:pt>
                <c:pt idx="18">
                  <c:v>336971</c:v>
                </c:pt>
                <c:pt idx="19">
                  <c:v>332324</c:v>
                </c:pt>
                <c:pt idx="20">
                  <c:v>327150</c:v>
                </c:pt>
                <c:pt idx="21">
                  <c:v>320125</c:v>
                </c:pt>
                <c:pt idx="22">
                  <c:v>312861</c:v>
                </c:pt>
                <c:pt idx="23">
                  <c:v>305839</c:v>
                </c:pt>
                <c:pt idx="24">
                  <c:v>299124</c:v>
                </c:pt>
                <c:pt idx="25">
                  <c:v>293129</c:v>
                </c:pt>
                <c:pt idx="26">
                  <c:v>286867</c:v>
                </c:pt>
                <c:pt idx="27">
                  <c:v>281075</c:v>
                </c:pt>
                <c:pt idx="28">
                  <c:v>275168</c:v>
                </c:pt>
                <c:pt idx="29">
                  <c:v>270047</c:v>
                </c:pt>
                <c:pt idx="30">
                  <c:v>264021</c:v>
                </c:pt>
                <c:pt idx="31">
                  <c:v>259451</c:v>
                </c:pt>
                <c:pt idx="32">
                  <c:v>255101</c:v>
                </c:pt>
              </c:numCache>
            </c:numRef>
          </c:val>
          <c:smooth val="0"/>
          <c:extLst>
            <c:ext xmlns:c16="http://schemas.microsoft.com/office/drawing/2014/chart" uri="{C3380CC4-5D6E-409C-BE32-E72D297353CC}">
              <c16:uniqueId val="{00000027-0A99-4968-995C-3A089C1B100E}"/>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200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1637546031799E-2"/>
          <c:y val="3.9475743583800835E-2"/>
          <c:w val="0.91962652877085937"/>
          <c:h val="0.57808859154103742"/>
        </c:manualLayout>
      </c:layout>
      <c:barChart>
        <c:barDir val="col"/>
        <c:grouping val="clustered"/>
        <c:varyColors val="0"/>
        <c:ser>
          <c:idx val="0"/>
          <c:order val="0"/>
          <c:tx>
            <c:strRef>
              <c:f>'Discrim atti'!$A$4</c:f>
              <c:strCache>
                <c:ptCount val="1"/>
                <c:pt idx="0">
                  <c:v>2015-2016</c:v>
                </c:pt>
              </c:strCache>
            </c:strRef>
          </c:tx>
          <c:spPr>
            <a:solidFill>
              <a:srgbClr val="FF5050"/>
            </a:solidFill>
            <a:ln>
              <a:noFill/>
            </a:ln>
            <a:effectLst/>
          </c:spPr>
          <c:invertIfNegative val="0"/>
          <c:cat>
            <c:multiLvlStrRef>
              <c:f>'Discrim atti'!$B$2:$I$3</c:f>
              <c:multiLvlStrCache>
                <c:ptCount val="8"/>
                <c:lvl>
                  <c:pt idx="0">
                    <c:v>All (15-49)</c:v>
                  </c:pt>
                  <c:pt idx="1">
                    <c:v>15 - 19</c:v>
                  </c:pt>
                  <c:pt idx="2">
                    <c:v>20 - 24</c:v>
                  </c:pt>
                  <c:pt idx="3">
                    <c:v>25 - 49</c:v>
                  </c:pt>
                  <c:pt idx="4">
                    <c:v>All (15-49)</c:v>
                  </c:pt>
                  <c:pt idx="5">
                    <c:v>15 - 19</c:v>
                  </c:pt>
                  <c:pt idx="6">
                    <c:v>20-24</c:v>
                  </c:pt>
                  <c:pt idx="7">
                    <c:v>25-49</c:v>
                  </c:pt>
                </c:lvl>
                <c:lvl>
                  <c:pt idx="0">
                    <c:v>Males </c:v>
                  </c:pt>
                  <c:pt idx="4">
                    <c:v>Females</c:v>
                  </c:pt>
                </c:lvl>
              </c:multiLvlStrCache>
            </c:multiLvlStrRef>
          </c:cat>
          <c:val>
            <c:numRef>
              <c:f>'Discrim atti'!$B$4:$I$4</c:f>
              <c:numCache>
                <c:formatCode>0.00</c:formatCode>
                <c:ptCount val="8"/>
                <c:pt idx="0">
                  <c:v>24.451825684497912</c:v>
                </c:pt>
                <c:pt idx="1">
                  <c:v>32.244179496364666</c:v>
                </c:pt>
                <c:pt idx="2">
                  <c:v>26.027220011552139</c:v>
                </c:pt>
                <c:pt idx="3">
                  <c:v>22.650350991885418</c:v>
                </c:pt>
                <c:pt idx="4" formatCode="0.0">
                  <c:v>27.543970431156172</c:v>
                </c:pt>
                <c:pt idx="5" formatCode="0.0">
                  <c:v>38.414614732427644</c:v>
                </c:pt>
                <c:pt idx="6" formatCode="0.0">
                  <c:v>32.985205996529324</c:v>
                </c:pt>
                <c:pt idx="7" formatCode="0.0">
                  <c:v>24.853971926158167</c:v>
                </c:pt>
              </c:numCache>
            </c:numRef>
          </c:val>
          <c:extLst>
            <c:ext xmlns:c16="http://schemas.microsoft.com/office/drawing/2014/chart" uri="{C3380CC4-5D6E-409C-BE32-E72D297353CC}">
              <c16:uniqueId val="{00000000-CF48-453C-9B55-34F647BE8E7A}"/>
            </c:ext>
          </c:extLst>
        </c:ser>
        <c:ser>
          <c:idx val="1"/>
          <c:order val="1"/>
          <c:tx>
            <c:strRef>
              <c:f>'Discrim atti'!$A$5</c:f>
              <c:strCache>
                <c:ptCount val="1"/>
                <c:pt idx="0">
                  <c:v>2019</c:v>
                </c:pt>
              </c:strCache>
            </c:strRef>
          </c:tx>
          <c:spPr>
            <a:solidFill>
              <a:srgbClr val="00CCFF"/>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48-453C-9B55-34F647BE8E7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48-453C-9B55-34F647BE8E7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'Discrim atti'!$B$2:$I$3</c:f>
              <c:multiLvlStrCache>
                <c:ptCount val="8"/>
                <c:lvl>
                  <c:pt idx="0">
                    <c:v>All (15-49)</c:v>
                  </c:pt>
                  <c:pt idx="1">
                    <c:v>15 - 19</c:v>
                  </c:pt>
                  <c:pt idx="2">
                    <c:v>20 - 24</c:v>
                  </c:pt>
                  <c:pt idx="3">
                    <c:v>25 - 49</c:v>
                  </c:pt>
                  <c:pt idx="4">
                    <c:v>All (15-49)</c:v>
                  </c:pt>
                  <c:pt idx="5">
                    <c:v>15 - 19</c:v>
                  </c:pt>
                  <c:pt idx="6">
                    <c:v>20-24</c:v>
                  </c:pt>
                  <c:pt idx="7">
                    <c:v>25-49</c:v>
                  </c:pt>
                </c:lvl>
                <c:lvl>
                  <c:pt idx="0">
                    <c:v>Males </c:v>
                  </c:pt>
                  <c:pt idx="4">
                    <c:v>Females</c:v>
                  </c:pt>
                </c:lvl>
              </c:multiLvlStrCache>
            </c:multiLvlStrRef>
          </c:cat>
          <c:val>
            <c:numRef>
              <c:f>'Discrim atti'!$B$5:$I$5</c:f>
              <c:numCache>
                <c:formatCode>General</c:formatCode>
                <c:ptCount val="8"/>
                <c:pt idx="0">
                  <c:v>24.4</c:v>
                </c:pt>
                <c:pt idx="1">
                  <c:v>32.5</c:v>
                </c:pt>
                <c:pt idx="2">
                  <c:v>24</c:v>
                </c:pt>
                <c:pt idx="3">
                  <c:v>23.2</c:v>
                </c:pt>
                <c:pt idx="4">
                  <c:v>27.7</c:v>
                </c:pt>
                <c:pt idx="5">
                  <c:v>33.299999999999997</c:v>
                </c:pt>
                <c:pt idx="6">
                  <c:v>34.9</c:v>
                </c:pt>
                <c:pt idx="7">
                  <c:v>25.9</c:v>
                </c:pt>
              </c:numCache>
            </c:numRef>
          </c:val>
          <c:extLst>
            <c:ext xmlns:c16="http://schemas.microsoft.com/office/drawing/2014/chart" uri="{C3380CC4-5D6E-409C-BE32-E72D297353CC}">
              <c16:uniqueId val="{00000001-CF48-453C-9B55-34F647BE8E7A}"/>
            </c:ext>
          </c:extLst>
        </c:ser>
        <c:dLbls>
          <c:showLegendKey val="0"/>
          <c:showVal val="0"/>
          <c:showCatName val="0"/>
          <c:showSerName val="0"/>
          <c:showPercent val="0"/>
          <c:showBubbleSize val="0"/>
        </c:dLbls>
        <c:gapWidth val="219"/>
        <c:overlap val="-27"/>
        <c:axId val="786846144"/>
        <c:axId val="786835744"/>
      </c:barChart>
      <c:catAx>
        <c:axId val="786846144"/>
        <c:scaling>
          <c:orientation val="minMax"/>
        </c:scaling>
        <c:delete val="0"/>
        <c:axPos val="b"/>
        <c:majorGridlines>
          <c:spPr>
            <a:ln w="6350" cap="flat" cmpd="sng" algn="ctr">
              <a:solidFill>
                <a:srgbClr val="ED7D31">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rgbClr val="ED7D31">
                <a:lumMod val="20000"/>
                <a:lumOff val="80000"/>
              </a:srgb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786835744"/>
        <c:crosses val="autoZero"/>
        <c:auto val="1"/>
        <c:lblAlgn val="ctr"/>
        <c:lblOffset val="100"/>
        <c:noMultiLvlLbl val="0"/>
      </c:catAx>
      <c:valAx>
        <c:axId val="786835744"/>
        <c:scaling>
          <c:orientation val="minMax"/>
          <c:max val="50"/>
        </c:scaling>
        <c:delete val="0"/>
        <c:axPos val="l"/>
        <c:majorGridlines>
          <c:spPr>
            <a:ln w="6350" cap="flat" cmpd="sng" algn="ctr">
              <a:solidFill>
                <a:srgbClr val="ED7D31">
                  <a:lumMod val="20000"/>
                  <a:lumOff val="80000"/>
                </a:srgbClr>
              </a:solidFill>
              <a:prstDash val="sysDot"/>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786846144"/>
        <c:crosses val="autoZero"/>
        <c:crossBetween val="between"/>
        <c:majorUnit val="10"/>
      </c:valAx>
      <c:spPr>
        <a:noFill/>
        <a:ln>
          <a:noFill/>
        </a:ln>
        <a:effectLst/>
      </c:spPr>
    </c:plotArea>
    <c:legend>
      <c:legendPos val="b"/>
      <c:layout>
        <c:manualLayout>
          <c:xMode val="edge"/>
          <c:yMode val="edge"/>
          <c:x val="0.29425923955451511"/>
          <c:y val="0.80503645554707359"/>
          <c:w val="0.47003990210683122"/>
          <c:h val="9.40290642575350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74124355145257"/>
          <c:y val="7.5216014727072081E-2"/>
          <c:w val="0.44924925332609283"/>
          <c:h val="0.86380332842106577"/>
        </c:manualLayout>
      </c:layout>
      <c:barChart>
        <c:barDir val="bar"/>
        <c:grouping val="clustered"/>
        <c:varyColors val="0"/>
        <c:ser>
          <c:idx val="0"/>
          <c:order val="0"/>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Sheet1!$C$2:$I$2</c:f>
              <c:strCache>
                <c:ptCount val="7"/>
                <c:pt idx="0">
                  <c:v>All (15-24)</c:v>
                </c:pt>
                <c:pt idx="1">
                  <c:v>All Males (15-24)</c:v>
                </c:pt>
                <c:pt idx="2">
                  <c:v>Males (15-19)</c:v>
                </c:pt>
                <c:pt idx="3">
                  <c:v>Males (20-24)</c:v>
                </c:pt>
                <c:pt idx="4">
                  <c:v>All Females (15-24)</c:v>
                </c:pt>
                <c:pt idx="5">
                  <c:v>Females (15-19)</c:v>
                </c:pt>
                <c:pt idx="6">
                  <c:v>Females (20-24)</c:v>
                </c:pt>
              </c:strCache>
            </c:strRef>
          </c:cat>
          <c:val>
            <c:numRef>
              <c:f>Sheet1!$C$3:$I$3</c:f>
              <c:numCache>
                <c:formatCode>0</c:formatCode>
                <c:ptCount val="7"/>
                <c:pt idx="0">
                  <c:v>52.3</c:v>
                </c:pt>
                <c:pt idx="1">
                  <c:v>50.9</c:v>
                </c:pt>
                <c:pt idx="2">
                  <c:v>47.5</c:v>
                </c:pt>
                <c:pt idx="3">
                  <c:v>54.5</c:v>
                </c:pt>
                <c:pt idx="4">
                  <c:v>52.9</c:v>
                </c:pt>
                <c:pt idx="5">
                  <c:v>51.4</c:v>
                </c:pt>
                <c:pt idx="6">
                  <c:v>54.4</c:v>
                </c:pt>
              </c:numCache>
            </c:numRef>
          </c:val>
          <c:extLst>
            <c:ext xmlns:c16="http://schemas.microsoft.com/office/drawing/2014/chart" uri="{C3380CC4-5D6E-409C-BE32-E72D297353CC}">
              <c16:uniqueId val="{00000000-9F39-46F7-9F8B-14F70A920229}"/>
            </c:ext>
          </c:extLst>
        </c:ser>
        <c:dLbls>
          <c:showLegendKey val="0"/>
          <c:showVal val="0"/>
          <c:showCatName val="0"/>
          <c:showSerName val="0"/>
          <c:showPercent val="0"/>
          <c:showBubbleSize val="0"/>
        </c:dLbls>
        <c:gapWidth val="103"/>
        <c:overlap val="100"/>
        <c:axId val="168480128"/>
        <c:axId val="168486016"/>
      </c:barChart>
      <c:catAx>
        <c:axId val="168480128"/>
        <c:scaling>
          <c:orientation val="maxMin"/>
        </c:scaling>
        <c:delete val="0"/>
        <c:axPos val="l"/>
        <c:majorGridlines>
          <c:spPr>
            <a:ln>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max val="100"/>
          <c:min val="0"/>
        </c:scaling>
        <c:delete val="0"/>
        <c:axPos val="t"/>
        <c:majorGridlines>
          <c:spPr>
            <a:ln>
              <a:prstDash val="sysDot"/>
            </a:ln>
          </c:spPr>
        </c:majorGridlines>
        <c:title>
          <c:tx>
            <c:rich>
              <a:bodyPr rot="0" vert="horz"/>
              <a:lstStyle/>
              <a:p>
                <a:pPr>
                  <a:defRPr/>
                </a:pPr>
                <a:r>
                  <a:rPr lang="en-US"/>
                  <a:t>%</a:t>
                </a:r>
              </a:p>
            </c:rich>
          </c:tx>
          <c:layout>
            <c:manualLayout>
              <c:xMode val="edge"/>
              <c:yMode val="edge"/>
              <c:x val="0.85036075224404939"/>
              <c:y val="2.7160754653876025E-2"/>
            </c:manualLayout>
          </c:layout>
          <c:overlay val="0"/>
        </c:title>
        <c:numFmt formatCode="0" sourceLinked="1"/>
        <c:majorTickMark val="out"/>
        <c:minorTickMark val="none"/>
        <c:tickLblPos val="nextTo"/>
        <c:spPr>
          <a:ln>
            <a:noFill/>
          </a:ln>
        </c:spPr>
        <c:crossAx val="168480128"/>
        <c:crosses val="autoZero"/>
        <c:crossBetween val="between"/>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E7CB-402C-8178-BBFD620FB962}"/>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E7CB-402C-8178-BBFD620FB962}"/>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E7CB-402C-8178-BBFD620FB962}"/>
              </c:ext>
            </c:extLst>
          </c:dPt>
          <c:dPt>
            <c:idx val="3"/>
            <c:bubble3D val="0"/>
            <c:extLst>
              <c:ext xmlns:c16="http://schemas.microsoft.com/office/drawing/2014/chart" uri="{C3380CC4-5D6E-409C-BE32-E72D297353CC}">
                <c16:uniqueId val="{00000006-E7CB-402C-8178-BBFD620FB962}"/>
              </c:ext>
            </c:extLst>
          </c:dPt>
          <c:cat>
            <c:strRef>
              <c:f>'THA (4)'!$P$114:$P$117</c:f>
              <c:strCache>
                <c:ptCount val="4"/>
                <c:pt idx="0">
                  <c:v>Key population prevention</c:v>
                </c:pt>
                <c:pt idx="1">
                  <c:v>Other prevention</c:v>
                </c:pt>
                <c:pt idx="2">
                  <c:v>Care and treatment</c:v>
                </c:pt>
                <c:pt idx="3">
                  <c:v>Other AIDS expenditure</c:v>
                </c:pt>
              </c:strCache>
            </c:strRef>
          </c:cat>
          <c:val>
            <c:numRef>
              <c:f>'THA (4)'!$Q$114:$Q$117</c:f>
              <c:numCache>
                <c:formatCode>_(* #,##0_);_(* \(#,##0\);_(* "-"??_);_(@_)</c:formatCode>
                <c:ptCount val="4"/>
                <c:pt idx="0" formatCode="#,##0">
                  <c:v>10244887.35689709</c:v>
                </c:pt>
                <c:pt idx="1">
                  <c:v>27377106.998748828</c:v>
                </c:pt>
                <c:pt idx="2" formatCode="#,##0">
                  <c:v>204992373.2883954</c:v>
                </c:pt>
                <c:pt idx="3">
                  <c:v>43456440.195958644</c:v>
                </c:pt>
              </c:numCache>
            </c:numRef>
          </c:val>
          <c:extLst>
            <c:ext xmlns:c16="http://schemas.microsoft.com/office/drawing/2014/chart" uri="{C3380CC4-5D6E-409C-BE32-E72D297353CC}">
              <c16:uniqueId val="{00000007-E7CB-402C-8178-BBFD620FB962}"/>
            </c:ext>
          </c:extLst>
        </c:ser>
        <c:dLbls>
          <c:showLegendKey val="0"/>
          <c:showVal val="0"/>
          <c:showCatName val="0"/>
          <c:showSerName val="0"/>
          <c:showPercent val="0"/>
          <c:showBubbleSize val="0"/>
          <c:showLeaderLines val="1"/>
        </c:dLbls>
        <c:firstSliceAng val="86"/>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AE6E-4D9A-9780-2E557EE0BB09}"/>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AE6E-4D9A-9780-2E557EE0BB09}"/>
              </c:ext>
            </c:extLst>
          </c:dPt>
          <c:cat>
            <c:strRef>
              <c:f>'THA (4)'!$Q$109:$R$109</c:f>
              <c:strCache>
                <c:ptCount val="2"/>
                <c:pt idx="0">
                  <c:v>International funding</c:v>
                </c:pt>
                <c:pt idx="1">
                  <c:v>Domestic funding</c:v>
                </c:pt>
              </c:strCache>
            </c:strRef>
          </c:cat>
          <c:val>
            <c:numRef>
              <c:f>'THA (4)'!$Q$110:$R$110</c:f>
              <c:numCache>
                <c:formatCode>_-* #,##0_-;\-* #,##0_-;_-* "-"??_-;_-@_-</c:formatCode>
                <c:ptCount val="2"/>
                <c:pt idx="0">
                  <c:v>27174560.969999999</c:v>
                </c:pt>
                <c:pt idx="1">
                  <c:v>258896246.86999997</c:v>
                </c:pt>
              </c:numCache>
            </c:numRef>
          </c:val>
          <c:extLst>
            <c:ext xmlns:c16="http://schemas.microsoft.com/office/drawing/2014/chart" uri="{C3380CC4-5D6E-409C-BE32-E72D297353CC}">
              <c16:uniqueId val="{00000004-AE6E-4D9A-9780-2E557EE0BB09}"/>
            </c:ext>
          </c:extLst>
        </c:ser>
        <c:dLbls>
          <c:showLegendKey val="0"/>
          <c:showVal val="0"/>
          <c:showCatName val="0"/>
          <c:showSerName val="0"/>
          <c:showPercent val="0"/>
          <c:showBubbleSize val="0"/>
          <c:showLeaderLines val="1"/>
        </c:dLbls>
        <c:firstSliceAng val="22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254867076936829E-2"/>
          <c:y val="9.8076257501880384E-2"/>
          <c:w val="0.83382509736308363"/>
          <c:h val="0.65189479080188717"/>
        </c:manualLayout>
      </c:layout>
      <c:barChart>
        <c:barDir val="col"/>
        <c:grouping val="stacked"/>
        <c:varyColors val="0"/>
        <c:ser>
          <c:idx val="0"/>
          <c:order val="0"/>
          <c:tx>
            <c:strRef>
              <c:f>THA!$B$1</c:f>
              <c:strCache>
                <c:ptCount val="1"/>
                <c:pt idx="0">
                  <c:v>Domestic funding</c:v>
                </c:pt>
              </c:strCache>
            </c:strRef>
          </c:tx>
          <c:spPr>
            <a:solidFill>
              <a:srgbClr val="00A99A"/>
            </a:solidFill>
            <a:ln w="12700">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E-4497-AB5E-274FAADF655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THA!$A$2:$A$12</c:f>
              <c:strCache>
                <c:ptCount val="11"/>
                <c:pt idx="0">
                  <c:v>2007</c:v>
                </c:pt>
                <c:pt idx="1">
                  <c:v>2008</c:v>
                </c:pt>
                <c:pt idx="2">
                  <c:v>2009</c:v>
                </c:pt>
                <c:pt idx="3">
                  <c:v>2010</c:v>
                </c:pt>
                <c:pt idx="4">
                  <c:v>2011</c:v>
                </c:pt>
                <c:pt idx="5">
                  <c:v>2012</c:v>
                </c:pt>
                <c:pt idx="6">
                  <c:v>2013</c:v>
                </c:pt>
                <c:pt idx="7">
                  <c:v>2018</c:v>
                </c:pt>
                <c:pt idx="8">
                  <c:v>2019</c:v>
                </c:pt>
                <c:pt idx="9">
                  <c:v>2020</c:v>
                </c:pt>
                <c:pt idx="10">
                  <c:v>2021</c:v>
                </c:pt>
              </c:strCache>
            </c:strRef>
          </c:cat>
          <c:val>
            <c:numRef>
              <c:f>THA!$B$2:$B$12</c:f>
              <c:numCache>
                <c:formatCode>#,##0</c:formatCode>
                <c:ptCount val="11"/>
                <c:pt idx="0">
                  <c:v>165100509</c:v>
                </c:pt>
                <c:pt idx="1">
                  <c:v>178614123</c:v>
                </c:pt>
                <c:pt idx="2">
                  <c:v>195119743</c:v>
                </c:pt>
                <c:pt idx="3">
                  <c:v>206743761</c:v>
                </c:pt>
                <c:pt idx="4">
                  <c:v>278745034</c:v>
                </c:pt>
                <c:pt idx="5">
                  <c:v>253919776</c:v>
                </c:pt>
                <c:pt idx="6">
                  <c:v>256762062</c:v>
                </c:pt>
                <c:pt idx="7">
                  <c:v>229725092</c:v>
                </c:pt>
                <c:pt idx="8">
                  <c:v>271418086</c:v>
                </c:pt>
                <c:pt idx="9">
                  <c:v>240948163</c:v>
                </c:pt>
                <c:pt idx="10">
                  <c:v>258896247</c:v>
                </c:pt>
              </c:numCache>
            </c:numRef>
          </c:val>
          <c:extLst>
            <c:ext xmlns:c16="http://schemas.microsoft.com/office/drawing/2014/chart" uri="{C3380CC4-5D6E-409C-BE32-E72D297353CC}">
              <c16:uniqueId val="{00000001-67EE-4497-AB5E-274FAADF655C}"/>
            </c:ext>
          </c:extLst>
        </c:ser>
        <c:ser>
          <c:idx val="2"/>
          <c:order val="1"/>
          <c:tx>
            <c:strRef>
              <c:f>THA!$C$1</c:f>
              <c:strCache>
                <c:ptCount val="1"/>
                <c:pt idx="0">
                  <c:v>International funding</c:v>
                </c:pt>
              </c:strCache>
            </c:strRef>
          </c:tx>
          <c:spPr>
            <a:solidFill>
              <a:srgbClr val="F26B73"/>
            </a:solidFill>
            <a:ln>
              <a:solidFill>
                <a:srgbClr val="FFFFFF"/>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EE-4497-AB5E-274FAADF655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THA!$A$2:$A$12</c:f>
              <c:strCache>
                <c:ptCount val="11"/>
                <c:pt idx="0">
                  <c:v>2007</c:v>
                </c:pt>
                <c:pt idx="1">
                  <c:v>2008</c:v>
                </c:pt>
                <c:pt idx="2">
                  <c:v>2009</c:v>
                </c:pt>
                <c:pt idx="3">
                  <c:v>2010</c:v>
                </c:pt>
                <c:pt idx="4">
                  <c:v>2011</c:v>
                </c:pt>
                <c:pt idx="5">
                  <c:v>2012</c:v>
                </c:pt>
                <c:pt idx="6">
                  <c:v>2013</c:v>
                </c:pt>
                <c:pt idx="7">
                  <c:v>2018</c:v>
                </c:pt>
                <c:pt idx="8">
                  <c:v>2019</c:v>
                </c:pt>
                <c:pt idx="9">
                  <c:v>2020</c:v>
                </c:pt>
                <c:pt idx="10">
                  <c:v>2021</c:v>
                </c:pt>
              </c:strCache>
            </c:strRef>
          </c:cat>
          <c:val>
            <c:numRef>
              <c:f>THA!$C$2:$C$12</c:f>
              <c:numCache>
                <c:formatCode>#,##0</c:formatCode>
                <c:ptCount val="11"/>
                <c:pt idx="0">
                  <c:v>34544021</c:v>
                </c:pt>
                <c:pt idx="1">
                  <c:v>30508991</c:v>
                </c:pt>
                <c:pt idx="2">
                  <c:v>13986791</c:v>
                </c:pt>
                <c:pt idx="3">
                  <c:v>35926668</c:v>
                </c:pt>
                <c:pt idx="4">
                  <c:v>46643421</c:v>
                </c:pt>
                <c:pt idx="5">
                  <c:v>28969017</c:v>
                </c:pt>
                <c:pt idx="6">
                  <c:v>30516721</c:v>
                </c:pt>
                <c:pt idx="7">
                  <c:v>28916864</c:v>
                </c:pt>
                <c:pt idx="8">
                  <c:v>24470170</c:v>
                </c:pt>
                <c:pt idx="9">
                  <c:v>20179080</c:v>
                </c:pt>
                <c:pt idx="10">
                  <c:v>27174561</c:v>
                </c:pt>
              </c:numCache>
            </c:numRef>
          </c:val>
          <c:extLst>
            <c:ext xmlns:c16="http://schemas.microsoft.com/office/drawing/2014/chart" uri="{C3380CC4-5D6E-409C-BE32-E72D297353CC}">
              <c16:uniqueId val="{00000003-67EE-4497-AB5E-274FAADF655C}"/>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THA!$D$1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EE-4497-AB5E-274FAADF655C}"/>
                </c:ext>
              </c:extLst>
            </c:dLbl>
            <c:numFmt formatCode="&quot;$&quot;#,##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THA!$A$2:$A$12</c:f>
              <c:strCache>
                <c:ptCount val="11"/>
                <c:pt idx="0">
                  <c:v>2007</c:v>
                </c:pt>
                <c:pt idx="1">
                  <c:v>2008</c:v>
                </c:pt>
                <c:pt idx="2">
                  <c:v>2009</c:v>
                </c:pt>
                <c:pt idx="3">
                  <c:v>2010</c:v>
                </c:pt>
                <c:pt idx="4">
                  <c:v>2011</c:v>
                </c:pt>
                <c:pt idx="5">
                  <c:v>2012</c:v>
                </c:pt>
                <c:pt idx="6">
                  <c:v>2013</c:v>
                </c:pt>
                <c:pt idx="7">
                  <c:v>2018</c:v>
                </c:pt>
                <c:pt idx="8">
                  <c:v>2019</c:v>
                </c:pt>
                <c:pt idx="9">
                  <c:v>2020</c:v>
                </c:pt>
                <c:pt idx="10">
                  <c:v>2021</c:v>
                </c:pt>
              </c:strCache>
            </c:strRef>
          </c:cat>
          <c:val>
            <c:numRef>
              <c:f>THA!$D$2:$D$12</c:f>
              <c:numCache>
                <c:formatCode>#,##0</c:formatCode>
                <c:ptCount val="11"/>
                <c:pt idx="0">
                  <c:v>199644530</c:v>
                </c:pt>
                <c:pt idx="1">
                  <c:v>209123114</c:v>
                </c:pt>
                <c:pt idx="2">
                  <c:v>209106534</c:v>
                </c:pt>
                <c:pt idx="3">
                  <c:v>242670429</c:v>
                </c:pt>
                <c:pt idx="4">
                  <c:v>325388454</c:v>
                </c:pt>
                <c:pt idx="5">
                  <c:v>282888793</c:v>
                </c:pt>
                <c:pt idx="6">
                  <c:v>287278782</c:v>
                </c:pt>
                <c:pt idx="7">
                  <c:v>258641957</c:v>
                </c:pt>
                <c:pt idx="8">
                  <c:v>295888256</c:v>
                </c:pt>
                <c:pt idx="9">
                  <c:v>261127243</c:v>
                </c:pt>
                <c:pt idx="10">
                  <c:v>286070808</c:v>
                </c:pt>
              </c:numCache>
            </c:numRef>
          </c:val>
          <c:smooth val="1"/>
          <c:extLst>
            <c:ext xmlns:c16="http://schemas.microsoft.com/office/drawing/2014/chart" uri="{C3380CC4-5D6E-409C-BE32-E72D297353CC}">
              <c16:uniqueId val="{00000005-67EE-4497-AB5E-274FAADF655C}"/>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US"/>
                    <a:t> </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'2021 KP Testing'!$D$2</c:f>
              <c:strCache>
                <c:ptCount val="1"/>
                <c:pt idx="0">
                  <c:v>Bangkok</c:v>
                </c:pt>
              </c:strCache>
            </c:strRef>
          </c:tx>
          <c:spPr>
            <a:solidFill>
              <a:srgbClr val="FF5050"/>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Testing'!$D$3:$D$7</c:f>
              <c:numCache>
                <c:formatCode>General</c:formatCode>
                <c:ptCount val="5"/>
                <c:pt idx="0">
                  <c:v>45.9</c:v>
                </c:pt>
                <c:pt idx="1">
                  <c:v>0</c:v>
                </c:pt>
                <c:pt idx="2">
                  <c:v>59.8</c:v>
                </c:pt>
                <c:pt idx="3">
                  <c:v>76.59</c:v>
                </c:pt>
                <c:pt idx="4">
                  <c:v>39.299999999999997</c:v>
                </c:pt>
              </c:numCache>
            </c:numRef>
          </c:val>
          <c:extLst>
            <c:ext xmlns:c16="http://schemas.microsoft.com/office/drawing/2014/chart" uri="{C3380CC4-5D6E-409C-BE32-E72D297353CC}">
              <c16:uniqueId val="{00000000-6953-4CC0-8C6D-1F58A9C9394B}"/>
            </c:ext>
          </c:extLst>
        </c:ser>
        <c:ser>
          <c:idx val="1"/>
          <c:order val="1"/>
          <c:tx>
            <c:strRef>
              <c:f>'2021 KP Testing'!$E$2</c:f>
              <c:strCache>
                <c:ptCount val="1"/>
                <c:pt idx="0">
                  <c:v>Chonburi</c:v>
                </c:pt>
              </c:strCache>
            </c:strRef>
          </c:tx>
          <c:spPr>
            <a:solidFill>
              <a:srgbClr val="3399FF"/>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Testing'!$E$3:$E$7</c:f>
              <c:numCache>
                <c:formatCode>General</c:formatCode>
                <c:ptCount val="5"/>
                <c:pt idx="0">
                  <c:v>12.9</c:v>
                </c:pt>
                <c:pt idx="1">
                  <c:v>36.700000000000003</c:v>
                </c:pt>
                <c:pt idx="2">
                  <c:v>73.3</c:v>
                </c:pt>
                <c:pt idx="3">
                  <c:v>59</c:v>
                </c:pt>
              </c:numCache>
            </c:numRef>
          </c:val>
          <c:extLst>
            <c:ext xmlns:c16="http://schemas.microsoft.com/office/drawing/2014/chart" uri="{C3380CC4-5D6E-409C-BE32-E72D297353CC}">
              <c16:uniqueId val="{00000001-6953-4CC0-8C6D-1F58A9C9394B}"/>
            </c:ext>
          </c:extLst>
        </c:ser>
        <c:ser>
          <c:idx val="2"/>
          <c:order val="2"/>
          <c:tx>
            <c:strRef>
              <c:f>'2021 KP Testing'!$F$2</c:f>
              <c:strCache>
                <c:ptCount val="1"/>
                <c:pt idx="0">
                  <c:v>Chiang Mai</c:v>
                </c:pt>
              </c:strCache>
            </c:strRef>
          </c:tx>
          <c:spPr>
            <a:solidFill>
              <a:srgbClr val="FF97DC"/>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Testing'!$F$3:$F$7</c:f>
              <c:numCache>
                <c:formatCode>General</c:formatCode>
                <c:ptCount val="5"/>
                <c:pt idx="0">
                  <c:v>54.8</c:v>
                </c:pt>
                <c:pt idx="1">
                  <c:v>42.4</c:v>
                </c:pt>
                <c:pt idx="2">
                  <c:v>61.7</c:v>
                </c:pt>
                <c:pt idx="3">
                  <c:v>58.61</c:v>
                </c:pt>
                <c:pt idx="4">
                  <c:v>21.7</c:v>
                </c:pt>
              </c:numCache>
            </c:numRef>
          </c:val>
          <c:extLst>
            <c:ext xmlns:c16="http://schemas.microsoft.com/office/drawing/2014/chart" uri="{C3380CC4-5D6E-409C-BE32-E72D297353CC}">
              <c16:uniqueId val="{00000002-6953-4CC0-8C6D-1F58A9C9394B}"/>
            </c:ext>
          </c:extLst>
        </c:ser>
        <c:ser>
          <c:idx val="3"/>
          <c:order val="3"/>
          <c:tx>
            <c:strRef>
              <c:f>'2021 KP Testing'!$G$2</c:f>
              <c:strCache>
                <c:ptCount val="1"/>
                <c:pt idx="0">
                  <c:v>Phuket</c:v>
                </c:pt>
              </c:strCache>
            </c:strRef>
          </c:tx>
          <c:spPr>
            <a:solidFill>
              <a:schemeClr val="accent4"/>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Testing'!$G$3:$G$7</c:f>
              <c:numCache>
                <c:formatCode>General</c:formatCode>
                <c:ptCount val="5"/>
                <c:pt idx="0">
                  <c:v>58.7</c:v>
                </c:pt>
                <c:pt idx="1">
                  <c:v>80.599999999999994</c:v>
                </c:pt>
                <c:pt idx="2">
                  <c:v>78.2</c:v>
                </c:pt>
                <c:pt idx="3">
                  <c:v>60.95</c:v>
                </c:pt>
              </c:numCache>
            </c:numRef>
          </c:val>
          <c:extLst>
            <c:ext xmlns:c16="http://schemas.microsoft.com/office/drawing/2014/chart" uri="{C3380CC4-5D6E-409C-BE32-E72D297353CC}">
              <c16:uniqueId val="{00000003-6953-4CC0-8C6D-1F58A9C9394B}"/>
            </c:ext>
          </c:extLst>
        </c:ser>
        <c:ser>
          <c:idx val="4"/>
          <c:order val="4"/>
          <c:tx>
            <c:strRef>
              <c:f>'2021 KP Testing'!$H$2</c:f>
              <c:strCache>
                <c:ptCount val="1"/>
                <c:pt idx="0">
                  <c:v>Songkhla</c:v>
                </c:pt>
              </c:strCache>
            </c:strRef>
          </c:tx>
          <c:spPr>
            <a:solidFill>
              <a:srgbClr val="CC66FF"/>
            </a:solid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Testing'!$H$3:$H$7</c:f>
              <c:numCache>
                <c:formatCode>General</c:formatCode>
                <c:ptCount val="5"/>
                <c:pt idx="3">
                  <c:v>48.43</c:v>
                </c:pt>
                <c:pt idx="4">
                  <c:v>34.5</c:v>
                </c:pt>
              </c:numCache>
            </c:numRef>
          </c:val>
          <c:extLst>
            <c:ext xmlns:c16="http://schemas.microsoft.com/office/drawing/2014/chart" uri="{C3380CC4-5D6E-409C-BE32-E72D297353CC}">
              <c16:uniqueId val="{00000004-6953-4CC0-8C6D-1F58A9C9394B}"/>
            </c:ext>
          </c:extLst>
        </c:ser>
        <c:ser>
          <c:idx val="5"/>
          <c:order val="5"/>
          <c:tx>
            <c:strRef>
              <c:f>'2021 KP Testing'!$I$2</c:f>
              <c:strCache>
                <c:ptCount val="1"/>
                <c:pt idx="0">
                  <c:v>Thailand</c:v>
                </c:pt>
              </c:strCache>
            </c:strRef>
          </c:tx>
          <c:spPr>
            <a:pattFill prst="dkUpDiag">
              <a:fgClr>
                <a:srgbClr val="70C8BE"/>
              </a:fgClr>
              <a:bgClr>
                <a:sysClr val="window" lastClr="FFFFFF"/>
              </a:bgClr>
            </a:pattFill>
            <a:ln>
              <a:noFill/>
            </a:ln>
            <a:effectLst/>
          </c:spPr>
          <c:invertIfNegative val="0"/>
          <c:cat>
            <c:strRef>
              <c:f>'2021 KP Testing'!$C$3:$C$7</c:f>
              <c:strCache>
                <c:ptCount val="5"/>
                <c:pt idx="0">
                  <c:v>Men who have sex with men</c:v>
                </c:pt>
                <c:pt idx="1">
                  <c:v>Male sex workers*</c:v>
                </c:pt>
                <c:pt idx="2">
                  <c:v>Transgender people</c:v>
                </c:pt>
                <c:pt idx="3">
                  <c:v>Female sex workers**</c:v>
                </c:pt>
                <c:pt idx="4">
                  <c:v>People who inject drugs***</c:v>
                </c:pt>
              </c:strCache>
            </c:strRef>
          </c:cat>
          <c:val>
            <c:numRef>
              <c:f>'2021 KP Testing'!$I$3:$I$7</c:f>
              <c:numCache>
                <c:formatCode>General</c:formatCode>
                <c:ptCount val="5"/>
                <c:pt idx="0">
                  <c:v>53</c:v>
                </c:pt>
                <c:pt idx="1">
                  <c:v>69</c:v>
                </c:pt>
                <c:pt idx="2">
                  <c:v>68</c:v>
                </c:pt>
                <c:pt idx="3">
                  <c:v>66</c:v>
                </c:pt>
                <c:pt idx="4">
                  <c:v>59.9</c:v>
                </c:pt>
              </c:numCache>
            </c:numRef>
          </c:val>
          <c:extLst>
            <c:ext xmlns:c16="http://schemas.microsoft.com/office/drawing/2014/chart" uri="{C3380CC4-5D6E-409C-BE32-E72D297353CC}">
              <c16:uniqueId val="{00000005-6953-4CC0-8C6D-1F58A9C9394B}"/>
            </c:ext>
          </c:extLst>
        </c:ser>
        <c:dLbls>
          <c:showLegendKey val="0"/>
          <c:showVal val="0"/>
          <c:showCatName val="0"/>
          <c:showSerName val="0"/>
          <c:showPercent val="0"/>
          <c:showBubbleSize val="0"/>
        </c:dLbls>
        <c:gapWidth val="219"/>
        <c:overlap val="-27"/>
        <c:axId val="913866800"/>
        <c:axId val="913875000"/>
      </c:barChart>
      <c:catAx>
        <c:axId val="913866800"/>
        <c:scaling>
          <c:orientation val="minMax"/>
        </c:scaling>
        <c:delete val="0"/>
        <c:axPos val="b"/>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max val="100"/>
        </c:scaling>
        <c:delete val="0"/>
        <c:axPos val="l"/>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0"/>
      </c:valAx>
      <c:spPr>
        <a:noFill/>
        <a:ln>
          <a:noFill/>
        </a:ln>
        <a:effectLst/>
      </c:spPr>
    </c:plotArea>
    <c:legend>
      <c:legendPos val="b"/>
      <c:layout>
        <c:manualLayout>
          <c:xMode val="edge"/>
          <c:yMode val="edge"/>
          <c:x val="1.6634972666113336E-2"/>
          <c:y val="0.87569245020842978"/>
          <c:w val="0.97833266260514484"/>
          <c:h val="0.101708422810785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53192390428013"/>
          <c:y val="0.18166758382512002"/>
          <c:w val="0.5696485941835836"/>
          <c:h val="0.69898242850907988"/>
        </c:manualLayout>
      </c:layout>
      <c:scatterChart>
        <c:scatterStyle val="lineMarker"/>
        <c:varyColors val="0"/>
        <c:ser>
          <c:idx val="0"/>
          <c:order val="0"/>
          <c:tx>
            <c:strRef>
              <c:f>'2021 KP Prev Coverage'!$C$2</c:f>
              <c:strCache>
                <c:ptCount val="1"/>
                <c:pt idx="0">
                  <c:v>A</c:v>
                </c:pt>
              </c:strCache>
            </c:strRef>
          </c:tx>
          <c:spPr>
            <a:ln w="25400">
              <a:noFill/>
            </a:ln>
          </c:spPr>
          <c:marker>
            <c:symbol val="circle"/>
            <c:size val="24"/>
            <c:spPr>
              <a:solidFill>
                <a:srgbClr val="FF6699"/>
              </a:solidFill>
              <a:ln>
                <a:noFill/>
              </a:ln>
            </c:spPr>
          </c:marker>
          <c:dPt>
            <c:idx val="0"/>
            <c:marker>
              <c:spPr>
                <a:solidFill>
                  <a:srgbClr val="33CCCC"/>
                </a:solidFill>
                <a:ln>
                  <a:noFill/>
                </a:ln>
              </c:spPr>
            </c:marker>
            <c:bubble3D val="0"/>
            <c:extLst>
              <c:ext xmlns:c16="http://schemas.microsoft.com/office/drawing/2014/chart" uri="{C3380CC4-5D6E-409C-BE32-E72D297353CC}">
                <c16:uniqueId val="{00000000-884E-4841-948D-B19FC1183E8F}"/>
              </c:ext>
            </c:extLst>
          </c:dPt>
          <c:dPt>
            <c:idx val="1"/>
            <c:marker>
              <c:spPr>
                <a:solidFill>
                  <a:srgbClr val="CC66FF"/>
                </a:solidFill>
                <a:ln>
                  <a:noFill/>
                </a:ln>
              </c:spPr>
            </c:marker>
            <c:bubble3D val="0"/>
            <c:extLst>
              <c:ext xmlns:c16="http://schemas.microsoft.com/office/drawing/2014/chart" uri="{C3380CC4-5D6E-409C-BE32-E72D297353CC}">
                <c16:uniqueId val="{00000001-884E-4841-948D-B19FC1183E8F}"/>
              </c:ext>
            </c:extLst>
          </c:dPt>
          <c:dPt>
            <c:idx val="2"/>
            <c:bubble3D val="0"/>
            <c:extLst>
              <c:ext xmlns:c16="http://schemas.microsoft.com/office/drawing/2014/chart" uri="{C3380CC4-5D6E-409C-BE32-E72D297353CC}">
                <c16:uniqueId val="{00000002-884E-4841-948D-B19FC1183E8F}"/>
              </c:ext>
            </c:extLst>
          </c:dPt>
          <c:dPt>
            <c:idx val="3"/>
            <c:marker>
              <c:spPr>
                <a:solidFill>
                  <a:srgbClr val="FFC000"/>
                </a:solidFill>
                <a:ln>
                  <a:noFill/>
                </a:ln>
              </c:spPr>
            </c:marker>
            <c:bubble3D val="0"/>
            <c:extLst>
              <c:ext xmlns:c16="http://schemas.microsoft.com/office/drawing/2014/chart" uri="{C3380CC4-5D6E-409C-BE32-E72D297353CC}">
                <c16:uniqueId val="{00000003-884E-4841-948D-B19FC1183E8F}"/>
              </c:ext>
            </c:extLst>
          </c:dPt>
          <c:dPt>
            <c:idx val="4"/>
            <c:marker>
              <c:spPr>
                <a:solidFill>
                  <a:srgbClr val="00CCFF"/>
                </a:solidFill>
                <a:ln>
                  <a:noFill/>
                </a:ln>
              </c:spPr>
            </c:marker>
            <c:bubble3D val="0"/>
            <c:extLst>
              <c:ext xmlns:c16="http://schemas.microsoft.com/office/drawing/2014/chart" uri="{C3380CC4-5D6E-409C-BE32-E72D297353CC}">
                <c16:uniqueId val="{00000004-884E-4841-948D-B19FC1183E8F}"/>
              </c:ext>
            </c:extLst>
          </c:dPt>
          <c:dLbls>
            <c:spPr>
              <a:noFill/>
              <a:ln>
                <a:noFill/>
              </a:ln>
              <a:effectLst/>
            </c:spPr>
            <c:txPr>
              <a:bodyPr/>
              <a:lstStyle/>
              <a:p>
                <a:pPr>
                  <a:defRPr sz="1400"/>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'2021 KP Prev Coverage'!$C$3:$C$7</c:f>
              <c:numCache>
                <c:formatCode>0</c:formatCode>
                <c:ptCount val="5"/>
                <c:pt idx="0">
                  <c:v>85.93</c:v>
                </c:pt>
                <c:pt idx="1">
                  <c:v>49.5</c:v>
                </c:pt>
                <c:pt idx="2">
                  <c:v>44.2</c:v>
                </c:pt>
                <c:pt idx="3">
                  <c:v>74.33</c:v>
                </c:pt>
                <c:pt idx="4">
                  <c:v>31.7</c:v>
                </c:pt>
              </c:numCache>
            </c:numRef>
          </c:xVal>
          <c:yVal>
            <c:numRef>
              <c:f>'2021 KP Prev Coverage'!$G$3:$G$7</c:f>
              <c:numCache>
                <c:formatCode>General</c:formatCode>
                <c:ptCount val="5"/>
                <c:pt idx="0">
                  <c:v>0.5</c:v>
                </c:pt>
                <c:pt idx="1">
                  <c:v>1</c:v>
                </c:pt>
                <c:pt idx="2">
                  <c:v>1.5</c:v>
                </c:pt>
                <c:pt idx="3">
                  <c:v>2</c:v>
                </c:pt>
                <c:pt idx="4">
                  <c:v>2.5</c:v>
                </c:pt>
              </c:numCache>
            </c:numRef>
          </c:yVal>
          <c:smooth val="0"/>
          <c:extLst>
            <c:ext xmlns:c16="http://schemas.microsoft.com/office/drawing/2014/chart" uri="{C3380CC4-5D6E-409C-BE32-E72D297353CC}">
              <c16:uniqueId val="{00000005-884E-4841-948D-B19FC1183E8F}"/>
            </c:ext>
          </c:extLst>
        </c:ser>
        <c:dLbls>
          <c:showLegendKey val="0"/>
          <c:showVal val="0"/>
          <c:showCatName val="0"/>
          <c:showSerName val="0"/>
          <c:showPercent val="0"/>
          <c:showBubbleSize val="0"/>
        </c:dLbls>
        <c:axId val="454907392"/>
        <c:axId val="454909312"/>
      </c:scatterChart>
      <c:valAx>
        <c:axId val="454907392"/>
        <c:scaling>
          <c:orientation val="minMax"/>
          <c:max val="100"/>
          <c:min val="0"/>
        </c:scaling>
        <c:delete val="0"/>
        <c:axPos val="t"/>
        <c:numFmt formatCode="0" sourceLinked="1"/>
        <c:majorTickMark val="out"/>
        <c:minorTickMark val="none"/>
        <c:tickLblPos val="none"/>
        <c:txPr>
          <a:bodyPr/>
          <a:lstStyle/>
          <a:p>
            <a:pPr>
              <a:defRPr sz="1100"/>
            </a:pPr>
            <a:endParaRPr lang="en-US"/>
          </a:p>
        </c:txPr>
        <c:crossAx val="454909312"/>
        <c:crosses val="autoZero"/>
        <c:crossBetween val="midCat"/>
        <c:majorUnit val="50"/>
      </c:valAx>
      <c:valAx>
        <c:axId val="454909312"/>
        <c:scaling>
          <c:orientation val="maxMin"/>
          <c:max val="2.5"/>
          <c:min val="0"/>
        </c:scaling>
        <c:delete val="1"/>
        <c:axPos val="l"/>
        <c:majorGridlines>
          <c:spPr>
            <a:ln w="12700">
              <a:solidFill>
                <a:srgbClr val="C1F1F0"/>
              </a:solidFill>
              <a:prstDash val="sysDot"/>
              <a:headEnd type="diamond" w="med" len="med"/>
              <a:tailEnd type="diamond"/>
            </a:ln>
          </c:spPr>
        </c:majorGridlines>
        <c:numFmt formatCode="General" sourceLinked="1"/>
        <c:majorTickMark val="out"/>
        <c:minorTickMark val="none"/>
        <c:tickLblPos val="nextTo"/>
        <c:crossAx val="454907392"/>
        <c:crosses val="autoZero"/>
        <c:crossBetween val="midCat"/>
        <c:majorUnit val="0.5"/>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5262467191601"/>
          <c:y val="4.1102314781255825E-2"/>
          <c:w val="0.89524727127464376"/>
          <c:h val="0.73076662990402941"/>
        </c:manualLayout>
      </c:layout>
      <c:barChart>
        <c:barDir val="col"/>
        <c:grouping val="clustered"/>
        <c:varyColors val="0"/>
        <c:ser>
          <c:idx val="0"/>
          <c:order val="0"/>
          <c:tx>
            <c:strRef>
              <c:f>'2021 NSP &amp; OST'!$A$7</c:f>
              <c:strCache>
                <c:ptCount val="1"/>
                <c:pt idx="0">
                  <c:v>2015</c:v>
                </c:pt>
              </c:strCache>
            </c:strRef>
          </c:tx>
          <c:spPr>
            <a:solidFill>
              <a:srgbClr val="FF5050"/>
            </a:solidFill>
            <a:ln>
              <a:noFill/>
            </a:ln>
            <a:effectLst/>
          </c:spPr>
          <c:invertIfNegative val="0"/>
          <c:val>
            <c:numRef>
              <c:f>'2021 NSP &amp; OST'!$B$7</c:f>
              <c:numCache>
                <c:formatCode>0</c:formatCode>
                <c:ptCount val="1"/>
                <c:pt idx="0">
                  <c:v>6.3</c:v>
                </c:pt>
              </c:numCache>
            </c:numRef>
          </c:val>
          <c:extLst>
            <c:ext xmlns:c16="http://schemas.microsoft.com/office/drawing/2014/chart" uri="{C3380CC4-5D6E-409C-BE32-E72D297353CC}">
              <c16:uniqueId val="{00000000-E5FF-46C1-A3F1-82B4DA5BBAEA}"/>
            </c:ext>
          </c:extLst>
        </c:ser>
        <c:ser>
          <c:idx val="1"/>
          <c:order val="1"/>
          <c:tx>
            <c:strRef>
              <c:f>'2021 NSP &amp; OST'!$A$8</c:f>
              <c:strCache>
                <c:ptCount val="1"/>
                <c:pt idx="0">
                  <c:v>2016</c:v>
                </c:pt>
              </c:strCache>
            </c:strRef>
          </c:tx>
          <c:spPr>
            <a:solidFill>
              <a:srgbClr val="00CCFF"/>
            </a:solidFill>
            <a:ln>
              <a:noFill/>
            </a:ln>
            <a:effectLst/>
          </c:spPr>
          <c:invertIfNegative val="0"/>
          <c:val>
            <c:numRef>
              <c:f>'2021 NSP &amp; OST'!$B$8</c:f>
              <c:numCache>
                <c:formatCode>0</c:formatCode>
                <c:ptCount val="1"/>
                <c:pt idx="0">
                  <c:v>13.4</c:v>
                </c:pt>
              </c:numCache>
            </c:numRef>
          </c:val>
          <c:extLst>
            <c:ext xmlns:c16="http://schemas.microsoft.com/office/drawing/2014/chart" uri="{C3380CC4-5D6E-409C-BE32-E72D297353CC}">
              <c16:uniqueId val="{00000001-E5FF-46C1-A3F1-82B4DA5BBAEA}"/>
            </c:ext>
          </c:extLst>
        </c:ser>
        <c:ser>
          <c:idx val="2"/>
          <c:order val="2"/>
          <c:tx>
            <c:strRef>
              <c:f>'2021 NSP &amp; OST'!$A$9</c:f>
              <c:strCache>
                <c:ptCount val="1"/>
                <c:pt idx="0">
                  <c:v>2017</c:v>
                </c:pt>
              </c:strCache>
            </c:strRef>
          </c:tx>
          <c:spPr>
            <a:solidFill>
              <a:srgbClr val="00CC99"/>
            </a:solidFill>
            <a:ln>
              <a:noFill/>
            </a:ln>
            <a:effectLst/>
          </c:spPr>
          <c:invertIfNegative val="0"/>
          <c:val>
            <c:numRef>
              <c:f>'2021 NSP &amp; OST'!$B$9</c:f>
              <c:numCache>
                <c:formatCode>0</c:formatCode>
                <c:ptCount val="1"/>
                <c:pt idx="0">
                  <c:v>12.8</c:v>
                </c:pt>
              </c:numCache>
            </c:numRef>
          </c:val>
          <c:extLst>
            <c:ext xmlns:c16="http://schemas.microsoft.com/office/drawing/2014/chart" uri="{C3380CC4-5D6E-409C-BE32-E72D297353CC}">
              <c16:uniqueId val="{00000002-E5FF-46C1-A3F1-82B4DA5BBAEA}"/>
            </c:ext>
          </c:extLst>
        </c:ser>
        <c:ser>
          <c:idx val="3"/>
          <c:order val="3"/>
          <c:tx>
            <c:strRef>
              <c:f>'2021 NSP &amp; OST'!$A$10</c:f>
              <c:strCache>
                <c:ptCount val="1"/>
                <c:pt idx="0">
                  <c:v>2018</c:v>
                </c:pt>
              </c:strCache>
            </c:strRef>
          </c:tx>
          <c:spPr>
            <a:solidFill>
              <a:srgbClr val="FFCC00"/>
            </a:solidFill>
            <a:ln>
              <a:noFill/>
            </a:ln>
            <a:effectLst/>
          </c:spPr>
          <c:invertIfNegative val="0"/>
          <c:val>
            <c:numRef>
              <c:f>'2021 NSP &amp; OST'!$B$10</c:f>
              <c:numCache>
                <c:formatCode>0</c:formatCode>
                <c:ptCount val="1"/>
                <c:pt idx="0">
                  <c:v>10.3</c:v>
                </c:pt>
              </c:numCache>
            </c:numRef>
          </c:val>
          <c:extLst>
            <c:ext xmlns:c16="http://schemas.microsoft.com/office/drawing/2014/chart" uri="{C3380CC4-5D6E-409C-BE32-E72D297353CC}">
              <c16:uniqueId val="{00000003-E5FF-46C1-A3F1-82B4DA5BBAEA}"/>
            </c:ext>
          </c:extLst>
        </c:ser>
        <c:ser>
          <c:idx val="4"/>
          <c:order val="4"/>
          <c:tx>
            <c:strRef>
              <c:f>'2021 NSP &amp; OST'!$A$11</c:f>
              <c:strCache>
                <c:ptCount val="1"/>
                <c:pt idx="0">
                  <c:v>2019</c:v>
                </c:pt>
              </c:strCache>
            </c:strRef>
          </c:tx>
          <c:spPr>
            <a:solidFill>
              <a:srgbClr val="CC66FF"/>
            </a:solidFill>
            <a:ln>
              <a:noFill/>
            </a:ln>
            <a:effectLst/>
          </c:spPr>
          <c:invertIfNegative val="0"/>
          <c:val>
            <c:numRef>
              <c:f>'2021 NSP &amp; OST'!$B$11</c:f>
              <c:numCache>
                <c:formatCode>0</c:formatCode>
                <c:ptCount val="1"/>
                <c:pt idx="0">
                  <c:v>10.9</c:v>
                </c:pt>
              </c:numCache>
            </c:numRef>
          </c:val>
          <c:extLst>
            <c:ext xmlns:c16="http://schemas.microsoft.com/office/drawing/2014/chart" uri="{C3380CC4-5D6E-409C-BE32-E72D297353CC}">
              <c16:uniqueId val="{00000004-E5FF-46C1-A3F1-82B4DA5BBAEA}"/>
            </c:ext>
          </c:extLst>
        </c:ser>
        <c:ser>
          <c:idx val="5"/>
          <c:order val="5"/>
          <c:tx>
            <c:strRef>
              <c:f>'2021 NSP &amp; OST'!$A$12</c:f>
              <c:strCache>
                <c:ptCount val="1"/>
                <c:pt idx="0">
                  <c:v>2020</c:v>
                </c:pt>
              </c:strCache>
            </c:strRef>
          </c:tx>
          <c:spPr>
            <a:solidFill>
              <a:schemeClr val="accent6"/>
            </a:solidFill>
            <a:ln>
              <a:noFill/>
            </a:ln>
            <a:effectLst/>
          </c:spPr>
          <c:invertIfNegative val="0"/>
          <c:val>
            <c:numRef>
              <c:f>'2021 NSP &amp; OST'!$B$12</c:f>
              <c:numCache>
                <c:formatCode>0</c:formatCode>
                <c:ptCount val="1"/>
                <c:pt idx="0">
                  <c:v>12.2</c:v>
                </c:pt>
              </c:numCache>
            </c:numRef>
          </c:val>
          <c:extLst>
            <c:ext xmlns:c16="http://schemas.microsoft.com/office/drawing/2014/chart" uri="{C3380CC4-5D6E-409C-BE32-E72D297353CC}">
              <c16:uniqueId val="{00000006-E5FF-46C1-A3F1-82B4DA5BBAEA}"/>
            </c:ext>
          </c:extLst>
        </c:ser>
        <c:ser>
          <c:idx val="6"/>
          <c:order val="6"/>
          <c:tx>
            <c:strRef>
              <c:f>'2021 NSP &amp; OST'!$A$13</c:f>
              <c:strCache>
                <c:ptCount val="1"/>
                <c:pt idx="0">
                  <c:v>2021</c:v>
                </c:pt>
              </c:strCache>
            </c:strRef>
          </c:tx>
          <c:spPr>
            <a:solidFill>
              <a:srgbClr val="FF99FF"/>
            </a:solidFill>
            <a:ln>
              <a:noFill/>
            </a:ln>
            <a:effectLst/>
          </c:spPr>
          <c:invertIfNegative val="0"/>
          <c:val>
            <c:numRef>
              <c:f>'2021 NSP &amp; OST'!$B$13</c:f>
              <c:numCache>
                <c:formatCode>0</c:formatCode>
                <c:ptCount val="1"/>
                <c:pt idx="0">
                  <c:v>14</c:v>
                </c:pt>
              </c:numCache>
            </c:numRef>
          </c:val>
          <c:extLst>
            <c:ext xmlns:c16="http://schemas.microsoft.com/office/drawing/2014/chart" uri="{C3380CC4-5D6E-409C-BE32-E72D297353CC}">
              <c16:uniqueId val="{00000007-E5FF-46C1-A3F1-82B4DA5BBAEA}"/>
            </c:ext>
          </c:extLst>
        </c:ser>
        <c:ser>
          <c:idx val="7"/>
          <c:order val="7"/>
          <c:tx>
            <c:strRef>
              <c:f>'2021 NSP &amp; OST'!$A$14</c:f>
              <c:strCache>
                <c:ptCount val="1"/>
                <c:pt idx="0">
                  <c:v>2022</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'2021 NSP &amp; OST'!$B$14</c:f>
              <c:numCache>
                <c:formatCode>0</c:formatCode>
                <c:ptCount val="1"/>
                <c:pt idx="0">
                  <c:v>15</c:v>
                </c:pt>
              </c:numCache>
            </c:numRef>
          </c:val>
          <c:extLst>
            <c:ext xmlns:c16="http://schemas.microsoft.com/office/drawing/2014/chart" uri="{C3380CC4-5D6E-409C-BE32-E72D297353CC}">
              <c16:uniqueId val="{00000008-E5FF-46C1-A3F1-82B4DA5BBAEA}"/>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1"/>
        <c:axPos val="b"/>
        <c:numFmt formatCode="General" sourceLinked="1"/>
        <c:majorTickMark val="none"/>
        <c:minorTickMark val="none"/>
        <c:tickLblPos val="nextTo"/>
        <c:crossAx val="913875000"/>
        <c:crosses val="autoZero"/>
        <c:auto val="1"/>
        <c:lblAlgn val="ctr"/>
        <c:lblOffset val="100"/>
        <c:noMultiLvlLbl val="0"/>
      </c:catAx>
      <c:valAx>
        <c:axId val="913875000"/>
        <c:scaling>
          <c:orientation val="minMax"/>
          <c:max val="200"/>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100"/>
      </c:valAx>
      <c:spPr>
        <a:noFill/>
        <a:ln>
          <a:noFill/>
        </a:ln>
        <a:effectLst/>
      </c:spPr>
    </c:plotArea>
    <c:legend>
      <c:legendPos val="b"/>
      <c:layout>
        <c:manualLayout>
          <c:xMode val="edge"/>
          <c:yMode val="edge"/>
          <c:x val="0.11714888761979503"/>
          <c:y val="0.81751607493740053"/>
          <c:w val="0.88285111238020497"/>
          <c:h val="0.1184527194702677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5262467191601"/>
          <c:y val="0.24981592879739054"/>
          <c:w val="0.89411013236523007"/>
          <c:h val="0.48980674982379652"/>
        </c:manualLayout>
      </c:layout>
      <c:barChart>
        <c:barDir val="col"/>
        <c:grouping val="clustered"/>
        <c:varyColors val="0"/>
        <c:ser>
          <c:idx val="0"/>
          <c:order val="0"/>
          <c:tx>
            <c:strRef>
              <c:f>'2021 NSP &amp; OST'!$A$23</c:f>
              <c:strCache>
                <c:ptCount val="1"/>
                <c:pt idx="0">
                  <c:v>2015</c:v>
                </c:pt>
              </c:strCache>
            </c:strRef>
          </c:tx>
          <c:spPr>
            <a:solidFill>
              <a:srgbClr val="FF5050"/>
            </a:solidFill>
            <a:ln>
              <a:noFill/>
            </a:ln>
            <a:effectLst/>
          </c:spPr>
          <c:invertIfNegative val="0"/>
          <c:val>
            <c:numRef>
              <c:f>'2021 NSP &amp; OST'!$B$23</c:f>
              <c:numCache>
                <c:formatCode>0</c:formatCode>
                <c:ptCount val="1"/>
                <c:pt idx="0">
                  <c:v>12.7</c:v>
                </c:pt>
              </c:numCache>
            </c:numRef>
          </c:val>
          <c:extLst>
            <c:ext xmlns:c16="http://schemas.microsoft.com/office/drawing/2014/chart" uri="{C3380CC4-5D6E-409C-BE32-E72D297353CC}">
              <c16:uniqueId val="{00000000-A6AB-4A99-9AE9-CA796A433469}"/>
            </c:ext>
          </c:extLst>
        </c:ser>
        <c:ser>
          <c:idx val="1"/>
          <c:order val="1"/>
          <c:tx>
            <c:strRef>
              <c:f>'2021 NSP &amp; OST'!$A$24</c:f>
              <c:strCache>
                <c:ptCount val="1"/>
                <c:pt idx="0">
                  <c:v>2016</c:v>
                </c:pt>
              </c:strCache>
            </c:strRef>
          </c:tx>
          <c:spPr>
            <a:solidFill>
              <a:srgbClr val="00CCFF"/>
            </a:solidFill>
            <a:ln>
              <a:noFill/>
            </a:ln>
            <a:effectLst/>
          </c:spPr>
          <c:invertIfNegative val="0"/>
          <c:val>
            <c:numRef>
              <c:f>'2021 NSP &amp; OST'!$B$24</c:f>
              <c:numCache>
                <c:formatCode>0</c:formatCode>
                <c:ptCount val="1"/>
                <c:pt idx="0">
                  <c:v>15.5</c:v>
                </c:pt>
              </c:numCache>
            </c:numRef>
          </c:val>
          <c:extLst>
            <c:ext xmlns:c16="http://schemas.microsoft.com/office/drawing/2014/chart" uri="{C3380CC4-5D6E-409C-BE32-E72D297353CC}">
              <c16:uniqueId val="{00000001-A6AB-4A99-9AE9-CA796A433469}"/>
            </c:ext>
          </c:extLst>
        </c:ser>
        <c:ser>
          <c:idx val="2"/>
          <c:order val="2"/>
          <c:tx>
            <c:strRef>
              <c:f>'2021 NSP &amp; OST'!$A$25</c:f>
              <c:strCache>
                <c:ptCount val="1"/>
                <c:pt idx="0">
                  <c:v>2017</c:v>
                </c:pt>
              </c:strCache>
            </c:strRef>
          </c:tx>
          <c:spPr>
            <a:solidFill>
              <a:srgbClr val="00CC99"/>
            </a:solidFill>
            <a:ln>
              <a:noFill/>
            </a:ln>
            <a:effectLst/>
          </c:spPr>
          <c:invertIfNegative val="0"/>
          <c:val>
            <c:numRef>
              <c:f>'2021 NSP &amp; OST'!$B$25</c:f>
              <c:numCache>
                <c:formatCode>0</c:formatCode>
                <c:ptCount val="1"/>
                <c:pt idx="0">
                  <c:v>4.0999999999999996</c:v>
                </c:pt>
              </c:numCache>
            </c:numRef>
          </c:val>
          <c:extLst>
            <c:ext xmlns:c16="http://schemas.microsoft.com/office/drawing/2014/chart" uri="{C3380CC4-5D6E-409C-BE32-E72D297353CC}">
              <c16:uniqueId val="{00000002-A6AB-4A99-9AE9-CA796A433469}"/>
            </c:ext>
          </c:extLst>
        </c:ser>
        <c:ser>
          <c:idx val="3"/>
          <c:order val="3"/>
          <c:tx>
            <c:strRef>
              <c:f>'2021 NSP &amp; OST'!$A$26</c:f>
              <c:strCache>
                <c:ptCount val="1"/>
                <c:pt idx="0">
                  <c:v>2018</c:v>
                </c:pt>
              </c:strCache>
            </c:strRef>
          </c:tx>
          <c:spPr>
            <a:solidFill>
              <a:srgbClr val="FFCC00"/>
            </a:solidFill>
            <a:ln>
              <a:noFill/>
            </a:ln>
            <a:effectLst/>
          </c:spPr>
          <c:invertIfNegative val="0"/>
          <c:val>
            <c:numRef>
              <c:f>'2021 NSP &amp; OST'!$B$26</c:f>
              <c:numCache>
                <c:formatCode>0</c:formatCode>
                <c:ptCount val="1"/>
                <c:pt idx="0">
                  <c:v>5.3</c:v>
                </c:pt>
              </c:numCache>
            </c:numRef>
          </c:val>
          <c:extLst>
            <c:ext xmlns:c16="http://schemas.microsoft.com/office/drawing/2014/chart" uri="{C3380CC4-5D6E-409C-BE32-E72D297353CC}">
              <c16:uniqueId val="{00000003-A6AB-4A99-9AE9-CA796A433469}"/>
            </c:ext>
          </c:extLst>
        </c:ser>
        <c:ser>
          <c:idx val="4"/>
          <c:order val="4"/>
          <c:tx>
            <c:strRef>
              <c:f>'2021 NSP &amp; OST'!$A$27</c:f>
              <c:strCache>
                <c:ptCount val="1"/>
                <c:pt idx="0">
                  <c:v>2019</c:v>
                </c:pt>
              </c:strCache>
            </c:strRef>
          </c:tx>
          <c:spPr>
            <a:solidFill>
              <a:srgbClr val="CC66FF"/>
            </a:solidFill>
            <a:ln>
              <a:noFill/>
            </a:ln>
            <a:effectLst/>
          </c:spPr>
          <c:invertIfNegative val="0"/>
          <c:val>
            <c:numRef>
              <c:f>'2021 NSP &amp; OST'!$B$27</c:f>
              <c:numCache>
                <c:formatCode>0</c:formatCode>
                <c:ptCount val="1"/>
                <c:pt idx="0">
                  <c:v>6.9</c:v>
                </c:pt>
              </c:numCache>
            </c:numRef>
          </c:val>
          <c:extLst>
            <c:ext xmlns:c16="http://schemas.microsoft.com/office/drawing/2014/chart" uri="{C3380CC4-5D6E-409C-BE32-E72D297353CC}">
              <c16:uniqueId val="{00000004-A6AB-4A99-9AE9-CA796A433469}"/>
            </c:ext>
          </c:extLst>
        </c:ser>
        <c:ser>
          <c:idx val="5"/>
          <c:order val="5"/>
          <c:tx>
            <c:strRef>
              <c:f>'2021 NSP &amp; OST'!$A$28</c:f>
              <c:strCache>
                <c:ptCount val="1"/>
                <c:pt idx="0">
                  <c:v>2020</c:v>
                </c:pt>
              </c:strCache>
            </c:strRef>
          </c:tx>
          <c:spPr>
            <a:solidFill>
              <a:srgbClr val="70AD47"/>
            </a:solidFill>
            <a:ln>
              <a:noFill/>
            </a:ln>
            <a:effectLst/>
          </c:spPr>
          <c:invertIfNegative val="0"/>
          <c:val>
            <c:numRef>
              <c:f>'2021 NSP &amp; OST'!$B$28</c:f>
              <c:numCache>
                <c:formatCode>0</c:formatCode>
                <c:ptCount val="1"/>
                <c:pt idx="0">
                  <c:v>9</c:v>
                </c:pt>
              </c:numCache>
            </c:numRef>
          </c:val>
          <c:extLst>
            <c:ext xmlns:c16="http://schemas.microsoft.com/office/drawing/2014/chart" uri="{C3380CC4-5D6E-409C-BE32-E72D297353CC}">
              <c16:uniqueId val="{00000006-A6AB-4A99-9AE9-CA796A433469}"/>
            </c:ext>
          </c:extLst>
        </c:ser>
        <c:ser>
          <c:idx val="6"/>
          <c:order val="6"/>
          <c:tx>
            <c:strRef>
              <c:f>'2021 NSP &amp; OST'!$A$29</c:f>
              <c:strCache>
                <c:ptCount val="1"/>
                <c:pt idx="0">
                  <c:v>2021</c:v>
                </c:pt>
              </c:strCache>
            </c:strRef>
          </c:tx>
          <c:spPr>
            <a:solidFill>
              <a:srgbClr val="FF99FF"/>
            </a:solidFill>
            <a:ln>
              <a:noFill/>
            </a:ln>
            <a:effectLst/>
          </c:spPr>
          <c:invertIfNegative val="0"/>
          <c:val>
            <c:numRef>
              <c:f>'2021 NSP &amp; OST'!$B$29</c:f>
              <c:numCache>
                <c:formatCode>0</c:formatCode>
                <c:ptCount val="1"/>
                <c:pt idx="0">
                  <c:v>8.1999999999999993</c:v>
                </c:pt>
              </c:numCache>
            </c:numRef>
          </c:val>
          <c:extLst>
            <c:ext xmlns:c16="http://schemas.microsoft.com/office/drawing/2014/chart" uri="{C3380CC4-5D6E-409C-BE32-E72D297353CC}">
              <c16:uniqueId val="{00000007-A6AB-4A99-9AE9-CA796A433469}"/>
            </c:ext>
          </c:extLst>
        </c:ser>
        <c:ser>
          <c:idx val="7"/>
          <c:order val="7"/>
          <c:tx>
            <c:strRef>
              <c:f>'2021 NSP &amp; OST'!$A$30</c:f>
              <c:strCache>
                <c:ptCount val="1"/>
                <c:pt idx="0">
                  <c:v>2022</c:v>
                </c:pt>
              </c:strCache>
            </c:strRef>
          </c:tx>
          <c:spPr>
            <a:solidFill>
              <a:srgbClr val="00A9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AB-4A99-9AE9-CA796A43346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'2021 NSP &amp; OST'!$B$30</c:f>
              <c:numCache>
                <c:formatCode>0</c:formatCode>
                <c:ptCount val="1"/>
                <c:pt idx="0">
                  <c:v>5.6</c:v>
                </c:pt>
              </c:numCache>
            </c:numRef>
          </c:val>
          <c:extLst>
            <c:ext xmlns:c16="http://schemas.microsoft.com/office/drawing/2014/chart" uri="{C3380CC4-5D6E-409C-BE32-E72D297353CC}">
              <c16:uniqueId val="{00000008-A6AB-4A99-9AE9-CA796A433469}"/>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1"/>
        <c:axPos val="b"/>
        <c:numFmt formatCode="General" sourceLinked="1"/>
        <c:majorTickMark val="none"/>
        <c:minorTickMark val="none"/>
        <c:tickLblPos val="nextTo"/>
        <c:crossAx val="913875000"/>
        <c:crosses val="autoZero"/>
        <c:auto val="1"/>
        <c:lblAlgn val="ctr"/>
        <c:lblOffset val="100"/>
        <c:noMultiLvlLbl val="0"/>
      </c:catAx>
      <c:valAx>
        <c:axId val="913875000"/>
        <c:scaling>
          <c:orientation val="minMax"/>
          <c:max val="50"/>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5"/>
      </c:valAx>
      <c:spPr>
        <a:noFill/>
        <a:ln>
          <a:noFill/>
        </a:ln>
        <a:effectLst/>
      </c:spPr>
    </c:plotArea>
    <c:legend>
      <c:legendPos val="b"/>
      <c:layout>
        <c:manualLayout>
          <c:xMode val="edge"/>
          <c:yMode val="edge"/>
          <c:x val="8.5440995820711158E-2"/>
          <c:y val="0.77426691455234742"/>
          <c:w val="0.9145590041792887"/>
          <c:h val="8.87587489063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91713535808024"/>
          <c:y val="0.15484276729559748"/>
          <c:w val="0.79504581927259088"/>
          <c:h val="0.74756829924561319"/>
        </c:manualLayout>
      </c:layout>
      <c:lineChart>
        <c:grouping val="standard"/>
        <c:varyColors val="0"/>
        <c:ser>
          <c:idx val="0"/>
          <c:order val="0"/>
          <c:spPr>
            <a:ln w="28575" cap="rnd">
              <a:solidFill>
                <a:srgbClr val="00A99A"/>
              </a:solidFill>
              <a:round/>
            </a:ln>
            <a:effectLst/>
          </c:spPr>
          <c:marker>
            <c:symbol val="circle"/>
            <c:size val="9"/>
            <c:spPr>
              <a:solidFill>
                <a:srgbClr val="00A99A"/>
              </a:solid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6B-4743-84D6-733260DCA6F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6B-4743-84D6-733260DCA6F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A99A"/>
                    </a:solidFill>
                    <a:latin typeface="Arial Nova"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 2021'!$A$20:$A$26</c:f>
              <c:strCache>
                <c:ptCount val="7"/>
                <c:pt idx="0">
                  <c:v>2017</c:v>
                </c:pt>
                <c:pt idx="1">
                  <c:v>2018</c:v>
                </c:pt>
                <c:pt idx="2">
                  <c:v>2019</c:v>
                </c:pt>
                <c:pt idx="3">
                  <c:v>2020</c:v>
                </c:pt>
                <c:pt idx="4">
                  <c:v>2021</c:v>
                </c:pt>
                <c:pt idx="5">
                  <c:v>2022</c:v>
                </c:pt>
                <c:pt idx="6">
                  <c:v>2023*</c:v>
                </c:pt>
              </c:strCache>
            </c:strRef>
          </c:cat>
          <c:val>
            <c:numRef>
              <c:f>'PrEP 2021'!$B$20:$B$26</c:f>
              <c:numCache>
                <c:formatCode>General</c:formatCode>
                <c:ptCount val="7"/>
                <c:pt idx="0">
                  <c:v>1865</c:v>
                </c:pt>
                <c:pt idx="1">
                  <c:v>2888</c:v>
                </c:pt>
                <c:pt idx="2">
                  <c:v>6985</c:v>
                </c:pt>
                <c:pt idx="3">
                  <c:v>13769</c:v>
                </c:pt>
                <c:pt idx="4">
                  <c:v>16837</c:v>
                </c:pt>
                <c:pt idx="5">
                  <c:v>19072</c:v>
                </c:pt>
                <c:pt idx="6">
                  <c:v>23696</c:v>
                </c:pt>
              </c:numCache>
            </c:numRef>
          </c:val>
          <c:smooth val="0"/>
          <c:extLst>
            <c:ext xmlns:c16="http://schemas.microsoft.com/office/drawing/2014/chart" uri="{C3380CC4-5D6E-409C-BE32-E72D297353CC}">
              <c16:uniqueId val="{00000001-E36B-4743-84D6-733260DCA6FE}"/>
            </c:ext>
          </c:extLst>
        </c:ser>
        <c:dLbls>
          <c:showLegendKey val="0"/>
          <c:showVal val="0"/>
          <c:showCatName val="0"/>
          <c:showSerName val="0"/>
          <c:showPercent val="0"/>
          <c:showBubbleSize val="0"/>
        </c:dLbls>
        <c:marker val="1"/>
        <c:smooth val="0"/>
        <c:axId val="831652584"/>
        <c:axId val="831659144"/>
      </c:lineChart>
      <c:catAx>
        <c:axId val="83165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31659144"/>
        <c:crosses val="autoZero"/>
        <c:auto val="1"/>
        <c:lblAlgn val="ctr"/>
        <c:lblOffset val="100"/>
        <c:noMultiLvlLbl val="0"/>
      </c:catAx>
      <c:valAx>
        <c:axId val="831659144"/>
        <c:scaling>
          <c:orientation val="minMax"/>
          <c:max val="25000"/>
        </c:scaling>
        <c:delete val="0"/>
        <c:axPos val="l"/>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31652584"/>
        <c:crosses val="autoZero"/>
        <c:crossBetween val="between"/>
        <c:majorUnit val="5000"/>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 (4)'!$W$36:$W$37</c:f>
              <c:strCache>
                <c:ptCount val="2"/>
                <c:pt idx="0">
                  <c:v>National ***</c:v>
                </c:pt>
                <c:pt idx="1">
                  <c:v>Songkhla</c:v>
                </c:pt>
              </c:strCache>
            </c:strRef>
          </c:cat>
          <c:val>
            <c:numRef>
              <c:f>'THA (4)'!$X$36:$X$37</c:f>
              <c:numCache>
                <c:formatCode>General</c:formatCode>
                <c:ptCount val="2"/>
                <c:pt idx="0">
                  <c:v>8.1999999999999993</c:v>
                </c:pt>
                <c:pt idx="1">
                  <c:v>18.5</c:v>
                </c:pt>
              </c:numCache>
            </c:numRef>
          </c:val>
          <c:extLst>
            <c:ext xmlns:c16="http://schemas.microsoft.com/office/drawing/2014/chart" uri="{C3380CC4-5D6E-409C-BE32-E72D297353CC}">
              <c16:uniqueId val="{00000000-AF39-4C5E-ABAD-FADF9A1F102A}"/>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20"/>
          <c:min val="0"/>
        </c:scaling>
        <c:delete val="0"/>
        <c:axPos val="t"/>
        <c:numFmt formatCode="General" sourceLinked="1"/>
        <c:majorTickMark val="out"/>
        <c:minorTickMark val="none"/>
        <c:tickLblPos val="nextTo"/>
        <c:crossAx val="204881920"/>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0590458411498"/>
          <c:y val="8.5898561446773533E-2"/>
          <c:w val="0.76630382041272982"/>
          <c:h val="0.58372237598989674"/>
        </c:manualLayout>
      </c:layout>
      <c:barChart>
        <c:barDir val="col"/>
        <c:grouping val="clustered"/>
        <c:varyColors val="0"/>
        <c:ser>
          <c:idx val="1"/>
          <c:order val="1"/>
          <c:tx>
            <c:strRef>
              <c:f>THA!$E$1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5F-4B23-970F-5EB74DD6928A}"/>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THA!$C$2:$C$24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THA!$E$2:$E$24</c:f>
              <c:numCache>
                <c:formatCode>_-* #,##0_-;\-* #,##0_-;_-* "-"??_-;_-@_-</c:formatCode>
                <c:ptCount val="23"/>
                <c:pt idx="0">
                  <c:v>0</c:v>
                </c:pt>
                <c:pt idx="1">
                  <c:v>1</c:v>
                </c:pt>
                <c:pt idx="2">
                  <c:v>2</c:v>
                </c:pt>
                <c:pt idx="3">
                  <c:v>3</c:v>
                </c:pt>
                <c:pt idx="4">
                  <c:v>7</c:v>
                </c:pt>
                <c:pt idx="5">
                  <c:v>13</c:v>
                </c:pt>
                <c:pt idx="6">
                  <c:v>17</c:v>
                </c:pt>
                <c:pt idx="7">
                  <c:v>21</c:v>
                </c:pt>
                <c:pt idx="8">
                  <c:v>25</c:v>
                </c:pt>
                <c:pt idx="9">
                  <c:v>29</c:v>
                </c:pt>
                <c:pt idx="10">
                  <c:v>33</c:v>
                </c:pt>
                <c:pt idx="11">
                  <c:v>38</c:v>
                </c:pt>
                <c:pt idx="12">
                  <c:v>41</c:v>
                </c:pt>
                <c:pt idx="13">
                  <c:v>46</c:v>
                </c:pt>
                <c:pt idx="14">
                  <c:v>50</c:v>
                </c:pt>
                <c:pt idx="15">
                  <c:v>56</c:v>
                </c:pt>
                <c:pt idx="16">
                  <c:v>61</c:v>
                </c:pt>
                <c:pt idx="17">
                  <c:v>66</c:v>
                </c:pt>
                <c:pt idx="18">
                  <c:v>69</c:v>
                </c:pt>
                <c:pt idx="19">
                  <c:v>73</c:v>
                </c:pt>
                <c:pt idx="20">
                  <c:v>76</c:v>
                </c:pt>
                <c:pt idx="21">
                  <c:v>79</c:v>
                </c:pt>
                <c:pt idx="22">
                  <c:v>81</c:v>
                </c:pt>
              </c:numCache>
            </c:numRef>
          </c:val>
          <c:extLst>
            <c:ext xmlns:c16="http://schemas.microsoft.com/office/drawing/2014/chart" uri="{C3380CC4-5D6E-409C-BE32-E72D297353CC}">
              <c16:uniqueId val="{00000009-E05F-4B23-970F-5EB74DD6928A}"/>
            </c:ext>
          </c:extLst>
        </c:ser>
        <c:dLbls>
          <c:showLegendKey val="0"/>
          <c:showVal val="0"/>
          <c:showCatName val="0"/>
          <c:showSerName val="0"/>
          <c:showPercent val="0"/>
          <c:showBubbleSize val="0"/>
        </c:dLbls>
        <c:gapWidth val="60"/>
        <c:axId val="40388864"/>
        <c:axId val="40386944"/>
      </c:barChart>
      <c:lineChart>
        <c:grouping val="standard"/>
        <c:varyColors val="0"/>
        <c:ser>
          <c:idx val="0"/>
          <c:order val="0"/>
          <c:tx>
            <c:strRef>
              <c:f>THA!$D$1</c:f>
              <c:strCache>
                <c:ptCount val="1"/>
                <c:pt idx="0">
                  <c:v> Number of people on ART </c:v>
                </c:pt>
              </c:strCache>
            </c:strRef>
          </c:tx>
          <c:spPr>
            <a:ln w="38100">
              <a:solidFill>
                <a:srgbClr val="00AEEF"/>
              </a:solidFill>
            </a:ln>
          </c:spPr>
          <c:marker>
            <c:symbol val="none"/>
          </c:marker>
          <c:dLbls>
            <c:dLbl>
              <c:idx val="22"/>
              <c:layout>
                <c:manualLayout>
                  <c:x val="-7.5887743413516714E-2"/>
                  <c:y val="-2.659574468085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1-43AF-B104-E6E0AC4E4F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THA!$C$2:$C$24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THA!$D$2:$D$24</c:f>
              <c:numCache>
                <c:formatCode>_-* #,##0_-;\-* #,##0_-;_-* "-"??_-;_-@_-</c:formatCode>
                <c:ptCount val="23"/>
                <c:pt idx="0">
                  <c:v>1741</c:v>
                </c:pt>
                <c:pt idx="1">
                  <c:v>5260</c:v>
                </c:pt>
                <c:pt idx="2">
                  <c:v>14129</c:v>
                </c:pt>
                <c:pt idx="3">
                  <c:v>25156</c:v>
                </c:pt>
                <c:pt idx="4">
                  <c:v>55465</c:v>
                </c:pt>
                <c:pt idx="5">
                  <c:v>99402</c:v>
                </c:pt>
                <c:pt idx="6">
                  <c:v>125169</c:v>
                </c:pt>
                <c:pt idx="7">
                  <c:v>151315</c:v>
                </c:pt>
                <c:pt idx="8">
                  <c:v>175004</c:v>
                </c:pt>
                <c:pt idx="9">
                  <c:v>196696</c:v>
                </c:pt>
                <c:pt idx="10">
                  <c:v>222165</c:v>
                </c:pt>
                <c:pt idx="11">
                  <c:v>244473</c:v>
                </c:pt>
                <c:pt idx="12">
                  <c:v>263879</c:v>
                </c:pt>
                <c:pt idx="13">
                  <c:v>287213</c:v>
                </c:pt>
                <c:pt idx="14">
                  <c:v>307657</c:v>
                </c:pt>
                <c:pt idx="15">
                  <c:v>337607</c:v>
                </c:pt>
                <c:pt idx="16">
                  <c:v>365282</c:v>
                </c:pt>
                <c:pt idx="17">
                  <c:v>387223</c:v>
                </c:pt>
                <c:pt idx="18">
                  <c:v>401233</c:v>
                </c:pt>
                <c:pt idx="19">
                  <c:v>417862</c:v>
                </c:pt>
                <c:pt idx="20">
                  <c:v>435956</c:v>
                </c:pt>
                <c:pt idx="21">
                  <c:v>447061</c:v>
                </c:pt>
                <c:pt idx="22">
                  <c:v>457133</c:v>
                </c:pt>
              </c:numCache>
            </c:numRef>
          </c:val>
          <c:smooth val="0"/>
          <c:extLst>
            <c:ext xmlns:c16="http://schemas.microsoft.com/office/drawing/2014/chart" uri="{C3380CC4-5D6E-409C-BE32-E72D297353CC}">
              <c16:uniqueId val="{0000000B-E05F-4B23-970F-5EB74DD6928A}"/>
            </c:ext>
          </c:extLst>
        </c:ser>
        <c:dLbls>
          <c:showLegendKey val="0"/>
          <c:showVal val="0"/>
          <c:showCatName val="0"/>
          <c:showSerName val="0"/>
          <c:showPercent val="0"/>
          <c:showBubbleSize val="0"/>
        </c:dLbls>
        <c:marker val="1"/>
        <c:smooth val="0"/>
        <c:axId val="40383232"/>
        <c:axId val="40384768"/>
      </c:lineChart>
      <c:lineChart>
        <c:grouping val="standard"/>
        <c:varyColors val="0"/>
        <c:ser>
          <c:idx val="2"/>
          <c:order val="2"/>
          <c:tx>
            <c:strRef>
              <c:f>THA!$F$1</c:f>
              <c:strCache>
                <c:ptCount val="1"/>
                <c:pt idx="0">
                  <c:v>% Lower</c:v>
                </c:pt>
              </c:strCache>
            </c:strRef>
          </c:tx>
          <c:spPr>
            <a:ln>
              <a:noFill/>
            </a:ln>
          </c:spPr>
          <c:marker>
            <c:symbol val="dash"/>
            <c:size val="8"/>
            <c:spPr>
              <a:solidFill>
                <a:sysClr val="windowText" lastClr="000000"/>
              </a:solidFill>
              <a:ln>
                <a:noFill/>
              </a:ln>
            </c:spPr>
          </c:marker>
          <c:cat>
            <c:strRef>
              <c:f>THA!$C$2:$C$24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THA!$F$2:$F$24</c:f>
              <c:numCache>
                <c:formatCode>_-* #,##0_-;\-* #,##0_-;_-* "-"??_-;_-@_-</c:formatCode>
                <c:ptCount val="23"/>
                <c:pt idx="0">
                  <c:v>0</c:v>
                </c:pt>
                <c:pt idx="1">
                  <c:v>1</c:v>
                </c:pt>
                <c:pt idx="2">
                  <c:v>2</c:v>
                </c:pt>
                <c:pt idx="3">
                  <c:v>3</c:v>
                </c:pt>
                <c:pt idx="4">
                  <c:v>6</c:v>
                </c:pt>
                <c:pt idx="5">
                  <c:v>12</c:v>
                </c:pt>
                <c:pt idx="6">
                  <c:v>15</c:v>
                </c:pt>
                <c:pt idx="7">
                  <c:v>19</c:v>
                </c:pt>
                <c:pt idx="8">
                  <c:v>23</c:v>
                </c:pt>
                <c:pt idx="9">
                  <c:v>26</c:v>
                </c:pt>
                <c:pt idx="10">
                  <c:v>30</c:v>
                </c:pt>
                <c:pt idx="11">
                  <c:v>34</c:v>
                </c:pt>
                <c:pt idx="12">
                  <c:v>37</c:v>
                </c:pt>
                <c:pt idx="13">
                  <c:v>41</c:v>
                </c:pt>
                <c:pt idx="14">
                  <c:v>45</c:v>
                </c:pt>
                <c:pt idx="15">
                  <c:v>50</c:v>
                </c:pt>
                <c:pt idx="16">
                  <c:v>55</c:v>
                </c:pt>
                <c:pt idx="17">
                  <c:v>59</c:v>
                </c:pt>
                <c:pt idx="18">
                  <c:v>62</c:v>
                </c:pt>
                <c:pt idx="19">
                  <c:v>66</c:v>
                </c:pt>
                <c:pt idx="20">
                  <c:v>69</c:v>
                </c:pt>
                <c:pt idx="21">
                  <c:v>72</c:v>
                </c:pt>
                <c:pt idx="22">
                  <c:v>74</c:v>
                </c:pt>
              </c:numCache>
            </c:numRef>
          </c:val>
          <c:smooth val="0"/>
          <c:extLst>
            <c:ext xmlns:c16="http://schemas.microsoft.com/office/drawing/2014/chart" uri="{C3380CC4-5D6E-409C-BE32-E72D297353CC}">
              <c16:uniqueId val="{0000000C-E05F-4B23-970F-5EB74DD6928A}"/>
            </c:ext>
          </c:extLst>
        </c:ser>
        <c:ser>
          <c:idx val="3"/>
          <c:order val="3"/>
          <c:tx>
            <c:strRef>
              <c:f>THA!$G$1</c:f>
              <c:strCache>
                <c:ptCount val="1"/>
                <c:pt idx="0">
                  <c:v>%Upper</c:v>
                </c:pt>
              </c:strCache>
            </c:strRef>
          </c:tx>
          <c:spPr>
            <a:ln>
              <a:noFill/>
            </a:ln>
          </c:spPr>
          <c:marker>
            <c:symbol val="dash"/>
            <c:size val="8"/>
            <c:spPr>
              <a:solidFill>
                <a:sysClr val="windowText" lastClr="000000"/>
              </a:solidFill>
              <a:ln>
                <a:noFill/>
              </a:ln>
            </c:spPr>
          </c:marker>
          <c:cat>
            <c:strRef>
              <c:f>THA!$C$2:$C$24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THA!$G$2:$G$24</c:f>
              <c:numCache>
                <c:formatCode>_-* #,##0_-;\-* #,##0_-;_-* "-"??_-;_-@_-</c:formatCode>
                <c:ptCount val="23"/>
                <c:pt idx="0">
                  <c:v>0</c:v>
                </c:pt>
                <c:pt idx="1">
                  <c:v>1</c:v>
                </c:pt>
                <c:pt idx="2">
                  <c:v>2</c:v>
                </c:pt>
                <c:pt idx="3">
                  <c:v>4</c:v>
                </c:pt>
                <c:pt idx="4">
                  <c:v>8</c:v>
                </c:pt>
                <c:pt idx="5">
                  <c:v>15</c:v>
                </c:pt>
                <c:pt idx="6">
                  <c:v>19</c:v>
                </c:pt>
                <c:pt idx="7">
                  <c:v>24</c:v>
                </c:pt>
                <c:pt idx="8">
                  <c:v>28</c:v>
                </c:pt>
                <c:pt idx="9">
                  <c:v>32</c:v>
                </c:pt>
                <c:pt idx="10">
                  <c:v>37</c:v>
                </c:pt>
                <c:pt idx="11">
                  <c:v>41</c:v>
                </c:pt>
                <c:pt idx="12">
                  <c:v>45</c:v>
                </c:pt>
                <c:pt idx="13">
                  <c:v>50</c:v>
                </c:pt>
                <c:pt idx="14">
                  <c:v>55</c:v>
                </c:pt>
                <c:pt idx="15">
                  <c:v>61</c:v>
                </c:pt>
                <c:pt idx="16">
                  <c:v>67</c:v>
                </c:pt>
                <c:pt idx="17">
                  <c:v>72</c:v>
                </c:pt>
                <c:pt idx="18">
                  <c:v>76</c:v>
                </c:pt>
                <c:pt idx="19">
                  <c:v>80</c:v>
                </c:pt>
                <c:pt idx="20">
                  <c:v>84</c:v>
                </c:pt>
                <c:pt idx="21">
                  <c:v>87</c:v>
                </c:pt>
                <c:pt idx="22">
                  <c:v>90</c:v>
                </c:pt>
              </c:numCache>
            </c:numRef>
          </c:val>
          <c:smooth val="0"/>
          <c:extLst>
            <c:ext xmlns:c16="http://schemas.microsoft.com/office/drawing/2014/chart" uri="{C3380CC4-5D6E-409C-BE32-E72D297353CC}">
              <c16:uniqueId val="{0000000D-E05F-4B23-970F-5EB74DD6928A}"/>
            </c:ext>
          </c:extLst>
        </c:ser>
        <c:dLbls>
          <c:showLegendKey val="0"/>
          <c:showVal val="0"/>
          <c:showCatName val="0"/>
          <c:showSerName val="0"/>
          <c:showPercent val="0"/>
          <c:showBubbleSize val="0"/>
        </c:dLbls>
        <c:hiLowLines/>
        <c:marker val="1"/>
        <c:smooth val="0"/>
        <c:axId val="40388864"/>
        <c:axId val="40386944"/>
      </c:lineChart>
      <c:catAx>
        <c:axId val="40383232"/>
        <c:scaling>
          <c:orientation val="minMax"/>
        </c:scaling>
        <c:delete val="0"/>
        <c:axPos val="b"/>
        <c:numFmt formatCode="General" sourceLinked="1"/>
        <c:majorTickMark val="out"/>
        <c:minorTickMark val="none"/>
        <c:tickLblPos val="nextTo"/>
        <c:crossAx val="40384768"/>
        <c:crosses val="autoZero"/>
        <c:auto val="1"/>
        <c:lblAlgn val="ctr"/>
        <c:lblOffset val="100"/>
        <c:noMultiLvlLbl val="0"/>
      </c:catAx>
      <c:valAx>
        <c:axId val="4038476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1.0388049137593598E-2"/>
              <c:y val="0.29665005305187914"/>
            </c:manualLayout>
          </c:layout>
          <c:overlay val="0"/>
        </c:title>
        <c:numFmt formatCode="#,##0" sourceLinked="0"/>
        <c:majorTickMark val="out"/>
        <c:minorTickMark val="none"/>
        <c:tickLblPos val="nextTo"/>
        <c:crossAx val="40383232"/>
        <c:crosses val="autoZero"/>
        <c:crossBetween val="between"/>
        <c:majorUnit val="100000"/>
      </c:valAx>
      <c:valAx>
        <c:axId val="40386944"/>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40388864"/>
        <c:crosses val="max"/>
        <c:crossBetween val="between"/>
        <c:majorUnit val="20"/>
      </c:valAx>
      <c:catAx>
        <c:axId val="40388864"/>
        <c:scaling>
          <c:orientation val="minMax"/>
        </c:scaling>
        <c:delete val="1"/>
        <c:axPos val="b"/>
        <c:numFmt formatCode="General" sourceLinked="1"/>
        <c:majorTickMark val="out"/>
        <c:minorTickMark val="none"/>
        <c:tickLblPos val="nextTo"/>
        <c:crossAx val="4038694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9</c:v>
                  </c:pt>
                  <c:pt idx="1">
                    <c:v>9</c:v>
                  </c:pt>
                  <c:pt idx="2">
                    <c:v>8</c:v>
                  </c:pt>
                </c:numCache>
              </c:numRef>
            </c:plus>
            <c:minus>
              <c:numRef>
                <c:f>'Cascade_Women vs Men'!$D$8:$D$10</c:f>
                <c:numCache>
                  <c:formatCode>General</c:formatCode>
                  <c:ptCount val="3"/>
                  <c:pt idx="0">
                    <c:v>11</c:v>
                  </c:pt>
                  <c:pt idx="1">
                    <c:v>10</c:v>
                  </c:pt>
                  <c:pt idx="2">
                    <c:v>10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91</c:v>
                </c:pt>
                <c:pt idx="1">
                  <c:v>83</c:v>
                </c:pt>
                <c:pt idx="2">
                  <c:v>81</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10</c:v>
                  </c:pt>
                  <c:pt idx="1">
                    <c:v>9</c:v>
                  </c:pt>
                  <c:pt idx="2">
                    <c:v>9</c:v>
                  </c:pt>
                </c:numCache>
              </c:numRef>
            </c:plus>
            <c:minus>
              <c:numRef>
                <c:f>'Cascade_Women vs Men'!$F$8:$F$10</c:f>
                <c:numCache>
                  <c:formatCode>General</c:formatCode>
                  <c:ptCount val="3"/>
                  <c:pt idx="0">
                    <c:v>8</c:v>
                  </c:pt>
                  <c:pt idx="1">
                    <c:v>7</c:v>
                  </c:pt>
                  <c:pt idx="2">
                    <c:v>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90</c:v>
                </c:pt>
                <c:pt idx="1">
                  <c:v>80</c:v>
                </c:pt>
                <c:pt idx="2">
                  <c:v>78</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1790625356613034"/>
          <c:w val="0.74971237970253723"/>
          <c:h val="0.56707486971737231"/>
        </c:manualLayout>
      </c:layout>
      <c:barChart>
        <c:barDir val="col"/>
        <c:grouping val="clustered"/>
        <c:varyColors val="0"/>
        <c:ser>
          <c:idx val="0"/>
          <c:order val="0"/>
          <c:tx>
            <c:strRef>
              <c:f>THA_28!$B$3</c:f>
              <c:strCache>
                <c:ptCount val="1"/>
                <c:pt idx="0">
                  <c:v>Estimate</c:v>
                </c:pt>
              </c:strCache>
            </c:strRef>
          </c:tx>
          <c:spPr>
            <a:solidFill>
              <a:srgbClr val="00A99A"/>
            </a:solidFill>
          </c:spPr>
          <c:invertIfNegative val="0"/>
          <c:dLbls>
            <c:dLbl>
              <c:idx val="0"/>
              <c:tx>
                <c:rich>
                  <a:bodyPr/>
                  <a:lstStyle/>
                  <a:p>
                    <a:r>
                      <a:rPr lang="en-US" dirty="0"/>
                      <a:t>560 000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22-4A70-8DA4-FAE11EC3A10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THA_28!$B$4:$B$6</c:f>
              <c:numCache>
                <c:formatCode>General</c:formatCode>
                <c:ptCount val="3"/>
                <c:pt idx="0">
                  <c:v>559891</c:v>
                </c:pt>
              </c:numCache>
            </c:numRef>
          </c:val>
          <c:extLst>
            <c:ext xmlns:c16="http://schemas.microsoft.com/office/drawing/2014/chart" uri="{C3380CC4-5D6E-409C-BE32-E72D297353CC}">
              <c16:uniqueId val="{00000000-CC63-4C2A-B50E-ACB439128641}"/>
            </c:ext>
          </c:extLst>
        </c:ser>
        <c:ser>
          <c:idx val="3"/>
          <c:order val="3"/>
          <c:tx>
            <c:strRef>
              <c:f>THA_28!$E$3</c:f>
              <c:strCache>
                <c:ptCount val="1"/>
                <c:pt idx="0">
                  <c:v>children (0-14 yr) receiving ARVs</c:v>
                </c:pt>
              </c:strCache>
            </c:strRef>
          </c:tx>
          <c:spPr>
            <a:solidFill>
              <a:srgbClr val="E31837"/>
            </a:solidFill>
          </c:spPr>
          <c:invertIfNegative val="0"/>
          <c:dLbls>
            <c:dLbl>
              <c:idx val="1"/>
              <c:layout>
                <c:manualLayout>
                  <c:x val="9.327610090405366E-4"/>
                  <c:y val="0.1526482083761268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63-4C2A-B50E-ACB43912864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THA_28!$E$4:$E$6</c:f>
              <c:numCache>
                <c:formatCode>_(* #,##0_);_(* \(#,##0\);_(* "-"??_);_(@_)</c:formatCode>
                <c:ptCount val="3"/>
                <c:pt idx="1">
                  <c:v>455849</c:v>
                </c:pt>
              </c:numCache>
            </c:numRef>
          </c:val>
          <c:extLst>
            <c:ext xmlns:c16="http://schemas.microsoft.com/office/drawing/2014/chart" uri="{C3380CC4-5D6E-409C-BE32-E72D297353CC}">
              <c16:uniqueId val="{00000002-CC63-4C2A-B50E-ACB439128641}"/>
            </c:ext>
          </c:extLst>
        </c:ser>
        <c:dLbls>
          <c:showLegendKey val="0"/>
          <c:showVal val="0"/>
          <c:showCatName val="0"/>
          <c:showSerName val="0"/>
          <c:showPercent val="0"/>
          <c:showBubbleSize val="0"/>
        </c:dLbls>
        <c:gapWidth val="90"/>
        <c:overlap val="100"/>
        <c:axId val="218409216"/>
        <c:axId val="218415104"/>
      </c:barChart>
      <c:barChart>
        <c:barDir val="col"/>
        <c:grouping val="clustered"/>
        <c:varyColors val="0"/>
        <c:ser>
          <c:idx val="4"/>
          <c:order val="4"/>
          <c:tx>
            <c:strRef>
              <c:f>THA_28!$F$3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63-4C2A-B50E-ACB43912864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THA_28!$F$4:$F$6</c:f>
              <c:numCache>
                <c:formatCode>General</c:formatCode>
                <c:ptCount val="3"/>
                <c:pt idx="2" formatCode="#,##0">
                  <c:v>81</c:v>
                </c:pt>
              </c:numCache>
            </c:numRef>
          </c:val>
          <c:extLst>
            <c:ext xmlns:c16="http://schemas.microsoft.com/office/drawing/2014/chart" uri="{C3380CC4-5D6E-409C-BE32-E72D297353CC}">
              <c16:uniqueId val="{00000004-CC63-4C2A-B50E-ACB439128641}"/>
            </c:ext>
          </c:extLst>
        </c:ser>
        <c:dLbls>
          <c:showLegendKey val="0"/>
          <c:showVal val="0"/>
          <c:showCatName val="0"/>
          <c:showSerName val="0"/>
          <c:showPercent val="0"/>
          <c:showBubbleSize val="0"/>
        </c:dLbls>
        <c:gapWidth val="90"/>
        <c:axId val="218427392"/>
        <c:axId val="218417024"/>
      </c:barChart>
      <c:lineChart>
        <c:grouping val="standard"/>
        <c:varyColors val="0"/>
        <c:ser>
          <c:idx val="1"/>
          <c:order val="1"/>
          <c:tx>
            <c:strRef>
              <c:f>THA_28!$C$3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CC63-4C2A-B50E-ACB4391286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receiving ART</c:v>
                </c:pt>
                <c:pt idx="2">
                  <c:v>ART coverage (%)</c:v>
                </c:pt>
              </c:strCache>
            </c:strRef>
          </c:cat>
          <c:val>
            <c:numRef>
              <c:f>THA_28!$C$4:$C$6</c:f>
              <c:numCache>
                <c:formatCode>General</c:formatCode>
                <c:ptCount val="3"/>
                <c:pt idx="0">
                  <c:v>508110</c:v>
                </c:pt>
              </c:numCache>
            </c:numRef>
          </c:val>
          <c:smooth val="0"/>
          <c:extLst>
            <c:ext xmlns:c16="http://schemas.microsoft.com/office/drawing/2014/chart" uri="{C3380CC4-5D6E-409C-BE32-E72D297353CC}">
              <c16:uniqueId val="{00000006-CC63-4C2A-B50E-ACB439128641}"/>
            </c:ext>
          </c:extLst>
        </c:ser>
        <c:ser>
          <c:idx val="2"/>
          <c:order val="2"/>
          <c:tx>
            <c:strRef>
              <c:f>THA_28!$D$3</c:f>
              <c:strCache>
                <c:ptCount val="1"/>
                <c:pt idx="0">
                  <c:v>Upper estimate</c:v>
                </c:pt>
              </c:strCache>
            </c:strRef>
          </c:tx>
          <c:marker>
            <c:symbol val="dash"/>
            <c:size val="10"/>
            <c:spPr>
              <a:solidFill>
                <a:schemeClr val="tx1"/>
              </a:solidFill>
              <a:ln>
                <a:noFill/>
              </a:ln>
            </c:spPr>
          </c:marker>
          <c:cat>
            <c:strRef>
              <c:f>THA_28!$A$4:$A$6</c:f>
              <c:strCache>
                <c:ptCount val="3"/>
                <c:pt idx="0">
                  <c:v>Estimated number
of adults 15+
living with HIV</c:v>
                </c:pt>
                <c:pt idx="1">
                  <c:v>Number of adults receiving ART</c:v>
                </c:pt>
                <c:pt idx="2">
                  <c:v>ART coverage (%)</c:v>
                </c:pt>
              </c:strCache>
            </c:strRef>
          </c:cat>
          <c:val>
            <c:numRef>
              <c:f>THA_28!$D$4:$D$6</c:f>
              <c:numCache>
                <c:formatCode>General</c:formatCode>
                <c:ptCount val="3"/>
                <c:pt idx="0">
                  <c:v>616670</c:v>
                </c:pt>
              </c:numCache>
            </c:numRef>
          </c:val>
          <c:smooth val="0"/>
          <c:extLst>
            <c:ext xmlns:c16="http://schemas.microsoft.com/office/drawing/2014/chart" uri="{C3380CC4-5D6E-409C-BE32-E72D297353CC}">
              <c16:uniqueId val="{00000007-CC63-4C2A-B50E-ACB439128641}"/>
            </c:ext>
          </c:extLst>
        </c:ser>
        <c:dLbls>
          <c:showLegendKey val="0"/>
          <c:showVal val="0"/>
          <c:showCatName val="0"/>
          <c:showSerName val="0"/>
          <c:showPercent val="0"/>
          <c:showBubbleSize val="0"/>
        </c:dLbls>
        <c:hiLowLines/>
        <c:marker val="1"/>
        <c:smooth val="0"/>
        <c:axId val="218409216"/>
        <c:axId val="218415104"/>
      </c:lineChart>
      <c:lineChart>
        <c:grouping val="standard"/>
        <c:varyColors val="0"/>
        <c:ser>
          <c:idx val="5"/>
          <c:order val="5"/>
          <c:tx>
            <c:strRef>
              <c:f>THA_28!$G$3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CC63-4C2A-B50E-ACB439128641}"/>
              </c:ext>
            </c:extLst>
          </c:dPt>
          <c:cat>
            <c:strRef>
              <c:f>THA_28!$A$4:$A$6</c:f>
              <c:strCache>
                <c:ptCount val="3"/>
                <c:pt idx="0">
                  <c:v>Estimated number
of adults 15+
living with HIV</c:v>
                </c:pt>
                <c:pt idx="1">
                  <c:v>Number of adults receiving ART</c:v>
                </c:pt>
                <c:pt idx="2">
                  <c:v>ART coverage (%)</c:v>
                </c:pt>
              </c:strCache>
            </c:strRef>
          </c:cat>
          <c:val>
            <c:numRef>
              <c:f>THA_28!$G$4:$G$6</c:f>
              <c:numCache>
                <c:formatCode>General</c:formatCode>
                <c:ptCount val="3"/>
                <c:pt idx="2" formatCode="#,##0">
                  <c:v>74</c:v>
                </c:pt>
              </c:numCache>
            </c:numRef>
          </c:val>
          <c:smooth val="0"/>
          <c:extLst>
            <c:ext xmlns:c16="http://schemas.microsoft.com/office/drawing/2014/chart" uri="{C3380CC4-5D6E-409C-BE32-E72D297353CC}">
              <c16:uniqueId val="{00000009-CC63-4C2A-B50E-ACB439128641}"/>
            </c:ext>
          </c:extLst>
        </c:ser>
        <c:ser>
          <c:idx val="6"/>
          <c:order val="6"/>
          <c:tx>
            <c:strRef>
              <c:f>THA_28!$H$3</c:f>
              <c:strCache>
                <c:ptCount val="1"/>
                <c:pt idx="0">
                  <c:v>ART Upper estimate</c:v>
                </c:pt>
              </c:strCache>
            </c:strRef>
          </c:tx>
          <c:marker>
            <c:symbol val="dash"/>
            <c:size val="10"/>
            <c:spPr>
              <a:solidFill>
                <a:schemeClr val="tx1"/>
              </a:solidFill>
              <a:ln>
                <a:noFill/>
              </a:ln>
            </c:spPr>
          </c:marker>
          <c:cat>
            <c:strRef>
              <c:f>THA_28!$A$4:$A$6</c:f>
              <c:strCache>
                <c:ptCount val="3"/>
                <c:pt idx="0">
                  <c:v>Estimated number
of adults 15+
living with HIV</c:v>
                </c:pt>
                <c:pt idx="1">
                  <c:v>Number of adults receiving ART</c:v>
                </c:pt>
                <c:pt idx="2">
                  <c:v>ART coverage (%)</c:v>
                </c:pt>
              </c:strCache>
            </c:strRef>
          </c:cat>
          <c:val>
            <c:numRef>
              <c:f>THA_28!$H$4:$H$6</c:f>
              <c:numCache>
                <c:formatCode>General</c:formatCode>
                <c:ptCount val="3"/>
                <c:pt idx="2" formatCode="#,##0">
                  <c:v>90</c:v>
                </c:pt>
              </c:numCache>
            </c:numRef>
          </c:val>
          <c:smooth val="0"/>
          <c:extLst>
            <c:ext xmlns:c16="http://schemas.microsoft.com/office/drawing/2014/chart" uri="{C3380CC4-5D6E-409C-BE32-E72D297353CC}">
              <c16:uniqueId val="{0000000A-CC63-4C2A-B50E-ACB439128641}"/>
            </c:ext>
          </c:extLst>
        </c:ser>
        <c:dLbls>
          <c:showLegendKey val="0"/>
          <c:showVal val="0"/>
          <c:showCatName val="0"/>
          <c:showSerName val="0"/>
          <c:showPercent val="0"/>
          <c:showBubbleSize val="0"/>
        </c:dLbls>
        <c:hiLowLines/>
        <c:marker val="1"/>
        <c:smooth val="0"/>
        <c:axId val="218427392"/>
        <c:axId val="218417024"/>
      </c:lineChart>
      <c:catAx>
        <c:axId val="218409216"/>
        <c:scaling>
          <c:orientation val="minMax"/>
        </c:scaling>
        <c:delete val="0"/>
        <c:axPos val="b"/>
        <c:numFmt formatCode="General" sourceLinked="0"/>
        <c:majorTickMark val="out"/>
        <c:minorTickMark val="none"/>
        <c:tickLblPos val="nextTo"/>
        <c:crossAx val="218415104"/>
        <c:crosses val="autoZero"/>
        <c:auto val="1"/>
        <c:lblAlgn val="ctr"/>
        <c:lblOffset val="100"/>
        <c:noMultiLvlLbl val="0"/>
      </c:catAx>
      <c:valAx>
        <c:axId val="21841510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218409216"/>
        <c:crosses val="autoZero"/>
        <c:crossBetween val="between"/>
      </c:valAx>
      <c:valAx>
        <c:axId val="2184170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8427392"/>
        <c:crosses val="max"/>
        <c:crossBetween val="between"/>
        <c:majorUnit val="20"/>
      </c:valAx>
      <c:catAx>
        <c:axId val="218427392"/>
        <c:scaling>
          <c:orientation val="minMax"/>
        </c:scaling>
        <c:delete val="1"/>
        <c:axPos val="b"/>
        <c:numFmt formatCode="General" sourceLinked="1"/>
        <c:majorTickMark val="out"/>
        <c:minorTickMark val="none"/>
        <c:tickLblPos val="nextTo"/>
        <c:crossAx val="21841702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599591717701"/>
          <c:y val="5.1862712320879661E-2"/>
          <c:w val="0.82280025760668818"/>
          <c:h val="0.64469081121804217"/>
        </c:manualLayout>
      </c:layout>
      <c:barChart>
        <c:barDir val="col"/>
        <c:grouping val="clustered"/>
        <c:varyColors val="0"/>
        <c:ser>
          <c:idx val="1"/>
          <c:order val="0"/>
          <c:tx>
            <c:strRef>
              <c:f>THA!$A$2</c:f>
              <c:strCache>
                <c:ptCount val="1"/>
                <c:pt idx="0">
                  <c:v>Thailand</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7EB3-48A7-B3A9-70A5E78849AF}"/>
              </c:ext>
            </c:extLst>
          </c:dPt>
          <c:dPt>
            <c:idx val="1"/>
            <c:invertIfNegative val="0"/>
            <c:bubble3D val="0"/>
            <c:spPr>
              <a:solidFill>
                <a:srgbClr val="F26B73"/>
              </a:solidFill>
              <a:ln>
                <a:noFill/>
              </a:ln>
            </c:spPr>
            <c:extLst>
              <c:ext xmlns:c16="http://schemas.microsoft.com/office/drawing/2014/chart" uri="{C3380CC4-5D6E-409C-BE32-E72D297353CC}">
                <c16:uniqueId val="{00000003-7EB3-48A7-B3A9-70A5E78849AF}"/>
              </c:ext>
            </c:extLst>
          </c:dPt>
          <c:dPt>
            <c:idx val="3"/>
            <c:invertIfNegative val="0"/>
            <c:bubble3D val="0"/>
            <c:spPr>
              <a:solidFill>
                <a:srgbClr val="00A99A"/>
              </a:solidFill>
              <a:ln>
                <a:noFill/>
              </a:ln>
            </c:spPr>
            <c:extLst>
              <c:ext xmlns:c16="http://schemas.microsoft.com/office/drawing/2014/chart" uri="{C3380CC4-5D6E-409C-BE32-E72D297353CC}">
                <c16:uniqueId val="{00000005-7EB3-48A7-B3A9-70A5E78849AF}"/>
              </c:ext>
            </c:extLst>
          </c:dPt>
          <c:dPt>
            <c:idx val="4"/>
            <c:invertIfNegative val="0"/>
            <c:bubble3D val="0"/>
            <c:spPr>
              <a:solidFill>
                <a:srgbClr val="78A7B7"/>
              </a:solidFill>
              <a:ln>
                <a:noFill/>
              </a:ln>
            </c:spPr>
            <c:extLst>
              <c:ext xmlns:c16="http://schemas.microsoft.com/office/drawing/2014/chart" uri="{C3380CC4-5D6E-409C-BE32-E72D297353CC}">
                <c16:uniqueId val="{00000007-7EB3-48A7-B3A9-70A5E78849AF}"/>
              </c:ext>
            </c:extLst>
          </c:dPt>
          <c:dPt>
            <c:idx val="5"/>
            <c:invertIfNegative val="0"/>
            <c:bubble3D val="0"/>
            <c:spPr>
              <a:solidFill>
                <a:srgbClr val="CDC884"/>
              </a:solidFill>
              <a:ln>
                <a:noFill/>
              </a:ln>
            </c:spPr>
            <c:extLst>
              <c:ext xmlns:c16="http://schemas.microsoft.com/office/drawing/2014/chart" uri="{C3380CC4-5D6E-409C-BE32-E72D297353CC}">
                <c16:uniqueId val="{00000009-7EB3-48A7-B3A9-70A5E78849A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THA!$B$1:$F$1</c:f>
              <c:strCache>
                <c:ptCount val="5"/>
                <c:pt idx="0">
                  <c:v>Estimated PLHIV</c:v>
                </c:pt>
                <c:pt idx="1">
                  <c:v>PLHIV who
know their status</c:v>
                </c:pt>
                <c:pt idx="2">
                  <c:v>PLHIV 
on ART</c:v>
                </c:pt>
                <c:pt idx="3">
                  <c:v>PLHIV tested 
for viral load</c:v>
                </c:pt>
                <c:pt idx="4">
                  <c:v>PLHIV with 
suppressed viral load *</c:v>
                </c:pt>
              </c:strCache>
            </c:strRef>
          </c:cat>
          <c:val>
            <c:numRef>
              <c:f>THA!$B$2:$F$2</c:f>
              <c:numCache>
                <c:formatCode>#,##0</c:formatCode>
                <c:ptCount val="5"/>
                <c:pt idx="0">
                  <c:v>560000</c:v>
                </c:pt>
                <c:pt idx="1">
                  <c:v>506290</c:v>
                </c:pt>
                <c:pt idx="2">
                  <c:v>457133</c:v>
                </c:pt>
                <c:pt idx="3">
                  <c:v>373475</c:v>
                </c:pt>
                <c:pt idx="4">
                  <c:v>363721</c:v>
                </c:pt>
              </c:numCache>
            </c:numRef>
          </c:val>
          <c:extLst>
            <c:ext xmlns:c16="http://schemas.microsoft.com/office/drawing/2014/chart" uri="{C3380CC4-5D6E-409C-BE32-E72D297353CC}">
              <c16:uniqueId val="{0000000A-7EB3-48A7-B3A9-70A5E78849AF}"/>
            </c:ext>
          </c:extLst>
        </c:ser>
        <c:dLbls>
          <c:showLegendKey val="0"/>
          <c:showVal val="0"/>
          <c:showCatName val="0"/>
          <c:showSerName val="0"/>
          <c:showPercent val="0"/>
          <c:showBubbleSize val="0"/>
        </c:dLbls>
        <c:gapWidth val="100"/>
        <c:overlap val="100"/>
        <c:axId val="327457408"/>
        <c:axId val="327459200"/>
      </c:barChart>
      <c:catAx>
        <c:axId val="327457408"/>
        <c:scaling>
          <c:orientation val="minMax"/>
        </c:scaling>
        <c:delete val="0"/>
        <c:axPos val="b"/>
        <c:numFmt formatCode="General" sourceLinked="1"/>
        <c:majorTickMark val="out"/>
        <c:minorTickMark val="none"/>
        <c:tickLblPos val="nextTo"/>
        <c:crossAx val="327459200"/>
        <c:crosses val="autoZero"/>
        <c:auto val="1"/>
        <c:lblAlgn val="ctr"/>
        <c:lblOffset val="100"/>
        <c:noMultiLvlLbl val="0"/>
      </c:catAx>
      <c:valAx>
        <c:axId val="32745920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3.6807378244386119E-3"/>
              <c:y val="0.19604768153980753"/>
            </c:manualLayout>
          </c:layout>
          <c:overlay val="0"/>
        </c:title>
        <c:numFmt formatCode="#,##0" sourceLinked="1"/>
        <c:majorTickMark val="out"/>
        <c:minorTickMark val="none"/>
        <c:tickLblPos val="nextTo"/>
        <c:crossAx val="327457408"/>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'Thailand 3 95s'!$C$2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'Thailand 3 95s'!$B$3:$B$5</c:f>
              <c:strCache>
                <c:ptCount val="3"/>
                <c:pt idx="0">
                  <c:v>PLHIV who know
their status</c:v>
                </c:pt>
                <c:pt idx="1">
                  <c:v>PLHIV on 
treatment</c:v>
                </c:pt>
                <c:pt idx="2">
                  <c:v>PLHIV with suppressed
viral load</c:v>
                </c:pt>
              </c:strCache>
            </c:strRef>
          </c:cat>
          <c:val>
            <c:numRef>
              <c:f>'Thailand 3 95s'!$C$3:$C$5</c:f>
              <c:numCache>
                <c:formatCode>_(* #,##0_);_(* \(#,##0\);_(* "-"??_);_(@_)</c:formatCode>
                <c:ptCount val="3"/>
                <c:pt idx="0">
                  <c:v>90</c:v>
                </c:pt>
                <c:pt idx="1">
                  <c:v>81</c:v>
                </c:pt>
                <c:pt idx="2">
                  <c:v>79</c:v>
                </c:pt>
              </c:numCache>
            </c:numRef>
          </c:val>
          <c:extLst>
            <c:ext xmlns:c16="http://schemas.microsoft.com/office/drawing/2014/chart" uri="{C3380CC4-5D6E-409C-BE32-E72D297353CC}">
              <c16:uniqueId val="{00000000-8B79-4203-B019-E953486DB1A5}"/>
            </c:ext>
          </c:extLst>
        </c:ser>
        <c:ser>
          <c:idx val="1"/>
          <c:order val="1"/>
          <c:tx>
            <c:strRef>
              <c:f>'Thailand 3 95s'!$D$2</c:f>
              <c:strCache>
                <c:ptCount val="1"/>
                <c:pt idx="0">
                  <c:v>Gap</c:v>
                </c:pt>
              </c:strCache>
            </c:strRef>
          </c:tx>
          <c:spPr>
            <a:pattFill prst="dkDnDiag">
              <a:fgClr>
                <a:srgbClr val="BFBFBF"/>
              </a:fgClr>
              <a:bgClr>
                <a:schemeClr val="bg1"/>
              </a:bgClr>
            </a:pattFill>
            <a:ln>
              <a:noFill/>
            </a:ln>
            <a:effectLst/>
          </c:spPr>
          <c:invertIfNegative val="0"/>
          <c:cat>
            <c:strRef>
              <c:f>'Thailand 3 95s'!$B$3:$B$5</c:f>
              <c:strCache>
                <c:ptCount val="3"/>
                <c:pt idx="0">
                  <c:v>PLHIV who know
their status</c:v>
                </c:pt>
                <c:pt idx="1">
                  <c:v>PLHIV on 
treatment</c:v>
                </c:pt>
                <c:pt idx="2">
                  <c:v>PLHIV with suppressed
viral load</c:v>
                </c:pt>
              </c:strCache>
            </c:strRef>
          </c:cat>
          <c:val>
            <c:numRef>
              <c:f>'Thailand 3 95s'!$D$3:$D$5</c:f>
              <c:numCache>
                <c:formatCode>_(* #,##0_);_(* \(#,##0\);_(* "-"??_);_(@_)</c:formatCode>
                <c:ptCount val="3"/>
                <c:pt idx="0">
                  <c:v>5</c:v>
                </c:pt>
                <c:pt idx="1">
                  <c:v>9</c:v>
                </c:pt>
                <c:pt idx="2">
                  <c:v>7</c:v>
                </c:pt>
              </c:numCache>
            </c:numRef>
          </c:val>
          <c:extLst>
            <c:ext xmlns:c16="http://schemas.microsoft.com/office/drawing/2014/chart" uri="{C3380CC4-5D6E-409C-BE32-E72D297353CC}">
              <c16:uniqueId val="{00000001-8B79-4203-B019-E953486DB1A5}"/>
            </c:ext>
          </c:extLst>
        </c:ser>
        <c:dLbls>
          <c:showLegendKey val="0"/>
          <c:showVal val="0"/>
          <c:showCatName val="0"/>
          <c:showSerName val="0"/>
          <c:showPercent val="0"/>
          <c:showBubbleSize val="0"/>
        </c:dLbls>
        <c:gapWidth val="150"/>
        <c:overlap val="100"/>
        <c:axId val="141276288"/>
        <c:axId val="141277824"/>
      </c:barChart>
      <c:scatterChart>
        <c:scatterStyle val="lineMarker"/>
        <c:varyColors val="0"/>
        <c:ser>
          <c:idx val="2"/>
          <c:order val="2"/>
          <c:tx>
            <c:strRef>
              <c:f>'Thailand 3 95s'!$E$2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'Thailand 3 95s'!$B$3:$B$5</c:f>
              <c:strCache>
                <c:ptCount val="3"/>
                <c:pt idx="0">
                  <c:v>PLHIV who know
their status</c:v>
                </c:pt>
                <c:pt idx="1">
                  <c:v>PLHIV on 
treatment</c:v>
                </c:pt>
                <c:pt idx="2">
                  <c:v>PLHIV with suppressed
viral load</c:v>
                </c:pt>
              </c:strCache>
            </c:strRef>
          </c:xVal>
          <c:yVal>
            <c:numRef>
              <c:f>'Thailand 3 95s'!$E$3:$E$5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8B79-4203-B019-E953486DB1A5}"/>
            </c:ext>
          </c:extLst>
        </c:ser>
        <c:dLbls>
          <c:showLegendKey val="0"/>
          <c:showVal val="0"/>
          <c:showCatName val="0"/>
          <c:showSerName val="0"/>
          <c:showPercent val="0"/>
          <c:showBubbleSize val="0"/>
        </c:dLbls>
        <c:axId val="141276288"/>
        <c:axId val="141277824"/>
      </c:scatterChart>
      <c:catAx>
        <c:axId val="14127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277824"/>
        <c:crosses val="autoZero"/>
        <c:auto val="1"/>
        <c:lblAlgn val="ctr"/>
        <c:lblOffset val="100"/>
        <c:noMultiLvlLbl val="0"/>
      </c:catAx>
      <c:valAx>
        <c:axId val="14127782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2762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'CD4 initiation'!$B$3</c:f>
              <c:strCache>
                <c:ptCount val="1"/>
                <c:pt idx="0">
                  <c:v>CD4 &lt; 100</c:v>
                </c:pt>
              </c:strCache>
            </c:strRef>
          </c:tx>
          <c:spPr>
            <a:solidFill>
              <a:srgbClr val="FF5050"/>
            </a:solidFill>
            <a:ln w="12700">
              <a:solidFill>
                <a:schemeClr val="bg1"/>
              </a:solid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E8-4785-89AF-4BE7E97D7B3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initiation'!$A$6:$A$12</c:f>
              <c:strCache>
                <c:ptCount val="7"/>
                <c:pt idx="0">
                  <c:v>2015</c:v>
                </c:pt>
                <c:pt idx="1">
                  <c:v>2016</c:v>
                </c:pt>
                <c:pt idx="2">
                  <c:v>2018</c:v>
                </c:pt>
                <c:pt idx="3">
                  <c:v>2019</c:v>
                </c:pt>
                <c:pt idx="4">
                  <c:v>2020</c:v>
                </c:pt>
                <c:pt idx="5">
                  <c:v>2021</c:v>
                </c:pt>
                <c:pt idx="6">
                  <c:v>2022</c:v>
                </c:pt>
              </c:strCache>
            </c:strRef>
          </c:cat>
          <c:val>
            <c:numRef>
              <c:f>'CD4 initiation'!$B$6:$B$12</c:f>
              <c:numCache>
                <c:formatCode>0</c:formatCode>
                <c:ptCount val="7"/>
                <c:pt idx="0">
                  <c:v>37</c:v>
                </c:pt>
                <c:pt idx="1">
                  <c:v>36</c:v>
                </c:pt>
                <c:pt idx="2">
                  <c:v>38</c:v>
                </c:pt>
                <c:pt idx="3">
                  <c:v>35</c:v>
                </c:pt>
                <c:pt idx="4">
                  <c:v>36</c:v>
                </c:pt>
                <c:pt idx="5" formatCode="General">
                  <c:v>36</c:v>
                </c:pt>
                <c:pt idx="6" formatCode="General">
                  <c:v>35</c:v>
                </c:pt>
              </c:numCache>
            </c:numRef>
          </c:val>
          <c:extLst>
            <c:ext xmlns:c16="http://schemas.microsoft.com/office/drawing/2014/chart" uri="{C3380CC4-5D6E-409C-BE32-E72D297353CC}">
              <c16:uniqueId val="{00000001-04E8-4785-89AF-4BE7E97D7B37}"/>
            </c:ext>
          </c:extLst>
        </c:ser>
        <c:ser>
          <c:idx val="1"/>
          <c:order val="1"/>
          <c:tx>
            <c:strRef>
              <c:f>'CD4 initiation'!$C$3</c:f>
              <c:strCache>
                <c:ptCount val="1"/>
                <c:pt idx="0">
                  <c:v>CD4 100 - 199</c:v>
                </c:pt>
              </c:strCache>
            </c:strRef>
          </c:tx>
          <c:spPr>
            <a:solidFill>
              <a:srgbClr val="FF9999"/>
            </a:solidFill>
            <a:ln w="12700">
              <a:solidFill>
                <a:schemeClr val="bg1"/>
              </a:solid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E8-4785-89AF-4BE7E97D7B3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initiation'!$A$6:$A$12</c:f>
              <c:strCache>
                <c:ptCount val="7"/>
                <c:pt idx="0">
                  <c:v>2015</c:v>
                </c:pt>
                <c:pt idx="1">
                  <c:v>2016</c:v>
                </c:pt>
                <c:pt idx="2">
                  <c:v>2018</c:v>
                </c:pt>
                <c:pt idx="3">
                  <c:v>2019</c:v>
                </c:pt>
                <c:pt idx="4">
                  <c:v>2020</c:v>
                </c:pt>
                <c:pt idx="5">
                  <c:v>2021</c:v>
                </c:pt>
                <c:pt idx="6">
                  <c:v>2022</c:v>
                </c:pt>
              </c:strCache>
            </c:strRef>
          </c:cat>
          <c:val>
            <c:numRef>
              <c:f>'CD4 initiation'!$C$6:$C$12</c:f>
              <c:numCache>
                <c:formatCode>0</c:formatCode>
                <c:ptCount val="7"/>
                <c:pt idx="0">
                  <c:v>15</c:v>
                </c:pt>
                <c:pt idx="1">
                  <c:v>15</c:v>
                </c:pt>
                <c:pt idx="2">
                  <c:v>16</c:v>
                </c:pt>
                <c:pt idx="3">
                  <c:v>16</c:v>
                </c:pt>
                <c:pt idx="4">
                  <c:v>16</c:v>
                </c:pt>
                <c:pt idx="5" formatCode="General">
                  <c:v>15</c:v>
                </c:pt>
                <c:pt idx="6" formatCode="General">
                  <c:v>15</c:v>
                </c:pt>
              </c:numCache>
            </c:numRef>
          </c:val>
          <c:extLst>
            <c:ext xmlns:c16="http://schemas.microsoft.com/office/drawing/2014/chart" uri="{C3380CC4-5D6E-409C-BE32-E72D297353CC}">
              <c16:uniqueId val="{00000003-04E8-4785-89AF-4BE7E97D7B37}"/>
            </c:ext>
          </c:extLst>
        </c:ser>
        <c:ser>
          <c:idx val="2"/>
          <c:order val="2"/>
          <c:tx>
            <c:strRef>
              <c:f>'CD4 initiation'!$D$3</c:f>
              <c:strCache>
                <c:ptCount val="1"/>
                <c:pt idx="0">
                  <c:v>CD4 200 - 349</c:v>
                </c:pt>
              </c:strCache>
            </c:strRef>
          </c:tx>
          <c:spPr>
            <a:solidFill>
              <a:srgbClr val="FFCC66"/>
            </a:solidFill>
            <a:ln w="12700">
              <a:solidFill>
                <a:schemeClr val="bg1"/>
              </a:solidFill>
            </a:ln>
            <a:effectLst/>
          </c:spPr>
          <c:invertIfNegative val="0"/>
          <c:cat>
            <c:strRef>
              <c:f>'CD4 initiation'!$A$6:$A$12</c:f>
              <c:strCache>
                <c:ptCount val="7"/>
                <c:pt idx="0">
                  <c:v>2015</c:v>
                </c:pt>
                <c:pt idx="1">
                  <c:v>2016</c:v>
                </c:pt>
                <c:pt idx="2">
                  <c:v>2018</c:v>
                </c:pt>
                <c:pt idx="3">
                  <c:v>2019</c:v>
                </c:pt>
                <c:pt idx="4">
                  <c:v>2020</c:v>
                </c:pt>
                <c:pt idx="5">
                  <c:v>2021</c:v>
                </c:pt>
                <c:pt idx="6">
                  <c:v>2022</c:v>
                </c:pt>
              </c:strCache>
            </c:strRef>
          </c:cat>
          <c:val>
            <c:numRef>
              <c:f>'CD4 initiation'!$D$6:$D$12</c:f>
              <c:numCache>
                <c:formatCode>0</c:formatCode>
                <c:ptCount val="7"/>
                <c:pt idx="0">
                  <c:v>21</c:v>
                </c:pt>
                <c:pt idx="1">
                  <c:v>20</c:v>
                </c:pt>
                <c:pt idx="2">
                  <c:v>21</c:v>
                </c:pt>
                <c:pt idx="3">
                  <c:v>22</c:v>
                </c:pt>
                <c:pt idx="4">
                  <c:v>21</c:v>
                </c:pt>
                <c:pt idx="5" formatCode="General">
                  <c:v>21</c:v>
                </c:pt>
                <c:pt idx="6" formatCode="General">
                  <c:v>22</c:v>
                </c:pt>
              </c:numCache>
            </c:numRef>
          </c:val>
          <c:extLst>
            <c:ext xmlns:c16="http://schemas.microsoft.com/office/drawing/2014/chart" uri="{C3380CC4-5D6E-409C-BE32-E72D297353CC}">
              <c16:uniqueId val="{00000004-04E8-4785-89AF-4BE7E97D7B37}"/>
            </c:ext>
          </c:extLst>
        </c:ser>
        <c:ser>
          <c:idx val="3"/>
          <c:order val="3"/>
          <c:tx>
            <c:strRef>
              <c:f>'CD4 initiation'!$E$3</c:f>
              <c:strCache>
                <c:ptCount val="1"/>
                <c:pt idx="0">
                  <c:v>CD4 350 - 499</c:v>
                </c:pt>
              </c:strCache>
            </c:strRef>
          </c:tx>
          <c:spPr>
            <a:solidFill>
              <a:srgbClr val="33CCCC"/>
            </a:solidFill>
            <a:ln>
              <a:solidFill>
                <a:schemeClr val="bg1"/>
              </a:solidFill>
            </a:ln>
            <a:effectLst/>
          </c:spPr>
          <c:invertIfNegative val="0"/>
          <c:cat>
            <c:strRef>
              <c:f>'CD4 initiation'!$A$6:$A$12</c:f>
              <c:strCache>
                <c:ptCount val="7"/>
                <c:pt idx="0">
                  <c:v>2015</c:v>
                </c:pt>
                <c:pt idx="1">
                  <c:v>2016</c:v>
                </c:pt>
                <c:pt idx="2">
                  <c:v>2018</c:v>
                </c:pt>
                <c:pt idx="3">
                  <c:v>2019</c:v>
                </c:pt>
                <c:pt idx="4">
                  <c:v>2020</c:v>
                </c:pt>
                <c:pt idx="5">
                  <c:v>2021</c:v>
                </c:pt>
                <c:pt idx="6">
                  <c:v>2022</c:v>
                </c:pt>
              </c:strCache>
            </c:strRef>
          </c:cat>
          <c:val>
            <c:numRef>
              <c:f>'CD4 initiation'!$E$6:$E$12</c:f>
              <c:numCache>
                <c:formatCode>0</c:formatCode>
                <c:ptCount val="7"/>
                <c:pt idx="0">
                  <c:v>16</c:v>
                </c:pt>
                <c:pt idx="1">
                  <c:v>17</c:v>
                </c:pt>
                <c:pt idx="2">
                  <c:v>14</c:v>
                </c:pt>
                <c:pt idx="3">
                  <c:v>15</c:v>
                </c:pt>
                <c:pt idx="4">
                  <c:v>15</c:v>
                </c:pt>
                <c:pt idx="5" formatCode="General">
                  <c:v>15</c:v>
                </c:pt>
                <c:pt idx="6" formatCode="General">
                  <c:v>15</c:v>
                </c:pt>
              </c:numCache>
            </c:numRef>
          </c:val>
          <c:extLst>
            <c:ext xmlns:c16="http://schemas.microsoft.com/office/drawing/2014/chart" uri="{C3380CC4-5D6E-409C-BE32-E72D297353CC}">
              <c16:uniqueId val="{00000005-04E8-4785-89AF-4BE7E97D7B37}"/>
            </c:ext>
          </c:extLst>
        </c:ser>
        <c:ser>
          <c:idx val="4"/>
          <c:order val="4"/>
          <c:tx>
            <c:strRef>
              <c:f>'CD4 initiation'!$F$3</c:f>
              <c:strCache>
                <c:ptCount val="1"/>
                <c:pt idx="0">
                  <c:v>CD4 &gt;= 500</c:v>
                </c:pt>
              </c:strCache>
            </c:strRef>
          </c:tx>
          <c:spPr>
            <a:solidFill>
              <a:srgbClr val="92D050"/>
            </a:solidFill>
            <a:ln w="12700">
              <a:solidFill>
                <a:schemeClr val="bg1"/>
              </a:solidFill>
            </a:ln>
            <a:effectLst/>
          </c:spPr>
          <c:invertIfNegative val="0"/>
          <c:cat>
            <c:strRef>
              <c:f>'CD4 initiation'!$A$6:$A$12</c:f>
              <c:strCache>
                <c:ptCount val="7"/>
                <c:pt idx="0">
                  <c:v>2015</c:v>
                </c:pt>
                <c:pt idx="1">
                  <c:v>2016</c:v>
                </c:pt>
                <c:pt idx="2">
                  <c:v>2018</c:v>
                </c:pt>
                <c:pt idx="3">
                  <c:v>2019</c:v>
                </c:pt>
                <c:pt idx="4">
                  <c:v>2020</c:v>
                </c:pt>
                <c:pt idx="5">
                  <c:v>2021</c:v>
                </c:pt>
                <c:pt idx="6">
                  <c:v>2022</c:v>
                </c:pt>
              </c:strCache>
            </c:strRef>
          </c:cat>
          <c:val>
            <c:numRef>
              <c:f>'CD4 initiation'!$F$6:$F$12</c:f>
              <c:numCache>
                <c:formatCode>0</c:formatCode>
                <c:ptCount val="7"/>
                <c:pt idx="0">
                  <c:v>11</c:v>
                </c:pt>
                <c:pt idx="1">
                  <c:v>13</c:v>
                </c:pt>
                <c:pt idx="2">
                  <c:v>11</c:v>
                </c:pt>
                <c:pt idx="3">
                  <c:v>13</c:v>
                </c:pt>
                <c:pt idx="4">
                  <c:v>12</c:v>
                </c:pt>
                <c:pt idx="5" formatCode="General">
                  <c:v>13</c:v>
                </c:pt>
                <c:pt idx="6" formatCode="General">
                  <c:v>14</c:v>
                </c:pt>
              </c:numCache>
            </c:numRef>
          </c:val>
          <c:extLst>
            <c:ext xmlns:c16="http://schemas.microsoft.com/office/drawing/2014/chart" uri="{C3380CC4-5D6E-409C-BE32-E72D297353CC}">
              <c16:uniqueId val="{00000006-04E8-4785-89AF-4BE7E97D7B37}"/>
            </c:ext>
          </c:extLst>
        </c:ser>
        <c:dLbls>
          <c:showLegendKey val="0"/>
          <c:showVal val="0"/>
          <c:showCatName val="0"/>
          <c:showSerName val="0"/>
          <c:showPercent val="0"/>
          <c:showBubbleSize val="0"/>
        </c:dLbls>
        <c:gapWidth val="150"/>
        <c:overlap val="100"/>
        <c:axId val="891850400"/>
        <c:axId val="891850728"/>
      </c:barChart>
      <c:catAx>
        <c:axId val="8918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728"/>
        <c:crosses val="autoZero"/>
        <c:auto val="1"/>
        <c:lblAlgn val="ctr"/>
        <c:lblOffset val="100"/>
        <c:noMultiLvlLbl val="0"/>
      </c:catAx>
      <c:valAx>
        <c:axId val="891850728"/>
        <c:scaling>
          <c:orientation val="minMax"/>
        </c:scaling>
        <c:delete val="0"/>
        <c:axPos val="l"/>
        <c:majorGridlines>
          <c:spPr>
            <a:ln w="12700" cap="flat" cmpd="sng" algn="ctr">
              <a:solidFill>
                <a:srgbClr val="5B9BD5">
                  <a:lumMod val="40000"/>
                  <a:lumOff val="60000"/>
                </a:srgb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400"/>
        <c:crosses val="autoZero"/>
        <c:crossBetween val="between"/>
        <c:majorUnit val="0.25"/>
      </c:valAx>
      <c:spPr>
        <a:noFill/>
        <a:ln>
          <a:noFill/>
        </a:ln>
        <a:effectLst/>
      </c:spPr>
    </c:plotArea>
    <c:legend>
      <c:legendPos val="b"/>
      <c:layout>
        <c:manualLayout>
          <c:xMode val="edge"/>
          <c:yMode val="edge"/>
          <c:x val="4.2495260325104763E-2"/>
          <c:y val="0.79122531558555176"/>
          <c:w val="0.92501553628498123"/>
          <c:h val="0.182240501187351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3399FF"/>
              </a:solidFill>
              <a:round/>
            </a:ln>
            <a:effectLst/>
          </c:spPr>
          <c:marker>
            <c:symbol val="circle"/>
            <c:size val="9"/>
            <c:spPr>
              <a:solidFill>
                <a:srgbClr val="FF5050"/>
              </a:solidFill>
              <a:ln w="9525">
                <a:noFill/>
              </a:ln>
              <a:effectLst/>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A7-4B7D-8F9C-8E86271F070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5050"/>
                    </a:solidFill>
                    <a:latin typeface="Arial Nova"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initiation'!$P$9:$P$17</c:f>
              <c:strCache>
                <c:ptCount val="9"/>
                <c:pt idx="0">
                  <c:v>2014</c:v>
                </c:pt>
                <c:pt idx="1">
                  <c:v>2015</c:v>
                </c:pt>
                <c:pt idx="2">
                  <c:v>2016</c:v>
                </c:pt>
                <c:pt idx="3">
                  <c:v>2017</c:v>
                </c:pt>
                <c:pt idx="4">
                  <c:v>2018</c:v>
                </c:pt>
                <c:pt idx="5">
                  <c:v>2019</c:v>
                </c:pt>
                <c:pt idx="6">
                  <c:v>2020</c:v>
                </c:pt>
                <c:pt idx="7">
                  <c:v>2021</c:v>
                </c:pt>
                <c:pt idx="8">
                  <c:v>2022</c:v>
                </c:pt>
              </c:strCache>
            </c:strRef>
          </c:cat>
          <c:val>
            <c:numRef>
              <c:f>'CD4 initiation'!$Q$9:$Q$17</c:f>
              <c:numCache>
                <c:formatCode>General</c:formatCode>
                <c:ptCount val="9"/>
                <c:pt idx="0">
                  <c:v>129</c:v>
                </c:pt>
                <c:pt idx="1">
                  <c:v>186</c:v>
                </c:pt>
                <c:pt idx="2">
                  <c:v>194</c:v>
                </c:pt>
                <c:pt idx="3">
                  <c:v>167</c:v>
                </c:pt>
                <c:pt idx="4">
                  <c:v>192</c:v>
                </c:pt>
                <c:pt idx="5">
                  <c:v>247</c:v>
                </c:pt>
                <c:pt idx="6">
                  <c:v>199</c:v>
                </c:pt>
                <c:pt idx="7">
                  <c:v>192</c:v>
                </c:pt>
                <c:pt idx="8">
                  <c:v>171</c:v>
                </c:pt>
              </c:numCache>
            </c:numRef>
          </c:val>
          <c:smooth val="0"/>
          <c:extLst>
            <c:ext xmlns:c16="http://schemas.microsoft.com/office/drawing/2014/chart" uri="{C3380CC4-5D6E-409C-BE32-E72D297353CC}">
              <c16:uniqueId val="{00000001-3BA7-4B7D-8F9C-8E86271F0703}"/>
            </c:ext>
          </c:extLst>
        </c:ser>
        <c:dLbls>
          <c:showLegendKey val="0"/>
          <c:showVal val="0"/>
          <c:showCatName val="0"/>
          <c:showSerName val="0"/>
          <c:showPercent val="0"/>
          <c:showBubbleSize val="0"/>
        </c:dLbls>
        <c:marker val="1"/>
        <c:smooth val="0"/>
        <c:axId val="873736904"/>
        <c:axId val="873727720"/>
      </c:lineChart>
      <c:catAx>
        <c:axId val="87373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27720"/>
        <c:crosses val="autoZero"/>
        <c:auto val="1"/>
        <c:lblAlgn val="ctr"/>
        <c:lblOffset val="100"/>
        <c:noMultiLvlLbl val="0"/>
      </c:catAx>
      <c:valAx>
        <c:axId val="873727720"/>
        <c:scaling>
          <c:orientation val="minMax"/>
          <c:max val="500"/>
        </c:scaling>
        <c:delete val="0"/>
        <c:axPos val="l"/>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36904"/>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'CD4 initiation'!$B$3</c:f>
              <c:strCache>
                <c:ptCount val="1"/>
                <c:pt idx="0">
                  <c:v>CD4 &lt; 100</c:v>
                </c:pt>
              </c:strCache>
            </c:strRef>
          </c:tx>
          <c:spPr>
            <a:solidFill>
              <a:srgbClr val="FF5050"/>
            </a:solidFill>
            <a:ln w="12700">
              <a:solidFill>
                <a:sysClr val="window" lastClr="FFFFFF"/>
              </a:solid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40-4FBE-BAA6-CE3BCD0436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initiation'!$A$17:$A$23</c:f>
              <c:strCache>
                <c:ptCount val="7"/>
                <c:pt idx="0">
                  <c:v>2016</c:v>
                </c:pt>
                <c:pt idx="1">
                  <c:v>2017</c:v>
                </c:pt>
                <c:pt idx="2">
                  <c:v>2018</c:v>
                </c:pt>
                <c:pt idx="3">
                  <c:v>2019</c:v>
                </c:pt>
                <c:pt idx="4">
                  <c:v>2020</c:v>
                </c:pt>
                <c:pt idx="5">
                  <c:v>2021</c:v>
                </c:pt>
                <c:pt idx="6">
                  <c:v>2022</c:v>
                </c:pt>
              </c:strCache>
            </c:strRef>
          </c:cat>
          <c:val>
            <c:numRef>
              <c:f>'CD4 initiation'!$B$17:$B$23</c:f>
              <c:numCache>
                <c:formatCode>General</c:formatCode>
                <c:ptCount val="7"/>
                <c:pt idx="0">
                  <c:v>40</c:v>
                </c:pt>
                <c:pt idx="1">
                  <c:v>38</c:v>
                </c:pt>
                <c:pt idx="2">
                  <c:v>38</c:v>
                </c:pt>
                <c:pt idx="3">
                  <c:v>36</c:v>
                </c:pt>
                <c:pt idx="4">
                  <c:v>37</c:v>
                </c:pt>
                <c:pt idx="5">
                  <c:v>37</c:v>
                </c:pt>
                <c:pt idx="6">
                  <c:v>37</c:v>
                </c:pt>
              </c:numCache>
            </c:numRef>
          </c:val>
          <c:extLst>
            <c:ext xmlns:c16="http://schemas.microsoft.com/office/drawing/2014/chart" uri="{C3380CC4-5D6E-409C-BE32-E72D297353CC}">
              <c16:uniqueId val="{00000001-1740-4FBE-BAA6-CE3BCD0436D7}"/>
            </c:ext>
          </c:extLst>
        </c:ser>
        <c:ser>
          <c:idx val="1"/>
          <c:order val="1"/>
          <c:tx>
            <c:strRef>
              <c:f>'CD4 initiation'!$C$3</c:f>
              <c:strCache>
                <c:ptCount val="1"/>
                <c:pt idx="0">
                  <c:v>CD4 100 - 199</c:v>
                </c:pt>
              </c:strCache>
            </c:strRef>
          </c:tx>
          <c:spPr>
            <a:solidFill>
              <a:srgbClr val="FF9999"/>
            </a:solidFill>
            <a:ln w="12700">
              <a:solidFill>
                <a:sysClr val="window" lastClr="FFFFFF"/>
              </a:solid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40-4FBE-BAA6-CE3BCD0436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initiation'!$A$17:$A$23</c:f>
              <c:strCache>
                <c:ptCount val="7"/>
                <c:pt idx="0">
                  <c:v>2016</c:v>
                </c:pt>
                <c:pt idx="1">
                  <c:v>2017</c:v>
                </c:pt>
                <c:pt idx="2">
                  <c:v>2018</c:v>
                </c:pt>
                <c:pt idx="3">
                  <c:v>2019</c:v>
                </c:pt>
                <c:pt idx="4">
                  <c:v>2020</c:v>
                </c:pt>
                <c:pt idx="5">
                  <c:v>2021</c:v>
                </c:pt>
                <c:pt idx="6">
                  <c:v>2022</c:v>
                </c:pt>
              </c:strCache>
            </c:strRef>
          </c:cat>
          <c:val>
            <c:numRef>
              <c:f>'CD4 initiation'!$C$17:$C$23</c:f>
              <c:numCache>
                <c:formatCode>General</c:formatCode>
                <c:ptCount val="7"/>
                <c:pt idx="0">
                  <c:v>15</c:v>
                </c:pt>
                <c:pt idx="1">
                  <c:v>15</c:v>
                </c:pt>
                <c:pt idx="2">
                  <c:v>16</c:v>
                </c:pt>
                <c:pt idx="3">
                  <c:v>15</c:v>
                </c:pt>
                <c:pt idx="4">
                  <c:v>16</c:v>
                </c:pt>
                <c:pt idx="5">
                  <c:v>15</c:v>
                </c:pt>
                <c:pt idx="6">
                  <c:v>15</c:v>
                </c:pt>
              </c:numCache>
            </c:numRef>
          </c:val>
          <c:extLst>
            <c:ext xmlns:c16="http://schemas.microsoft.com/office/drawing/2014/chart" uri="{C3380CC4-5D6E-409C-BE32-E72D297353CC}">
              <c16:uniqueId val="{00000003-1740-4FBE-BAA6-CE3BCD0436D7}"/>
            </c:ext>
          </c:extLst>
        </c:ser>
        <c:ser>
          <c:idx val="2"/>
          <c:order val="2"/>
          <c:tx>
            <c:strRef>
              <c:f>'CD4 initiation'!$D$3</c:f>
              <c:strCache>
                <c:ptCount val="1"/>
                <c:pt idx="0">
                  <c:v>CD4 200 - 349</c:v>
                </c:pt>
              </c:strCache>
            </c:strRef>
          </c:tx>
          <c:spPr>
            <a:solidFill>
              <a:srgbClr val="FFCC66"/>
            </a:solidFill>
            <a:ln w="12700">
              <a:solidFill>
                <a:sysClr val="window" lastClr="FFFFFF"/>
              </a:solidFill>
            </a:ln>
            <a:effectLst/>
          </c:spPr>
          <c:invertIfNegative val="0"/>
          <c:cat>
            <c:strRef>
              <c:f>'CD4 initiation'!$A$17:$A$23</c:f>
              <c:strCache>
                <c:ptCount val="7"/>
                <c:pt idx="0">
                  <c:v>2016</c:v>
                </c:pt>
                <c:pt idx="1">
                  <c:v>2017</c:v>
                </c:pt>
                <c:pt idx="2">
                  <c:v>2018</c:v>
                </c:pt>
                <c:pt idx="3">
                  <c:v>2019</c:v>
                </c:pt>
                <c:pt idx="4">
                  <c:v>2020</c:v>
                </c:pt>
                <c:pt idx="5">
                  <c:v>2021</c:v>
                </c:pt>
                <c:pt idx="6">
                  <c:v>2022</c:v>
                </c:pt>
              </c:strCache>
            </c:strRef>
          </c:cat>
          <c:val>
            <c:numRef>
              <c:f>'CD4 initiation'!$D$17:$D$23</c:f>
              <c:numCache>
                <c:formatCode>General</c:formatCode>
                <c:ptCount val="7"/>
                <c:pt idx="0">
                  <c:v>18</c:v>
                </c:pt>
                <c:pt idx="1">
                  <c:v>19</c:v>
                </c:pt>
                <c:pt idx="2">
                  <c:v>20</c:v>
                </c:pt>
                <c:pt idx="3">
                  <c:v>21</c:v>
                </c:pt>
                <c:pt idx="4">
                  <c:v>20</c:v>
                </c:pt>
                <c:pt idx="5">
                  <c:v>20</c:v>
                </c:pt>
                <c:pt idx="6">
                  <c:v>21</c:v>
                </c:pt>
              </c:numCache>
            </c:numRef>
          </c:val>
          <c:extLst>
            <c:ext xmlns:c16="http://schemas.microsoft.com/office/drawing/2014/chart" uri="{C3380CC4-5D6E-409C-BE32-E72D297353CC}">
              <c16:uniqueId val="{00000004-1740-4FBE-BAA6-CE3BCD0436D7}"/>
            </c:ext>
          </c:extLst>
        </c:ser>
        <c:ser>
          <c:idx val="3"/>
          <c:order val="3"/>
          <c:tx>
            <c:strRef>
              <c:f>'CD4 initiation'!$E$3</c:f>
              <c:strCache>
                <c:ptCount val="1"/>
                <c:pt idx="0">
                  <c:v>CD4 350 - 499</c:v>
                </c:pt>
              </c:strCache>
            </c:strRef>
          </c:tx>
          <c:spPr>
            <a:solidFill>
              <a:srgbClr val="33CCCC"/>
            </a:solidFill>
            <a:ln w="12700">
              <a:solidFill>
                <a:sysClr val="window" lastClr="FFFFFF"/>
              </a:solidFill>
            </a:ln>
            <a:effectLst/>
          </c:spPr>
          <c:invertIfNegative val="0"/>
          <c:cat>
            <c:strRef>
              <c:f>'CD4 initiation'!$A$17:$A$23</c:f>
              <c:strCache>
                <c:ptCount val="7"/>
                <c:pt idx="0">
                  <c:v>2016</c:v>
                </c:pt>
                <c:pt idx="1">
                  <c:v>2017</c:v>
                </c:pt>
                <c:pt idx="2">
                  <c:v>2018</c:v>
                </c:pt>
                <c:pt idx="3">
                  <c:v>2019</c:v>
                </c:pt>
                <c:pt idx="4">
                  <c:v>2020</c:v>
                </c:pt>
                <c:pt idx="5">
                  <c:v>2021</c:v>
                </c:pt>
                <c:pt idx="6">
                  <c:v>2022</c:v>
                </c:pt>
              </c:strCache>
            </c:strRef>
          </c:cat>
          <c:val>
            <c:numRef>
              <c:f>'CD4 initiation'!$E$17:$E$23</c:f>
              <c:numCache>
                <c:formatCode>General</c:formatCode>
                <c:ptCount val="7"/>
                <c:pt idx="0">
                  <c:v>14</c:v>
                </c:pt>
                <c:pt idx="1">
                  <c:v>14</c:v>
                </c:pt>
                <c:pt idx="2">
                  <c:v>14</c:v>
                </c:pt>
                <c:pt idx="3">
                  <c:v>14</c:v>
                </c:pt>
                <c:pt idx="4">
                  <c:v>14</c:v>
                </c:pt>
                <c:pt idx="5">
                  <c:v>14</c:v>
                </c:pt>
                <c:pt idx="6">
                  <c:v>14</c:v>
                </c:pt>
              </c:numCache>
            </c:numRef>
          </c:val>
          <c:extLst>
            <c:ext xmlns:c16="http://schemas.microsoft.com/office/drawing/2014/chart" uri="{C3380CC4-5D6E-409C-BE32-E72D297353CC}">
              <c16:uniqueId val="{00000005-1740-4FBE-BAA6-CE3BCD0436D7}"/>
            </c:ext>
          </c:extLst>
        </c:ser>
        <c:ser>
          <c:idx val="4"/>
          <c:order val="4"/>
          <c:tx>
            <c:strRef>
              <c:f>'CD4 initiation'!$F$3</c:f>
              <c:strCache>
                <c:ptCount val="1"/>
                <c:pt idx="0">
                  <c:v>CD4 &gt;= 500</c:v>
                </c:pt>
              </c:strCache>
            </c:strRef>
          </c:tx>
          <c:spPr>
            <a:solidFill>
              <a:srgbClr val="92D050"/>
            </a:solidFill>
            <a:ln w="12700">
              <a:solidFill>
                <a:sysClr val="window" lastClr="FFFFFF"/>
              </a:solidFill>
            </a:ln>
            <a:effectLst/>
          </c:spPr>
          <c:invertIfNegative val="0"/>
          <c:cat>
            <c:strRef>
              <c:f>'CD4 initiation'!$A$17:$A$23</c:f>
              <c:strCache>
                <c:ptCount val="7"/>
                <c:pt idx="0">
                  <c:v>2016</c:v>
                </c:pt>
                <c:pt idx="1">
                  <c:v>2017</c:v>
                </c:pt>
                <c:pt idx="2">
                  <c:v>2018</c:v>
                </c:pt>
                <c:pt idx="3">
                  <c:v>2019</c:v>
                </c:pt>
                <c:pt idx="4">
                  <c:v>2020</c:v>
                </c:pt>
                <c:pt idx="5">
                  <c:v>2021</c:v>
                </c:pt>
                <c:pt idx="6">
                  <c:v>2022</c:v>
                </c:pt>
              </c:strCache>
            </c:strRef>
          </c:cat>
          <c:val>
            <c:numRef>
              <c:f>'CD4 initiation'!$F$17:$F$23</c:f>
              <c:numCache>
                <c:formatCode>General</c:formatCode>
                <c:ptCount val="7"/>
                <c:pt idx="0">
                  <c:v>13</c:v>
                </c:pt>
                <c:pt idx="1">
                  <c:v>13</c:v>
                </c:pt>
                <c:pt idx="2">
                  <c:v>13</c:v>
                </c:pt>
                <c:pt idx="3">
                  <c:v>14</c:v>
                </c:pt>
                <c:pt idx="4">
                  <c:v>13</c:v>
                </c:pt>
                <c:pt idx="5">
                  <c:v>14</c:v>
                </c:pt>
                <c:pt idx="6">
                  <c:v>14</c:v>
                </c:pt>
              </c:numCache>
            </c:numRef>
          </c:val>
          <c:extLst>
            <c:ext xmlns:c16="http://schemas.microsoft.com/office/drawing/2014/chart" uri="{C3380CC4-5D6E-409C-BE32-E72D297353CC}">
              <c16:uniqueId val="{00000006-1740-4FBE-BAA6-CE3BCD0436D7}"/>
            </c:ext>
          </c:extLst>
        </c:ser>
        <c:dLbls>
          <c:showLegendKey val="0"/>
          <c:showVal val="0"/>
          <c:showCatName val="0"/>
          <c:showSerName val="0"/>
          <c:showPercent val="0"/>
          <c:showBubbleSize val="0"/>
        </c:dLbls>
        <c:gapWidth val="150"/>
        <c:overlap val="100"/>
        <c:axId val="891850400"/>
        <c:axId val="891850728"/>
      </c:barChart>
      <c:catAx>
        <c:axId val="8918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728"/>
        <c:crosses val="autoZero"/>
        <c:auto val="1"/>
        <c:lblAlgn val="ctr"/>
        <c:lblOffset val="100"/>
        <c:noMultiLvlLbl val="0"/>
      </c:catAx>
      <c:valAx>
        <c:axId val="891850728"/>
        <c:scaling>
          <c:orientation val="minMax"/>
        </c:scaling>
        <c:delete val="0"/>
        <c:axPos val="l"/>
        <c:majorGridlines>
          <c:spPr>
            <a:ln w="12700" cap="flat" cmpd="sng" algn="ctr">
              <a:solidFill>
                <a:srgbClr val="5B9BD5">
                  <a:lumMod val="40000"/>
                  <a:lumOff val="60000"/>
                </a:srgb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91850400"/>
        <c:crosses val="autoZero"/>
        <c:crossBetween val="between"/>
        <c:majorUnit val="0.25"/>
      </c:valAx>
      <c:spPr>
        <a:noFill/>
        <a:ln>
          <a:noFill/>
        </a:ln>
        <a:effectLst/>
      </c:spPr>
    </c:plotArea>
    <c:legend>
      <c:legendPos val="b"/>
      <c:layout>
        <c:manualLayout>
          <c:xMode val="edge"/>
          <c:yMode val="edge"/>
          <c:x val="4.2495260325104763E-2"/>
          <c:y val="0.79122531558555176"/>
          <c:w val="0.92501553628498123"/>
          <c:h val="0.182240501187351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3399FF"/>
              </a:solidFill>
              <a:round/>
            </a:ln>
            <a:effectLst/>
          </c:spPr>
          <c:marker>
            <c:symbol val="circle"/>
            <c:size val="9"/>
            <c:spPr>
              <a:solidFill>
                <a:srgbClr val="00A99A"/>
              </a:solidFill>
              <a:ln w="9525">
                <a:noFill/>
              </a:ln>
              <a:effectLst/>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7-41B4-938B-4060EAAA6B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5050"/>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'CD4 initiation'!$P$26:$P$34</c:f>
              <c:strCache>
                <c:ptCount val="9"/>
                <c:pt idx="0">
                  <c:v>2014</c:v>
                </c:pt>
                <c:pt idx="1">
                  <c:v>2015</c:v>
                </c:pt>
                <c:pt idx="2">
                  <c:v>2016</c:v>
                </c:pt>
                <c:pt idx="3">
                  <c:v>2017</c:v>
                </c:pt>
                <c:pt idx="4">
                  <c:v>2018</c:v>
                </c:pt>
                <c:pt idx="5">
                  <c:v>2019</c:v>
                </c:pt>
                <c:pt idx="6">
                  <c:v>2020</c:v>
                </c:pt>
                <c:pt idx="7">
                  <c:v>2021</c:v>
                </c:pt>
                <c:pt idx="8">
                  <c:v>2022</c:v>
                </c:pt>
              </c:strCache>
            </c:strRef>
          </c:cat>
          <c:val>
            <c:numRef>
              <c:f>'CD4 initiation'!$Q$26:$Q$34</c:f>
              <c:numCache>
                <c:formatCode>General</c:formatCode>
                <c:ptCount val="9"/>
                <c:pt idx="0">
                  <c:v>121</c:v>
                </c:pt>
                <c:pt idx="3">
                  <c:v>174</c:v>
                </c:pt>
                <c:pt idx="4">
                  <c:v>196</c:v>
                </c:pt>
                <c:pt idx="5">
                  <c:v>207</c:v>
                </c:pt>
                <c:pt idx="6">
                  <c:v>194</c:v>
                </c:pt>
                <c:pt idx="7">
                  <c:v>187</c:v>
                </c:pt>
                <c:pt idx="8">
                  <c:v>167</c:v>
                </c:pt>
              </c:numCache>
            </c:numRef>
          </c:val>
          <c:smooth val="0"/>
          <c:extLst>
            <c:ext xmlns:c16="http://schemas.microsoft.com/office/drawing/2014/chart" uri="{C3380CC4-5D6E-409C-BE32-E72D297353CC}">
              <c16:uniqueId val="{00000001-B067-41B4-938B-4060EAAA6B12}"/>
            </c:ext>
          </c:extLst>
        </c:ser>
        <c:dLbls>
          <c:showLegendKey val="0"/>
          <c:showVal val="0"/>
          <c:showCatName val="0"/>
          <c:showSerName val="0"/>
          <c:showPercent val="0"/>
          <c:showBubbleSize val="0"/>
        </c:dLbls>
        <c:marker val="1"/>
        <c:smooth val="0"/>
        <c:axId val="873736904"/>
        <c:axId val="873727720"/>
      </c:lineChart>
      <c:catAx>
        <c:axId val="87373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27720"/>
        <c:crosses val="autoZero"/>
        <c:auto val="1"/>
        <c:lblAlgn val="ctr"/>
        <c:lblOffset val="100"/>
        <c:noMultiLvlLbl val="0"/>
      </c:catAx>
      <c:valAx>
        <c:axId val="873727720"/>
        <c:scaling>
          <c:orientation val="minMax"/>
          <c:max val="500"/>
        </c:scaling>
        <c:delete val="0"/>
        <c:axPos val="l"/>
        <c:majorGridlines>
          <c:spPr>
            <a:ln w="12700" cap="flat" cmpd="sng" algn="ctr">
              <a:solidFill>
                <a:sysClr val="window" lastClr="FFFFFF">
                  <a:lumMod val="75000"/>
                </a:sys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73736904"/>
        <c:crosses val="autoZero"/>
        <c:crossBetween val="between"/>
        <c:majorUnit val="10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THA!$A$5</c:f>
              <c:strCache>
                <c:ptCount val="1"/>
                <c:pt idx="0">
                  <c:v>Thailand</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0448-4DCC-B0B0-6EFD6322E9D5}"/>
              </c:ext>
            </c:extLst>
          </c:dPt>
          <c:dPt>
            <c:idx val="1"/>
            <c:invertIfNegative val="0"/>
            <c:bubble3D val="0"/>
            <c:spPr>
              <a:solidFill>
                <a:srgbClr val="33CCCC"/>
              </a:solidFill>
              <a:ln>
                <a:noFill/>
              </a:ln>
              <a:effectLst/>
            </c:spPr>
            <c:extLst>
              <c:ext xmlns:c16="http://schemas.microsoft.com/office/drawing/2014/chart" uri="{C3380CC4-5D6E-409C-BE32-E72D297353CC}">
                <c16:uniqueId val="{00000003-0448-4DCC-B0B0-6EFD6322E9D5}"/>
              </c:ext>
            </c:extLst>
          </c:dPt>
          <c:dPt>
            <c:idx val="2"/>
            <c:invertIfNegative val="0"/>
            <c:bubble3D val="0"/>
            <c:spPr>
              <a:solidFill>
                <a:srgbClr val="F78F20"/>
              </a:solidFill>
              <a:ln>
                <a:noFill/>
              </a:ln>
              <a:effectLst/>
            </c:spPr>
            <c:extLst>
              <c:ext xmlns:c16="http://schemas.microsoft.com/office/drawing/2014/chart" uri="{C3380CC4-5D6E-409C-BE32-E72D297353CC}">
                <c16:uniqueId val="{00000005-0448-4DCC-B0B0-6EFD6322E9D5}"/>
              </c:ext>
            </c:extLst>
          </c:dPt>
          <c:dPt>
            <c:idx val="3"/>
            <c:invertIfNegative val="0"/>
            <c:bubble3D val="0"/>
            <c:spPr>
              <a:solidFill>
                <a:srgbClr val="F26B73"/>
              </a:solidFill>
              <a:ln>
                <a:noFill/>
              </a:ln>
              <a:effectLst/>
            </c:spPr>
            <c:extLst>
              <c:ext xmlns:c16="http://schemas.microsoft.com/office/drawing/2014/chart" uri="{C3380CC4-5D6E-409C-BE32-E72D297353CC}">
                <c16:uniqueId val="{00000007-0448-4DCC-B0B0-6EFD6322E9D5}"/>
              </c:ext>
            </c:extLst>
          </c:dPt>
          <c:dLbls>
            <c:dLbl>
              <c:idx val="0"/>
              <c:tx>
                <c:rich>
                  <a:bodyPr/>
                  <a:lstStyle/>
                  <a:p>
                    <a:r>
                      <a:rPr lang="en-US" dirty="0"/>
                      <a:t>2800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48-4DCC-B0B0-6EFD6322E9D5}"/>
                </c:ext>
              </c:extLst>
            </c:dLbl>
            <c:dLbl>
              <c:idx val="3"/>
              <c:tx>
                <c:rich>
                  <a:bodyPr/>
                  <a:lstStyle/>
                  <a:p>
                    <a:r>
                      <a:rPr lang="en-US"/>
                      <a:t>&lt;100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48-4DCC-B0B0-6EFD6322E9D5}"/>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THA!$B$4:$E$4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THA!$B$5:$E$5</c:f>
              <c:numCache>
                <c:formatCode>General</c:formatCode>
                <c:ptCount val="4"/>
                <c:pt idx="0">
                  <c:v>2763</c:v>
                </c:pt>
                <c:pt idx="1">
                  <c:v>2687</c:v>
                </c:pt>
                <c:pt idx="2">
                  <c:v>2598</c:v>
                </c:pt>
                <c:pt idx="3">
                  <c:v>54</c:v>
                </c:pt>
              </c:numCache>
            </c:numRef>
          </c:val>
          <c:extLst>
            <c:ext xmlns:c16="http://schemas.microsoft.com/office/drawing/2014/chart" uri="{C3380CC4-5D6E-409C-BE32-E72D297353CC}">
              <c16:uniqueId val="{00000008-0448-4DCC-B0B0-6EFD6322E9D5}"/>
            </c:ext>
          </c:extLst>
        </c:ser>
        <c:dLbls>
          <c:showLegendKey val="0"/>
          <c:showVal val="0"/>
          <c:showCatName val="0"/>
          <c:showSerName val="0"/>
          <c:showPercent val="0"/>
          <c:showBubbleSize val="0"/>
        </c:dLbls>
        <c:gapWidth val="144"/>
        <c:axId val="171629184"/>
        <c:axId val="171635072"/>
      </c:barChart>
      <c:lineChart>
        <c:grouping val="standard"/>
        <c:varyColors val="0"/>
        <c:ser>
          <c:idx val="1"/>
          <c:order val="1"/>
          <c:tx>
            <c:strRef>
              <c:f>THA!$A$6</c:f>
              <c:strCache>
                <c:ptCount val="1"/>
                <c:pt idx="0">
                  <c:v>Proportion</c:v>
                </c:pt>
              </c:strCache>
            </c:strRef>
          </c:tx>
          <c:spPr>
            <a:ln>
              <a:noFill/>
            </a:ln>
          </c:spPr>
          <c:marker>
            <c:spPr>
              <a:noFill/>
              <a:ln>
                <a:noFill/>
              </a:ln>
            </c:spPr>
          </c:marker>
          <c:dLbls>
            <c:dLbl>
              <c:idx val="1"/>
              <c:layout>
                <c:manualLayout>
                  <c:x val="-4.7599645974485814E-2"/>
                  <c:y val="2.7505346553902986E-2"/>
                </c:manualLayout>
              </c:layout>
              <c:spPr/>
              <c:txPr>
                <a:bodyPr/>
                <a:lstStyle/>
                <a:p>
                  <a:pPr>
                    <a:defRPr sz="2000" b="1">
                      <a:solidFill>
                        <a:srgbClr val="00A99A"/>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48-4DCC-B0B0-6EFD6322E9D5}"/>
                </c:ext>
              </c:extLst>
            </c:dLbl>
            <c:dLbl>
              <c:idx val="2"/>
              <c:layout>
                <c:manualLayout>
                  <c:x val="-5.2885058236642198E-2"/>
                  <c:y val="1.0108632254301546E-2"/>
                </c:manualLayout>
              </c:layout>
              <c:spPr/>
              <c:txPr>
                <a:bodyPr/>
                <a:lstStyle/>
                <a:p>
                  <a:pPr>
                    <a:defRPr sz="2000" b="1">
                      <a:solidFill>
                        <a:srgbClr val="F78F2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48-4DCC-B0B0-6EFD6322E9D5}"/>
                </c:ext>
              </c:extLst>
            </c:dLbl>
            <c:dLbl>
              <c:idx val="3"/>
              <c:layout>
                <c:manualLayout>
                  <c:x val="-5.2493022146016102E-2"/>
                  <c:y val="-9.5679012345679007E-2"/>
                </c:manualLayout>
              </c:layout>
              <c:tx>
                <c:rich>
                  <a:bodyPr/>
                  <a:lstStyle/>
                  <a:p>
                    <a:pPr>
                      <a:defRPr sz="2000" b="1">
                        <a:solidFill>
                          <a:srgbClr val="F26B73"/>
                        </a:solidFill>
                      </a:defRPr>
                    </a:pPr>
                    <a:r>
                      <a:rPr lang="en-US" dirty="0"/>
                      <a:t>1.9%</a:t>
                    </a:r>
                  </a:p>
                </c:rich>
              </c:tx>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448-4DCC-B0B0-6EFD6322E9D5}"/>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THA!$B$6:$E$6</c:f>
              <c:numCache>
                <c:formatCode>0%</c:formatCode>
                <c:ptCount val="4"/>
                <c:pt idx="1">
                  <c:v>0.97249366630474121</c:v>
                </c:pt>
                <c:pt idx="2">
                  <c:v>0.94028230184581973</c:v>
                </c:pt>
                <c:pt idx="3" formatCode="0.00%">
                  <c:v>1.9543973941368076E-2</c:v>
                </c:pt>
              </c:numCache>
            </c:numRef>
          </c:val>
          <c:smooth val="0"/>
          <c:extLst>
            <c:ext xmlns:c16="http://schemas.microsoft.com/office/drawing/2014/chart" uri="{C3380CC4-5D6E-409C-BE32-E72D297353CC}">
              <c16:uniqueId val="{0000000C-0448-4DCC-B0B0-6EFD6322E9D5}"/>
            </c:ext>
          </c:extLst>
        </c:ser>
        <c:dLbls>
          <c:showLegendKey val="0"/>
          <c:showVal val="0"/>
          <c:showCatName val="0"/>
          <c:showSerName val="0"/>
          <c:showPercent val="0"/>
          <c:showBubbleSize val="0"/>
        </c:dLbls>
        <c:marker val="1"/>
        <c:smooth val="0"/>
        <c:axId val="172105728"/>
        <c:axId val="171636992"/>
      </c:lineChart>
      <c:catAx>
        <c:axId val="17162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1635072"/>
        <c:crosses val="autoZero"/>
        <c:auto val="1"/>
        <c:lblAlgn val="ctr"/>
        <c:lblOffset val="100"/>
        <c:noMultiLvlLbl val="0"/>
      </c:catAx>
      <c:valAx>
        <c:axId val="17163507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1629184"/>
        <c:crosses val="autoZero"/>
        <c:crossBetween val="between"/>
      </c:valAx>
      <c:valAx>
        <c:axId val="17163699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2105728"/>
        <c:crosses val="max"/>
        <c:crossBetween val="between"/>
        <c:majorUnit val="1"/>
      </c:valAx>
      <c:catAx>
        <c:axId val="172105728"/>
        <c:scaling>
          <c:orientation val="minMax"/>
        </c:scaling>
        <c:delete val="1"/>
        <c:axPos val="b"/>
        <c:numFmt formatCode="General" sourceLinked="1"/>
        <c:majorTickMark val="out"/>
        <c:minorTickMark val="none"/>
        <c:tickLblPos val="nextTo"/>
        <c:crossAx val="1716369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43680942459303518"/>
          <c:h val="0.75348359828689981"/>
        </c:manualLayout>
      </c:layout>
      <c:barChart>
        <c:barDir val="bar"/>
        <c:grouping val="clustered"/>
        <c:varyColors val="0"/>
        <c:ser>
          <c:idx val="0"/>
          <c:order val="0"/>
          <c:spPr>
            <a:solidFill>
              <a:srgbClr val="FF99FF"/>
            </a:solidFill>
          </c:spPr>
          <c:invertIfNegative val="0"/>
          <c:dLbls>
            <c:dLbl>
              <c:idx val="0"/>
              <c:spPr>
                <a:noFill/>
                <a:ln>
                  <a:noFill/>
                </a:ln>
                <a:effectLst/>
              </c:spPr>
              <c:txPr>
                <a:bodyPr wrap="square" lIns="38100" tIns="19050" rIns="38100" bIns="19050" anchor="ctr">
                  <a:spAutoFit/>
                </a:bodyPr>
                <a:lstStyle/>
                <a:p>
                  <a:pPr>
                    <a:defRPr>
                      <a:solidFill>
                        <a:srgbClr val="FF99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FD0-4332-8C02-C2572E060542}"/>
                </c:ext>
              </c:extLst>
            </c:dLbl>
            <c:dLbl>
              <c:idx val="1"/>
              <c:spPr>
                <a:noFill/>
                <a:ln>
                  <a:noFill/>
                </a:ln>
                <a:effectLst/>
              </c:spPr>
              <c:txPr>
                <a:bodyPr wrap="square" lIns="38100" tIns="19050" rIns="38100" bIns="19050" anchor="ctr">
                  <a:spAutoFit/>
                </a:bodyPr>
                <a:lstStyle/>
                <a:p>
                  <a:pPr>
                    <a:defRPr>
                      <a:solidFill>
                        <a:srgbClr val="FF99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FD0-4332-8C02-C2572E060542}"/>
                </c:ext>
              </c:extLst>
            </c:dLbl>
            <c:spPr>
              <a:solidFill>
                <a:srgbClr val="FF0000"/>
              </a:solidFill>
              <a:ln>
                <a:noFill/>
              </a:ln>
              <a:effectLst/>
            </c:spPr>
            <c:txPr>
              <a:bodyPr wrap="square" lIns="38100" tIns="19050" rIns="38100" bIns="19050" anchor="ctr">
                <a:spAutoFit/>
              </a:bodyPr>
              <a:lstStyle/>
              <a:p>
                <a:pPr>
                  <a:defRPr>
                    <a:solidFill>
                      <a:srgbClr val="FF99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 (3)'!$W$38:$W$39</c:f>
              <c:strCache>
                <c:ptCount val="2"/>
                <c:pt idx="0">
                  <c:v>National</c:v>
                </c:pt>
                <c:pt idx="1">
                  <c:v>Nakhon Ratchasima</c:v>
                </c:pt>
              </c:strCache>
            </c:strRef>
          </c:cat>
          <c:val>
            <c:numRef>
              <c:f>'THA (3)'!$X$38:$X$39</c:f>
              <c:numCache>
                <c:formatCode>General</c:formatCode>
                <c:ptCount val="2"/>
                <c:pt idx="0" formatCode="0.0">
                  <c:v>1.0900000000000001</c:v>
                </c:pt>
                <c:pt idx="1">
                  <c:v>4.8</c:v>
                </c:pt>
              </c:numCache>
            </c:numRef>
          </c:val>
          <c:extLst>
            <c:ext xmlns:c16="http://schemas.microsoft.com/office/drawing/2014/chart" uri="{C3380CC4-5D6E-409C-BE32-E72D297353CC}">
              <c16:uniqueId val="{00000002-2FD0-4332-8C02-C2572E060542}"/>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20"/>
          <c:min val="0"/>
        </c:scaling>
        <c:delete val="1"/>
        <c:axPos val="t"/>
        <c:numFmt formatCode="0.0" sourceLinked="1"/>
        <c:majorTickMark val="out"/>
        <c:minorTickMark val="none"/>
        <c:tickLblPos val="nextTo"/>
        <c:crossAx val="204907648"/>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3E9-4BE6-99E4-4AB14C955DEB}"/>
                </c:ext>
              </c:extLst>
            </c:dLbl>
            <c:dLbl>
              <c:idx val="1"/>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3E9-4BE6-99E4-4AB14C955DEB}"/>
                </c:ext>
              </c:extLst>
            </c:dLbl>
            <c:spPr>
              <a:solidFill>
                <a:srgbClr val="FF0000"/>
              </a:solid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THA!$W$32:$W$33</c:f>
              <c:strCache>
                <c:ptCount val="2"/>
                <c:pt idx="0">
                  <c:v>National *</c:v>
                </c:pt>
                <c:pt idx="1">
                  <c:v>Chon Buri</c:v>
                </c:pt>
              </c:strCache>
            </c:strRef>
          </c:cat>
          <c:val>
            <c:numRef>
              <c:f>THA!$X$32:$X$33</c:f>
              <c:numCache>
                <c:formatCode>General</c:formatCode>
                <c:ptCount val="2"/>
                <c:pt idx="0">
                  <c:v>4.2</c:v>
                </c:pt>
                <c:pt idx="1">
                  <c:v>8</c:v>
                </c:pt>
              </c:numCache>
            </c:numRef>
          </c:val>
          <c:extLst>
            <c:ext xmlns:c16="http://schemas.microsoft.com/office/drawing/2014/chart" uri="{C3380CC4-5D6E-409C-BE32-E72D297353CC}">
              <c16:uniqueId val="{00000002-33E9-4BE6-99E4-4AB14C955DEB}"/>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20"/>
          <c:min val="0"/>
        </c:scaling>
        <c:delete val="0"/>
        <c:axPos val="t"/>
        <c:numFmt formatCode="General" sourceLinked="1"/>
        <c:majorTickMark val="out"/>
        <c:minorTickMark val="none"/>
        <c:tickLblPos val="nextTo"/>
        <c:crossAx val="204117504"/>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dLbl>
              <c:idx val="0"/>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F14-48B4-8809-7211E337C772}"/>
                </c:ext>
              </c:extLst>
            </c:dLbl>
            <c:dLbl>
              <c:idx val="1"/>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F14-48B4-8809-7211E337C772}"/>
                </c:ext>
              </c:extLst>
            </c:dLbl>
            <c:spPr>
              <a:solidFill>
                <a:srgbClr val="FF0000"/>
              </a:solid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THA!$W$34:$W$35</c:f>
              <c:strCache>
                <c:ptCount val="2"/>
                <c:pt idx="0">
                  <c:v>National **</c:v>
                </c:pt>
                <c:pt idx="1">
                  <c:v>Bangkok</c:v>
                </c:pt>
              </c:strCache>
            </c:strRef>
          </c:cat>
          <c:val>
            <c:numRef>
              <c:f>THA!$X$34:$X$35</c:f>
              <c:numCache>
                <c:formatCode>General</c:formatCode>
                <c:ptCount val="2"/>
                <c:pt idx="0">
                  <c:v>7.3</c:v>
                </c:pt>
                <c:pt idx="1">
                  <c:v>8.6</c:v>
                </c:pt>
              </c:numCache>
            </c:numRef>
          </c:val>
          <c:extLst>
            <c:ext xmlns:c16="http://schemas.microsoft.com/office/drawing/2014/chart" uri="{C3380CC4-5D6E-409C-BE32-E72D297353CC}">
              <c16:uniqueId val="{00000002-7F14-48B4-8809-7211E337C772}"/>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20"/>
          <c:min val="0"/>
        </c:scaling>
        <c:delete val="1"/>
        <c:axPos val="t"/>
        <c:numFmt formatCode="General" sourceLinked="1"/>
        <c:majorTickMark val="out"/>
        <c:minorTickMark val="none"/>
        <c:tickLblPos val="nextTo"/>
        <c:crossAx val="204126848"/>
        <c:crosses val="autoZero"/>
        <c:crossBetween val="between"/>
        <c:majorUnit val="2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709257683293259E-2"/>
          <c:y val="9.5594562566016783E-2"/>
          <c:w val="0.88224418399693738"/>
          <c:h val="0.66498659702283314"/>
        </c:manualLayout>
      </c:layout>
      <c:barChart>
        <c:barDir val="col"/>
        <c:grouping val="clustered"/>
        <c:varyColors val="0"/>
        <c:ser>
          <c:idx val="0"/>
          <c:order val="0"/>
          <c:spPr>
            <a:solidFill>
              <a:srgbClr val="FF93FF"/>
            </a:solidFill>
            <a:ln>
              <a:noFill/>
            </a:ln>
          </c:spPr>
          <c:invertIfNegative val="0"/>
          <c:cat>
            <c:strRef>
              <c:f>'HIV Prev KP_latest yr'!$A$5:$A$9</c:f>
              <c:strCache>
                <c:ptCount val="5"/>
                <c:pt idx="0">
                  <c:v>FSW (non-venue based) 2021</c:v>
                </c:pt>
                <c:pt idx="1">
                  <c:v>MSW (2018)</c:v>
                </c:pt>
                <c:pt idx="2">
                  <c:v>TG (2020)</c:v>
                </c:pt>
                <c:pt idx="3">
                  <c:v>MSM (2020)</c:v>
                </c:pt>
                <c:pt idx="4">
                  <c:v>PWID (2022)</c:v>
                </c:pt>
              </c:strCache>
            </c:strRef>
          </c:cat>
          <c:val>
            <c:numRef>
              <c:f>'HIV Prev KP_latest yr'!$B$5:$B$9</c:f>
              <c:numCache>
                <c:formatCode>General</c:formatCode>
                <c:ptCount val="5"/>
                <c:pt idx="0">
                  <c:v>1.0900000000000001</c:v>
                </c:pt>
              </c:numCache>
            </c:numRef>
          </c:val>
          <c:extLst>
            <c:ext xmlns:c16="http://schemas.microsoft.com/office/drawing/2014/chart" uri="{C3380CC4-5D6E-409C-BE32-E72D297353CC}">
              <c16:uniqueId val="{00000000-98E1-40F6-A977-A5E1C584FBBB}"/>
            </c:ext>
          </c:extLst>
        </c:ser>
        <c:ser>
          <c:idx val="1"/>
          <c:order val="1"/>
          <c:spPr>
            <a:solidFill>
              <a:srgbClr val="FF9900"/>
            </a:solidFill>
            <a:ln>
              <a:noFill/>
            </a:ln>
          </c:spPr>
          <c:invertIfNegative val="0"/>
          <c:cat>
            <c:strRef>
              <c:f>'HIV Prev KP_latest yr'!$A$5:$A$9</c:f>
              <c:strCache>
                <c:ptCount val="5"/>
                <c:pt idx="0">
                  <c:v>FSW (non-venue based) 2021</c:v>
                </c:pt>
                <c:pt idx="1">
                  <c:v>MSW (2018)</c:v>
                </c:pt>
                <c:pt idx="2">
                  <c:v>TG (2020)</c:v>
                </c:pt>
                <c:pt idx="3">
                  <c:v>MSM (2020)</c:v>
                </c:pt>
                <c:pt idx="4">
                  <c:v>PWID (2022)</c:v>
                </c:pt>
              </c:strCache>
            </c:strRef>
          </c:cat>
          <c:val>
            <c:numRef>
              <c:f>'HIV Prev KP_latest yr'!$C$5:$C$9</c:f>
              <c:numCache>
                <c:formatCode>General</c:formatCode>
                <c:ptCount val="5"/>
                <c:pt idx="1">
                  <c:v>3.8</c:v>
                </c:pt>
              </c:numCache>
            </c:numRef>
          </c:val>
          <c:extLst>
            <c:ext xmlns:c16="http://schemas.microsoft.com/office/drawing/2014/chart" uri="{C3380CC4-5D6E-409C-BE32-E72D297353CC}">
              <c16:uniqueId val="{00000001-98E1-40F6-A977-A5E1C584FBBB}"/>
            </c:ext>
          </c:extLst>
        </c:ser>
        <c:ser>
          <c:idx val="2"/>
          <c:order val="2"/>
          <c:spPr>
            <a:solidFill>
              <a:srgbClr val="FF5050"/>
            </a:solidFill>
            <a:ln>
              <a:noFill/>
            </a:ln>
          </c:spPr>
          <c:invertIfNegative val="0"/>
          <c:cat>
            <c:strRef>
              <c:f>'HIV Prev KP_latest yr'!$A$5:$A$9</c:f>
              <c:strCache>
                <c:ptCount val="5"/>
                <c:pt idx="0">
                  <c:v>FSW (non-venue based) 2021</c:v>
                </c:pt>
                <c:pt idx="1">
                  <c:v>MSW (2018)</c:v>
                </c:pt>
                <c:pt idx="2">
                  <c:v>TG (2020)</c:v>
                </c:pt>
                <c:pt idx="3">
                  <c:v>MSM (2020)</c:v>
                </c:pt>
                <c:pt idx="4">
                  <c:v>PWID (2022)</c:v>
                </c:pt>
              </c:strCache>
            </c:strRef>
          </c:cat>
          <c:val>
            <c:numRef>
              <c:f>'HIV Prev KP_latest yr'!$D$5:$D$9</c:f>
              <c:numCache>
                <c:formatCode>General</c:formatCode>
                <c:ptCount val="5"/>
                <c:pt idx="2">
                  <c:v>4.2</c:v>
                </c:pt>
              </c:numCache>
            </c:numRef>
          </c:val>
          <c:extLst>
            <c:ext xmlns:c16="http://schemas.microsoft.com/office/drawing/2014/chart" uri="{C3380CC4-5D6E-409C-BE32-E72D297353CC}">
              <c16:uniqueId val="{00000002-98E1-40F6-A977-A5E1C584FBBB}"/>
            </c:ext>
          </c:extLst>
        </c:ser>
        <c:ser>
          <c:idx val="3"/>
          <c:order val="3"/>
          <c:spPr>
            <a:solidFill>
              <a:srgbClr val="00CCFF"/>
            </a:solidFill>
            <a:ln>
              <a:noFill/>
            </a:ln>
          </c:spPr>
          <c:invertIfNegative val="0"/>
          <c:dPt>
            <c:idx val="3"/>
            <c:invertIfNegative val="0"/>
            <c:bubble3D val="0"/>
            <c:spPr>
              <a:solidFill>
                <a:srgbClr val="CC99FF"/>
              </a:solidFill>
              <a:ln>
                <a:noFill/>
              </a:ln>
            </c:spPr>
            <c:extLst>
              <c:ext xmlns:c16="http://schemas.microsoft.com/office/drawing/2014/chart" uri="{C3380CC4-5D6E-409C-BE32-E72D297353CC}">
                <c16:uniqueId val="{00000004-98E1-40F6-A977-A5E1C584FBBB}"/>
              </c:ext>
            </c:extLst>
          </c:dPt>
          <c:cat>
            <c:strRef>
              <c:f>'HIV Prev KP_latest yr'!$A$5:$A$9</c:f>
              <c:strCache>
                <c:ptCount val="5"/>
                <c:pt idx="0">
                  <c:v>FSW (non-venue based) 2021</c:v>
                </c:pt>
                <c:pt idx="1">
                  <c:v>MSW (2018)</c:v>
                </c:pt>
                <c:pt idx="2">
                  <c:v>TG (2020)</c:v>
                </c:pt>
                <c:pt idx="3">
                  <c:v>MSM (2020)</c:v>
                </c:pt>
                <c:pt idx="4">
                  <c:v>PWID (2022)</c:v>
                </c:pt>
              </c:strCache>
            </c:strRef>
          </c:cat>
          <c:val>
            <c:numRef>
              <c:f>'HIV Prev KP_latest yr'!$E$5:$E$9</c:f>
              <c:numCache>
                <c:formatCode>General</c:formatCode>
                <c:ptCount val="5"/>
                <c:pt idx="3">
                  <c:v>7.3</c:v>
                </c:pt>
                <c:pt idx="4">
                  <c:v>8.1999999999999993</c:v>
                </c:pt>
              </c:numCache>
            </c:numRef>
          </c:val>
          <c:extLst>
            <c:ext xmlns:c16="http://schemas.microsoft.com/office/drawing/2014/chart" uri="{C3380CC4-5D6E-409C-BE32-E72D297353CC}">
              <c16:uniqueId val="{00000005-98E1-40F6-A977-A5E1C584FBBB}"/>
            </c:ext>
          </c:extLst>
        </c:ser>
        <c:dLbls>
          <c:showLegendKey val="0"/>
          <c:showVal val="0"/>
          <c:showCatName val="0"/>
          <c:showSerName val="0"/>
          <c:showPercent val="0"/>
          <c:showBubbleSize val="0"/>
        </c:dLbls>
        <c:gapWidth val="150"/>
        <c:overlap val="-10"/>
        <c:axId val="173511808"/>
        <c:axId val="173513344"/>
      </c:barChart>
      <c:scatterChart>
        <c:scatterStyle val="smoothMarker"/>
        <c:varyColors val="0"/>
        <c:ser>
          <c:idx val="4"/>
          <c:order val="4"/>
          <c:tx>
            <c:strRef>
              <c:f>'HIV Prev KP_latest yr'!$U$1</c:f>
              <c:strCache>
                <c:ptCount val="1"/>
                <c:pt idx="0">
                  <c:v>t</c:v>
                </c:pt>
              </c:strCache>
            </c:strRef>
          </c:tx>
          <c:spPr>
            <a:ln w="25400">
              <a:solidFill>
                <a:srgbClr val="E31837"/>
              </a:solidFill>
              <a:prstDash val="sysDot"/>
            </a:ln>
          </c:spPr>
          <c:marker>
            <c:symbol val="none"/>
          </c:marker>
          <c:xVal>
            <c:numRef>
              <c:f>'HIV Prev KP_latest yr'!$T$2:$T$3</c:f>
              <c:numCache>
                <c:formatCode>General</c:formatCode>
                <c:ptCount val="2"/>
                <c:pt idx="0">
                  <c:v>0</c:v>
                </c:pt>
                <c:pt idx="1">
                  <c:v>1</c:v>
                </c:pt>
              </c:numCache>
            </c:numRef>
          </c:xVal>
          <c:yVal>
            <c:numRef>
              <c:f>'HIV Prev KP_latest yr'!$U$2:$U$3</c:f>
              <c:numCache>
                <c:formatCode>General</c:formatCode>
                <c:ptCount val="2"/>
                <c:pt idx="0">
                  <c:v>5</c:v>
                </c:pt>
                <c:pt idx="1">
                  <c:v>5</c:v>
                </c:pt>
              </c:numCache>
            </c:numRef>
          </c:yVal>
          <c:smooth val="1"/>
          <c:extLst>
            <c:ext xmlns:c16="http://schemas.microsoft.com/office/drawing/2014/chart" uri="{C3380CC4-5D6E-409C-BE32-E72D297353CC}">
              <c16:uniqueId val="{00000006-98E1-40F6-A977-A5E1C584FBBB}"/>
            </c:ext>
          </c:extLst>
        </c:ser>
        <c:dLbls>
          <c:showLegendKey val="0"/>
          <c:showVal val="0"/>
          <c:showCatName val="0"/>
          <c:showSerName val="0"/>
          <c:showPercent val="0"/>
          <c:showBubbleSize val="0"/>
        </c:dLbls>
        <c:axId val="173533440"/>
        <c:axId val="173531904"/>
      </c:scatte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2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dirty="0"/>
                  <a:t>HIV prevalence (%)</a:t>
                </a:r>
              </a:p>
            </c:rich>
          </c:tx>
          <c:layout>
            <c:manualLayout>
              <c:xMode val="edge"/>
              <c:yMode val="edge"/>
              <c:x val="1.2670015853092598E-2"/>
              <c:y val="0.23055807254915986"/>
            </c:manualLayout>
          </c:layout>
          <c:overlay val="0"/>
        </c:title>
        <c:numFmt formatCode="General" sourceLinked="1"/>
        <c:majorTickMark val="out"/>
        <c:minorTickMark val="none"/>
        <c:tickLblPos val="nextTo"/>
        <c:spPr>
          <a:ln>
            <a:noFill/>
          </a:ln>
        </c:spPr>
        <c:crossAx val="173511808"/>
        <c:crosses val="autoZero"/>
        <c:crossBetween val="between"/>
        <c:majorUnit val="10"/>
      </c:valAx>
      <c:valAx>
        <c:axId val="173531904"/>
        <c:scaling>
          <c:orientation val="minMax"/>
          <c:max val="30"/>
          <c:min val="0"/>
        </c:scaling>
        <c:delete val="1"/>
        <c:axPos val="r"/>
        <c:numFmt formatCode="General" sourceLinked="1"/>
        <c:majorTickMark val="out"/>
        <c:minorTickMark val="none"/>
        <c:tickLblPos val="nextTo"/>
        <c:crossAx val="173533440"/>
        <c:crosses val="max"/>
        <c:crossBetween val="midCat"/>
        <c:majorUnit val="1"/>
      </c:valAx>
      <c:valAx>
        <c:axId val="173533440"/>
        <c:scaling>
          <c:orientation val="minMax"/>
          <c:max val="1"/>
          <c:min val="0"/>
        </c:scaling>
        <c:delete val="1"/>
        <c:axPos val="t"/>
        <c:numFmt formatCode="General" sourceLinked="1"/>
        <c:majorTickMark val="out"/>
        <c:minorTickMark val="none"/>
        <c:tickLblPos val="nextTo"/>
        <c:crossAx val="173531904"/>
        <c:crosses val="max"/>
        <c:crossBetween val="midCat"/>
        <c:majorUnit val="0.2"/>
      </c:valAx>
    </c:plotArea>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17204071868768E-2"/>
          <c:y val="0.12505663765713496"/>
          <c:w val="0.88237718313461899"/>
          <c:h val="0.69156167979002625"/>
        </c:manualLayout>
      </c:layout>
      <c:barChart>
        <c:barDir val="col"/>
        <c:grouping val="clustered"/>
        <c:varyColors val="0"/>
        <c:ser>
          <c:idx val="0"/>
          <c:order val="0"/>
          <c:tx>
            <c:strRef>
              <c:f>'HIV prev_KPs'!$B$5</c:f>
              <c:strCache>
                <c:ptCount val="1"/>
                <c:pt idx="0">
                  <c:v>2010</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prev_KPs'!$B$6:$B$11</c:f>
              <c:numCache>
                <c:formatCode>General</c:formatCode>
                <c:ptCount val="6"/>
                <c:pt idx="0">
                  <c:v>21.9</c:v>
                </c:pt>
                <c:pt idx="1">
                  <c:v>16</c:v>
                </c:pt>
                <c:pt idx="2" formatCode="0">
                  <c:v>8.02</c:v>
                </c:pt>
                <c:pt idx="4" formatCode="0.0">
                  <c:v>2.69</c:v>
                </c:pt>
              </c:numCache>
            </c:numRef>
          </c:val>
          <c:extLst>
            <c:ext xmlns:c16="http://schemas.microsoft.com/office/drawing/2014/chart" uri="{C3380CC4-5D6E-409C-BE32-E72D297353CC}">
              <c16:uniqueId val="{00000000-66CB-4590-AB43-298E3CBC26E3}"/>
            </c:ext>
          </c:extLst>
        </c:ser>
        <c:ser>
          <c:idx val="1"/>
          <c:order val="1"/>
          <c:tx>
            <c:strRef>
              <c:f>'HIV prev_KPs'!$C$5</c:f>
              <c:strCache>
                <c:ptCount val="1"/>
                <c:pt idx="0">
                  <c:v>2012</c:v>
                </c:pt>
              </c:strCache>
            </c:strRef>
          </c:tx>
          <c:spPr>
            <a:solidFill>
              <a:srgbClr val="CC99FF"/>
            </a:solidFill>
            <a:ln w="25400">
              <a:noFill/>
            </a:ln>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prev_KPs'!$C$6:$C$11</c:f>
              <c:numCache>
                <c:formatCode>General</c:formatCode>
                <c:ptCount val="6"/>
                <c:pt idx="0">
                  <c:v>25.2</c:v>
                </c:pt>
                <c:pt idx="1">
                  <c:v>17.2</c:v>
                </c:pt>
                <c:pt idx="2" formatCode="0.0">
                  <c:v>31.52</c:v>
                </c:pt>
                <c:pt idx="3" formatCode="0.0">
                  <c:v>7.49</c:v>
                </c:pt>
                <c:pt idx="4">
                  <c:v>2.2000000000000002</c:v>
                </c:pt>
              </c:numCache>
            </c:numRef>
          </c:val>
          <c:extLst>
            <c:ext xmlns:c16="http://schemas.microsoft.com/office/drawing/2014/chart" uri="{C3380CC4-5D6E-409C-BE32-E72D297353CC}">
              <c16:uniqueId val="{00000001-66CB-4590-AB43-298E3CBC26E3}"/>
            </c:ext>
          </c:extLst>
        </c:ser>
        <c:ser>
          <c:idx val="2"/>
          <c:order val="2"/>
          <c:tx>
            <c:strRef>
              <c:f>'HIV prev_KPs'!$D$5</c:f>
              <c:strCache>
                <c:ptCount val="1"/>
                <c:pt idx="0">
                  <c:v>2014</c:v>
                </c:pt>
              </c:strCache>
            </c:strRef>
          </c:tx>
          <c:spPr>
            <a:solidFill>
              <a:srgbClr val="FF5050"/>
            </a:solidFill>
            <a:ln w="2540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CB-4590-AB43-298E3CBC26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prev_KPs'!$D$6:$D$11</c:f>
              <c:numCache>
                <c:formatCode>0.0</c:formatCode>
                <c:ptCount val="6"/>
                <c:pt idx="0">
                  <c:v>20.5</c:v>
                </c:pt>
                <c:pt idx="1">
                  <c:v>13.11</c:v>
                </c:pt>
                <c:pt idx="2">
                  <c:v>19.23</c:v>
                </c:pt>
                <c:pt idx="3">
                  <c:v>15.68</c:v>
                </c:pt>
                <c:pt idx="4" formatCode="General">
                  <c:v>1.1299999999999999</c:v>
                </c:pt>
              </c:numCache>
            </c:numRef>
          </c:val>
          <c:extLst>
            <c:ext xmlns:c16="http://schemas.microsoft.com/office/drawing/2014/chart" uri="{C3380CC4-5D6E-409C-BE32-E72D297353CC}">
              <c16:uniqueId val="{00000003-66CB-4590-AB43-298E3CBC26E3}"/>
            </c:ext>
          </c:extLst>
        </c:ser>
        <c:ser>
          <c:idx val="3"/>
          <c:order val="3"/>
          <c:tx>
            <c:strRef>
              <c:f>'HIV prev_KPs'!$E$5</c:f>
              <c:strCache>
                <c:ptCount val="1"/>
                <c:pt idx="0">
                  <c:v>2016</c:v>
                </c:pt>
              </c:strCache>
            </c:strRef>
          </c:tx>
          <c:spPr>
            <a:solidFill>
              <a:srgbClr val="FFC000"/>
            </a:solidFill>
            <a:ln w="25400">
              <a:noFill/>
            </a:ln>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prev_KPs'!$E$6:$E$11</c:f>
              <c:numCache>
                <c:formatCode>0.0</c:formatCode>
                <c:ptCount val="6"/>
                <c:pt idx="1">
                  <c:v>14.11</c:v>
                </c:pt>
                <c:pt idx="2">
                  <c:v>21.61</c:v>
                </c:pt>
                <c:pt idx="3">
                  <c:v>10.16</c:v>
                </c:pt>
                <c:pt idx="4" formatCode="General">
                  <c:v>1</c:v>
                </c:pt>
              </c:numCache>
            </c:numRef>
          </c:val>
          <c:extLst>
            <c:ext xmlns:c16="http://schemas.microsoft.com/office/drawing/2014/chart" uri="{C3380CC4-5D6E-409C-BE32-E72D297353CC}">
              <c16:uniqueId val="{00000004-66CB-4590-AB43-298E3CBC26E3}"/>
            </c:ext>
          </c:extLst>
        </c:ser>
        <c:ser>
          <c:idx val="4"/>
          <c:order val="4"/>
          <c:tx>
            <c:strRef>
              <c:f>'HIV prev_KPs'!$F$5</c:f>
              <c:strCache>
                <c:ptCount val="1"/>
                <c:pt idx="0">
                  <c:v>2018</c:v>
                </c:pt>
              </c:strCache>
            </c:strRef>
          </c:tx>
          <c:spPr>
            <a:solidFill>
              <a:srgbClr val="00A99A"/>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prev_KPs'!$F$6:$F$11</c:f>
              <c:numCache>
                <c:formatCode>0.0</c:formatCode>
                <c:ptCount val="6"/>
                <c:pt idx="1">
                  <c:v>3.81</c:v>
                </c:pt>
                <c:pt idx="2" formatCode="General">
                  <c:v>11.9</c:v>
                </c:pt>
                <c:pt idx="3" formatCode="0">
                  <c:v>10.99</c:v>
                </c:pt>
                <c:pt idx="4">
                  <c:v>0.72</c:v>
                </c:pt>
              </c:numCache>
            </c:numRef>
          </c:val>
          <c:extLst>
            <c:ext xmlns:c16="http://schemas.microsoft.com/office/drawing/2014/chart" uri="{C3380CC4-5D6E-409C-BE32-E72D297353CC}">
              <c16:uniqueId val="{00000005-66CB-4590-AB43-298E3CBC26E3}"/>
            </c:ext>
          </c:extLst>
        </c:ser>
        <c:ser>
          <c:idx val="5"/>
          <c:order val="5"/>
          <c:tx>
            <c:strRef>
              <c:f>'HIV prev_KPs'!$G$5</c:f>
              <c:strCache>
                <c:ptCount val="1"/>
                <c:pt idx="0">
                  <c:v>2019</c:v>
                </c:pt>
              </c:strCache>
            </c:strRef>
          </c:tx>
          <c:spPr>
            <a:solidFill>
              <a:srgbClr val="78A7B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prev_KPs'!$G$6:$G$11</c:f>
              <c:numCache>
                <c:formatCode>General</c:formatCode>
                <c:ptCount val="6"/>
                <c:pt idx="5">
                  <c:v>2.8</c:v>
                </c:pt>
              </c:numCache>
            </c:numRef>
          </c:val>
          <c:extLst>
            <c:ext xmlns:c16="http://schemas.microsoft.com/office/drawing/2014/chart" uri="{C3380CC4-5D6E-409C-BE32-E72D297353CC}">
              <c16:uniqueId val="{00000006-66CB-4590-AB43-298E3CBC26E3}"/>
            </c:ext>
          </c:extLst>
        </c:ser>
        <c:ser>
          <c:idx val="6"/>
          <c:order val="6"/>
          <c:tx>
            <c:strRef>
              <c:f>'HIV prev_KPs'!$H$5</c:f>
              <c:strCache>
                <c:ptCount val="1"/>
                <c:pt idx="0">
                  <c:v>2020</c:v>
                </c:pt>
              </c:strCache>
            </c:strRef>
          </c:tx>
          <c:spPr>
            <a:solidFill>
              <a:srgbClr val="FF99FF"/>
            </a:solidFill>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prev_KPs'!$H$6:$H$11</c:f>
              <c:numCache>
                <c:formatCode>General</c:formatCode>
                <c:ptCount val="6"/>
                <c:pt idx="0">
                  <c:v>7.8</c:v>
                </c:pt>
                <c:pt idx="2">
                  <c:v>7.3</c:v>
                </c:pt>
                <c:pt idx="3">
                  <c:v>4.2</c:v>
                </c:pt>
              </c:numCache>
            </c:numRef>
          </c:val>
          <c:extLst>
            <c:ext xmlns:c16="http://schemas.microsoft.com/office/drawing/2014/chart" uri="{C3380CC4-5D6E-409C-BE32-E72D297353CC}">
              <c16:uniqueId val="{00000007-66CB-4590-AB43-298E3CBC26E3}"/>
            </c:ext>
          </c:extLst>
        </c:ser>
        <c:ser>
          <c:idx val="7"/>
          <c:order val="7"/>
          <c:tx>
            <c:strRef>
              <c:f>'HIV prev_KPs'!$J$5</c:f>
              <c:strCache>
                <c:ptCount val="1"/>
                <c:pt idx="0">
                  <c:v>2022</c:v>
                </c:pt>
              </c:strCache>
            </c:strRef>
          </c:tx>
          <c:spPr>
            <a:solidFill>
              <a:srgbClr val="FF9966"/>
            </a:solidFill>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prev_KPs'!$J$6:$J$11</c:f>
              <c:numCache>
                <c:formatCode>General</c:formatCode>
                <c:ptCount val="6"/>
                <c:pt idx="0">
                  <c:v>8.1999999999999993</c:v>
                </c:pt>
              </c:numCache>
            </c:numRef>
          </c:val>
          <c:extLst>
            <c:ext xmlns:c16="http://schemas.microsoft.com/office/drawing/2014/chart" uri="{C3380CC4-5D6E-409C-BE32-E72D297353CC}">
              <c16:uniqueId val="{00000008-66CB-4590-AB43-298E3CBC26E3}"/>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ax val="40"/>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4.5858830146231717E-2"/>
              <c:y val="6.7109407376709493E-2"/>
            </c:manualLayout>
          </c:layout>
          <c:overlay val="0"/>
        </c:title>
        <c:numFmt formatCode="General" sourceLinked="1"/>
        <c:majorTickMark val="out"/>
        <c:minorTickMark val="none"/>
        <c:tickLblPos val="nextTo"/>
        <c:spPr>
          <a:ln>
            <a:noFill/>
          </a:ln>
        </c:spPr>
        <c:crossAx val="133465216"/>
        <c:crosses val="autoZero"/>
        <c:crossBetween val="between"/>
        <c:majorUnit val="40"/>
      </c:valAx>
    </c:plotArea>
    <c:legend>
      <c:legendPos val="b"/>
      <c:layout>
        <c:manualLayout>
          <c:xMode val="edge"/>
          <c:yMode val="edge"/>
          <c:x val="0.30656289838770151"/>
          <c:y val="2.2476861444950966E-2"/>
          <c:w val="0.69343710161229843"/>
          <c:h val="9.4226412487912692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17204071868768E-2"/>
          <c:y val="9.4354819019715555E-2"/>
          <c:w val="0.88237718313461899"/>
          <c:h val="0.72226343417599115"/>
        </c:manualLayout>
      </c:layout>
      <c:barChart>
        <c:barDir val="col"/>
        <c:grouping val="clustered"/>
        <c:varyColors val="0"/>
        <c:ser>
          <c:idx val="0"/>
          <c:order val="0"/>
          <c:tx>
            <c:strRef>
              <c:f>'HIV prev by age group'!$B$2</c:f>
              <c:strCache>
                <c:ptCount val="1"/>
                <c:pt idx="0">
                  <c:v>2010</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group'!$A$3:$A$5</c:f>
              <c:strCache>
                <c:ptCount val="3"/>
                <c:pt idx="0">
                  <c:v>All ages</c:v>
                </c:pt>
                <c:pt idx="1">
                  <c:v>&lt;25 yr</c:v>
                </c:pt>
                <c:pt idx="2">
                  <c:v>25+ yr</c:v>
                </c:pt>
              </c:strCache>
            </c:strRef>
          </c:cat>
          <c:val>
            <c:numRef>
              <c:f>'HIV prev by age group'!$B$3:$B$5</c:f>
              <c:numCache>
                <c:formatCode>General</c:formatCode>
                <c:ptCount val="3"/>
                <c:pt idx="0">
                  <c:v>8</c:v>
                </c:pt>
                <c:pt idx="1">
                  <c:v>5.9</c:v>
                </c:pt>
                <c:pt idx="2">
                  <c:v>16.5</c:v>
                </c:pt>
              </c:numCache>
            </c:numRef>
          </c:val>
          <c:extLst>
            <c:ext xmlns:c16="http://schemas.microsoft.com/office/drawing/2014/chart" uri="{C3380CC4-5D6E-409C-BE32-E72D297353CC}">
              <c16:uniqueId val="{00000000-6EEA-405A-8886-963A1B275856}"/>
            </c:ext>
          </c:extLst>
        </c:ser>
        <c:ser>
          <c:idx val="1"/>
          <c:order val="1"/>
          <c:tx>
            <c:strRef>
              <c:f>'HIV prev by age group'!$C$2</c:f>
              <c:strCache>
                <c:ptCount val="1"/>
                <c:pt idx="0">
                  <c:v>2012</c:v>
                </c:pt>
              </c:strCache>
            </c:strRef>
          </c:tx>
          <c:spPr>
            <a:solidFill>
              <a:srgbClr val="CDC884"/>
            </a:solidFill>
            <a:ln w="25400">
              <a:noFill/>
            </a:ln>
          </c:spPr>
          <c:invertIfNegative val="0"/>
          <c:cat>
            <c:strRef>
              <c:f>'HIV prev by age group'!$A$3:$A$5</c:f>
              <c:strCache>
                <c:ptCount val="3"/>
                <c:pt idx="0">
                  <c:v>All ages</c:v>
                </c:pt>
                <c:pt idx="1">
                  <c:v>&lt;25 yr</c:v>
                </c:pt>
                <c:pt idx="2">
                  <c:v>25+ yr</c:v>
                </c:pt>
              </c:strCache>
            </c:strRef>
          </c:cat>
          <c:val>
            <c:numRef>
              <c:f>'HIV prev by age group'!$C$3:$C$5</c:f>
              <c:numCache>
                <c:formatCode>General</c:formatCode>
                <c:ptCount val="3"/>
                <c:pt idx="0">
                  <c:v>31.5</c:v>
                </c:pt>
                <c:pt idx="1">
                  <c:v>33.9</c:v>
                </c:pt>
                <c:pt idx="2">
                  <c:v>29.2</c:v>
                </c:pt>
              </c:numCache>
            </c:numRef>
          </c:val>
          <c:extLst>
            <c:ext xmlns:c16="http://schemas.microsoft.com/office/drawing/2014/chart" uri="{C3380CC4-5D6E-409C-BE32-E72D297353CC}">
              <c16:uniqueId val="{00000001-6EEA-405A-8886-963A1B275856}"/>
            </c:ext>
          </c:extLst>
        </c:ser>
        <c:ser>
          <c:idx val="2"/>
          <c:order val="2"/>
          <c:tx>
            <c:strRef>
              <c:f>'HIV prev by age group'!$D$2</c:f>
              <c:strCache>
                <c:ptCount val="1"/>
                <c:pt idx="0">
                  <c:v>2014</c:v>
                </c:pt>
              </c:strCache>
            </c:strRef>
          </c:tx>
          <c:spPr>
            <a:solidFill>
              <a:srgbClr val="F26B73"/>
            </a:solidFill>
            <a:ln w="25400">
              <a:noFill/>
            </a:ln>
          </c:spPr>
          <c:invertIfNegative val="0"/>
          <c:cat>
            <c:strRef>
              <c:f>'HIV prev by age group'!$A$3:$A$5</c:f>
              <c:strCache>
                <c:ptCount val="3"/>
                <c:pt idx="0">
                  <c:v>All ages</c:v>
                </c:pt>
                <c:pt idx="1">
                  <c:v>&lt;25 yr</c:v>
                </c:pt>
                <c:pt idx="2">
                  <c:v>25+ yr</c:v>
                </c:pt>
              </c:strCache>
            </c:strRef>
          </c:cat>
          <c:val>
            <c:numRef>
              <c:f>'HIV prev by age group'!$D$3:$D$5</c:f>
              <c:numCache>
                <c:formatCode>General</c:formatCode>
                <c:ptCount val="3"/>
                <c:pt idx="0">
                  <c:v>19.2</c:v>
                </c:pt>
                <c:pt idx="1">
                  <c:v>16.5</c:v>
                </c:pt>
                <c:pt idx="2">
                  <c:v>20.399999999999999</c:v>
                </c:pt>
              </c:numCache>
            </c:numRef>
          </c:val>
          <c:extLst>
            <c:ext xmlns:c16="http://schemas.microsoft.com/office/drawing/2014/chart" uri="{C3380CC4-5D6E-409C-BE32-E72D297353CC}">
              <c16:uniqueId val="{00000002-6EEA-405A-8886-963A1B275856}"/>
            </c:ext>
          </c:extLst>
        </c:ser>
        <c:ser>
          <c:idx val="3"/>
          <c:order val="3"/>
          <c:tx>
            <c:strRef>
              <c:f>'HIV prev by age group'!$E$2</c:f>
              <c:strCache>
                <c:ptCount val="1"/>
                <c:pt idx="0">
                  <c:v>2016</c:v>
                </c:pt>
              </c:strCache>
            </c:strRef>
          </c:tx>
          <c:spPr>
            <a:solidFill>
              <a:srgbClr val="78A7B7"/>
            </a:solidFill>
          </c:spPr>
          <c:invertIfNegative val="0"/>
          <c:cat>
            <c:strRef>
              <c:f>'HIV prev by age group'!$A$3:$A$5</c:f>
              <c:strCache>
                <c:ptCount val="3"/>
                <c:pt idx="0">
                  <c:v>All ages</c:v>
                </c:pt>
                <c:pt idx="1">
                  <c:v>&lt;25 yr</c:v>
                </c:pt>
                <c:pt idx="2">
                  <c:v>25+ yr</c:v>
                </c:pt>
              </c:strCache>
            </c:strRef>
          </c:cat>
          <c:val>
            <c:numRef>
              <c:f>'HIV prev by age group'!$E$3:$E$5</c:f>
              <c:numCache>
                <c:formatCode>General</c:formatCode>
                <c:ptCount val="3"/>
                <c:pt idx="0">
                  <c:v>21.6</c:v>
                </c:pt>
                <c:pt idx="1">
                  <c:v>11</c:v>
                </c:pt>
                <c:pt idx="2">
                  <c:v>26.2</c:v>
                </c:pt>
              </c:numCache>
            </c:numRef>
          </c:val>
          <c:extLst>
            <c:ext xmlns:c16="http://schemas.microsoft.com/office/drawing/2014/chart" uri="{C3380CC4-5D6E-409C-BE32-E72D297353CC}">
              <c16:uniqueId val="{00000003-6EEA-405A-8886-963A1B275856}"/>
            </c:ext>
          </c:extLst>
        </c:ser>
        <c:ser>
          <c:idx val="4"/>
          <c:order val="4"/>
          <c:tx>
            <c:strRef>
              <c:f>'HIV prev by age group'!$G$2</c:f>
              <c:strCache>
                <c:ptCount val="1"/>
                <c:pt idx="0">
                  <c:v>2020</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group'!$A$3:$A$5</c:f>
              <c:strCache>
                <c:ptCount val="3"/>
                <c:pt idx="0">
                  <c:v>All ages</c:v>
                </c:pt>
                <c:pt idx="1">
                  <c:v>&lt;25 yr</c:v>
                </c:pt>
                <c:pt idx="2">
                  <c:v>25+ yr</c:v>
                </c:pt>
              </c:strCache>
            </c:strRef>
          </c:cat>
          <c:val>
            <c:numRef>
              <c:f>'HIV prev by age group'!$G$3:$G$5</c:f>
              <c:numCache>
                <c:formatCode>General</c:formatCode>
                <c:ptCount val="3"/>
                <c:pt idx="0">
                  <c:v>7.3</c:v>
                </c:pt>
                <c:pt idx="1">
                  <c:v>5.2</c:v>
                </c:pt>
                <c:pt idx="2">
                  <c:v>8.4</c:v>
                </c:pt>
              </c:numCache>
            </c:numRef>
          </c:val>
          <c:extLst>
            <c:ext xmlns:c16="http://schemas.microsoft.com/office/drawing/2014/chart" uri="{C3380CC4-5D6E-409C-BE32-E72D297353CC}">
              <c16:uniqueId val="{00000004-6EEA-405A-8886-963A1B275856}"/>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4.2287401574803152E-2"/>
              <c:y val="4.3632907955471062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34676427165354"/>
          <c:y val="0.10142422986600361"/>
          <c:w val="0.32297300337457818"/>
          <c:h val="9.4226412487912692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0.63463</cdr:x>
      <cdr:y>0.24916</cdr:y>
    </cdr:from>
    <cdr:to>
      <cdr:x>1</cdr:x>
      <cdr:y>0.41863</cdr:y>
    </cdr:to>
    <cdr:sp macro="" textlink="">
      <cdr:nvSpPr>
        <cdr:cNvPr id="4" name="TextBox 7">
          <a:extLst xmlns:a="http://schemas.openxmlformats.org/drawingml/2006/main">
            <a:ext uri="{FF2B5EF4-FFF2-40B4-BE49-F238E27FC236}">
              <a16:creationId xmlns:a16="http://schemas.microsoft.com/office/drawing/2014/main" id="{32CE5ED3-A495-4A84-AB03-55DABDA0A819}"/>
            </a:ext>
          </a:extLst>
        </cdr:cNvPr>
        <cdr:cNvSpPr txBox="1"/>
      </cdr:nvSpPr>
      <cdr:spPr>
        <a:xfrm xmlns:a="http://schemas.openxmlformats.org/drawingml/2006/main">
          <a:off x="2825627" y="856000"/>
          <a:ext cx="1626774" cy="5822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15%</a:t>
          </a:r>
        </a:p>
      </cdr:txBody>
    </cdr:sp>
  </cdr:relSizeAnchor>
</c:userShapes>
</file>

<file path=ppt/drawings/drawing2.xml><?xml version="1.0" encoding="utf-8"?>
<c:userShapes xmlns:c="http://schemas.openxmlformats.org/drawingml/2006/chart">
  <cdr:relSizeAnchor xmlns:cdr="http://schemas.openxmlformats.org/drawingml/2006/chartDrawing">
    <cdr:from>
      <cdr:x>0.03353</cdr:x>
      <cdr:y>0.27019</cdr:y>
    </cdr:from>
    <cdr:to>
      <cdr:x>0.36179</cdr:x>
      <cdr:y>0.37266</cdr:y>
    </cdr:to>
    <cdr:sp macro="" textlink="">
      <cdr:nvSpPr>
        <cdr:cNvPr id="3" name="TextBox 2"/>
        <cdr:cNvSpPr txBox="1"/>
      </cdr:nvSpPr>
      <cdr:spPr>
        <a:xfrm xmlns:a="http://schemas.openxmlformats.org/drawingml/2006/main">
          <a:off x="202499" y="1095012"/>
          <a:ext cx="1982289" cy="415287"/>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0" i="0" u="none" strike="noStrike">
              <a:solidFill>
                <a:srgbClr val="000000"/>
              </a:solidFill>
              <a:latin typeface="Arial Nova" panose="020B0504020202020204" pitchFamily="34" charset="0"/>
              <a:cs typeface="Calibri"/>
            </a:rPr>
            <a:t>Female sex workers</a:t>
          </a:r>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0.07192</cdr:x>
      <cdr:y>0.39914</cdr:y>
    </cdr:from>
    <cdr:to>
      <cdr:x>0.36179</cdr:x>
      <cdr:y>0.5016</cdr:y>
    </cdr:to>
    <cdr:sp macro="" textlink="">
      <cdr:nvSpPr>
        <cdr:cNvPr id="4" name="TextBox 1"/>
        <cdr:cNvSpPr txBox="1"/>
      </cdr:nvSpPr>
      <cdr:spPr>
        <a:xfrm xmlns:a="http://schemas.openxmlformats.org/drawingml/2006/main">
          <a:off x="434328" y="1617640"/>
          <a:ext cx="1750460" cy="415246"/>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0" i="0" u="none" strike="noStrike">
              <a:solidFill>
                <a:srgbClr val="000000"/>
              </a:solidFill>
              <a:latin typeface="Arial Nova" panose="020B0504020202020204" pitchFamily="34" charset="0"/>
              <a:cs typeface="Calibri"/>
            </a:rPr>
            <a:t>Men who have sex with men</a:t>
          </a:r>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0.18809</cdr:x>
      <cdr:y>0.54533</cdr:y>
    </cdr:from>
    <cdr:to>
      <cdr:x>0.36179</cdr:x>
      <cdr:y>0.6478</cdr:y>
    </cdr:to>
    <cdr:sp macro="" textlink="">
      <cdr:nvSpPr>
        <cdr:cNvPr id="5" name="TextBox 1"/>
        <cdr:cNvSpPr txBox="1"/>
      </cdr:nvSpPr>
      <cdr:spPr>
        <a:xfrm xmlns:a="http://schemas.openxmlformats.org/drawingml/2006/main">
          <a:off x="1135852" y="2210101"/>
          <a:ext cx="1048936" cy="415287"/>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0" i="0" u="none" strike="noStrike">
              <a:solidFill>
                <a:srgbClr val="000000"/>
              </a:solidFill>
              <a:latin typeface="Arial Nova" panose="020B0504020202020204" pitchFamily="34" charset="0"/>
              <a:cs typeface="Calibri"/>
            </a:rPr>
            <a:t>Transgender people</a:t>
          </a:r>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0.18809</cdr:x>
      <cdr:y>0.82214</cdr:y>
    </cdr:from>
    <cdr:to>
      <cdr:x>0.36179</cdr:x>
      <cdr:y>0.92461</cdr:y>
    </cdr:to>
    <cdr:sp macro="" textlink="">
      <cdr:nvSpPr>
        <cdr:cNvPr id="6" name="TextBox 1"/>
        <cdr:cNvSpPr txBox="1"/>
      </cdr:nvSpPr>
      <cdr:spPr>
        <a:xfrm xmlns:a="http://schemas.openxmlformats.org/drawingml/2006/main">
          <a:off x="1135853" y="3331937"/>
          <a:ext cx="1048935" cy="415287"/>
        </a:xfrm>
        <a:prstGeom xmlns:a="http://schemas.openxmlformats.org/drawingml/2006/main" prst="rect">
          <a:avLst/>
        </a:prstGeom>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0" i="0" u="none" strike="noStrike">
              <a:solidFill>
                <a:srgbClr val="000000"/>
              </a:solidFill>
              <a:latin typeface="Arial Nova" panose="020B0504020202020204" pitchFamily="34" charset="0"/>
              <a:cs typeface="Calibri"/>
            </a:rPr>
            <a:t>People who inject drugs</a:t>
          </a:r>
          <a:endParaRPr lang="en-GB" sz="1200" dirty="0">
            <a:latin typeface="Arial Nova" panose="020B0504020202020204" pitchFamily="34" charset="0"/>
            <a:cs typeface="Arial" pitchFamily="34" charset="0"/>
          </a:endParaRPr>
        </a:p>
      </cdr:txBody>
    </cdr:sp>
  </cdr:relSizeAnchor>
  <cdr:relSizeAnchor xmlns:cdr="http://schemas.openxmlformats.org/drawingml/2006/chartDrawing">
    <cdr:from>
      <cdr:x>0.05084</cdr:x>
      <cdr:y>0.70618</cdr:y>
    </cdr:from>
    <cdr:to>
      <cdr:x>0.36179</cdr:x>
      <cdr:y>0.82183</cdr:y>
    </cdr:to>
    <cdr:sp macro="" textlink="">
      <cdr:nvSpPr>
        <cdr:cNvPr id="2" name="TextBox 1">
          <a:extLst xmlns:a="http://schemas.openxmlformats.org/drawingml/2006/main">
            <a:ext uri="{FF2B5EF4-FFF2-40B4-BE49-F238E27FC236}">
              <a16:creationId xmlns:a16="http://schemas.microsoft.com/office/drawing/2014/main" id="{84055832-366F-4D7D-B8F6-1F10A2B204A5}"/>
            </a:ext>
          </a:extLst>
        </cdr:cNvPr>
        <cdr:cNvSpPr txBox="1"/>
      </cdr:nvSpPr>
      <cdr:spPr>
        <a:xfrm xmlns:a="http://schemas.openxmlformats.org/drawingml/2006/main">
          <a:off x="307031" y="2861994"/>
          <a:ext cx="1877757" cy="4687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200" b="0" i="0" u="none" strike="noStrike">
              <a:solidFill>
                <a:srgbClr val="000000"/>
              </a:solidFill>
              <a:latin typeface="Arial Nova" panose="020B0504020202020204" pitchFamily="34" charset="0"/>
              <a:cs typeface="Calibri"/>
            </a:rPr>
            <a:t>Male sex workers*</a:t>
          </a:r>
          <a:endParaRPr lang="en-US" sz="1200" dirty="0">
            <a:latin typeface="Arial Nova" panose="020B05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dr:relSizeAnchor xmlns:cdr="http://schemas.openxmlformats.org/drawingml/2006/chartDrawing">
    <cdr:from>
      <cdr:x>0.62353</cdr:x>
      <cdr:y>0.90561</cdr:y>
    </cdr:from>
    <cdr:to>
      <cdr:x>0.96618</cdr:x>
      <cdr:y>0.98469</cdr:y>
    </cdr:to>
    <cdr:sp macro="" textlink="">
      <cdr:nvSpPr>
        <cdr:cNvPr id="3"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01/02/2024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16" rtl="0" eaLnBrk="1" latinLnBrk="0" hangingPunct="1">
      <a:defRPr sz="1200" kern="1200">
        <a:solidFill>
          <a:schemeClr val="tx1"/>
        </a:solidFill>
        <a:latin typeface="+mn-lt"/>
        <a:ea typeface="+mn-ea"/>
        <a:cs typeface="+mn-cs"/>
      </a:defRPr>
    </a:lvl1pPr>
    <a:lvl2pPr marL="455711" algn="l" defTabSz="911416" rtl="0" eaLnBrk="1" latinLnBrk="0" hangingPunct="1">
      <a:defRPr sz="1200" kern="1200">
        <a:solidFill>
          <a:schemeClr val="tx1"/>
        </a:solidFill>
        <a:latin typeface="+mn-lt"/>
        <a:ea typeface="+mn-ea"/>
        <a:cs typeface="+mn-cs"/>
      </a:defRPr>
    </a:lvl2pPr>
    <a:lvl3pPr marL="911416" algn="l" defTabSz="911416" rtl="0" eaLnBrk="1" latinLnBrk="0" hangingPunct="1">
      <a:defRPr sz="1200" kern="1200">
        <a:solidFill>
          <a:schemeClr val="tx1"/>
        </a:solidFill>
        <a:latin typeface="+mn-lt"/>
        <a:ea typeface="+mn-ea"/>
        <a:cs typeface="+mn-cs"/>
      </a:defRPr>
    </a:lvl3pPr>
    <a:lvl4pPr marL="1367125" algn="l" defTabSz="911416" rtl="0" eaLnBrk="1" latinLnBrk="0" hangingPunct="1">
      <a:defRPr sz="1200" kern="1200">
        <a:solidFill>
          <a:schemeClr val="tx1"/>
        </a:solidFill>
        <a:latin typeface="+mn-lt"/>
        <a:ea typeface="+mn-ea"/>
        <a:cs typeface="+mn-cs"/>
      </a:defRPr>
    </a:lvl4pPr>
    <a:lvl5pPr marL="1822808" algn="l" defTabSz="911416" rtl="0" eaLnBrk="1" latinLnBrk="0" hangingPunct="1">
      <a:defRPr sz="1200" kern="1200">
        <a:solidFill>
          <a:schemeClr val="tx1"/>
        </a:solidFill>
        <a:latin typeface="+mn-lt"/>
        <a:ea typeface="+mn-ea"/>
        <a:cs typeface="+mn-cs"/>
      </a:defRPr>
    </a:lvl5pPr>
    <a:lvl6pPr marL="2278533" algn="l" defTabSz="911416" rtl="0" eaLnBrk="1" latinLnBrk="0" hangingPunct="1">
      <a:defRPr sz="1200" kern="1200">
        <a:solidFill>
          <a:schemeClr val="tx1"/>
        </a:solidFill>
        <a:latin typeface="+mn-lt"/>
        <a:ea typeface="+mn-ea"/>
        <a:cs typeface="+mn-cs"/>
      </a:defRPr>
    </a:lvl6pPr>
    <a:lvl7pPr marL="2734252" algn="l" defTabSz="911416" rtl="0" eaLnBrk="1" latinLnBrk="0" hangingPunct="1">
      <a:defRPr sz="1200" kern="1200">
        <a:solidFill>
          <a:schemeClr val="tx1"/>
        </a:solidFill>
        <a:latin typeface="+mn-lt"/>
        <a:ea typeface="+mn-ea"/>
        <a:cs typeface="+mn-cs"/>
      </a:defRPr>
    </a:lvl7pPr>
    <a:lvl8pPr marL="3189943" algn="l" defTabSz="911416" rtl="0" eaLnBrk="1" latinLnBrk="0" hangingPunct="1">
      <a:defRPr sz="1200" kern="1200">
        <a:solidFill>
          <a:schemeClr val="tx1"/>
        </a:solidFill>
        <a:latin typeface="+mn-lt"/>
        <a:ea typeface="+mn-ea"/>
        <a:cs typeface="+mn-cs"/>
      </a:defRPr>
    </a:lvl8pPr>
    <a:lvl9pPr marL="3645625" algn="l" defTabSz="9114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165421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14</a:t>
            </a:fld>
            <a:endParaRPr lang="en-US"/>
          </a:p>
        </p:txBody>
      </p:sp>
    </p:spTree>
    <p:extLst>
      <p:ext uri="{BB962C8B-B14F-4D97-AF65-F5344CB8AC3E}">
        <p14:creationId xmlns:p14="http://schemas.microsoft.com/office/powerpoint/2010/main" val="176766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168846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825F2-80AB-48EE-895F-7144FE518D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3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346543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BC92-4A5D-4524-A6ED-172FD657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53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30</a:t>
            </a:fld>
            <a:endParaRPr lang="en-US"/>
          </a:p>
        </p:txBody>
      </p:sp>
    </p:spTree>
    <p:extLst>
      <p:ext uri="{BB962C8B-B14F-4D97-AF65-F5344CB8AC3E}">
        <p14:creationId xmlns:p14="http://schemas.microsoft.com/office/powerpoint/2010/main" val="82428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416" rtl="0" eaLnBrk="1" fontAlgn="auto" latinLnBrk="0" hangingPunct="1">
              <a:lnSpc>
                <a:spcPct val="100000"/>
              </a:lnSpc>
              <a:spcBef>
                <a:spcPts val="0"/>
              </a:spcBef>
              <a:spcAft>
                <a:spcPts val="0"/>
              </a:spcAft>
              <a:buClrTx/>
              <a:buSzTx/>
              <a:buFontTx/>
              <a:buNone/>
              <a:tabLst/>
              <a:defRPr/>
            </a:pPr>
            <a:fld id="{E0C7BC92-4A5D-4524-A6ED-172FD65736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1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504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416" rtl="0" eaLnBrk="1" fontAlgn="auto" latinLnBrk="0" hangingPunct="1">
              <a:lnSpc>
                <a:spcPct val="100000"/>
              </a:lnSpc>
              <a:spcBef>
                <a:spcPts val="0"/>
              </a:spcBef>
              <a:spcAft>
                <a:spcPts val="0"/>
              </a:spcAft>
              <a:buClrTx/>
              <a:buSzTx/>
              <a:buFontTx/>
              <a:buNone/>
              <a:tabLst/>
              <a:defRPr/>
            </a:pPr>
            <a:fld id="{E0C7BC92-4A5D-4524-A6ED-172FD65736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16"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51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39</a:t>
            </a:fld>
            <a:endParaRPr lang="en-US"/>
          </a:p>
        </p:txBody>
      </p:sp>
    </p:spTree>
    <p:extLst>
      <p:ext uri="{BB962C8B-B14F-4D97-AF65-F5344CB8AC3E}">
        <p14:creationId xmlns:p14="http://schemas.microsoft.com/office/powerpoint/2010/main" val="84360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99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8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111564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199766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93635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120698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349674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4"/>
            <a:ext cx="8189383"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8"/>
            <a:ext cx="8191500" cy="638854"/>
          </a:xfrm>
          <a:prstGeom prst="rect">
            <a:avLst/>
          </a:prstGeom>
          <a:noFill/>
        </p:spPr>
        <p:txBody>
          <a:bodyPr lIns="99254" tIns="49638" rIns="99254" bIns="49638">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1"/>
            <a:ext cx="8191500" cy="500355"/>
          </a:xfrm>
          <a:prstGeom prst="rect">
            <a:avLst/>
          </a:prstGeom>
          <a:noFill/>
        </p:spPr>
        <p:txBody>
          <a:bodyPr lIns="99254" tIns="49638" rIns="99254" bIns="49638">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36" tIns="45574" rIns="91136" bIns="45574"/>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90962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7480460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155304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627813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981828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293555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4"/>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627530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6" tIns="58530" rIns="117066" bIns="58530">
            <a:normAutofit/>
          </a:bodyPr>
          <a:lstStyle>
            <a:lvl1pPr marL="682866" marR="0" indent="-682866" algn="l" defTabSz="1170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18" indent="0" algn="ctr">
              <a:buNone/>
              <a:defRPr>
                <a:solidFill>
                  <a:schemeClr val="tx1">
                    <a:tint val="75000"/>
                  </a:schemeClr>
                </a:solidFill>
              </a:defRPr>
            </a:lvl2pPr>
            <a:lvl3pPr marL="1170619" indent="0" algn="ctr">
              <a:buNone/>
              <a:defRPr>
                <a:solidFill>
                  <a:schemeClr val="tx1">
                    <a:tint val="75000"/>
                  </a:schemeClr>
                </a:solidFill>
              </a:defRPr>
            </a:lvl3pPr>
            <a:lvl4pPr marL="1755925" indent="0" algn="ctr">
              <a:buNone/>
              <a:defRPr>
                <a:solidFill>
                  <a:schemeClr val="tx1">
                    <a:tint val="75000"/>
                  </a:schemeClr>
                </a:solidFill>
              </a:defRPr>
            </a:lvl4pPr>
            <a:lvl5pPr marL="2341245" indent="0" algn="ctr">
              <a:buNone/>
              <a:defRPr>
                <a:solidFill>
                  <a:schemeClr val="tx1">
                    <a:tint val="75000"/>
                  </a:schemeClr>
                </a:solidFill>
              </a:defRPr>
            </a:lvl5pPr>
            <a:lvl6pPr marL="2926542" indent="0" algn="ctr">
              <a:buNone/>
              <a:defRPr>
                <a:solidFill>
                  <a:schemeClr val="tx1">
                    <a:tint val="75000"/>
                  </a:schemeClr>
                </a:solidFill>
              </a:defRPr>
            </a:lvl6pPr>
            <a:lvl7pPr marL="3511848" indent="0" algn="ctr">
              <a:buNone/>
              <a:defRPr>
                <a:solidFill>
                  <a:schemeClr val="tx1">
                    <a:tint val="75000"/>
                  </a:schemeClr>
                </a:solidFill>
              </a:defRPr>
            </a:lvl7pPr>
            <a:lvl8pPr marL="4097171" indent="0" algn="ctr">
              <a:buNone/>
              <a:defRPr>
                <a:solidFill>
                  <a:schemeClr val="tx1">
                    <a:tint val="75000"/>
                  </a:schemeClr>
                </a:solidFill>
              </a:defRPr>
            </a:lvl8pPr>
            <a:lvl9pPr marL="468248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281844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948895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598888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78877275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1702306"/>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0600055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0717913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6" tIns="58530" rIns="117066" bIns="585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580581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4"/>
            <a:ext cx="10198197" cy="788737"/>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6" tIns="58530" rIns="117066" bIns="585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6" tIns="58530" rIns="117066" bIns="585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583964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348187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826653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115600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971069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763533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45692247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2119413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97348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6090054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099570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684044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919049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461667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798180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990313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9118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79529678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7389510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811601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946312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80851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3406731"/>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299036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426366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519469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935477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2014266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62996153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7805662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8880955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19615343"/>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513368051"/>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0068265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2515953"/>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1089534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8133900"/>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591502"/>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355768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4089123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7998376"/>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611574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681021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1084073"/>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1325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221365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22967320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1540201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1453926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36" tIns="45574" rIns="91136" bIns="45574"/>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30209122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18449631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26171846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39289653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35125100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20461819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19510185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194919381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26425064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15785683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2236426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386563070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194762847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81791831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184261491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0322626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48564075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4946599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9578201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196537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3657440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2627715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496127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553266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6737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22" tIns="45553" rIns="91122" bIns="45553"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640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065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71134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23635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7230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30"/>
            <a:ext cx="10198197" cy="788737"/>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22" tIns="45553" rIns="91122" bIns="45553" anchor="t" anchorCtr="0"/>
          <a:lstStyle>
            <a:lvl1pPr marL="455711" marR="0" lvl="0" indent="-227864"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5520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1" tIns="58423" rIns="116861" bIns="58423">
            <a:normAutofit/>
          </a:bodyPr>
          <a:lstStyle>
            <a:lvl1pPr marL="681638" marR="0" indent="-681638" algn="l" defTabSz="1168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73" indent="0" algn="ctr">
              <a:buNone/>
              <a:defRPr>
                <a:solidFill>
                  <a:schemeClr val="tx1">
                    <a:tint val="75000"/>
                  </a:schemeClr>
                </a:solidFill>
              </a:defRPr>
            </a:lvl2pPr>
            <a:lvl3pPr marL="1168525" indent="0" algn="ctr">
              <a:buNone/>
              <a:defRPr>
                <a:solidFill>
                  <a:schemeClr val="tx1">
                    <a:tint val="75000"/>
                  </a:schemeClr>
                </a:solidFill>
              </a:defRPr>
            </a:lvl3pPr>
            <a:lvl4pPr marL="1752756" indent="0" algn="ctr">
              <a:buNone/>
              <a:defRPr>
                <a:solidFill>
                  <a:schemeClr val="tx1">
                    <a:tint val="75000"/>
                  </a:schemeClr>
                </a:solidFill>
              </a:defRPr>
            </a:lvl4pPr>
            <a:lvl5pPr marL="2337033" indent="0" algn="ctr">
              <a:buNone/>
              <a:defRPr>
                <a:solidFill>
                  <a:schemeClr val="tx1">
                    <a:tint val="75000"/>
                  </a:schemeClr>
                </a:solidFill>
              </a:defRPr>
            </a:lvl5pPr>
            <a:lvl6pPr marL="2921292" indent="0" algn="ctr">
              <a:buNone/>
              <a:defRPr>
                <a:solidFill>
                  <a:schemeClr val="tx1">
                    <a:tint val="75000"/>
                  </a:schemeClr>
                </a:solidFill>
              </a:defRPr>
            </a:lvl6pPr>
            <a:lvl7pPr marL="3505507" indent="0" algn="ctr">
              <a:buNone/>
              <a:defRPr>
                <a:solidFill>
                  <a:schemeClr val="tx1">
                    <a:tint val="75000"/>
                  </a:schemeClr>
                </a:solidFill>
              </a:defRPr>
            </a:lvl7pPr>
            <a:lvl8pPr marL="4089807" indent="0" algn="ctr">
              <a:buNone/>
              <a:defRPr>
                <a:solidFill>
                  <a:schemeClr val="tx1">
                    <a:tint val="75000"/>
                  </a:schemeClr>
                </a:solidFill>
              </a:defRPr>
            </a:lvl8pPr>
            <a:lvl9pPr marL="467406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01693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690945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369163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1" tIns="58423" rIns="116861" bIns="584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1" tIns="58423" rIns="116861" bIns="584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65654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014717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648938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1" tIns="58423" rIns="116861" bIns="5842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78064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8"/>
            <a:ext cx="10198197" cy="788737"/>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1" tIns="58423" rIns="116861" bIns="5842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1" tIns="58423" rIns="116861" bIns="5842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261651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02939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809946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101475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58190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797883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442048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05828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987396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218765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528124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13913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341815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556609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329015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46612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40056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28407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957327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435645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476531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57569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3886772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11010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304504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093319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348414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32899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518646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567909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4530307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99897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423004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232803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018539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1924599"/>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04811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7303615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321491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519644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994682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13541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7.png"/><Relationship Id="rId5" Type="http://schemas.openxmlformats.org/officeDocument/2006/relationships/slideLayout" Target="../slideLayouts/slideLayout143.xml"/><Relationship Id="rId10" Type="http://schemas.openxmlformats.org/officeDocument/2006/relationships/image" Target="../media/image6.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4.png"/><Relationship Id="rId5" Type="http://schemas.openxmlformats.org/officeDocument/2006/relationships/slideLayout" Target="../slideLayouts/slideLayout151.xml"/><Relationship Id="rId10" Type="http://schemas.openxmlformats.org/officeDocument/2006/relationships/image" Target="../media/image3.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sp>
        <p:nvSpPr>
          <p:cNvPr id="14" name="TextBox 13"/>
          <p:cNvSpPr txBox="1"/>
          <p:nvPr userDrawn="1"/>
        </p:nvSpPr>
        <p:spPr>
          <a:xfrm>
            <a:off x="9340851" y="6508788"/>
            <a:ext cx="2286000" cy="284911"/>
          </a:xfrm>
          <a:prstGeom prst="rect">
            <a:avLst/>
          </a:prstGeom>
          <a:noFill/>
        </p:spPr>
        <p:txBody>
          <a:bodyPr lIns="99254" tIns="49638" rIns="99254" bIns="49638">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11" algn="ctr" rtl="0" fontAlgn="base">
        <a:spcBef>
          <a:spcPct val="0"/>
        </a:spcBef>
        <a:spcAft>
          <a:spcPct val="0"/>
        </a:spcAft>
        <a:defRPr sz="4400">
          <a:solidFill>
            <a:schemeClr val="tx1"/>
          </a:solidFill>
          <a:latin typeface="Arial" pitchFamily="34" charset="0"/>
          <a:cs typeface="Cordia New" pitchFamily="34" charset="-34"/>
        </a:defRPr>
      </a:lvl6pPr>
      <a:lvl7pPr marL="911416" algn="ctr" rtl="0" fontAlgn="base">
        <a:spcBef>
          <a:spcPct val="0"/>
        </a:spcBef>
        <a:spcAft>
          <a:spcPct val="0"/>
        </a:spcAft>
        <a:defRPr sz="4400">
          <a:solidFill>
            <a:schemeClr val="tx1"/>
          </a:solidFill>
          <a:latin typeface="Arial" pitchFamily="34" charset="0"/>
          <a:cs typeface="Cordia New" pitchFamily="34" charset="-34"/>
        </a:defRPr>
      </a:lvl7pPr>
      <a:lvl8pPr marL="1367125" algn="ctr" rtl="0" fontAlgn="base">
        <a:spcBef>
          <a:spcPct val="0"/>
        </a:spcBef>
        <a:spcAft>
          <a:spcPct val="0"/>
        </a:spcAft>
        <a:defRPr sz="4400">
          <a:solidFill>
            <a:schemeClr val="tx1"/>
          </a:solidFill>
          <a:latin typeface="Arial" pitchFamily="34" charset="0"/>
          <a:cs typeface="Cordia New" pitchFamily="34" charset="-34"/>
        </a:defRPr>
      </a:lvl8pPr>
      <a:lvl9pPr marL="18228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80" indent="-3417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29" indent="-2848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70" indent="-22786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957"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671"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94541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706182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422381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597267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5" y="800119"/>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11"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9668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1"/>
            <a:ext cx="723900" cy="365125"/>
          </a:xfrm>
          <a:prstGeom prst="rect">
            <a:avLst/>
          </a:prstGeom>
        </p:spPr>
        <p:txBody>
          <a:bodyPr vert="horz" lIns="117066" tIns="58530" rIns="117066" bIns="585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19">
              <a:defRPr/>
            </a:pPr>
            <a:fld id="{79C0BFF6-9B14-4446-AF07-628EFEB400B0}" type="slidenum">
              <a:rPr lang="th-TH" smtClean="0">
                <a:solidFill>
                  <a:prstClr val="black">
                    <a:tint val="75000"/>
                  </a:prstClr>
                </a:solidFill>
              </a:rPr>
              <a:pPr defTabSz="1170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1"/>
            <a:ext cx="4341284" cy="8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8" tIns="63735" rIns="127468" bIns="637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3" y="800111"/>
            <a:ext cx="4948767" cy="559602"/>
          </a:xfrm>
          <a:prstGeom prst="rect">
            <a:avLst/>
          </a:prstGeom>
          <a:noFill/>
        </p:spPr>
        <p:txBody>
          <a:bodyPr lIns="127468" tIns="63735" rIns="127468" bIns="63735">
            <a:spAutoFit/>
          </a:bodyPr>
          <a:lstStyle/>
          <a:p>
            <a:pPr defTabSz="1170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sp>
        <p:nvSpPr>
          <p:cNvPr id="12" name="TextBox 11"/>
          <p:cNvSpPr txBox="1"/>
          <p:nvPr/>
        </p:nvSpPr>
        <p:spPr>
          <a:xfrm>
            <a:off x="9290099" y="301651"/>
            <a:ext cx="2220383" cy="518313"/>
          </a:xfrm>
          <a:prstGeom prst="rect">
            <a:avLst/>
          </a:prstGeom>
          <a:noFill/>
          <a:effectLst>
            <a:outerShdw blurRad="50800" dist="38100" dir="5400000" algn="t" rotWithShape="0">
              <a:prstClr val="black">
                <a:alpha val="40000"/>
              </a:prstClr>
            </a:outerShdw>
          </a:effectLst>
        </p:spPr>
        <p:txBody>
          <a:bodyPr lIns="117066" tIns="58530" rIns="117066" bIns="58530">
            <a:spAutoFit/>
          </a:bodyPr>
          <a:lstStyle/>
          <a:p>
            <a:pPr algn="r" defTabSz="1170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2503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18" algn="ctr" rtl="0" fontAlgn="base">
        <a:spcBef>
          <a:spcPct val="0"/>
        </a:spcBef>
        <a:spcAft>
          <a:spcPct val="0"/>
        </a:spcAft>
        <a:defRPr sz="5600">
          <a:solidFill>
            <a:schemeClr val="tx1"/>
          </a:solidFill>
          <a:latin typeface="Arial" pitchFamily="34" charset="0"/>
          <a:cs typeface="Cordia New" pitchFamily="34" charset="-34"/>
        </a:defRPr>
      </a:lvl6pPr>
      <a:lvl7pPr marL="1170619" algn="ctr" rtl="0" fontAlgn="base">
        <a:spcBef>
          <a:spcPct val="0"/>
        </a:spcBef>
        <a:spcAft>
          <a:spcPct val="0"/>
        </a:spcAft>
        <a:defRPr sz="5600">
          <a:solidFill>
            <a:schemeClr val="tx1"/>
          </a:solidFill>
          <a:latin typeface="Arial" pitchFamily="34" charset="0"/>
          <a:cs typeface="Cordia New" pitchFamily="34" charset="-34"/>
        </a:defRPr>
      </a:lvl7pPr>
      <a:lvl8pPr marL="1755925" algn="ctr" rtl="0" fontAlgn="base">
        <a:spcBef>
          <a:spcPct val="0"/>
        </a:spcBef>
        <a:spcAft>
          <a:spcPct val="0"/>
        </a:spcAft>
        <a:defRPr sz="5600">
          <a:solidFill>
            <a:schemeClr val="tx1"/>
          </a:solidFill>
          <a:latin typeface="Arial" pitchFamily="34" charset="0"/>
          <a:cs typeface="Cordia New" pitchFamily="34" charset="-34"/>
        </a:defRPr>
      </a:lvl8pPr>
      <a:lvl9pPr marL="234124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72" indent="-43897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23" indent="-3658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63" indent="-2926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85"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900"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214"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5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831"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1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19" rtl="0" eaLnBrk="1" latinLnBrk="0" hangingPunct="1">
        <a:defRPr sz="3600" kern="1200">
          <a:solidFill>
            <a:schemeClr val="tx1"/>
          </a:solidFill>
          <a:latin typeface="+mn-lt"/>
          <a:ea typeface="+mn-ea"/>
          <a:cs typeface="+mn-cs"/>
        </a:defRPr>
      </a:lvl1pPr>
      <a:lvl2pPr marL="585318" algn="l" defTabSz="1170619" rtl="0" eaLnBrk="1" latinLnBrk="0" hangingPunct="1">
        <a:defRPr sz="3600" kern="1200">
          <a:solidFill>
            <a:schemeClr val="tx1"/>
          </a:solidFill>
          <a:latin typeface="+mn-lt"/>
          <a:ea typeface="+mn-ea"/>
          <a:cs typeface="+mn-cs"/>
        </a:defRPr>
      </a:lvl2pPr>
      <a:lvl3pPr marL="1170619" algn="l" defTabSz="1170619" rtl="0" eaLnBrk="1" latinLnBrk="0" hangingPunct="1">
        <a:defRPr sz="3600" kern="1200">
          <a:solidFill>
            <a:schemeClr val="tx1"/>
          </a:solidFill>
          <a:latin typeface="+mn-lt"/>
          <a:ea typeface="+mn-ea"/>
          <a:cs typeface="+mn-cs"/>
        </a:defRPr>
      </a:lvl3pPr>
      <a:lvl4pPr marL="1755925" algn="l" defTabSz="1170619" rtl="0" eaLnBrk="1" latinLnBrk="0" hangingPunct="1">
        <a:defRPr sz="3600" kern="1200">
          <a:solidFill>
            <a:schemeClr val="tx1"/>
          </a:solidFill>
          <a:latin typeface="+mn-lt"/>
          <a:ea typeface="+mn-ea"/>
          <a:cs typeface="+mn-cs"/>
        </a:defRPr>
      </a:lvl4pPr>
      <a:lvl5pPr marL="2341245" algn="l" defTabSz="1170619" rtl="0" eaLnBrk="1" latinLnBrk="0" hangingPunct="1">
        <a:defRPr sz="3600" kern="1200">
          <a:solidFill>
            <a:schemeClr val="tx1"/>
          </a:solidFill>
          <a:latin typeface="+mn-lt"/>
          <a:ea typeface="+mn-ea"/>
          <a:cs typeface="+mn-cs"/>
        </a:defRPr>
      </a:lvl5pPr>
      <a:lvl6pPr marL="2926542" algn="l" defTabSz="1170619" rtl="0" eaLnBrk="1" latinLnBrk="0" hangingPunct="1">
        <a:defRPr sz="3600" kern="1200">
          <a:solidFill>
            <a:schemeClr val="tx1"/>
          </a:solidFill>
          <a:latin typeface="+mn-lt"/>
          <a:ea typeface="+mn-ea"/>
          <a:cs typeface="+mn-cs"/>
        </a:defRPr>
      </a:lvl6pPr>
      <a:lvl7pPr marL="3511848" algn="l" defTabSz="1170619" rtl="0" eaLnBrk="1" latinLnBrk="0" hangingPunct="1">
        <a:defRPr sz="3600" kern="1200">
          <a:solidFill>
            <a:schemeClr val="tx1"/>
          </a:solidFill>
          <a:latin typeface="+mn-lt"/>
          <a:ea typeface="+mn-ea"/>
          <a:cs typeface="+mn-cs"/>
        </a:defRPr>
      </a:lvl7pPr>
      <a:lvl8pPr marL="4097171" algn="l" defTabSz="1170619" rtl="0" eaLnBrk="1" latinLnBrk="0" hangingPunct="1">
        <a:defRPr sz="3600" kern="1200">
          <a:solidFill>
            <a:schemeClr val="tx1"/>
          </a:solidFill>
          <a:latin typeface="+mn-lt"/>
          <a:ea typeface="+mn-ea"/>
          <a:cs typeface="+mn-cs"/>
        </a:defRPr>
      </a:lvl8pPr>
      <a:lvl9pPr marL="4682484" algn="l" defTabSz="117061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79467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27302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8389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689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lIns="91136" tIns="45574" rIns="91136" bIns="4557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sp>
        <p:nvSpPr>
          <p:cNvPr id="12" name="TextBox 11"/>
          <p:cNvSpPr txBox="1"/>
          <p:nvPr userDrawn="1"/>
        </p:nvSpPr>
        <p:spPr>
          <a:xfrm>
            <a:off x="9290161" y="301662"/>
            <a:ext cx="2220383" cy="415204"/>
          </a:xfrm>
          <a:prstGeom prst="rect">
            <a:avLst/>
          </a:prstGeom>
          <a:noFill/>
          <a:effectLst>
            <a:outerShdw blurRad="50800" dist="38100" dir="5400000" algn="t" rotWithShape="0">
              <a:prstClr val="black">
                <a:alpha val="40000"/>
              </a:prstClr>
            </a:outerShdw>
          </a:effectLst>
        </p:spPr>
        <p:txBody>
          <a:bodyPr lIns="91136" tIns="45574" rIns="91136" bIns="45574">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11" algn="ctr" rtl="0" fontAlgn="base">
        <a:spcBef>
          <a:spcPct val="0"/>
        </a:spcBef>
        <a:spcAft>
          <a:spcPct val="0"/>
        </a:spcAft>
        <a:defRPr sz="4400">
          <a:solidFill>
            <a:schemeClr val="tx1"/>
          </a:solidFill>
          <a:latin typeface="Arial" pitchFamily="34" charset="0"/>
          <a:cs typeface="Cordia New" pitchFamily="34" charset="-34"/>
        </a:defRPr>
      </a:lvl6pPr>
      <a:lvl7pPr marL="911416" algn="ctr" rtl="0" fontAlgn="base">
        <a:spcBef>
          <a:spcPct val="0"/>
        </a:spcBef>
        <a:spcAft>
          <a:spcPct val="0"/>
        </a:spcAft>
        <a:defRPr sz="4400">
          <a:solidFill>
            <a:schemeClr val="tx1"/>
          </a:solidFill>
          <a:latin typeface="Arial" pitchFamily="34" charset="0"/>
          <a:cs typeface="Cordia New" pitchFamily="34" charset="-34"/>
        </a:defRPr>
      </a:lvl7pPr>
      <a:lvl8pPr marL="1367125" algn="ctr" rtl="0" fontAlgn="base">
        <a:spcBef>
          <a:spcPct val="0"/>
        </a:spcBef>
        <a:spcAft>
          <a:spcPct val="0"/>
        </a:spcAft>
        <a:defRPr sz="4400">
          <a:solidFill>
            <a:schemeClr val="tx1"/>
          </a:solidFill>
          <a:latin typeface="Arial" pitchFamily="34" charset="0"/>
          <a:cs typeface="Cordia New" pitchFamily="34" charset="-34"/>
        </a:defRPr>
      </a:lvl8pPr>
      <a:lvl9pPr marL="18228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80" indent="-3417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29" indent="-2848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70" indent="-22786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957"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671"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84413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0627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4908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5711" algn="ctr" rtl="0" fontAlgn="base">
        <a:spcBef>
          <a:spcPct val="0"/>
        </a:spcBef>
        <a:spcAft>
          <a:spcPct val="0"/>
        </a:spcAft>
        <a:defRPr sz="4400">
          <a:solidFill>
            <a:schemeClr val="tx1"/>
          </a:solidFill>
          <a:latin typeface="Cordia New" pitchFamily="34" charset="0"/>
          <a:ea typeface="ＭＳ Ｐゴシック" charset="-128"/>
        </a:defRPr>
      </a:lvl6pPr>
      <a:lvl7pPr marL="911416" algn="ctr" rtl="0" fontAlgn="base">
        <a:spcBef>
          <a:spcPct val="0"/>
        </a:spcBef>
        <a:spcAft>
          <a:spcPct val="0"/>
        </a:spcAft>
        <a:defRPr sz="4400">
          <a:solidFill>
            <a:schemeClr val="tx1"/>
          </a:solidFill>
          <a:latin typeface="Cordia New" pitchFamily="34" charset="0"/>
          <a:ea typeface="ＭＳ Ｐゴシック" charset="-128"/>
        </a:defRPr>
      </a:lvl7pPr>
      <a:lvl8pPr marL="1367125" algn="ctr" rtl="0" fontAlgn="base">
        <a:spcBef>
          <a:spcPct val="0"/>
        </a:spcBef>
        <a:spcAft>
          <a:spcPct val="0"/>
        </a:spcAft>
        <a:defRPr sz="4400">
          <a:solidFill>
            <a:schemeClr val="tx1"/>
          </a:solidFill>
          <a:latin typeface="Cordia New" pitchFamily="34" charset="0"/>
          <a:ea typeface="ＭＳ Ｐゴシック" charset="-128"/>
        </a:defRPr>
      </a:lvl8pPr>
      <a:lvl9pPr marL="1822808"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1780" indent="-34178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0529" indent="-284804"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39270" indent="-227864"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594957"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4pPr>
      <a:lvl5pPr marL="2050671"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218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5711" algn="ctr" rtl="0" fontAlgn="base">
        <a:spcBef>
          <a:spcPct val="0"/>
        </a:spcBef>
        <a:spcAft>
          <a:spcPct val="0"/>
        </a:spcAft>
        <a:defRPr sz="4400">
          <a:solidFill>
            <a:schemeClr val="tx1"/>
          </a:solidFill>
          <a:latin typeface="Cordia New" pitchFamily="34" charset="0"/>
          <a:ea typeface="ＭＳ Ｐゴシック" charset="-128"/>
        </a:defRPr>
      </a:lvl6pPr>
      <a:lvl7pPr marL="911416" algn="ctr" rtl="0" fontAlgn="base">
        <a:spcBef>
          <a:spcPct val="0"/>
        </a:spcBef>
        <a:spcAft>
          <a:spcPct val="0"/>
        </a:spcAft>
        <a:defRPr sz="4400">
          <a:solidFill>
            <a:schemeClr val="tx1"/>
          </a:solidFill>
          <a:latin typeface="Cordia New" pitchFamily="34" charset="0"/>
          <a:ea typeface="ＭＳ Ｐゴシック" charset="-128"/>
        </a:defRPr>
      </a:lvl7pPr>
      <a:lvl8pPr marL="1367125" algn="ctr" rtl="0" fontAlgn="base">
        <a:spcBef>
          <a:spcPct val="0"/>
        </a:spcBef>
        <a:spcAft>
          <a:spcPct val="0"/>
        </a:spcAft>
        <a:defRPr sz="4400">
          <a:solidFill>
            <a:schemeClr val="tx1"/>
          </a:solidFill>
          <a:latin typeface="Cordia New" pitchFamily="34" charset="0"/>
          <a:ea typeface="ＭＳ Ｐゴシック" charset="-128"/>
        </a:defRPr>
      </a:lvl8pPr>
      <a:lvl9pPr marL="1822808"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1780" indent="-34178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0529" indent="-284804"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39270" indent="-227864"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594957"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4pPr>
      <a:lvl5pPr marL="2050671"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073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4" tIns="49629" rIns="99234" bIns="49629"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34" tIns="49629" rIns="99234" bIns="49629"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67" y="799863"/>
            <a:ext cx="4948833" cy="439097"/>
          </a:xfrm>
          <a:prstGeom prst="rect">
            <a:avLst/>
          </a:prstGeom>
          <a:noFill/>
          <a:ln>
            <a:noFill/>
          </a:ln>
        </p:spPr>
        <p:txBody>
          <a:bodyPr spcFirstLastPara="1" wrap="square" lIns="99234" tIns="49629" rIns="99234" bIns="49629"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418194480"/>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5"/>
            <a:ext cx="723900" cy="365125"/>
          </a:xfrm>
          <a:prstGeom prst="rect">
            <a:avLst/>
          </a:prstGeom>
        </p:spPr>
        <p:txBody>
          <a:bodyPr vert="horz" lIns="116861" tIns="58423" rIns="116861" bIns="5842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25">
              <a:defRPr/>
            </a:pPr>
            <a:fld id="{79C0BFF6-9B14-4446-AF07-628EFEB400B0}" type="slidenum">
              <a:rPr lang="th-TH" smtClean="0">
                <a:solidFill>
                  <a:prstClr val="black">
                    <a:tint val="75000"/>
                  </a:prstClr>
                </a:solidFill>
              </a:rPr>
              <a:pPr defTabSz="1168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37" tIns="63619" rIns="127237" bIns="63619" anchor="ctr"/>
          <a:lstStyle/>
          <a:p>
            <a:pPr algn="ctr" defTabSz="1168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5"/>
            <a:ext cx="4341284" cy="83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37" tIns="63619" rIns="127237" bIns="636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3" y="800133"/>
            <a:ext cx="4948767" cy="559368"/>
          </a:xfrm>
          <a:prstGeom prst="rect">
            <a:avLst/>
          </a:prstGeom>
          <a:noFill/>
        </p:spPr>
        <p:txBody>
          <a:bodyPr lIns="127237" tIns="63619" rIns="127237" bIns="63619">
            <a:spAutoFit/>
          </a:bodyPr>
          <a:lstStyle/>
          <a:p>
            <a:pPr defTabSz="1168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37" tIns="63619" rIns="127237" bIns="63619" anchor="ctr"/>
          <a:lstStyle/>
          <a:p>
            <a:pPr algn="ctr" defTabSz="1168525">
              <a:defRPr/>
            </a:pPr>
            <a:endParaRPr lang="th-TH" sz="3600" dirty="0">
              <a:solidFill>
                <a:prstClr val="white"/>
              </a:solidFill>
            </a:endParaRPr>
          </a:p>
        </p:txBody>
      </p:sp>
      <p:sp>
        <p:nvSpPr>
          <p:cNvPr id="12" name="TextBox 11"/>
          <p:cNvSpPr txBox="1"/>
          <p:nvPr/>
        </p:nvSpPr>
        <p:spPr>
          <a:xfrm>
            <a:off x="9290159" y="301675"/>
            <a:ext cx="2220383" cy="518097"/>
          </a:xfrm>
          <a:prstGeom prst="rect">
            <a:avLst/>
          </a:prstGeom>
          <a:noFill/>
          <a:effectLst>
            <a:outerShdw blurRad="50800" dist="38100" dir="5400000" algn="t" rotWithShape="0">
              <a:prstClr val="black">
                <a:alpha val="40000"/>
              </a:prstClr>
            </a:outerShdw>
          </a:effectLst>
        </p:spPr>
        <p:txBody>
          <a:bodyPr lIns="116861" tIns="58423" rIns="116861" bIns="58423">
            <a:spAutoFit/>
          </a:bodyPr>
          <a:lstStyle/>
          <a:p>
            <a:pPr algn="r" defTabSz="1168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62874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73" algn="ctr" rtl="0" fontAlgn="base">
        <a:spcBef>
          <a:spcPct val="0"/>
        </a:spcBef>
        <a:spcAft>
          <a:spcPct val="0"/>
        </a:spcAft>
        <a:defRPr sz="5600">
          <a:solidFill>
            <a:schemeClr val="tx1"/>
          </a:solidFill>
          <a:latin typeface="Arial" pitchFamily="34" charset="0"/>
          <a:cs typeface="Cordia New" pitchFamily="34" charset="-34"/>
        </a:defRPr>
      </a:lvl6pPr>
      <a:lvl7pPr marL="1168525" algn="ctr" rtl="0" fontAlgn="base">
        <a:spcBef>
          <a:spcPct val="0"/>
        </a:spcBef>
        <a:spcAft>
          <a:spcPct val="0"/>
        </a:spcAft>
        <a:defRPr sz="5600">
          <a:solidFill>
            <a:schemeClr val="tx1"/>
          </a:solidFill>
          <a:latin typeface="Arial" pitchFamily="34" charset="0"/>
          <a:cs typeface="Cordia New" pitchFamily="34" charset="-34"/>
        </a:defRPr>
      </a:lvl7pPr>
      <a:lvl8pPr marL="1752756" algn="ctr" rtl="0" fontAlgn="base">
        <a:spcBef>
          <a:spcPct val="0"/>
        </a:spcBef>
        <a:spcAft>
          <a:spcPct val="0"/>
        </a:spcAft>
        <a:defRPr sz="5600">
          <a:solidFill>
            <a:schemeClr val="tx1"/>
          </a:solidFill>
          <a:latin typeface="Arial" pitchFamily="34" charset="0"/>
          <a:cs typeface="Cordia New" pitchFamily="34" charset="-34"/>
        </a:defRPr>
      </a:lvl8pPr>
      <a:lvl9pPr marL="233703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68" indent="-4381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04" indent="-3651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17" indent="-2921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898" indent="-2921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169" indent="-2921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428"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678"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936"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154"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25" rtl="0" eaLnBrk="1" latinLnBrk="0" hangingPunct="1">
        <a:defRPr sz="3600" kern="1200">
          <a:solidFill>
            <a:schemeClr val="tx1"/>
          </a:solidFill>
          <a:latin typeface="+mn-lt"/>
          <a:ea typeface="+mn-ea"/>
          <a:cs typeface="+mn-cs"/>
        </a:defRPr>
      </a:lvl1pPr>
      <a:lvl2pPr marL="584273" algn="l" defTabSz="1168525" rtl="0" eaLnBrk="1" latinLnBrk="0" hangingPunct="1">
        <a:defRPr sz="3600" kern="1200">
          <a:solidFill>
            <a:schemeClr val="tx1"/>
          </a:solidFill>
          <a:latin typeface="+mn-lt"/>
          <a:ea typeface="+mn-ea"/>
          <a:cs typeface="+mn-cs"/>
        </a:defRPr>
      </a:lvl2pPr>
      <a:lvl3pPr marL="1168525" algn="l" defTabSz="1168525" rtl="0" eaLnBrk="1" latinLnBrk="0" hangingPunct="1">
        <a:defRPr sz="3600" kern="1200">
          <a:solidFill>
            <a:schemeClr val="tx1"/>
          </a:solidFill>
          <a:latin typeface="+mn-lt"/>
          <a:ea typeface="+mn-ea"/>
          <a:cs typeface="+mn-cs"/>
        </a:defRPr>
      </a:lvl3pPr>
      <a:lvl4pPr marL="1752756" algn="l" defTabSz="1168525" rtl="0" eaLnBrk="1" latinLnBrk="0" hangingPunct="1">
        <a:defRPr sz="3600" kern="1200">
          <a:solidFill>
            <a:schemeClr val="tx1"/>
          </a:solidFill>
          <a:latin typeface="+mn-lt"/>
          <a:ea typeface="+mn-ea"/>
          <a:cs typeface="+mn-cs"/>
        </a:defRPr>
      </a:lvl4pPr>
      <a:lvl5pPr marL="2337033" algn="l" defTabSz="1168525" rtl="0" eaLnBrk="1" latinLnBrk="0" hangingPunct="1">
        <a:defRPr sz="3600" kern="1200">
          <a:solidFill>
            <a:schemeClr val="tx1"/>
          </a:solidFill>
          <a:latin typeface="+mn-lt"/>
          <a:ea typeface="+mn-ea"/>
          <a:cs typeface="+mn-cs"/>
        </a:defRPr>
      </a:lvl5pPr>
      <a:lvl6pPr marL="2921292" algn="l" defTabSz="1168525" rtl="0" eaLnBrk="1" latinLnBrk="0" hangingPunct="1">
        <a:defRPr sz="3600" kern="1200">
          <a:solidFill>
            <a:schemeClr val="tx1"/>
          </a:solidFill>
          <a:latin typeface="+mn-lt"/>
          <a:ea typeface="+mn-ea"/>
          <a:cs typeface="+mn-cs"/>
        </a:defRPr>
      </a:lvl6pPr>
      <a:lvl7pPr marL="3505507" algn="l" defTabSz="1168525" rtl="0" eaLnBrk="1" latinLnBrk="0" hangingPunct="1">
        <a:defRPr sz="3600" kern="1200">
          <a:solidFill>
            <a:schemeClr val="tx1"/>
          </a:solidFill>
          <a:latin typeface="+mn-lt"/>
          <a:ea typeface="+mn-ea"/>
          <a:cs typeface="+mn-cs"/>
        </a:defRPr>
      </a:lvl7pPr>
      <a:lvl8pPr marL="4089807" algn="l" defTabSz="1168525" rtl="0" eaLnBrk="1" latinLnBrk="0" hangingPunct="1">
        <a:defRPr sz="3600" kern="1200">
          <a:solidFill>
            <a:schemeClr val="tx1"/>
          </a:solidFill>
          <a:latin typeface="+mn-lt"/>
          <a:ea typeface="+mn-ea"/>
          <a:cs typeface="+mn-cs"/>
        </a:defRPr>
      </a:lvl8pPr>
      <a:lvl9pPr marL="4674062" algn="l" defTabSz="1168525"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0"/>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54" y="301670"/>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604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21.xml"/><Relationship Id="rId5" Type="http://schemas.openxmlformats.org/officeDocument/2006/relationships/slide" Target="slide25.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hyperlink" Target="http://www.aidsdatahub.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9.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51.xml"/></Relationships>
</file>

<file path=ppt/slides/_rels/slide4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81003"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dirty="0">
                <a:cs typeface="Cordia New" pitchFamily="34" charset="-34"/>
              </a:rPr>
              <a:t>Thailand</a:t>
            </a:r>
            <a:endParaRPr lang="th-TH" dirty="0"/>
          </a:p>
        </p:txBody>
      </p:sp>
      <p:sp>
        <p:nvSpPr>
          <p:cNvPr id="2" name="TextBox 1">
            <a:extLst>
              <a:ext uri="{FF2B5EF4-FFF2-40B4-BE49-F238E27FC236}">
                <a16:creationId xmlns:a16="http://schemas.microsoft.com/office/drawing/2014/main" id="{9EE9A4B9-2EDA-4302-96FE-B6CB81D39B55}"/>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December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24000"/>
            <a:ext cx="9811596" cy="504000"/>
          </a:xfrm>
        </p:spPr>
        <p:txBody>
          <a:bodyPr/>
          <a:lstStyle/>
          <a:p>
            <a:r>
              <a:rPr lang="en-US" dirty="0"/>
              <a:t>HIV prevalence among key populations, 2010-2022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a:t>
            </a:r>
            <a:r>
              <a:rPr lang="en-US" sz="800" dirty="0">
                <a:solidFill>
                  <a:prstClr val="black"/>
                </a:solidFill>
                <a:latin typeface="Arial" panose="020B0604020202020204" pitchFamily="34" charset="0"/>
                <a:cs typeface="Arial" panose="020B0604020202020204" pitchFamily="34" charset="0"/>
              </a:rPr>
              <a:t>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523999" y="5128800"/>
            <a:ext cx="9334503" cy="1255166"/>
          </a:xfrm>
          <a:prstGeom prst="rect">
            <a:avLst/>
          </a:prstGeom>
          <a:noFill/>
          <a:ln w="12700" cmpd="sng">
            <a:solidFill>
              <a:schemeClr val="bg1">
                <a:lumMod val="75000"/>
              </a:schemeClr>
            </a:solid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000" kern="0" dirty="0">
                <a:solidFill>
                  <a:scrgbClr r="0" g="0" b="0"/>
                </a:solidFill>
                <a:latin typeface="Arial" pitchFamily="34" charset="0"/>
                <a:cs typeface="Arial" pitchFamily="34" charset="0"/>
              </a:rPr>
              <a:t>* 3 consistent sites were surveyed from 2010 to 2014</a:t>
            </a:r>
          </a:p>
          <a:p>
            <a:pPr algn="r">
              <a:lnSpc>
                <a:spcPct val="150000"/>
              </a:lnSpc>
              <a:defRPr/>
            </a:pPr>
            <a:r>
              <a:rPr lang="en-US" sz="1000" kern="0" dirty="0">
                <a:solidFill>
                  <a:scrgbClr r="0" g="0" b="0"/>
                </a:solidFill>
                <a:latin typeface="Arial" pitchFamily="34" charset="0"/>
                <a:cs typeface="Arial" pitchFamily="34" charset="0"/>
              </a:rPr>
              <a:t>** 5 provinces were surveyed from 2010 to 2014, and 4 provinces in 2016 and 2018</a:t>
            </a:r>
          </a:p>
          <a:p>
            <a:pPr algn="r">
              <a:lnSpc>
                <a:spcPct val="150000"/>
              </a:lnSpc>
              <a:defRPr/>
            </a:pPr>
            <a:r>
              <a:rPr lang="en-US" sz="1000" kern="0" dirty="0">
                <a:solidFill>
                  <a:scrgbClr r="0" g="0" b="0"/>
                </a:solidFill>
                <a:latin typeface="Arial" pitchFamily="34" charset="0"/>
                <a:cs typeface="Arial" pitchFamily="34" charset="0"/>
              </a:rPr>
              <a:t>*** 12 sentinel provinces were surveyed in 2010 and 2012, 5 sentinel provinces in 2014 and 4 provinces in 2016 and 2018 </a:t>
            </a:r>
          </a:p>
          <a:p>
            <a:pPr algn="r">
              <a:lnSpc>
                <a:spcPct val="150000"/>
              </a:lnSpc>
              <a:defRPr/>
            </a:pPr>
            <a:r>
              <a:rPr lang="en-US" sz="1000" kern="0" dirty="0">
                <a:solidFill>
                  <a:scrgbClr r="0" g="0" b="0"/>
                </a:solidFill>
                <a:latin typeface="Arial" pitchFamily="34" charset="0"/>
                <a:cs typeface="Arial" pitchFamily="34" charset="0"/>
              </a:rPr>
              <a:t>**** 11 sentinel provinces were surveyed in 2010, and 2012 . In 2014, 2016 and 2018, 12, 10 and 8 sentinel provinces were surveyed respectively</a:t>
            </a:r>
          </a:p>
          <a:p>
            <a:pPr algn="r">
              <a:lnSpc>
                <a:spcPct val="150000"/>
              </a:lnSpc>
              <a:defRPr/>
            </a:pPr>
            <a:r>
              <a:rPr lang="en-US" sz="1000" kern="0" dirty="0">
                <a:solidFill>
                  <a:scrgbClr r="0" g="0" b="0"/>
                </a:solidFill>
                <a:latin typeface="Arial" pitchFamily="34" charset="0"/>
                <a:cs typeface="Arial" pitchFamily="34" charset="0"/>
              </a:rPr>
              <a:t># 6 sentinel provinces in 2019, 5 sentinel provinces in 2021</a:t>
            </a:r>
          </a:p>
        </p:txBody>
      </p:sp>
      <p:graphicFrame>
        <p:nvGraphicFramePr>
          <p:cNvPr id="7" name="Chart 6">
            <a:extLst>
              <a:ext uri="{FF2B5EF4-FFF2-40B4-BE49-F238E27FC236}">
                <a16:creationId xmlns:a16="http://schemas.microsoft.com/office/drawing/2014/main" id="{6D0F2634-BDD7-4F7A-8D0A-92406A10163F}"/>
              </a:ext>
            </a:extLst>
          </p:cNvPr>
          <p:cNvGraphicFramePr>
            <a:graphicFrameLocks/>
          </p:cNvGraphicFramePr>
          <p:nvPr>
            <p:extLst>
              <p:ext uri="{D42A27DB-BD31-4B8C-83A1-F6EECF244321}">
                <p14:modId xmlns:p14="http://schemas.microsoft.com/office/powerpoint/2010/main" val="830214333"/>
              </p:ext>
            </p:extLst>
          </p:nvPr>
        </p:nvGraphicFramePr>
        <p:xfrm>
          <a:off x="685800" y="2166962"/>
          <a:ext cx="10668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72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24000"/>
            <a:ext cx="11277600" cy="504000"/>
          </a:xfrm>
        </p:spPr>
        <p:txBody>
          <a:bodyPr/>
          <a:lstStyle/>
          <a:p>
            <a:r>
              <a:rPr lang="en-US" dirty="0"/>
              <a:t>HIV prevalence among men who have sex with men by age group, 2010-2020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228600" y="5725700"/>
            <a:ext cx="101346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000" kern="0" dirty="0">
                <a:solidFill>
                  <a:scrgbClr r="0" g="0" b="0"/>
                </a:solidFill>
                <a:latin typeface="Arial" pitchFamily="34" charset="0"/>
                <a:cs typeface="Arial" pitchFamily="34" charset="0"/>
              </a:rPr>
              <a:t>NOTE: 12 sentinel provinces were surveyed in 2010 and 2012, 5 sentinel provinces in 2014 and 4 provinces in 2016 and 2018, 3 provinces in 2020 </a:t>
            </a:r>
          </a:p>
        </p:txBody>
      </p:sp>
      <p:graphicFrame>
        <p:nvGraphicFramePr>
          <p:cNvPr id="4" name="Chart 3">
            <a:extLst>
              <a:ext uri="{FF2B5EF4-FFF2-40B4-BE49-F238E27FC236}">
                <a16:creationId xmlns:a16="http://schemas.microsoft.com/office/drawing/2014/main" id="{1F8A7BF4-589C-4A4E-8691-CD3045A486E5}"/>
              </a:ext>
            </a:extLst>
          </p:cNvPr>
          <p:cNvGraphicFramePr>
            <a:graphicFrameLocks/>
          </p:cNvGraphicFramePr>
          <p:nvPr>
            <p:extLst>
              <p:ext uri="{D42A27DB-BD31-4B8C-83A1-F6EECF244321}">
                <p14:modId xmlns:p14="http://schemas.microsoft.com/office/powerpoint/2010/main" val="1427588525"/>
              </p:ext>
            </p:extLst>
          </p:nvPr>
        </p:nvGraphicFramePr>
        <p:xfrm>
          <a:off x="914403" y="2779300"/>
          <a:ext cx="10668000" cy="294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0A3EC02F-EE6F-2745-8D42-F04B8EB8AAFD}"/>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Integrated Biological and Behavioral Survey (IBBS) </a:t>
            </a:r>
            <a:r>
              <a:rPr lang="en-US" sz="800" dirty="0">
                <a:solidFill>
                  <a:prstClr val="black"/>
                </a:solidFill>
                <a:latin typeface="Arial" panose="020B0604020202020204" pitchFamily="34" charset="0"/>
                <a:cs typeface="Arial" panose="020B0604020202020204" pitchFamily="34" charset="0"/>
              </a:rPr>
              <a:t>and Thailand Global AIDS Monitoring  (GAM) Reporting</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38740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0"/>
            <a:ext cx="10439397" cy="504000"/>
          </a:xfrm>
        </p:spPr>
        <p:txBody>
          <a:bodyPr/>
          <a:lstStyle/>
          <a:p>
            <a:r>
              <a:rPr lang="en-US" dirty="0"/>
              <a:t>HIV prevalence among male sex workers by age group, 2012-2020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1066800" y="5968090"/>
            <a:ext cx="59436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defRPr/>
            </a:pPr>
            <a:r>
              <a:rPr lang="en-US" sz="1000" kern="0" dirty="0">
                <a:solidFill>
                  <a:scrgbClr r="0" g="0" b="0"/>
                </a:solidFill>
                <a:latin typeface="Arial" pitchFamily="34" charset="0"/>
                <a:cs typeface="Arial" pitchFamily="34" charset="0"/>
              </a:rPr>
              <a:t>NOTE: 5 provinces were surveyed in 2012 and 2014, and 4 provinces in 2016, 2018, and 2020</a:t>
            </a:r>
          </a:p>
        </p:txBody>
      </p:sp>
      <p:graphicFrame>
        <p:nvGraphicFramePr>
          <p:cNvPr id="4" name="Chart 3">
            <a:extLst>
              <a:ext uri="{FF2B5EF4-FFF2-40B4-BE49-F238E27FC236}">
                <a16:creationId xmlns:a16="http://schemas.microsoft.com/office/drawing/2014/main" id="{F15D39CD-37C2-4A83-81F1-4844225F6D2A}"/>
              </a:ext>
            </a:extLst>
          </p:cNvPr>
          <p:cNvGraphicFramePr>
            <a:graphicFrameLocks/>
          </p:cNvGraphicFramePr>
          <p:nvPr>
            <p:extLst>
              <p:ext uri="{D42A27DB-BD31-4B8C-83A1-F6EECF244321}">
                <p14:modId xmlns:p14="http://schemas.microsoft.com/office/powerpoint/2010/main" val="2797821760"/>
              </p:ext>
            </p:extLst>
          </p:nvPr>
        </p:nvGraphicFramePr>
        <p:xfrm>
          <a:off x="762000" y="2561315"/>
          <a:ext cx="10668000" cy="32878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5E473DF4-6B68-C9FB-FACD-385C84421A1C}"/>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Integrated Biological and Behavioral Survey (IBBS) </a:t>
            </a:r>
            <a:r>
              <a:rPr lang="en-US" sz="800" dirty="0">
                <a:solidFill>
                  <a:prstClr val="black"/>
                </a:solidFill>
                <a:latin typeface="Arial" panose="020B0604020202020204" pitchFamily="34" charset="0"/>
                <a:cs typeface="Arial" panose="020B0604020202020204" pitchFamily="34" charset="0"/>
              </a:rPr>
              <a:t>and Thailand Global AIDS Monitoring  (GAM) Reporting</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61021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0"/>
            <a:ext cx="10439397" cy="504000"/>
          </a:xfrm>
        </p:spPr>
        <p:txBody>
          <a:bodyPr/>
          <a:lstStyle/>
          <a:p>
            <a:r>
              <a:rPr lang="en-US" dirty="0"/>
              <a:t>HIV prevalence among transgender people by age group, 2012-2018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200" kern="0" dirty="0">
                <a:solidFill>
                  <a:scrgbClr r="0" g="0" b="0"/>
                </a:solidFill>
                <a:latin typeface="Arial" pitchFamily="34" charset="0"/>
                <a:cs typeface="Arial" pitchFamily="34" charset="0"/>
              </a:rPr>
              <a:t>NOTE: 9 sentinel provinces were surveyed in 2012, 5 sentinel provinces in 2014 and 4 provinces in 2016 and 2018 </a:t>
            </a:r>
          </a:p>
        </p:txBody>
      </p:sp>
      <p:graphicFrame>
        <p:nvGraphicFramePr>
          <p:cNvPr id="9" name="Chart 8">
            <a:extLst>
              <a:ext uri="{FF2B5EF4-FFF2-40B4-BE49-F238E27FC236}">
                <a16:creationId xmlns:a16="http://schemas.microsoft.com/office/drawing/2014/main" id="{5554EE29-BCD0-4FBE-A28E-D1EE5AC4AE31}"/>
              </a:ext>
            </a:extLst>
          </p:cNvPr>
          <p:cNvGraphicFramePr>
            <a:graphicFrameLocks/>
          </p:cNvGraphicFramePr>
          <p:nvPr>
            <p:extLst>
              <p:ext uri="{D42A27DB-BD31-4B8C-83A1-F6EECF244321}">
                <p14:modId xmlns:p14="http://schemas.microsoft.com/office/powerpoint/2010/main" val="392802055"/>
              </p:ext>
            </p:extLst>
          </p:nvPr>
        </p:nvGraphicFramePr>
        <p:xfrm>
          <a:off x="762000" y="2633993"/>
          <a:ext cx="10668000" cy="3237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B2BA0B73-2915-DB15-A0AA-381A62472914}"/>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Integrated Biological and Behavioral Survey (IBBS) </a:t>
            </a:r>
            <a:r>
              <a:rPr lang="en-US" sz="800" dirty="0">
                <a:solidFill>
                  <a:prstClr val="black"/>
                </a:solidFill>
                <a:latin typeface="Arial" panose="020B0604020202020204" pitchFamily="34" charset="0"/>
                <a:cs typeface="Arial" panose="020B0604020202020204" pitchFamily="34" charset="0"/>
              </a:rPr>
              <a:t>and Thailand Global AIDS Monitoring  (GAM) Reporting</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8714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CDCCFB5-2FBF-4963-A3CE-99F9796CDA0A}"/>
              </a:ext>
            </a:extLst>
          </p:cNvPr>
          <p:cNvGraphicFramePr>
            <a:graphicFrameLocks/>
          </p:cNvGraphicFramePr>
          <p:nvPr>
            <p:extLst>
              <p:ext uri="{D42A27DB-BD31-4B8C-83A1-F6EECF244321}">
                <p14:modId xmlns:p14="http://schemas.microsoft.com/office/powerpoint/2010/main" val="1501699457"/>
              </p:ext>
            </p:extLst>
          </p:nvPr>
        </p:nvGraphicFramePr>
        <p:xfrm>
          <a:off x="193960" y="3055104"/>
          <a:ext cx="5652655" cy="3357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81CB1B7-E420-44DB-9430-893A0FD1025F}"/>
              </a:ext>
            </a:extLst>
          </p:cNvPr>
          <p:cNvGraphicFramePr>
            <a:graphicFrameLocks/>
          </p:cNvGraphicFramePr>
          <p:nvPr>
            <p:extLst>
              <p:ext uri="{D42A27DB-BD31-4B8C-83A1-F6EECF244321}">
                <p14:modId xmlns:p14="http://schemas.microsoft.com/office/powerpoint/2010/main" val="1215322897"/>
              </p:ext>
            </p:extLst>
          </p:nvPr>
        </p:nvGraphicFramePr>
        <p:xfrm>
          <a:off x="6511643" y="3262749"/>
          <a:ext cx="5320140" cy="3214251"/>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4890D607-C3DE-492D-B488-9B0619156280}"/>
              </a:ext>
            </a:extLst>
          </p:cNvPr>
          <p:cNvCxnSpPr>
            <a:cxnSpLocks/>
          </p:cNvCxnSpPr>
          <p:nvPr/>
        </p:nvCxnSpPr>
        <p:spPr>
          <a:xfrm flipH="1" flipV="1">
            <a:off x="6230582" y="1889760"/>
            <a:ext cx="0" cy="4663440"/>
          </a:xfrm>
          <a:prstGeom prst="line">
            <a:avLst/>
          </a:prstGeom>
          <a:noFill/>
          <a:ln w="25400" cap="flat" cmpd="sng" algn="ctr">
            <a:solidFill>
              <a:sysClr val="window" lastClr="FFFFFF">
                <a:lumMod val="50000"/>
              </a:sysClr>
            </a:solidFill>
            <a:prstDash val="sysDot"/>
            <a:round/>
            <a:headEnd type="oval"/>
            <a:tailEnd type="oval"/>
          </a:ln>
          <a:effectLst/>
        </p:spPr>
      </p:cxnSp>
      <p:sp>
        <p:nvSpPr>
          <p:cNvPr id="7" name="Title 8">
            <a:extLst>
              <a:ext uri="{FF2B5EF4-FFF2-40B4-BE49-F238E27FC236}">
                <a16:creationId xmlns:a16="http://schemas.microsoft.com/office/drawing/2014/main" id="{37249BD9-31E5-4C14-8695-3AD2ECB6456E}"/>
              </a:ext>
            </a:extLst>
          </p:cNvPr>
          <p:cNvSpPr txBox="1">
            <a:spLocks/>
          </p:cNvSpPr>
          <p:nvPr/>
        </p:nvSpPr>
        <p:spPr>
          <a:xfrm>
            <a:off x="302253" y="2189233"/>
            <a:ext cx="5793745" cy="669349"/>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Nova Cond" panose="020B0506020202020204" pitchFamily="34" charset="0"/>
                <a:ea typeface="ＭＳ Ｐゴシック" pitchFamily="4" charset="-128"/>
                <a:cs typeface="+mj-cs"/>
              </a:rPr>
              <a:t>HIV, Hepatitis C, Hepatitis B and syphilis prevalence by survey site, 2019-2020</a:t>
            </a:r>
          </a:p>
        </p:txBody>
      </p:sp>
      <p:sp>
        <p:nvSpPr>
          <p:cNvPr id="8" name="Title 8">
            <a:extLst>
              <a:ext uri="{FF2B5EF4-FFF2-40B4-BE49-F238E27FC236}">
                <a16:creationId xmlns:a16="http://schemas.microsoft.com/office/drawing/2014/main" id="{806F5093-5DAE-4C51-A924-C5FB39845BC7}"/>
              </a:ext>
            </a:extLst>
          </p:cNvPr>
          <p:cNvSpPr txBox="1">
            <a:spLocks/>
          </p:cNvSpPr>
          <p:nvPr/>
        </p:nvSpPr>
        <p:spPr>
          <a:xfrm>
            <a:off x="6687127" y="2189232"/>
            <a:ext cx="5061528" cy="669349"/>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Nova Cond" panose="020B0506020202020204" pitchFamily="34" charset="0"/>
                <a:ea typeface="ＭＳ Ｐゴシック" pitchFamily="4" charset="-128"/>
                <a:cs typeface="+mj-cs"/>
              </a:rPr>
              <a:t>HIV and Hepatitis C prevalence by age and sex, 2019-2020</a:t>
            </a:r>
          </a:p>
        </p:txBody>
      </p:sp>
      <p:sp>
        <p:nvSpPr>
          <p:cNvPr id="9" name="Rectangle 8">
            <a:extLst>
              <a:ext uri="{FF2B5EF4-FFF2-40B4-BE49-F238E27FC236}">
                <a16:creationId xmlns:a16="http://schemas.microsoft.com/office/drawing/2014/main" id="{C0F749E1-41F8-451C-B0ED-1AD3D90C668A}"/>
              </a:ext>
            </a:extLst>
          </p:cNvPr>
          <p:cNvSpPr/>
          <p:nvPr/>
        </p:nvSpPr>
        <p:spPr>
          <a:xfrm>
            <a:off x="408226" y="6609164"/>
            <a:ext cx="7917067"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Integrated Biological and </a:t>
            </a:r>
            <a:r>
              <a:rPr kumimoji="0" lang="en-US" sz="800" b="0" i="0" u="none" strike="noStrike" kern="1200" cap="none" spc="0" normalizeH="0" baseline="0" noProof="0" dirty="0" err="1">
                <a:ln>
                  <a:noFill/>
                </a:ln>
                <a:solidFill>
                  <a:prstClr val="black"/>
                </a:solidFill>
                <a:effectLst/>
                <a:uLnTx/>
                <a:uFillTx/>
                <a:latin typeface="Arial"/>
                <a:ea typeface="ＭＳ Ｐゴシック" pitchFamily="34" charset="-128"/>
                <a:cs typeface="Arial" pitchFamily="34" charset="0"/>
              </a:rPr>
              <a:t>Behavioural</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Survey (IBBS) among PWID in Thailand, 2019-2020</a:t>
            </a:r>
          </a:p>
        </p:txBody>
      </p:sp>
      <p:sp>
        <p:nvSpPr>
          <p:cNvPr id="3" name="Title 2">
            <a:extLst>
              <a:ext uri="{FF2B5EF4-FFF2-40B4-BE49-F238E27FC236}">
                <a16:creationId xmlns:a16="http://schemas.microsoft.com/office/drawing/2014/main" id="{CB6DCBA1-3AD3-BB20-BDEE-5A40B92E6283}"/>
              </a:ext>
            </a:extLst>
          </p:cNvPr>
          <p:cNvSpPr>
            <a:spLocks noGrp="1"/>
          </p:cNvSpPr>
          <p:nvPr>
            <p:ph type="title"/>
          </p:nvPr>
        </p:nvSpPr>
        <p:spPr>
          <a:xfrm>
            <a:off x="224597" y="1319678"/>
            <a:ext cx="11813121" cy="869554"/>
          </a:xfrm>
        </p:spPr>
        <p:txBody>
          <a:bodyPr lIns="91136" tIns="45574" rIns="91136" bIns="45574">
            <a:noAutofit/>
          </a:bodyPr>
          <a:lstStyle/>
          <a:p>
            <a:pPr eaLnBrk="0" hangingPunct="0"/>
            <a:r>
              <a:rPr lang="en-US" dirty="0">
                <a:latin typeface="Arial" charset="0"/>
                <a:ea typeface="ＭＳ Ｐゴシック" charset="0"/>
                <a:cs typeface="Cordia New" charset="0"/>
              </a:rPr>
              <a:t>HIV, Hepatitis C, Hepatitis B and syphilis prevalence among people who inject drugs, 2020</a:t>
            </a:r>
          </a:p>
        </p:txBody>
      </p:sp>
    </p:spTree>
    <p:extLst>
      <p:ext uri="{BB962C8B-B14F-4D97-AF65-F5344CB8AC3E}">
        <p14:creationId xmlns:p14="http://schemas.microsoft.com/office/powerpoint/2010/main" val="244535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1978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19050"/>
            <a:ext cx="11887201" cy="838200"/>
          </a:xfrm>
        </p:spPr>
        <p:txBody>
          <a:bodyPr/>
          <a:lstStyle/>
          <a:p>
            <a:r>
              <a:rPr lang="en-US" dirty="0"/>
              <a:t>Proportion of key populations who reported condom use at last sex, 2006 - 2022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16</a:t>
            </a:fld>
            <a:endParaRPr lang="th-TH" dirty="0">
              <a:solidFill>
                <a:prstClr val="black">
                  <a:tint val="75000"/>
                </a:prstClr>
              </a:solidFill>
            </a:endParaRPr>
          </a:p>
        </p:txBody>
      </p:sp>
      <p:sp>
        <p:nvSpPr>
          <p:cNvPr id="8" name="TextBox 7"/>
          <p:cNvSpPr txBox="1"/>
          <p:nvPr/>
        </p:nvSpPr>
        <p:spPr>
          <a:xfrm>
            <a:off x="228599" y="2077153"/>
            <a:ext cx="762000" cy="307482"/>
          </a:xfrm>
          <a:prstGeom prst="rect">
            <a:avLst/>
          </a:prstGeom>
          <a:noFill/>
        </p:spPr>
        <p:txBody>
          <a:bodyPr wrap="square" lIns="91136" tIns="45574" rIns="91136" bIns="45574" rtlCol="0">
            <a:spAutoFit/>
          </a:bodyPr>
          <a:lstStyle/>
          <a:p>
            <a:r>
              <a:rPr lang="en-US" sz="1400" b="1" dirty="0">
                <a:latin typeface="Arial" panose="020B0604020202020204" pitchFamily="34" charset="0"/>
                <a:cs typeface="Arial" panose="020B0604020202020204" pitchFamily="34" charset="0"/>
              </a:rPr>
              <a:t>100 </a:t>
            </a:r>
            <a:r>
              <a:rPr lang="en-US" sz="1200" b="1"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B4A03DA0-D7F5-AEC3-9489-BEAE6BAA8E6B}"/>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a:t>
            </a:r>
            <a:r>
              <a:rPr lang="en-US" sz="800" dirty="0">
                <a:solidFill>
                  <a:prstClr val="black"/>
                </a:solidFill>
                <a:latin typeface="Arial" panose="020B0604020202020204" pitchFamily="34" charset="0"/>
                <a:cs typeface="Arial" panose="020B0604020202020204" pitchFamily="34" charset="0"/>
              </a:rPr>
              <a:t>Global AIDS Monitoring  (GAM) Reporting </a:t>
            </a:r>
            <a:r>
              <a:rPr lang="en-US" sz="800" dirty="0">
                <a:solidFill>
                  <a:prstClr val="black"/>
                </a:solidFill>
                <a:latin typeface="Arial"/>
                <a:ea typeface="ＭＳ Ｐゴシック" pitchFamily="34" charset="-128"/>
                <a:cs typeface="Arial" pitchFamily="34" charset="0"/>
              </a:rPr>
              <a:t>and The Information Systems Development Unit,  Division of AIDS and STIs,  Department of Disease Control, Ministry of Public Health, Thailand</a:t>
            </a:r>
            <a:endParaRPr lang="en-US" sz="8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C4171342-D94D-409F-B92B-C14C8C89AAA1}"/>
              </a:ext>
            </a:extLst>
          </p:cNvPr>
          <p:cNvGraphicFramePr>
            <a:graphicFrameLocks/>
          </p:cNvGraphicFramePr>
          <p:nvPr>
            <p:extLst>
              <p:ext uri="{D42A27DB-BD31-4B8C-83A1-F6EECF244321}">
                <p14:modId xmlns:p14="http://schemas.microsoft.com/office/powerpoint/2010/main" val="3033542949"/>
              </p:ext>
            </p:extLst>
          </p:nvPr>
        </p:nvGraphicFramePr>
        <p:xfrm>
          <a:off x="457197" y="2176695"/>
          <a:ext cx="10896603" cy="4122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277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DCAB-4538-AFA5-3289-EDFFF7EA8943}"/>
              </a:ext>
            </a:extLst>
          </p:cNvPr>
          <p:cNvSpPr>
            <a:spLocks noGrp="1"/>
          </p:cNvSpPr>
          <p:nvPr>
            <p:ph type="title"/>
          </p:nvPr>
        </p:nvSpPr>
        <p:spPr>
          <a:xfrm>
            <a:off x="226477" y="1524000"/>
            <a:ext cx="11736923" cy="504000"/>
          </a:xfrm>
        </p:spPr>
        <p:txBody>
          <a:bodyPr/>
          <a:lstStyle/>
          <a:p>
            <a:r>
              <a:rPr lang="en-US" dirty="0"/>
              <a:t>Proportion of condom use among last sex among men who have sex with men by age group, 2020</a:t>
            </a:r>
          </a:p>
        </p:txBody>
      </p:sp>
      <p:sp>
        <p:nvSpPr>
          <p:cNvPr id="3" name="Slide Number Placeholder 2">
            <a:extLst>
              <a:ext uri="{FF2B5EF4-FFF2-40B4-BE49-F238E27FC236}">
                <a16:creationId xmlns:a16="http://schemas.microsoft.com/office/drawing/2014/main" id="{5D4AA71E-0B05-D6A8-1036-E9C933688CCD}"/>
              </a:ext>
            </a:extLst>
          </p:cNvPr>
          <p:cNvSpPr>
            <a:spLocks noGrp="1"/>
          </p:cNvSpPr>
          <p:nvPr>
            <p:ph type="sldNum" sz="quarter" idx="10"/>
          </p:nvPr>
        </p:nvSpPr>
        <p:spPr/>
        <p:txBody>
          <a:bodyPr/>
          <a:lstStyle/>
          <a:p>
            <a:pPr marL="0" marR="0" lvl="0" indent="0" algn="r" defTabSz="911416"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416"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5" name="TextBox 1">
            <a:extLst>
              <a:ext uri="{FF2B5EF4-FFF2-40B4-BE49-F238E27FC236}">
                <a16:creationId xmlns:a16="http://schemas.microsoft.com/office/drawing/2014/main" id="{A20E88C9-E446-6E5C-0CAC-002707E7C0D8}"/>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1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Integrated Biological and Behavioral Survey (IBBS), and Global AIDS Monitoring  (GAM) Reporting</a:t>
            </a:r>
          </a:p>
        </p:txBody>
      </p:sp>
      <p:graphicFrame>
        <p:nvGraphicFramePr>
          <p:cNvPr id="6" name="Chart 5">
            <a:extLst>
              <a:ext uri="{FF2B5EF4-FFF2-40B4-BE49-F238E27FC236}">
                <a16:creationId xmlns:a16="http://schemas.microsoft.com/office/drawing/2014/main" id="{FBD0D214-323A-8CF8-B8C7-0829B6C8ECE1}"/>
              </a:ext>
            </a:extLst>
          </p:cNvPr>
          <p:cNvGraphicFramePr>
            <a:graphicFrameLocks/>
          </p:cNvGraphicFramePr>
          <p:nvPr>
            <p:extLst>
              <p:ext uri="{D42A27DB-BD31-4B8C-83A1-F6EECF244321}">
                <p14:modId xmlns:p14="http://schemas.microsoft.com/office/powerpoint/2010/main" val="4149747840"/>
              </p:ext>
            </p:extLst>
          </p:nvPr>
        </p:nvGraphicFramePr>
        <p:xfrm>
          <a:off x="1981200" y="2438400"/>
          <a:ext cx="7772400" cy="3919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58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DCAB-4538-AFA5-3289-EDFFF7EA8943}"/>
              </a:ext>
            </a:extLst>
          </p:cNvPr>
          <p:cNvSpPr>
            <a:spLocks noGrp="1"/>
          </p:cNvSpPr>
          <p:nvPr>
            <p:ph type="title"/>
          </p:nvPr>
        </p:nvSpPr>
        <p:spPr>
          <a:xfrm>
            <a:off x="226477" y="1524000"/>
            <a:ext cx="11736923" cy="504000"/>
          </a:xfrm>
        </p:spPr>
        <p:txBody>
          <a:bodyPr/>
          <a:lstStyle/>
          <a:p>
            <a:r>
              <a:rPr lang="en-US" dirty="0"/>
              <a:t>Proportion of condom use among last sex among transgender by age group, 2020</a:t>
            </a:r>
          </a:p>
        </p:txBody>
      </p:sp>
      <p:sp>
        <p:nvSpPr>
          <p:cNvPr id="3" name="Slide Number Placeholder 2">
            <a:extLst>
              <a:ext uri="{FF2B5EF4-FFF2-40B4-BE49-F238E27FC236}">
                <a16:creationId xmlns:a16="http://schemas.microsoft.com/office/drawing/2014/main" id="{5D4AA71E-0B05-D6A8-1036-E9C933688CCD}"/>
              </a:ext>
            </a:extLst>
          </p:cNvPr>
          <p:cNvSpPr>
            <a:spLocks noGrp="1"/>
          </p:cNvSpPr>
          <p:nvPr>
            <p:ph type="sldNum" sz="quarter" idx="10"/>
          </p:nvPr>
        </p:nvSpPr>
        <p:spPr/>
        <p:txBody>
          <a:bodyPr/>
          <a:lstStyle/>
          <a:p>
            <a:pPr marL="0" marR="0" lvl="0" indent="0" algn="r" defTabSz="911416"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416" rtl="0" eaLnBrk="1" fontAlgn="auto" latinLnBrk="0" hangingPunct="1">
                <a:lnSpc>
                  <a:spcPct val="100000"/>
                </a:lnSpc>
                <a:spcBef>
                  <a:spcPts val="0"/>
                </a:spcBef>
                <a:spcAft>
                  <a:spcPts val="0"/>
                </a:spcAft>
                <a:buClrTx/>
                <a:buSzTx/>
                <a:buFontTx/>
                <a:buNone/>
                <a:tabLst/>
                <a:defRPr/>
              </a:pPr>
              <a:t>18</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5" name="TextBox 1">
            <a:extLst>
              <a:ext uri="{FF2B5EF4-FFF2-40B4-BE49-F238E27FC236}">
                <a16:creationId xmlns:a16="http://schemas.microsoft.com/office/drawing/2014/main" id="{A20E88C9-E446-6E5C-0CAC-002707E7C0D8}"/>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1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based on Integrated Biological and Behavioral Survey (IBBS), and Global AIDS Monitoring  (GAM) Reporting</a:t>
            </a:r>
          </a:p>
        </p:txBody>
      </p:sp>
      <p:graphicFrame>
        <p:nvGraphicFramePr>
          <p:cNvPr id="4" name="Chart 3">
            <a:extLst>
              <a:ext uri="{FF2B5EF4-FFF2-40B4-BE49-F238E27FC236}">
                <a16:creationId xmlns:a16="http://schemas.microsoft.com/office/drawing/2014/main" id="{A6EAFBC5-29A0-9D2D-D547-98F9A0F4A8B8}"/>
              </a:ext>
            </a:extLst>
          </p:cNvPr>
          <p:cNvGraphicFramePr>
            <a:graphicFrameLocks/>
          </p:cNvGraphicFramePr>
          <p:nvPr>
            <p:extLst>
              <p:ext uri="{D42A27DB-BD31-4B8C-83A1-F6EECF244321}">
                <p14:modId xmlns:p14="http://schemas.microsoft.com/office/powerpoint/2010/main" val="1396599657"/>
              </p:ext>
            </p:extLst>
          </p:nvPr>
        </p:nvGraphicFramePr>
        <p:xfrm>
          <a:off x="2247900" y="2385600"/>
          <a:ext cx="7048500" cy="378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38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DCAB-4538-AFA5-3289-EDFFF7EA8943}"/>
              </a:ext>
            </a:extLst>
          </p:cNvPr>
          <p:cNvSpPr>
            <a:spLocks noGrp="1"/>
          </p:cNvSpPr>
          <p:nvPr>
            <p:ph type="title"/>
          </p:nvPr>
        </p:nvSpPr>
        <p:spPr>
          <a:xfrm>
            <a:off x="226477" y="1524000"/>
            <a:ext cx="11736923" cy="504000"/>
          </a:xfrm>
        </p:spPr>
        <p:txBody>
          <a:bodyPr/>
          <a:lstStyle/>
          <a:p>
            <a:r>
              <a:rPr lang="en-US" dirty="0"/>
              <a:t>Proportion of condom use among last sex among female sex workers by age group, 2021</a:t>
            </a:r>
          </a:p>
        </p:txBody>
      </p:sp>
      <p:sp>
        <p:nvSpPr>
          <p:cNvPr id="3" name="Slide Number Placeholder 2">
            <a:extLst>
              <a:ext uri="{FF2B5EF4-FFF2-40B4-BE49-F238E27FC236}">
                <a16:creationId xmlns:a16="http://schemas.microsoft.com/office/drawing/2014/main" id="{5D4AA71E-0B05-D6A8-1036-E9C933688CCD}"/>
              </a:ext>
            </a:extLst>
          </p:cNvPr>
          <p:cNvSpPr>
            <a:spLocks noGrp="1"/>
          </p:cNvSpPr>
          <p:nvPr>
            <p:ph type="sldNum" sz="quarter" idx="10"/>
          </p:nvPr>
        </p:nvSpPr>
        <p:spPr/>
        <p:txBody>
          <a:bodyPr/>
          <a:lstStyle/>
          <a:p>
            <a:pPr marL="0" marR="0" lvl="0" indent="0" algn="r" defTabSz="911416"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416" rtl="0" eaLnBrk="1" fontAlgn="auto" latinLnBrk="0" hangingPunct="1">
                <a:lnSpc>
                  <a:spcPct val="100000"/>
                </a:lnSpc>
                <a:spcBef>
                  <a:spcPts val="0"/>
                </a:spcBef>
                <a:spcAft>
                  <a:spcPts val="0"/>
                </a:spcAft>
                <a:buClrTx/>
                <a:buSzTx/>
                <a:buFontTx/>
                <a:buNone/>
                <a:tabLst/>
                <a:defRPr/>
              </a:pPr>
              <a:t>19</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5" name="TextBox 1">
            <a:extLst>
              <a:ext uri="{FF2B5EF4-FFF2-40B4-BE49-F238E27FC236}">
                <a16:creationId xmlns:a16="http://schemas.microsoft.com/office/drawing/2014/main" id="{A20E88C9-E446-6E5C-0CAC-002707E7C0D8}"/>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41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based on Integrated Biological and Behavioral Survey (IBBS), and Global AIDS Monitoring  (GAM) Reporting</a:t>
            </a:r>
          </a:p>
        </p:txBody>
      </p:sp>
      <p:graphicFrame>
        <p:nvGraphicFramePr>
          <p:cNvPr id="4" name="Chart 3">
            <a:extLst>
              <a:ext uri="{FF2B5EF4-FFF2-40B4-BE49-F238E27FC236}">
                <a16:creationId xmlns:a16="http://schemas.microsoft.com/office/drawing/2014/main" id="{331B5332-74CC-A38D-5766-9F4840BDC441}"/>
              </a:ext>
            </a:extLst>
          </p:cNvPr>
          <p:cNvGraphicFramePr>
            <a:graphicFrameLocks/>
          </p:cNvGraphicFramePr>
          <p:nvPr>
            <p:extLst>
              <p:ext uri="{D42A27DB-BD31-4B8C-83A1-F6EECF244321}">
                <p14:modId xmlns:p14="http://schemas.microsoft.com/office/powerpoint/2010/main" val="2130998350"/>
              </p:ext>
            </p:extLst>
          </p:nvPr>
        </p:nvGraphicFramePr>
        <p:xfrm>
          <a:off x="2209800" y="2397337"/>
          <a:ext cx="7467600" cy="396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94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a:defRPr sz="2800">
                <a:solidFill>
                  <a:schemeClr val="tx1"/>
                </a:solidFill>
                <a:latin typeface="Cordia New" pitchFamily="34" charset="0"/>
                <a:ea typeface="ＭＳ Ｐゴシック" charset="-128"/>
              </a:defRPr>
            </a:lvl1pPr>
            <a:lvl2pPr marL="740529" indent="-284804">
              <a:defRPr sz="2800">
                <a:solidFill>
                  <a:schemeClr val="tx1"/>
                </a:solidFill>
                <a:latin typeface="Cordia New" pitchFamily="34" charset="0"/>
                <a:ea typeface="ＭＳ Ｐゴシック" charset="-128"/>
              </a:defRPr>
            </a:lvl2pPr>
            <a:lvl3pPr marL="1139270" indent="-227864">
              <a:defRPr sz="2800">
                <a:solidFill>
                  <a:schemeClr val="tx1"/>
                </a:solidFill>
                <a:latin typeface="Cordia New" pitchFamily="34" charset="0"/>
                <a:ea typeface="ＭＳ Ｐゴシック" charset="-128"/>
              </a:defRPr>
            </a:lvl3pPr>
            <a:lvl4pPr marL="1594957" indent="-227864">
              <a:defRPr sz="2800">
                <a:solidFill>
                  <a:schemeClr val="tx1"/>
                </a:solidFill>
                <a:latin typeface="Cordia New" pitchFamily="34" charset="0"/>
                <a:ea typeface="ＭＳ Ｐゴシック" charset="-128"/>
              </a:defRPr>
            </a:lvl4pPr>
            <a:lvl5pPr marL="2050671" indent="-227864">
              <a:defRPr sz="2800">
                <a:solidFill>
                  <a:schemeClr val="tx1"/>
                </a:solidFill>
                <a:latin typeface="Cordia New" pitchFamily="34" charset="0"/>
                <a:ea typeface="ＭＳ Ｐゴシック" charset="-128"/>
              </a:defRPr>
            </a:lvl5pPr>
            <a:lvl6pPr marL="2506397" indent="-227864" fontAlgn="base">
              <a:spcBef>
                <a:spcPct val="0"/>
              </a:spcBef>
              <a:spcAft>
                <a:spcPct val="0"/>
              </a:spcAft>
              <a:defRPr sz="2800">
                <a:solidFill>
                  <a:schemeClr val="tx1"/>
                </a:solidFill>
                <a:latin typeface="Cordia New" pitchFamily="34" charset="0"/>
                <a:ea typeface="ＭＳ Ｐゴシック" charset="-128"/>
              </a:defRPr>
            </a:lvl6pPr>
            <a:lvl7pPr marL="2962107" indent="-227864" fontAlgn="base">
              <a:spcBef>
                <a:spcPct val="0"/>
              </a:spcBef>
              <a:spcAft>
                <a:spcPct val="0"/>
              </a:spcAft>
              <a:defRPr sz="2800">
                <a:solidFill>
                  <a:schemeClr val="tx1"/>
                </a:solidFill>
                <a:latin typeface="Cordia New" pitchFamily="34" charset="0"/>
                <a:ea typeface="ＭＳ Ｐゴシック" charset="-128"/>
              </a:defRPr>
            </a:lvl7pPr>
            <a:lvl8pPr marL="3417784" indent="-227864" fontAlgn="base">
              <a:spcBef>
                <a:spcPct val="0"/>
              </a:spcBef>
              <a:spcAft>
                <a:spcPct val="0"/>
              </a:spcAft>
              <a:defRPr sz="2800">
                <a:solidFill>
                  <a:schemeClr val="tx1"/>
                </a:solidFill>
                <a:latin typeface="Cordia New" pitchFamily="34" charset="0"/>
                <a:ea typeface="ＭＳ Ｐゴシック" charset="-128"/>
              </a:defRPr>
            </a:lvl8pPr>
            <a:lvl9pPr marL="3873477" indent="-227864" fontAlgn="base">
              <a:spcBef>
                <a:spcPct val="0"/>
              </a:spcBef>
              <a:spcAft>
                <a:spcPct val="0"/>
              </a:spcAft>
              <a:defRPr sz="2800">
                <a:solidFill>
                  <a:schemeClr val="tx1"/>
                </a:solidFill>
                <a:latin typeface="Cordia New" pitchFamily="34" charset="0"/>
                <a:ea typeface="ＭＳ Ｐゴシック" charset="-128"/>
              </a:defRPr>
            </a:lvl9pPr>
          </a:lstStyle>
          <a:p>
            <a:fld id="{0F71518E-623C-4E6A-9747-B2021CBB7935}" type="slidenum">
              <a:rPr lang="th-TH" sz="1200">
                <a:solidFill>
                  <a:srgbClr val="898989"/>
                </a:solidFill>
              </a:rPr>
              <a:pPr/>
              <a:t>2</a:t>
            </a:fld>
            <a:endParaRPr lang="th-TH" sz="1200">
              <a:solidFill>
                <a:srgbClr val="898989"/>
              </a:solidFill>
            </a:endParaRPr>
          </a:p>
        </p:txBody>
      </p:sp>
      <p:sp>
        <p:nvSpPr>
          <p:cNvPr id="55298" name="Subtitle 4"/>
          <p:cNvSpPr>
            <a:spLocks noGrp="1"/>
          </p:cNvSpPr>
          <p:nvPr>
            <p:ph type="subTitle" idx="1"/>
          </p:nvPr>
        </p:nvSpPr>
        <p:spPr bwMode="auto">
          <a:xfrm>
            <a:off x="515936" y="2581275"/>
            <a:ext cx="8077200" cy="305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rmAutofit/>
          </a:bodyPr>
          <a:lstStyle/>
          <a:p>
            <a:pPr fontAlgn="base">
              <a:spcAft>
                <a:spcPct val="0"/>
              </a:spcAft>
            </a:pPr>
            <a:r>
              <a:rPr lang="en-US" dirty="0">
                <a:latin typeface="Arial" pitchFamily="34" charset="0"/>
                <a:hlinkClick r:id="rId2" action="ppaction://hlinksldjump"/>
              </a:rPr>
              <a:t>Basic socio-demographic indicators</a:t>
            </a:r>
            <a:endParaRPr lang="en-US" dirty="0">
              <a:latin typeface="Arial" pitchFamily="34" charset="0"/>
            </a:endParaRPr>
          </a:p>
          <a:p>
            <a:pPr fontAlgn="base">
              <a:spcAft>
                <a:spcPct val="0"/>
              </a:spcAft>
            </a:pPr>
            <a:r>
              <a:rPr lang="en-US" dirty="0">
                <a:latin typeface="Arial" pitchFamily="34" charset="0"/>
                <a:hlinkClick r:id="rId3" action="ppaction://hlinksldjump"/>
              </a:rPr>
              <a:t>HIV prevalence and epidemiological status </a:t>
            </a:r>
            <a:endParaRPr lang="en-US" dirty="0">
              <a:latin typeface="Arial" pitchFamily="34" charset="0"/>
            </a:endParaRPr>
          </a:p>
          <a:p>
            <a:pPr fontAlgn="base">
              <a:spcAft>
                <a:spcPct val="0"/>
              </a:spcAft>
            </a:pPr>
            <a:r>
              <a:rPr lang="en-US" dirty="0">
                <a:latin typeface="Arial" pitchFamily="34" charset="0"/>
                <a:hlinkClick r:id="rId4" action="ppaction://hlinksldjump"/>
              </a:rPr>
              <a:t>Risk behaviors</a:t>
            </a:r>
            <a:endParaRPr lang="en-US" dirty="0">
              <a:latin typeface="Arial" pitchFamily="34" charset="0"/>
            </a:endParaRPr>
          </a:p>
          <a:p>
            <a:pPr fontAlgn="base">
              <a:spcAft>
                <a:spcPct val="0"/>
              </a:spcAft>
            </a:pPr>
            <a:r>
              <a:rPr lang="en-US" dirty="0">
                <a:latin typeface="Arial" pitchFamily="34" charset="0"/>
                <a:hlinkClick r:id="rId5" action="ppaction://hlinksldjump"/>
              </a:rPr>
              <a:t>HIV expenditure</a:t>
            </a:r>
            <a:endParaRPr lang="en-US" dirty="0">
              <a:latin typeface="Arial" pitchFamily="34" charset="0"/>
            </a:endParaRPr>
          </a:p>
          <a:p>
            <a:pPr fontAlgn="base">
              <a:spcAft>
                <a:spcPct val="0"/>
              </a:spcAft>
            </a:pPr>
            <a:r>
              <a:rPr lang="en-US" dirty="0">
                <a:latin typeface="Arial" pitchFamily="34" charset="0"/>
                <a:hlinkClick r:id="rId6" action="ppaction://hlinksldjump"/>
              </a:rPr>
              <a:t>Vulnerability and HIV knowledge </a:t>
            </a:r>
            <a:endParaRPr lang="en-US" dirty="0">
              <a:latin typeface="Arial" pitchFamily="34" charset="0"/>
            </a:endParaRPr>
          </a:p>
          <a:p>
            <a:pPr fontAlgn="base">
              <a:spcAft>
                <a:spcPct val="0"/>
              </a:spcAft>
            </a:pPr>
            <a:r>
              <a:rPr lang="en-US" dirty="0">
                <a:latin typeface="Arial" pitchFamily="34" charset="0"/>
                <a:hlinkClick r:id="rId7" action="ppaction://hlinksldjump"/>
              </a:rPr>
              <a:t>National response </a:t>
            </a:r>
            <a:endParaRPr lang="en-US" dirty="0">
              <a:latin typeface="Arial" pitchFamily="34" charset="0"/>
            </a:endParaRPr>
          </a:p>
        </p:txBody>
      </p:sp>
      <p:sp>
        <p:nvSpPr>
          <p:cNvPr id="55299" name="Title 3"/>
          <p:cNvSpPr>
            <a:spLocks noGrp="1"/>
          </p:cNvSpPr>
          <p:nvPr>
            <p:ph type="title"/>
          </p:nvPr>
        </p:nvSpPr>
        <p:spPr bwMode="auto">
          <a:xfrm>
            <a:off x="228600" y="1638299"/>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r>
              <a:rPr lang="en-US">
                <a:latin typeface="Arial" pitchFamily="34" charset="0"/>
              </a:rPr>
              <a:t>CONTENT</a:t>
            </a:r>
            <a:endParaRPr lang="th-TH"/>
          </a:p>
        </p:txBody>
      </p:sp>
    </p:spTree>
    <p:extLst>
      <p:ext uri="{BB962C8B-B14F-4D97-AF65-F5344CB8AC3E}">
        <p14:creationId xmlns:p14="http://schemas.microsoft.com/office/powerpoint/2010/main" val="169836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DCAB-4538-AFA5-3289-EDFFF7EA8943}"/>
              </a:ext>
            </a:extLst>
          </p:cNvPr>
          <p:cNvSpPr>
            <a:spLocks noGrp="1"/>
          </p:cNvSpPr>
          <p:nvPr>
            <p:ph type="title"/>
          </p:nvPr>
        </p:nvSpPr>
        <p:spPr>
          <a:xfrm>
            <a:off x="226477" y="1571612"/>
            <a:ext cx="11736923" cy="504000"/>
          </a:xfrm>
        </p:spPr>
        <p:txBody>
          <a:bodyPr/>
          <a:lstStyle/>
          <a:p>
            <a:r>
              <a:rPr lang="en-US" dirty="0"/>
              <a:t>Proportion of condom use among last sex among people who inject drugs by age and sex, 2020</a:t>
            </a:r>
          </a:p>
        </p:txBody>
      </p:sp>
      <p:sp>
        <p:nvSpPr>
          <p:cNvPr id="3" name="Slide Number Placeholder 2">
            <a:extLst>
              <a:ext uri="{FF2B5EF4-FFF2-40B4-BE49-F238E27FC236}">
                <a16:creationId xmlns:a16="http://schemas.microsoft.com/office/drawing/2014/main" id="{5D4AA71E-0B05-D6A8-1036-E9C933688CCD}"/>
              </a:ext>
            </a:extLst>
          </p:cNvPr>
          <p:cNvSpPr>
            <a:spLocks noGrp="1"/>
          </p:cNvSpPr>
          <p:nvPr>
            <p:ph type="sldNum" sz="quarter" idx="10"/>
          </p:nvPr>
        </p:nvSpPr>
        <p:spPr/>
        <p:txBody>
          <a:bodyPr/>
          <a:lstStyle/>
          <a:p>
            <a:fld id="{8800C79D-0615-AF41-9AB4-7D5AEAE4FA5F}" type="slidenum">
              <a:rPr lang="th-TH" smtClean="0"/>
              <a:pPr/>
              <a:t>20</a:t>
            </a:fld>
            <a:endParaRPr lang="th-TH"/>
          </a:p>
        </p:txBody>
      </p:sp>
      <p:graphicFrame>
        <p:nvGraphicFramePr>
          <p:cNvPr id="4" name="Chart 3">
            <a:extLst>
              <a:ext uri="{FF2B5EF4-FFF2-40B4-BE49-F238E27FC236}">
                <a16:creationId xmlns:a16="http://schemas.microsoft.com/office/drawing/2014/main" id="{9FEACE36-DBEA-2BD0-37C4-298E2CF8F043}"/>
              </a:ext>
            </a:extLst>
          </p:cNvPr>
          <p:cNvGraphicFramePr>
            <a:graphicFrameLocks/>
          </p:cNvGraphicFramePr>
          <p:nvPr>
            <p:extLst>
              <p:ext uri="{D42A27DB-BD31-4B8C-83A1-F6EECF244321}">
                <p14:modId xmlns:p14="http://schemas.microsoft.com/office/powerpoint/2010/main" val="1757949668"/>
              </p:ext>
            </p:extLst>
          </p:nvPr>
        </p:nvGraphicFramePr>
        <p:xfrm>
          <a:off x="1828800" y="2590800"/>
          <a:ext cx="8534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A20E88C9-E446-6E5C-0CAC-002707E7C0D8}"/>
              </a:ext>
            </a:extLst>
          </p:cNvPr>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and </a:t>
            </a:r>
            <a:r>
              <a:rPr lang="en-US" sz="800" dirty="0">
                <a:solidFill>
                  <a:prstClr val="black"/>
                </a:solidFill>
                <a:latin typeface="Arial" panose="020B0604020202020204" pitchFamily="34" charset="0"/>
                <a:cs typeface="Arial" panose="020B0604020202020204" pitchFamily="34" charset="0"/>
              </a:rPr>
              <a:t>Global AIDS Monitoring  (GAM) Reporting</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355234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964D-F0D2-CE83-0882-5F4F8151F04C}"/>
              </a:ext>
            </a:extLst>
          </p:cNvPr>
          <p:cNvSpPr>
            <a:spLocks noGrp="1"/>
          </p:cNvSpPr>
          <p:nvPr>
            <p:ph type="title"/>
          </p:nvPr>
        </p:nvSpPr>
        <p:spPr>
          <a:xfrm>
            <a:off x="226477" y="1524000"/>
            <a:ext cx="11203523" cy="504000"/>
          </a:xfrm>
        </p:spPr>
        <p:txBody>
          <a:bodyPr lIns="91136" tIns="45574" rIns="91136" bIns="45574">
            <a:noAutofit/>
          </a:bodyPr>
          <a:lstStyle/>
          <a:p>
            <a:r>
              <a:rPr lang="en-US" dirty="0"/>
              <a:t>Avoidance of health care by key populations because of stigma and discrimination, 2016-2021</a:t>
            </a:r>
          </a:p>
        </p:txBody>
      </p:sp>
      <p:graphicFrame>
        <p:nvGraphicFramePr>
          <p:cNvPr id="4" name="Chart 3">
            <a:extLst>
              <a:ext uri="{FF2B5EF4-FFF2-40B4-BE49-F238E27FC236}">
                <a16:creationId xmlns:a16="http://schemas.microsoft.com/office/drawing/2014/main" id="{B91A8AAC-DBD0-ACFD-84E4-C77770BF79AA}"/>
              </a:ext>
            </a:extLst>
          </p:cNvPr>
          <p:cNvGraphicFramePr>
            <a:graphicFrameLocks/>
          </p:cNvGraphicFramePr>
          <p:nvPr>
            <p:extLst>
              <p:ext uri="{D42A27DB-BD31-4B8C-83A1-F6EECF244321}">
                <p14:modId xmlns:p14="http://schemas.microsoft.com/office/powerpoint/2010/main" val="2974234977"/>
              </p:ext>
            </p:extLst>
          </p:nvPr>
        </p:nvGraphicFramePr>
        <p:xfrm>
          <a:off x="955965" y="2538845"/>
          <a:ext cx="10266218" cy="39381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C6D606B-19C4-2A28-23B4-55363BE7B51A}"/>
              </a:ext>
            </a:extLst>
          </p:cNvPr>
          <p:cNvSpPr txBox="1"/>
          <p:nvPr/>
        </p:nvSpPr>
        <p:spPr>
          <a:xfrm>
            <a:off x="1544591" y="6498336"/>
            <a:ext cx="8814433"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Behavioral Surveillance Surveys and Integrated Bio-Behavioral Surveys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74F65C99-3A0D-6BF5-EF71-F8B886A88371}"/>
              </a:ext>
            </a:extLst>
          </p:cNvPr>
          <p:cNvSpPr txBox="1"/>
          <p:nvPr/>
        </p:nvSpPr>
        <p:spPr>
          <a:xfrm>
            <a:off x="1981200" y="2348232"/>
            <a:ext cx="8696479" cy="338554"/>
          </a:xfrm>
          <a:prstGeom prst="rect">
            <a:avLst/>
          </a:prstGeom>
          <a:noFill/>
        </p:spPr>
        <p:txBody>
          <a:bodyPr wrap="square">
            <a:spAutoFit/>
          </a:bodyPr>
          <a:lstStyle>
            <a:defPPr>
              <a:defRPr lang="en-US"/>
            </a:defPPr>
            <a:lvl1pPr algn="ctr">
              <a:defRPr sz="1600">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Percentage of key populations who avoided seeking healthcare in the last 12 months</a:t>
            </a:r>
          </a:p>
        </p:txBody>
      </p:sp>
    </p:spTree>
    <p:extLst>
      <p:ext uri="{BB962C8B-B14F-4D97-AF65-F5344CB8AC3E}">
        <p14:creationId xmlns:p14="http://schemas.microsoft.com/office/powerpoint/2010/main" val="127576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A416-DBCA-87BD-16BE-3447A88E61AD}"/>
              </a:ext>
            </a:extLst>
          </p:cNvPr>
          <p:cNvSpPr>
            <a:spLocks noGrp="1"/>
          </p:cNvSpPr>
          <p:nvPr>
            <p:ph type="title"/>
          </p:nvPr>
        </p:nvSpPr>
        <p:spPr>
          <a:xfrm>
            <a:off x="189901" y="1504632"/>
            <a:ext cx="10404765" cy="504000"/>
          </a:xfrm>
        </p:spPr>
        <p:txBody>
          <a:bodyPr lIns="91136" tIns="45574" rIns="91136" bIns="45574">
            <a:noAutofit/>
          </a:bodyPr>
          <a:lstStyle/>
          <a:p>
            <a:r>
              <a:rPr lang="en-US" dirty="0"/>
              <a:t>Discriminatory attitudes towards people living with HIV,  Thailand, 2015-16 and 2019</a:t>
            </a:r>
          </a:p>
        </p:txBody>
      </p:sp>
      <p:graphicFrame>
        <p:nvGraphicFramePr>
          <p:cNvPr id="4" name="Chart 3">
            <a:extLst>
              <a:ext uri="{FF2B5EF4-FFF2-40B4-BE49-F238E27FC236}">
                <a16:creationId xmlns:a16="http://schemas.microsoft.com/office/drawing/2014/main" id="{276A39B1-CB1D-849D-820B-5F0D731F698F}"/>
              </a:ext>
            </a:extLst>
          </p:cNvPr>
          <p:cNvGraphicFramePr>
            <a:graphicFrameLocks/>
          </p:cNvGraphicFramePr>
          <p:nvPr>
            <p:extLst>
              <p:ext uri="{D42A27DB-BD31-4B8C-83A1-F6EECF244321}">
                <p14:modId xmlns:p14="http://schemas.microsoft.com/office/powerpoint/2010/main" val="671342612"/>
              </p:ext>
            </p:extLst>
          </p:nvPr>
        </p:nvGraphicFramePr>
        <p:xfrm>
          <a:off x="609600" y="2490265"/>
          <a:ext cx="10404764" cy="39928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D6F9667-9557-87DA-6CF2-6E3378B15212}"/>
              </a:ext>
            </a:extLst>
          </p:cNvPr>
          <p:cNvSpPr txBox="1"/>
          <p:nvPr/>
        </p:nvSpPr>
        <p:spPr>
          <a:xfrm>
            <a:off x="8751777" y="5528868"/>
            <a:ext cx="3446319"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 This indicator is a composite indicator calculated based on survey respondents who answered "No" to either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 Would you buy fresh vegetables from a shopkeeper or vendor if you knew that this person had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 Do you think that children living with HIV should be able to attend school with children who are HIV negative? </a:t>
            </a:r>
          </a:p>
        </p:txBody>
      </p:sp>
      <p:sp>
        <p:nvSpPr>
          <p:cNvPr id="8" name="TextBox 7">
            <a:extLst>
              <a:ext uri="{FF2B5EF4-FFF2-40B4-BE49-F238E27FC236}">
                <a16:creationId xmlns:a16="http://schemas.microsoft.com/office/drawing/2014/main" id="{13D2CC79-C3C3-D245-8912-D0C55EEB2E83}"/>
              </a:ext>
            </a:extLst>
          </p:cNvPr>
          <p:cNvSpPr txBox="1"/>
          <p:nvPr/>
        </p:nvSpPr>
        <p:spPr>
          <a:xfrm>
            <a:off x="1022031" y="2286000"/>
            <a:ext cx="10006446" cy="338554"/>
          </a:xfrm>
          <a:prstGeom prst="rect">
            <a:avLst/>
          </a:prstGeom>
          <a:noFill/>
        </p:spPr>
        <p:txBody>
          <a:bodyPr wrap="square">
            <a:spAutoFit/>
          </a:bodyPr>
          <a:lstStyle>
            <a:defPPr>
              <a:defRPr lang="en-US"/>
            </a:defPPr>
            <a:lvl1pPr>
              <a:defRPr sz="1100">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 of women and men (15–49 years) who report discriminatory attitudes towards people living with HIV</a:t>
            </a:r>
          </a:p>
        </p:txBody>
      </p:sp>
      <p:sp>
        <p:nvSpPr>
          <p:cNvPr id="10" name="TextBox 9">
            <a:extLst>
              <a:ext uri="{FF2B5EF4-FFF2-40B4-BE49-F238E27FC236}">
                <a16:creationId xmlns:a16="http://schemas.microsoft.com/office/drawing/2014/main" id="{C6EEBBC6-3458-D3C7-344F-BA0E05724F1E}"/>
              </a:ext>
            </a:extLst>
          </p:cNvPr>
          <p:cNvSpPr txBox="1"/>
          <p:nvPr/>
        </p:nvSpPr>
        <p:spPr>
          <a:xfrm>
            <a:off x="1022031" y="6495019"/>
            <a:ext cx="8814433"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and Multiple Indicator Cluster Surveys, 2015-16 and 2019</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5928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C8EF-07F7-5A94-8B53-28B15FFE2ABA}"/>
              </a:ext>
            </a:extLst>
          </p:cNvPr>
          <p:cNvSpPr>
            <a:spLocks noGrp="1"/>
          </p:cNvSpPr>
          <p:nvPr>
            <p:ph type="title"/>
          </p:nvPr>
        </p:nvSpPr>
        <p:spPr/>
        <p:txBody>
          <a:bodyPr/>
          <a:lstStyle/>
          <a:p>
            <a:r>
              <a:rPr lang="en-US" dirty="0"/>
              <a:t>Proportion of young people with comprehensive HIV knowledge by age and sex, 2019</a:t>
            </a:r>
          </a:p>
        </p:txBody>
      </p:sp>
      <p:sp>
        <p:nvSpPr>
          <p:cNvPr id="3" name="Slide Number Placeholder 2">
            <a:extLst>
              <a:ext uri="{FF2B5EF4-FFF2-40B4-BE49-F238E27FC236}">
                <a16:creationId xmlns:a16="http://schemas.microsoft.com/office/drawing/2014/main" id="{0988A12D-D245-BEC0-4A66-9148527F1ECD}"/>
              </a:ext>
            </a:extLst>
          </p:cNvPr>
          <p:cNvSpPr>
            <a:spLocks noGrp="1"/>
          </p:cNvSpPr>
          <p:nvPr>
            <p:ph type="sldNum" sz="quarter" idx="10"/>
          </p:nvPr>
        </p:nvSpPr>
        <p:spPr/>
        <p:txBody>
          <a:bodyPr/>
          <a:lstStyle/>
          <a:p>
            <a:fld id="{8800C79D-0615-AF41-9AB4-7D5AEAE4FA5F}" type="slidenum">
              <a:rPr lang="th-TH" smtClean="0"/>
              <a:pPr/>
              <a:t>24</a:t>
            </a:fld>
            <a:endParaRPr lang="th-TH"/>
          </a:p>
        </p:txBody>
      </p:sp>
      <p:graphicFrame>
        <p:nvGraphicFramePr>
          <p:cNvPr id="4" name="Chart 3">
            <a:extLst>
              <a:ext uri="{FF2B5EF4-FFF2-40B4-BE49-F238E27FC236}">
                <a16:creationId xmlns:a16="http://schemas.microsoft.com/office/drawing/2014/main" id="{DC1A7EF3-C7FF-297C-C3B6-21758CC4ED5D}"/>
              </a:ext>
            </a:extLst>
          </p:cNvPr>
          <p:cNvGraphicFramePr>
            <a:graphicFrameLocks/>
          </p:cNvGraphicFramePr>
          <p:nvPr>
            <p:extLst>
              <p:ext uri="{D42A27DB-BD31-4B8C-83A1-F6EECF244321}">
                <p14:modId xmlns:p14="http://schemas.microsoft.com/office/powerpoint/2010/main" val="755854449"/>
              </p:ext>
            </p:extLst>
          </p:nvPr>
        </p:nvGraphicFramePr>
        <p:xfrm>
          <a:off x="2895600" y="2362200"/>
          <a:ext cx="6629400" cy="40544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21C8B39-89CF-1DE3-011B-D508DFADE0F4}"/>
              </a:ext>
            </a:extLst>
          </p:cNvPr>
          <p:cNvSpPr txBox="1"/>
          <p:nvPr/>
        </p:nvSpPr>
        <p:spPr>
          <a:xfrm>
            <a:off x="1022031" y="6495019"/>
            <a:ext cx="8814433"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Multiple Indicator Cluster Survey 2019</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220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00C79D-0615-AF41-9AB4-7D5AEAE4FA5F}" type="slidenum">
              <a:rPr lang="th-TH" smtClean="0"/>
              <a:pPr/>
              <a:t>26</a:t>
            </a:fld>
            <a:endParaRPr lang="th-TH"/>
          </a:p>
        </p:txBody>
      </p:sp>
      <p:sp>
        <p:nvSpPr>
          <p:cNvPr id="24" name="Title 1"/>
          <p:cNvSpPr>
            <a:spLocks noGrp="1"/>
          </p:cNvSpPr>
          <p:nvPr>
            <p:ph type="title"/>
          </p:nvPr>
        </p:nvSpPr>
        <p:spPr>
          <a:xfrm>
            <a:off x="304800" y="1567637"/>
            <a:ext cx="8402672" cy="504000"/>
          </a:xfrm>
        </p:spPr>
        <p:txBody>
          <a:bodyPr/>
          <a:lstStyle/>
          <a:p>
            <a:r>
              <a:rPr lang="en-US" dirty="0"/>
              <a:t>AIDS Spending by financing source, 2021</a:t>
            </a:r>
            <a:br>
              <a:rPr lang="en-US" dirty="0"/>
            </a:br>
            <a:endParaRPr lang="en-US" dirty="0"/>
          </a:p>
        </p:txBody>
      </p:sp>
      <p:sp>
        <p:nvSpPr>
          <p:cNvPr id="25" name="Rectangle 24"/>
          <p:cNvSpPr/>
          <p:nvPr/>
        </p:nvSpPr>
        <p:spPr>
          <a:xfrm>
            <a:off x="165000" y="6602527"/>
            <a:ext cx="6400800" cy="230538"/>
          </a:xfrm>
          <a:prstGeom prst="rect">
            <a:avLst/>
          </a:prstGeom>
        </p:spPr>
        <p:txBody>
          <a:bodyPr wrap="square" lIns="91136" tIns="45574" rIns="91136" bIns="45574">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2"/>
              </a:rPr>
              <a:t>www.aidsdatahub.org</a:t>
            </a:r>
            <a:r>
              <a:rPr lang="en-US" sz="900" dirty="0">
                <a:solidFill>
                  <a:prstClr val="black"/>
                </a:solidFill>
                <a:latin typeface="Arial" panose="020B0604020202020204" pitchFamily="34" charset="0"/>
                <a:cs typeface="Arial" panose="020B0604020202020204" pitchFamily="34" charset="0"/>
              </a:rPr>
              <a:t> based on UNAIDS HIV Financial Dashboard and NASA 2019</a:t>
            </a:r>
            <a:endParaRPr lang="en-GB" sz="900" dirty="0"/>
          </a:p>
        </p:txBody>
      </p:sp>
      <p:grpSp>
        <p:nvGrpSpPr>
          <p:cNvPr id="2" name="Group 1">
            <a:extLst>
              <a:ext uri="{FF2B5EF4-FFF2-40B4-BE49-F238E27FC236}">
                <a16:creationId xmlns:a16="http://schemas.microsoft.com/office/drawing/2014/main" id="{3EF10DB1-6A0B-4B18-AF9C-C42B5818F12A}"/>
              </a:ext>
            </a:extLst>
          </p:cNvPr>
          <p:cNvGrpSpPr/>
          <p:nvPr/>
        </p:nvGrpSpPr>
        <p:grpSpPr>
          <a:xfrm>
            <a:off x="838200" y="2439855"/>
            <a:ext cx="9676818" cy="3626969"/>
            <a:chOff x="0" y="0"/>
            <a:chExt cx="9035815" cy="3688102"/>
          </a:xfrm>
        </p:grpSpPr>
        <p:graphicFrame>
          <p:nvGraphicFramePr>
            <p:cNvPr id="4" name="Chart 3">
              <a:extLst>
                <a:ext uri="{FF2B5EF4-FFF2-40B4-BE49-F238E27FC236}">
                  <a16:creationId xmlns:a16="http://schemas.microsoft.com/office/drawing/2014/main" id="{21A77233-E844-8EF7-1C6B-C08EFA2103E2}"/>
                </a:ext>
              </a:extLst>
            </p:cNvPr>
            <p:cNvGraphicFramePr>
              <a:graphicFrameLocks/>
            </p:cNvGraphicFramePr>
            <p:nvPr/>
          </p:nvGraphicFramePr>
          <p:xfrm>
            <a:off x="4421349" y="184067"/>
            <a:ext cx="4157470" cy="349345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82D1FABC-022A-88C5-15D5-2E5DA44A58EC}"/>
                </a:ext>
              </a:extLst>
            </p:cNvPr>
            <p:cNvCxnSpPr/>
            <p:nvPr/>
          </p:nvCxnSpPr>
          <p:spPr>
            <a:xfrm>
              <a:off x="6626013" y="1338409"/>
              <a:ext cx="470615" cy="0"/>
            </a:xfrm>
            <a:prstGeom prst="line">
              <a:avLst/>
            </a:prstGeom>
            <a:noFill/>
            <a:ln w="12700" cap="flat" cmpd="sng" algn="ctr">
              <a:solidFill>
                <a:sysClr val="windowText" lastClr="000000"/>
              </a:solidFill>
              <a:prstDash val="solid"/>
            </a:ln>
            <a:effectLst/>
          </p:spPr>
        </p:cxnSp>
        <p:graphicFrame>
          <p:nvGraphicFramePr>
            <p:cNvPr id="6" name="Chart 5">
              <a:extLst>
                <a:ext uri="{FF2B5EF4-FFF2-40B4-BE49-F238E27FC236}">
                  <a16:creationId xmlns:a16="http://schemas.microsoft.com/office/drawing/2014/main" id="{11452123-5F5D-710F-269F-5E77D8139187}"/>
                </a:ext>
              </a:extLst>
            </p:cNvPr>
            <p:cNvGraphicFramePr>
              <a:graphicFrameLocks/>
            </p:cNvGraphicFramePr>
            <p:nvPr/>
          </p:nvGraphicFramePr>
          <p:xfrm>
            <a:off x="0" y="199520"/>
            <a:ext cx="4176809" cy="348858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a:extLst>
                <a:ext uri="{FF2B5EF4-FFF2-40B4-BE49-F238E27FC236}">
                  <a16:creationId xmlns:a16="http://schemas.microsoft.com/office/drawing/2014/main" id="{D6B9AFBC-DD96-C07C-3565-4712A6B42301}"/>
                </a:ext>
              </a:extLst>
            </p:cNvPr>
            <p:cNvSpPr txBox="1"/>
            <p:nvPr/>
          </p:nvSpPr>
          <p:spPr>
            <a:xfrm>
              <a:off x="1023737" y="3089124"/>
              <a:ext cx="1493502" cy="47351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a:t>
              </a:r>
            </a:p>
          </p:txBody>
        </p:sp>
        <p:cxnSp>
          <p:nvCxnSpPr>
            <p:cNvPr id="8" name="Straight Connector 7">
              <a:extLst>
                <a:ext uri="{FF2B5EF4-FFF2-40B4-BE49-F238E27FC236}">
                  <a16:creationId xmlns:a16="http://schemas.microsoft.com/office/drawing/2014/main" id="{7C609857-9083-3A37-5BFE-1BBA1E230D97}"/>
                </a:ext>
              </a:extLst>
            </p:cNvPr>
            <p:cNvCxnSpPr/>
            <p:nvPr/>
          </p:nvCxnSpPr>
          <p:spPr>
            <a:xfrm rot="5400000">
              <a:off x="852372" y="2831250"/>
              <a:ext cx="552903" cy="0"/>
            </a:xfrm>
            <a:prstGeom prst="line">
              <a:avLst/>
            </a:prstGeom>
            <a:noFill/>
            <a:ln w="12700" cap="flat" cmpd="sng" algn="ctr">
              <a:solidFill>
                <a:sysClr val="windowText" lastClr="000000"/>
              </a:solidFill>
              <a:prstDash val="solid"/>
            </a:ln>
            <a:effectLst/>
          </p:spPr>
        </p:cxnSp>
        <p:sp>
          <p:nvSpPr>
            <p:cNvPr id="9" name="TextBox 5">
              <a:extLst>
                <a:ext uri="{FF2B5EF4-FFF2-40B4-BE49-F238E27FC236}">
                  <a16:creationId xmlns:a16="http://schemas.microsoft.com/office/drawing/2014/main" id="{CB5B7021-E833-AA27-BBB4-2780A9D6BFF2}"/>
                </a:ext>
              </a:extLst>
            </p:cNvPr>
            <p:cNvSpPr txBox="1"/>
            <p:nvPr/>
          </p:nvSpPr>
          <p:spPr>
            <a:xfrm>
              <a:off x="1011292" y="525229"/>
              <a:ext cx="1493502" cy="48618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91%</a:t>
              </a:r>
            </a:p>
          </p:txBody>
        </p:sp>
        <p:cxnSp>
          <p:nvCxnSpPr>
            <p:cNvPr id="10" name="Straight Connector 9">
              <a:extLst>
                <a:ext uri="{FF2B5EF4-FFF2-40B4-BE49-F238E27FC236}">
                  <a16:creationId xmlns:a16="http://schemas.microsoft.com/office/drawing/2014/main" id="{57E4A56C-1D65-7851-97E2-AC08288BFC5C}"/>
                </a:ext>
              </a:extLst>
            </p:cNvPr>
            <p:cNvCxnSpPr/>
            <p:nvPr/>
          </p:nvCxnSpPr>
          <p:spPr>
            <a:xfrm rot="5400000">
              <a:off x="2491654" y="845090"/>
              <a:ext cx="337801" cy="0"/>
            </a:xfrm>
            <a:prstGeom prst="line">
              <a:avLst/>
            </a:prstGeom>
            <a:noFill/>
            <a:ln w="12700" cap="flat" cmpd="sng" algn="ctr">
              <a:solidFill>
                <a:sysClr val="windowText" lastClr="000000"/>
              </a:solidFill>
              <a:prstDash val="solid"/>
            </a:ln>
            <a:effectLst/>
          </p:spPr>
        </p:cxnSp>
        <p:cxnSp>
          <p:nvCxnSpPr>
            <p:cNvPr id="11" name="Straight Connector 10">
              <a:extLst>
                <a:ext uri="{FF2B5EF4-FFF2-40B4-BE49-F238E27FC236}">
                  <a16:creationId xmlns:a16="http://schemas.microsoft.com/office/drawing/2014/main" id="{FB9E926F-ADD3-29FB-E7B0-48760F5225F5}"/>
                </a:ext>
              </a:extLst>
            </p:cNvPr>
            <p:cNvCxnSpPr/>
            <p:nvPr/>
          </p:nvCxnSpPr>
          <p:spPr>
            <a:xfrm>
              <a:off x="2225872" y="677406"/>
              <a:ext cx="416241" cy="0"/>
            </a:xfrm>
            <a:prstGeom prst="line">
              <a:avLst/>
            </a:prstGeom>
            <a:noFill/>
            <a:ln w="12700" cap="flat" cmpd="sng" algn="ctr">
              <a:solidFill>
                <a:sysClr val="windowText" lastClr="000000"/>
              </a:solidFill>
              <a:prstDash val="solid"/>
            </a:ln>
            <a:effectLst/>
          </p:spPr>
        </p:cxnSp>
        <p:sp>
          <p:nvSpPr>
            <p:cNvPr id="12" name="Rectangle 11">
              <a:extLst>
                <a:ext uri="{FF2B5EF4-FFF2-40B4-BE49-F238E27FC236}">
                  <a16:creationId xmlns:a16="http://schemas.microsoft.com/office/drawing/2014/main" id="{BAFF4C3A-86F7-D7C9-27EC-AD7224BBE4D7}"/>
                </a:ext>
              </a:extLst>
            </p:cNvPr>
            <p:cNvSpPr/>
            <p:nvPr/>
          </p:nvSpPr>
          <p:spPr>
            <a:xfrm>
              <a:off x="4608133" y="0"/>
              <a:ext cx="3788833" cy="316575"/>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13" name="TextBox 3">
              <a:extLst>
                <a:ext uri="{FF2B5EF4-FFF2-40B4-BE49-F238E27FC236}">
                  <a16:creationId xmlns:a16="http://schemas.microsoft.com/office/drawing/2014/main" id="{41BDDCB8-3229-37F1-D5C7-56F9E72DFADC}"/>
                </a:ext>
              </a:extLst>
            </p:cNvPr>
            <p:cNvSpPr txBox="1"/>
            <p:nvPr/>
          </p:nvSpPr>
          <p:spPr>
            <a:xfrm>
              <a:off x="1458234" y="1522791"/>
              <a:ext cx="1140873" cy="85230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286</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sp>
          <p:nvSpPr>
            <p:cNvPr id="14" name="TextBox 4">
              <a:extLst>
                <a:ext uri="{FF2B5EF4-FFF2-40B4-BE49-F238E27FC236}">
                  <a16:creationId xmlns:a16="http://schemas.microsoft.com/office/drawing/2014/main" id="{9A45138A-9B17-4C96-97EA-79101F84081E}"/>
                </a:ext>
              </a:extLst>
            </p:cNvPr>
            <p:cNvSpPr txBox="1"/>
            <p:nvPr/>
          </p:nvSpPr>
          <p:spPr>
            <a:xfrm>
              <a:off x="7094940" y="3052618"/>
              <a:ext cx="1940875" cy="49471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71%</a:t>
              </a:r>
            </a:p>
          </p:txBody>
        </p:sp>
        <p:sp>
          <p:nvSpPr>
            <p:cNvPr id="15" name="TextBox 5">
              <a:extLst>
                <a:ext uri="{FF2B5EF4-FFF2-40B4-BE49-F238E27FC236}">
                  <a16:creationId xmlns:a16="http://schemas.microsoft.com/office/drawing/2014/main" id="{E05F5793-4561-A8E0-2682-5C713EB95FCB}"/>
                </a:ext>
              </a:extLst>
            </p:cNvPr>
            <p:cNvSpPr txBox="1"/>
            <p:nvPr/>
          </p:nvSpPr>
          <p:spPr>
            <a:xfrm>
              <a:off x="7094940" y="1812012"/>
              <a:ext cx="1283186" cy="57305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a:t>
              </a:r>
            </a:p>
          </p:txBody>
        </p:sp>
        <p:sp>
          <p:nvSpPr>
            <p:cNvPr id="16" name="TextBox 7">
              <a:extLst>
                <a:ext uri="{FF2B5EF4-FFF2-40B4-BE49-F238E27FC236}">
                  <a16:creationId xmlns:a16="http://schemas.microsoft.com/office/drawing/2014/main" id="{E700DB12-1669-C72B-B7F2-3476E6CC3C64}"/>
                </a:ext>
              </a:extLst>
            </p:cNvPr>
            <p:cNvSpPr txBox="1"/>
            <p:nvPr/>
          </p:nvSpPr>
          <p:spPr>
            <a:xfrm>
              <a:off x="7094940" y="2415284"/>
              <a:ext cx="1433104" cy="45405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a:t>
              </a:r>
            </a:p>
          </p:txBody>
        </p:sp>
        <p:cxnSp>
          <p:nvCxnSpPr>
            <p:cNvPr id="17" name="Straight Connector 16">
              <a:extLst>
                <a:ext uri="{FF2B5EF4-FFF2-40B4-BE49-F238E27FC236}">
                  <a16:creationId xmlns:a16="http://schemas.microsoft.com/office/drawing/2014/main" id="{6547F652-EBC8-90E3-7F3F-3D35BF1304B1}"/>
                </a:ext>
              </a:extLst>
            </p:cNvPr>
            <p:cNvCxnSpPr/>
            <p:nvPr/>
          </p:nvCxnSpPr>
          <p:spPr>
            <a:xfrm>
              <a:off x="5670976" y="3268889"/>
              <a:ext cx="1411843" cy="0"/>
            </a:xfrm>
            <a:prstGeom prst="line">
              <a:avLst/>
            </a:prstGeom>
            <a:noFill/>
            <a:ln w="12700" cap="flat" cmpd="sng" algn="ctr">
              <a:solidFill>
                <a:sysClr val="windowText" lastClr="000000"/>
              </a:solidFill>
              <a:prstDash val="solid"/>
            </a:ln>
            <a:effectLst/>
          </p:spPr>
        </p:cxnSp>
        <p:cxnSp>
          <p:nvCxnSpPr>
            <p:cNvPr id="18" name="Straight Connector 17">
              <a:extLst>
                <a:ext uri="{FF2B5EF4-FFF2-40B4-BE49-F238E27FC236}">
                  <a16:creationId xmlns:a16="http://schemas.microsoft.com/office/drawing/2014/main" id="{190C2451-E641-4A32-A2F2-101BA8CA051B}"/>
                </a:ext>
              </a:extLst>
            </p:cNvPr>
            <p:cNvCxnSpPr/>
            <p:nvPr/>
          </p:nvCxnSpPr>
          <p:spPr>
            <a:xfrm>
              <a:off x="5671921" y="3082764"/>
              <a:ext cx="0" cy="184804"/>
            </a:xfrm>
            <a:prstGeom prst="line">
              <a:avLst/>
            </a:prstGeom>
            <a:noFill/>
            <a:ln w="12700" cap="flat" cmpd="sng" algn="ctr">
              <a:solidFill>
                <a:sysClr val="windowText" lastClr="000000"/>
              </a:solidFill>
              <a:prstDash val="solid"/>
            </a:ln>
            <a:effectLst/>
          </p:spPr>
        </p:cxnSp>
        <p:cxnSp>
          <p:nvCxnSpPr>
            <p:cNvPr id="19" name="Straight Connector 18">
              <a:extLst>
                <a:ext uri="{FF2B5EF4-FFF2-40B4-BE49-F238E27FC236}">
                  <a16:creationId xmlns:a16="http://schemas.microsoft.com/office/drawing/2014/main" id="{3A70AE5D-112A-FE30-A51D-838AB64C9663}"/>
                </a:ext>
              </a:extLst>
            </p:cNvPr>
            <p:cNvCxnSpPr/>
            <p:nvPr/>
          </p:nvCxnSpPr>
          <p:spPr>
            <a:xfrm>
              <a:off x="6801119" y="2047781"/>
              <a:ext cx="271163" cy="0"/>
            </a:xfrm>
            <a:prstGeom prst="line">
              <a:avLst/>
            </a:prstGeom>
            <a:noFill/>
            <a:ln w="12700" cap="flat" cmpd="sng" algn="ctr">
              <a:solidFill>
                <a:sysClr val="windowText" lastClr="000000"/>
              </a:solidFill>
              <a:prstDash val="solid"/>
            </a:ln>
            <a:effectLst/>
          </p:spPr>
        </p:cxnSp>
        <p:cxnSp>
          <p:nvCxnSpPr>
            <p:cNvPr id="20" name="Straight Connector 19">
              <a:extLst>
                <a:ext uri="{FF2B5EF4-FFF2-40B4-BE49-F238E27FC236}">
                  <a16:creationId xmlns:a16="http://schemas.microsoft.com/office/drawing/2014/main" id="{88A08EC9-2ECE-2C48-E718-FF4954979885}"/>
                </a:ext>
              </a:extLst>
            </p:cNvPr>
            <p:cNvCxnSpPr/>
            <p:nvPr/>
          </p:nvCxnSpPr>
          <p:spPr>
            <a:xfrm>
              <a:off x="6623570" y="2531055"/>
              <a:ext cx="470614"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161292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Rectangle 4"/>
          <p:cNvSpPr/>
          <p:nvPr/>
        </p:nvSpPr>
        <p:spPr>
          <a:xfrm>
            <a:off x="218122" y="6615395"/>
            <a:ext cx="4257283" cy="215149"/>
          </a:xfrm>
          <a:prstGeom prst="rect">
            <a:avLst/>
          </a:prstGeom>
        </p:spPr>
        <p:txBody>
          <a:bodyPr wrap="non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lang="en-US" sz="800" dirty="0">
                <a:solidFill>
                  <a:prstClr val="black"/>
                </a:solidFill>
                <a:latin typeface="Arial" panose="020B0604020202020204" pitchFamily="34" charset="0"/>
                <a:cs typeface="Arial" panose="020B0604020202020204" pitchFamily="34" charset="0"/>
              </a:rPr>
              <a:t>UNAIDS HIV Financial Dashboard</a:t>
            </a:r>
            <a:r>
              <a:rPr lang="en-US" sz="800" dirty="0">
                <a:solidFill>
                  <a:prstClr val="black"/>
                </a:solidFill>
              </a:rPr>
              <a:t> </a:t>
            </a:r>
            <a:endParaRPr lang="en-GB" sz="800" dirty="0"/>
          </a:p>
        </p:txBody>
      </p:sp>
      <p:graphicFrame>
        <p:nvGraphicFramePr>
          <p:cNvPr id="6" name="Chart 5">
            <a:extLst>
              <a:ext uri="{FF2B5EF4-FFF2-40B4-BE49-F238E27FC236}">
                <a16:creationId xmlns:a16="http://schemas.microsoft.com/office/drawing/2014/main" id="{EE230032-F0AE-B43B-0CDD-7EF27257C4C0}"/>
              </a:ext>
            </a:extLst>
          </p:cNvPr>
          <p:cNvGraphicFramePr>
            <a:graphicFrameLocks/>
          </p:cNvGraphicFramePr>
          <p:nvPr>
            <p:extLst>
              <p:ext uri="{D42A27DB-BD31-4B8C-83A1-F6EECF244321}">
                <p14:modId xmlns:p14="http://schemas.microsoft.com/office/powerpoint/2010/main" val="719663833"/>
              </p:ext>
            </p:extLst>
          </p:nvPr>
        </p:nvGraphicFramePr>
        <p:xfrm>
          <a:off x="1752600" y="2075612"/>
          <a:ext cx="8305799" cy="4282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1135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09741"/>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extBox 80">
            <a:extLst>
              <a:ext uri="{FF2B5EF4-FFF2-40B4-BE49-F238E27FC236}">
                <a16:creationId xmlns:a16="http://schemas.microsoft.com/office/drawing/2014/main" id="{F2941F6D-8432-4498-A79C-C695B46F46F1}"/>
              </a:ext>
            </a:extLst>
          </p:cNvPr>
          <p:cNvSpPr txBox="1"/>
          <p:nvPr/>
        </p:nvSpPr>
        <p:spPr>
          <a:xfrm>
            <a:off x="12929556" y="2570236"/>
            <a:ext cx="25397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a:t>
            </a:r>
            <a:endParaRPr kumimoji="0" lang="en-GB" sz="12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1CD1156B-13CB-4EEF-860C-D232CA8EF196}"/>
              </a:ext>
            </a:extLst>
          </p:cNvPr>
          <p:cNvSpPr txBox="1"/>
          <p:nvPr/>
        </p:nvSpPr>
        <p:spPr>
          <a:xfrm>
            <a:off x="1070967" y="6146850"/>
            <a:ext cx="10569361"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 * national 2018 data; ** non-venue based female sex workers 2017 data for sub-national and 2019 data for national; *** people who inject drugs 2020 data for sub-national and 2022 data for national</a:t>
            </a:r>
          </a:p>
        </p:txBody>
      </p:sp>
      <p:grpSp>
        <p:nvGrpSpPr>
          <p:cNvPr id="2" name="Group 1">
            <a:extLst>
              <a:ext uri="{FF2B5EF4-FFF2-40B4-BE49-F238E27FC236}">
                <a16:creationId xmlns:a16="http://schemas.microsoft.com/office/drawing/2014/main" id="{9FA4D9F7-7AEC-4D57-806E-9DDF85E79849}"/>
              </a:ext>
            </a:extLst>
          </p:cNvPr>
          <p:cNvGrpSpPr/>
          <p:nvPr/>
        </p:nvGrpSpPr>
        <p:grpSpPr>
          <a:xfrm>
            <a:off x="1132701" y="2362200"/>
            <a:ext cx="10438626" cy="3189407"/>
            <a:chOff x="523101" y="336598"/>
            <a:chExt cx="10438626" cy="3189407"/>
          </a:xfrm>
        </p:grpSpPr>
        <p:grpSp>
          <p:nvGrpSpPr>
            <p:cNvPr id="5" name="Group 4">
              <a:extLst>
                <a:ext uri="{FF2B5EF4-FFF2-40B4-BE49-F238E27FC236}">
                  <a16:creationId xmlns:a16="http://schemas.microsoft.com/office/drawing/2014/main" id="{C528AC7E-3EFA-4FFF-9A76-2659CF078C76}"/>
                </a:ext>
              </a:extLst>
            </p:cNvPr>
            <p:cNvGrpSpPr/>
            <p:nvPr/>
          </p:nvGrpSpPr>
          <p:grpSpPr>
            <a:xfrm>
              <a:off x="523101" y="336598"/>
              <a:ext cx="10438626" cy="3189407"/>
              <a:chOff x="523101" y="336598"/>
              <a:chExt cx="10438626" cy="3189407"/>
            </a:xfrm>
          </p:grpSpPr>
          <p:graphicFrame>
            <p:nvGraphicFramePr>
              <p:cNvPr id="12" name="Chart 11">
                <a:extLst>
                  <a:ext uri="{FF2B5EF4-FFF2-40B4-BE49-F238E27FC236}">
                    <a16:creationId xmlns:a16="http://schemas.microsoft.com/office/drawing/2014/main" id="{2C932882-EB0E-4C0B-A7F3-4C44ECD2246D}"/>
                  </a:ext>
                </a:extLst>
              </p:cNvPr>
              <p:cNvGraphicFramePr>
                <a:graphicFrameLocks/>
              </p:cNvGraphicFramePr>
              <p:nvPr/>
            </p:nvGraphicFramePr>
            <p:xfrm>
              <a:off x="523101" y="427349"/>
              <a:ext cx="9915525" cy="30986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0">
                <a:extLst>
                  <a:ext uri="{FF2B5EF4-FFF2-40B4-BE49-F238E27FC236}">
                    <a16:creationId xmlns:a16="http://schemas.microsoft.com/office/drawing/2014/main" id="{7BFA796C-16F5-466D-B0F7-B318C71F2BC5}"/>
                  </a:ext>
                </a:extLst>
              </p:cNvPr>
              <p:cNvSpPr txBox="1"/>
              <p:nvPr/>
            </p:nvSpPr>
            <p:spPr>
              <a:xfrm>
                <a:off x="10282751" y="336598"/>
                <a:ext cx="678976" cy="62324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CCCC"/>
                    </a:solidFill>
                    <a:effectLst/>
                    <a:uLnTx/>
                    <a:uFillTx/>
                    <a:latin typeface="Arial"/>
                    <a:ea typeface="+mn-ea"/>
                    <a:cs typeface="Arial" pitchFamily="34" charset="0"/>
                  </a:rPr>
                  <a:t>95</a:t>
                </a:r>
                <a:r>
                  <a:rPr kumimoji="0" lang="en-US" sz="900" b="1" i="0" u="none" strike="noStrike" kern="1200" cap="none" spc="0" normalizeH="0" baseline="0" noProof="0">
                    <a:ln>
                      <a:noFill/>
                    </a:ln>
                    <a:solidFill>
                      <a:srgbClr val="33CCCC"/>
                    </a:solidFill>
                    <a:effectLst/>
                    <a:uLnTx/>
                    <a:uFillTx/>
                    <a:latin typeface="Arial"/>
                    <a:ea typeface="+mn-ea"/>
                    <a:cs typeface="Arial" pitchFamily="34" charset="0"/>
                  </a:rPr>
                  <a:t>%</a:t>
                </a:r>
                <a:endParaRPr kumimoji="0" lang="en-GB" sz="1400" b="1" i="0" u="none" strike="noStrike" kern="1200" cap="none" spc="0" normalizeH="0" baseline="0" noProof="0">
                  <a:ln>
                    <a:noFill/>
                  </a:ln>
                  <a:solidFill>
                    <a:srgbClr val="33CCCC"/>
                  </a:solidFill>
                  <a:effectLst/>
                  <a:uLnTx/>
                  <a:uFillTx/>
                  <a:latin typeface="Arial"/>
                  <a:ea typeface="+mn-ea"/>
                  <a:cs typeface="Arial" pitchFamily="34" charset="0"/>
                </a:endParaRPr>
              </a:p>
            </p:txBody>
          </p:sp>
          <p:cxnSp>
            <p:nvCxnSpPr>
              <p:cNvPr id="14" name="Straight Connector 13">
                <a:extLst>
                  <a:ext uri="{FF2B5EF4-FFF2-40B4-BE49-F238E27FC236}">
                    <a16:creationId xmlns:a16="http://schemas.microsoft.com/office/drawing/2014/main" id="{BFFAD65F-27B4-470C-B37F-46F364F1954D}"/>
                  </a:ext>
                </a:extLst>
              </p:cNvPr>
              <p:cNvCxnSpPr/>
              <p:nvPr/>
            </p:nvCxnSpPr>
            <p:spPr>
              <a:xfrm>
                <a:off x="987173" y="682220"/>
                <a:ext cx="9326880" cy="0"/>
              </a:xfrm>
              <a:prstGeom prst="line">
                <a:avLst/>
              </a:prstGeom>
              <a:solidFill>
                <a:srgbClr val="FF5050"/>
              </a:solidFill>
              <a:ln w="25400" cap="flat" cmpd="dbl" algn="ctr">
                <a:solidFill>
                  <a:srgbClr val="ED7D31">
                    <a:lumMod val="60000"/>
                    <a:lumOff val="40000"/>
                  </a:srgbClr>
                </a:solidFill>
                <a:prstDash val="solid"/>
              </a:ln>
              <a:effectLst/>
            </p:spPr>
          </p:cxnSp>
        </p:grpSp>
        <p:sp>
          <p:nvSpPr>
            <p:cNvPr id="6" name="Rectangle 5">
              <a:extLst>
                <a:ext uri="{FF2B5EF4-FFF2-40B4-BE49-F238E27FC236}">
                  <a16:creationId xmlns:a16="http://schemas.microsoft.com/office/drawing/2014/main" id="{BE23DCBE-6A10-4309-B719-B2409517E870}"/>
                </a:ext>
              </a:extLst>
            </p:cNvPr>
            <p:cNvSpPr/>
            <p:nvPr/>
          </p:nvSpPr>
          <p:spPr>
            <a:xfrm>
              <a:off x="2338178" y="1256429"/>
              <a:ext cx="532518" cy="33855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cs typeface="Arial" pitchFamily="34" charset="0"/>
                </a:defRPr>
              </a:pPr>
              <a:r>
                <a:rPr kumimoji="0" lang="en-US" sz="1600" b="1" i="0" u="none" strike="noStrike" kern="1200" cap="none" spc="0" normalizeH="0" baseline="0" noProof="0">
                  <a:ln>
                    <a:noFill/>
                  </a:ln>
                  <a:solidFill>
                    <a:srgbClr val="00A99A"/>
                  </a:solidFill>
                  <a:effectLst/>
                  <a:uLnTx/>
                  <a:uFillTx/>
                  <a:latin typeface="Arial" pitchFamily="34" charset="0"/>
                  <a:ea typeface="+mn-ea"/>
                  <a:cs typeface="Arial" pitchFamily="34" charset="0"/>
                </a:rPr>
                <a:t>53</a:t>
              </a:r>
              <a:r>
                <a:rPr kumimoji="0" lang="en-US" sz="1000" b="1" i="0" u="none" strike="noStrike" kern="1200" cap="none" spc="0" normalizeH="0" baseline="0" noProof="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a:ln>
                  <a:noFill/>
                </a:ln>
                <a:solidFill>
                  <a:srgbClr val="00A99A"/>
                </a:solidFill>
                <a:effectLst/>
                <a:uLnTx/>
                <a:uFillTx/>
                <a:latin typeface="Arial" pitchFamily="34" charset="0"/>
                <a:ea typeface="+mn-ea"/>
                <a:cs typeface="Arial" pitchFamily="34" charset="0"/>
              </a:endParaRPr>
            </a:p>
          </p:txBody>
        </p:sp>
        <p:sp>
          <p:nvSpPr>
            <p:cNvPr id="7" name="Rectangle 6">
              <a:extLst>
                <a:ext uri="{FF2B5EF4-FFF2-40B4-BE49-F238E27FC236}">
                  <a16:creationId xmlns:a16="http://schemas.microsoft.com/office/drawing/2014/main" id="{7BA95CE1-3B8A-47AE-879A-BCB63C6C75F9}"/>
                </a:ext>
              </a:extLst>
            </p:cNvPr>
            <p:cNvSpPr/>
            <p:nvPr/>
          </p:nvSpPr>
          <p:spPr>
            <a:xfrm>
              <a:off x="4221144" y="959846"/>
              <a:ext cx="532518" cy="33855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cs typeface="Arial" pitchFamily="34" charset="0"/>
                </a:defRPr>
              </a:pPr>
              <a:r>
                <a:rPr kumimoji="0" lang="en-US" sz="1600" b="1" i="0" u="none" strike="noStrike" kern="1200" cap="none" spc="0" normalizeH="0" baseline="0" noProof="0">
                  <a:ln>
                    <a:noFill/>
                  </a:ln>
                  <a:solidFill>
                    <a:srgbClr val="00A99A"/>
                  </a:solidFill>
                  <a:effectLst/>
                  <a:uLnTx/>
                  <a:uFillTx/>
                  <a:latin typeface="Arial" pitchFamily="34" charset="0"/>
                  <a:ea typeface="+mn-ea"/>
                  <a:cs typeface="Arial" pitchFamily="34" charset="0"/>
                </a:rPr>
                <a:t>69</a:t>
              </a:r>
              <a:r>
                <a:rPr kumimoji="0" lang="en-US" sz="1000" b="1" i="0" u="none" strike="noStrike" kern="1200" cap="none" spc="0" normalizeH="0" baseline="0" noProof="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a:ln>
                  <a:noFill/>
                </a:ln>
                <a:solidFill>
                  <a:srgbClr val="00A99A"/>
                </a:solidFill>
                <a:effectLst/>
                <a:uLnTx/>
                <a:uFillTx/>
                <a:latin typeface="Arial" pitchFamily="34" charset="0"/>
                <a:ea typeface="+mn-ea"/>
                <a:cs typeface="Arial" pitchFamily="34" charset="0"/>
              </a:endParaRPr>
            </a:p>
          </p:txBody>
        </p:sp>
        <p:sp>
          <p:nvSpPr>
            <p:cNvPr id="8" name="Rectangle 7">
              <a:extLst>
                <a:ext uri="{FF2B5EF4-FFF2-40B4-BE49-F238E27FC236}">
                  <a16:creationId xmlns:a16="http://schemas.microsoft.com/office/drawing/2014/main" id="{CC162E5D-D6C1-49F5-AC17-178BEAF46D47}"/>
                </a:ext>
              </a:extLst>
            </p:cNvPr>
            <p:cNvSpPr/>
            <p:nvPr/>
          </p:nvSpPr>
          <p:spPr>
            <a:xfrm>
              <a:off x="6060964" y="984824"/>
              <a:ext cx="532518" cy="33855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cs typeface="Arial" pitchFamily="34" charset="0"/>
                </a:defRPr>
              </a:pPr>
              <a:r>
                <a:rPr kumimoji="0" lang="en-US" sz="1600" b="1" i="0" u="none" strike="noStrike" kern="1200" cap="none" spc="0" normalizeH="0" baseline="0" noProof="0">
                  <a:ln>
                    <a:noFill/>
                  </a:ln>
                  <a:solidFill>
                    <a:srgbClr val="00A99A"/>
                  </a:solidFill>
                  <a:effectLst/>
                  <a:uLnTx/>
                  <a:uFillTx/>
                  <a:latin typeface="Arial" pitchFamily="34" charset="0"/>
                  <a:ea typeface="+mn-ea"/>
                  <a:cs typeface="Arial" pitchFamily="34" charset="0"/>
                </a:rPr>
                <a:t>68</a:t>
              </a:r>
              <a:r>
                <a:rPr kumimoji="0" lang="en-US" sz="1000" b="1" i="0" u="none" strike="noStrike" kern="1200" cap="none" spc="0" normalizeH="0" baseline="0" noProof="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a:ln>
                  <a:noFill/>
                </a:ln>
                <a:solidFill>
                  <a:srgbClr val="00A99A"/>
                </a:solidFill>
                <a:effectLst/>
                <a:uLnTx/>
                <a:uFillTx/>
                <a:latin typeface="Arial" pitchFamily="34" charset="0"/>
                <a:ea typeface="+mn-ea"/>
                <a:cs typeface="Arial" pitchFamily="34" charset="0"/>
              </a:endParaRPr>
            </a:p>
          </p:txBody>
        </p:sp>
        <p:sp>
          <p:nvSpPr>
            <p:cNvPr id="10" name="Rectangle 9">
              <a:extLst>
                <a:ext uri="{FF2B5EF4-FFF2-40B4-BE49-F238E27FC236}">
                  <a16:creationId xmlns:a16="http://schemas.microsoft.com/office/drawing/2014/main" id="{DC6A89B5-0D1C-4D15-9FA8-1AB2F1601026}"/>
                </a:ext>
              </a:extLst>
            </p:cNvPr>
            <p:cNvSpPr/>
            <p:nvPr/>
          </p:nvSpPr>
          <p:spPr>
            <a:xfrm>
              <a:off x="7910058" y="1014271"/>
              <a:ext cx="532518" cy="33855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cs typeface="Arial" pitchFamily="34" charset="0"/>
                </a:defRPr>
              </a:pPr>
              <a:r>
                <a:rPr kumimoji="0" lang="en-US" sz="1600" b="1" i="0" u="none" strike="noStrike" kern="1200" cap="none" spc="0" normalizeH="0" baseline="0" noProof="0">
                  <a:ln>
                    <a:noFill/>
                  </a:ln>
                  <a:solidFill>
                    <a:srgbClr val="00A99A"/>
                  </a:solidFill>
                  <a:effectLst/>
                  <a:uLnTx/>
                  <a:uFillTx/>
                  <a:latin typeface="Arial" pitchFamily="34" charset="0"/>
                  <a:ea typeface="+mn-ea"/>
                  <a:cs typeface="Arial" pitchFamily="34" charset="0"/>
                </a:rPr>
                <a:t>66</a:t>
              </a:r>
              <a:r>
                <a:rPr kumimoji="0" lang="en-US" sz="1000" b="1" i="0" u="none" strike="noStrike" kern="1200" cap="none" spc="0" normalizeH="0" baseline="0" noProof="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a:ln>
                  <a:noFill/>
                </a:ln>
                <a:solidFill>
                  <a:srgbClr val="00A99A"/>
                </a:solidFill>
                <a:effectLst/>
                <a:uLnTx/>
                <a:uFillTx/>
                <a:latin typeface="Arial" pitchFamily="34" charset="0"/>
                <a:ea typeface="+mn-ea"/>
                <a:cs typeface="Arial" pitchFamily="34" charset="0"/>
              </a:endParaRPr>
            </a:p>
          </p:txBody>
        </p:sp>
        <p:sp>
          <p:nvSpPr>
            <p:cNvPr id="11" name="Rectangle 10">
              <a:extLst>
                <a:ext uri="{FF2B5EF4-FFF2-40B4-BE49-F238E27FC236}">
                  <a16:creationId xmlns:a16="http://schemas.microsoft.com/office/drawing/2014/main" id="{3360780C-53E8-4FFF-9D02-CE8DA4F78D61}"/>
                </a:ext>
              </a:extLst>
            </p:cNvPr>
            <p:cNvSpPr/>
            <p:nvPr/>
          </p:nvSpPr>
          <p:spPr>
            <a:xfrm>
              <a:off x="9781842" y="1135561"/>
              <a:ext cx="532518" cy="33855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FF5050"/>
                  </a:solidFill>
                  <a:latin typeface="Arial" pitchFamily="34" charset="0"/>
                  <a:cs typeface="Arial" pitchFamily="34" charset="0"/>
                </a:defRPr>
              </a:pPr>
              <a:r>
                <a:rPr kumimoji="0" lang="en-US" sz="1600" b="1" i="0" u="none" strike="noStrike" kern="1200" cap="none" spc="0" normalizeH="0" baseline="0" noProof="0">
                  <a:ln>
                    <a:noFill/>
                  </a:ln>
                  <a:solidFill>
                    <a:srgbClr val="00A99A"/>
                  </a:solidFill>
                  <a:effectLst/>
                  <a:uLnTx/>
                  <a:uFillTx/>
                  <a:latin typeface="Arial" pitchFamily="34" charset="0"/>
                  <a:ea typeface="+mn-ea"/>
                  <a:cs typeface="Arial" pitchFamily="34" charset="0"/>
                </a:rPr>
                <a:t>60</a:t>
              </a:r>
              <a:r>
                <a:rPr kumimoji="0" lang="en-US" sz="1000" b="1" i="0" u="none" strike="noStrike" kern="1200" cap="none" spc="0" normalizeH="0" baseline="0" noProof="0">
                  <a:ln>
                    <a:noFill/>
                  </a:ln>
                  <a:solidFill>
                    <a:srgbClr val="00A99A"/>
                  </a:solidFill>
                  <a:effectLst/>
                  <a:uLnTx/>
                  <a:uFillTx/>
                  <a:latin typeface="Arial" pitchFamily="34" charset="0"/>
                  <a:ea typeface="+mn-ea"/>
                  <a:cs typeface="Arial" pitchFamily="34" charset="0"/>
                </a:rPr>
                <a:t>%</a:t>
              </a:r>
              <a:endParaRPr kumimoji="0" lang="en-US" sz="1200" b="1" i="0" u="none" strike="noStrike" kern="1200" cap="none" spc="0" normalizeH="0" baseline="0" noProof="0">
                <a:ln>
                  <a:noFill/>
                </a:ln>
                <a:solidFill>
                  <a:srgbClr val="00A99A"/>
                </a:solidFill>
                <a:effectLst/>
                <a:uLnTx/>
                <a:uFillTx/>
                <a:latin typeface="Arial" pitchFamily="34" charset="0"/>
                <a:ea typeface="+mn-ea"/>
                <a:cs typeface="Arial" pitchFamily="34" charset="0"/>
              </a:endParaRPr>
            </a:p>
          </p:txBody>
        </p:sp>
      </p:grpSp>
      <p:sp>
        <p:nvSpPr>
          <p:cNvPr id="3" name="Rectangle 2">
            <a:extLst>
              <a:ext uri="{FF2B5EF4-FFF2-40B4-BE49-F238E27FC236}">
                <a16:creationId xmlns:a16="http://schemas.microsoft.com/office/drawing/2014/main" id="{4229B5C0-9B03-2D42-B2AD-DAAE6976E836}"/>
              </a:ext>
            </a:extLst>
          </p:cNvPr>
          <p:cNvSpPr/>
          <p:nvPr/>
        </p:nvSpPr>
        <p:spPr>
          <a:xfrm>
            <a:off x="473135" y="6559414"/>
            <a:ext cx="897933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2023 reporting and The Information Systems Development Unit,  Division of AIDS and STIs,  Department of Disease Control, Ministry of Public Health, Thailand</a:t>
            </a:r>
          </a:p>
        </p:txBody>
      </p:sp>
      <p:sp>
        <p:nvSpPr>
          <p:cNvPr id="4" name="Title 8">
            <a:extLst>
              <a:ext uri="{FF2B5EF4-FFF2-40B4-BE49-F238E27FC236}">
                <a16:creationId xmlns:a16="http://schemas.microsoft.com/office/drawing/2014/main" id="{E7D45E4B-6F90-40D8-82F2-F3461B614B8C}"/>
              </a:ext>
            </a:extLst>
          </p:cNvPr>
          <p:cNvSpPr txBox="1">
            <a:spLocks/>
          </p:cNvSpPr>
          <p:nvPr/>
        </p:nvSpPr>
        <p:spPr>
          <a:xfrm>
            <a:off x="237703" y="1525896"/>
            <a:ext cx="10972800" cy="504254"/>
          </a:xfrm>
          <a:prstGeom prst="rect">
            <a:avLst/>
          </a:prstGeom>
        </p:spPr>
        <p:txBody>
          <a:bodyPr lIns="91136" tIns="45574" rIns="91136" bIns="45574">
            <a:noAutofit/>
          </a:bodyPr>
          <a:lstStyle>
            <a:lvl1pPr eaLnBrk="0" fontAlgn="base" hangingPunct="0">
              <a:spcBef>
                <a:spcPct val="0"/>
              </a:spcBef>
              <a:spcAft>
                <a:spcPct val="0"/>
              </a:spcAft>
              <a:defRPr sz="2400" b="1">
                <a:solidFill>
                  <a:srgbClr val="C00000"/>
                </a:solidFill>
                <a:latin typeface="Arial" charset="0"/>
                <a:ea typeface="ＭＳ Ｐゴシック" charset="0"/>
                <a:cs typeface="Cordia New" charset="0"/>
              </a:defRPr>
            </a:lvl1pPr>
            <a:lvl2pPr algn="ctr" eaLnBrk="0" fontAlgn="base" hangingPunct="0">
              <a:spcBef>
                <a:spcPct val="0"/>
              </a:spcBef>
              <a:spcAft>
                <a:spcPct val="0"/>
              </a:spcAft>
              <a:defRPr sz="4400">
                <a:latin typeface="Arial" charset="0"/>
                <a:ea typeface="ＭＳ Ｐゴシック" charset="0"/>
                <a:cs typeface="Cordia New" pitchFamily="34" charset="-34"/>
              </a:defRPr>
            </a:lvl2pPr>
            <a:lvl3pPr algn="ctr" eaLnBrk="0" fontAlgn="base" hangingPunct="0">
              <a:spcBef>
                <a:spcPct val="0"/>
              </a:spcBef>
              <a:spcAft>
                <a:spcPct val="0"/>
              </a:spcAft>
              <a:defRPr sz="4400">
                <a:latin typeface="Arial" charset="0"/>
                <a:ea typeface="ＭＳ Ｐゴシック" charset="0"/>
                <a:cs typeface="Cordia New" pitchFamily="34" charset="-34"/>
              </a:defRPr>
            </a:lvl3pPr>
            <a:lvl4pPr algn="ctr" eaLnBrk="0" fontAlgn="base" hangingPunct="0">
              <a:spcBef>
                <a:spcPct val="0"/>
              </a:spcBef>
              <a:spcAft>
                <a:spcPct val="0"/>
              </a:spcAft>
              <a:defRPr sz="4400">
                <a:latin typeface="Arial" charset="0"/>
                <a:ea typeface="ＭＳ Ｐゴシック" charset="0"/>
                <a:cs typeface="Cordia New" pitchFamily="34" charset="-34"/>
              </a:defRPr>
            </a:lvl4pPr>
            <a:lvl5pPr algn="ctr" eaLnBrk="0" fontAlgn="base" hangingPunct="0">
              <a:spcBef>
                <a:spcPct val="0"/>
              </a:spcBef>
              <a:spcAft>
                <a:spcPct val="0"/>
              </a:spcAft>
              <a:defRPr sz="4400">
                <a:latin typeface="Arial" charset="0"/>
                <a:ea typeface="ＭＳ Ｐゴシック" charset="0"/>
                <a:cs typeface="Cordia New" pitchFamily="34" charset="-34"/>
              </a:defRPr>
            </a:lvl5pPr>
            <a:lvl6pPr marL="455711" algn="ctr" fontAlgn="base">
              <a:spcBef>
                <a:spcPct val="0"/>
              </a:spcBef>
              <a:spcAft>
                <a:spcPct val="0"/>
              </a:spcAft>
              <a:defRPr sz="4400">
                <a:latin typeface="Arial" charset="0"/>
                <a:cs typeface="Cordia New" pitchFamily="34" charset="-34"/>
              </a:defRPr>
            </a:lvl6pPr>
            <a:lvl7pPr marL="911416" algn="ctr" fontAlgn="base">
              <a:spcBef>
                <a:spcPct val="0"/>
              </a:spcBef>
              <a:spcAft>
                <a:spcPct val="0"/>
              </a:spcAft>
              <a:defRPr sz="4400">
                <a:latin typeface="Arial" charset="0"/>
                <a:cs typeface="Cordia New" pitchFamily="34" charset="-34"/>
              </a:defRPr>
            </a:lvl7pPr>
            <a:lvl8pPr marL="1367125" algn="ctr" fontAlgn="base">
              <a:spcBef>
                <a:spcPct val="0"/>
              </a:spcBef>
              <a:spcAft>
                <a:spcPct val="0"/>
              </a:spcAft>
              <a:defRPr sz="4400">
                <a:latin typeface="Arial" charset="0"/>
                <a:cs typeface="Cordia New" pitchFamily="34" charset="-34"/>
              </a:defRPr>
            </a:lvl8pPr>
            <a:lvl9pPr marL="1822808" algn="ctr" fontAlgn="base">
              <a:spcBef>
                <a:spcPct val="0"/>
              </a:spcBef>
              <a:spcAft>
                <a:spcPct val="0"/>
              </a:spcAft>
              <a:defRPr sz="4400">
                <a:latin typeface="Arial" charset="0"/>
                <a:cs typeface="Cordia New" pitchFamily="34" charset="-34"/>
              </a:defRPr>
            </a:lvl9pPr>
          </a:lstStyle>
          <a:p>
            <a:r>
              <a:rPr lang="en-US" dirty="0"/>
              <a:t>HIV testing coverage among key populations, 2017-2022</a:t>
            </a:r>
          </a:p>
        </p:txBody>
      </p:sp>
    </p:spTree>
    <p:extLst>
      <p:ext uri="{BB962C8B-B14F-4D97-AF65-F5344CB8AC3E}">
        <p14:creationId xmlns:p14="http://schemas.microsoft.com/office/powerpoint/2010/main" val="87624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617633493"/>
              </p:ext>
            </p:extLst>
          </p:nvPr>
        </p:nvGraphicFramePr>
        <p:xfrm>
          <a:off x="1775520" y="1988842"/>
          <a:ext cx="8280920" cy="4032458"/>
        </p:xfrm>
        <a:graphic>
          <a:graphicData uri="http://schemas.openxmlformats.org/drawingml/2006/table">
            <a:tbl>
              <a:tblPr/>
              <a:tblGrid>
                <a:gridCol w="6522097">
                  <a:extLst>
                    <a:ext uri="{9D8B030D-6E8A-4147-A177-3AD203B41FA5}">
                      <a16:colId xmlns:a16="http://schemas.microsoft.com/office/drawing/2014/main" val="20000"/>
                    </a:ext>
                  </a:extLst>
                </a:gridCol>
                <a:gridCol w="1758823">
                  <a:extLst>
                    <a:ext uri="{9D8B030D-6E8A-4147-A177-3AD203B41FA5}">
                      <a16:colId xmlns:a16="http://schemas.microsoft.com/office/drawing/2014/main" val="20001"/>
                    </a:ext>
                  </a:extLst>
                </a:gridCol>
              </a:tblGrid>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67,959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35,448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50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98.1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93/0.726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72/78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96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29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(2013)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16,305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950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073958"/>
            <a:ext cx="11887200" cy="707591"/>
          </a:xfrm>
          <a:prstGeom prst="rect">
            <a:avLst/>
          </a:prstGeom>
        </p:spPr>
        <p:txBody>
          <a:bodyPr wrap="square" lIns="91136" tIns="45574" rIns="91136" bIns="45574">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89359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4A85852-CF3D-42AC-A12B-568D42E4DFF7}"/>
              </a:ext>
            </a:extLst>
          </p:cNvPr>
          <p:cNvGraphicFramePr>
            <a:graphicFrameLocks/>
          </p:cNvGraphicFramePr>
          <p:nvPr>
            <p:extLst>
              <p:ext uri="{D42A27DB-BD31-4B8C-83A1-F6EECF244321}">
                <p14:modId xmlns:p14="http://schemas.microsoft.com/office/powerpoint/2010/main" val="3587003539"/>
              </p:ext>
            </p:extLst>
          </p:nvPr>
        </p:nvGraphicFramePr>
        <p:xfrm>
          <a:off x="1828800" y="1872377"/>
          <a:ext cx="8229600" cy="405276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9764EBA8-1CF8-4294-B668-73CE828A8E3E}"/>
              </a:ext>
            </a:extLst>
          </p:cNvPr>
          <p:cNvSpPr/>
          <p:nvPr/>
        </p:nvSpPr>
        <p:spPr>
          <a:xfrm>
            <a:off x="543127" y="5985798"/>
            <a:ext cx="1110574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prstClr val="black"/>
                </a:solidFill>
                <a:latin typeface="Arial Nova Cond" panose="020B0506020202020204" pitchFamily="34" charset="0"/>
                <a:cs typeface="Arial" panose="020B0604020202020204" pitchFamily="34" charset="0"/>
              </a:rPr>
              <a:t>Note: Received a combined set of comprehensive HIV prevention interventions (any 2 out of 3 services - condom and lubricants, counselling, and STI screening for sex workers, men who have sex with men and transgender / received new, clean needles or syringes for people who inject drugs); male sex workers 2018 data</a:t>
            </a:r>
          </a:p>
        </p:txBody>
      </p:sp>
      <p:sp>
        <p:nvSpPr>
          <p:cNvPr id="79" name="Rectangle 78">
            <a:extLst>
              <a:ext uri="{FF2B5EF4-FFF2-40B4-BE49-F238E27FC236}">
                <a16:creationId xmlns:a16="http://schemas.microsoft.com/office/drawing/2014/main" id="{C7D31D44-EABB-4326-B51E-55766CE598B8}"/>
              </a:ext>
            </a:extLst>
          </p:cNvPr>
          <p:cNvSpPr/>
          <p:nvPr/>
        </p:nvSpPr>
        <p:spPr>
          <a:xfrm>
            <a:off x="473135" y="6559414"/>
            <a:ext cx="8979337" cy="338554"/>
          </a:xfrm>
          <a:prstGeom prst="rect">
            <a:avLst/>
          </a:prstGeom>
        </p:spPr>
        <p:txBody>
          <a:bodyPr wrap="square">
            <a:spAutoFit/>
          </a:bodyPr>
          <a:lstStyle/>
          <a:p>
            <a:pPr lvl="0" fontAlgn="base">
              <a:spcBef>
                <a:spcPct val="0"/>
              </a:spcBef>
              <a:spcAft>
                <a:spcPct val="0"/>
              </a:spcAf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4"/>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a:t>
            </a:r>
            <a:r>
              <a:rPr lang="en-US" sz="800" dirty="0">
                <a:solidFill>
                  <a:prstClr val="black"/>
                </a:solidFill>
                <a:latin typeface="Arial"/>
                <a:ea typeface="ＭＳ Ｐゴシック" pitchFamily="34" charset="-128"/>
                <a:cs typeface="Arial" pitchFamily="34" charset="0"/>
              </a:rPr>
              <a:t>2023 reporting and The Information Systems Development Unit,  Division of AIDS and STIs,  Department of Disease Control, Ministry of Public Health, Thailand</a:t>
            </a:r>
            <a:endPar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endParaRPr>
          </a:p>
        </p:txBody>
      </p:sp>
      <p:sp>
        <p:nvSpPr>
          <p:cNvPr id="15" name="Rectangle: Rounded Corners 14">
            <a:extLst>
              <a:ext uri="{FF2B5EF4-FFF2-40B4-BE49-F238E27FC236}">
                <a16:creationId xmlns:a16="http://schemas.microsoft.com/office/drawing/2014/main" id="{293E3919-73A9-4C4E-9F02-776E879ABA7B}"/>
              </a:ext>
            </a:extLst>
          </p:cNvPr>
          <p:cNvSpPr/>
          <p:nvPr/>
        </p:nvSpPr>
        <p:spPr>
          <a:xfrm>
            <a:off x="11237849" y="4250460"/>
            <a:ext cx="914400" cy="914400"/>
          </a:xfrm>
          <a:prstGeom prst="roundRect">
            <a:avLst/>
          </a:prstGeom>
        </p:spPr>
        <p:txBody>
          <a:bodyPr wrap="none" rtlCol="0" anchor="ctr">
            <a:spAutoFit/>
          </a:bodyPr>
          <a:lstStyle/>
          <a:p>
            <a:pPr algn="ctr"/>
            <a:endParaRPr lang="en-US" sz="1000" cap="all" dirty="0">
              <a:solidFill>
                <a:prstClr val="black"/>
              </a:solidFill>
            </a:endParaRPr>
          </a:p>
        </p:txBody>
      </p:sp>
      <p:grpSp>
        <p:nvGrpSpPr>
          <p:cNvPr id="44" name="Group 43">
            <a:extLst>
              <a:ext uri="{FF2B5EF4-FFF2-40B4-BE49-F238E27FC236}">
                <a16:creationId xmlns:a16="http://schemas.microsoft.com/office/drawing/2014/main" id="{6C273DEA-1DE2-432A-A26F-EDE756FA3951}"/>
              </a:ext>
            </a:extLst>
          </p:cNvPr>
          <p:cNvGrpSpPr/>
          <p:nvPr/>
        </p:nvGrpSpPr>
        <p:grpSpPr>
          <a:xfrm>
            <a:off x="4648200" y="2286000"/>
            <a:ext cx="4953000" cy="3355685"/>
            <a:chOff x="2059800" y="2042447"/>
            <a:chExt cx="3655081" cy="3355685"/>
          </a:xfrm>
        </p:grpSpPr>
        <p:cxnSp>
          <p:nvCxnSpPr>
            <p:cNvPr id="72" name="Straight Connector 71">
              <a:extLst>
                <a:ext uri="{FF2B5EF4-FFF2-40B4-BE49-F238E27FC236}">
                  <a16:creationId xmlns:a16="http://schemas.microsoft.com/office/drawing/2014/main" id="{132305F3-25B5-406B-B245-BB82E18C6767}"/>
                </a:ext>
              </a:extLst>
            </p:cNvPr>
            <p:cNvCxnSpPr/>
            <p:nvPr/>
          </p:nvCxnSpPr>
          <p:spPr>
            <a:xfrm>
              <a:off x="5464783" y="2289172"/>
              <a:ext cx="0" cy="3108960"/>
            </a:xfrm>
            <a:prstGeom prst="line">
              <a:avLst/>
            </a:prstGeom>
            <a:noFill/>
            <a:ln w="15875" cap="flat" cmpd="sng" algn="ctr">
              <a:solidFill>
                <a:srgbClr val="00A99A"/>
              </a:solidFill>
              <a:prstDash val="sysDot"/>
              <a:miter lim="800000"/>
            </a:ln>
            <a:effectLst/>
          </p:spPr>
        </p:cxnSp>
        <p:sp>
          <p:nvSpPr>
            <p:cNvPr id="73" name="TextBox 14">
              <a:extLst>
                <a:ext uri="{FF2B5EF4-FFF2-40B4-BE49-F238E27FC236}">
                  <a16:creationId xmlns:a16="http://schemas.microsoft.com/office/drawing/2014/main" id="{BD0775B7-2870-4B2E-B9F0-9599A3FB7C3F}"/>
                </a:ext>
              </a:extLst>
            </p:cNvPr>
            <p:cNvSpPr txBox="1"/>
            <p:nvPr/>
          </p:nvSpPr>
          <p:spPr>
            <a:xfrm>
              <a:off x="5306655" y="2042447"/>
              <a:ext cx="408226" cy="2575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mn-cs"/>
                </a:rPr>
                <a:t>95% </a:t>
              </a:r>
            </a:p>
          </p:txBody>
        </p:sp>
        <p:sp>
          <p:nvSpPr>
            <p:cNvPr id="76" name="TextBox 14">
              <a:extLst>
                <a:ext uri="{FF2B5EF4-FFF2-40B4-BE49-F238E27FC236}">
                  <a16:creationId xmlns:a16="http://schemas.microsoft.com/office/drawing/2014/main" id="{E092972F-97C5-44E8-ACC3-FC7117227854}"/>
                </a:ext>
              </a:extLst>
            </p:cNvPr>
            <p:cNvSpPr txBox="1"/>
            <p:nvPr/>
          </p:nvSpPr>
          <p:spPr>
            <a:xfrm>
              <a:off x="2059800" y="2042447"/>
              <a:ext cx="264300" cy="2575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mn-cs"/>
                </a:rPr>
                <a:t>0</a:t>
              </a:r>
            </a:p>
          </p:txBody>
        </p:sp>
        <p:sp>
          <p:nvSpPr>
            <p:cNvPr id="84" name="TextBox 14">
              <a:extLst>
                <a:ext uri="{FF2B5EF4-FFF2-40B4-BE49-F238E27FC236}">
                  <a16:creationId xmlns:a16="http://schemas.microsoft.com/office/drawing/2014/main" id="{F4528598-FCEE-4414-9B66-E735A9B82F19}"/>
                </a:ext>
              </a:extLst>
            </p:cNvPr>
            <p:cNvSpPr txBox="1"/>
            <p:nvPr/>
          </p:nvSpPr>
          <p:spPr>
            <a:xfrm>
              <a:off x="3681530" y="2042447"/>
              <a:ext cx="408226" cy="2575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mn-cs"/>
                </a:rPr>
                <a:t>50</a:t>
              </a:r>
            </a:p>
          </p:txBody>
        </p:sp>
      </p:grpSp>
      <p:sp>
        <p:nvSpPr>
          <p:cNvPr id="4" name="Title 3">
            <a:extLst>
              <a:ext uri="{FF2B5EF4-FFF2-40B4-BE49-F238E27FC236}">
                <a16:creationId xmlns:a16="http://schemas.microsoft.com/office/drawing/2014/main" id="{7188270D-1C51-BF4C-AFA3-4EF332A4C250}"/>
              </a:ext>
            </a:extLst>
          </p:cNvPr>
          <p:cNvSpPr>
            <a:spLocks noGrp="1"/>
          </p:cNvSpPr>
          <p:nvPr>
            <p:ph type="title"/>
          </p:nvPr>
        </p:nvSpPr>
        <p:spPr>
          <a:xfrm>
            <a:off x="226477" y="1571612"/>
            <a:ext cx="11736923" cy="504000"/>
          </a:xfrm>
        </p:spPr>
        <p:txBody>
          <a:bodyPr/>
          <a:lstStyle/>
          <a:p>
            <a:r>
              <a:rPr lang="en-US" dirty="0"/>
              <a:t>Comprehensive HIV prevention coverage among key populations, 2018-2021</a:t>
            </a:r>
            <a:br>
              <a:rPr lang="en-US" dirty="0"/>
            </a:br>
            <a:endParaRPr lang="en-US" dirty="0"/>
          </a:p>
        </p:txBody>
      </p:sp>
    </p:spTree>
    <p:extLst>
      <p:ext uri="{BB962C8B-B14F-4D97-AF65-F5344CB8AC3E}">
        <p14:creationId xmlns:p14="http://schemas.microsoft.com/office/powerpoint/2010/main" val="109712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7D31D44-EABB-4326-B51E-55766CE598B8}"/>
              </a:ext>
            </a:extLst>
          </p:cNvPr>
          <p:cNvSpPr/>
          <p:nvPr/>
        </p:nvSpPr>
        <p:spPr>
          <a:xfrm>
            <a:off x="473135" y="6559414"/>
            <a:ext cx="8979337" cy="338554"/>
          </a:xfrm>
          <a:prstGeom prst="rect">
            <a:avLst/>
          </a:prstGeom>
        </p:spPr>
        <p:txBody>
          <a:bodyPr wrap="square">
            <a:spAutoFit/>
          </a:bodyPr>
          <a:lstStyle/>
          <a:p>
            <a:pPr marL="0" marR="0" lvl="0" indent="0" algn="l" defTabSz="91141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2023 reporting and The Information Systems Development Unit,  Division of AIDS and STIs,  Department of Disease Control, Ministry of Public Health, Thailand</a:t>
            </a:r>
          </a:p>
        </p:txBody>
      </p:sp>
      <p:sp>
        <p:nvSpPr>
          <p:cNvPr id="15" name="Rectangle: Rounded Corners 14">
            <a:extLst>
              <a:ext uri="{FF2B5EF4-FFF2-40B4-BE49-F238E27FC236}">
                <a16:creationId xmlns:a16="http://schemas.microsoft.com/office/drawing/2014/main" id="{293E3919-73A9-4C4E-9F02-776E879ABA7B}"/>
              </a:ext>
            </a:extLst>
          </p:cNvPr>
          <p:cNvSpPr/>
          <p:nvPr/>
        </p:nvSpPr>
        <p:spPr>
          <a:xfrm>
            <a:off x="11237849" y="4250460"/>
            <a:ext cx="914400" cy="914400"/>
          </a:xfrm>
          <a:prstGeom prst="roundRect">
            <a:avLst/>
          </a:prstGeom>
        </p:spPr>
        <p:txBody>
          <a:bodyPr wrap="none" rtlCol="0" anchor="ctr">
            <a:spAutoFit/>
          </a:bodyPr>
          <a:lstStyle/>
          <a:p>
            <a:pPr marL="0" marR="0" lvl="0" indent="0" algn="ctr" defTabSz="911416"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4DACB6B6-E16F-6BD7-59E1-9279D3324B74}"/>
              </a:ext>
            </a:extLst>
          </p:cNvPr>
          <p:cNvGrpSpPr/>
          <p:nvPr/>
        </p:nvGrpSpPr>
        <p:grpSpPr>
          <a:xfrm>
            <a:off x="2244887" y="2514600"/>
            <a:ext cx="7207585" cy="3352800"/>
            <a:chOff x="336048" y="2475224"/>
            <a:chExt cx="5607552" cy="2706376"/>
          </a:xfrm>
        </p:grpSpPr>
        <p:grpSp>
          <p:nvGrpSpPr>
            <p:cNvPr id="6" name="Group 5">
              <a:extLst>
                <a:ext uri="{FF2B5EF4-FFF2-40B4-BE49-F238E27FC236}">
                  <a16:creationId xmlns:a16="http://schemas.microsoft.com/office/drawing/2014/main" id="{67559831-0233-4613-A51F-EA424E662D25}"/>
                </a:ext>
              </a:extLst>
            </p:cNvPr>
            <p:cNvGrpSpPr/>
            <p:nvPr/>
          </p:nvGrpSpPr>
          <p:grpSpPr>
            <a:xfrm>
              <a:off x="606055" y="2895600"/>
              <a:ext cx="5337545" cy="2286000"/>
              <a:chOff x="-6213126" y="1101753"/>
              <a:chExt cx="5337545" cy="2286000"/>
            </a:xfrm>
          </p:grpSpPr>
          <p:graphicFrame>
            <p:nvGraphicFramePr>
              <p:cNvPr id="7" name="Chart 6">
                <a:extLst>
                  <a:ext uri="{FF2B5EF4-FFF2-40B4-BE49-F238E27FC236}">
                    <a16:creationId xmlns:a16="http://schemas.microsoft.com/office/drawing/2014/main" id="{D94CDB80-FF03-4964-9B5F-796300B58F54}"/>
                  </a:ext>
                </a:extLst>
              </p:cNvPr>
              <p:cNvGraphicFramePr>
                <a:graphicFrameLocks/>
              </p:cNvGraphicFramePr>
              <p:nvPr>
                <p:extLst>
                  <p:ext uri="{D42A27DB-BD31-4B8C-83A1-F6EECF244321}">
                    <p14:modId xmlns:p14="http://schemas.microsoft.com/office/powerpoint/2010/main" val="1282348698"/>
                  </p:ext>
                </p:extLst>
              </p:nvPr>
            </p:nvGraphicFramePr>
            <p:xfrm>
              <a:off x="-6213126" y="1332224"/>
              <a:ext cx="5060641" cy="205552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3">
                <a:extLst>
                  <a:ext uri="{FF2B5EF4-FFF2-40B4-BE49-F238E27FC236}">
                    <a16:creationId xmlns:a16="http://schemas.microsoft.com/office/drawing/2014/main" id="{50D3E64D-8C24-4282-9811-AEC33B770466}"/>
                  </a:ext>
                </a:extLst>
              </p:cNvPr>
              <p:cNvSpPr txBox="1"/>
              <p:nvPr/>
            </p:nvSpPr>
            <p:spPr>
              <a:xfrm>
                <a:off x="-2521444" y="1101753"/>
                <a:ext cx="1645863" cy="3577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B050"/>
                    </a:solidFill>
                    <a:effectLst/>
                    <a:uLnTx/>
                    <a:uFillTx/>
                    <a:latin typeface="Arial"/>
                    <a:ea typeface="+mn-ea"/>
                    <a:cs typeface="Arial" pitchFamily="34" charset="0"/>
                  </a:rPr>
                  <a:t>High coverage: &gt;200</a:t>
                </a:r>
              </a:p>
            </p:txBody>
          </p:sp>
          <p:sp>
            <p:nvSpPr>
              <p:cNvPr id="9" name="TextBox 14">
                <a:extLst>
                  <a:ext uri="{FF2B5EF4-FFF2-40B4-BE49-F238E27FC236}">
                    <a16:creationId xmlns:a16="http://schemas.microsoft.com/office/drawing/2014/main" id="{7A3A0EB2-0530-4E0F-B865-CDF037707ABD}"/>
                  </a:ext>
                </a:extLst>
              </p:cNvPr>
              <p:cNvSpPr txBox="1"/>
              <p:nvPr/>
            </p:nvSpPr>
            <p:spPr>
              <a:xfrm>
                <a:off x="-3215581" y="1618400"/>
                <a:ext cx="2340000" cy="3577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78E1E"/>
                    </a:solidFill>
                    <a:effectLst/>
                    <a:uLnTx/>
                    <a:uFillTx/>
                    <a:latin typeface="Arial"/>
                    <a:ea typeface="+mn-ea"/>
                    <a:cs typeface="Arial" pitchFamily="34" charset="0"/>
                  </a:rPr>
                  <a:t>Medium coverage: &gt;100–&lt;200</a:t>
                </a:r>
              </a:p>
            </p:txBody>
          </p:sp>
          <p:sp>
            <p:nvSpPr>
              <p:cNvPr id="10" name="TextBox 15">
                <a:extLst>
                  <a:ext uri="{FF2B5EF4-FFF2-40B4-BE49-F238E27FC236}">
                    <a16:creationId xmlns:a16="http://schemas.microsoft.com/office/drawing/2014/main" id="{9B723458-6732-4020-9639-D98525D06394}"/>
                  </a:ext>
                </a:extLst>
              </p:cNvPr>
              <p:cNvSpPr txBox="1"/>
              <p:nvPr/>
            </p:nvSpPr>
            <p:spPr>
              <a:xfrm>
                <a:off x="-3208784" y="2191764"/>
                <a:ext cx="2333203" cy="3577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5050"/>
                    </a:solidFill>
                    <a:effectLst/>
                    <a:uLnTx/>
                    <a:uFillTx/>
                    <a:latin typeface="Arial"/>
                    <a:ea typeface="+mn-ea"/>
                    <a:cs typeface="Arial" pitchFamily="34" charset="0"/>
                  </a:rPr>
                  <a:t>Low coverage: &lt;100 </a:t>
                </a:r>
              </a:p>
            </p:txBody>
          </p:sp>
        </p:grpSp>
        <p:sp>
          <p:nvSpPr>
            <p:cNvPr id="62" name="TextBox 47">
              <a:extLst>
                <a:ext uri="{FF2B5EF4-FFF2-40B4-BE49-F238E27FC236}">
                  <a16:creationId xmlns:a16="http://schemas.microsoft.com/office/drawing/2014/main" id="{8BEE4BD8-F096-413A-8D8C-9066A8912BD8}"/>
                </a:ext>
              </a:extLst>
            </p:cNvPr>
            <p:cNvSpPr txBox="1"/>
            <p:nvPr/>
          </p:nvSpPr>
          <p:spPr>
            <a:xfrm>
              <a:off x="1073500" y="2475224"/>
              <a:ext cx="4469324"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NSP programme coverage  </a:t>
              </a:r>
              <a:r>
                <a:rPr kumimoji="0" lang="en-GB" sz="140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(needles and syringes per PWID per year)</a:t>
              </a:r>
            </a:p>
          </p:txBody>
        </p:sp>
        <p:sp>
          <p:nvSpPr>
            <p:cNvPr id="66" name="Rectangle 65">
              <a:extLst>
                <a:ext uri="{FF2B5EF4-FFF2-40B4-BE49-F238E27FC236}">
                  <a16:creationId xmlns:a16="http://schemas.microsoft.com/office/drawing/2014/main" id="{F3F4EB78-75DE-4B05-A4B0-4F6D59957F2A}"/>
                </a:ext>
              </a:extLst>
            </p:cNvPr>
            <p:cNvSpPr/>
            <p:nvPr/>
          </p:nvSpPr>
          <p:spPr>
            <a:xfrm rot="16200000">
              <a:off x="-402950" y="3447744"/>
              <a:ext cx="1885065" cy="407069"/>
            </a:xfrm>
            <a:prstGeom prst="rect">
              <a:avLst/>
            </a:prstGeom>
          </p:spPr>
          <p:txBody>
            <a:bodyPr wrap="square">
              <a:spAutoFit/>
            </a:bodyPr>
            <a:lstStyle/>
            <a:p>
              <a:pPr marL="0" marR="0" lvl="0" indent="0" algn="l" defTabSz="91141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needles and syringes per PWID per year</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 name="Title 4">
            <a:extLst>
              <a:ext uri="{FF2B5EF4-FFF2-40B4-BE49-F238E27FC236}">
                <a16:creationId xmlns:a16="http://schemas.microsoft.com/office/drawing/2014/main" id="{13E86B6C-3D50-BFA1-A344-722F546E0084}"/>
              </a:ext>
            </a:extLst>
          </p:cNvPr>
          <p:cNvSpPr>
            <a:spLocks noGrp="1"/>
          </p:cNvSpPr>
          <p:nvPr>
            <p:ph type="title"/>
          </p:nvPr>
        </p:nvSpPr>
        <p:spPr>
          <a:xfrm>
            <a:off x="226477" y="1571612"/>
            <a:ext cx="11813123" cy="504000"/>
          </a:xfrm>
        </p:spPr>
        <p:txBody>
          <a:bodyPr/>
          <a:lstStyle/>
          <a:p>
            <a:r>
              <a:rPr lang="en-US" dirty="0"/>
              <a:t>Needles and syringes </a:t>
            </a:r>
            <a:r>
              <a:rPr lang="en-US" dirty="0" err="1"/>
              <a:t>programme</a:t>
            </a:r>
            <a:r>
              <a:rPr lang="en-US" dirty="0"/>
              <a:t> coverage among PWID in Thailand, 2015-2022</a:t>
            </a:r>
          </a:p>
        </p:txBody>
      </p:sp>
    </p:spTree>
    <p:extLst>
      <p:ext uri="{BB962C8B-B14F-4D97-AF65-F5344CB8AC3E}">
        <p14:creationId xmlns:p14="http://schemas.microsoft.com/office/powerpoint/2010/main" val="3239822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7D31D44-EABB-4326-B51E-55766CE598B8}"/>
              </a:ext>
            </a:extLst>
          </p:cNvPr>
          <p:cNvSpPr/>
          <p:nvPr/>
        </p:nvSpPr>
        <p:spPr>
          <a:xfrm>
            <a:off x="473135" y="6559414"/>
            <a:ext cx="8979337" cy="338554"/>
          </a:xfrm>
          <a:prstGeom prst="rect">
            <a:avLst/>
          </a:prstGeom>
        </p:spPr>
        <p:txBody>
          <a:bodyPr wrap="square">
            <a:spAutoFit/>
          </a:bodyPr>
          <a:lstStyle/>
          <a:p>
            <a:pPr marL="0" marR="0" lvl="0" indent="0" algn="l" defTabSz="91141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2023 reporting and The Information Systems Development Unit,  Division of AIDS and STIs,  Department of Disease Control, Ministry of Public Health, Thailand</a:t>
            </a:r>
          </a:p>
        </p:txBody>
      </p:sp>
      <p:sp>
        <p:nvSpPr>
          <p:cNvPr id="15" name="Rectangle: Rounded Corners 14">
            <a:extLst>
              <a:ext uri="{FF2B5EF4-FFF2-40B4-BE49-F238E27FC236}">
                <a16:creationId xmlns:a16="http://schemas.microsoft.com/office/drawing/2014/main" id="{293E3919-73A9-4C4E-9F02-776E879ABA7B}"/>
              </a:ext>
            </a:extLst>
          </p:cNvPr>
          <p:cNvSpPr/>
          <p:nvPr/>
        </p:nvSpPr>
        <p:spPr>
          <a:xfrm>
            <a:off x="11237849" y="4250460"/>
            <a:ext cx="914400" cy="914400"/>
          </a:xfrm>
          <a:prstGeom prst="roundRect">
            <a:avLst/>
          </a:prstGeom>
        </p:spPr>
        <p:txBody>
          <a:bodyPr wrap="none" rtlCol="0" anchor="ctr">
            <a:spAutoFit/>
          </a:bodyPr>
          <a:lstStyle/>
          <a:p>
            <a:pPr marL="0" marR="0" lvl="0" indent="0" algn="ctr" defTabSz="911416"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4DACB6B6-E16F-6BD7-59E1-9279D3324B74}"/>
              </a:ext>
            </a:extLst>
          </p:cNvPr>
          <p:cNvGrpSpPr/>
          <p:nvPr/>
        </p:nvGrpSpPr>
        <p:grpSpPr>
          <a:xfrm>
            <a:off x="1292952" y="2665326"/>
            <a:ext cx="9298847" cy="3735475"/>
            <a:chOff x="6657687" y="2605046"/>
            <a:chExt cx="5657530" cy="2743200"/>
          </a:xfrm>
        </p:grpSpPr>
        <p:graphicFrame>
          <p:nvGraphicFramePr>
            <p:cNvPr id="11" name="Chart 10">
              <a:extLst>
                <a:ext uri="{FF2B5EF4-FFF2-40B4-BE49-F238E27FC236}">
                  <a16:creationId xmlns:a16="http://schemas.microsoft.com/office/drawing/2014/main" id="{FDDC256C-3FA1-4FA0-89DB-5B25671E28BA}"/>
                </a:ext>
              </a:extLst>
            </p:cNvPr>
            <p:cNvGraphicFramePr>
              <a:graphicFrameLocks/>
            </p:cNvGraphicFramePr>
            <p:nvPr>
              <p:extLst>
                <p:ext uri="{D42A27DB-BD31-4B8C-83A1-F6EECF244321}">
                  <p14:modId xmlns:p14="http://schemas.microsoft.com/office/powerpoint/2010/main" val="3499617509"/>
                </p:ext>
              </p:extLst>
            </p:nvPr>
          </p:nvGraphicFramePr>
          <p:xfrm>
            <a:off x="6819180" y="2605046"/>
            <a:ext cx="518043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BEEA05C2-9580-42AE-A125-BF6EBBD03156}"/>
                </a:ext>
              </a:extLst>
            </p:cNvPr>
            <p:cNvSpPr/>
            <p:nvPr/>
          </p:nvSpPr>
          <p:spPr>
            <a:xfrm rot="16200000">
              <a:off x="5808782" y="3745636"/>
              <a:ext cx="1885065" cy="187255"/>
            </a:xfrm>
            <a:prstGeom prst="rect">
              <a:avLst/>
            </a:prstGeom>
          </p:spPr>
          <p:txBody>
            <a:bodyPr wrap="square">
              <a:spAutoFit/>
            </a:bodyPr>
            <a:lstStyle/>
            <a:p>
              <a:pPr marL="0" marR="0" lvl="0" indent="0" algn="l" defTabSz="91141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PWID receiving OAMT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TextBox 47">
              <a:extLst>
                <a:ext uri="{FF2B5EF4-FFF2-40B4-BE49-F238E27FC236}">
                  <a16:creationId xmlns:a16="http://schemas.microsoft.com/office/drawing/2014/main" id="{D2CD1D59-5C74-4590-BB93-3499F371F33F}"/>
                </a:ext>
              </a:extLst>
            </p:cNvPr>
            <p:cNvSpPr txBox="1"/>
            <p:nvPr/>
          </p:nvSpPr>
          <p:spPr>
            <a:xfrm>
              <a:off x="7989354" y="2705902"/>
              <a:ext cx="3619701"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OAMT programme coverage </a:t>
              </a:r>
              <a:r>
                <a:rPr kumimoji="0" lang="en-GB" sz="140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(Percent PWID receiving OAMT)</a:t>
              </a:r>
            </a:p>
          </p:txBody>
        </p:sp>
        <p:cxnSp>
          <p:nvCxnSpPr>
            <p:cNvPr id="55" name="Straight Connector 22">
              <a:extLst>
                <a:ext uri="{FF2B5EF4-FFF2-40B4-BE49-F238E27FC236}">
                  <a16:creationId xmlns:a16="http://schemas.microsoft.com/office/drawing/2014/main" id="{D28C71D2-FE28-4CC6-A162-90DB76B6C264}"/>
                </a:ext>
              </a:extLst>
            </p:cNvPr>
            <p:cNvCxnSpPr>
              <a:cxnSpLocks noChangeShapeType="1"/>
            </p:cNvCxnSpPr>
            <p:nvPr/>
          </p:nvCxnSpPr>
          <p:spPr bwMode="auto">
            <a:xfrm>
              <a:off x="7344445" y="3283484"/>
              <a:ext cx="4114800" cy="0"/>
            </a:xfrm>
            <a:prstGeom prst="line">
              <a:avLst/>
            </a:prstGeom>
            <a:noFill/>
            <a:ln w="15875" algn="ctr">
              <a:solidFill>
                <a:srgbClr val="00A99A"/>
              </a:solidFill>
              <a:prstDash val="sysDot"/>
              <a:round/>
              <a:headEnd/>
              <a:tailEnd/>
            </a:ln>
            <a:extLst>
              <a:ext uri="{909E8E84-426E-40DD-AFC4-6F175D3DCCD1}">
                <a14:hiddenFill xmlns:a14="http://schemas.microsoft.com/office/drawing/2010/main">
                  <a:noFill/>
                </a14:hiddenFill>
              </a:ext>
            </a:extLst>
          </p:spPr>
        </p:cxnSp>
        <p:sp>
          <p:nvSpPr>
            <p:cNvPr id="20" name="Rectangle: Rounded Corners 19">
              <a:extLst>
                <a:ext uri="{FF2B5EF4-FFF2-40B4-BE49-F238E27FC236}">
                  <a16:creationId xmlns:a16="http://schemas.microsoft.com/office/drawing/2014/main" id="{C2E972FC-FE2A-4CE8-8E5B-11AF1332B4C6}"/>
                </a:ext>
              </a:extLst>
            </p:cNvPr>
            <p:cNvSpPr/>
            <p:nvPr/>
          </p:nvSpPr>
          <p:spPr>
            <a:xfrm>
              <a:off x="11313576" y="3090818"/>
              <a:ext cx="868680" cy="365760"/>
            </a:xfrm>
            <a:prstGeom prst="roundRect">
              <a:avLst/>
            </a:prstGeom>
            <a:solidFill>
              <a:srgbClr val="00A99A"/>
            </a:solidFill>
          </p:spPr>
          <p:txBody>
            <a:bodyPr wrap="none" rtlCol="0" anchor="ctr">
              <a:spAutoFit/>
            </a:bodyPr>
            <a:lstStyle/>
            <a:p>
              <a:pPr marL="0" marR="0" lvl="0" indent="0" algn="ctr" defTabSz="911416"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0123812F-90AD-463D-957C-836B3DE3045F}"/>
                </a:ext>
              </a:extLst>
            </p:cNvPr>
            <p:cNvSpPr txBox="1"/>
            <p:nvPr/>
          </p:nvSpPr>
          <p:spPr>
            <a:xfrm>
              <a:off x="11182654" y="3146693"/>
              <a:ext cx="1132563" cy="226020"/>
            </a:xfrm>
            <a:prstGeom prst="rect">
              <a:avLst/>
            </a:prstGeom>
            <a:noFill/>
          </p:spPr>
          <p:txBody>
            <a:bodyPr wrap="square" rtlCol="0">
              <a:spAutoFit/>
            </a:bodyPr>
            <a:lstStyle/>
            <a:p>
              <a:pPr marL="0" marR="0" lvl="0" indent="0" algn="ctr" defTabSz="91141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2025 Target</a:t>
              </a:r>
            </a:p>
          </p:txBody>
        </p:sp>
      </p:grpSp>
      <p:sp>
        <p:nvSpPr>
          <p:cNvPr id="42" name="TextBox 41">
            <a:extLst>
              <a:ext uri="{FF2B5EF4-FFF2-40B4-BE49-F238E27FC236}">
                <a16:creationId xmlns:a16="http://schemas.microsoft.com/office/drawing/2014/main" id="{EC60D69B-2F97-481E-A80C-C87BEC564731}"/>
              </a:ext>
            </a:extLst>
          </p:cNvPr>
          <p:cNvSpPr txBox="1"/>
          <p:nvPr/>
        </p:nvSpPr>
        <p:spPr>
          <a:xfrm>
            <a:off x="2228088" y="3445038"/>
            <a:ext cx="304892" cy="261610"/>
          </a:xfrm>
          <a:prstGeom prst="rect">
            <a:avLst/>
          </a:prstGeom>
          <a:noFill/>
        </p:spPr>
        <p:txBody>
          <a:bodyPr wrap="none" rtlCol="0">
            <a:spAutoFit/>
          </a:bodyPr>
          <a:lstStyle/>
          <a:p>
            <a:pPr marL="0" marR="0" lvl="0" indent="0" algn="l" defTabSz="91141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5" name="Title 4">
            <a:extLst>
              <a:ext uri="{FF2B5EF4-FFF2-40B4-BE49-F238E27FC236}">
                <a16:creationId xmlns:a16="http://schemas.microsoft.com/office/drawing/2014/main" id="{13E86B6C-3D50-BFA1-A344-722F546E0084}"/>
              </a:ext>
            </a:extLst>
          </p:cNvPr>
          <p:cNvSpPr>
            <a:spLocks noGrp="1"/>
          </p:cNvSpPr>
          <p:nvPr>
            <p:ph type="title"/>
          </p:nvPr>
        </p:nvSpPr>
        <p:spPr/>
        <p:txBody>
          <a:bodyPr/>
          <a:lstStyle/>
          <a:p>
            <a:r>
              <a:rPr lang="en-US" dirty="0"/>
              <a:t>Coverage of opioid agonist maintenance therapy among PWID in Thailand, 2015-2022</a:t>
            </a:r>
          </a:p>
        </p:txBody>
      </p:sp>
    </p:spTree>
    <p:extLst>
      <p:ext uri="{BB962C8B-B14F-4D97-AF65-F5344CB8AC3E}">
        <p14:creationId xmlns:p14="http://schemas.microsoft.com/office/powerpoint/2010/main" val="365232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A163-8C23-FEF8-621F-A5355BBE6593}"/>
              </a:ext>
            </a:extLst>
          </p:cNvPr>
          <p:cNvSpPr>
            <a:spLocks noGrp="1"/>
          </p:cNvSpPr>
          <p:nvPr>
            <p:ph type="title"/>
          </p:nvPr>
        </p:nvSpPr>
        <p:spPr>
          <a:xfrm>
            <a:off x="226477" y="1524000"/>
            <a:ext cx="10060523" cy="504000"/>
          </a:xfrm>
        </p:spPr>
        <p:txBody>
          <a:bodyPr/>
          <a:lstStyle/>
          <a:p>
            <a:r>
              <a:rPr lang="en-US" dirty="0"/>
              <a:t>Pre-exposure prophylaxis (PrEP) scale up, 2017 - Apr 2023</a:t>
            </a:r>
            <a:br>
              <a:rPr lang="en-US" dirty="0"/>
            </a:br>
            <a:endParaRPr lang="en-US" dirty="0"/>
          </a:p>
        </p:txBody>
      </p:sp>
      <p:graphicFrame>
        <p:nvGraphicFramePr>
          <p:cNvPr id="3" name="Chart 2">
            <a:extLst>
              <a:ext uri="{FF2B5EF4-FFF2-40B4-BE49-F238E27FC236}">
                <a16:creationId xmlns:a16="http://schemas.microsoft.com/office/drawing/2014/main" id="{00000000-0008-0000-0C00-000006000000}"/>
              </a:ext>
            </a:extLst>
          </p:cNvPr>
          <p:cNvGraphicFramePr>
            <a:graphicFrameLocks/>
          </p:cNvGraphicFramePr>
          <p:nvPr>
            <p:extLst>
              <p:ext uri="{D42A27DB-BD31-4B8C-83A1-F6EECF244321}">
                <p14:modId xmlns:p14="http://schemas.microsoft.com/office/powerpoint/2010/main" val="2834559829"/>
              </p:ext>
            </p:extLst>
          </p:nvPr>
        </p:nvGraphicFramePr>
        <p:xfrm>
          <a:off x="2667000" y="2362200"/>
          <a:ext cx="6705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CFF257EC-F2E8-7CCC-717E-AFE11E210E7D}"/>
              </a:ext>
            </a:extLst>
          </p:cNvPr>
          <p:cNvSpPr/>
          <p:nvPr/>
        </p:nvSpPr>
        <p:spPr>
          <a:xfrm>
            <a:off x="408226" y="6609164"/>
            <a:ext cx="7917067" cy="215444"/>
          </a:xfrm>
          <a:prstGeom prst="rect">
            <a:avLst/>
          </a:prstGeom>
        </p:spPr>
        <p:txBody>
          <a:bodyPr wrap="square">
            <a:spAutoFit/>
          </a:bodyPr>
          <a:lstStyle/>
          <a:p>
            <a:pPr defTabSz="914400" fontAlgn="base">
              <a:spcBef>
                <a:spcPct val="0"/>
              </a:spcBef>
              <a:spcAft>
                <a:spcPct val="0"/>
              </a:spcAft>
              <a:defRPr/>
            </a:pPr>
            <a:r>
              <a:rPr lang="en-US" sz="800" dirty="0">
                <a:solidFill>
                  <a:prstClr val="black"/>
                </a:solidFill>
                <a:ea typeface="ＭＳ Ｐゴシック" pitchFamily="34" charset="-128"/>
                <a:cs typeface="Arial" pitchFamily="34" charset="0"/>
              </a:rPr>
              <a:t>Source: Prepared by </a:t>
            </a:r>
            <a:r>
              <a:rPr lang="en-US" sz="800" dirty="0">
                <a:solidFill>
                  <a:prstClr val="black"/>
                </a:solidFill>
                <a:ea typeface="ＭＳ Ｐゴシック" pitchFamily="34" charset="-128"/>
                <a:cs typeface="Arial" pitchFamily="34" charset="0"/>
                <a:hlinkClick r:id="rId3"/>
              </a:rPr>
              <a:t>www.aidsdatahub.org</a:t>
            </a:r>
            <a:r>
              <a:rPr lang="en-US" sz="800" dirty="0">
                <a:solidFill>
                  <a:prstClr val="black"/>
                </a:solidFill>
                <a:ea typeface="ＭＳ Ｐゴシック" pitchFamily="34" charset="-128"/>
                <a:cs typeface="Arial" pitchFamily="34" charset="0"/>
              </a:rPr>
              <a:t> based on Thailand GAM 2023 reporting and  Division of AIDS and STI, MOPH, Thailand (PrEP data as of April 2023)</a:t>
            </a:r>
          </a:p>
        </p:txBody>
      </p:sp>
      <p:sp>
        <p:nvSpPr>
          <p:cNvPr id="6" name="TextBox 5">
            <a:extLst>
              <a:ext uri="{FF2B5EF4-FFF2-40B4-BE49-F238E27FC236}">
                <a16:creationId xmlns:a16="http://schemas.microsoft.com/office/drawing/2014/main" id="{BBD33695-E390-E824-D4CA-B26EE5F4017A}"/>
              </a:ext>
            </a:extLst>
          </p:cNvPr>
          <p:cNvSpPr txBox="1"/>
          <p:nvPr/>
        </p:nvSpPr>
        <p:spPr>
          <a:xfrm>
            <a:off x="8001000" y="6096000"/>
            <a:ext cx="2133600" cy="246221"/>
          </a:xfrm>
          <a:prstGeom prst="rect">
            <a:avLst/>
          </a:prstGeom>
          <a:noFill/>
        </p:spPr>
        <p:txBody>
          <a:bodyPr wrap="square">
            <a:spAutoFit/>
          </a:bodyPr>
          <a:lstStyle/>
          <a:p>
            <a:r>
              <a:rPr lang="en-US" sz="1000" dirty="0">
                <a:solidFill>
                  <a:schemeClr val="tx1">
                    <a:lumMod val="65000"/>
                    <a:lumOff val="35000"/>
                  </a:schemeClr>
                </a:solidFill>
                <a:latin typeface="Arial Nova" panose="020B0504020202020204" pitchFamily="34" charset="0"/>
              </a:rPr>
              <a:t>* PrEP data as of April 2023</a:t>
            </a:r>
          </a:p>
        </p:txBody>
      </p:sp>
    </p:spTree>
    <p:extLst>
      <p:ext uri="{BB962C8B-B14F-4D97-AF65-F5344CB8AC3E}">
        <p14:creationId xmlns:p14="http://schemas.microsoft.com/office/powerpoint/2010/main" val="185309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83F873D6-7B71-42D9-B908-45186B8BFEF9}"/>
              </a:ext>
            </a:extLst>
          </p:cNvPr>
          <p:cNvGraphicFramePr>
            <a:graphicFrameLocks noGrp="1"/>
          </p:cNvGraphicFramePr>
          <p:nvPr>
            <p:extLst>
              <p:ext uri="{D42A27DB-BD31-4B8C-83A1-F6EECF244321}">
                <p14:modId xmlns:p14="http://schemas.microsoft.com/office/powerpoint/2010/main" val="3710888950"/>
              </p:ext>
            </p:extLst>
          </p:nvPr>
        </p:nvGraphicFramePr>
        <p:xfrm>
          <a:off x="914400" y="2324099"/>
          <a:ext cx="10150029"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5442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457937438"/>
              </p:ext>
            </p:extLst>
          </p:nvPr>
        </p:nvGraphicFramePr>
        <p:xfrm>
          <a:off x="1324304" y="2517936"/>
          <a:ext cx="9543393" cy="4053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140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996595736"/>
              </p:ext>
            </p:extLst>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309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3529646049"/>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399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711359991"/>
              </p:ext>
            </p:extLst>
          </p:nvPr>
        </p:nvGraphicFramePr>
        <p:xfrm>
          <a:off x="2362200" y="2130917"/>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0546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7AAAF12-3627-42BF-9D5A-5213C9F2B2C3}"/>
              </a:ext>
            </a:extLst>
          </p:cNvPr>
          <p:cNvGraphicFramePr>
            <a:graphicFrameLocks/>
          </p:cNvGraphicFramePr>
          <p:nvPr>
            <p:extLst>
              <p:ext uri="{D42A27DB-BD31-4B8C-83A1-F6EECF244321}">
                <p14:modId xmlns:p14="http://schemas.microsoft.com/office/powerpoint/2010/main" val="1320961022"/>
              </p:ext>
            </p:extLst>
          </p:nvPr>
        </p:nvGraphicFramePr>
        <p:xfrm>
          <a:off x="6695396" y="4183265"/>
          <a:ext cx="5076825" cy="2446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3DAF12E-35C7-4945-AF10-9D1C3D122C83}"/>
              </a:ext>
            </a:extLst>
          </p:cNvPr>
          <p:cNvGraphicFramePr>
            <a:graphicFrameLocks/>
          </p:cNvGraphicFramePr>
          <p:nvPr>
            <p:extLst>
              <p:ext uri="{D42A27DB-BD31-4B8C-83A1-F6EECF244321}">
                <p14:modId xmlns:p14="http://schemas.microsoft.com/office/powerpoint/2010/main" val="2184214108"/>
              </p:ext>
            </p:extLst>
          </p:nvPr>
        </p:nvGraphicFramePr>
        <p:xfrm>
          <a:off x="6799431" y="1965029"/>
          <a:ext cx="4754880" cy="1844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DC4626C-DEA0-4E02-875B-11799BB07139}"/>
              </a:ext>
            </a:extLst>
          </p:cNvPr>
          <p:cNvGraphicFramePr>
            <a:graphicFrameLocks/>
          </p:cNvGraphicFramePr>
          <p:nvPr>
            <p:extLst>
              <p:ext uri="{D42A27DB-BD31-4B8C-83A1-F6EECF244321}">
                <p14:modId xmlns:p14="http://schemas.microsoft.com/office/powerpoint/2010/main" val="2663705366"/>
              </p:ext>
            </p:extLst>
          </p:nvPr>
        </p:nvGraphicFramePr>
        <p:xfrm>
          <a:off x="350169" y="4181937"/>
          <a:ext cx="5076825" cy="2437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2A1180E8-0DFC-4A95-A94F-914A90A9CA3B}"/>
              </a:ext>
            </a:extLst>
          </p:cNvPr>
          <p:cNvGraphicFramePr>
            <a:graphicFrameLocks/>
          </p:cNvGraphicFramePr>
          <p:nvPr>
            <p:extLst>
              <p:ext uri="{D42A27DB-BD31-4B8C-83A1-F6EECF244321}">
                <p14:modId xmlns:p14="http://schemas.microsoft.com/office/powerpoint/2010/main" val="3613548388"/>
              </p:ext>
            </p:extLst>
          </p:nvPr>
        </p:nvGraphicFramePr>
        <p:xfrm>
          <a:off x="485717" y="1962474"/>
          <a:ext cx="4754880" cy="1844971"/>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p:cNvSpPr>
            <a:spLocks noChangeArrowheads="1"/>
          </p:cNvSpPr>
          <p:nvPr/>
        </p:nvSpPr>
        <p:spPr bwMode="auto">
          <a:xfrm>
            <a:off x="0" y="1240255"/>
            <a:ext cx="11762456" cy="550811"/>
          </a:xfrm>
          <a:prstGeom prst="rect">
            <a:avLst/>
          </a:prstGeom>
        </p:spPr>
        <p:txBody>
          <a:bodyPr lIns="91136" tIns="45574" rIns="91136" bIns="45574">
            <a:noAutofit/>
          </a:bodyPr>
          <a:lstStyle/>
          <a:p>
            <a:pPr eaLnBrk="0" fontAlgn="base" hangingPunct="0">
              <a:spcBef>
                <a:spcPct val="0"/>
              </a:spcBef>
              <a:spcAft>
                <a:spcPct val="0"/>
              </a:spcAft>
            </a:pPr>
            <a:r>
              <a:rPr lang="en-US" altLang="en-US" sz="2400" b="1" dirty="0">
                <a:solidFill>
                  <a:srgbClr val="C00000"/>
                </a:solidFill>
                <a:latin typeface="Arial" charset="0"/>
                <a:ea typeface="ＭＳ Ｐゴシック" charset="0"/>
                <a:cs typeface="Cordia New" charset="0"/>
              </a:rPr>
              <a:t>Late diagnosis: CD4 level of PLHIV at the time of diagnosis and ART initiation</a:t>
            </a:r>
          </a:p>
        </p:txBody>
      </p:sp>
      <p:sp>
        <p:nvSpPr>
          <p:cNvPr id="2" name="Rectangle 1">
            <a:extLst>
              <a:ext uri="{FF2B5EF4-FFF2-40B4-BE49-F238E27FC236}">
                <a16:creationId xmlns:a16="http://schemas.microsoft.com/office/drawing/2014/main" id="{B731EAE0-E374-44CA-8497-2BD1BC484B60}"/>
              </a:ext>
            </a:extLst>
          </p:cNvPr>
          <p:cNvSpPr/>
          <p:nvPr/>
        </p:nvSpPr>
        <p:spPr>
          <a:xfrm>
            <a:off x="11464939" y="5073249"/>
            <a:ext cx="595035" cy="400110"/>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000" b="1" dirty="0">
                <a:solidFill>
                  <a:srgbClr val="FF5050"/>
                </a:solidFill>
              </a:rPr>
              <a:t>50</a:t>
            </a:r>
            <a:r>
              <a:rPr lang="en-US" sz="1100" b="1" dirty="0">
                <a:solidFill>
                  <a:srgbClr val="FF5050"/>
                </a:solidFill>
              </a:rPr>
              <a:t>%</a:t>
            </a:r>
            <a:endParaRPr lang="en-US" sz="1600" b="1" dirty="0">
              <a:solidFill>
                <a:srgbClr val="FF5050"/>
              </a:solidFill>
            </a:endParaRPr>
          </a:p>
        </p:txBody>
      </p:sp>
      <p:sp>
        <p:nvSpPr>
          <p:cNvPr id="18" name="Rectangle 17">
            <a:extLst>
              <a:ext uri="{FF2B5EF4-FFF2-40B4-BE49-F238E27FC236}">
                <a16:creationId xmlns:a16="http://schemas.microsoft.com/office/drawing/2014/main" id="{80F1604E-5503-470F-A6AB-0D542CBB4505}"/>
              </a:ext>
            </a:extLst>
          </p:cNvPr>
          <p:cNvSpPr/>
          <p:nvPr/>
        </p:nvSpPr>
        <p:spPr>
          <a:xfrm>
            <a:off x="5153467" y="5073249"/>
            <a:ext cx="595036" cy="400110"/>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000" b="1" dirty="0">
                <a:solidFill>
                  <a:srgbClr val="FF5050"/>
                </a:solidFill>
              </a:rPr>
              <a:t>52</a:t>
            </a:r>
            <a:r>
              <a:rPr lang="en-US" sz="1100" b="1" dirty="0">
                <a:solidFill>
                  <a:srgbClr val="FF5050"/>
                </a:solidFill>
              </a:rPr>
              <a:t>%</a:t>
            </a:r>
            <a:endParaRPr lang="en-US" sz="1600" b="1" dirty="0">
              <a:solidFill>
                <a:srgbClr val="FF5050"/>
              </a:solidFill>
            </a:endParaRPr>
          </a:p>
        </p:txBody>
      </p:sp>
      <p:sp>
        <p:nvSpPr>
          <p:cNvPr id="16" name="TextBox 15">
            <a:extLst>
              <a:ext uri="{FF2B5EF4-FFF2-40B4-BE49-F238E27FC236}">
                <a16:creationId xmlns:a16="http://schemas.microsoft.com/office/drawing/2014/main" id="{724BD1AB-B79B-431B-8D07-D026E9B02C8D}"/>
              </a:ext>
            </a:extLst>
          </p:cNvPr>
          <p:cNvSpPr txBox="1"/>
          <p:nvPr/>
        </p:nvSpPr>
        <p:spPr>
          <a:xfrm>
            <a:off x="230872" y="3820992"/>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Proportion of PLHIV by CD4 level at the time of diagnosis</a:t>
            </a:r>
          </a:p>
        </p:txBody>
      </p:sp>
      <p:sp>
        <p:nvSpPr>
          <p:cNvPr id="17" name="TextBox 16">
            <a:extLst>
              <a:ext uri="{FF2B5EF4-FFF2-40B4-BE49-F238E27FC236}">
                <a16:creationId xmlns:a16="http://schemas.microsoft.com/office/drawing/2014/main" id="{9C50DA4A-B48B-4B9C-9708-4360F803D182}"/>
              </a:ext>
            </a:extLst>
          </p:cNvPr>
          <p:cNvSpPr txBox="1"/>
          <p:nvPr/>
        </p:nvSpPr>
        <p:spPr>
          <a:xfrm>
            <a:off x="6520669" y="3820992"/>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Proportion of PLHIV by CD4 level at ART initiation</a:t>
            </a:r>
          </a:p>
        </p:txBody>
      </p:sp>
      <p:sp>
        <p:nvSpPr>
          <p:cNvPr id="22" name="TextBox 21">
            <a:extLst>
              <a:ext uri="{FF2B5EF4-FFF2-40B4-BE49-F238E27FC236}">
                <a16:creationId xmlns:a16="http://schemas.microsoft.com/office/drawing/2014/main" id="{9D313D23-4CB2-42A7-B5E6-B19A47002506}"/>
              </a:ext>
            </a:extLst>
          </p:cNvPr>
          <p:cNvSpPr txBox="1"/>
          <p:nvPr/>
        </p:nvSpPr>
        <p:spPr>
          <a:xfrm>
            <a:off x="209536" y="1718846"/>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Median CD4 level of PLHIV at the time of diagnosis</a:t>
            </a:r>
          </a:p>
        </p:txBody>
      </p:sp>
      <p:sp>
        <p:nvSpPr>
          <p:cNvPr id="23" name="TextBox 22">
            <a:extLst>
              <a:ext uri="{FF2B5EF4-FFF2-40B4-BE49-F238E27FC236}">
                <a16:creationId xmlns:a16="http://schemas.microsoft.com/office/drawing/2014/main" id="{C5DD0556-2F6C-4C1F-BBB6-2224A6270455}"/>
              </a:ext>
            </a:extLst>
          </p:cNvPr>
          <p:cNvSpPr txBox="1"/>
          <p:nvPr/>
        </p:nvSpPr>
        <p:spPr>
          <a:xfrm>
            <a:off x="6499333" y="1697745"/>
            <a:ext cx="5406749" cy="338554"/>
          </a:xfrm>
          <a:prstGeom prst="rect">
            <a:avLst/>
          </a:prstGeom>
          <a:ln>
            <a:noFill/>
          </a:ln>
        </p:spPr>
        <p:txBody>
          <a:bodyPr wrap="square" rtlCol="0" anchor="ctr"/>
          <a:lstStyle>
            <a:defPPr>
              <a:defRPr lang="en-US"/>
            </a:defPPr>
            <a:lvl1pPr algn="ctr">
              <a:defRPr sz="1600">
                <a:solidFill>
                  <a:prstClr val="black"/>
                </a:solidFill>
                <a:latin typeface="Arial" pitchFamily="34" charset="0"/>
                <a:cs typeface="Arial" pitchFamily="34" charset="0"/>
              </a:defRPr>
            </a:lvl1pPr>
          </a:lstStyle>
          <a:p>
            <a:r>
              <a:rPr lang="en-US" sz="1400" dirty="0"/>
              <a:t>Median CD4 level of PLHIV at ART initiation</a:t>
            </a:r>
          </a:p>
        </p:txBody>
      </p:sp>
      <p:cxnSp>
        <p:nvCxnSpPr>
          <p:cNvPr id="24" name="Straight Connector 23">
            <a:extLst>
              <a:ext uri="{FF2B5EF4-FFF2-40B4-BE49-F238E27FC236}">
                <a16:creationId xmlns:a16="http://schemas.microsoft.com/office/drawing/2014/main" id="{E50D2082-82CB-4827-B89C-1CBBCFFECB79}"/>
              </a:ext>
            </a:extLst>
          </p:cNvPr>
          <p:cNvCxnSpPr>
            <a:cxnSpLocks/>
          </p:cNvCxnSpPr>
          <p:nvPr/>
        </p:nvCxnSpPr>
        <p:spPr>
          <a:xfrm>
            <a:off x="6096000" y="1828800"/>
            <a:ext cx="0" cy="4155000"/>
          </a:xfrm>
          <a:prstGeom prst="line">
            <a:avLst/>
          </a:prstGeom>
          <a:noFill/>
          <a:ln w="19050" cap="flat" cmpd="sng" algn="ctr">
            <a:solidFill>
              <a:sysClr val="window" lastClr="FFFFFF">
                <a:lumMod val="50000"/>
              </a:sysClr>
            </a:solidFill>
            <a:prstDash val="sysDash"/>
            <a:headEnd type="oval"/>
            <a:tailEnd type="oval"/>
          </a:ln>
          <a:effectLst/>
        </p:spPr>
      </p:cxnSp>
      <p:sp>
        <p:nvSpPr>
          <p:cNvPr id="4" name="Right Brace 3">
            <a:extLst>
              <a:ext uri="{FF2B5EF4-FFF2-40B4-BE49-F238E27FC236}">
                <a16:creationId xmlns:a16="http://schemas.microsoft.com/office/drawing/2014/main" id="{97D804E4-0543-488C-ACF0-84F34EB1D465}"/>
              </a:ext>
            </a:extLst>
          </p:cNvPr>
          <p:cNvSpPr/>
          <p:nvPr/>
        </p:nvSpPr>
        <p:spPr>
          <a:xfrm>
            <a:off x="5153467" y="5031722"/>
            <a:ext cx="45719" cy="64008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9BA3F99C-26F4-4C75-9C16-613B8D918C3D}"/>
              </a:ext>
            </a:extLst>
          </p:cNvPr>
          <p:cNvSpPr/>
          <p:nvPr/>
        </p:nvSpPr>
        <p:spPr>
          <a:xfrm>
            <a:off x="11456427" y="5043466"/>
            <a:ext cx="45719" cy="64008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0C185186-43D5-B083-52A7-DB5DDF945DEE}"/>
              </a:ext>
            </a:extLst>
          </p:cNvPr>
          <p:cNvSpPr/>
          <p:nvPr/>
        </p:nvSpPr>
        <p:spPr>
          <a:xfrm>
            <a:off x="473135" y="6526363"/>
            <a:ext cx="8979337" cy="338554"/>
          </a:xfrm>
          <a:prstGeom prst="rect">
            <a:avLst/>
          </a:prstGeom>
        </p:spPr>
        <p:txBody>
          <a:bodyPr wrap="square">
            <a:spAutoFit/>
          </a:bodyPr>
          <a:lstStyle/>
          <a:p>
            <a:pPr lvl="0" fontAlgn="base">
              <a:spcBef>
                <a:spcPct val="0"/>
              </a:spcBef>
              <a:spcAft>
                <a:spcPct val="0"/>
              </a:spcAf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7"/>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Thailand GAM </a:t>
            </a:r>
            <a:r>
              <a:rPr lang="en-US" sz="800" dirty="0">
                <a:solidFill>
                  <a:prstClr val="black"/>
                </a:solidFill>
                <a:latin typeface="Arial"/>
                <a:ea typeface="ＭＳ Ｐゴシック" pitchFamily="34" charset="-128"/>
                <a:cs typeface="Arial" pitchFamily="34" charset="0"/>
              </a:rPr>
              <a:t>2023 reporting and The Information Systems Development Unit,  Division of AIDS and STIs,  Department of Disease Control, Ministry of Public Health, Thailand</a:t>
            </a:r>
            <a:endPar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endParaRPr>
          </a:p>
        </p:txBody>
      </p:sp>
    </p:spTree>
    <p:extLst>
      <p:ext uri="{BB962C8B-B14F-4D97-AF65-F5344CB8AC3E}">
        <p14:creationId xmlns:p14="http://schemas.microsoft.com/office/powerpoint/2010/main" val="280457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1B00-000002000000}"/>
              </a:ext>
            </a:extLst>
          </p:cNvPr>
          <p:cNvGraphicFramePr>
            <a:graphicFrameLocks/>
          </p:cNvGraphicFramePr>
          <p:nvPr>
            <p:extLst>
              <p:ext uri="{D42A27DB-BD31-4B8C-83A1-F6EECF244321}">
                <p14:modId xmlns:p14="http://schemas.microsoft.com/office/powerpoint/2010/main" val="3166537253"/>
              </p:ext>
            </p:extLst>
          </p:nvPr>
        </p:nvGraphicFramePr>
        <p:xfrm>
          <a:off x="1828800" y="23241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777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8" name="Rectangle 7">
            <a:extLst>
              <a:ext uri="{FF2B5EF4-FFF2-40B4-BE49-F238E27FC236}">
                <a16:creationId xmlns:a16="http://schemas.microsoft.com/office/drawing/2014/main" id="{21586A9B-06DA-AD0C-E029-2751D0CF2C8D}"/>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30367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2800">
                <a:solidFill>
                  <a:schemeClr val="tx1"/>
                </a:solidFill>
                <a:latin typeface="Cordia New" pitchFamily="34" charset="0"/>
                <a:ea typeface="ＭＳ Ｐゴシック" charset="-128"/>
              </a:defRPr>
            </a:lvl1pPr>
            <a:lvl2pPr marL="740529" indent="-284804">
              <a:defRPr sz="2800">
                <a:solidFill>
                  <a:schemeClr val="tx1"/>
                </a:solidFill>
                <a:latin typeface="Cordia New" pitchFamily="34" charset="0"/>
                <a:ea typeface="ＭＳ Ｐゴシック" charset="-128"/>
              </a:defRPr>
            </a:lvl2pPr>
            <a:lvl3pPr marL="1139270" indent="-227864">
              <a:defRPr sz="2800">
                <a:solidFill>
                  <a:schemeClr val="tx1"/>
                </a:solidFill>
                <a:latin typeface="Cordia New" pitchFamily="34" charset="0"/>
                <a:ea typeface="ＭＳ Ｐゴシック" charset="-128"/>
              </a:defRPr>
            </a:lvl3pPr>
            <a:lvl4pPr marL="1594957" indent="-227864">
              <a:defRPr sz="2800">
                <a:solidFill>
                  <a:schemeClr val="tx1"/>
                </a:solidFill>
                <a:latin typeface="Cordia New" pitchFamily="34" charset="0"/>
                <a:ea typeface="ＭＳ Ｐゴシック" charset="-128"/>
              </a:defRPr>
            </a:lvl4pPr>
            <a:lvl5pPr marL="2050671" indent="-227864">
              <a:defRPr sz="2800">
                <a:solidFill>
                  <a:schemeClr val="tx1"/>
                </a:solidFill>
                <a:latin typeface="Cordia New" pitchFamily="34" charset="0"/>
                <a:ea typeface="ＭＳ Ｐゴシック" charset="-128"/>
              </a:defRPr>
            </a:lvl5pPr>
            <a:lvl6pPr marL="2506397" indent="-227864" fontAlgn="base">
              <a:spcBef>
                <a:spcPct val="0"/>
              </a:spcBef>
              <a:spcAft>
                <a:spcPct val="0"/>
              </a:spcAft>
              <a:defRPr sz="2800">
                <a:solidFill>
                  <a:schemeClr val="tx1"/>
                </a:solidFill>
                <a:latin typeface="Cordia New" pitchFamily="34" charset="0"/>
                <a:ea typeface="ＭＳ Ｐゴシック" charset="-128"/>
              </a:defRPr>
            </a:lvl6pPr>
            <a:lvl7pPr marL="2962107" indent="-227864" fontAlgn="base">
              <a:spcBef>
                <a:spcPct val="0"/>
              </a:spcBef>
              <a:spcAft>
                <a:spcPct val="0"/>
              </a:spcAft>
              <a:defRPr sz="2800">
                <a:solidFill>
                  <a:schemeClr val="tx1"/>
                </a:solidFill>
                <a:latin typeface="Cordia New" pitchFamily="34" charset="0"/>
                <a:ea typeface="ＭＳ Ｐゴシック" charset="-128"/>
              </a:defRPr>
            </a:lvl7pPr>
            <a:lvl8pPr marL="3417784" indent="-227864" fontAlgn="base">
              <a:spcBef>
                <a:spcPct val="0"/>
              </a:spcBef>
              <a:spcAft>
                <a:spcPct val="0"/>
              </a:spcAft>
              <a:defRPr sz="2800">
                <a:solidFill>
                  <a:schemeClr val="tx1"/>
                </a:solidFill>
                <a:latin typeface="Cordia New" pitchFamily="34" charset="0"/>
                <a:ea typeface="ＭＳ Ｐゴシック" charset="-128"/>
              </a:defRPr>
            </a:lvl8pPr>
            <a:lvl9pPr marL="3873477" indent="-227864" fontAlgn="base">
              <a:spcBef>
                <a:spcPct val="0"/>
              </a:spcBef>
              <a:spcAft>
                <a:spcPct val="0"/>
              </a:spcAft>
              <a:defRPr sz="2800">
                <a:solidFill>
                  <a:schemeClr val="tx1"/>
                </a:solidFill>
                <a:latin typeface="Cordia New" pitchFamily="34" charset="0"/>
                <a:ea typeface="ＭＳ Ｐゴシック" charset="-128"/>
              </a:defRPr>
            </a:lvl9pPr>
          </a:lstStyle>
          <a:p>
            <a:fld id="{D71F7AB3-E2B0-4B29-8A02-B9393B333315}" type="slidenum">
              <a:rPr lang="th-TH" sz="1200">
                <a:solidFill>
                  <a:srgbClr val="898989"/>
                </a:solidFill>
              </a:rPr>
              <a:pPr/>
              <a:t>42</a:t>
            </a:fld>
            <a:endParaRPr lang="th-TH" sz="1200">
              <a:solidFill>
                <a:srgbClr val="898989"/>
              </a:solidFill>
            </a:endParaRPr>
          </a:p>
        </p:txBody>
      </p:sp>
      <p:sp>
        <p:nvSpPr>
          <p:cNvPr id="141314" name="Rectangle 2"/>
          <p:cNvSpPr txBox="1">
            <a:spLocks noChangeArrowheads="1"/>
          </p:cNvSpPr>
          <p:nvPr/>
        </p:nvSpPr>
        <p:spPr bwMode="auto">
          <a:xfrm>
            <a:off x="1981200" y="1792288"/>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6" tIns="45574" rIns="91136" bIns="45574"/>
          <a:lstStyle>
            <a:lvl1pPr marL="342900" indent="-342900">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algn="ctr" fontAlgn="base">
              <a:spcBef>
                <a:spcPct val="20000"/>
              </a:spcBef>
              <a:spcAft>
                <a:spcPct val="0"/>
              </a:spcAft>
            </a:pPr>
            <a:r>
              <a:rPr lang="en-US" sz="4000" dirty="0">
                <a:solidFill>
                  <a:srgbClr val="C00000"/>
                </a:solidFill>
                <a:latin typeface="Arial" pitchFamily="34" charset="0"/>
              </a:rPr>
              <a:t>THANK YOU</a:t>
            </a:r>
          </a:p>
          <a:p>
            <a:pPr algn="ctr" fontAlgn="base">
              <a:spcBef>
                <a:spcPct val="20000"/>
              </a:spcBef>
              <a:spcAft>
                <a:spcPct val="0"/>
              </a:spcAft>
            </a:pPr>
            <a:endParaRPr lang="en-US" sz="4000" dirty="0">
              <a:solidFill>
                <a:srgbClr val="C00000"/>
              </a:solidFill>
              <a:latin typeface="Arial" pitchFamily="34" charset="0"/>
            </a:endParaRPr>
          </a:p>
          <a:p>
            <a:pPr algn="ctr" fontAlgn="base">
              <a:spcBef>
                <a:spcPct val="20000"/>
              </a:spcBef>
              <a:spcAft>
                <a:spcPct val="0"/>
              </a:spcAft>
            </a:pPr>
            <a:r>
              <a:rPr lang="en-US" dirty="0">
                <a:solidFill>
                  <a:srgbClr val="C00000"/>
                </a:solidFill>
                <a:latin typeface="Arial" pitchFamily="34" charset="0"/>
              </a:rPr>
              <a:t>slides compiled by </a:t>
            </a:r>
            <a:r>
              <a:rPr lang="en-US" u="sng" dirty="0">
                <a:solidFill>
                  <a:srgbClr val="C00000"/>
                </a:solidFill>
                <a:latin typeface="Arial" pitchFamily="34" charset="0"/>
                <a:hlinkClick r:id="rId2"/>
              </a:rPr>
              <a:t>www.aidsdatahub.org</a:t>
            </a:r>
            <a:endParaRPr lang="en-US" u="sng"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r>
              <a:rPr lang="en-US" sz="1400" i="1" dirty="0">
                <a:solidFill>
                  <a:srgbClr val="C00000"/>
                </a:solidFill>
                <a:latin typeface="Arial" pitchFamily="34" charset="0"/>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dirty="0">
                <a:solidFill>
                  <a:srgbClr val="C00000"/>
                </a:solidFill>
                <a:latin typeface="Arial" pitchFamily="34" charset="0"/>
              </a:rPr>
              <a:t>Please acknowledge </a:t>
            </a:r>
            <a:r>
              <a:rPr lang="en-US" sz="1400" i="1" dirty="0">
                <a:solidFill>
                  <a:srgbClr val="C00000"/>
                </a:solidFill>
                <a:latin typeface="Arial" pitchFamily="34" charset="0"/>
                <a:hlinkClick r:id="rId2"/>
              </a:rPr>
              <a:t>www.aidsdatahub.org</a:t>
            </a:r>
            <a:r>
              <a:rPr lang="en-US" sz="1400" i="1" dirty="0">
                <a:solidFill>
                  <a:srgbClr val="C00000"/>
                </a:solidFill>
                <a:latin typeface="Arial" pitchFamily="34" charset="0"/>
              </a:rPr>
              <a:t> if slides are lifted directly from this site.</a:t>
            </a:r>
            <a:endParaRPr lang="en-US" sz="1400" dirty="0">
              <a:solidFill>
                <a:srgbClr val="C00000"/>
              </a:solidFill>
              <a:latin typeface="Arial" pitchFamily="34" charset="0"/>
            </a:endParaRPr>
          </a:p>
        </p:txBody>
      </p:sp>
    </p:spTree>
    <p:extLst>
      <p:ext uri="{BB962C8B-B14F-4D97-AF65-F5344CB8AC3E}">
        <p14:creationId xmlns:p14="http://schemas.microsoft.com/office/powerpoint/2010/main" val="370092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14F3868D-6717-4938-9A55-76D95BF364FE}"/>
              </a:ext>
            </a:extLst>
          </p:cNvPr>
          <p:cNvGraphicFramePr>
            <a:graphicFrameLocks/>
          </p:cNvGraphicFramePr>
          <p:nvPr>
            <p:extLst>
              <p:ext uri="{D42A27DB-BD31-4B8C-83A1-F6EECF244321}">
                <p14:modId xmlns:p14="http://schemas.microsoft.com/office/powerpoint/2010/main" val="3512898964"/>
              </p:ext>
            </p:extLst>
          </p:nvPr>
        </p:nvGraphicFramePr>
        <p:xfrm>
          <a:off x="326963" y="2265403"/>
          <a:ext cx="10975975"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19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F128F8AE-37C9-43F3-AB57-77D70CE8B94F}"/>
              </a:ext>
            </a:extLst>
          </p:cNvPr>
          <p:cNvGraphicFramePr>
            <a:graphicFrameLocks/>
          </p:cNvGraphicFramePr>
          <p:nvPr>
            <p:extLst>
              <p:ext uri="{D42A27DB-BD31-4B8C-83A1-F6EECF244321}">
                <p14:modId xmlns:p14="http://schemas.microsoft.com/office/powerpoint/2010/main" val="3965645917"/>
              </p:ext>
            </p:extLst>
          </p:nvPr>
        </p:nvGraphicFramePr>
        <p:xfrm>
          <a:off x="625928" y="2433813"/>
          <a:ext cx="10438501" cy="4294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626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56"/>
            <a:ext cx="542900" cy="365125"/>
          </a:xfrm>
          <a:prstGeom prst="rect">
            <a:avLst/>
          </a:prstGeom>
          <a:noFill/>
          <a:ln>
            <a:noFill/>
          </a:ln>
        </p:spPr>
        <p:txBody>
          <a:bodyPr spcFirstLastPara="1" wrap="square" lIns="91122" tIns="45553" rIns="91122" bIns="45553" anchor="b" anchorCtr="0">
            <a:noAutofit/>
          </a:bodyPr>
          <a:lstStyle/>
          <a:p>
            <a:pPr marL="0" marR="0" lvl="0" indent="0" algn="r" defTabSz="911416"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Arial"/>
                <a:sym typeface="Arial"/>
              </a:rPr>
              <a:pPr marL="0" marR="0" lvl="0" indent="0" algn="r" defTabSz="911416" rtl="0" eaLnBrk="1" fontAlgn="auto" latinLnBrk="0" hangingPunct="1">
                <a:lnSpc>
                  <a:spcPct val="100000"/>
                </a:lnSpc>
                <a:spcBef>
                  <a:spcPts val="0"/>
                </a:spcBef>
                <a:spcAft>
                  <a:spcPts val="0"/>
                </a:spcAft>
                <a:buClr>
                  <a:srgbClr val="000000"/>
                </a:buClr>
                <a:buSzTx/>
                <a:buFontTx/>
                <a:buNone/>
                <a:tabLst/>
                <a:defRPr/>
              </a:pPr>
              <a:t>7</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79" name="Google Shape;579;p98"/>
          <p:cNvSpPr txBox="1">
            <a:spLocks noGrp="1"/>
          </p:cNvSpPr>
          <p:nvPr>
            <p:ph type="title"/>
          </p:nvPr>
        </p:nvSpPr>
        <p:spPr>
          <a:xfrm>
            <a:off x="228600" y="1600200"/>
            <a:ext cx="8402672" cy="504000"/>
          </a:xfrm>
          <a:prstGeom prst="rect">
            <a:avLst/>
          </a:prstGeom>
          <a:noFill/>
          <a:ln>
            <a:noFill/>
          </a:ln>
        </p:spPr>
        <p:txBody>
          <a:bodyPr spcFirstLastPara="1" wrap="square" lIns="91122" tIns="45553" rIns="91122" bIns="45553" anchor="t" anchorCtr="0">
            <a:noAutofit/>
          </a:bodyPr>
          <a:lstStyle/>
          <a:p>
            <a:r>
              <a:rPr lang="en-US" dirty="0"/>
              <a:t>Key population size estimates, 2021-2022</a:t>
            </a:r>
            <a:endParaRPr dirty="0"/>
          </a:p>
        </p:txBody>
      </p:sp>
      <p:sp>
        <p:nvSpPr>
          <p:cNvPr id="580" name="Google Shape;580;p98"/>
          <p:cNvSpPr/>
          <p:nvPr/>
        </p:nvSpPr>
        <p:spPr>
          <a:xfrm>
            <a:off x="148788" y="6424215"/>
            <a:ext cx="8534400" cy="233810"/>
          </a:xfrm>
          <a:prstGeom prst="rect">
            <a:avLst/>
          </a:prstGeom>
          <a:noFill/>
          <a:ln>
            <a:noFill/>
          </a:ln>
        </p:spPr>
        <p:txBody>
          <a:bodyPr spcFirstLastPara="1" wrap="square" lIns="91122" tIns="45553" rIns="91122" bIns="45553" anchor="t" anchorCtr="0">
            <a:noAutofit/>
          </a:bodyPr>
          <a:lstStyle/>
          <a:p>
            <a:pPr marL="0" marR="0" lvl="0" indent="0" algn="l" defTabSz="911416"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Source: Prepared by </a:t>
            </a:r>
            <a:r>
              <a:rPr kumimoji="0" lang="en-US" sz="900" b="0" i="0" u="sng" strike="noStrike" kern="0" cap="none" spc="0" normalizeH="0" baseline="0" noProof="0" dirty="0">
                <a:ln>
                  <a:noFill/>
                </a:ln>
                <a:solidFill>
                  <a:srgbClr val="0000FF"/>
                </a:solidFill>
                <a:effectLst/>
                <a:uLnTx/>
                <a:uFillTx/>
                <a:latin typeface="Arial"/>
                <a:ea typeface="Arial"/>
                <a:cs typeface="Arial"/>
                <a:sym typeface="Arial"/>
                <a:hlinkClick r:id="rId3"/>
              </a:rPr>
              <a:t>www.aidsdatahub.org</a:t>
            </a: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 based on Global AIDS Monitoring 2023</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581" name="Google Shape;581;p98"/>
          <p:cNvGraphicFramePr/>
          <p:nvPr>
            <p:extLst>
              <p:ext uri="{D42A27DB-BD31-4B8C-83A1-F6EECF244321}">
                <p14:modId xmlns:p14="http://schemas.microsoft.com/office/powerpoint/2010/main" val="3744591568"/>
              </p:ext>
            </p:extLst>
          </p:nvPr>
        </p:nvGraphicFramePr>
        <p:xfrm>
          <a:off x="2147532" y="2571411"/>
          <a:ext cx="7791831" cy="3160714"/>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399226">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57 640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2021</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608 000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67 000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  14 000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   206 800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024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2522"/>
            <a:ext cx="11277600" cy="504000"/>
          </a:xfrm>
        </p:spPr>
        <p:txBody>
          <a:bodyPr/>
          <a:lstStyle/>
          <a:p>
            <a:r>
              <a:rPr lang="en-US" dirty="0"/>
              <a:t>HIV prevalence among key populations, national and select cities, 2017-2022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4964" y="6535477"/>
            <a:ext cx="10299853"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a:t>
            </a:r>
            <a:r>
              <a:rPr lang="en-US" sz="900" dirty="0">
                <a:solidFill>
                  <a:prstClr val="black"/>
                </a:solidFill>
                <a:latin typeface="Arial"/>
                <a:ea typeface="ＭＳ Ｐゴシック" pitchFamily="34" charset="-128"/>
                <a:cs typeface="Arial" pitchFamily="34" charset="0"/>
              </a:rPr>
              <a:t>and Thailand Epidemiology Division, AIDS Response Progress Report</a:t>
            </a:r>
            <a:endParaRPr lang="en-US" sz="900" dirty="0">
              <a:solidFill>
                <a:prstClr val="black"/>
              </a:solidFill>
              <a:latin typeface="Arial" pitchFamily="34" charset="0"/>
              <a:cs typeface="Arial" pitchFamily="34" charset="0"/>
            </a:endParaRPr>
          </a:p>
        </p:txBody>
      </p:sp>
      <p:sp>
        <p:nvSpPr>
          <p:cNvPr id="6" name="TextBox 132">
            <a:extLst>
              <a:ext uri="{FF2B5EF4-FFF2-40B4-BE49-F238E27FC236}">
                <a16:creationId xmlns:a16="http://schemas.microsoft.com/office/drawing/2014/main" id="{7686A070-5279-4A12-A74C-60F36746A027}"/>
              </a:ext>
            </a:extLst>
          </p:cNvPr>
          <p:cNvSpPr txBox="1"/>
          <p:nvPr/>
        </p:nvSpPr>
        <p:spPr>
          <a:xfrm>
            <a:off x="7097369" y="5619374"/>
            <a:ext cx="4988719" cy="738664"/>
          </a:xfrm>
          <a:prstGeom prst="rect">
            <a:avLst/>
          </a:prstGeom>
          <a:noFill/>
          <a:ln>
            <a:noFill/>
          </a:ln>
          <a:effectLst/>
        </p:spPr>
        <p:txBody>
          <a:bodyPr wrap="square" rtlCol="0" anchor="t">
            <a:noAutofit/>
          </a:bodyPr>
          <a:lstStyle>
            <a:defPPr>
              <a:defRPr lang="en-US"/>
            </a:defPPr>
            <a:lvl1pPr indent="0">
              <a:defRPr sz="1050" b="0" i="0" u="none" strike="noStrike" baseline="0"/>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endParaRPr lang="en-US" dirty="0"/>
          </a:p>
          <a:p>
            <a:r>
              <a:rPr lang="en-US" dirty="0"/>
              <a:t> *4 sites -Bangkok, Chiang Mai, Chonburi, and Phuket; **3 sites -Bangkok, Chiang Mai, and Phuket;   *** Male and female PWID in 3 sites - Bangkok, Chiang Mai, Songkhla</a:t>
            </a:r>
          </a:p>
        </p:txBody>
      </p:sp>
      <p:sp>
        <p:nvSpPr>
          <p:cNvPr id="41" name="TextBox 40">
            <a:extLst>
              <a:ext uri="{FF2B5EF4-FFF2-40B4-BE49-F238E27FC236}">
                <a16:creationId xmlns:a16="http://schemas.microsoft.com/office/drawing/2014/main" id="{5FEEBD35-8185-0088-0B12-9F51562C6184}"/>
              </a:ext>
            </a:extLst>
          </p:cNvPr>
          <p:cNvSpPr txBox="1"/>
          <p:nvPr/>
        </p:nvSpPr>
        <p:spPr>
          <a:xfrm>
            <a:off x="3429000" y="2480560"/>
            <a:ext cx="5135515" cy="338554"/>
          </a:xfrm>
          <a:prstGeom prst="rect">
            <a:avLst/>
          </a:prstGeom>
          <a:noFill/>
        </p:spPr>
        <p:txBody>
          <a:bodyPr wrap="square" rtlCol="0">
            <a:spAutoFit/>
          </a:bodyPr>
          <a:lstStyle/>
          <a:p>
            <a:pPr algn="ctr" defTabSz="914400">
              <a:defRPr/>
            </a:pPr>
            <a:r>
              <a:rPr lang="en-US" sz="1600" b="1" dirty="0">
                <a:latin typeface="Arial Nova" panose="020B0504020202020204" pitchFamily="34" charset="0"/>
              </a:rPr>
              <a:t>HIV prevalence among key populations, 2017-2022</a:t>
            </a:r>
          </a:p>
        </p:txBody>
      </p:sp>
      <p:grpSp>
        <p:nvGrpSpPr>
          <p:cNvPr id="42" name="Group 41">
            <a:extLst>
              <a:ext uri="{FF2B5EF4-FFF2-40B4-BE49-F238E27FC236}">
                <a16:creationId xmlns:a16="http://schemas.microsoft.com/office/drawing/2014/main" id="{09A0A0F5-E45D-FA90-596C-A094B3F247D5}"/>
              </a:ext>
            </a:extLst>
          </p:cNvPr>
          <p:cNvGrpSpPr/>
          <p:nvPr/>
        </p:nvGrpSpPr>
        <p:grpSpPr>
          <a:xfrm>
            <a:off x="942908" y="3248711"/>
            <a:ext cx="10306183" cy="2086943"/>
            <a:chOff x="1149021" y="4228308"/>
            <a:chExt cx="10306183" cy="2086943"/>
          </a:xfrm>
        </p:grpSpPr>
        <p:graphicFrame>
          <p:nvGraphicFramePr>
            <p:cNvPr id="43" name="Chart 42">
              <a:extLst>
                <a:ext uri="{FF2B5EF4-FFF2-40B4-BE49-F238E27FC236}">
                  <a16:creationId xmlns:a16="http://schemas.microsoft.com/office/drawing/2014/main" id="{F0FD03D0-91DE-1BF9-13E2-C3E3E509B1A8}"/>
                </a:ext>
              </a:extLst>
            </p:cNvPr>
            <p:cNvGraphicFramePr>
              <a:graphicFrameLocks/>
            </p:cNvGraphicFramePr>
            <p:nvPr>
              <p:extLst>
                <p:ext uri="{D42A27DB-BD31-4B8C-83A1-F6EECF244321}">
                  <p14:modId xmlns:p14="http://schemas.microsoft.com/office/powerpoint/2010/main" val="2379273095"/>
                </p:ext>
              </p:extLst>
            </p:nvPr>
          </p:nvGraphicFramePr>
          <p:xfrm>
            <a:off x="7973814" y="4239896"/>
            <a:ext cx="3045662" cy="916478"/>
          </p:xfrm>
          <a:graphic>
            <a:graphicData uri="http://schemas.openxmlformats.org/drawingml/2006/chart">
              <c:chart xmlns:c="http://schemas.openxmlformats.org/drawingml/2006/chart" xmlns:r="http://schemas.openxmlformats.org/officeDocument/2006/relationships" r:id="rId4"/>
            </a:graphicData>
          </a:graphic>
        </p:graphicFrame>
        <p:grpSp>
          <p:nvGrpSpPr>
            <p:cNvPr id="44" name="Group 43">
              <a:extLst>
                <a:ext uri="{FF2B5EF4-FFF2-40B4-BE49-F238E27FC236}">
                  <a16:creationId xmlns:a16="http://schemas.microsoft.com/office/drawing/2014/main" id="{23A0892E-D1DC-8C7C-E328-7E5842E8C345}"/>
                </a:ext>
              </a:extLst>
            </p:cNvPr>
            <p:cNvGrpSpPr/>
            <p:nvPr/>
          </p:nvGrpSpPr>
          <p:grpSpPr>
            <a:xfrm>
              <a:off x="1149021" y="4228308"/>
              <a:ext cx="10306183" cy="2086943"/>
              <a:chOff x="1149021" y="4228308"/>
              <a:chExt cx="10306183" cy="2086943"/>
            </a:xfrm>
          </p:grpSpPr>
          <p:graphicFrame>
            <p:nvGraphicFramePr>
              <p:cNvPr id="45" name="Chart 44">
                <a:extLst>
                  <a:ext uri="{FF2B5EF4-FFF2-40B4-BE49-F238E27FC236}">
                    <a16:creationId xmlns:a16="http://schemas.microsoft.com/office/drawing/2014/main" id="{14EB3090-C030-40A1-4EE5-7ED4FBC4E4E7}"/>
                  </a:ext>
                </a:extLst>
              </p:cNvPr>
              <p:cNvGraphicFramePr>
                <a:graphicFrameLocks/>
              </p:cNvGraphicFramePr>
              <p:nvPr>
                <p:extLst>
                  <p:ext uri="{D42A27DB-BD31-4B8C-83A1-F6EECF244321}">
                    <p14:modId xmlns:p14="http://schemas.microsoft.com/office/powerpoint/2010/main" val="3927008759"/>
                  </p:ext>
                </p:extLst>
              </p:nvPr>
            </p:nvGraphicFramePr>
            <p:xfrm>
              <a:off x="7727425" y="5163715"/>
              <a:ext cx="3727779" cy="916478"/>
            </p:xfrm>
            <a:graphic>
              <a:graphicData uri="http://schemas.openxmlformats.org/drawingml/2006/chart">
                <c:chart xmlns:c="http://schemas.openxmlformats.org/drawingml/2006/chart" xmlns:r="http://schemas.openxmlformats.org/officeDocument/2006/relationships" r:id="rId5"/>
              </a:graphicData>
            </a:graphic>
          </p:graphicFrame>
          <p:grpSp>
            <p:nvGrpSpPr>
              <p:cNvPr id="46" name="Group 45">
                <a:extLst>
                  <a:ext uri="{FF2B5EF4-FFF2-40B4-BE49-F238E27FC236}">
                    <a16:creationId xmlns:a16="http://schemas.microsoft.com/office/drawing/2014/main" id="{A66AE8D7-1D59-50A5-2BA0-19C4503AA6FD}"/>
                  </a:ext>
                </a:extLst>
              </p:cNvPr>
              <p:cNvGrpSpPr/>
              <p:nvPr/>
            </p:nvGrpSpPr>
            <p:grpSpPr>
              <a:xfrm>
                <a:off x="1149021" y="4228308"/>
                <a:ext cx="7231345" cy="2086943"/>
                <a:chOff x="-790785" y="0"/>
                <a:chExt cx="7347946" cy="2131799"/>
              </a:xfrm>
            </p:grpSpPr>
            <p:graphicFrame>
              <p:nvGraphicFramePr>
                <p:cNvPr id="47" name="Chart 46">
                  <a:extLst>
                    <a:ext uri="{FF2B5EF4-FFF2-40B4-BE49-F238E27FC236}">
                      <a16:creationId xmlns:a16="http://schemas.microsoft.com/office/drawing/2014/main" id="{EA214F3C-F013-E55C-2005-E0554BCDB022}"/>
                    </a:ext>
                  </a:extLst>
                </p:cNvPr>
                <p:cNvGraphicFramePr/>
                <p:nvPr>
                  <p:extLst>
                    <p:ext uri="{D42A27DB-BD31-4B8C-83A1-F6EECF244321}">
                      <p14:modId xmlns:p14="http://schemas.microsoft.com/office/powerpoint/2010/main" val="2724607952"/>
                    </p:ext>
                  </p:extLst>
                </p:nvPr>
              </p:nvGraphicFramePr>
              <p:xfrm>
                <a:off x="625496" y="0"/>
                <a:ext cx="3068397"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a:extLst>
                    <a:ext uri="{FF2B5EF4-FFF2-40B4-BE49-F238E27FC236}">
                      <a16:creationId xmlns:a16="http://schemas.microsoft.com/office/drawing/2014/main" id="{0FEF9B73-F297-E3D8-D40C-753DCA2938FD}"/>
                    </a:ext>
                  </a:extLst>
                </p:cNvPr>
                <p:cNvGraphicFramePr>
                  <a:graphicFrameLocks/>
                </p:cNvGraphicFramePr>
                <p:nvPr>
                  <p:extLst>
                    <p:ext uri="{D42A27DB-BD31-4B8C-83A1-F6EECF244321}">
                      <p14:modId xmlns:p14="http://schemas.microsoft.com/office/powerpoint/2010/main" val="3634314097"/>
                    </p:ext>
                  </p:extLst>
                </p:nvPr>
              </p:nvGraphicFramePr>
              <p:xfrm>
                <a:off x="606442" y="983376"/>
                <a:ext cx="3068397" cy="907142"/>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18">
                  <a:extLst>
                    <a:ext uri="{FF2B5EF4-FFF2-40B4-BE49-F238E27FC236}">
                      <a16:creationId xmlns:a16="http://schemas.microsoft.com/office/drawing/2014/main" id="{151FD15D-8772-AF28-67D9-0293A78D113D}"/>
                    </a:ext>
                  </a:extLst>
                </p:cNvPr>
                <p:cNvSpPr txBox="1"/>
                <p:nvPr/>
              </p:nvSpPr>
              <p:spPr>
                <a:xfrm>
                  <a:off x="4773199" y="397529"/>
                  <a:ext cx="1783962" cy="85949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PEOPLE WHO INJECT DRUGS (2022, 2020)</a:t>
                  </a:r>
                </a:p>
              </p:txBody>
            </p:sp>
            <p:sp>
              <p:nvSpPr>
                <p:cNvPr id="50" name="TextBox 19">
                  <a:extLst>
                    <a:ext uri="{FF2B5EF4-FFF2-40B4-BE49-F238E27FC236}">
                      <a16:creationId xmlns:a16="http://schemas.microsoft.com/office/drawing/2014/main" id="{857ADD76-30F2-FB44-6992-403BFBC524A9}"/>
                    </a:ext>
                  </a:extLst>
                </p:cNvPr>
                <p:cNvSpPr txBox="1"/>
                <p:nvPr/>
              </p:nvSpPr>
              <p:spPr>
                <a:xfrm>
                  <a:off x="-790785" y="1218296"/>
                  <a:ext cx="1369558" cy="91350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WITH MEN (2020)</a:t>
                  </a:r>
                </a:p>
              </p:txBody>
            </p:sp>
            <p:sp>
              <p:nvSpPr>
                <p:cNvPr id="51" name="TextBox 20">
                  <a:extLst>
                    <a:ext uri="{FF2B5EF4-FFF2-40B4-BE49-F238E27FC236}">
                      <a16:creationId xmlns:a16="http://schemas.microsoft.com/office/drawing/2014/main" id="{99BBBF71-6271-FFB5-F599-1329A3A572D2}"/>
                    </a:ext>
                  </a:extLst>
                </p:cNvPr>
                <p:cNvSpPr txBox="1"/>
                <p:nvPr/>
              </p:nvSpPr>
              <p:spPr>
                <a:xfrm>
                  <a:off x="-790785" y="371117"/>
                  <a:ext cx="1559486" cy="826135"/>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(2020)</a:t>
                  </a:r>
                </a:p>
              </p:txBody>
            </p:sp>
            <p:sp>
              <p:nvSpPr>
                <p:cNvPr id="52" name="TextBox 21">
                  <a:extLst>
                    <a:ext uri="{FF2B5EF4-FFF2-40B4-BE49-F238E27FC236}">
                      <a16:creationId xmlns:a16="http://schemas.microsoft.com/office/drawing/2014/main" id="{245D0D8E-720B-06AF-E856-43EFD50281B7}"/>
                    </a:ext>
                  </a:extLst>
                </p:cNvPr>
                <p:cNvSpPr txBox="1"/>
                <p:nvPr/>
              </p:nvSpPr>
              <p:spPr>
                <a:xfrm>
                  <a:off x="4773199" y="1223292"/>
                  <a:ext cx="1546439" cy="63314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FEMALE SEX WORKERS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(2021, 2017)</a:t>
                  </a:r>
                </a:p>
              </p:txBody>
            </p:sp>
          </p:grpSp>
        </p:grpSp>
      </p:gr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2018-2022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152407" y="6494464"/>
            <a:ext cx="9043481" cy="2286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Thailand Global AIDS Monitoring  (GAM) Reporting</a:t>
            </a:r>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920391"/>
              </p:ext>
            </p:extLst>
          </p:nvPr>
        </p:nvGraphicFramePr>
        <p:xfrm>
          <a:off x="1103858" y="2186737"/>
          <a:ext cx="9448800" cy="44220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75542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17741</TotalTime>
  <Words>2657</Words>
  <Application>Microsoft Office PowerPoint</Application>
  <PresentationFormat>Widescreen</PresentationFormat>
  <Paragraphs>330</Paragraphs>
  <Slides>42</Slides>
  <Notes>19</Notes>
  <HiddenSlides>0</HiddenSlides>
  <MMClips>0</MMClips>
  <ScaleCrop>false</ScaleCrop>
  <HeadingPairs>
    <vt:vector size="6" baseType="variant">
      <vt:variant>
        <vt:lpstr>Fonts Used</vt:lpstr>
      </vt:variant>
      <vt:variant>
        <vt:i4>8</vt:i4>
      </vt:variant>
      <vt:variant>
        <vt:lpstr>Theme</vt:lpstr>
      </vt:variant>
      <vt:variant>
        <vt:i4>20</vt:i4>
      </vt:variant>
      <vt:variant>
        <vt:lpstr>Slide Titles</vt:lpstr>
      </vt:variant>
      <vt:variant>
        <vt:i4>42</vt:i4>
      </vt:variant>
    </vt:vector>
  </HeadingPairs>
  <TitlesOfParts>
    <vt:vector size="70" baseType="lpstr">
      <vt:lpstr>ＭＳ Ｐゴシック</vt:lpstr>
      <vt:lpstr>Arial</vt:lpstr>
      <vt:lpstr>Arial Narrow</vt:lpstr>
      <vt:lpstr>Arial Nova</vt:lpstr>
      <vt:lpstr>Arial Nova Cond</vt:lpstr>
      <vt:lpstr>Calibri</vt:lpstr>
      <vt:lpstr>Cordia New</vt:lpstr>
      <vt:lpstr>Times New Roman</vt:lpstr>
      <vt:lpstr>1_Cover Design</vt:lpstr>
      <vt:lpstr>Layout with Latest!</vt:lpstr>
      <vt:lpstr>Layout</vt:lpstr>
      <vt:lpstr>1_Layout</vt:lpstr>
      <vt:lpstr>2_Layout</vt:lpstr>
      <vt:lpstr>3_Layout</vt:lpstr>
      <vt:lpstr>7_Layout</vt:lpstr>
      <vt:lpstr>1_Layout with Latest!</vt:lpstr>
      <vt:lpstr>2_Layout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4_Layout</vt:lpstr>
      <vt:lpstr>5_Layout</vt:lpstr>
      <vt:lpstr>Thailand</vt:lpstr>
      <vt:lpstr>CONTENT</vt:lpstr>
      <vt:lpstr>BASIC SOCIO-DEMOGRAPHIC INDICATORS </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2021-2022</vt:lpstr>
      <vt:lpstr>HIV prevalence among key populations, national and select cities, 2017-2022 </vt:lpstr>
      <vt:lpstr>HIV prevalence among key populations, 2018-2022 </vt:lpstr>
      <vt:lpstr>HIV prevalence among key populations, 2010-2022 </vt:lpstr>
      <vt:lpstr>HIV prevalence among men who have sex with men by age group, 2010-2020 </vt:lpstr>
      <vt:lpstr>HIV prevalence among male sex workers by age group, 2012-2020 </vt:lpstr>
      <vt:lpstr>HIV prevalence among transgender people by age group, 2012-2018 </vt:lpstr>
      <vt:lpstr>HIV, Hepatitis C, Hepatitis B and syphilis prevalence among people who inject drugs, 2020</vt:lpstr>
      <vt:lpstr>Risk behaviours </vt:lpstr>
      <vt:lpstr>Proportion of key populations who reported condom use at last sex, 2006 - 2022 </vt:lpstr>
      <vt:lpstr>Proportion of condom use among last sex among men who have sex with men by age group, 2020</vt:lpstr>
      <vt:lpstr>Proportion of condom use among last sex among transgender by age group, 2020</vt:lpstr>
      <vt:lpstr>Proportion of condom use among last sex among female sex workers by age group, 2021</vt:lpstr>
      <vt:lpstr>Proportion of condom use among last sex among people who inject drugs by age and sex, 2020</vt:lpstr>
      <vt:lpstr>Vulnerability and  HIV knowledge</vt:lpstr>
      <vt:lpstr>Avoidance of health care by key populations because of stigma and discrimination, 2016-2021</vt:lpstr>
      <vt:lpstr>Discriminatory attitudes towards people living with HIV,  Thailand, 2015-16 and 2019</vt:lpstr>
      <vt:lpstr>Proportion of young people with comprehensive HIV knowledge by age and sex, 2019</vt:lpstr>
      <vt:lpstr>HIV expenditure </vt:lpstr>
      <vt:lpstr>AIDS Spending by financing source, 2021 </vt:lpstr>
      <vt:lpstr>AIDS Spending by financing source, 2007-2021 </vt:lpstr>
      <vt:lpstr>National response </vt:lpstr>
      <vt:lpstr>PowerPoint Presentation</vt:lpstr>
      <vt:lpstr>Comprehensive HIV prevention coverage among key populations, 2018-2021 </vt:lpstr>
      <vt:lpstr>Needles and syringes programme coverage among PWID in Thailand, 2015-2022</vt:lpstr>
      <vt:lpstr>Coverage of opioid agonist maintenance therapy among PWID in Thailand, 2015-2022</vt:lpstr>
      <vt:lpstr>Pre-exposure prophylaxis (PrEP) scale up, 2017 - Apr 2023 </vt:lpstr>
      <vt:lpstr>ART scale-up, 2000-2022</vt:lpstr>
      <vt:lpstr>HIV testing and treatment cascade, women (aged 15+ years) compared to men (aged 15+ years), 2022  </vt:lpstr>
      <vt:lpstr>Estimated adults living with HIV, adults receiving ARVs, and adult ART coverage, 2022</vt:lpstr>
      <vt:lpstr>Treatment cascade, 2022</vt:lpstr>
      <vt:lpstr>HIV testing and treatment cascade, 2022</vt:lpstr>
      <vt:lpstr>PowerPoint Presentation</vt:lpstr>
      <vt:lpstr>PMTCT cascade, 2022</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https://www.aidsdatahub.org/resource/thailand-country-slides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Thailand</dc:title>
  <dc:subject>Get an overview of the HIV/AIDS situation in Thailand.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SHWE, Ye Yu</cp:lastModifiedBy>
  <cp:revision>904</cp:revision>
  <dcterms:created xsi:type="dcterms:W3CDTF">2013-01-31T02:09:13Z</dcterms:created>
  <dcterms:modified xsi:type="dcterms:W3CDTF">2024-02-01T03:32:43Z</dcterms:modified>
  <cp:category/>
</cp:coreProperties>
</file>