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3.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4.xml" ContentType="application/vnd.openxmlformats-officedocument.themeOverride+xml"/>
  <Override PartName="/ppt/notesSlides/notesSlide12.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3.xml" ContentType="application/vnd.openxmlformats-officedocument.presentationml.notesSlid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6.xml" ContentType="application/vnd.openxmlformats-officedocument.themeOverride+xml"/>
  <Override PartName="/ppt/notesSlides/notesSlide14.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15.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notesSlides/notesSlide16.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17.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18.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drawings/drawing1.xml" ContentType="application/vnd.openxmlformats-officedocument.drawingml.chartshapes+xml"/>
  <Override PartName="/ppt/charts/chart29.xml" ContentType="application/vnd.openxmlformats-officedocument.drawingml.chart+xml"/>
  <Override PartName="/ppt/theme/themeOverride29.xml" ContentType="application/vnd.openxmlformats-officedocument.themeOverride+xml"/>
  <Override PartName="/ppt/drawings/drawing2.xml" ContentType="application/vnd.openxmlformats-officedocument.drawingml.chartshapes+xml"/>
  <Override PartName="/ppt/charts/chart30.xml" ContentType="application/vnd.openxmlformats-officedocument.drawingml.chart+xml"/>
  <Override PartName="/ppt/theme/themeOverride30.xml" ContentType="application/vnd.openxmlformats-officedocument.themeOverride+xml"/>
  <Override PartName="/ppt/notesSlides/notesSlide19.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20.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21.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22.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notesSlides/notesSlide23.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24.xml" ContentType="application/vnd.openxmlformats-officedocument.presentationml.notesSlide+xml"/>
  <Override PartName="/ppt/charts/chart3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7.xml" ContentType="application/vnd.openxmlformats-officedocument.themeOverride+xml"/>
  <Override PartName="/ppt/notesSlides/notesSlide25.xml" ContentType="application/vnd.openxmlformats-officedocument.presentationml.notesSlide+xml"/>
  <Override PartName="/ppt/charts/chart3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8.xml" ContentType="application/vnd.openxmlformats-officedocument.themeOverride+xml"/>
  <Override PartName="/ppt/charts/chart3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notesSlides/notesSlide27.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notesSlides/notesSlide28.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8.xml" ContentType="application/vnd.openxmlformats-officedocument.themeOverride+xml"/>
  <Override PartName="/ppt/charts/chart49.xml" ContentType="application/vnd.openxmlformats-officedocument.drawingml.chart+xml"/>
  <Override PartName="/ppt/theme/themeOverride49.xml" ContentType="application/vnd.openxmlformats-officedocument.themeOverride+xml"/>
  <Override PartName="/ppt/drawings/drawing4.xml" ContentType="application/vnd.openxmlformats-officedocument.drawingml.chartshapes+xml"/>
  <Override PartName="/ppt/charts/chart50.xml" ContentType="application/vnd.openxmlformats-officedocument.drawingml.chart+xml"/>
  <Override PartName="/ppt/theme/themeOverride50.xml" ContentType="application/vnd.openxmlformats-officedocument.themeOverride+xml"/>
  <Override PartName="/ppt/drawings/drawing5.xml" ContentType="application/vnd.openxmlformats-officedocument.drawingml.chartshapes+xml"/>
  <Override PartName="/ppt/charts/chart51.xml" ContentType="application/vnd.openxmlformats-officedocument.drawingml.chart+xml"/>
  <Override PartName="/ppt/theme/themeOverride51.xml" ContentType="application/vnd.openxmlformats-officedocument.themeOverride+xml"/>
  <Override PartName="/ppt/notesSlides/notesSlide29.xml" ContentType="application/vnd.openxmlformats-officedocument.presentationml.notesSlide+xml"/>
  <Override PartName="/ppt/charts/chart5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2.xml" ContentType="application/vnd.openxmlformats-officedocument.themeOverride+xml"/>
  <Override PartName="/ppt/notesSlides/notesSlide30.xml" ContentType="application/vnd.openxmlformats-officedocument.presentationml.notesSlide+xml"/>
  <Override PartName="/ppt/charts/chart5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3.xml" ContentType="application/vnd.openxmlformats-officedocument.themeOverride+xml"/>
  <Override PartName="/ppt/charts/chart5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4.xml" ContentType="application/vnd.openxmlformats-officedocument.themeOverride+xml"/>
  <Override PartName="/ppt/charts/chart5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5.xml" ContentType="application/vnd.openxmlformats-officedocument.themeOverride+xml"/>
  <Override PartName="/ppt/charts/chart5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6.xml" ContentType="application/vnd.openxmlformats-officedocument.themeOverride+xml"/>
  <Override PartName="/ppt/notesSlides/notesSlide31.xml" ContentType="application/vnd.openxmlformats-officedocument.presentationml.notesSlide+xml"/>
  <Override PartName="/ppt/charts/chart5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7.xml" ContentType="application/vnd.openxmlformats-officedocument.themeOverride+xml"/>
  <Override PartName="/ppt/charts/chart58.xml" ContentType="application/vnd.openxmlformats-officedocument.drawingml.chart+xml"/>
  <Override PartName="/ppt/theme/themeOverride58.xml" ContentType="application/vnd.openxmlformats-officedocument.themeOverride+xml"/>
  <Override PartName="/ppt/drawings/drawing6.xml" ContentType="application/vnd.openxmlformats-officedocument.drawingml.chartshapes+xml"/>
  <Override PartName="/ppt/charts/chart59.xml" ContentType="application/vnd.openxmlformats-officedocument.drawingml.chart+xml"/>
  <Override PartName="/ppt/theme/themeOverride59.xml" ContentType="application/vnd.openxmlformats-officedocument.themeOverr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90" r:id="rId3"/>
    <p:sldMasterId id="2147483699" r:id="rId4"/>
    <p:sldMasterId id="2147483708" r:id="rId5"/>
    <p:sldMasterId id="2147483726" r:id="rId6"/>
    <p:sldMasterId id="2147483762" r:id="rId7"/>
    <p:sldMasterId id="2147483798" r:id="rId8"/>
    <p:sldMasterId id="2147483807" r:id="rId9"/>
    <p:sldMasterId id="2147483816" r:id="rId10"/>
    <p:sldMasterId id="2147483825" r:id="rId11"/>
    <p:sldMasterId id="2147483834" r:id="rId12"/>
    <p:sldMasterId id="2147483843" r:id="rId13"/>
    <p:sldMasterId id="2147483852" r:id="rId14"/>
    <p:sldMasterId id="2147483861" r:id="rId15"/>
    <p:sldMasterId id="2147483870" r:id="rId16"/>
    <p:sldMasterId id="2147483879" r:id="rId17"/>
    <p:sldMasterId id="2147483888" r:id="rId18"/>
    <p:sldMasterId id="2147483897" r:id="rId19"/>
    <p:sldMasterId id="2147483906" r:id="rId20"/>
  </p:sldMasterIdLst>
  <p:notesMasterIdLst>
    <p:notesMasterId r:id="rId83"/>
  </p:notesMasterIdLst>
  <p:sldIdLst>
    <p:sldId id="257" r:id="rId21"/>
    <p:sldId id="339" r:id="rId22"/>
    <p:sldId id="369" r:id="rId23"/>
    <p:sldId id="258" r:id="rId24"/>
    <p:sldId id="328" r:id="rId25"/>
    <p:sldId id="3006" r:id="rId26"/>
    <p:sldId id="279" r:id="rId27"/>
    <p:sldId id="387" r:id="rId28"/>
    <p:sldId id="312" r:id="rId29"/>
    <p:sldId id="309" r:id="rId30"/>
    <p:sldId id="2121" r:id="rId31"/>
    <p:sldId id="2122" r:id="rId32"/>
    <p:sldId id="2123" r:id="rId33"/>
    <p:sldId id="3013" r:id="rId34"/>
    <p:sldId id="2125" r:id="rId35"/>
    <p:sldId id="357" r:id="rId36"/>
    <p:sldId id="259" r:id="rId37"/>
    <p:sldId id="314" r:id="rId38"/>
    <p:sldId id="2126" r:id="rId39"/>
    <p:sldId id="358" r:id="rId40"/>
    <p:sldId id="354" r:id="rId41"/>
    <p:sldId id="355" r:id="rId42"/>
    <p:sldId id="360" r:id="rId43"/>
    <p:sldId id="361" r:id="rId44"/>
    <p:sldId id="310" r:id="rId45"/>
    <p:sldId id="329" r:id="rId46"/>
    <p:sldId id="281" r:id="rId47"/>
    <p:sldId id="330" r:id="rId48"/>
    <p:sldId id="315" r:id="rId49"/>
    <p:sldId id="333" r:id="rId50"/>
    <p:sldId id="261" r:id="rId51"/>
    <p:sldId id="377" r:id="rId52"/>
    <p:sldId id="373" r:id="rId53"/>
    <p:sldId id="348" r:id="rId54"/>
    <p:sldId id="296" r:id="rId55"/>
    <p:sldId id="260" r:id="rId56"/>
    <p:sldId id="335" r:id="rId57"/>
    <p:sldId id="336" r:id="rId58"/>
    <p:sldId id="337" r:id="rId59"/>
    <p:sldId id="262" r:id="rId60"/>
    <p:sldId id="338" r:id="rId61"/>
    <p:sldId id="3012" r:id="rId62"/>
    <p:sldId id="2124" r:id="rId63"/>
    <p:sldId id="3007" r:id="rId64"/>
    <p:sldId id="2109" r:id="rId65"/>
    <p:sldId id="352" r:id="rId66"/>
    <p:sldId id="341" r:id="rId67"/>
    <p:sldId id="359" r:id="rId68"/>
    <p:sldId id="349" r:id="rId69"/>
    <p:sldId id="332" r:id="rId70"/>
    <p:sldId id="3008" r:id="rId71"/>
    <p:sldId id="334" r:id="rId72"/>
    <p:sldId id="331" r:id="rId73"/>
    <p:sldId id="273" r:id="rId74"/>
    <p:sldId id="3011" r:id="rId75"/>
    <p:sldId id="3005" r:id="rId76"/>
    <p:sldId id="2103" r:id="rId77"/>
    <p:sldId id="3009" r:id="rId78"/>
    <p:sldId id="3010" r:id="rId79"/>
    <p:sldId id="327" r:id="rId80"/>
    <p:sldId id="3004" r:id="rId81"/>
    <p:sldId id="340" r:id="rId82"/>
  </p:sldIdLst>
  <p:sldSz cx="12192000" cy="6858000"/>
  <p:notesSz cx="6858000" cy="9144000"/>
  <p:defaultTextStyle>
    <a:defPPr>
      <a:defRPr lang="en-US"/>
    </a:defPPr>
    <a:lvl1pPr marL="0" algn="l" defTabSz="911416" rtl="0" eaLnBrk="1" latinLnBrk="0" hangingPunct="1">
      <a:defRPr sz="1800" kern="1200">
        <a:solidFill>
          <a:schemeClr val="tx1"/>
        </a:solidFill>
        <a:latin typeface="+mn-lt"/>
        <a:ea typeface="+mn-ea"/>
        <a:cs typeface="+mn-cs"/>
      </a:defRPr>
    </a:lvl1pPr>
    <a:lvl2pPr marL="455711" algn="l" defTabSz="911416" rtl="0" eaLnBrk="1" latinLnBrk="0" hangingPunct="1">
      <a:defRPr sz="1800" kern="1200">
        <a:solidFill>
          <a:schemeClr val="tx1"/>
        </a:solidFill>
        <a:latin typeface="+mn-lt"/>
        <a:ea typeface="+mn-ea"/>
        <a:cs typeface="+mn-cs"/>
      </a:defRPr>
    </a:lvl2pPr>
    <a:lvl3pPr marL="911416" algn="l" defTabSz="911416" rtl="0" eaLnBrk="1" latinLnBrk="0" hangingPunct="1">
      <a:defRPr sz="1800" kern="1200">
        <a:solidFill>
          <a:schemeClr val="tx1"/>
        </a:solidFill>
        <a:latin typeface="+mn-lt"/>
        <a:ea typeface="+mn-ea"/>
        <a:cs typeface="+mn-cs"/>
      </a:defRPr>
    </a:lvl3pPr>
    <a:lvl4pPr marL="1367125" algn="l" defTabSz="911416" rtl="0" eaLnBrk="1" latinLnBrk="0" hangingPunct="1">
      <a:defRPr sz="1800" kern="1200">
        <a:solidFill>
          <a:schemeClr val="tx1"/>
        </a:solidFill>
        <a:latin typeface="+mn-lt"/>
        <a:ea typeface="+mn-ea"/>
        <a:cs typeface="+mn-cs"/>
      </a:defRPr>
    </a:lvl4pPr>
    <a:lvl5pPr marL="1822808" algn="l" defTabSz="911416" rtl="0" eaLnBrk="1" latinLnBrk="0" hangingPunct="1">
      <a:defRPr sz="1800" kern="1200">
        <a:solidFill>
          <a:schemeClr val="tx1"/>
        </a:solidFill>
        <a:latin typeface="+mn-lt"/>
        <a:ea typeface="+mn-ea"/>
        <a:cs typeface="+mn-cs"/>
      </a:defRPr>
    </a:lvl5pPr>
    <a:lvl6pPr marL="2278533" algn="l" defTabSz="911416" rtl="0" eaLnBrk="1" latinLnBrk="0" hangingPunct="1">
      <a:defRPr sz="1800" kern="1200">
        <a:solidFill>
          <a:schemeClr val="tx1"/>
        </a:solidFill>
        <a:latin typeface="+mn-lt"/>
        <a:ea typeface="+mn-ea"/>
        <a:cs typeface="+mn-cs"/>
      </a:defRPr>
    </a:lvl6pPr>
    <a:lvl7pPr marL="2734252" algn="l" defTabSz="911416" rtl="0" eaLnBrk="1" latinLnBrk="0" hangingPunct="1">
      <a:defRPr sz="1800" kern="1200">
        <a:solidFill>
          <a:schemeClr val="tx1"/>
        </a:solidFill>
        <a:latin typeface="+mn-lt"/>
        <a:ea typeface="+mn-ea"/>
        <a:cs typeface="+mn-cs"/>
      </a:defRPr>
    </a:lvl7pPr>
    <a:lvl8pPr marL="3189943" algn="l" defTabSz="911416" rtl="0" eaLnBrk="1" latinLnBrk="0" hangingPunct="1">
      <a:defRPr sz="1800" kern="1200">
        <a:solidFill>
          <a:schemeClr val="tx1"/>
        </a:solidFill>
        <a:latin typeface="+mn-lt"/>
        <a:ea typeface="+mn-ea"/>
        <a:cs typeface="+mn-cs"/>
      </a:defRPr>
    </a:lvl8pPr>
    <a:lvl9pPr marL="3645625" algn="l" defTabSz="91141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4"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7C80"/>
    <a:srgbClr val="00A99A"/>
    <a:srgbClr val="00CCFF"/>
    <a:srgbClr val="FF8F57"/>
    <a:srgbClr val="33CCCC"/>
    <a:srgbClr val="CC99FF"/>
    <a:srgbClr val="CDE6FF"/>
    <a:srgbClr val="FF505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690"/>
    <p:restoredTop sz="92308" autoAdjust="0"/>
  </p:normalViewPr>
  <p:slideViewPr>
    <p:cSldViewPr>
      <p:cViewPr varScale="1">
        <p:scale>
          <a:sx n="96" d="100"/>
          <a:sy n="96" d="100"/>
        </p:scale>
        <p:origin x="72" y="1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commentAuthors" Target="commentAuthor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theme" Target="theme/theme1.xml"/><Relationship Id="rId61" Type="http://schemas.openxmlformats.org/officeDocument/2006/relationships/slide" Target="slides/slide41.xml"/><Relationship Id="rId82" Type="http://schemas.openxmlformats.org/officeDocument/2006/relationships/slide" Target="slides/slide6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3.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G:\!%20My%20Data\!%20YEYU_WORKSHOP\@%20Country%20Card%202022\Copy%20of%20Country%20Card%202021_Data%20files_02Feb2022_Ye%20Yu.xlsb"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G:\!%20My%20Data\!%20YEYU_WORKSHOP\@%20Country%20Card%202022\Country%20Card%202021_Data%20files_23August2022.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G:\!%20My%20Data\!%20YEYU_WORKSHOP\@%20Country%20Card%202022\Copy%20of%20Country%20Card%202021_Data%20files_02Feb2022_Ye%20Yu.xlsb"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9.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G:\!%20My%20Data\!%20YEYU_WORKSHOP\@%20Country%20Card%202022\Country%20Card%202021_Data%20files_23August2022.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G:\!%20My%20Data\!%20YEYU_WORKSHOP\@%20Country%20Card%202022\Country%20Card%202021_Data%20files_23August2022.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41.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NULL"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NULL"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42.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NULL" TargetMode="Externa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43.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file:///G:\!%20My%20Data\!%20YEYU_WORKSHOP\@%20Country%20Card%202022\Country%20Card%202021_Data%20files_23August2022.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PLHIV_NI_Deaths!$D$752</c:f>
              <c:strCache>
                <c:ptCount val="1"/>
                <c:pt idx="0">
                  <c:v> PLHIV </c:v>
                </c:pt>
              </c:strCache>
            </c:strRef>
          </c:tx>
          <c:spPr>
            <a:ln w="38100">
              <a:solidFill>
                <a:srgbClr val="63CDF6"/>
              </a:solidFill>
            </a:ln>
          </c:spPr>
          <c:marker>
            <c:symbol val="none"/>
          </c:marker>
          <c:dLbls>
            <c:dLbl>
              <c:idx val="31"/>
              <c:tx>
                <c:rich>
                  <a:bodyPr/>
                  <a:lstStyle/>
                  <a:p>
                    <a:r>
                      <a:rPr lang="en-US" dirty="0"/>
                      <a:t>520 000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5AF-4B53-85A7-E75FF77C7139}"/>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PLHIV_NI_Deaths!$C$753:$C$784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PLHIV_NI_Deaths!$D$753:$D$784</c:f>
              <c:numCache>
                <c:formatCode>_-* #,##0_-;\-* #,##0_-;_-* "-"??_-;_-@_-</c:formatCode>
                <c:ptCount val="32"/>
                <c:pt idx="0">
                  <c:v>250183</c:v>
                </c:pt>
                <c:pt idx="1">
                  <c:v>387054</c:v>
                </c:pt>
                <c:pt idx="2">
                  <c:v>513933</c:v>
                </c:pt>
                <c:pt idx="3">
                  <c:v>606637</c:v>
                </c:pt>
                <c:pt idx="4">
                  <c:v>674212</c:v>
                </c:pt>
                <c:pt idx="5">
                  <c:v>721369</c:v>
                </c:pt>
                <c:pt idx="6">
                  <c:v>752711</c:v>
                </c:pt>
                <c:pt idx="7">
                  <c:v>771655</c:v>
                </c:pt>
                <c:pt idx="8">
                  <c:v>781432</c:v>
                </c:pt>
                <c:pt idx="9">
                  <c:v>783161</c:v>
                </c:pt>
                <c:pt idx="10">
                  <c:v>776077</c:v>
                </c:pt>
                <c:pt idx="11">
                  <c:v>761278</c:v>
                </c:pt>
                <c:pt idx="12">
                  <c:v>740232</c:v>
                </c:pt>
                <c:pt idx="13">
                  <c:v>715749</c:v>
                </c:pt>
                <c:pt idx="14">
                  <c:v>690414</c:v>
                </c:pt>
                <c:pt idx="15">
                  <c:v>669488</c:v>
                </c:pt>
                <c:pt idx="16">
                  <c:v>654694</c:v>
                </c:pt>
                <c:pt idx="17">
                  <c:v>641990</c:v>
                </c:pt>
                <c:pt idx="18">
                  <c:v>629940</c:v>
                </c:pt>
                <c:pt idx="19">
                  <c:v>618189</c:v>
                </c:pt>
                <c:pt idx="20">
                  <c:v>606267</c:v>
                </c:pt>
                <c:pt idx="21">
                  <c:v>595221</c:v>
                </c:pt>
                <c:pt idx="22">
                  <c:v>584989</c:v>
                </c:pt>
                <c:pt idx="23">
                  <c:v>574620</c:v>
                </c:pt>
                <c:pt idx="24">
                  <c:v>565046</c:v>
                </c:pt>
                <c:pt idx="25">
                  <c:v>556485</c:v>
                </c:pt>
                <c:pt idx="26">
                  <c:v>548591</c:v>
                </c:pt>
                <c:pt idx="27">
                  <c:v>541861</c:v>
                </c:pt>
                <c:pt idx="28">
                  <c:v>535878</c:v>
                </c:pt>
                <c:pt idx="29">
                  <c:v>530351</c:v>
                </c:pt>
                <c:pt idx="30">
                  <c:v>525150</c:v>
                </c:pt>
                <c:pt idx="31">
                  <c:v>520345</c:v>
                </c:pt>
              </c:numCache>
            </c:numRef>
          </c:val>
          <c:smooth val="0"/>
          <c:extLst>
            <c:ext xmlns:c16="http://schemas.microsoft.com/office/drawing/2014/chart" uri="{C3380CC4-5D6E-409C-BE32-E72D297353CC}">
              <c16:uniqueId val="{00000001-85AF-4B53-85A7-E75FF77C7139}"/>
            </c:ext>
          </c:extLst>
        </c:ser>
        <c:ser>
          <c:idx val="1"/>
          <c:order val="1"/>
          <c:tx>
            <c:strRef>
              <c:f>PLHIV_NI_Deaths!$E$752</c:f>
              <c:strCache>
                <c:ptCount val="1"/>
                <c:pt idx="0">
                  <c:v> PLHIV Lower bound </c:v>
                </c:pt>
              </c:strCache>
            </c:strRef>
          </c:tx>
          <c:spPr>
            <a:ln w="22225">
              <a:solidFill>
                <a:srgbClr val="63CDF6"/>
              </a:solidFill>
              <a:prstDash val="sysDot"/>
            </a:ln>
          </c:spPr>
          <c:marker>
            <c:symbol val="none"/>
          </c:marker>
          <c:cat>
            <c:numRef>
              <c:f>PLHIV_NI_Deaths!$C$753:$C$784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PLHIV_NI_Deaths!$E$753:$E$784</c:f>
              <c:numCache>
                <c:formatCode>_-* #,##0_-;\-* #,##0_-;_-* "-"??_-;_-@_-</c:formatCode>
                <c:ptCount val="32"/>
                <c:pt idx="0">
                  <c:v>233925</c:v>
                </c:pt>
                <c:pt idx="1">
                  <c:v>363060</c:v>
                </c:pt>
                <c:pt idx="2">
                  <c:v>481705</c:v>
                </c:pt>
                <c:pt idx="3">
                  <c:v>570437</c:v>
                </c:pt>
                <c:pt idx="4">
                  <c:v>636299</c:v>
                </c:pt>
                <c:pt idx="5">
                  <c:v>682036</c:v>
                </c:pt>
                <c:pt idx="6">
                  <c:v>710751</c:v>
                </c:pt>
                <c:pt idx="7">
                  <c:v>727462</c:v>
                </c:pt>
                <c:pt idx="8">
                  <c:v>736184</c:v>
                </c:pt>
                <c:pt idx="9">
                  <c:v>736987</c:v>
                </c:pt>
                <c:pt idx="10">
                  <c:v>731475</c:v>
                </c:pt>
                <c:pt idx="11">
                  <c:v>718002</c:v>
                </c:pt>
                <c:pt idx="12">
                  <c:v>696557</c:v>
                </c:pt>
                <c:pt idx="13">
                  <c:v>673605</c:v>
                </c:pt>
                <c:pt idx="14">
                  <c:v>648201</c:v>
                </c:pt>
                <c:pt idx="15">
                  <c:v>626634</c:v>
                </c:pt>
                <c:pt idx="16">
                  <c:v>611140</c:v>
                </c:pt>
                <c:pt idx="17">
                  <c:v>599839</c:v>
                </c:pt>
                <c:pt idx="18">
                  <c:v>589928</c:v>
                </c:pt>
                <c:pt idx="19">
                  <c:v>576088</c:v>
                </c:pt>
                <c:pt idx="20">
                  <c:v>564889</c:v>
                </c:pt>
                <c:pt idx="21">
                  <c:v>553242</c:v>
                </c:pt>
                <c:pt idx="22">
                  <c:v>543614</c:v>
                </c:pt>
                <c:pt idx="23">
                  <c:v>530942</c:v>
                </c:pt>
                <c:pt idx="24">
                  <c:v>520350</c:v>
                </c:pt>
                <c:pt idx="25">
                  <c:v>511933</c:v>
                </c:pt>
                <c:pt idx="26">
                  <c:v>503830</c:v>
                </c:pt>
                <c:pt idx="27">
                  <c:v>497733</c:v>
                </c:pt>
                <c:pt idx="28">
                  <c:v>490946</c:v>
                </c:pt>
                <c:pt idx="29">
                  <c:v>485022</c:v>
                </c:pt>
                <c:pt idx="30">
                  <c:v>478686</c:v>
                </c:pt>
                <c:pt idx="31">
                  <c:v>472238</c:v>
                </c:pt>
              </c:numCache>
            </c:numRef>
          </c:val>
          <c:smooth val="0"/>
          <c:extLst>
            <c:ext xmlns:c16="http://schemas.microsoft.com/office/drawing/2014/chart" uri="{C3380CC4-5D6E-409C-BE32-E72D297353CC}">
              <c16:uniqueId val="{00000002-85AF-4B53-85A7-E75FF77C7139}"/>
            </c:ext>
          </c:extLst>
        </c:ser>
        <c:ser>
          <c:idx val="2"/>
          <c:order val="2"/>
          <c:tx>
            <c:strRef>
              <c:f>PLHIV_NI_Deaths!$F$752</c:f>
              <c:strCache>
                <c:ptCount val="1"/>
                <c:pt idx="0">
                  <c:v> PLHIV Upper bound </c:v>
                </c:pt>
              </c:strCache>
            </c:strRef>
          </c:tx>
          <c:spPr>
            <a:ln w="22225">
              <a:solidFill>
                <a:srgbClr val="63CDF6"/>
              </a:solidFill>
              <a:prstDash val="sysDot"/>
            </a:ln>
          </c:spPr>
          <c:marker>
            <c:symbol val="none"/>
          </c:marker>
          <c:cat>
            <c:numRef>
              <c:f>PLHIV_NI_Deaths!$C$753:$C$784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PLHIV_NI_Deaths!$F$753:$F$784</c:f>
              <c:numCache>
                <c:formatCode>_-* #,##0_-;\-* #,##0_-;_-* "-"??_-;_-@_-</c:formatCode>
                <c:ptCount val="32"/>
                <c:pt idx="0">
                  <c:v>266634</c:v>
                </c:pt>
                <c:pt idx="1">
                  <c:v>413036</c:v>
                </c:pt>
                <c:pt idx="2">
                  <c:v>548115</c:v>
                </c:pt>
                <c:pt idx="3">
                  <c:v>648091</c:v>
                </c:pt>
                <c:pt idx="4">
                  <c:v>720566</c:v>
                </c:pt>
                <c:pt idx="5">
                  <c:v>771140</c:v>
                </c:pt>
                <c:pt idx="6">
                  <c:v>802761</c:v>
                </c:pt>
                <c:pt idx="7">
                  <c:v>822001</c:v>
                </c:pt>
                <c:pt idx="8">
                  <c:v>832086</c:v>
                </c:pt>
                <c:pt idx="9">
                  <c:v>834120</c:v>
                </c:pt>
                <c:pt idx="10">
                  <c:v>828089</c:v>
                </c:pt>
                <c:pt idx="11">
                  <c:v>813679</c:v>
                </c:pt>
                <c:pt idx="12">
                  <c:v>791630</c:v>
                </c:pt>
                <c:pt idx="13">
                  <c:v>765046</c:v>
                </c:pt>
                <c:pt idx="14">
                  <c:v>736572</c:v>
                </c:pt>
                <c:pt idx="15">
                  <c:v>712373</c:v>
                </c:pt>
                <c:pt idx="16">
                  <c:v>696531</c:v>
                </c:pt>
                <c:pt idx="17">
                  <c:v>683144</c:v>
                </c:pt>
                <c:pt idx="18">
                  <c:v>670959</c:v>
                </c:pt>
                <c:pt idx="19">
                  <c:v>658528</c:v>
                </c:pt>
                <c:pt idx="20">
                  <c:v>647205</c:v>
                </c:pt>
                <c:pt idx="21">
                  <c:v>634900</c:v>
                </c:pt>
                <c:pt idx="22">
                  <c:v>625927</c:v>
                </c:pt>
                <c:pt idx="23">
                  <c:v>616841</c:v>
                </c:pt>
                <c:pt idx="24">
                  <c:v>608322</c:v>
                </c:pt>
                <c:pt idx="25">
                  <c:v>601450</c:v>
                </c:pt>
                <c:pt idx="26">
                  <c:v>593157</c:v>
                </c:pt>
                <c:pt idx="27">
                  <c:v>586852</c:v>
                </c:pt>
                <c:pt idx="28">
                  <c:v>582342</c:v>
                </c:pt>
                <c:pt idx="29">
                  <c:v>577742</c:v>
                </c:pt>
                <c:pt idx="30">
                  <c:v>573694</c:v>
                </c:pt>
                <c:pt idx="31">
                  <c:v>568924</c:v>
                </c:pt>
              </c:numCache>
            </c:numRef>
          </c:val>
          <c:smooth val="0"/>
          <c:extLst>
            <c:ext xmlns:c16="http://schemas.microsoft.com/office/drawing/2014/chart" uri="{C3380CC4-5D6E-409C-BE32-E72D297353CC}">
              <c16:uniqueId val="{00000003-85AF-4B53-85A7-E75FF77C7139}"/>
            </c:ext>
          </c:extLst>
        </c:ser>
        <c:ser>
          <c:idx val="3"/>
          <c:order val="3"/>
          <c:tx>
            <c:strRef>
              <c:f>PLHIV_NI_Deaths!$G$752</c:f>
              <c:strCache>
                <c:ptCount val="1"/>
                <c:pt idx="0">
                  <c:v> New HIV infections </c:v>
                </c:pt>
              </c:strCache>
            </c:strRef>
          </c:tx>
          <c:spPr>
            <a:ln w="38100">
              <a:solidFill>
                <a:srgbClr val="F26B73"/>
              </a:solidFill>
            </a:ln>
          </c:spPr>
          <c:marker>
            <c:symbol val="none"/>
          </c:marker>
          <c:dLbls>
            <c:dLbl>
              <c:idx val="30"/>
              <c:layout>
                <c:manualLayout>
                  <c:x val="1.9675925925925757E-2"/>
                  <c:y val="2.9622338508690192E-3"/>
                </c:manualLayout>
              </c:layout>
              <c:tx>
                <c:rich>
                  <a:bodyPr/>
                  <a:lstStyle/>
                  <a:p>
                    <a:r>
                      <a:rPr lang="en-US" dirty="0"/>
                      <a:t>6 500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5AF-4B53-85A7-E75FF77C7139}"/>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PLHIV_NI_Deaths!$C$753:$C$784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PLHIV_NI_Deaths!$G$753:$G$784</c:f>
              <c:numCache>
                <c:formatCode>_-* #,##0_-;\-* #,##0_-;_-* "-"??_-;_-@_-</c:formatCode>
                <c:ptCount val="32"/>
                <c:pt idx="0">
                  <c:v>127813</c:v>
                </c:pt>
                <c:pt idx="1">
                  <c:v>144206</c:v>
                </c:pt>
                <c:pt idx="2">
                  <c:v>139322</c:v>
                </c:pt>
                <c:pt idx="3">
                  <c:v>111111</c:v>
                </c:pt>
                <c:pt idx="4">
                  <c:v>91869</c:v>
                </c:pt>
                <c:pt idx="5">
                  <c:v>76640</c:v>
                </c:pt>
                <c:pt idx="6">
                  <c:v>64893</c:v>
                </c:pt>
                <c:pt idx="7">
                  <c:v>55892</c:v>
                </c:pt>
                <c:pt idx="8">
                  <c:v>49914</c:v>
                </c:pt>
                <c:pt idx="9">
                  <c:v>45357</c:v>
                </c:pt>
                <c:pt idx="10">
                  <c:v>40631</c:v>
                </c:pt>
                <c:pt idx="11">
                  <c:v>37128</c:v>
                </c:pt>
                <c:pt idx="12">
                  <c:v>33289</c:v>
                </c:pt>
                <c:pt idx="13">
                  <c:v>29707</c:v>
                </c:pt>
                <c:pt idx="14">
                  <c:v>26681</c:v>
                </c:pt>
                <c:pt idx="15">
                  <c:v>23646</c:v>
                </c:pt>
                <c:pt idx="16">
                  <c:v>21211</c:v>
                </c:pt>
                <c:pt idx="17">
                  <c:v>19401</c:v>
                </c:pt>
                <c:pt idx="18">
                  <c:v>17730</c:v>
                </c:pt>
                <c:pt idx="19">
                  <c:v>16547</c:v>
                </c:pt>
                <c:pt idx="20">
                  <c:v>15515</c:v>
                </c:pt>
                <c:pt idx="21">
                  <c:v>14521</c:v>
                </c:pt>
                <c:pt idx="22">
                  <c:v>13685</c:v>
                </c:pt>
                <c:pt idx="23">
                  <c:v>12641</c:v>
                </c:pt>
                <c:pt idx="24">
                  <c:v>11746</c:v>
                </c:pt>
                <c:pt idx="25">
                  <c:v>10856</c:v>
                </c:pt>
                <c:pt idx="26">
                  <c:v>9661</c:v>
                </c:pt>
                <c:pt idx="27">
                  <c:v>8905</c:v>
                </c:pt>
                <c:pt idx="28">
                  <c:v>8135</c:v>
                </c:pt>
                <c:pt idx="29">
                  <c:v>7635</c:v>
                </c:pt>
                <c:pt idx="30">
                  <c:v>7149</c:v>
                </c:pt>
                <c:pt idx="31">
                  <c:v>6485</c:v>
                </c:pt>
              </c:numCache>
            </c:numRef>
          </c:val>
          <c:smooth val="0"/>
          <c:extLst>
            <c:ext xmlns:c16="http://schemas.microsoft.com/office/drawing/2014/chart" uri="{C3380CC4-5D6E-409C-BE32-E72D297353CC}">
              <c16:uniqueId val="{00000005-85AF-4B53-85A7-E75FF77C7139}"/>
            </c:ext>
          </c:extLst>
        </c:ser>
        <c:ser>
          <c:idx val="4"/>
          <c:order val="4"/>
          <c:tx>
            <c:strRef>
              <c:f>PLHIV_NI_Deaths!$H$752</c:f>
              <c:strCache>
                <c:ptCount val="1"/>
                <c:pt idx="0">
                  <c:v> New HIV infections Lower bound </c:v>
                </c:pt>
              </c:strCache>
            </c:strRef>
          </c:tx>
          <c:spPr>
            <a:ln w="22225">
              <a:solidFill>
                <a:srgbClr val="E31837"/>
              </a:solidFill>
              <a:prstDash val="sysDot"/>
            </a:ln>
          </c:spPr>
          <c:marker>
            <c:symbol val="none"/>
          </c:marker>
          <c:cat>
            <c:numRef>
              <c:f>PLHIV_NI_Deaths!$C$753:$C$784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PLHIV_NI_Deaths!$H$753:$H$784</c:f>
              <c:numCache>
                <c:formatCode>_-* #,##0_-;\-* #,##0_-;_-* "-"??_-;_-@_-</c:formatCode>
                <c:ptCount val="32"/>
                <c:pt idx="0">
                  <c:v>119489</c:v>
                </c:pt>
                <c:pt idx="1">
                  <c:v>134576</c:v>
                </c:pt>
                <c:pt idx="2">
                  <c:v>130144</c:v>
                </c:pt>
                <c:pt idx="3">
                  <c:v>104632</c:v>
                </c:pt>
                <c:pt idx="4">
                  <c:v>86414</c:v>
                </c:pt>
                <c:pt idx="5">
                  <c:v>71912</c:v>
                </c:pt>
                <c:pt idx="6">
                  <c:v>61002</c:v>
                </c:pt>
                <c:pt idx="7">
                  <c:v>52561</c:v>
                </c:pt>
                <c:pt idx="8">
                  <c:v>47028</c:v>
                </c:pt>
                <c:pt idx="9">
                  <c:v>42566</c:v>
                </c:pt>
                <c:pt idx="10">
                  <c:v>38340</c:v>
                </c:pt>
                <c:pt idx="11">
                  <c:v>34901</c:v>
                </c:pt>
                <c:pt idx="12">
                  <c:v>31387</c:v>
                </c:pt>
                <c:pt idx="13">
                  <c:v>28031</c:v>
                </c:pt>
                <c:pt idx="14">
                  <c:v>25160</c:v>
                </c:pt>
                <c:pt idx="15">
                  <c:v>22396</c:v>
                </c:pt>
                <c:pt idx="16">
                  <c:v>20104</c:v>
                </c:pt>
                <c:pt idx="17">
                  <c:v>18441</c:v>
                </c:pt>
                <c:pt idx="18">
                  <c:v>16849</c:v>
                </c:pt>
                <c:pt idx="19">
                  <c:v>15736</c:v>
                </c:pt>
                <c:pt idx="20">
                  <c:v>14762</c:v>
                </c:pt>
                <c:pt idx="21">
                  <c:v>13807</c:v>
                </c:pt>
                <c:pt idx="22">
                  <c:v>13041</c:v>
                </c:pt>
                <c:pt idx="23">
                  <c:v>12047</c:v>
                </c:pt>
                <c:pt idx="24">
                  <c:v>11210</c:v>
                </c:pt>
                <c:pt idx="25">
                  <c:v>10345</c:v>
                </c:pt>
                <c:pt idx="26">
                  <c:v>9201</c:v>
                </c:pt>
                <c:pt idx="27">
                  <c:v>8479</c:v>
                </c:pt>
                <c:pt idx="28">
                  <c:v>7750</c:v>
                </c:pt>
                <c:pt idx="29">
                  <c:v>7273</c:v>
                </c:pt>
                <c:pt idx="30">
                  <c:v>6808</c:v>
                </c:pt>
                <c:pt idx="31">
                  <c:v>6178</c:v>
                </c:pt>
              </c:numCache>
            </c:numRef>
          </c:val>
          <c:smooth val="0"/>
          <c:extLst>
            <c:ext xmlns:c16="http://schemas.microsoft.com/office/drawing/2014/chart" uri="{C3380CC4-5D6E-409C-BE32-E72D297353CC}">
              <c16:uniqueId val="{00000006-85AF-4B53-85A7-E75FF77C7139}"/>
            </c:ext>
          </c:extLst>
        </c:ser>
        <c:ser>
          <c:idx val="5"/>
          <c:order val="5"/>
          <c:tx>
            <c:strRef>
              <c:f>PLHIV_NI_Deaths!$I$752</c:f>
              <c:strCache>
                <c:ptCount val="1"/>
                <c:pt idx="0">
                  <c:v> New HIV infections Upper bound </c:v>
                </c:pt>
              </c:strCache>
            </c:strRef>
          </c:tx>
          <c:spPr>
            <a:ln w="22225">
              <a:solidFill>
                <a:srgbClr val="F26B73"/>
              </a:solidFill>
              <a:prstDash val="sysDot"/>
            </a:ln>
          </c:spPr>
          <c:marker>
            <c:symbol val="none"/>
          </c:marker>
          <c:cat>
            <c:numRef>
              <c:f>PLHIV_NI_Deaths!$C$753:$C$784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PLHIV_NI_Deaths!$I$753:$I$784</c:f>
              <c:numCache>
                <c:formatCode>_-* #,##0_-;\-* #,##0_-;_-* "-"??_-;_-@_-</c:formatCode>
                <c:ptCount val="32"/>
                <c:pt idx="0">
                  <c:v>136464</c:v>
                </c:pt>
                <c:pt idx="1">
                  <c:v>154086</c:v>
                </c:pt>
                <c:pt idx="2">
                  <c:v>148867</c:v>
                </c:pt>
                <c:pt idx="3">
                  <c:v>118301</c:v>
                </c:pt>
                <c:pt idx="4">
                  <c:v>97794</c:v>
                </c:pt>
                <c:pt idx="5">
                  <c:v>81373</c:v>
                </c:pt>
                <c:pt idx="6">
                  <c:v>68952</c:v>
                </c:pt>
                <c:pt idx="7">
                  <c:v>59315</c:v>
                </c:pt>
                <c:pt idx="8">
                  <c:v>52882</c:v>
                </c:pt>
                <c:pt idx="9">
                  <c:v>47969</c:v>
                </c:pt>
                <c:pt idx="10">
                  <c:v>42987</c:v>
                </c:pt>
                <c:pt idx="11">
                  <c:v>39135</c:v>
                </c:pt>
                <c:pt idx="12">
                  <c:v>35228</c:v>
                </c:pt>
                <c:pt idx="13">
                  <c:v>31420</c:v>
                </c:pt>
                <c:pt idx="14">
                  <c:v>28167</c:v>
                </c:pt>
                <c:pt idx="15">
                  <c:v>24877</c:v>
                </c:pt>
                <c:pt idx="16">
                  <c:v>22252</c:v>
                </c:pt>
                <c:pt idx="17">
                  <c:v>20292</c:v>
                </c:pt>
                <c:pt idx="18">
                  <c:v>18512</c:v>
                </c:pt>
                <c:pt idx="19">
                  <c:v>17272</c:v>
                </c:pt>
                <c:pt idx="20">
                  <c:v>16194</c:v>
                </c:pt>
                <c:pt idx="21">
                  <c:v>15183</c:v>
                </c:pt>
                <c:pt idx="22">
                  <c:v>14282</c:v>
                </c:pt>
                <c:pt idx="23">
                  <c:v>13210</c:v>
                </c:pt>
                <c:pt idx="24">
                  <c:v>12283</c:v>
                </c:pt>
                <c:pt idx="25">
                  <c:v>11367</c:v>
                </c:pt>
                <c:pt idx="26">
                  <c:v>10109</c:v>
                </c:pt>
                <c:pt idx="27">
                  <c:v>9326</c:v>
                </c:pt>
                <c:pt idx="28">
                  <c:v>8528</c:v>
                </c:pt>
                <c:pt idx="29">
                  <c:v>8012</c:v>
                </c:pt>
                <c:pt idx="30">
                  <c:v>7507</c:v>
                </c:pt>
                <c:pt idx="31">
                  <c:v>6809</c:v>
                </c:pt>
              </c:numCache>
            </c:numRef>
          </c:val>
          <c:smooth val="0"/>
          <c:extLst>
            <c:ext xmlns:c16="http://schemas.microsoft.com/office/drawing/2014/chart" uri="{C3380CC4-5D6E-409C-BE32-E72D297353CC}">
              <c16:uniqueId val="{00000007-85AF-4B53-85A7-E75FF77C7139}"/>
            </c:ext>
          </c:extLst>
        </c:ser>
        <c:ser>
          <c:idx val="6"/>
          <c:order val="6"/>
          <c:tx>
            <c:strRef>
              <c:f>PLHIV_NI_Deaths!$J$752</c:f>
              <c:strCache>
                <c:ptCount val="1"/>
                <c:pt idx="0">
                  <c:v> AIDS-related deaths </c:v>
                </c:pt>
              </c:strCache>
            </c:strRef>
          </c:tx>
          <c:spPr>
            <a:ln w="38100">
              <a:solidFill>
                <a:srgbClr val="00A99A"/>
              </a:solidFill>
            </a:ln>
          </c:spPr>
          <c:marker>
            <c:symbol val="none"/>
          </c:marker>
          <c:dLbls>
            <c:dLbl>
              <c:idx val="30"/>
              <c:layout>
                <c:manualLayout>
                  <c:x val="1.0416666666666496E-2"/>
                  <c:y val="-3.2584572359559319E-2"/>
                </c:manualLayout>
              </c:layout>
              <c:tx>
                <c:rich>
                  <a:bodyPr/>
                  <a:lstStyle/>
                  <a:p>
                    <a:r>
                      <a:rPr lang="en-US" dirty="0"/>
                      <a:t>9 300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5AF-4B53-85A7-E75FF77C7139}"/>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PLHIV_NI_Deaths!$C$753:$C$784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PLHIV_NI_Deaths!$J$753:$J$784</c:f>
              <c:numCache>
                <c:formatCode>_-* #,##0_-;\-* #,##0_-;_-* "-"??_-;_-@_-</c:formatCode>
                <c:ptCount val="32"/>
                <c:pt idx="0">
                  <c:v>2369</c:v>
                </c:pt>
                <c:pt idx="1">
                  <c:v>4930</c:v>
                </c:pt>
                <c:pt idx="2">
                  <c:v>8534</c:v>
                </c:pt>
                <c:pt idx="3">
                  <c:v>12986</c:v>
                </c:pt>
                <c:pt idx="4">
                  <c:v>18064</c:v>
                </c:pt>
                <c:pt idx="5">
                  <c:v>23608</c:v>
                </c:pt>
                <c:pt idx="6">
                  <c:v>29458</c:v>
                </c:pt>
                <c:pt idx="7">
                  <c:v>35426</c:v>
                </c:pt>
                <c:pt idx="8">
                  <c:v>41292</c:v>
                </c:pt>
                <c:pt idx="9">
                  <c:v>46776</c:v>
                </c:pt>
                <c:pt idx="10">
                  <c:v>51561</c:v>
                </c:pt>
                <c:pt idx="11">
                  <c:v>55620</c:v>
                </c:pt>
                <c:pt idx="12">
                  <c:v>57556</c:v>
                </c:pt>
                <c:pt idx="13">
                  <c:v>56834</c:v>
                </c:pt>
                <c:pt idx="14">
                  <c:v>54369</c:v>
                </c:pt>
                <c:pt idx="15">
                  <c:v>47010</c:v>
                </c:pt>
                <c:pt idx="16">
                  <c:v>38358</c:v>
                </c:pt>
                <c:pt idx="17">
                  <c:v>34111</c:v>
                </c:pt>
                <c:pt idx="18">
                  <c:v>31144</c:v>
                </c:pt>
                <c:pt idx="19">
                  <c:v>28668</c:v>
                </c:pt>
                <c:pt idx="20">
                  <c:v>26608</c:v>
                </c:pt>
                <c:pt idx="21">
                  <c:v>23802</c:v>
                </c:pt>
                <c:pt idx="22">
                  <c:v>21588</c:v>
                </c:pt>
                <c:pt idx="23">
                  <c:v>20513</c:v>
                </c:pt>
                <c:pt idx="24">
                  <c:v>18975</c:v>
                </c:pt>
                <c:pt idx="25">
                  <c:v>17422</c:v>
                </c:pt>
                <c:pt idx="26">
                  <c:v>15851</c:v>
                </c:pt>
                <c:pt idx="27">
                  <c:v>14090</c:v>
                </c:pt>
                <c:pt idx="28">
                  <c:v>12596</c:v>
                </c:pt>
                <c:pt idx="29">
                  <c:v>11540</c:v>
                </c:pt>
                <c:pt idx="30">
                  <c:v>10547</c:v>
                </c:pt>
                <c:pt idx="31">
                  <c:v>9322</c:v>
                </c:pt>
              </c:numCache>
            </c:numRef>
          </c:val>
          <c:smooth val="0"/>
          <c:extLst>
            <c:ext xmlns:c16="http://schemas.microsoft.com/office/drawing/2014/chart" uri="{C3380CC4-5D6E-409C-BE32-E72D297353CC}">
              <c16:uniqueId val="{00000009-85AF-4B53-85A7-E75FF77C7139}"/>
            </c:ext>
          </c:extLst>
        </c:ser>
        <c:ser>
          <c:idx val="7"/>
          <c:order val="7"/>
          <c:tx>
            <c:strRef>
              <c:f>PLHIV_NI_Deaths!$K$752</c:f>
              <c:strCache>
                <c:ptCount val="1"/>
                <c:pt idx="0">
                  <c:v> AIDS-related deaths Lower bound </c:v>
                </c:pt>
              </c:strCache>
            </c:strRef>
          </c:tx>
          <c:spPr>
            <a:ln w="22225">
              <a:solidFill>
                <a:srgbClr val="00A99A"/>
              </a:solidFill>
              <a:prstDash val="sysDot"/>
            </a:ln>
          </c:spPr>
          <c:marker>
            <c:symbol val="none"/>
          </c:marker>
          <c:cat>
            <c:numRef>
              <c:f>PLHIV_NI_Deaths!$C$753:$C$784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PLHIV_NI_Deaths!$K$753:$K$784</c:f>
              <c:numCache>
                <c:formatCode>_-* #,##0_-;\-* #,##0_-;_-* "-"??_-;_-@_-</c:formatCode>
                <c:ptCount val="32"/>
                <c:pt idx="0">
                  <c:v>2059</c:v>
                </c:pt>
                <c:pt idx="1">
                  <c:v>4340</c:v>
                </c:pt>
                <c:pt idx="2">
                  <c:v>7593</c:v>
                </c:pt>
                <c:pt idx="3">
                  <c:v>11728</c:v>
                </c:pt>
                <c:pt idx="4">
                  <c:v>16416</c:v>
                </c:pt>
                <c:pt idx="5">
                  <c:v>21611</c:v>
                </c:pt>
                <c:pt idx="6">
                  <c:v>26985</c:v>
                </c:pt>
                <c:pt idx="7">
                  <c:v>32705</c:v>
                </c:pt>
                <c:pt idx="8">
                  <c:v>38219</c:v>
                </c:pt>
                <c:pt idx="9">
                  <c:v>43403</c:v>
                </c:pt>
                <c:pt idx="10">
                  <c:v>48045</c:v>
                </c:pt>
                <c:pt idx="11">
                  <c:v>51945</c:v>
                </c:pt>
                <c:pt idx="12">
                  <c:v>53631</c:v>
                </c:pt>
                <c:pt idx="13">
                  <c:v>52845</c:v>
                </c:pt>
                <c:pt idx="14">
                  <c:v>50278</c:v>
                </c:pt>
                <c:pt idx="15">
                  <c:v>42594</c:v>
                </c:pt>
                <c:pt idx="16">
                  <c:v>33325</c:v>
                </c:pt>
                <c:pt idx="17">
                  <c:v>28937</c:v>
                </c:pt>
                <c:pt idx="18">
                  <c:v>26050</c:v>
                </c:pt>
                <c:pt idx="19">
                  <c:v>23725</c:v>
                </c:pt>
                <c:pt idx="20">
                  <c:v>21926</c:v>
                </c:pt>
                <c:pt idx="21">
                  <c:v>19287</c:v>
                </c:pt>
                <c:pt idx="22">
                  <c:v>17417</c:v>
                </c:pt>
                <c:pt idx="23">
                  <c:v>16477</c:v>
                </c:pt>
                <c:pt idx="24">
                  <c:v>15326</c:v>
                </c:pt>
                <c:pt idx="25">
                  <c:v>14133</c:v>
                </c:pt>
                <c:pt idx="26">
                  <c:v>12860</c:v>
                </c:pt>
                <c:pt idx="27">
                  <c:v>11562</c:v>
                </c:pt>
                <c:pt idx="28">
                  <c:v>10425</c:v>
                </c:pt>
                <c:pt idx="29">
                  <c:v>9413</c:v>
                </c:pt>
                <c:pt idx="30">
                  <c:v>8569</c:v>
                </c:pt>
                <c:pt idx="31">
                  <c:v>7482</c:v>
                </c:pt>
              </c:numCache>
            </c:numRef>
          </c:val>
          <c:smooth val="0"/>
          <c:extLst>
            <c:ext xmlns:c16="http://schemas.microsoft.com/office/drawing/2014/chart" uri="{C3380CC4-5D6E-409C-BE32-E72D297353CC}">
              <c16:uniqueId val="{0000000A-85AF-4B53-85A7-E75FF77C7139}"/>
            </c:ext>
          </c:extLst>
        </c:ser>
        <c:ser>
          <c:idx val="8"/>
          <c:order val="8"/>
          <c:tx>
            <c:strRef>
              <c:f>PLHIV_NI_Deaths!$L$752</c:f>
              <c:strCache>
                <c:ptCount val="1"/>
                <c:pt idx="0">
                  <c:v> AIDS-related deaths Upper bound </c:v>
                </c:pt>
              </c:strCache>
            </c:strRef>
          </c:tx>
          <c:spPr>
            <a:ln w="22225">
              <a:solidFill>
                <a:srgbClr val="00A99A"/>
              </a:solidFill>
              <a:prstDash val="sysDot"/>
            </a:ln>
          </c:spPr>
          <c:marker>
            <c:symbol val="none"/>
          </c:marker>
          <c:cat>
            <c:numRef>
              <c:f>PLHIV_NI_Deaths!$C$753:$C$784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PLHIV_NI_Deaths!$L$753:$L$784</c:f>
              <c:numCache>
                <c:formatCode>_-* #,##0_-;\-* #,##0_-;_-* "-"??_-;_-@_-</c:formatCode>
                <c:ptCount val="32"/>
                <c:pt idx="0">
                  <c:v>2702</c:v>
                </c:pt>
                <c:pt idx="1">
                  <c:v>5547</c:v>
                </c:pt>
                <c:pt idx="2">
                  <c:v>9535</c:v>
                </c:pt>
                <c:pt idx="3">
                  <c:v>14490</c:v>
                </c:pt>
                <c:pt idx="4">
                  <c:v>19991</c:v>
                </c:pt>
                <c:pt idx="5">
                  <c:v>25940</c:v>
                </c:pt>
                <c:pt idx="6">
                  <c:v>32107</c:v>
                </c:pt>
                <c:pt idx="7">
                  <c:v>38350</c:v>
                </c:pt>
                <c:pt idx="8">
                  <c:v>44681</c:v>
                </c:pt>
                <c:pt idx="9">
                  <c:v>50260</c:v>
                </c:pt>
                <c:pt idx="10">
                  <c:v>55299</c:v>
                </c:pt>
                <c:pt idx="11">
                  <c:v>59496</c:v>
                </c:pt>
                <c:pt idx="12">
                  <c:v>61524</c:v>
                </c:pt>
                <c:pt idx="13">
                  <c:v>61194</c:v>
                </c:pt>
                <c:pt idx="14">
                  <c:v>58607</c:v>
                </c:pt>
                <c:pt idx="15">
                  <c:v>51807</c:v>
                </c:pt>
                <c:pt idx="16">
                  <c:v>44273</c:v>
                </c:pt>
                <c:pt idx="17">
                  <c:v>40294</c:v>
                </c:pt>
                <c:pt idx="18">
                  <c:v>37119</c:v>
                </c:pt>
                <c:pt idx="19">
                  <c:v>34467</c:v>
                </c:pt>
                <c:pt idx="20">
                  <c:v>32228</c:v>
                </c:pt>
                <c:pt idx="21">
                  <c:v>29324</c:v>
                </c:pt>
                <c:pt idx="22">
                  <c:v>26919</c:v>
                </c:pt>
                <c:pt idx="23">
                  <c:v>25605</c:v>
                </c:pt>
                <c:pt idx="24">
                  <c:v>23667</c:v>
                </c:pt>
                <c:pt idx="25">
                  <c:v>21782</c:v>
                </c:pt>
                <c:pt idx="26">
                  <c:v>19646</c:v>
                </c:pt>
                <c:pt idx="27">
                  <c:v>17448</c:v>
                </c:pt>
                <c:pt idx="28">
                  <c:v>15669</c:v>
                </c:pt>
                <c:pt idx="29">
                  <c:v>14363</c:v>
                </c:pt>
                <c:pt idx="30">
                  <c:v>13220</c:v>
                </c:pt>
                <c:pt idx="31">
                  <c:v>11903</c:v>
                </c:pt>
              </c:numCache>
            </c:numRef>
          </c:val>
          <c:smooth val="0"/>
          <c:extLst>
            <c:ext xmlns:c16="http://schemas.microsoft.com/office/drawing/2014/chart" uri="{C3380CC4-5D6E-409C-BE32-E72D297353CC}">
              <c16:uniqueId val="{0000000B-85AF-4B53-85A7-E75FF77C7139}"/>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200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198162729658794E-2"/>
          <c:y val="0.14606119901279357"/>
          <c:w val="0.88237718313461899"/>
          <c:h val="0.67840378505318411"/>
        </c:manualLayout>
      </c:layout>
      <c:barChart>
        <c:barDir val="col"/>
        <c:grouping val="clustered"/>
        <c:varyColors val="0"/>
        <c:ser>
          <c:idx val="0"/>
          <c:order val="0"/>
          <c:tx>
            <c:strRef>
              <c:f>'HIV prev by age group (2)'!$C$2</c:f>
              <c:strCache>
                <c:ptCount val="1"/>
                <c:pt idx="0">
                  <c:v>2012</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 (2)'!$A$33:$A$35</c:f>
              <c:strCache>
                <c:ptCount val="3"/>
                <c:pt idx="0">
                  <c:v>All ages</c:v>
                </c:pt>
                <c:pt idx="1">
                  <c:v>&lt;25 yr</c:v>
                </c:pt>
                <c:pt idx="2">
                  <c:v>25+ yr</c:v>
                </c:pt>
              </c:strCache>
            </c:strRef>
          </c:cat>
          <c:val>
            <c:numRef>
              <c:f>'HIV prev by age group (2)'!$C$33:$C$35</c:f>
              <c:numCache>
                <c:formatCode>General</c:formatCode>
                <c:ptCount val="3"/>
                <c:pt idx="0">
                  <c:v>17.2</c:v>
                </c:pt>
                <c:pt idx="1">
                  <c:v>25.2</c:v>
                </c:pt>
                <c:pt idx="2">
                  <c:v>16.399999999999999</c:v>
                </c:pt>
              </c:numCache>
            </c:numRef>
          </c:val>
          <c:extLst>
            <c:ext xmlns:c16="http://schemas.microsoft.com/office/drawing/2014/chart" uri="{C3380CC4-5D6E-409C-BE32-E72D297353CC}">
              <c16:uniqueId val="{00000000-F8A9-45D3-92F8-FE32964FEA1D}"/>
            </c:ext>
          </c:extLst>
        </c:ser>
        <c:ser>
          <c:idx val="1"/>
          <c:order val="1"/>
          <c:tx>
            <c:strRef>
              <c:f>'HIV prev by age group (2)'!$D$2</c:f>
              <c:strCache>
                <c:ptCount val="1"/>
                <c:pt idx="0">
                  <c:v>2014</c:v>
                </c:pt>
              </c:strCache>
            </c:strRef>
          </c:tx>
          <c:spPr>
            <a:solidFill>
              <a:srgbClr val="CDC884"/>
            </a:solidFill>
            <a:ln w="25400">
              <a:noFill/>
            </a:ln>
          </c:spPr>
          <c:invertIfNegative val="0"/>
          <c:cat>
            <c:strRef>
              <c:f>'HIV prev by age group (2)'!$A$33:$A$35</c:f>
              <c:strCache>
                <c:ptCount val="3"/>
                <c:pt idx="0">
                  <c:v>All ages</c:v>
                </c:pt>
                <c:pt idx="1">
                  <c:v>&lt;25 yr</c:v>
                </c:pt>
                <c:pt idx="2">
                  <c:v>25+ yr</c:v>
                </c:pt>
              </c:strCache>
            </c:strRef>
          </c:cat>
          <c:val>
            <c:numRef>
              <c:f>'HIV prev by age group (2)'!$D$33:$D$35</c:f>
              <c:numCache>
                <c:formatCode>General</c:formatCode>
                <c:ptCount val="3"/>
                <c:pt idx="0">
                  <c:v>13.1</c:v>
                </c:pt>
                <c:pt idx="1">
                  <c:v>9.6999999999999993</c:v>
                </c:pt>
                <c:pt idx="2">
                  <c:v>16.399999999999999</c:v>
                </c:pt>
              </c:numCache>
            </c:numRef>
          </c:val>
          <c:extLst>
            <c:ext xmlns:c16="http://schemas.microsoft.com/office/drawing/2014/chart" uri="{C3380CC4-5D6E-409C-BE32-E72D297353CC}">
              <c16:uniqueId val="{00000001-F8A9-45D3-92F8-FE32964FEA1D}"/>
            </c:ext>
          </c:extLst>
        </c:ser>
        <c:ser>
          <c:idx val="2"/>
          <c:order val="2"/>
          <c:tx>
            <c:strRef>
              <c:f>'HIV prev by age group (2)'!$E$2</c:f>
              <c:strCache>
                <c:ptCount val="1"/>
                <c:pt idx="0">
                  <c:v>2016</c:v>
                </c:pt>
              </c:strCache>
            </c:strRef>
          </c:tx>
          <c:spPr>
            <a:solidFill>
              <a:srgbClr val="F26B73"/>
            </a:solidFill>
            <a:ln w="25400">
              <a:noFill/>
            </a:ln>
          </c:spPr>
          <c:invertIfNegative val="0"/>
          <c:cat>
            <c:strRef>
              <c:f>'HIV prev by age group (2)'!$A$33:$A$35</c:f>
              <c:strCache>
                <c:ptCount val="3"/>
                <c:pt idx="0">
                  <c:v>All ages</c:v>
                </c:pt>
                <c:pt idx="1">
                  <c:v>&lt;25 yr</c:v>
                </c:pt>
                <c:pt idx="2">
                  <c:v>25+ yr</c:v>
                </c:pt>
              </c:strCache>
            </c:strRef>
          </c:cat>
          <c:val>
            <c:numRef>
              <c:f>'HIV prev by age group (2)'!$E$33:$E$35</c:f>
              <c:numCache>
                <c:formatCode>General</c:formatCode>
                <c:ptCount val="3"/>
                <c:pt idx="0">
                  <c:v>14.1</c:v>
                </c:pt>
                <c:pt idx="1">
                  <c:v>7.6</c:v>
                </c:pt>
                <c:pt idx="2">
                  <c:v>16.8</c:v>
                </c:pt>
              </c:numCache>
            </c:numRef>
          </c:val>
          <c:extLst>
            <c:ext xmlns:c16="http://schemas.microsoft.com/office/drawing/2014/chart" uri="{C3380CC4-5D6E-409C-BE32-E72D297353CC}">
              <c16:uniqueId val="{00000002-F8A9-45D3-92F8-FE32964FEA1D}"/>
            </c:ext>
          </c:extLst>
        </c:ser>
        <c:ser>
          <c:idx val="3"/>
          <c:order val="3"/>
          <c:tx>
            <c:strRef>
              <c:f>'HIV prev by age group (2)'!$F$2</c:f>
              <c:strCache>
                <c:ptCount val="1"/>
                <c:pt idx="0">
                  <c:v>2018</c:v>
                </c:pt>
              </c:strCache>
            </c:strRef>
          </c:tx>
          <c:spPr>
            <a:solidFill>
              <a:srgbClr val="78A7B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 (2)'!$A$33:$A$35</c:f>
              <c:strCache>
                <c:ptCount val="3"/>
                <c:pt idx="0">
                  <c:v>All ages</c:v>
                </c:pt>
                <c:pt idx="1">
                  <c:v>&lt;25 yr</c:v>
                </c:pt>
                <c:pt idx="2">
                  <c:v>25+ yr</c:v>
                </c:pt>
              </c:strCache>
            </c:strRef>
          </c:cat>
          <c:val>
            <c:numRef>
              <c:f>'HIV prev by age group (2)'!$F$33:$F$35</c:f>
              <c:numCache>
                <c:formatCode>General</c:formatCode>
                <c:ptCount val="3"/>
                <c:pt idx="0">
                  <c:v>3.8</c:v>
                </c:pt>
                <c:pt idx="1">
                  <c:v>2.8</c:v>
                </c:pt>
                <c:pt idx="2">
                  <c:v>4.5999999999999996</c:v>
                </c:pt>
              </c:numCache>
            </c:numRef>
          </c:val>
          <c:extLst>
            <c:ext xmlns:c16="http://schemas.microsoft.com/office/drawing/2014/chart" uri="{C3380CC4-5D6E-409C-BE32-E72D297353CC}">
              <c16:uniqueId val="{00000003-F8A9-45D3-92F8-FE32964FEA1D}"/>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6.2073490813648296E-4"/>
              <c:y val="9.3682491207042529E-2"/>
            </c:manualLayout>
          </c:layout>
          <c:overlay val="0"/>
        </c:title>
        <c:numFmt formatCode="General" sourceLinked="1"/>
        <c:majorTickMark val="out"/>
        <c:minorTickMark val="none"/>
        <c:tickLblPos val="nextTo"/>
        <c:spPr>
          <a:ln>
            <a:noFill/>
          </a:ln>
        </c:spPr>
        <c:crossAx val="133465216"/>
        <c:crosses val="autoZero"/>
        <c:crossBetween val="between"/>
        <c:majorUnit val="10"/>
        <c:minorUnit val="10"/>
      </c:valAx>
    </c:plotArea>
    <c:legend>
      <c:legendPos val="b"/>
      <c:layout>
        <c:manualLayout>
          <c:xMode val="edge"/>
          <c:yMode val="edge"/>
          <c:x val="0.59227718410198726"/>
          <c:y val="3.563475618179307E-2"/>
          <c:w val="0.32297300337457818"/>
          <c:h val="9.422641248791269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817204071868768E-2"/>
          <c:y val="0.13821453239397707"/>
          <c:w val="0.88237718313461899"/>
          <c:h val="0.67840378505318411"/>
        </c:manualLayout>
      </c:layout>
      <c:barChart>
        <c:barDir val="col"/>
        <c:grouping val="clustered"/>
        <c:varyColors val="0"/>
        <c:ser>
          <c:idx val="0"/>
          <c:order val="0"/>
          <c:tx>
            <c:strRef>
              <c:f>'HIV prev by age group (2)'!$C$2</c:f>
              <c:strCache>
                <c:ptCount val="1"/>
                <c:pt idx="0">
                  <c:v>2012</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 (2)'!$A$17:$A$19</c:f>
              <c:strCache>
                <c:ptCount val="3"/>
                <c:pt idx="0">
                  <c:v>All ages</c:v>
                </c:pt>
                <c:pt idx="1">
                  <c:v>&lt;25 yr</c:v>
                </c:pt>
                <c:pt idx="2">
                  <c:v>25+ yr</c:v>
                </c:pt>
              </c:strCache>
            </c:strRef>
          </c:cat>
          <c:val>
            <c:numRef>
              <c:f>'HIV prev by age group (2)'!$C$17:$C$19</c:f>
              <c:numCache>
                <c:formatCode>General</c:formatCode>
                <c:ptCount val="3"/>
                <c:pt idx="0">
                  <c:v>7.5</c:v>
                </c:pt>
                <c:pt idx="1">
                  <c:v>7.2</c:v>
                </c:pt>
                <c:pt idx="2">
                  <c:v>8.1</c:v>
                </c:pt>
              </c:numCache>
            </c:numRef>
          </c:val>
          <c:extLst>
            <c:ext xmlns:c16="http://schemas.microsoft.com/office/drawing/2014/chart" uri="{C3380CC4-5D6E-409C-BE32-E72D297353CC}">
              <c16:uniqueId val="{00000000-DCD3-4A36-BC1B-3535A5459D76}"/>
            </c:ext>
          </c:extLst>
        </c:ser>
        <c:ser>
          <c:idx val="1"/>
          <c:order val="1"/>
          <c:tx>
            <c:strRef>
              <c:f>'HIV prev by age group (2)'!$D$2</c:f>
              <c:strCache>
                <c:ptCount val="1"/>
                <c:pt idx="0">
                  <c:v>2014</c:v>
                </c:pt>
              </c:strCache>
            </c:strRef>
          </c:tx>
          <c:spPr>
            <a:solidFill>
              <a:srgbClr val="CDC884"/>
            </a:solidFill>
            <a:ln w="25400">
              <a:noFill/>
            </a:ln>
          </c:spPr>
          <c:invertIfNegative val="0"/>
          <c:cat>
            <c:strRef>
              <c:f>'HIV prev by age group (2)'!$A$17:$A$19</c:f>
              <c:strCache>
                <c:ptCount val="3"/>
                <c:pt idx="0">
                  <c:v>All ages</c:v>
                </c:pt>
                <c:pt idx="1">
                  <c:v>&lt;25 yr</c:v>
                </c:pt>
                <c:pt idx="2">
                  <c:v>25+ yr</c:v>
                </c:pt>
              </c:strCache>
            </c:strRef>
          </c:cat>
          <c:val>
            <c:numRef>
              <c:f>'HIV prev by age group (2)'!$D$17:$D$19</c:f>
              <c:numCache>
                <c:formatCode>General</c:formatCode>
                <c:ptCount val="3"/>
                <c:pt idx="0">
                  <c:v>15.7</c:v>
                </c:pt>
                <c:pt idx="1">
                  <c:v>8.1</c:v>
                </c:pt>
                <c:pt idx="2">
                  <c:v>20.2</c:v>
                </c:pt>
              </c:numCache>
            </c:numRef>
          </c:val>
          <c:extLst>
            <c:ext xmlns:c16="http://schemas.microsoft.com/office/drawing/2014/chart" uri="{C3380CC4-5D6E-409C-BE32-E72D297353CC}">
              <c16:uniqueId val="{00000001-DCD3-4A36-BC1B-3535A5459D76}"/>
            </c:ext>
          </c:extLst>
        </c:ser>
        <c:ser>
          <c:idx val="2"/>
          <c:order val="2"/>
          <c:tx>
            <c:strRef>
              <c:f>'HIV prev by age group (2)'!$E$2</c:f>
              <c:strCache>
                <c:ptCount val="1"/>
                <c:pt idx="0">
                  <c:v>2016</c:v>
                </c:pt>
              </c:strCache>
            </c:strRef>
          </c:tx>
          <c:spPr>
            <a:solidFill>
              <a:srgbClr val="F26B73"/>
            </a:solidFill>
            <a:ln w="25400">
              <a:noFill/>
            </a:ln>
          </c:spPr>
          <c:invertIfNegative val="0"/>
          <c:cat>
            <c:strRef>
              <c:f>'HIV prev by age group (2)'!$A$17:$A$19</c:f>
              <c:strCache>
                <c:ptCount val="3"/>
                <c:pt idx="0">
                  <c:v>All ages</c:v>
                </c:pt>
                <c:pt idx="1">
                  <c:v>&lt;25 yr</c:v>
                </c:pt>
                <c:pt idx="2">
                  <c:v>25+ yr</c:v>
                </c:pt>
              </c:strCache>
            </c:strRef>
          </c:cat>
          <c:val>
            <c:numRef>
              <c:f>'HIV prev by age group (2)'!$E$17:$E$19</c:f>
              <c:numCache>
                <c:formatCode>General</c:formatCode>
                <c:ptCount val="3"/>
                <c:pt idx="0">
                  <c:v>10.199999999999999</c:v>
                </c:pt>
                <c:pt idx="1">
                  <c:v>5.3</c:v>
                </c:pt>
                <c:pt idx="2">
                  <c:v>13.8</c:v>
                </c:pt>
              </c:numCache>
            </c:numRef>
          </c:val>
          <c:extLst>
            <c:ext xmlns:c16="http://schemas.microsoft.com/office/drawing/2014/chart" uri="{C3380CC4-5D6E-409C-BE32-E72D297353CC}">
              <c16:uniqueId val="{00000002-DCD3-4A36-BC1B-3535A5459D76}"/>
            </c:ext>
          </c:extLst>
        </c:ser>
        <c:ser>
          <c:idx val="3"/>
          <c:order val="3"/>
          <c:tx>
            <c:strRef>
              <c:f>'HIV prev by age group (2)'!$F$2</c:f>
              <c:strCache>
                <c:ptCount val="1"/>
                <c:pt idx="0">
                  <c:v>2018</c:v>
                </c:pt>
              </c:strCache>
            </c:strRef>
          </c:tx>
          <c:spPr>
            <a:solidFill>
              <a:srgbClr val="78A7B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 (2)'!$A$17:$A$19</c:f>
              <c:strCache>
                <c:ptCount val="3"/>
                <c:pt idx="0">
                  <c:v>All ages</c:v>
                </c:pt>
                <c:pt idx="1">
                  <c:v>&lt;25 yr</c:v>
                </c:pt>
                <c:pt idx="2">
                  <c:v>25+ yr</c:v>
                </c:pt>
              </c:strCache>
            </c:strRef>
          </c:cat>
          <c:val>
            <c:numRef>
              <c:f>'HIV prev by age group (2)'!$F$17:$F$19</c:f>
              <c:numCache>
                <c:formatCode>General</c:formatCode>
                <c:ptCount val="3"/>
                <c:pt idx="0">
                  <c:v>11</c:v>
                </c:pt>
                <c:pt idx="1">
                  <c:v>10.199999999999999</c:v>
                </c:pt>
                <c:pt idx="2">
                  <c:v>12.8</c:v>
                </c:pt>
              </c:numCache>
            </c:numRef>
          </c:val>
          <c:extLst>
            <c:ext xmlns:c16="http://schemas.microsoft.com/office/drawing/2014/chart" uri="{C3380CC4-5D6E-409C-BE32-E72D297353CC}">
              <c16:uniqueId val="{00000003-DCD3-4A36-BC1B-3535A5459D76}"/>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6.2073490813648296E-4"/>
              <c:y val="9.3682491207042529E-2"/>
            </c:manualLayout>
          </c:layout>
          <c:overlay val="0"/>
        </c:title>
        <c:numFmt formatCode="General" sourceLinked="1"/>
        <c:majorTickMark val="out"/>
        <c:minorTickMark val="none"/>
        <c:tickLblPos val="nextTo"/>
        <c:spPr>
          <a:ln>
            <a:noFill/>
          </a:ln>
        </c:spPr>
        <c:crossAx val="133465216"/>
        <c:crosses val="autoZero"/>
        <c:crossBetween val="between"/>
        <c:majorUnit val="10"/>
        <c:minorUnit val="10"/>
      </c:valAx>
    </c:plotArea>
    <c:legend>
      <c:legendPos val="b"/>
      <c:layout>
        <c:manualLayout>
          <c:xMode val="edge"/>
          <c:yMode val="edge"/>
          <c:x val="0.59227718410198726"/>
          <c:y val="3.563475618179307E-2"/>
          <c:w val="0.32297300337457818"/>
          <c:h val="9.422641248791269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471022908703957E-2"/>
          <c:y val="0.1130021686291062"/>
          <c:w val="0.89847691040758726"/>
          <c:h val="0.665344450788936"/>
        </c:manualLayout>
      </c:layout>
      <c:barChart>
        <c:barDir val="col"/>
        <c:grouping val="clustered"/>
        <c:varyColors val="0"/>
        <c:ser>
          <c:idx val="0"/>
          <c:order val="0"/>
          <c:tx>
            <c:strRef>
              <c:f>'2nd 90'!$B$23</c:f>
              <c:strCache>
                <c:ptCount val="1"/>
                <c:pt idx="0">
                  <c:v>HIV</c:v>
                </c:pt>
              </c:strCache>
            </c:strRef>
          </c:tx>
          <c:spPr>
            <a:solidFill>
              <a:srgbClr val="FF5050"/>
            </a:solidFill>
            <a:ln>
              <a:noFill/>
            </a:ln>
            <a:effectLst>
              <a:innerShdw>
                <a:srgbClr val="70C8BE"/>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'2nd 90'!$C$22:$F$22</c:f>
              <c:strCache>
                <c:ptCount val="4"/>
                <c:pt idx="0">
                  <c:v>Bangkok</c:v>
                </c:pt>
                <c:pt idx="1">
                  <c:v>Chiang Mai</c:v>
                </c:pt>
                <c:pt idx="2">
                  <c:v>Songkhla</c:v>
                </c:pt>
                <c:pt idx="3">
                  <c:v>Thailand</c:v>
                </c:pt>
              </c:strCache>
            </c:strRef>
          </c:cat>
          <c:val>
            <c:numRef>
              <c:f>'2nd 90'!$C$23:$F$23</c:f>
              <c:numCache>
                <c:formatCode>General</c:formatCode>
                <c:ptCount val="4"/>
                <c:pt idx="0">
                  <c:v>7.4</c:v>
                </c:pt>
                <c:pt idx="1">
                  <c:v>8.1</c:v>
                </c:pt>
                <c:pt idx="2">
                  <c:v>18.5</c:v>
                </c:pt>
                <c:pt idx="3">
                  <c:v>7.8</c:v>
                </c:pt>
              </c:numCache>
            </c:numRef>
          </c:val>
          <c:extLst>
            <c:ext xmlns:c16="http://schemas.microsoft.com/office/drawing/2014/chart" uri="{C3380CC4-5D6E-409C-BE32-E72D297353CC}">
              <c16:uniqueId val="{00000000-6F90-4A70-BF94-7B0FBC431EE9}"/>
            </c:ext>
          </c:extLst>
        </c:ser>
        <c:ser>
          <c:idx val="1"/>
          <c:order val="1"/>
          <c:tx>
            <c:strRef>
              <c:f>'2nd 90'!$B$24</c:f>
              <c:strCache>
                <c:ptCount val="1"/>
                <c:pt idx="0">
                  <c:v>Hepatitis C</c:v>
                </c:pt>
              </c:strCache>
            </c:strRef>
          </c:tx>
          <c:spPr>
            <a:solidFill>
              <a:srgbClr val="009999"/>
            </a:solidFill>
            <a:ln>
              <a:noFill/>
            </a:ln>
            <a:effectLst>
              <a:innerShdw>
                <a:srgbClr val="FF9900"/>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'2nd 90'!$C$22:$F$22</c:f>
              <c:strCache>
                <c:ptCount val="4"/>
                <c:pt idx="0">
                  <c:v>Bangkok</c:v>
                </c:pt>
                <c:pt idx="1">
                  <c:v>Chiang Mai</c:v>
                </c:pt>
                <c:pt idx="2">
                  <c:v>Songkhla</c:v>
                </c:pt>
                <c:pt idx="3">
                  <c:v>Thailand</c:v>
                </c:pt>
              </c:strCache>
            </c:strRef>
          </c:cat>
          <c:val>
            <c:numRef>
              <c:f>'2nd 90'!$C$24:$F$24</c:f>
              <c:numCache>
                <c:formatCode>General</c:formatCode>
                <c:ptCount val="4"/>
                <c:pt idx="0">
                  <c:v>40.700000000000003</c:v>
                </c:pt>
                <c:pt idx="1">
                  <c:v>21.8</c:v>
                </c:pt>
                <c:pt idx="2">
                  <c:v>49.9</c:v>
                </c:pt>
                <c:pt idx="3">
                  <c:v>42.2</c:v>
                </c:pt>
              </c:numCache>
            </c:numRef>
          </c:val>
          <c:extLst>
            <c:ext xmlns:c16="http://schemas.microsoft.com/office/drawing/2014/chart" uri="{C3380CC4-5D6E-409C-BE32-E72D297353CC}">
              <c16:uniqueId val="{00000001-6F90-4A70-BF94-7B0FBC431EE9}"/>
            </c:ext>
          </c:extLst>
        </c:ser>
        <c:ser>
          <c:idx val="2"/>
          <c:order val="2"/>
          <c:tx>
            <c:strRef>
              <c:f>'2nd 90'!$B$25</c:f>
              <c:strCache>
                <c:ptCount val="1"/>
                <c:pt idx="0">
                  <c:v>Hepatitis B</c:v>
                </c:pt>
              </c:strCache>
            </c:strRef>
          </c:tx>
          <c:spPr>
            <a:solidFill>
              <a:srgbClr val="FF9900"/>
            </a:solidFill>
            <a:ln>
              <a:noFill/>
            </a:ln>
            <a:effectLst>
              <a:innerShdw>
                <a:srgbClr val="00A99A"/>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'2nd 90'!$C$22:$F$22</c:f>
              <c:strCache>
                <c:ptCount val="4"/>
                <c:pt idx="0">
                  <c:v>Bangkok</c:v>
                </c:pt>
                <c:pt idx="1">
                  <c:v>Chiang Mai</c:v>
                </c:pt>
                <c:pt idx="2">
                  <c:v>Songkhla</c:v>
                </c:pt>
                <c:pt idx="3">
                  <c:v>Thailand</c:v>
                </c:pt>
              </c:strCache>
            </c:strRef>
          </c:cat>
          <c:val>
            <c:numRef>
              <c:f>'2nd 90'!$C$25:$F$25</c:f>
              <c:numCache>
                <c:formatCode>General</c:formatCode>
                <c:ptCount val="4"/>
                <c:pt idx="0">
                  <c:v>3.1</c:v>
                </c:pt>
                <c:pt idx="1">
                  <c:v>9.3000000000000007</c:v>
                </c:pt>
                <c:pt idx="2">
                  <c:v>3.1</c:v>
                </c:pt>
                <c:pt idx="3">
                  <c:v>3.5</c:v>
                </c:pt>
              </c:numCache>
            </c:numRef>
          </c:val>
          <c:extLst xmlns:c15="http://schemas.microsoft.com/office/drawing/2012/chart">
            <c:ext xmlns:c16="http://schemas.microsoft.com/office/drawing/2014/chart" uri="{C3380CC4-5D6E-409C-BE32-E72D297353CC}">
              <c16:uniqueId val="{00000002-6F90-4A70-BF94-7B0FBC431EE9}"/>
            </c:ext>
          </c:extLst>
        </c:ser>
        <c:ser>
          <c:idx val="3"/>
          <c:order val="3"/>
          <c:tx>
            <c:strRef>
              <c:f>'2nd 90'!$B$26</c:f>
              <c:strCache>
                <c:ptCount val="1"/>
                <c:pt idx="0">
                  <c:v>Syphilis</c:v>
                </c:pt>
              </c:strCache>
            </c:strRef>
          </c:tx>
          <c:spPr>
            <a:solidFill>
              <a:srgbClr val="9999FF"/>
            </a:solidFill>
            <a:ln>
              <a:noFill/>
            </a:ln>
            <a:effectLst>
              <a:innerShdw>
                <a:srgbClr val="78BCC1"/>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'2nd 90'!$C$22:$F$22</c:f>
              <c:strCache>
                <c:ptCount val="4"/>
                <c:pt idx="0">
                  <c:v>Bangkok</c:v>
                </c:pt>
                <c:pt idx="1">
                  <c:v>Chiang Mai</c:v>
                </c:pt>
                <c:pt idx="2">
                  <c:v>Songkhla</c:v>
                </c:pt>
                <c:pt idx="3">
                  <c:v>Thailand</c:v>
                </c:pt>
              </c:strCache>
            </c:strRef>
          </c:cat>
          <c:val>
            <c:numRef>
              <c:f>'2nd 90'!$C$26:$F$26</c:f>
              <c:numCache>
                <c:formatCode>General</c:formatCode>
                <c:ptCount val="4"/>
                <c:pt idx="0">
                  <c:v>8.6999999999999993</c:v>
                </c:pt>
                <c:pt idx="1">
                  <c:v>9.1</c:v>
                </c:pt>
                <c:pt idx="2">
                  <c:v>6.3</c:v>
                </c:pt>
                <c:pt idx="3">
                  <c:v>8.6999999999999993</c:v>
                </c:pt>
              </c:numCache>
            </c:numRef>
          </c:val>
          <c:extLst>
            <c:ext xmlns:c16="http://schemas.microsoft.com/office/drawing/2014/chart" uri="{C3380CC4-5D6E-409C-BE32-E72D297353CC}">
              <c16:uniqueId val="{00000003-6F90-4A70-BF94-7B0FBC431EE9}"/>
            </c:ext>
          </c:extLst>
        </c:ser>
        <c:dLbls>
          <c:dLblPos val="outEnd"/>
          <c:showLegendKey val="0"/>
          <c:showVal val="1"/>
          <c:showCatName val="0"/>
          <c:showSerName val="0"/>
          <c:showPercent val="0"/>
          <c:showBubbleSize val="0"/>
        </c:dLbls>
        <c:gapWidth val="164"/>
        <c:overlap val="-22"/>
        <c:axId val="598543512"/>
        <c:axId val="598536624"/>
        <c:extLst/>
      </c:barChart>
      <c:catAx>
        <c:axId val="59854351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crossAx val="598536624"/>
        <c:crosses val="autoZero"/>
        <c:auto val="1"/>
        <c:lblAlgn val="ctr"/>
        <c:lblOffset val="100"/>
        <c:noMultiLvlLbl val="0"/>
      </c:catAx>
      <c:valAx>
        <c:axId val="598536624"/>
        <c:scaling>
          <c:orientation val="minMax"/>
          <c:max val="50"/>
        </c:scaling>
        <c:delete val="0"/>
        <c:axPos val="l"/>
        <c:majorGridlines>
          <c:spPr>
            <a:ln w="12700">
              <a:solidFill>
                <a:schemeClr val="tx1">
                  <a:lumMod val="15000"/>
                  <a:lumOff val="85000"/>
                </a:schemeClr>
              </a:solidFill>
              <a:prstDash val="sysDot"/>
            </a:ln>
            <a:effectLst/>
          </c:spPr>
        </c:majorGridlines>
        <c:title>
          <c:tx>
            <c:rich>
              <a:bodyPr rot="0" spcFirstLastPara="1" vertOverflow="ellipsis"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r>
                  <a:rPr lang="en-US" dirty="0"/>
                  <a:t>%</a:t>
                </a:r>
              </a:p>
            </c:rich>
          </c:tx>
          <c:layout>
            <c:manualLayout>
              <c:xMode val="edge"/>
              <c:yMode val="edge"/>
              <c:x val="5.750607457911372E-2"/>
              <c:y val="8.3103308280038118E-2"/>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crossAx val="598543512"/>
        <c:crosses val="autoZero"/>
        <c:crossBetween val="between"/>
        <c:majorUnit val="10"/>
      </c:valAx>
      <c:spPr>
        <a:noFill/>
        <a:ln>
          <a:noFill/>
        </a:ln>
        <a:effectLst/>
      </c:spPr>
    </c:plotArea>
    <c:legend>
      <c:legendPos val="t"/>
      <c:layout>
        <c:manualLayout>
          <c:xMode val="edge"/>
          <c:yMode val="edge"/>
          <c:x val="0.10185337686449998"/>
          <c:y val="0.89759626087970568"/>
          <c:w val="0.79922301997910716"/>
          <c:h val="9.98796076415024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b="0">
          <a:solidFill>
            <a:sysClr val="windowText" lastClr="000000"/>
          </a:solidFill>
          <a:latin typeface="Arial Nova" panose="020B05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2267060367454E-2"/>
          <c:y val="5.3148957062252596E-2"/>
          <c:w val="0.89053149606299209"/>
          <c:h val="0.69710983989738196"/>
        </c:manualLayout>
      </c:layout>
      <c:barChart>
        <c:barDir val="col"/>
        <c:grouping val="clustered"/>
        <c:varyColors val="0"/>
        <c:ser>
          <c:idx val="0"/>
          <c:order val="0"/>
          <c:tx>
            <c:strRef>
              <c:f>'2nd 90'!$B$23</c:f>
              <c:strCache>
                <c:ptCount val="1"/>
                <c:pt idx="0">
                  <c:v>HIV</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'2nd 90'!$G$22:$J$22</c:f>
              <c:strCache>
                <c:ptCount val="4"/>
                <c:pt idx="0">
                  <c:v>&lt;25 yr</c:v>
                </c:pt>
                <c:pt idx="1">
                  <c:v>25+ yr</c:v>
                </c:pt>
                <c:pt idx="2">
                  <c:v>male PWID</c:v>
                </c:pt>
                <c:pt idx="3">
                  <c:v>female PWID</c:v>
                </c:pt>
              </c:strCache>
            </c:strRef>
          </c:cat>
          <c:val>
            <c:numRef>
              <c:f>'2nd 90'!$G$23:$J$23</c:f>
              <c:numCache>
                <c:formatCode>0.0</c:formatCode>
                <c:ptCount val="4"/>
                <c:pt idx="0">
                  <c:v>5.48</c:v>
                </c:pt>
                <c:pt idx="1">
                  <c:v>14.1</c:v>
                </c:pt>
                <c:pt idx="2">
                  <c:v>12.23</c:v>
                </c:pt>
                <c:pt idx="3">
                  <c:v>9.35</c:v>
                </c:pt>
              </c:numCache>
            </c:numRef>
          </c:val>
          <c:extLst>
            <c:ext xmlns:c16="http://schemas.microsoft.com/office/drawing/2014/chart" uri="{C3380CC4-5D6E-409C-BE32-E72D297353CC}">
              <c16:uniqueId val="{00000000-98C7-48DD-9B82-2E6E09AF30E6}"/>
            </c:ext>
          </c:extLst>
        </c:ser>
        <c:ser>
          <c:idx val="1"/>
          <c:order val="1"/>
          <c:tx>
            <c:strRef>
              <c:f>'2nd 90'!$B$24</c:f>
              <c:strCache>
                <c:ptCount val="1"/>
                <c:pt idx="0">
                  <c:v>Hepatitis C</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'2nd 90'!$G$22:$J$22</c:f>
              <c:strCache>
                <c:ptCount val="4"/>
                <c:pt idx="0">
                  <c:v>&lt;25 yr</c:v>
                </c:pt>
                <c:pt idx="1">
                  <c:v>25+ yr</c:v>
                </c:pt>
                <c:pt idx="2">
                  <c:v>male PWID</c:v>
                </c:pt>
                <c:pt idx="3">
                  <c:v>female PWID</c:v>
                </c:pt>
              </c:strCache>
            </c:strRef>
          </c:cat>
          <c:val>
            <c:numRef>
              <c:f>'2nd 90'!$G$24:$J$24</c:f>
              <c:numCache>
                <c:formatCode>0.0</c:formatCode>
                <c:ptCount val="4"/>
                <c:pt idx="0">
                  <c:v>25.11</c:v>
                </c:pt>
                <c:pt idx="1">
                  <c:v>42.47</c:v>
                </c:pt>
                <c:pt idx="2">
                  <c:v>39.54</c:v>
                </c:pt>
                <c:pt idx="3">
                  <c:v>27.1</c:v>
                </c:pt>
              </c:numCache>
            </c:numRef>
          </c:val>
          <c:extLst>
            <c:ext xmlns:c16="http://schemas.microsoft.com/office/drawing/2014/chart" uri="{C3380CC4-5D6E-409C-BE32-E72D297353CC}">
              <c16:uniqueId val="{00000001-98C7-48DD-9B82-2E6E09AF30E6}"/>
            </c:ext>
          </c:extLst>
        </c:ser>
        <c:dLbls>
          <c:showLegendKey val="0"/>
          <c:showVal val="0"/>
          <c:showCatName val="0"/>
          <c:showSerName val="0"/>
          <c:showPercent val="0"/>
          <c:showBubbleSize val="0"/>
        </c:dLbls>
        <c:gapWidth val="219"/>
        <c:overlap val="-27"/>
        <c:axId val="630655352"/>
        <c:axId val="630646824"/>
      </c:barChart>
      <c:catAx>
        <c:axId val="630655352"/>
        <c:scaling>
          <c:orientation val="minMax"/>
        </c:scaling>
        <c:delete val="0"/>
        <c:axPos val="b"/>
        <c:numFmt formatCode="General" sourceLinked="1"/>
        <c:majorTickMark val="none"/>
        <c:minorTickMark val="none"/>
        <c:tickLblPos val="nextTo"/>
        <c:spPr>
          <a:noFill/>
          <a:ln w="15875" cap="flat" cmpd="sng" algn="ctr">
            <a:solidFill>
              <a:sysClr val="window" lastClr="FFFFFF">
                <a:lumMod val="75000"/>
              </a:sys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630646824"/>
        <c:crosses val="autoZero"/>
        <c:auto val="1"/>
        <c:lblAlgn val="ctr"/>
        <c:lblOffset val="100"/>
        <c:noMultiLvlLbl val="0"/>
      </c:catAx>
      <c:valAx>
        <c:axId val="630646824"/>
        <c:scaling>
          <c:orientation val="minMax"/>
          <c:max val="50"/>
        </c:scaling>
        <c:delete val="0"/>
        <c:axPos val="l"/>
        <c:majorGridlines>
          <c:spPr>
            <a:ln w="12700"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Arial Nova" panose="020B0504020202020204" pitchFamily="34" charset="0"/>
                    <a:ea typeface="+mn-ea"/>
                    <a:cs typeface="+mn-cs"/>
                  </a:defRPr>
                </a:pPr>
                <a:r>
                  <a:rPr lang="en-US" dirty="0"/>
                  <a:t>%</a:t>
                </a:r>
              </a:p>
            </c:rich>
          </c:tx>
          <c:layout>
            <c:manualLayout>
              <c:xMode val="edge"/>
              <c:yMode val="edge"/>
              <c:x val="5.1196779920265861E-2"/>
              <c:y val="1.9399853962867242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630655352"/>
        <c:crosses val="autoZero"/>
        <c:crossBetween val="between"/>
        <c:majorUnit val="10"/>
      </c:valAx>
      <c:spPr>
        <a:noFill/>
        <a:ln>
          <a:noFill/>
        </a:ln>
        <a:effectLst/>
      </c:spPr>
    </c:plotArea>
    <c:legend>
      <c:legendPos val="b"/>
      <c:layout>
        <c:manualLayout>
          <c:xMode val="edge"/>
          <c:yMode val="edge"/>
          <c:x val="0.19706631397637794"/>
          <c:y val="0.88565958036667214"/>
          <c:w val="0.66576320538057754"/>
          <c:h val="8.83241639119708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Nova" panose="020B05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623793560454905E-2"/>
          <c:y val="0.12831535625388069"/>
          <c:w val="0.88674010300129247"/>
          <c:h val="0.54226000186822421"/>
        </c:manualLayout>
      </c:layout>
      <c:barChart>
        <c:barDir val="col"/>
        <c:grouping val="clustered"/>
        <c:varyColors val="0"/>
        <c:ser>
          <c:idx val="0"/>
          <c:order val="0"/>
          <c:tx>
            <c:strRef>
              <c:f>'City specific Data'!$K$2</c:f>
              <c:strCache>
                <c:ptCount val="1"/>
                <c:pt idx="0">
                  <c:v>Venue based FSW (2018)</c:v>
                </c:pt>
              </c:strCache>
            </c:strRef>
          </c:tx>
          <c:spPr>
            <a:solidFill>
              <a:srgbClr val="00A99A"/>
            </a:solidFill>
            <a:ln>
              <a:noFill/>
            </a:ln>
            <a:effectLst/>
          </c:spPr>
          <c:invertIfNegative val="0"/>
          <c:dPt>
            <c:idx val="1"/>
            <c:invertIfNegative val="0"/>
            <c:bubble3D val="0"/>
            <c:spPr>
              <a:pattFill prst="dkUpDiag">
                <a:fgClr>
                  <a:srgbClr val="00A99A"/>
                </a:fgClr>
                <a:bgClr>
                  <a:schemeClr val="bg1"/>
                </a:bgClr>
              </a:pattFill>
              <a:ln>
                <a:noFill/>
              </a:ln>
              <a:effectLst/>
            </c:spPr>
            <c:extLst>
              <c:ext xmlns:c16="http://schemas.microsoft.com/office/drawing/2014/chart" uri="{C3380CC4-5D6E-409C-BE32-E72D297353CC}">
                <c16:uniqueId val="{00000001-DF08-49BF-B2B0-7C1381CF90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 specific Data'!$J$3:$J$25</c:f>
              <c:strCache>
                <c:ptCount val="22"/>
                <c:pt idx="0">
                  <c:v>Bangkok</c:v>
                </c:pt>
                <c:pt idx="1">
                  <c:v>National (8 provinces)</c:v>
                </c:pt>
                <c:pt idx="2">
                  <c:v>Nakhon Ratchasima</c:v>
                </c:pt>
                <c:pt idx="3">
                  <c:v>Bangkok</c:v>
                </c:pt>
                <c:pt idx="4">
                  <c:v>Chiang Mai</c:v>
                </c:pt>
                <c:pt idx="5">
                  <c:v>Prachuap Khiri Khan</c:v>
                </c:pt>
                <c:pt idx="6">
                  <c:v>Chonburi</c:v>
                </c:pt>
                <c:pt idx="7">
                  <c:v>Phuket</c:v>
                </c:pt>
                <c:pt idx="8">
                  <c:v>National (6 provinces)</c:v>
                </c:pt>
                <c:pt idx="9">
                  <c:v>Phuket</c:v>
                </c:pt>
                <c:pt idx="10">
                  <c:v>Bangkok</c:v>
                </c:pt>
                <c:pt idx="11">
                  <c:v>Chiang Mai</c:v>
                </c:pt>
                <c:pt idx="12">
                  <c:v>Chonburi</c:v>
                </c:pt>
                <c:pt idx="13">
                  <c:v>National (8 provinces)</c:v>
                </c:pt>
                <c:pt idx="14">
                  <c:v>Bangkok</c:v>
                </c:pt>
                <c:pt idx="15">
                  <c:v>Phuket</c:v>
                </c:pt>
                <c:pt idx="16">
                  <c:v>Chiang Mai</c:v>
                </c:pt>
                <c:pt idx="17">
                  <c:v>National (3 provinces)</c:v>
                </c:pt>
                <c:pt idx="18">
                  <c:v>Bangkok</c:v>
                </c:pt>
                <c:pt idx="19">
                  <c:v>Chiang Mai</c:v>
                </c:pt>
                <c:pt idx="20">
                  <c:v>Chonburi</c:v>
                </c:pt>
                <c:pt idx="21">
                  <c:v>Phuket</c:v>
                </c:pt>
              </c:strCache>
            </c:strRef>
          </c:cat>
          <c:val>
            <c:numRef>
              <c:f>'City specific Data'!$K$3:$K$25</c:f>
              <c:numCache>
                <c:formatCode>0.0</c:formatCode>
                <c:ptCount val="23"/>
                <c:pt idx="0">
                  <c:v>0.17</c:v>
                </c:pt>
                <c:pt idx="1">
                  <c:v>0.72</c:v>
                </c:pt>
              </c:numCache>
            </c:numRef>
          </c:val>
          <c:extLst>
            <c:ext xmlns:c16="http://schemas.microsoft.com/office/drawing/2014/chart" uri="{C3380CC4-5D6E-409C-BE32-E72D297353CC}">
              <c16:uniqueId val="{00000002-DF08-49BF-B2B0-7C1381CF90C9}"/>
            </c:ext>
          </c:extLst>
        </c:ser>
        <c:ser>
          <c:idx val="1"/>
          <c:order val="1"/>
          <c:tx>
            <c:strRef>
              <c:f>'City specific Data'!$L$2</c:f>
              <c:strCache>
                <c:ptCount val="1"/>
                <c:pt idx="0">
                  <c:v>Non venue based FSW (2017)</c:v>
                </c:pt>
              </c:strCache>
            </c:strRef>
          </c:tx>
          <c:spPr>
            <a:solidFill>
              <a:srgbClr val="CDC884"/>
            </a:solidFill>
            <a:ln>
              <a:noFill/>
            </a:ln>
            <a:effectLst/>
          </c:spPr>
          <c:invertIfNegative val="0"/>
          <c:dPt>
            <c:idx val="8"/>
            <c:invertIfNegative val="0"/>
            <c:bubble3D val="0"/>
            <c:spPr>
              <a:pattFill prst="dkUpDiag">
                <a:fgClr>
                  <a:srgbClr val="CDC884"/>
                </a:fgClr>
                <a:bgClr>
                  <a:schemeClr val="bg1"/>
                </a:bgClr>
              </a:pattFill>
              <a:ln>
                <a:noFill/>
              </a:ln>
              <a:effectLst/>
            </c:spPr>
            <c:extLst>
              <c:ext xmlns:c16="http://schemas.microsoft.com/office/drawing/2014/chart" uri="{C3380CC4-5D6E-409C-BE32-E72D297353CC}">
                <c16:uniqueId val="{00000004-DF08-49BF-B2B0-7C1381CF90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 specific Data'!$J$3:$J$25</c:f>
              <c:strCache>
                <c:ptCount val="22"/>
                <c:pt idx="0">
                  <c:v>Bangkok</c:v>
                </c:pt>
                <c:pt idx="1">
                  <c:v>National (8 provinces)</c:v>
                </c:pt>
                <c:pt idx="2">
                  <c:v>Nakhon Ratchasima</c:v>
                </c:pt>
                <c:pt idx="3">
                  <c:v>Bangkok</c:v>
                </c:pt>
                <c:pt idx="4">
                  <c:v>Chiang Mai</c:v>
                </c:pt>
                <c:pt idx="5">
                  <c:v>Prachuap Khiri Khan</c:v>
                </c:pt>
                <c:pt idx="6">
                  <c:v>Chonburi</c:v>
                </c:pt>
                <c:pt idx="7">
                  <c:v>Phuket</c:v>
                </c:pt>
                <c:pt idx="8">
                  <c:v>National (6 provinces)</c:v>
                </c:pt>
                <c:pt idx="9">
                  <c:v>Phuket</c:v>
                </c:pt>
                <c:pt idx="10">
                  <c:v>Bangkok</c:v>
                </c:pt>
                <c:pt idx="11">
                  <c:v>Chiang Mai</c:v>
                </c:pt>
                <c:pt idx="12">
                  <c:v>Chonburi</c:v>
                </c:pt>
                <c:pt idx="13">
                  <c:v>National (8 provinces)</c:v>
                </c:pt>
                <c:pt idx="14">
                  <c:v>Bangkok</c:v>
                </c:pt>
                <c:pt idx="15">
                  <c:v>Phuket</c:v>
                </c:pt>
                <c:pt idx="16">
                  <c:v>Chiang Mai</c:v>
                </c:pt>
                <c:pt idx="17">
                  <c:v>National (3 provinces)</c:v>
                </c:pt>
                <c:pt idx="18">
                  <c:v>Bangkok</c:v>
                </c:pt>
                <c:pt idx="19">
                  <c:v>Chiang Mai</c:v>
                </c:pt>
                <c:pt idx="20">
                  <c:v>Chonburi</c:v>
                </c:pt>
                <c:pt idx="21">
                  <c:v>Phuket</c:v>
                </c:pt>
              </c:strCache>
            </c:strRef>
          </c:cat>
          <c:val>
            <c:numRef>
              <c:f>'City specific Data'!$L$3:$L$25</c:f>
              <c:numCache>
                <c:formatCode>General</c:formatCode>
                <c:ptCount val="23"/>
                <c:pt idx="2" formatCode="0.0">
                  <c:v>4.7699999999999996</c:v>
                </c:pt>
                <c:pt idx="3" formatCode="0">
                  <c:v>3.01</c:v>
                </c:pt>
                <c:pt idx="4" formatCode="0.0">
                  <c:v>2.8</c:v>
                </c:pt>
                <c:pt idx="5">
                  <c:v>2</c:v>
                </c:pt>
                <c:pt idx="6" formatCode="0.0">
                  <c:v>1.69</c:v>
                </c:pt>
                <c:pt idx="7" formatCode="0.0">
                  <c:v>0.56999999999999995</c:v>
                </c:pt>
                <c:pt idx="8" formatCode="0.0">
                  <c:v>2.31</c:v>
                </c:pt>
              </c:numCache>
            </c:numRef>
          </c:val>
          <c:extLst>
            <c:ext xmlns:c16="http://schemas.microsoft.com/office/drawing/2014/chart" uri="{C3380CC4-5D6E-409C-BE32-E72D297353CC}">
              <c16:uniqueId val="{00000005-DF08-49BF-B2B0-7C1381CF90C9}"/>
            </c:ext>
          </c:extLst>
        </c:ser>
        <c:ser>
          <c:idx val="2"/>
          <c:order val="2"/>
          <c:tx>
            <c:strRef>
              <c:f>'City specific Data'!$M$2</c:f>
              <c:strCache>
                <c:ptCount val="1"/>
                <c:pt idx="0">
                  <c:v>MSW (2018)</c:v>
                </c:pt>
              </c:strCache>
            </c:strRef>
          </c:tx>
          <c:spPr>
            <a:solidFill>
              <a:srgbClr val="F26B73"/>
            </a:solidFill>
            <a:ln>
              <a:noFill/>
            </a:ln>
            <a:effectLst/>
          </c:spPr>
          <c:invertIfNegative val="0"/>
          <c:dPt>
            <c:idx val="13"/>
            <c:invertIfNegative val="0"/>
            <c:bubble3D val="0"/>
            <c:spPr>
              <a:pattFill prst="dkUpDiag">
                <a:fgClr>
                  <a:srgbClr val="F26B73"/>
                </a:fgClr>
                <a:bgClr>
                  <a:schemeClr val="bg1"/>
                </a:bgClr>
              </a:pattFill>
              <a:ln>
                <a:noFill/>
              </a:ln>
              <a:effectLst/>
            </c:spPr>
            <c:extLst>
              <c:ext xmlns:c16="http://schemas.microsoft.com/office/drawing/2014/chart" uri="{C3380CC4-5D6E-409C-BE32-E72D297353CC}">
                <c16:uniqueId val="{00000007-DF08-49BF-B2B0-7C1381CF90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 specific Data'!$J$3:$J$25</c:f>
              <c:strCache>
                <c:ptCount val="22"/>
                <c:pt idx="0">
                  <c:v>Bangkok</c:v>
                </c:pt>
                <c:pt idx="1">
                  <c:v>National (8 provinces)</c:v>
                </c:pt>
                <c:pt idx="2">
                  <c:v>Nakhon Ratchasima</c:v>
                </c:pt>
                <c:pt idx="3">
                  <c:v>Bangkok</c:v>
                </c:pt>
                <c:pt idx="4">
                  <c:v>Chiang Mai</c:v>
                </c:pt>
                <c:pt idx="5">
                  <c:v>Prachuap Khiri Khan</c:v>
                </c:pt>
                <c:pt idx="6">
                  <c:v>Chonburi</c:v>
                </c:pt>
                <c:pt idx="7">
                  <c:v>Phuket</c:v>
                </c:pt>
                <c:pt idx="8">
                  <c:v>National (6 provinces)</c:v>
                </c:pt>
                <c:pt idx="9">
                  <c:v>Phuket</c:v>
                </c:pt>
                <c:pt idx="10">
                  <c:v>Bangkok</c:v>
                </c:pt>
                <c:pt idx="11">
                  <c:v>Chiang Mai</c:v>
                </c:pt>
                <c:pt idx="12">
                  <c:v>Chonburi</c:v>
                </c:pt>
                <c:pt idx="13">
                  <c:v>National (8 provinces)</c:v>
                </c:pt>
                <c:pt idx="14">
                  <c:v>Bangkok</c:v>
                </c:pt>
                <c:pt idx="15">
                  <c:v>Phuket</c:v>
                </c:pt>
                <c:pt idx="16">
                  <c:v>Chiang Mai</c:v>
                </c:pt>
                <c:pt idx="17">
                  <c:v>National (3 provinces)</c:v>
                </c:pt>
                <c:pt idx="18">
                  <c:v>Bangkok</c:v>
                </c:pt>
                <c:pt idx="19">
                  <c:v>Chiang Mai</c:v>
                </c:pt>
                <c:pt idx="20">
                  <c:v>Chonburi</c:v>
                </c:pt>
                <c:pt idx="21">
                  <c:v>Phuket</c:v>
                </c:pt>
              </c:strCache>
            </c:strRef>
          </c:cat>
          <c:val>
            <c:numRef>
              <c:f>'City specific Data'!$M$3:$M$25</c:f>
              <c:numCache>
                <c:formatCode>General</c:formatCode>
                <c:ptCount val="23"/>
                <c:pt idx="9" formatCode="0.0">
                  <c:v>6.1</c:v>
                </c:pt>
                <c:pt idx="10" formatCode="0.0">
                  <c:v>4.7</c:v>
                </c:pt>
                <c:pt idx="11" formatCode="0.0">
                  <c:v>3.1</c:v>
                </c:pt>
                <c:pt idx="12" formatCode="0.0">
                  <c:v>2.7</c:v>
                </c:pt>
                <c:pt idx="13" formatCode="0.0">
                  <c:v>3.81</c:v>
                </c:pt>
              </c:numCache>
            </c:numRef>
          </c:val>
          <c:extLst>
            <c:ext xmlns:c16="http://schemas.microsoft.com/office/drawing/2014/chart" uri="{C3380CC4-5D6E-409C-BE32-E72D297353CC}">
              <c16:uniqueId val="{00000008-DF08-49BF-B2B0-7C1381CF90C9}"/>
            </c:ext>
          </c:extLst>
        </c:ser>
        <c:ser>
          <c:idx val="3"/>
          <c:order val="3"/>
          <c:tx>
            <c:strRef>
              <c:f>'City specific Data'!$N$2</c:f>
              <c:strCache>
                <c:ptCount val="1"/>
                <c:pt idx="0">
                  <c:v>MSM (2018)</c:v>
                </c:pt>
              </c:strCache>
            </c:strRef>
          </c:tx>
          <c:spPr>
            <a:solidFill>
              <a:srgbClr val="F78E1E"/>
            </a:solidFill>
            <a:ln>
              <a:noFill/>
            </a:ln>
            <a:effectLst/>
          </c:spPr>
          <c:invertIfNegative val="0"/>
          <c:dPt>
            <c:idx val="17"/>
            <c:invertIfNegative val="0"/>
            <c:bubble3D val="0"/>
            <c:spPr>
              <a:pattFill prst="dkUpDiag">
                <a:fgClr>
                  <a:srgbClr val="F78E1E"/>
                </a:fgClr>
                <a:bgClr>
                  <a:schemeClr val="bg1"/>
                </a:bgClr>
              </a:pattFill>
              <a:ln>
                <a:noFill/>
              </a:ln>
              <a:effectLst/>
            </c:spPr>
            <c:extLst>
              <c:ext xmlns:c16="http://schemas.microsoft.com/office/drawing/2014/chart" uri="{C3380CC4-5D6E-409C-BE32-E72D297353CC}">
                <c16:uniqueId val="{0000000A-DF08-49BF-B2B0-7C1381CF90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 specific Data'!$J$3:$J$25</c:f>
              <c:strCache>
                <c:ptCount val="22"/>
                <c:pt idx="0">
                  <c:v>Bangkok</c:v>
                </c:pt>
                <c:pt idx="1">
                  <c:v>National (8 provinces)</c:v>
                </c:pt>
                <c:pt idx="2">
                  <c:v>Nakhon Ratchasima</c:v>
                </c:pt>
                <c:pt idx="3">
                  <c:v>Bangkok</c:v>
                </c:pt>
                <c:pt idx="4">
                  <c:v>Chiang Mai</c:v>
                </c:pt>
                <c:pt idx="5">
                  <c:v>Prachuap Khiri Khan</c:v>
                </c:pt>
                <c:pt idx="6">
                  <c:v>Chonburi</c:v>
                </c:pt>
                <c:pt idx="7">
                  <c:v>Phuket</c:v>
                </c:pt>
                <c:pt idx="8">
                  <c:v>National (6 provinces)</c:v>
                </c:pt>
                <c:pt idx="9">
                  <c:v>Phuket</c:v>
                </c:pt>
                <c:pt idx="10">
                  <c:v>Bangkok</c:v>
                </c:pt>
                <c:pt idx="11">
                  <c:v>Chiang Mai</c:v>
                </c:pt>
                <c:pt idx="12">
                  <c:v>Chonburi</c:v>
                </c:pt>
                <c:pt idx="13">
                  <c:v>National (8 provinces)</c:v>
                </c:pt>
                <c:pt idx="14">
                  <c:v>Bangkok</c:v>
                </c:pt>
                <c:pt idx="15">
                  <c:v>Phuket</c:v>
                </c:pt>
                <c:pt idx="16">
                  <c:v>Chiang Mai</c:v>
                </c:pt>
                <c:pt idx="17">
                  <c:v>National (3 provinces)</c:v>
                </c:pt>
                <c:pt idx="18">
                  <c:v>Bangkok</c:v>
                </c:pt>
                <c:pt idx="19">
                  <c:v>Chiang Mai</c:v>
                </c:pt>
                <c:pt idx="20">
                  <c:v>Chonburi</c:v>
                </c:pt>
                <c:pt idx="21">
                  <c:v>Phuket</c:v>
                </c:pt>
              </c:strCache>
            </c:strRef>
          </c:cat>
          <c:val>
            <c:numRef>
              <c:f>'City specific Data'!$N$3:$N$25</c:f>
              <c:numCache>
                <c:formatCode>General</c:formatCode>
                <c:ptCount val="23"/>
                <c:pt idx="14">
                  <c:v>14.6</c:v>
                </c:pt>
                <c:pt idx="15" formatCode="0.0">
                  <c:v>5.67</c:v>
                </c:pt>
                <c:pt idx="16">
                  <c:v>3.8</c:v>
                </c:pt>
                <c:pt idx="17">
                  <c:v>11.9</c:v>
                </c:pt>
              </c:numCache>
            </c:numRef>
          </c:val>
          <c:extLst>
            <c:ext xmlns:c16="http://schemas.microsoft.com/office/drawing/2014/chart" uri="{C3380CC4-5D6E-409C-BE32-E72D297353CC}">
              <c16:uniqueId val="{0000000B-DF08-49BF-B2B0-7C1381CF90C9}"/>
            </c:ext>
          </c:extLst>
        </c:ser>
        <c:ser>
          <c:idx val="4"/>
          <c:order val="4"/>
          <c:tx>
            <c:strRef>
              <c:f>'City specific Data'!$O$2</c:f>
              <c:strCache>
                <c:ptCount val="1"/>
                <c:pt idx="0">
                  <c:v>TG (2018)</c:v>
                </c:pt>
              </c:strCache>
            </c:strRef>
          </c:tx>
          <c:spPr>
            <a:solidFill>
              <a:srgbClr val="78A7B7"/>
            </a:solidFill>
            <a:ln>
              <a:noFill/>
            </a:ln>
            <a:effectLst/>
          </c:spPr>
          <c:invertIfNegative val="0"/>
          <c:dPt>
            <c:idx val="22"/>
            <c:invertIfNegative val="0"/>
            <c:bubble3D val="0"/>
            <c:spPr>
              <a:pattFill prst="dkUpDiag">
                <a:fgClr>
                  <a:srgbClr val="78A7B7"/>
                </a:fgClr>
                <a:bgClr>
                  <a:schemeClr val="bg1"/>
                </a:bgClr>
              </a:pattFill>
              <a:ln>
                <a:noFill/>
              </a:ln>
              <a:effectLst/>
            </c:spPr>
            <c:extLst>
              <c:ext xmlns:c16="http://schemas.microsoft.com/office/drawing/2014/chart" uri="{C3380CC4-5D6E-409C-BE32-E72D297353CC}">
                <c16:uniqueId val="{0000000D-DF08-49BF-B2B0-7C1381CF90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 specific Data'!$J$3:$J$25</c:f>
              <c:strCache>
                <c:ptCount val="22"/>
                <c:pt idx="0">
                  <c:v>Bangkok</c:v>
                </c:pt>
                <c:pt idx="1">
                  <c:v>National (8 provinces)</c:v>
                </c:pt>
                <c:pt idx="2">
                  <c:v>Nakhon Ratchasima</c:v>
                </c:pt>
                <c:pt idx="3">
                  <c:v>Bangkok</c:v>
                </c:pt>
                <c:pt idx="4">
                  <c:v>Chiang Mai</c:v>
                </c:pt>
                <c:pt idx="5">
                  <c:v>Prachuap Khiri Khan</c:v>
                </c:pt>
                <c:pt idx="6">
                  <c:v>Chonburi</c:v>
                </c:pt>
                <c:pt idx="7">
                  <c:v>Phuket</c:v>
                </c:pt>
                <c:pt idx="8">
                  <c:v>National (6 provinces)</c:v>
                </c:pt>
                <c:pt idx="9">
                  <c:v>Phuket</c:v>
                </c:pt>
                <c:pt idx="10">
                  <c:v>Bangkok</c:v>
                </c:pt>
                <c:pt idx="11">
                  <c:v>Chiang Mai</c:v>
                </c:pt>
                <c:pt idx="12">
                  <c:v>Chonburi</c:v>
                </c:pt>
                <c:pt idx="13">
                  <c:v>National (8 provinces)</c:v>
                </c:pt>
                <c:pt idx="14">
                  <c:v>Bangkok</c:v>
                </c:pt>
                <c:pt idx="15">
                  <c:v>Phuket</c:v>
                </c:pt>
                <c:pt idx="16">
                  <c:v>Chiang Mai</c:v>
                </c:pt>
                <c:pt idx="17">
                  <c:v>National (3 provinces)</c:v>
                </c:pt>
                <c:pt idx="18">
                  <c:v>Bangkok</c:v>
                </c:pt>
                <c:pt idx="19">
                  <c:v>Chiang Mai</c:v>
                </c:pt>
                <c:pt idx="20">
                  <c:v>Chonburi</c:v>
                </c:pt>
                <c:pt idx="21">
                  <c:v>Phuket</c:v>
                </c:pt>
              </c:strCache>
            </c:strRef>
          </c:cat>
          <c:val>
            <c:numRef>
              <c:f>'City specific Data'!$O$3:$O$25</c:f>
              <c:numCache>
                <c:formatCode>General</c:formatCode>
                <c:ptCount val="23"/>
                <c:pt idx="18">
                  <c:v>17.3</c:v>
                </c:pt>
                <c:pt idx="19">
                  <c:v>7.9</c:v>
                </c:pt>
                <c:pt idx="20">
                  <c:v>5.2</c:v>
                </c:pt>
                <c:pt idx="21">
                  <c:v>3.6</c:v>
                </c:pt>
                <c:pt idx="22">
                  <c:v>11</c:v>
                </c:pt>
              </c:numCache>
            </c:numRef>
          </c:val>
          <c:extLst>
            <c:ext xmlns:c16="http://schemas.microsoft.com/office/drawing/2014/chart" uri="{C3380CC4-5D6E-409C-BE32-E72D297353CC}">
              <c16:uniqueId val="{0000000E-DF08-49BF-B2B0-7C1381CF90C9}"/>
            </c:ext>
          </c:extLst>
        </c:ser>
        <c:dLbls>
          <c:showLegendKey val="0"/>
          <c:showVal val="0"/>
          <c:showCatName val="0"/>
          <c:showSerName val="0"/>
          <c:showPercent val="0"/>
          <c:showBubbleSize val="0"/>
        </c:dLbls>
        <c:gapWidth val="69"/>
        <c:overlap val="100"/>
        <c:axId val="757132192"/>
        <c:axId val="757133832"/>
      </c:barChart>
      <c:scatterChart>
        <c:scatterStyle val="smoothMarker"/>
        <c:varyColors val="0"/>
        <c:ser>
          <c:idx val="5"/>
          <c:order val="5"/>
          <c:tx>
            <c:strRef>
              <c:f>'City specific Data'!$O$27</c:f>
              <c:strCache>
                <c:ptCount val="1"/>
                <c:pt idx="0">
                  <c:v>Threshold</c:v>
                </c:pt>
              </c:strCache>
            </c:strRef>
          </c:tx>
          <c:spPr>
            <a:ln w="15875" cap="rnd">
              <a:solidFill>
                <a:srgbClr val="E31837"/>
              </a:solidFill>
              <a:prstDash val="dash"/>
              <a:round/>
            </a:ln>
            <a:effectLst/>
          </c:spPr>
          <c:marker>
            <c:symbol val="none"/>
          </c:marker>
          <c:xVal>
            <c:numRef>
              <c:f>'City specific Data'!$N$28:$N$29</c:f>
              <c:numCache>
                <c:formatCode>General</c:formatCode>
                <c:ptCount val="2"/>
                <c:pt idx="0">
                  <c:v>0</c:v>
                </c:pt>
                <c:pt idx="1">
                  <c:v>1</c:v>
                </c:pt>
              </c:numCache>
            </c:numRef>
          </c:xVal>
          <c:yVal>
            <c:numRef>
              <c:f>'City specific Data'!$O$28:$O$29</c:f>
              <c:numCache>
                <c:formatCode>General</c:formatCode>
                <c:ptCount val="2"/>
                <c:pt idx="0">
                  <c:v>5</c:v>
                </c:pt>
                <c:pt idx="1">
                  <c:v>5</c:v>
                </c:pt>
              </c:numCache>
            </c:numRef>
          </c:yVal>
          <c:smooth val="1"/>
          <c:extLst>
            <c:ext xmlns:c16="http://schemas.microsoft.com/office/drawing/2014/chart" uri="{C3380CC4-5D6E-409C-BE32-E72D297353CC}">
              <c16:uniqueId val="{0000000F-DF08-49BF-B2B0-7C1381CF90C9}"/>
            </c:ext>
          </c:extLst>
        </c:ser>
        <c:dLbls>
          <c:showLegendKey val="0"/>
          <c:showVal val="0"/>
          <c:showCatName val="0"/>
          <c:showSerName val="0"/>
          <c:showPercent val="0"/>
          <c:showBubbleSize val="0"/>
        </c:dLbls>
        <c:axId val="711609696"/>
        <c:axId val="711610680"/>
      </c:scatterChart>
      <c:catAx>
        <c:axId val="757132192"/>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57133832"/>
        <c:crosses val="autoZero"/>
        <c:auto val="1"/>
        <c:lblAlgn val="ctr"/>
        <c:lblOffset val="100"/>
        <c:noMultiLvlLbl val="0"/>
      </c:catAx>
      <c:valAx>
        <c:axId val="757133832"/>
        <c:scaling>
          <c:orientation val="minMax"/>
          <c:max val="2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mn-lt"/>
                    <a:ea typeface="+mn-ea"/>
                    <a:cs typeface="+mn-cs"/>
                  </a:defRPr>
                </a:pPr>
                <a:r>
                  <a:rPr lang="en-US" dirty="0"/>
                  <a:t>%</a:t>
                </a:r>
              </a:p>
            </c:rich>
          </c:tx>
          <c:layout>
            <c:manualLayout>
              <c:xMode val="edge"/>
              <c:yMode val="edge"/>
              <c:x val="1.8565551646469721E-2"/>
              <c:y val="0.10961719548723835"/>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57132192"/>
        <c:crosses val="autoZero"/>
        <c:crossBetween val="between"/>
        <c:majorUnit val="5"/>
      </c:valAx>
      <c:valAx>
        <c:axId val="711610680"/>
        <c:scaling>
          <c:orientation val="minMax"/>
          <c:max val="20"/>
        </c:scaling>
        <c:delete val="1"/>
        <c:axPos val="r"/>
        <c:numFmt formatCode="General" sourceLinked="1"/>
        <c:majorTickMark val="out"/>
        <c:minorTickMark val="none"/>
        <c:tickLblPos val="nextTo"/>
        <c:crossAx val="711609696"/>
        <c:crosses val="max"/>
        <c:crossBetween val="midCat"/>
      </c:valAx>
      <c:valAx>
        <c:axId val="711609696"/>
        <c:scaling>
          <c:orientation val="minMax"/>
          <c:max val="1"/>
        </c:scaling>
        <c:delete val="1"/>
        <c:axPos val="t"/>
        <c:numFmt formatCode="General" sourceLinked="1"/>
        <c:majorTickMark val="out"/>
        <c:minorTickMark val="none"/>
        <c:tickLblPos val="nextTo"/>
        <c:crossAx val="711610680"/>
        <c:crosses val="max"/>
        <c:crossBetween val="midCat"/>
      </c:valAx>
      <c:spPr>
        <a:noFill/>
        <a:ln>
          <a:noFill/>
        </a:ln>
        <a:effectLst/>
      </c:spPr>
    </c:plotArea>
    <c:legend>
      <c:legendPos val="t"/>
      <c:legendEntry>
        <c:idx val="5"/>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43210388175164"/>
          <c:y val="0.18470619743960576"/>
          <c:w val="0.84744508910070449"/>
          <c:h val="0.60013498312710922"/>
        </c:manualLayout>
      </c:layout>
      <c:barChart>
        <c:barDir val="col"/>
        <c:grouping val="clustered"/>
        <c:varyColors val="0"/>
        <c:ser>
          <c:idx val="0"/>
          <c:order val="0"/>
          <c:tx>
            <c:strRef>
              <c:f>'Chlamydia and gonorrhea prev'!$A$3</c:f>
              <c:strCache>
                <c:ptCount val="1"/>
                <c:pt idx="0">
                  <c:v>Chlamydia</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 and gonorrhea prev'!$B$2:$C$2</c:f>
              <c:numCache>
                <c:formatCode>General</c:formatCode>
                <c:ptCount val="2"/>
                <c:pt idx="0">
                  <c:v>2007</c:v>
                </c:pt>
                <c:pt idx="1">
                  <c:v>2013</c:v>
                </c:pt>
              </c:numCache>
            </c:numRef>
          </c:cat>
          <c:val>
            <c:numRef>
              <c:f>'Chlamydia and gonorrhea prev'!$B$3:$C$3</c:f>
              <c:numCache>
                <c:formatCode>General</c:formatCode>
                <c:ptCount val="2"/>
                <c:pt idx="0">
                  <c:v>9</c:v>
                </c:pt>
                <c:pt idx="1">
                  <c:v>9.5</c:v>
                </c:pt>
              </c:numCache>
            </c:numRef>
          </c:val>
          <c:extLst>
            <c:ext xmlns:c16="http://schemas.microsoft.com/office/drawing/2014/chart" uri="{C3380CC4-5D6E-409C-BE32-E72D297353CC}">
              <c16:uniqueId val="{00000000-6294-45A3-8D9F-77EC86F4872C}"/>
            </c:ext>
          </c:extLst>
        </c:ser>
        <c:ser>
          <c:idx val="1"/>
          <c:order val="1"/>
          <c:tx>
            <c:strRef>
              <c:f>'Chlamydia and gonorrhea prev'!$A$4</c:f>
              <c:strCache>
                <c:ptCount val="1"/>
                <c:pt idx="0">
                  <c:v>Gonorrhea</c:v>
                </c:pt>
              </c:strCache>
            </c:strRef>
          </c:tx>
          <c:spPr>
            <a:solidFill>
              <a:srgbClr val="00CC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 and gonorrhea prev'!$B$2:$C$2</c:f>
              <c:numCache>
                <c:formatCode>General</c:formatCode>
                <c:ptCount val="2"/>
                <c:pt idx="0">
                  <c:v>2007</c:v>
                </c:pt>
                <c:pt idx="1">
                  <c:v>2013</c:v>
                </c:pt>
              </c:numCache>
            </c:numRef>
          </c:cat>
          <c:val>
            <c:numRef>
              <c:f>'Chlamydia and gonorrhea prev'!$B$4:$C$4</c:f>
              <c:numCache>
                <c:formatCode>General</c:formatCode>
                <c:ptCount val="2"/>
                <c:pt idx="0">
                  <c:v>1</c:v>
                </c:pt>
                <c:pt idx="1">
                  <c:v>3.7</c:v>
                </c:pt>
              </c:numCache>
            </c:numRef>
          </c:val>
          <c:extLst>
            <c:ext xmlns:c16="http://schemas.microsoft.com/office/drawing/2014/chart" uri="{C3380CC4-5D6E-409C-BE32-E72D297353CC}">
              <c16:uniqueId val="{00000001-6294-45A3-8D9F-77EC86F4872C}"/>
            </c:ext>
          </c:extLst>
        </c:ser>
        <c:dLbls>
          <c:showLegendKey val="0"/>
          <c:showVal val="0"/>
          <c:showCatName val="0"/>
          <c:showSerName val="0"/>
          <c:showPercent val="0"/>
          <c:showBubbleSize val="0"/>
        </c:dLbls>
        <c:gapWidth val="150"/>
        <c:overlap val="-10"/>
        <c:axId val="134343296"/>
        <c:axId val="134345088"/>
      </c:barChart>
      <c:catAx>
        <c:axId val="134343296"/>
        <c:scaling>
          <c:orientation val="minMax"/>
        </c:scaling>
        <c:delete val="0"/>
        <c:axPos val="b"/>
        <c:majorGridlines>
          <c:spPr>
            <a:ln w="6350">
              <a:solidFill>
                <a:srgbClr val="33CCCC"/>
              </a:solidFill>
              <a:prstDash val="sysDash"/>
            </a:ln>
          </c:spPr>
        </c:majorGridlines>
        <c:numFmt formatCode="General" sourceLinked="1"/>
        <c:majorTickMark val="out"/>
        <c:minorTickMark val="none"/>
        <c:tickLblPos val="nextTo"/>
        <c:crossAx val="134345088"/>
        <c:crosses val="autoZero"/>
        <c:auto val="1"/>
        <c:lblAlgn val="ctr"/>
        <c:lblOffset val="100"/>
        <c:noMultiLvlLbl val="0"/>
      </c:catAx>
      <c:valAx>
        <c:axId val="134345088"/>
        <c:scaling>
          <c:orientation val="minMax"/>
          <c:max val="10"/>
          <c:min val="0"/>
        </c:scaling>
        <c:delete val="0"/>
        <c:axPos val="l"/>
        <c:majorGridlines>
          <c:spPr>
            <a:ln w="6350">
              <a:solidFill>
                <a:srgbClr val="33CCCC"/>
              </a:solidFill>
              <a:prstDash val="sysDash"/>
            </a:ln>
          </c:spPr>
        </c:majorGridlines>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spPr>
          <a:ln>
            <a:noFill/>
          </a:ln>
        </c:spPr>
        <c:crossAx val="134343296"/>
        <c:crosses val="autoZero"/>
        <c:crossBetween val="between"/>
        <c:majorUnit val="2"/>
      </c:valAx>
    </c:plotArea>
    <c:legend>
      <c:legendPos val="t"/>
      <c:layout>
        <c:manualLayout>
          <c:xMode val="edge"/>
          <c:yMode val="edge"/>
          <c:x val="0.48117794611116649"/>
          <c:y val="2.0408163265306121E-2"/>
          <c:w val="0.5188220538888334"/>
          <c:h val="7.307354437838127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'Condom use _KP'!$A$4</c:f>
              <c:strCache>
                <c:ptCount val="1"/>
                <c:pt idx="0">
                  <c:v>FSW</c:v>
                </c:pt>
              </c:strCache>
            </c:strRef>
          </c:tx>
          <c:spPr>
            <a:solidFill>
              <a:srgbClr val="00A99A"/>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9B-4D8E-B4CB-18F81D733F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_KP'!$B$3:$K$3</c:f>
              <c:strCache>
                <c:ptCount val="10"/>
                <c:pt idx="0">
                  <c:v>2006</c:v>
                </c:pt>
                <c:pt idx="1">
                  <c:v>2007</c:v>
                </c:pt>
                <c:pt idx="2">
                  <c:v>2008</c:v>
                </c:pt>
                <c:pt idx="3">
                  <c:v>2009</c:v>
                </c:pt>
                <c:pt idx="4">
                  <c:v>2010</c:v>
                </c:pt>
                <c:pt idx="5">
                  <c:v>2012</c:v>
                </c:pt>
                <c:pt idx="6">
                  <c:v>2014</c:v>
                </c:pt>
                <c:pt idx="7">
                  <c:v>2016</c:v>
                </c:pt>
                <c:pt idx="8">
                  <c:v>2018</c:v>
                </c:pt>
                <c:pt idx="9">
                  <c:v>2019</c:v>
                </c:pt>
              </c:strCache>
            </c:strRef>
          </c:cat>
          <c:val>
            <c:numRef>
              <c:f>'Condom use _KP'!$B$4:$K$4</c:f>
              <c:numCache>
                <c:formatCode>0</c:formatCode>
                <c:ptCount val="10"/>
                <c:pt idx="1">
                  <c:v>96</c:v>
                </c:pt>
                <c:pt idx="3">
                  <c:v>92</c:v>
                </c:pt>
                <c:pt idx="4">
                  <c:v>95.66</c:v>
                </c:pt>
                <c:pt idx="5">
                  <c:v>94</c:v>
                </c:pt>
                <c:pt idx="6">
                  <c:v>96.09</c:v>
                </c:pt>
                <c:pt idx="7">
                  <c:v>83.1</c:v>
                </c:pt>
                <c:pt idx="9" formatCode="General">
                  <c:v>82</c:v>
                </c:pt>
              </c:numCache>
            </c:numRef>
          </c:val>
          <c:extLst>
            <c:ext xmlns:c16="http://schemas.microsoft.com/office/drawing/2014/chart" uri="{C3380CC4-5D6E-409C-BE32-E72D297353CC}">
              <c16:uniqueId val="{00000001-209B-4D8E-B4CB-18F81D733F43}"/>
            </c:ext>
          </c:extLst>
        </c:ser>
        <c:ser>
          <c:idx val="1"/>
          <c:order val="1"/>
          <c:tx>
            <c:strRef>
              <c:f>'Condom use _KP'!$A$5</c:f>
              <c:strCache>
                <c:ptCount val="1"/>
                <c:pt idx="0">
                  <c:v>MSM</c:v>
                </c:pt>
              </c:strCache>
            </c:strRef>
          </c:tx>
          <c:spPr>
            <a:solidFill>
              <a:srgbClr val="F78E1E"/>
            </a:solidFill>
            <a:ln>
              <a:no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9B-4D8E-B4CB-18F81D733F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_KP'!$B$3:$K$3</c:f>
              <c:strCache>
                <c:ptCount val="10"/>
                <c:pt idx="0">
                  <c:v>2006</c:v>
                </c:pt>
                <c:pt idx="1">
                  <c:v>2007</c:v>
                </c:pt>
                <c:pt idx="2">
                  <c:v>2008</c:v>
                </c:pt>
                <c:pt idx="3">
                  <c:v>2009</c:v>
                </c:pt>
                <c:pt idx="4">
                  <c:v>2010</c:v>
                </c:pt>
                <c:pt idx="5">
                  <c:v>2012</c:v>
                </c:pt>
                <c:pt idx="6">
                  <c:v>2014</c:v>
                </c:pt>
                <c:pt idx="7">
                  <c:v>2016</c:v>
                </c:pt>
                <c:pt idx="8">
                  <c:v>2018</c:v>
                </c:pt>
                <c:pt idx="9">
                  <c:v>2019</c:v>
                </c:pt>
              </c:strCache>
            </c:strRef>
          </c:cat>
          <c:val>
            <c:numRef>
              <c:f>'Condom use _KP'!$B$5:$K$5</c:f>
              <c:numCache>
                <c:formatCode>0</c:formatCode>
                <c:ptCount val="10"/>
                <c:pt idx="1">
                  <c:v>81</c:v>
                </c:pt>
                <c:pt idx="4">
                  <c:v>84.5</c:v>
                </c:pt>
                <c:pt idx="5">
                  <c:v>86</c:v>
                </c:pt>
                <c:pt idx="6" formatCode="General">
                  <c:v>82</c:v>
                </c:pt>
                <c:pt idx="7">
                  <c:v>79.34</c:v>
                </c:pt>
                <c:pt idx="8">
                  <c:v>82.65</c:v>
                </c:pt>
              </c:numCache>
            </c:numRef>
          </c:val>
          <c:extLst>
            <c:ext xmlns:c16="http://schemas.microsoft.com/office/drawing/2014/chart" uri="{C3380CC4-5D6E-409C-BE32-E72D297353CC}">
              <c16:uniqueId val="{00000003-209B-4D8E-B4CB-18F81D733F43}"/>
            </c:ext>
          </c:extLst>
        </c:ser>
        <c:ser>
          <c:idx val="2"/>
          <c:order val="2"/>
          <c:tx>
            <c:strRef>
              <c:f>'Condom use _KP'!$A$6</c:f>
              <c:strCache>
                <c:ptCount val="1"/>
                <c:pt idx="0">
                  <c:v>PWID</c:v>
                </c:pt>
              </c:strCache>
            </c:strRef>
          </c:tx>
          <c:spPr>
            <a:solidFill>
              <a:srgbClr val="00AEEF"/>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9B-4D8E-B4CB-18F81D733F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_KP'!$B$3:$K$3</c:f>
              <c:strCache>
                <c:ptCount val="10"/>
                <c:pt idx="0">
                  <c:v>2006</c:v>
                </c:pt>
                <c:pt idx="1">
                  <c:v>2007</c:v>
                </c:pt>
                <c:pt idx="2">
                  <c:v>2008</c:v>
                </c:pt>
                <c:pt idx="3">
                  <c:v>2009</c:v>
                </c:pt>
                <c:pt idx="4">
                  <c:v>2010</c:v>
                </c:pt>
                <c:pt idx="5">
                  <c:v>2012</c:v>
                </c:pt>
                <c:pt idx="6">
                  <c:v>2014</c:v>
                </c:pt>
                <c:pt idx="7">
                  <c:v>2016</c:v>
                </c:pt>
                <c:pt idx="8">
                  <c:v>2018</c:v>
                </c:pt>
                <c:pt idx="9">
                  <c:v>2019</c:v>
                </c:pt>
              </c:strCache>
            </c:strRef>
          </c:cat>
          <c:val>
            <c:numRef>
              <c:f>'Condom use _KP'!$B$6:$K$6</c:f>
              <c:numCache>
                <c:formatCode>General</c:formatCode>
                <c:ptCount val="10"/>
                <c:pt idx="0" formatCode="0">
                  <c:v>35</c:v>
                </c:pt>
                <c:pt idx="2" formatCode="0">
                  <c:v>42</c:v>
                </c:pt>
                <c:pt idx="4" formatCode="0">
                  <c:v>46.099998474121094</c:v>
                </c:pt>
                <c:pt idx="5" formatCode="0">
                  <c:v>49</c:v>
                </c:pt>
                <c:pt idx="6">
                  <c:v>51</c:v>
                </c:pt>
              </c:numCache>
            </c:numRef>
          </c:val>
          <c:extLst>
            <c:ext xmlns:c16="http://schemas.microsoft.com/office/drawing/2014/chart" uri="{C3380CC4-5D6E-409C-BE32-E72D297353CC}">
              <c16:uniqueId val="{00000005-209B-4D8E-B4CB-18F81D733F43}"/>
            </c:ext>
          </c:extLst>
        </c:ser>
        <c:ser>
          <c:idx val="3"/>
          <c:order val="3"/>
          <c:tx>
            <c:strRef>
              <c:f>'Condom use _KP'!$A$7</c:f>
              <c:strCache>
                <c:ptCount val="1"/>
                <c:pt idx="0">
                  <c:v>MSW</c:v>
                </c:pt>
              </c:strCache>
            </c:strRef>
          </c:tx>
          <c:spPr>
            <a:solidFill>
              <a:srgbClr val="F26B73"/>
            </a:solidFill>
            <a:ln>
              <a:no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9B-4D8E-B4CB-18F81D733F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_KP'!$B$3:$K$3</c:f>
              <c:strCache>
                <c:ptCount val="10"/>
                <c:pt idx="0">
                  <c:v>2006</c:v>
                </c:pt>
                <c:pt idx="1">
                  <c:v>2007</c:v>
                </c:pt>
                <c:pt idx="2">
                  <c:v>2008</c:v>
                </c:pt>
                <c:pt idx="3">
                  <c:v>2009</c:v>
                </c:pt>
                <c:pt idx="4">
                  <c:v>2010</c:v>
                </c:pt>
                <c:pt idx="5">
                  <c:v>2012</c:v>
                </c:pt>
                <c:pt idx="6">
                  <c:v>2014</c:v>
                </c:pt>
                <c:pt idx="7">
                  <c:v>2016</c:v>
                </c:pt>
                <c:pt idx="8">
                  <c:v>2018</c:v>
                </c:pt>
                <c:pt idx="9">
                  <c:v>2019</c:v>
                </c:pt>
              </c:strCache>
            </c:strRef>
          </c:cat>
          <c:val>
            <c:numRef>
              <c:f>'Condom use _KP'!$B$7:$K$7</c:f>
              <c:numCache>
                <c:formatCode>General</c:formatCode>
                <c:ptCount val="10"/>
                <c:pt idx="5" formatCode="0">
                  <c:v>98.2</c:v>
                </c:pt>
                <c:pt idx="6" formatCode="0">
                  <c:v>95.52</c:v>
                </c:pt>
                <c:pt idx="7" formatCode="0">
                  <c:v>80.599999999999994</c:v>
                </c:pt>
                <c:pt idx="8" formatCode="0">
                  <c:v>90.34</c:v>
                </c:pt>
              </c:numCache>
            </c:numRef>
          </c:val>
          <c:extLst>
            <c:ext xmlns:c16="http://schemas.microsoft.com/office/drawing/2014/chart" uri="{C3380CC4-5D6E-409C-BE32-E72D297353CC}">
              <c16:uniqueId val="{00000007-209B-4D8E-B4CB-18F81D733F43}"/>
            </c:ext>
          </c:extLst>
        </c:ser>
        <c:ser>
          <c:idx val="4"/>
          <c:order val="4"/>
          <c:tx>
            <c:strRef>
              <c:f>'Condom use _KP'!$A$8</c:f>
              <c:strCache>
                <c:ptCount val="1"/>
                <c:pt idx="0">
                  <c:v>TG</c:v>
                </c:pt>
              </c:strCache>
            </c:strRef>
          </c:tx>
          <c:spPr>
            <a:solidFill>
              <a:srgbClr val="78A7B7"/>
            </a:solidFill>
            <a:ln>
              <a:no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9B-4D8E-B4CB-18F81D733F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_KP'!$B$3:$K$3</c:f>
              <c:strCache>
                <c:ptCount val="10"/>
                <c:pt idx="0">
                  <c:v>2006</c:v>
                </c:pt>
                <c:pt idx="1">
                  <c:v>2007</c:v>
                </c:pt>
                <c:pt idx="2">
                  <c:v>2008</c:v>
                </c:pt>
                <c:pt idx="3">
                  <c:v>2009</c:v>
                </c:pt>
                <c:pt idx="4">
                  <c:v>2010</c:v>
                </c:pt>
                <c:pt idx="5">
                  <c:v>2012</c:v>
                </c:pt>
                <c:pt idx="6">
                  <c:v>2014</c:v>
                </c:pt>
                <c:pt idx="7">
                  <c:v>2016</c:v>
                </c:pt>
                <c:pt idx="8">
                  <c:v>2018</c:v>
                </c:pt>
                <c:pt idx="9">
                  <c:v>2019</c:v>
                </c:pt>
              </c:strCache>
            </c:strRef>
          </c:cat>
          <c:val>
            <c:numRef>
              <c:f>'Condom use _KP'!$B$8:$K$8</c:f>
              <c:numCache>
                <c:formatCode>General</c:formatCode>
                <c:ptCount val="10"/>
                <c:pt idx="5" formatCode="0">
                  <c:v>84.3</c:v>
                </c:pt>
                <c:pt idx="6" formatCode="0">
                  <c:v>82.56</c:v>
                </c:pt>
                <c:pt idx="7" formatCode="0">
                  <c:v>80.47</c:v>
                </c:pt>
                <c:pt idx="8" formatCode="0">
                  <c:v>76.849999999999994</c:v>
                </c:pt>
              </c:numCache>
            </c:numRef>
          </c:val>
          <c:extLst>
            <c:ext xmlns:c16="http://schemas.microsoft.com/office/drawing/2014/chart" uri="{C3380CC4-5D6E-409C-BE32-E72D297353CC}">
              <c16:uniqueId val="{00000009-209B-4D8E-B4CB-18F81D733F43}"/>
            </c:ext>
          </c:extLst>
        </c:ser>
        <c:dLbls>
          <c:showLegendKey val="0"/>
          <c:showVal val="0"/>
          <c:showCatName val="0"/>
          <c:showSerName val="0"/>
          <c:showPercent val="0"/>
          <c:showBubbleSize val="0"/>
        </c:dLbls>
        <c:gapWidth val="219"/>
        <c:overlap val="-13"/>
        <c:axId val="905103384"/>
        <c:axId val="905103712"/>
      </c:barChart>
      <c:scatterChart>
        <c:scatterStyle val="smoothMarker"/>
        <c:varyColors val="0"/>
        <c:ser>
          <c:idx val="5"/>
          <c:order val="5"/>
          <c:tx>
            <c:strRef>
              <c:f>'Condom use _KP'!$O$2</c:f>
              <c:strCache>
                <c:ptCount val="1"/>
                <c:pt idx="0">
                  <c:v>t</c:v>
                </c:pt>
              </c:strCache>
            </c:strRef>
          </c:tx>
          <c:spPr>
            <a:ln w="15875" cap="rnd">
              <a:solidFill>
                <a:srgbClr val="E31837"/>
              </a:solidFill>
              <a:prstDash val="dash"/>
              <a:round/>
            </a:ln>
            <a:effectLst/>
          </c:spPr>
          <c:marker>
            <c:symbol val="none"/>
          </c:marker>
          <c:xVal>
            <c:numRef>
              <c:f>'Condom use _KP'!$N$3:$N$4</c:f>
              <c:numCache>
                <c:formatCode>General</c:formatCode>
                <c:ptCount val="2"/>
                <c:pt idx="0">
                  <c:v>0</c:v>
                </c:pt>
                <c:pt idx="1">
                  <c:v>1</c:v>
                </c:pt>
              </c:numCache>
            </c:numRef>
          </c:xVal>
          <c:yVal>
            <c:numRef>
              <c:f>'Condom use _KP'!$O$3:$O$4</c:f>
              <c:numCache>
                <c:formatCode>General</c:formatCode>
                <c:ptCount val="2"/>
                <c:pt idx="0">
                  <c:v>90</c:v>
                </c:pt>
                <c:pt idx="1">
                  <c:v>90</c:v>
                </c:pt>
              </c:numCache>
            </c:numRef>
          </c:yVal>
          <c:smooth val="1"/>
          <c:extLst>
            <c:ext xmlns:c16="http://schemas.microsoft.com/office/drawing/2014/chart" uri="{C3380CC4-5D6E-409C-BE32-E72D297353CC}">
              <c16:uniqueId val="{0000000A-209B-4D8E-B4CB-18F81D733F43}"/>
            </c:ext>
          </c:extLst>
        </c:ser>
        <c:dLbls>
          <c:showLegendKey val="0"/>
          <c:showVal val="0"/>
          <c:showCatName val="0"/>
          <c:showSerName val="0"/>
          <c:showPercent val="0"/>
          <c:showBubbleSize val="0"/>
        </c:dLbls>
        <c:axId val="1167538408"/>
        <c:axId val="1167536112"/>
      </c:scatterChart>
      <c:catAx>
        <c:axId val="905103384"/>
        <c:scaling>
          <c:orientation val="minMax"/>
        </c:scaling>
        <c:delete val="0"/>
        <c:axPos val="b"/>
        <c:majorGridlines>
          <c:spPr>
            <a:ln w="12700" cap="flat" cmpd="sng" algn="ctr">
              <a:solidFill>
                <a:srgbClr val="ABE1FA"/>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5103712"/>
        <c:crosses val="autoZero"/>
        <c:auto val="1"/>
        <c:lblAlgn val="ctr"/>
        <c:lblOffset val="100"/>
        <c:noMultiLvlLbl val="0"/>
      </c:catAx>
      <c:valAx>
        <c:axId val="905103712"/>
        <c:scaling>
          <c:orientation val="minMax"/>
          <c:max val="100"/>
        </c:scaling>
        <c:delete val="1"/>
        <c:axPos val="l"/>
        <c:majorGridlines>
          <c:spPr>
            <a:ln w="12700" cap="flat" cmpd="sng" algn="ctr">
              <a:solidFill>
                <a:srgbClr val="ABE1FA"/>
              </a:solidFill>
              <a:prstDash val="dash"/>
              <a:round/>
            </a:ln>
            <a:effectLst/>
          </c:spPr>
        </c:majorGridlines>
        <c:numFmt formatCode="0" sourceLinked="1"/>
        <c:majorTickMark val="none"/>
        <c:minorTickMark val="none"/>
        <c:tickLblPos val="nextTo"/>
        <c:crossAx val="905103384"/>
        <c:crosses val="autoZero"/>
        <c:crossBetween val="between"/>
        <c:majorUnit val="20"/>
      </c:valAx>
      <c:valAx>
        <c:axId val="1167536112"/>
        <c:scaling>
          <c:orientation val="minMax"/>
        </c:scaling>
        <c:delete val="1"/>
        <c:axPos val="r"/>
        <c:numFmt formatCode="General" sourceLinked="1"/>
        <c:majorTickMark val="out"/>
        <c:minorTickMark val="none"/>
        <c:tickLblPos val="nextTo"/>
        <c:crossAx val="1167538408"/>
        <c:crosses val="max"/>
        <c:crossBetween val="midCat"/>
      </c:valAx>
      <c:valAx>
        <c:axId val="1167538408"/>
        <c:scaling>
          <c:orientation val="minMax"/>
          <c:max val="1"/>
        </c:scaling>
        <c:delete val="1"/>
        <c:axPos val="t"/>
        <c:numFmt formatCode="General" sourceLinked="1"/>
        <c:majorTickMark val="out"/>
        <c:minorTickMark val="none"/>
        <c:tickLblPos val="nextTo"/>
        <c:crossAx val="1167536112"/>
        <c:crosses val="max"/>
        <c:crossBetween val="midCat"/>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86679916758353E-2"/>
          <c:y val="0.11262915679422493"/>
          <c:w val="0.89439516391720819"/>
          <c:h val="0.64473984807430718"/>
        </c:manualLayout>
      </c:layout>
      <c:barChart>
        <c:barDir val="col"/>
        <c:grouping val="clustered"/>
        <c:varyColors val="0"/>
        <c:ser>
          <c:idx val="0"/>
          <c:order val="0"/>
          <c:tx>
            <c:strRef>
              <c:f>'City specific Data'!$A$56</c:f>
              <c:strCache>
                <c:ptCount val="1"/>
                <c:pt idx="0">
                  <c:v>Venue based FSW</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'City specific Data'!$B$55:$E$55</c:f>
              <c:strCache>
                <c:ptCount val="4"/>
                <c:pt idx="0">
                  <c:v>Bangkok</c:v>
                </c:pt>
                <c:pt idx="1">
                  <c:v>Chiang Mai</c:v>
                </c:pt>
                <c:pt idx="2">
                  <c:v>Phuket</c:v>
                </c:pt>
                <c:pt idx="3">
                  <c:v>Chonburi</c:v>
                </c:pt>
              </c:strCache>
            </c:strRef>
          </c:cat>
          <c:val>
            <c:numRef>
              <c:f>'City specific Data'!$B$56:$E$56</c:f>
              <c:numCache>
                <c:formatCode>General</c:formatCode>
                <c:ptCount val="4"/>
                <c:pt idx="0">
                  <c:v>92.1</c:v>
                </c:pt>
                <c:pt idx="1">
                  <c:v>93.8</c:v>
                </c:pt>
                <c:pt idx="2">
                  <c:v>84</c:v>
                </c:pt>
                <c:pt idx="3">
                  <c:v>86.4</c:v>
                </c:pt>
              </c:numCache>
            </c:numRef>
          </c:val>
          <c:extLst>
            <c:ext xmlns:c16="http://schemas.microsoft.com/office/drawing/2014/chart" uri="{C3380CC4-5D6E-409C-BE32-E72D297353CC}">
              <c16:uniqueId val="{00000000-C12D-482D-A94B-DADB02668EA4}"/>
            </c:ext>
          </c:extLst>
        </c:ser>
        <c:ser>
          <c:idx val="1"/>
          <c:order val="1"/>
          <c:tx>
            <c:strRef>
              <c:f>'City specific Data'!$A$57</c:f>
              <c:strCache>
                <c:ptCount val="1"/>
                <c:pt idx="0">
                  <c:v>MSM</c:v>
                </c:pt>
              </c:strCache>
            </c:strRef>
          </c:tx>
          <c:spPr>
            <a:solidFill>
              <a:srgbClr val="FF8F5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'City specific Data'!$B$55:$E$55</c:f>
              <c:strCache>
                <c:ptCount val="4"/>
                <c:pt idx="0">
                  <c:v>Bangkok</c:v>
                </c:pt>
                <c:pt idx="1">
                  <c:v>Chiang Mai</c:v>
                </c:pt>
                <c:pt idx="2">
                  <c:v>Phuket</c:v>
                </c:pt>
                <c:pt idx="3">
                  <c:v>Chonburi</c:v>
                </c:pt>
              </c:strCache>
            </c:strRef>
          </c:cat>
          <c:val>
            <c:numRef>
              <c:f>'City specific Data'!$B$57:$E$57</c:f>
              <c:numCache>
                <c:formatCode>General</c:formatCode>
                <c:ptCount val="4"/>
                <c:pt idx="0">
                  <c:v>85.4</c:v>
                </c:pt>
                <c:pt idx="1">
                  <c:v>73.3</c:v>
                </c:pt>
                <c:pt idx="2">
                  <c:v>78.900000000000006</c:v>
                </c:pt>
              </c:numCache>
            </c:numRef>
          </c:val>
          <c:extLst>
            <c:ext xmlns:c16="http://schemas.microsoft.com/office/drawing/2014/chart" uri="{C3380CC4-5D6E-409C-BE32-E72D297353CC}">
              <c16:uniqueId val="{00000001-C12D-482D-A94B-DADB02668EA4}"/>
            </c:ext>
          </c:extLst>
        </c:ser>
        <c:ser>
          <c:idx val="2"/>
          <c:order val="2"/>
          <c:tx>
            <c:strRef>
              <c:f>'City specific Data'!$A$58</c:f>
              <c:strCache>
                <c:ptCount val="1"/>
                <c:pt idx="0">
                  <c:v>TG</c:v>
                </c:pt>
              </c:strCache>
            </c:strRef>
          </c:tx>
          <c:spPr>
            <a:solidFill>
              <a:srgbClr val="FF7C8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'City specific Data'!$B$55:$E$55</c:f>
              <c:strCache>
                <c:ptCount val="4"/>
                <c:pt idx="0">
                  <c:v>Bangkok</c:v>
                </c:pt>
                <c:pt idx="1">
                  <c:v>Chiang Mai</c:v>
                </c:pt>
                <c:pt idx="2">
                  <c:v>Phuket</c:v>
                </c:pt>
                <c:pt idx="3">
                  <c:v>Chonburi</c:v>
                </c:pt>
              </c:strCache>
            </c:strRef>
          </c:cat>
          <c:val>
            <c:numRef>
              <c:f>'City specific Data'!$B$58:$E$58</c:f>
              <c:numCache>
                <c:formatCode>General</c:formatCode>
                <c:ptCount val="4"/>
                <c:pt idx="0">
                  <c:v>78</c:v>
                </c:pt>
                <c:pt idx="1">
                  <c:v>72.7</c:v>
                </c:pt>
                <c:pt idx="2">
                  <c:v>71.7</c:v>
                </c:pt>
                <c:pt idx="3">
                  <c:v>81.3</c:v>
                </c:pt>
              </c:numCache>
            </c:numRef>
          </c:val>
          <c:extLst>
            <c:ext xmlns:c16="http://schemas.microsoft.com/office/drawing/2014/chart" uri="{C3380CC4-5D6E-409C-BE32-E72D297353CC}">
              <c16:uniqueId val="{00000002-C12D-482D-A94B-DADB02668EA4}"/>
            </c:ext>
          </c:extLst>
        </c:ser>
        <c:dLbls>
          <c:showLegendKey val="0"/>
          <c:showVal val="0"/>
          <c:showCatName val="0"/>
          <c:showSerName val="0"/>
          <c:showPercent val="0"/>
          <c:showBubbleSize val="0"/>
        </c:dLbls>
        <c:gapWidth val="150"/>
        <c:overlap val="-10"/>
        <c:axId val="135396736"/>
        <c:axId val="135410816"/>
      </c:barChart>
      <c:scatterChart>
        <c:scatterStyle val="smoothMarker"/>
        <c:varyColors val="0"/>
        <c:ser>
          <c:idx val="3"/>
          <c:order val="3"/>
          <c:tx>
            <c:strRef>
              <c:f>'City specific Data'!$C$60</c:f>
              <c:strCache>
                <c:ptCount val="1"/>
                <c:pt idx="0">
                  <c:v>target</c:v>
                </c:pt>
              </c:strCache>
            </c:strRef>
          </c:tx>
          <c:spPr>
            <a:ln w="15875">
              <a:solidFill>
                <a:srgbClr val="E31837"/>
              </a:solidFill>
              <a:prstDash val="dash"/>
            </a:ln>
          </c:spPr>
          <c:marker>
            <c:symbol val="none"/>
          </c:marker>
          <c:xVal>
            <c:numRef>
              <c:f>'City specific Data'!$B$61:$B$62</c:f>
              <c:numCache>
                <c:formatCode>General</c:formatCode>
                <c:ptCount val="2"/>
                <c:pt idx="0">
                  <c:v>0</c:v>
                </c:pt>
                <c:pt idx="1">
                  <c:v>1</c:v>
                </c:pt>
              </c:numCache>
            </c:numRef>
          </c:xVal>
          <c:yVal>
            <c:numRef>
              <c:f>'City specific Data'!$C$61:$C$62</c:f>
              <c:numCache>
                <c:formatCode>General</c:formatCode>
                <c:ptCount val="2"/>
                <c:pt idx="0">
                  <c:v>90</c:v>
                </c:pt>
                <c:pt idx="1">
                  <c:v>90</c:v>
                </c:pt>
              </c:numCache>
            </c:numRef>
          </c:yVal>
          <c:smooth val="1"/>
          <c:extLst>
            <c:ext xmlns:c16="http://schemas.microsoft.com/office/drawing/2014/chart" uri="{C3380CC4-5D6E-409C-BE32-E72D297353CC}">
              <c16:uniqueId val="{00000003-C12D-482D-A94B-DADB02668EA4}"/>
            </c:ext>
          </c:extLst>
        </c:ser>
        <c:dLbls>
          <c:showLegendKey val="0"/>
          <c:showVal val="0"/>
          <c:showCatName val="0"/>
          <c:showSerName val="0"/>
          <c:showPercent val="0"/>
          <c:showBubbleSize val="0"/>
        </c:dLbls>
        <c:axId val="458085400"/>
        <c:axId val="458086384"/>
      </c:scatterChart>
      <c:catAx>
        <c:axId val="135396736"/>
        <c:scaling>
          <c:orientation val="minMax"/>
        </c:scaling>
        <c:delete val="0"/>
        <c:axPos val="b"/>
        <c:numFmt formatCode="General" sourceLinked="1"/>
        <c:majorTickMark val="out"/>
        <c:minorTickMark val="none"/>
        <c:tickLblPos val="nextTo"/>
        <c:crossAx val="135410816"/>
        <c:crosses val="autoZero"/>
        <c:auto val="1"/>
        <c:lblAlgn val="ctr"/>
        <c:lblOffset val="100"/>
        <c:noMultiLvlLbl val="0"/>
      </c:catAx>
      <c:valAx>
        <c:axId val="135410816"/>
        <c:scaling>
          <c:orientation val="minMax"/>
          <c:max val="100"/>
          <c:min val="0"/>
        </c:scaling>
        <c:delete val="0"/>
        <c:axPos val="l"/>
        <c:title>
          <c:tx>
            <c:rich>
              <a:bodyPr rot="0" vert="horz"/>
              <a:lstStyle/>
              <a:p>
                <a:pPr>
                  <a:defRPr/>
                </a:pPr>
                <a:r>
                  <a:rPr lang="en-US"/>
                  <a:t>%</a:t>
                </a:r>
              </a:p>
            </c:rich>
          </c:tx>
          <c:layout>
            <c:manualLayout>
              <c:xMode val="edge"/>
              <c:yMode val="edge"/>
              <c:x val="1.2551556055493088E-3"/>
              <c:y val="8.1043194880067185E-2"/>
            </c:manualLayout>
          </c:layout>
          <c:overlay val="0"/>
        </c:title>
        <c:numFmt formatCode="General" sourceLinked="1"/>
        <c:majorTickMark val="out"/>
        <c:minorTickMark val="none"/>
        <c:tickLblPos val="nextTo"/>
        <c:crossAx val="135396736"/>
        <c:crosses val="autoZero"/>
        <c:crossBetween val="between"/>
      </c:valAx>
      <c:valAx>
        <c:axId val="458086384"/>
        <c:scaling>
          <c:orientation val="minMax"/>
        </c:scaling>
        <c:delete val="1"/>
        <c:axPos val="r"/>
        <c:numFmt formatCode="General" sourceLinked="1"/>
        <c:majorTickMark val="out"/>
        <c:minorTickMark val="none"/>
        <c:tickLblPos val="nextTo"/>
        <c:crossAx val="458085400"/>
        <c:crosses val="max"/>
        <c:crossBetween val="midCat"/>
      </c:valAx>
      <c:valAx>
        <c:axId val="458085400"/>
        <c:scaling>
          <c:orientation val="minMax"/>
          <c:max val="1"/>
        </c:scaling>
        <c:delete val="1"/>
        <c:axPos val="t"/>
        <c:numFmt formatCode="General" sourceLinked="1"/>
        <c:majorTickMark val="out"/>
        <c:minorTickMark val="none"/>
        <c:tickLblPos val="nextTo"/>
        <c:crossAx val="458086384"/>
        <c:crosses val="max"/>
        <c:crossBetween val="midCat"/>
      </c:valAx>
    </c:plotArea>
    <c:legend>
      <c:legendPos val="b"/>
      <c:legendEntry>
        <c:idx val="3"/>
        <c:delete val="1"/>
      </c:legendEntry>
      <c:layout>
        <c:manualLayout>
          <c:xMode val="edge"/>
          <c:yMode val="edge"/>
          <c:x val="0.15823080708661416"/>
          <c:y val="0.90254376306812456"/>
          <c:w val="0.62273012748406453"/>
          <c:h val="7.307356394921098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81119860017498"/>
          <c:y val="0.18708689946365401"/>
          <c:w val="0.51927741501824465"/>
          <c:h val="0.79198713910761154"/>
        </c:manualLayout>
      </c:layout>
      <c:barChart>
        <c:barDir val="bar"/>
        <c:grouping val="clustered"/>
        <c:varyColors val="0"/>
        <c:ser>
          <c:idx val="0"/>
          <c:order val="0"/>
          <c:tx>
            <c:strRef>
              <c:f>'cndm use_BKK'!$C$3</c:f>
              <c:strCache>
                <c:ptCount val="1"/>
                <c:pt idx="0">
                  <c:v>2007</c:v>
                </c:pt>
              </c:strCache>
            </c:strRef>
          </c:tx>
          <c:spPr>
            <a:solidFill>
              <a:srgbClr val="FF505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use_BKK'!$A$4:$B$8</c:f>
              <c:multiLvlStrCache>
                <c:ptCount val="5"/>
                <c:lvl>
                  <c:pt idx="0">
                    <c:v>All FSW</c:v>
                  </c:pt>
                  <c:pt idx="1">
                    <c:v>Non-venue based FSW</c:v>
                  </c:pt>
                  <c:pt idx="2">
                    <c:v>Venue based FSW</c:v>
                  </c:pt>
                  <c:pt idx="3">
                    <c:v>Non-venue based FSW</c:v>
                  </c:pt>
                  <c:pt idx="4">
                    <c:v>Venue based FSW</c:v>
                  </c:pt>
                </c:lvl>
                <c:lvl>
                  <c:pt idx="0">
                    <c:v>with client</c:v>
                  </c:pt>
                  <c:pt idx="1">
                    <c:v>with regular client</c:v>
                  </c:pt>
                  <c:pt idx="3">
                    <c:v>with non-regular client</c:v>
                  </c:pt>
                </c:lvl>
              </c:multiLvlStrCache>
            </c:multiLvlStrRef>
          </c:cat>
          <c:val>
            <c:numRef>
              <c:f>'cndm use_BKK'!$C$4:$C$8</c:f>
              <c:numCache>
                <c:formatCode>General</c:formatCode>
                <c:ptCount val="5"/>
                <c:pt idx="0">
                  <c:v>92</c:v>
                </c:pt>
              </c:numCache>
            </c:numRef>
          </c:val>
          <c:extLst>
            <c:ext xmlns:c16="http://schemas.microsoft.com/office/drawing/2014/chart" uri="{C3380CC4-5D6E-409C-BE32-E72D297353CC}">
              <c16:uniqueId val="{00000000-AE59-478F-ABE4-608BDC916759}"/>
            </c:ext>
          </c:extLst>
        </c:ser>
        <c:ser>
          <c:idx val="1"/>
          <c:order val="1"/>
          <c:tx>
            <c:strRef>
              <c:f>'cndm use_BKK'!$D$3</c:f>
              <c:strCache>
                <c:ptCount val="1"/>
                <c:pt idx="0">
                  <c:v>2013</c:v>
                </c:pt>
              </c:strCache>
            </c:strRef>
          </c:tx>
          <c:spPr>
            <a:solidFill>
              <a:srgbClr val="33CCC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use_BKK'!$A$4:$B$8</c:f>
              <c:multiLvlStrCache>
                <c:ptCount val="5"/>
                <c:lvl>
                  <c:pt idx="0">
                    <c:v>All FSW</c:v>
                  </c:pt>
                  <c:pt idx="1">
                    <c:v>Non-venue based FSW</c:v>
                  </c:pt>
                  <c:pt idx="2">
                    <c:v>Venue based FSW</c:v>
                  </c:pt>
                  <c:pt idx="3">
                    <c:v>Non-venue based FSW</c:v>
                  </c:pt>
                  <c:pt idx="4">
                    <c:v>Venue based FSW</c:v>
                  </c:pt>
                </c:lvl>
                <c:lvl>
                  <c:pt idx="0">
                    <c:v>with client</c:v>
                  </c:pt>
                  <c:pt idx="1">
                    <c:v>with regular client</c:v>
                  </c:pt>
                  <c:pt idx="3">
                    <c:v>with non-regular client</c:v>
                  </c:pt>
                </c:lvl>
              </c:multiLvlStrCache>
            </c:multiLvlStrRef>
          </c:cat>
          <c:val>
            <c:numRef>
              <c:f>'cndm use_BKK'!$D$4:$D$8</c:f>
              <c:numCache>
                <c:formatCode>General</c:formatCode>
                <c:ptCount val="5"/>
                <c:pt idx="0">
                  <c:v>90.1</c:v>
                </c:pt>
                <c:pt idx="1">
                  <c:v>91</c:v>
                </c:pt>
                <c:pt idx="2">
                  <c:v>75</c:v>
                </c:pt>
                <c:pt idx="3">
                  <c:v>84</c:v>
                </c:pt>
                <c:pt idx="4">
                  <c:v>100</c:v>
                </c:pt>
              </c:numCache>
            </c:numRef>
          </c:val>
          <c:extLst>
            <c:ext xmlns:c16="http://schemas.microsoft.com/office/drawing/2014/chart" uri="{C3380CC4-5D6E-409C-BE32-E72D297353CC}">
              <c16:uniqueId val="{00000001-AE59-478F-ABE4-608BDC916759}"/>
            </c:ext>
          </c:extLst>
        </c:ser>
        <c:dLbls>
          <c:showLegendKey val="0"/>
          <c:showVal val="0"/>
          <c:showCatName val="0"/>
          <c:showSerName val="0"/>
          <c:showPercent val="0"/>
          <c:showBubbleSize val="0"/>
        </c:dLbls>
        <c:gapWidth val="150"/>
        <c:overlap val="-10"/>
        <c:axId val="135056768"/>
        <c:axId val="135058560"/>
      </c:barChart>
      <c:scatterChart>
        <c:scatterStyle val="lineMarker"/>
        <c:varyColors val="0"/>
        <c:ser>
          <c:idx val="2"/>
          <c:order val="2"/>
          <c:tx>
            <c:strRef>
              <c:f>'cndm use_BKK'!$J$2</c:f>
              <c:strCache>
                <c:ptCount val="1"/>
                <c:pt idx="0">
                  <c:v>tar</c:v>
                </c:pt>
              </c:strCache>
            </c:strRef>
          </c:tx>
          <c:spPr>
            <a:ln w="19050">
              <a:solidFill>
                <a:srgbClr val="E31837"/>
              </a:solidFill>
              <a:prstDash val="dash"/>
            </a:ln>
          </c:spPr>
          <c:marker>
            <c:symbol val="none"/>
          </c:marker>
          <c:xVal>
            <c:numRef>
              <c:f>'cndm use_BKK'!$I$3:$I$4</c:f>
              <c:numCache>
                <c:formatCode>General</c:formatCode>
                <c:ptCount val="2"/>
                <c:pt idx="0">
                  <c:v>90</c:v>
                </c:pt>
                <c:pt idx="1">
                  <c:v>90</c:v>
                </c:pt>
              </c:numCache>
            </c:numRef>
          </c:xVal>
          <c:yVal>
            <c:numRef>
              <c:f>'cndm use_BKK'!$J$3:$J$4</c:f>
              <c:numCache>
                <c:formatCode>General</c:formatCode>
                <c:ptCount val="2"/>
                <c:pt idx="0">
                  <c:v>0</c:v>
                </c:pt>
                <c:pt idx="1">
                  <c:v>1</c:v>
                </c:pt>
              </c:numCache>
            </c:numRef>
          </c:yVal>
          <c:smooth val="0"/>
          <c:extLst>
            <c:ext xmlns:c16="http://schemas.microsoft.com/office/drawing/2014/chart" uri="{C3380CC4-5D6E-409C-BE32-E72D297353CC}">
              <c16:uniqueId val="{00000002-AE59-478F-ABE4-608BDC916759}"/>
            </c:ext>
          </c:extLst>
        </c:ser>
        <c:dLbls>
          <c:showLegendKey val="0"/>
          <c:showVal val="0"/>
          <c:showCatName val="0"/>
          <c:showSerName val="0"/>
          <c:showPercent val="0"/>
          <c:showBubbleSize val="0"/>
        </c:dLbls>
        <c:axId val="135336704"/>
        <c:axId val="135060480"/>
      </c:scatterChart>
      <c:catAx>
        <c:axId val="135056768"/>
        <c:scaling>
          <c:orientation val="maxMin"/>
        </c:scaling>
        <c:delete val="0"/>
        <c:axPos val="l"/>
        <c:numFmt formatCode="General" sourceLinked="0"/>
        <c:majorTickMark val="out"/>
        <c:minorTickMark val="none"/>
        <c:tickLblPos val="nextTo"/>
        <c:crossAx val="135058560"/>
        <c:crosses val="autoZero"/>
        <c:auto val="1"/>
        <c:lblAlgn val="ctr"/>
        <c:lblOffset val="100"/>
        <c:noMultiLvlLbl val="0"/>
      </c:catAx>
      <c:valAx>
        <c:axId val="135058560"/>
        <c:scaling>
          <c:orientation val="minMax"/>
          <c:max val="100"/>
          <c:min val="0"/>
        </c:scaling>
        <c:delete val="0"/>
        <c:axPos val="t"/>
        <c:title>
          <c:tx>
            <c:rich>
              <a:bodyPr/>
              <a:lstStyle/>
              <a:p>
                <a:pPr>
                  <a:defRPr/>
                </a:pPr>
                <a:r>
                  <a:rPr lang="en-US"/>
                  <a:t>%</a:t>
                </a:r>
              </a:p>
            </c:rich>
          </c:tx>
          <c:layout>
            <c:manualLayout>
              <c:xMode val="edge"/>
              <c:yMode val="edge"/>
              <c:x val="0.96379002624671917"/>
              <c:y val="9.8148031496062993E-2"/>
            </c:manualLayout>
          </c:layout>
          <c:overlay val="0"/>
        </c:title>
        <c:numFmt formatCode="General" sourceLinked="1"/>
        <c:majorTickMark val="out"/>
        <c:minorTickMark val="none"/>
        <c:tickLblPos val="nextTo"/>
        <c:crossAx val="135056768"/>
        <c:crosses val="autoZero"/>
        <c:crossBetween val="between"/>
        <c:majorUnit val="10"/>
      </c:valAx>
      <c:valAx>
        <c:axId val="135060480"/>
        <c:scaling>
          <c:orientation val="minMax"/>
          <c:max val="1"/>
          <c:min val="0"/>
        </c:scaling>
        <c:delete val="1"/>
        <c:axPos val="r"/>
        <c:numFmt formatCode="General" sourceLinked="1"/>
        <c:majorTickMark val="out"/>
        <c:minorTickMark val="none"/>
        <c:tickLblPos val="nextTo"/>
        <c:crossAx val="135336704"/>
        <c:crosses val="max"/>
        <c:crossBetween val="midCat"/>
        <c:majorUnit val="0.2"/>
      </c:valAx>
      <c:valAx>
        <c:axId val="135336704"/>
        <c:scaling>
          <c:orientation val="minMax"/>
        </c:scaling>
        <c:delete val="1"/>
        <c:axPos val="b"/>
        <c:numFmt formatCode="General" sourceLinked="1"/>
        <c:majorTickMark val="out"/>
        <c:minorTickMark val="none"/>
        <c:tickLblPos val="nextTo"/>
        <c:crossAx val="135060480"/>
        <c:crosses val="autoZero"/>
        <c:crossBetween val="midCat"/>
      </c:valAx>
    </c:plotArea>
    <c:legend>
      <c:legendPos val="t"/>
      <c:legendEntry>
        <c:idx val="2"/>
        <c:delete val="1"/>
      </c:legendEntry>
      <c:layout>
        <c:manualLayout>
          <c:xMode val="edge"/>
          <c:yMode val="edge"/>
          <c:x val="0"/>
          <c:y val="0.02"/>
          <c:w val="0.33133920759905011"/>
          <c:h val="7.161207349081365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86679916758353E-2"/>
          <c:y val="0.11262915679422493"/>
          <c:w val="0.89439516391720819"/>
          <c:h val="0.5801139804258344"/>
        </c:manualLayout>
      </c:layout>
      <c:barChart>
        <c:barDir val="col"/>
        <c:grouping val="clustered"/>
        <c:varyColors val="0"/>
        <c:ser>
          <c:idx val="0"/>
          <c:order val="0"/>
          <c:tx>
            <c:strRef>
              <c:f>'condm use_FSW'!$B$4</c:f>
              <c:strCache>
                <c:ptCount val="1"/>
                <c:pt idx="0">
                  <c:v>with occasional client</c:v>
                </c:pt>
              </c:strCache>
            </c:strRef>
          </c:tx>
          <c:spPr>
            <a:solidFill>
              <a:srgbClr val="00CCF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'condm use_FSW'!$C$3:$E$3</c:f>
              <c:strCache>
                <c:ptCount val="3"/>
                <c:pt idx="0">
                  <c:v>Direct FSW</c:v>
                </c:pt>
                <c:pt idx="1">
                  <c:v>Indirect FSW</c:v>
                </c:pt>
                <c:pt idx="2">
                  <c:v>All FSW</c:v>
                </c:pt>
              </c:strCache>
            </c:strRef>
          </c:cat>
          <c:val>
            <c:numRef>
              <c:f>'condm use_FSW'!$C$4:$E$4</c:f>
              <c:numCache>
                <c:formatCode>General</c:formatCode>
                <c:ptCount val="3"/>
                <c:pt idx="0">
                  <c:v>99.4</c:v>
                </c:pt>
                <c:pt idx="1">
                  <c:v>96.9</c:v>
                </c:pt>
                <c:pt idx="2">
                  <c:v>98.2</c:v>
                </c:pt>
              </c:numCache>
            </c:numRef>
          </c:val>
          <c:extLst>
            <c:ext xmlns:c16="http://schemas.microsoft.com/office/drawing/2014/chart" uri="{C3380CC4-5D6E-409C-BE32-E72D297353CC}">
              <c16:uniqueId val="{00000000-73C6-4EBA-B1FF-586CC4709F89}"/>
            </c:ext>
          </c:extLst>
        </c:ser>
        <c:ser>
          <c:idx val="1"/>
          <c:order val="1"/>
          <c:tx>
            <c:strRef>
              <c:f>'condm use_FSW'!$B$5</c:f>
              <c:strCache>
                <c:ptCount val="1"/>
                <c:pt idx="0">
                  <c:v>with regular client</c:v>
                </c:pt>
              </c:strCache>
            </c:strRef>
          </c:tx>
          <c:spPr>
            <a:solidFill>
              <a:srgbClr val="FF8F5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'condm use_FSW'!$C$3:$E$3</c:f>
              <c:strCache>
                <c:ptCount val="3"/>
                <c:pt idx="0">
                  <c:v>Direct FSW</c:v>
                </c:pt>
                <c:pt idx="1">
                  <c:v>Indirect FSW</c:v>
                </c:pt>
                <c:pt idx="2">
                  <c:v>All FSW</c:v>
                </c:pt>
              </c:strCache>
            </c:strRef>
          </c:cat>
          <c:val>
            <c:numRef>
              <c:f>'condm use_FSW'!$C$5:$E$5</c:f>
              <c:numCache>
                <c:formatCode>General</c:formatCode>
                <c:ptCount val="3"/>
                <c:pt idx="0">
                  <c:v>97.2</c:v>
                </c:pt>
                <c:pt idx="1">
                  <c:v>90</c:v>
                </c:pt>
                <c:pt idx="2">
                  <c:v>93.1</c:v>
                </c:pt>
              </c:numCache>
            </c:numRef>
          </c:val>
          <c:extLst>
            <c:ext xmlns:c16="http://schemas.microsoft.com/office/drawing/2014/chart" uri="{C3380CC4-5D6E-409C-BE32-E72D297353CC}">
              <c16:uniqueId val="{00000001-73C6-4EBA-B1FF-586CC4709F89}"/>
            </c:ext>
          </c:extLst>
        </c:ser>
        <c:ser>
          <c:idx val="2"/>
          <c:order val="2"/>
          <c:tx>
            <c:strRef>
              <c:f>'condm use_FSW'!$B$6</c:f>
              <c:strCache>
                <c:ptCount val="1"/>
                <c:pt idx="0">
                  <c:v>with non-commercial, non-regular partner</c:v>
                </c:pt>
              </c:strCache>
            </c:strRef>
          </c:tx>
          <c:spPr>
            <a:solidFill>
              <a:srgbClr val="33CCC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'condm use_FSW'!$C$3:$E$3</c:f>
              <c:strCache>
                <c:ptCount val="3"/>
                <c:pt idx="0">
                  <c:v>Direct FSW</c:v>
                </c:pt>
                <c:pt idx="1">
                  <c:v>Indirect FSW</c:v>
                </c:pt>
                <c:pt idx="2">
                  <c:v>All FSW</c:v>
                </c:pt>
              </c:strCache>
            </c:strRef>
          </c:cat>
          <c:val>
            <c:numRef>
              <c:f>'condm use_FSW'!$C$6:$E$6</c:f>
              <c:numCache>
                <c:formatCode>General</c:formatCode>
                <c:ptCount val="3"/>
                <c:pt idx="0">
                  <c:v>85</c:v>
                </c:pt>
                <c:pt idx="1">
                  <c:v>82.1</c:v>
                </c:pt>
                <c:pt idx="2">
                  <c:v>83.2</c:v>
                </c:pt>
              </c:numCache>
            </c:numRef>
          </c:val>
          <c:extLst>
            <c:ext xmlns:c16="http://schemas.microsoft.com/office/drawing/2014/chart" uri="{C3380CC4-5D6E-409C-BE32-E72D297353CC}">
              <c16:uniqueId val="{00000002-73C6-4EBA-B1FF-586CC4709F89}"/>
            </c:ext>
          </c:extLst>
        </c:ser>
        <c:ser>
          <c:idx val="3"/>
          <c:order val="3"/>
          <c:tx>
            <c:strRef>
              <c:f>'condm use_FSW'!$B$7</c:f>
              <c:strCache>
                <c:ptCount val="1"/>
                <c:pt idx="0">
                  <c:v>with non-paying regular partner</c:v>
                </c:pt>
              </c:strCache>
            </c:strRef>
          </c:tx>
          <c:spPr>
            <a:solidFill>
              <a:srgbClr val="FF505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'condm use_FSW'!$C$3:$E$3</c:f>
              <c:strCache>
                <c:ptCount val="3"/>
                <c:pt idx="0">
                  <c:v>Direct FSW</c:v>
                </c:pt>
                <c:pt idx="1">
                  <c:v>Indirect FSW</c:v>
                </c:pt>
                <c:pt idx="2">
                  <c:v>All FSW</c:v>
                </c:pt>
              </c:strCache>
            </c:strRef>
          </c:cat>
          <c:val>
            <c:numRef>
              <c:f>'condm use_FSW'!$C$7:$E$7</c:f>
              <c:numCache>
                <c:formatCode>General</c:formatCode>
                <c:ptCount val="3"/>
                <c:pt idx="0">
                  <c:v>34.6</c:v>
                </c:pt>
                <c:pt idx="1">
                  <c:v>3.46</c:v>
                </c:pt>
                <c:pt idx="2">
                  <c:v>34.6</c:v>
                </c:pt>
              </c:numCache>
            </c:numRef>
          </c:val>
          <c:extLst>
            <c:ext xmlns:c16="http://schemas.microsoft.com/office/drawing/2014/chart" uri="{C3380CC4-5D6E-409C-BE32-E72D297353CC}">
              <c16:uniqueId val="{00000003-73C6-4EBA-B1FF-586CC4709F89}"/>
            </c:ext>
          </c:extLst>
        </c:ser>
        <c:dLbls>
          <c:showLegendKey val="0"/>
          <c:showVal val="0"/>
          <c:showCatName val="0"/>
          <c:showSerName val="0"/>
          <c:showPercent val="0"/>
          <c:showBubbleSize val="0"/>
        </c:dLbls>
        <c:gapWidth val="150"/>
        <c:overlap val="-10"/>
        <c:axId val="135396736"/>
        <c:axId val="135410816"/>
      </c:barChart>
      <c:scatterChart>
        <c:scatterStyle val="lineMarker"/>
        <c:varyColors val="0"/>
        <c:ser>
          <c:idx val="4"/>
          <c:order val="4"/>
          <c:tx>
            <c:strRef>
              <c:f>'condm use_FSW'!$P$2</c:f>
              <c:strCache>
                <c:ptCount val="1"/>
                <c:pt idx="0">
                  <c:v>t</c:v>
                </c:pt>
              </c:strCache>
            </c:strRef>
          </c:tx>
          <c:spPr>
            <a:ln w="19050">
              <a:solidFill>
                <a:srgbClr val="E31837"/>
              </a:solidFill>
              <a:prstDash val="dash"/>
            </a:ln>
          </c:spPr>
          <c:marker>
            <c:symbol val="none"/>
          </c:marker>
          <c:xVal>
            <c:numRef>
              <c:f>'condm use_FSW'!$O$3:$O$4</c:f>
              <c:numCache>
                <c:formatCode>General</c:formatCode>
                <c:ptCount val="2"/>
                <c:pt idx="0">
                  <c:v>0</c:v>
                </c:pt>
                <c:pt idx="1">
                  <c:v>1</c:v>
                </c:pt>
              </c:numCache>
            </c:numRef>
          </c:xVal>
          <c:yVal>
            <c:numRef>
              <c:f>'condm use_FSW'!$P$3:$P$4</c:f>
              <c:numCache>
                <c:formatCode>General</c:formatCode>
                <c:ptCount val="2"/>
                <c:pt idx="0">
                  <c:v>90</c:v>
                </c:pt>
                <c:pt idx="1">
                  <c:v>90</c:v>
                </c:pt>
              </c:numCache>
            </c:numRef>
          </c:yVal>
          <c:smooth val="0"/>
          <c:extLst>
            <c:ext xmlns:c16="http://schemas.microsoft.com/office/drawing/2014/chart" uri="{C3380CC4-5D6E-409C-BE32-E72D297353CC}">
              <c16:uniqueId val="{00000004-73C6-4EBA-B1FF-586CC4709F89}"/>
            </c:ext>
          </c:extLst>
        </c:ser>
        <c:dLbls>
          <c:showLegendKey val="0"/>
          <c:showVal val="0"/>
          <c:showCatName val="0"/>
          <c:showSerName val="0"/>
          <c:showPercent val="0"/>
          <c:showBubbleSize val="0"/>
        </c:dLbls>
        <c:axId val="135443200"/>
        <c:axId val="135412736"/>
      </c:scatterChart>
      <c:catAx>
        <c:axId val="135396736"/>
        <c:scaling>
          <c:orientation val="minMax"/>
        </c:scaling>
        <c:delete val="0"/>
        <c:axPos val="b"/>
        <c:numFmt formatCode="General" sourceLinked="1"/>
        <c:majorTickMark val="out"/>
        <c:minorTickMark val="none"/>
        <c:tickLblPos val="nextTo"/>
        <c:crossAx val="135410816"/>
        <c:crosses val="autoZero"/>
        <c:auto val="1"/>
        <c:lblAlgn val="ctr"/>
        <c:lblOffset val="100"/>
        <c:noMultiLvlLbl val="0"/>
      </c:catAx>
      <c:valAx>
        <c:axId val="135410816"/>
        <c:scaling>
          <c:orientation val="minMax"/>
          <c:max val="100"/>
          <c:min val="0"/>
        </c:scaling>
        <c:delete val="0"/>
        <c:axPos val="l"/>
        <c:title>
          <c:tx>
            <c:rich>
              <a:bodyPr rot="0" vert="horz"/>
              <a:lstStyle/>
              <a:p>
                <a:pPr>
                  <a:defRPr/>
                </a:pPr>
                <a:r>
                  <a:rPr lang="en-US"/>
                  <a:t>%</a:t>
                </a:r>
              </a:p>
            </c:rich>
          </c:tx>
          <c:layout>
            <c:manualLayout>
              <c:xMode val="edge"/>
              <c:yMode val="edge"/>
              <c:x val="1.2551556055493088E-3"/>
              <c:y val="8.1043194880067185E-2"/>
            </c:manualLayout>
          </c:layout>
          <c:overlay val="0"/>
        </c:title>
        <c:numFmt formatCode="General" sourceLinked="1"/>
        <c:majorTickMark val="out"/>
        <c:minorTickMark val="none"/>
        <c:tickLblPos val="nextTo"/>
        <c:crossAx val="135396736"/>
        <c:crosses val="autoZero"/>
        <c:crossBetween val="between"/>
      </c:valAx>
      <c:valAx>
        <c:axId val="135412736"/>
        <c:scaling>
          <c:orientation val="minMax"/>
          <c:max val="100"/>
          <c:min val="0"/>
        </c:scaling>
        <c:delete val="1"/>
        <c:axPos val="r"/>
        <c:numFmt formatCode="General" sourceLinked="1"/>
        <c:majorTickMark val="out"/>
        <c:minorTickMark val="none"/>
        <c:tickLblPos val="nextTo"/>
        <c:crossAx val="135443200"/>
        <c:crosses val="max"/>
        <c:crossBetween val="midCat"/>
        <c:majorUnit val="10"/>
      </c:valAx>
      <c:valAx>
        <c:axId val="135443200"/>
        <c:scaling>
          <c:orientation val="minMax"/>
          <c:max val="1"/>
          <c:min val="0"/>
        </c:scaling>
        <c:delete val="1"/>
        <c:axPos val="t"/>
        <c:numFmt formatCode="General" sourceLinked="1"/>
        <c:majorTickMark val="out"/>
        <c:minorTickMark val="none"/>
        <c:tickLblPos val="nextTo"/>
        <c:crossAx val="135412736"/>
        <c:crosses val="max"/>
        <c:crossBetween val="midCat"/>
      </c:valAx>
    </c:plotArea>
    <c:legend>
      <c:legendPos val="b"/>
      <c:legendEntry>
        <c:idx val="4"/>
        <c:delete val="1"/>
      </c:legendEntry>
      <c:layout>
        <c:manualLayout>
          <c:xMode val="edge"/>
          <c:yMode val="edge"/>
          <c:x val="4.432678131780074E-2"/>
          <c:y val="0.81070688127244117"/>
          <c:w val="0.95230504508994451"/>
          <c:h val="0.1767598120041133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THA!$D$1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3EC-4F67-87AE-21E4030A92A8}"/>
                </c:ext>
              </c:extLst>
            </c:dLbl>
            <c:dLbl>
              <c:idx val="1"/>
              <c:delete val="1"/>
              <c:extLst>
                <c:ext xmlns:c15="http://schemas.microsoft.com/office/drawing/2012/chart" uri="{CE6537A1-D6FC-4f65-9D91-7224C49458BB}"/>
                <c:ext xmlns:c16="http://schemas.microsoft.com/office/drawing/2014/chart" uri="{C3380CC4-5D6E-409C-BE32-E72D297353CC}">
                  <c16:uniqueId val="{00000001-13EC-4F67-87AE-21E4030A92A8}"/>
                </c:ext>
              </c:extLst>
            </c:dLbl>
            <c:dLbl>
              <c:idx val="2"/>
              <c:delete val="1"/>
              <c:extLst>
                <c:ext xmlns:c15="http://schemas.microsoft.com/office/drawing/2012/chart" uri="{CE6537A1-D6FC-4f65-9D91-7224C49458BB}"/>
                <c:ext xmlns:c16="http://schemas.microsoft.com/office/drawing/2014/chart" uri="{C3380CC4-5D6E-409C-BE32-E72D297353CC}">
                  <c16:uniqueId val="{00000002-13EC-4F67-87AE-21E4030A92A8}"/>
                </c:ext>
              </c:extLst>
            </c:dLbl>
            <c:dLbl>
              <c:idx val="3"/>
              <c:delete val="1"/>
              <c:extLst>
                <c:ext xmlns:c15="http://schemas.microsoft.com/office/drawing/2012/chart" uri="{CE6537A1-D6FC-4f65-9D91-7224C49458BB}"/>
                <c:ext xmlns:c16="http://schemas.microsoft.com/office/drawing/2014/chart" uri="{C3380CC4-5D6E-409C-BE32-E72D297353CC}">
                  <c16:uniqueId val="{00000003-13EC-4F67-87AE-21E4030A92A8}"/>
                </c:ext>
              </c:extLst>
            </c:dLbl>
            <c:dLbl>
              <c:idx val="4"/>
              <c:delete val="1"/>
              <c:extLst>
                <c:ext xmlns:c15="http://schemas.microsoft.com/office/drawing/2012/chart" uri="{CE6537A1-D6FC-4f65-9D91-7224C49458BB}"/>
                <c:ext xmlns:c16="http://schemas.microsoft.com/office/drawing/2014/chart" uri="{C3380CC4-5D6E-409C-BE32-E72D297353CC}">
                  <c16:uniqueId val="{00000004-13EC-4F67-87AE-21E4030A92A8}"/>
                </c:ext>
              </c:extLst>
            </c:dLbl>
            <c:dLbl>
              <c:idx val="5"/>
              <c:delete val="1"/>
              <c:extLst>
                <c:ext xmlns:c15="http://schemas.microsoft.com/office/drawing/2012/chart" uri="{CE6537A1-D6FC-4f65-9D91-7224C49458BB}"/>
                <c:ext xmlns:c16="http://schemas.microsoft.com/office/drawing/2014/chart" uri="{C3380CC4-5D6E-409C-BE32-E72D297353CC}">
                  <c16:uniqueId val="{00000005-13EC-4F67-87AE-21E4030A92A8}"/>
                </c:ext>
              </c:extLst>
            </c:dLbl>
            <c:dLbl>
              <c:idx val="6"/>
              <c:delete val="1"/>
              <c:extLst>
                <c:ext xmlns:c15="http://schemas.microsoft.com/office/drawing/2012/chart" uri="{CE6537A1-D6FC-4f65-9D91-7224C49458BB}"/>
                <c:ext xmlns:c16="http://schemas.microsoft.com/office/drawing/2014/chart" uri="{C3380CC4-5D6E-409C-BE32-E72D297353CC}">
                  <c16:uniqueId val="{00000006-13EC-4F67-87AE-21E4030A92A8}"/>
                </c:ext>
              </c:extLst>
            </c:dLbl>
            <c:dLbl>
              <c:idx val="7"/>
              <c:delete val="1"/>
              <c:extLst>
                <c:ext xmlns:c15="http://schemas.microsoft.com/office/drawing/2012/chart" uri="{CE6537A1-D6FC-4f65-9D91-7224C49458BB}"/>
                <c:ext xmlns:c16="http://schemas.microsoft.com/office/drawing/2014/chart" uri="{C3380CC4-5D6E-409C-BE32-E72D297353CC}">
                  <c16:uniqueId val="{00000007-13EC-4F67-87AE-21E4030A92A8}"/>
                </c:ext>
              </c:extLst>
            </c:dLbl>
            <c:dLbl>
              <c:idx val="8"/>
              <c:delete val="1"/>
              <c:extLst>
                <c:ext xmlns:c15="http://schemas.microsoft.com/office/drawing/2012/chart" uri="{CE6537A1-D6FC-4f65-9D91-7224C49458BB}"/>
                <c:ext xmlns:c16="http://schemas.microsoft.com/office/drawing/2014/chart" uri="{C3380CC4-5D6E-409C-BE32-E72D297353CC}">
                  <c16:uniqueId val="{00000008-13EC-4F67-87AE-21E4030A92A8}"/>
                </c:ext>
              </c:extLst>
            </c:dLbl>
            <c:dLbl>
              <c:idx val="9"/>
              <c:delete val="1"/>
              <c:extLst>
                <c:ext xmlns:c15="http://schemas.microsoft.com/office/drawing/2012/chart" uri="{CE6537A1-D6FC-4f65-9D91-7224C49458BB}"/>
                <c:ext xmlns:c16="http://schemas.microsoft.com/office/drawing/2014/chart" uri="{C3380CC4-5D6E-409C-BE32-E72D297353CC}">
                  <c16:uniqueId val="{00000009-13EC-4F67-87AE-21E4030A92A8}"/>
                </c:ext>
              </c:extLst>
            </c:dLbl>
            <c:dLbl>
              <c:idx val="10"/>
              <c:delete val="1"/>
              <c:extLst>
                <c:ext xmlns:c15="http://schemas.microsoft.com/office/drawing/2012/chart" uri="{CE6537A1-D6FC-4f65-9D91-7224C49458BB}"/>
                <c:ext xmlns:c16="http://schemas.microsoft.com/office/drawing/2014/chart" uri="{C3380CC4-5D6E-409C-BE32-E72D297353CC}">
                  <c16:uniqueId val="{0000000A-13EC-4F67-87AE-21E4030A92A8}"/>
                </c:ext>
              </c:extLst>
            </c:dLbl>
            <c:dLbl>
              <c:idx val="11"/>
              <c:delete val="1"/>
              <c:extLst>
                <c:ext xmlns:c15="http://schemas.microsoft.com/office/drawing/2012/chart" uri="{CE6537A1-D6FC-4f65-9D91-7224C49458BB}"/>
                <c:ext xmlns:c16="http://schemas.microsoft.com/office/drawing/2014/chart" uri="{C3380CC4-5D6E-409C-BE32-E72D297353CC}">
                  <c16:uniqueId val="{0000000B-13EC-4F67-87AE-21E4030A92A8}"/>
                </c:ext>
              </c:extLst>
            </c:dLbl>
            <c:dLbl>
              <c:idx val="12"/>
              <c:delete val="1"/>
              <c:extLst>
                <c:ext xmlns:c15="http://schemas.microsoft.com/office/drawing/2012/chart" uri="{CE6537A1-D6FC-4f65-9D91-7224C49458BB}"/>
                <c:ext xmlns:c16="http://schemas.microsoft.com/office/drawing/2014/chart" uri="{C3380CC4-5D6E-409C-BE32-E72D297353CC}">
                  <c16:uniqueId val="{0000000C-13EC-4F67-87AE-21E4030A92A8}"/>
                </c:ext>
              </c:extLst>
            </c:dLbl>
            <c:dLbl>
              <c:idx val="13"/>
              <c:delete val="1"/>
              <c:extLst>
                <c:ext xmlns:c15="http://schemas.microsoft.com/office/drawing/2012/chart" uri="{CE6537A1-D6FC-4f65-9D91-7224C49458BB}"/>
                <c:ext xmlns:c16="http://schemas.microsoft.com/office/drawing/2014/chart" uri="{C3380CC4-5D6E-409C-BE32-E72D297353CC}">
                  <c16:uniqueId val="{0000000D-13EC-4F67-87AE-21E4030A92A8}"/>
                </c:ext>
              </c:extLst>
            </c:dLbl>
            <c:dLbl>
              <c:idx val="14"/>
              <c:delete val="1"/>
              <c:extLst>
                <c:ext xmlns:c15="http://schemas.microsoft.com/office/drawing/2012/chart" uri="{CE6537A1-D6FC-4f65-9D91-7224C49458BB}"/>
                <c:ext xmlns:c16="http://schemas.microsoft.com/office/drawing/2014/chart" uri="{C3380CC4-5D6E-409C-BE32-E72D297353CC}">
                  <c16:uniqueId val="{0000000E-13EC-4F67-87AE-21E4030A92A8}"/>
                </c:ext>
              </c:extLst>
            </c:dLbl>
            <c:dLbl>
              <c:idx val="15"/>
              <c:delete val="1"/>
              <c:extLst>
                <c:ext xmlns:c15="http://schemas.microsoft.com/office/drawing/2012/chart" uri="{CE6537A1-D6FC-4f65-9D91-7224C49458BB}"/>
                <c:ext xmlns:c16="http://schemas.microsoft.com/office/drawing/2014/chart" uri="{C3380CC4-5D6E-409C-BE32-E72D297353CC}">
                  <c16:uniqueId val="{0000000F-13EC-4F67-87AE-21E4030A92A8}"/>
                </c:ext>
              </c:extLst>
            </c:dLbl>
            <c:dLbl>
              <c:idx val="16"/>
              <c:delete val="1"/>
              <c:extLst>
                <c:ext xmlns:c15="http://schemas.microsoft.com/office/drawing/2012/chart" uri="{CE6537A1-D6FC-4f65-9D91-7224C49458BB}"/>
                <c:ext xmlns:c16="http://schemas.microsoft.com/office/drawing/2014/chart" uri="{C3380CC4-5D6E-409C-BE32-E72D297353CC}">
                  <c16:uniqueId val="{00000010-13EC-4F67-87AE-21E4030A92A8}"/>
                </c:ext>
              </c:extLst>
            </c:dLbl>
            <c:dLbl>
              <c:idx val="17"/>
              <c:delete val="1"/>
              <c:extLst>
                <c:ext xmlns:c15="http://schemas.microsoft.com/office/drawing/2012/chart" uri="{CE6537A1-D6FC-4f65-9D91-7224C49458BB}"/>
                <c:ext xmlns:c16="http://schemas.microsoft.com/office/drawing/2014/chart" uri="{C3380CC4-5D6E-409C-BE32-E72D297353CC}">
                  <c16:uniqueId val="{00000011-13EC-4F67-87AE-21E4030A92A8}"/>
                </c:ext>
              </c:extLst>
            </c:dLbl>
            <c:dLbl>
              <c:idx val="18"/>
              <c:delete val="1"/>
              <c:extLst>
                <c:ext xmlns:c15="http://schemas.microsoft.com/office/drawing/2012/chart" uri="{CE6537A1-D6FC-4f65-9D91-7224C49458BB}"/>
                <c:ext xmlns:c16="http://schemas.microsoft.com/office/drawing/2014/chart" uri="{C3380CC4-5D6E-409C-BE32-E72D297353CC}">
                  <c16:uniqueId val="{00000012-13EC-4F67-87AE-21E4030A92A8}"/>
                </c:ext>
              </c:extLst>
            </c:dLbl>
            <c:dLbl>
              <c:idx val="19"/>
              <c:delete val="1"/>
              <c:extLst>
                <c:ext xmlns:c15="http://schemas.microsoft.com/office/drawing/2012/chart" uri="{CE6537A1-D6FC-4f65-9D91-7224C49458BB}"/>
                <c:ext xmlns:c16="http://schemas.microsoft.com/office/drawing/2014/chart" uri="{C3380CC4-5D6E-409C-BE32-E72D297353CC}">
                  <c16:uniqueId val="{00000013-13EC-4F67-87AE-21E4030A92A8}"/>
                </c:ext>
              </c:extLst>
            </c:dLbl>
            <c:dLbl>
              <c:idx val="20"/>
              <c:delete val="1"/>
              <c:extLst>
                <c:ext xmlns:c15="http://schemas.microsoft.com/office/drawing/2012/chart" uri="{CE6537A1-D6FC-4f65-9D91-7224C49458BB}"/>
                <c:ext xmlns:c16="http://schemas.microsoft.com/office/drawing/2014/chart" uri="{C3380CC4-5D6E-409C-BE32-E72D297353CC}">
                  <c16:uniqueId val="{00000014-13EC-4F67-87AE-21E4030A92A8}"/>
                </c:ext>
              </c:extLst>
            </c:dLbl>
            <c:dLbl>
              <c:idx val="21"/>
              <c:delete val="1"/>
              <c:extLst>
                <c:ext xmlns:c15="http://schemas.microsoft.com/office/drawing/2012/chart" uri="{CE6537A1-D6FC-4f65-9D91-7224C49458BB}"/>
                <c:ext xmlns:c16="http://schemas.microsoft.com/office/drawing/2014/chart" uri="{C3380CC4-5D6E-409C-BE32-E72D297353CC}">
                  <c16:uniqueId val="{00000015-13EC-4F67-87AE-21E4030A92A8}"/>
                </c:ext>
              </c:extLst>
            </c:dLbl>
            <c:dLbl>
              <c:idx val="22"/>
              <c:delete val="1"/>
              <c:extLst>
                <c:ext xmlns:c15="http://schemas.microsoft.com/office/drawing/2012/chart" uri="{CE6537A1-D6FC-4f65-9D91-7224C49458BB}"/>
                <c:ext xmlns:c16="http://schemas.microsoft.com/office/drawing/2014/chart" uri="{C3380CC4-5D6E-409C-BE32-E72D297353CC}">
                  <c16:uniqueId val="{00000016-13EC-4F67-87AE-21E4030A92A8}"/>
                </c:ext>
              </c:extLst>
            </c:dLbl>
            <c:dLbl>
              <c:idx val="23"/>
              <c:delete val="1"/>
              <c:extLst>
                <c:ext xmlns:c15="http://schemas.microsoft.com/office/drawing/2012/chart" uri="{CE6537A1-D6FC-4f65-9D91-7224C49458BB}"/>
                <c:ext xmlns:c16="http://schemas.microsoft.com/office/drawing/2014/chart" uri="{C3380CC4-5D6E-409C-BE32-E72D297353CC}">
                  <c16:uniqueId val="{00000017-13EC-4F67-87AE-21E4030A92A8}"/>
                </c:ext>
              </c:extLst>
            </c:dLbl>
            <c:dLbl>
              <c:idx val="24"/>
              <c:delete val="1"/>
              <c:extLst>
                <c:ext xmlns:c15="http://schemas.microsoft.com/office/drawing/2012/chart" uri="{CE6537A1-D6FC-4f65-9D91-7224C49458BB}"/>
                <c:ext xmlns:c16="http://schemas.microsoft.com/office/drawing/2014/chart" uri="{C3380CC4-5D6E-409C-BE32-E72D297353CC}">
                  <c16:uniqueId val="{00000018-13EC-4F67-87AE-21E4030A92A8}"/>
                </c:ext>
              </c:extLst>
            </c:dLbl>
            <c:dLbl>
              <c:idx val="25"/>
              <c:delete val="1"/>
              <c:extLst>
                <c:ext xmlns:c15="http://schemas.microsoft.com/office/drawing/2012/chart" uri="{CE6537A1-D6FC-4f65-9D91-7224C49458BB}"/>
                <c:ext xmlns:c16="http://schemas.microsoft.com/office/drawing/2014/chart" uri="{C3380CC4-5D6E-409C-BE32-E72D297353CC}">
                  <c16:uniqueId val="{00000019-13EC-4F67-87AE-21E4030A92A8}"/>
                </c:ext>
              </c:extLst>
            </c:dLbl>
            <c:dLbl>
              <c:idx val="26"/>
              <c:delete val="1"/>
              <c:extLst>
                <c:ext xmlns:c15="http://schemas.microsoft.com/office/drawing/2012/chart" uri="{CE6537A1-D6FC-4f65-9D91-7224C49458BB}"/>
                <c:ext xmlns:c16="http://schemas.microsoft.com/office/drawing/2014/chart" uri="{C3380CC4-5D6E-409C-BE32-E72D297353CC}">
                  <c16:uniqueId val="{0000001A-13EC-4F67-87AE-21E4030A92A8}"/>
                </c:ext>
              </c:extLst>
            </c:dLbl>
            <c:dLbl>
              <c:idx val="27"/>
              <c:delete val="1"/>
              <c:extLst>
                <c:ext xmlns:c15="http://schemas.microsoft.com/office/drawing/2012/chart" uri="{CE6537A1-D6FC-4f65-9D91-7224C49458BB}"/>
                <c:ext xmlns:c16="http://schemas.microsoft.com/office/drawing/2014/chart" uri="{C3380CC4-5D6E-409C-BE32-E72D297353CC}">
                  <c16:uniqueId val="{0000001B-13EC-4F67-87AE-21E4030A92A8}"/>
                </c:ext>
              </c:extLst>
            </c:dLbl>
            <c:dLbl>
              <c:idx val="28"/>
              <c:delete val="1"/>
              <c:extLst>
                <c:ext xmlns:c15="http://schemas.microsoft.com/office/drawing/2012/chart" uri="{CE6537A1-D6FC-4f65-9D91-7224C49458BB}"/>
                <c:ext xmlns:c16="http://schemas.microsoft.com/office/drawing/2014/chart" uri="{C3380CC4-5D6E-409C-BE32-E72D297353CC}">
                  <c16:uniqueId val="{0000001C-13EC-4F67-87AE-21E4030A92A8}"/>
                </c:ext>
              </c:extLst>
            </c:dLbl>
            <c:dLbl>
              <c:idx val="29"/>
              <c:delete val="1"/>
              <c:extLst>
                <c:ext xmlns:c15="http://schemas.microsoft.com/office/drawing/2012/chart" uri="{CE6537A1-D6FC-4f65-9D91-7224C49458BB}"/>
                <c:ext xmlns:c16="http://schemas.microsoft.com/office/drawing/2014/chart" uri="{C3380CC4-5D6E-409C-BE32-E72D297353CC}">
                  <c16:uniqueId val="{0000001D-13EC-4F67-87AE-21E4030A92A8}"/>
                </c:ext>
              </c:extLst>
            </c:dLbl>
            <c:dLbl>
              <c:idx val="30"/>
              <c:delete val="1"/>
              <c:extLst>
                <c:ext xmlns:c15="http://schemas.microsoft.com/office/drawing/2012/chart" uri="{CE6537A1-D6FC-4f65-9D91-7224C49458BB}"/>
                <c:ext xmlns:c16="http://schemas.microsoft.com/office/drawing/2014/chart" uri="{C3380CC4-5D6E-409C-BE32-E72D297353CC}">
                  <c16:uniqueId val="{0000001E-13EC-4F67-87AE-21E4030A92A8}"/>
                </c:ext>
              </c:extLst>
            </c:dLbl>
            <c:dLbl>
              <c:idx val="31"/>
              <c:tx>
                <c:rich>
                  <a:bodyPr/>
                  <a:lstStyle/>
                  <a:p>
                    <a:r>
                      <a:rPr lang="en-US"/>
                      <a:t>520 000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13EC-4F67-87AE-21E4030A92A8}"/>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THA!$C$2:$C$33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THA!$D$2:$D$33</c:f>
              <c:numCache>
                <c:formatCode>_-* #,##0_-;\-* #,##0_-;_-* "-"??_-;_-@_-</c:formatCode>
                <c:ptCount val="32"/>
                <c:pt idx="0">
                  <c:v>248970</c:v>
                </c:pt>
                <c:pt idx="1">
                  <c:v>384574</c:v>
                </c:pt>
                <c:pt idx="2">
                  <c:v>509799</c:v>
                </c:pt>
                <c:pt idx="3">
                  <c:v>600653</c:v>
                </c:pt>
                <c:pt idx="4">
                  <c:v>666278</c:v>
                </c:pt>
                <c:pt idx="5">
                  <c:v>711481</c:v>
                </c:pt>
                <c:pt idx="6">
                  <c:v>740929</c:v>
                </c:pt>
                <c:pt idx="7">
                  <c:v>758065</c:v>
                </c:pt>
                <c:pt idx="8">
                  <c:v>766159</c:v>
                </c:pt>
                <c:pt idx="9">
                  <c:v>766368</c:v>
                </c:pt>
                <c:pt idx="10">
                  <c:v>758678</c:v>
                </c:pt>
                <c:pt idx="11">
                  <c:v>743743</c:v>
                </c:pt>
                <c:pt idx="12">
                  <c:v>722756</c:v>
                </c:pt>
                <c:pt idx="13">
                  <c:v>698519</c:v>
                </c:pt>
                <c:pt idx="14">
                  <c:v>673498</c:v>
                </c:pt>
                <c:pt idx="15">
                  <c:v>653327</c:v>
                </c:pt>
                <c:pt idx="16">
                  <c:v>639359</c:v>
                </c:pt>
                <c:pt idx="17">
                  <c:v>627653</c:v>
                </c:pt>
                <c:pt idx="18">
                  <c:v>616605</c:v>
                </c:pt>
                <c:pt idx="19">
                  <c:v>605881</c:v>
                </c:pt>
                <c:pt idx="20">
                  <c:v>595098</c:v>
                </c:pt>
                <c:pt idx="21">
                  <c:v>585136</c:v>
                </c:pt>
                <c:pt idx="22">
                  <c:v>575943</c:v>
                </c:pt>
                <c:pt idx="23">
                  <c:v>566596</c:v>
                </c:pt>
                <c:pt idx="24">
                  <c:v>558074</c:v>
                </c:pt>
                <c:pt idx="25">
                  <c:v>550576</c:v>
                </c:pt>
                <c:pt idx="26">
                  <c:v>543683</c:v>
                </c:pt>
                <c:pt idx="27">
                  <c:v>537807</c:v>
                </c:pt>
                <c:pt idx="28">
                  <c:v>532531</c:v>
                </c:pt>
                <c:pt idx="29">
                  <c:v>527578</c:v>
                </c:pt>
                <c:pt idx="30">
                  <c:v>522789</c:v>
                </c:pt>
                <c:pt idx="31">
                  <c:v>518342</c:v>
                </c:pt>
              </c:numCache>
            </c:numRef>
          </c:val>
          <c:smooth val="0"/>
          <c:extLst>
            <c:ext xmlns:c16="http://schemas.microsoft.com/office/drawing/2014/chart" uri="{C3380CC4-5D6E-409C-BE32-E72D297353CC}">
              <c16:uniqueId val="{0000001F-13EC-4F67-87AE-21E4030A92A8}"/>
            </c:ext>
          </c:extLst>
        </c:ser>
        <c:ser>
          <c:idx val="1"/>
          <c:order val="1"/>
          <c:tx>
            <c:strRef>
              <c:f>THA!$E$1</c:f>
              <c:strCache>
                <c:ptCount val="1"/>
                <c:pt idx="0">
                  <c:v> Adults Lower bound </c:v>
                </c:pt>
              </c:strCache>
            </c:strRef>
          </c:tx>
          <c:spPr>
            <a:ln w="22225">
              <a:solidFill>
                <a:srgbClr val="63CDF6"/>
              </a:solidFill>
              <a:prstDash val="sysDot"/>
            </a:ln>
          </c:spPr>
          <c:marker>
            <c:symbol val="none"/>
          </c:marker>
          <c:cat>
            <c:numRef>
              <c:f>THA!$C$2:$C$33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THA!$E$2:$E$33</c:f>
              <c:numCache>
                <c:formatCode>_-* #,##0_-;\-* #,##0_-;_-* "-"??_-;_-@_-</c:formatCode>
                <c:ptCount val="32"/>
                <c:pt idx="0">
                  <c:v>232715</c:v>
                </c:pt>
                <c:pt idx="1">
                  <c:v>360904</c:v>
                </c:pt>
                <c:pt idx="2">
                  <c:v>478191</c:v>
                </c:pt>
                <c:pt idx="3">
                  <c:v>564660</c:v>
                </c:pt>
                <c:pt idx="4">
                  <c:v>629051</c:v>
                </c:pt>
                <c:pt idx="5">
                  <c:v>673001</c:v>
                </c:pt>
                <c:pt idx="6">
                  <c:v>699335</c:v>
                </c:pt>
                <c:pt idx="7">
                  <c:v>714771</c:v>
                </c:pt>
                <c:pt idx="8">
                  <c:v>722382</c:v>
                </c:pt>
                <c:pt idx="9">
                  <c:v>721560</c:v>
                </c:pt>
                <c:pt idx="10">
                  <c:v>714420</c:v>
                </c:pt>
                <c:pt idx="11">
                  <c:v>700846</c:v>
                </c:pt>
                <c:pt idx="12">
                  <c:v>680592</c:v>
                </c:pt>
                <c:pt idx="13">
                  <c:v>656846</c:v>
                </c:pt>
                <c:pt idx="14">
                  <c:v>632218</c:v>
                </c:pt>
                <c:pt idx="15">
                  <c:v>611654</c:v>
                </c:pt>
                <c:pt idx="16">
                  <c:v>597099</c:v>
                </c:pt>
                <c:pt idx="17">
                  <c:v>586495</c:v>
                </c:pt>
                <c:pt idx="18">
                  <c:v>577235</c:v>
                </c:pt>
                <c:pt idx="19">
                  <c:v>565552</c:v>
                </c:pt>
                <c:pt idx="20">
                  <c:v>554168</c:v>
                </c:pt>
                <c:pt idx="21">
                  <c:v>544342</c:v>
                </c:pt>
                <c:pt idx="22">
                  <c:v>535100</c:v>
                </c:pt>
                <c:pt idx="23">
                  <c:v>523161</c:v>
                </c:pt>
                <c:pt idx="24">
                  <c:v>513578</c:v>
                </c:pt>
                <c:pt idx="25">
                  <c:v>506764</c:v>
                </c:pt>
                <c:pt idx="26">
                  <c:v>499167</c:v>
                </c:pt>
                <c:pt idx="27">
                  <c:v>493983</c:v>
                </c:pt>
                <c:pt idx="28">
                  <c:v>487539</c:v>
                </c:pt>
                <c:pt idx="29">
                  <c:v>482639</c:v>
                </c:pt>
                <c:pt idx="30">
                  <c:v>476305</c:v>
                </c:pt>
                <c:pt idx="31">
                  <c:v>470319</c:v>
                </c:pt>
              </c:numCache>
            </c:numRef>
          </c:val>
          <c:smooth val="0"/>
          <c:extLst>
            <c:ext xmlns:c16="http://schemas.microsoft.com/office/drawing/2014/chart" uri="{C3380CC4-5D6E-409C-BE32-E72D297353CC}">
              <c16:uniqueId val="{00000020-13EC-4F67-87AE-21E4030A92A8}"/>
            </c:ext>
          </c:extLst>
        </c:ser>
        <c:ser>
          <c:idx val="2"/>
          <c:order val="2"/>
          <c:tx>
            <c:strRef>
              <c:f>THA!$F$1</c:f>
              <c:strCache>
                <c:ptCount val="1"/>
                <c:pt idx="0">
                  <c:v> Adults Upper bound </c:v>
                </c:pt>
              </c:strCache>
            </c:strRef>
          </c:tx>
          <c:spPr>
            <a:ln w="22225">
              <a:solidFill>
                <a:srgbClr val="63CDF6"/>
              </a:solidFill>
              <a:prstDash val="sysDot"/>
            </a:ln>
          </c:spPr>
          <c:marker>
            <c:symbol val="none"/>
          </c:marker>
          <c:cat>
            <c:numRef>
              <c:f>THA!$C$2:$C$33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THA!$F$2:$F$33</c:f>
              <c:numCache>
                <c:formatCode>_-* #,##0_-;\-* #,##0_-;_-* "-"??_-;_-@_-</c:formatCode>
                <c:ptCount val="32"/>
                <c:pt idx="0">
                  <c:v>265258</c:v>
                </c:pt>
                <c:pt idx="1">
                  <c:v>410380</c:v>
                </c:pt>
                <c:pt idx="2">
                  <c:v>543922</c:v>
                </c:pt>
                <c:pt idx="3">
                  <c:v>641339</c:v>
                </c:pt>
                <c:pt idx="4">
                  <c:v>712463</c:v>
                </c:pt>
                <c:pt idx="5">
                  <c:v>760164</c:v>
                </c:pt>
                <c:pt idx="6">
                  <c:v>789741</c:v>
                </c:pt>
                <c:pt idx="7">
                  <c:v>807166</c:v>
                </c:pt>
                <c:pt idx="8">
                  <c:v>815642</c:v>
                </c:pt>
                <c:pt idx="9">
                  <c:v>816176</c:v>
                </c:pt>
                <c:pt idx="10">
                  <c:v>809456</c:v>
                </c:pt>
                <c:pt idx="11">
                  <c:v>794621</c:v>
                </c:pt>
                <c:pt idx="12">
                  <c:v>772782</c:v>
                </c:pt>
                <c:pt idx="13">
                  <c:v>746303</c:v>
                </c:pt>
                <c:pt idx="14">
                  <c:v>719227</c:v>
                </c:pt>
                <c:pt idx="15">
                  <c:v>695772</c:v>
                </c:pt>
                <c:pt idx="16">
                  <c:v>679849</c:v>
                </c:pt>
                <c:pt idx="17">
                  <c:v>668454</c:v>
                </c:pt>
                <c:pt idx="18">
                  <c:v>657337</c:v>
                </c:pt>
                <c:pt idx="19">
                  <c:v>644783</c:v>
                </c:pt>
                <c:pt idx="20">
                  <c:v>634329</c:v>
                </c:pt>
                <c:pt idx="21">
                  <c:v>623454</c:v>
                </c:pt>
                <c:pt idx="22">
                  <c:v>616093</c:v>
                </c:pt>
                <c:pt idx="23">
                  <c:v>608502</c:v>
                </c:pt>
                <c:pt idx="24">
                  <c:v>600980</c:v>
                </c:pt>
                <c:pt idx="25">
                  <c:v>595209</c:v>
                </c:pt>
                <c:pt idx="26">
                  <c:v>588010</c:v>
                </c:pt>
                <c:pt idx="27">
                  <c:v>582810</c:v>
                </c:pt>
                <c:pt idx="28">
                  <c:v>578901</c:v>
                </c:pt>
                <c:pt idx="29">
                  <c:v>575092</c:v>
                </c:pt>
                <c:pt idx="30">
                  <c:v>571008</c:v>
                </c:pt>
                <c:pt idx="31">
                  <c:v>566752</c:v>
                </c:pt>
              </c:numCache>
            </c:numRef>
          </c:val>
          <c:smooth val="0"/>
          <c:extLst>
            <c:ext xmlns:c16="http://schemas.microsoft.com/office/drawing/2014/chart" uri="{C3380CC4-5D6E-409C-BE32-E72D297353CC}">
              <c16:uniqueId val="{00000021-13EC-4F67-87AE-21E4030A92A8}"/>
            </c:ext>
          </c:extLst>
        </c:ser>
        <c:ser>
          <c:idx val="3"/>
          <c:order val="3"/>
          <c:tx>
            <c:strRef>
              <c:f>THA!$G$1</c:f>
              <c:strCache>
                <c:ptCount val="1"/>
                <c:pt idx="0">
                  <c:v> Women  (15+) living with HIV </c:v>
                </c:pt>
              </c:strCache>
            </c:strRef>
          </c:tx>
          <c:spPr>
            <a:ln w="38100">
              <a:solidFill>
                <a:srgbClr val="F26B73"/>
              </a:solidFill>
            </a:ln>
          </c:spPr>
          <c:marker>
            <c:symbol val="none"/>
          </c:marker>
          <c:dLbls>
            <c:dLbl>
              <c:idx val="31"/>
              <c:tx>
                <c:rich>
                  <a:bodyPr/>
                  <a:lstStyle/>
                  <a:p>
                    <a:r>
                      <a:rPr lang="en-US" dirty="0"/>
                      <a:t>220 000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13EC-4F67-87AE-21E4030A92A8}"/>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THA!$C$2:$C$33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THA!$G$2:$G$33</c:f>
              <c:numCache>
                <c:formatCode>_-* #,##0_-;\-* #,##0_-;_-* "-"??_-;_-@_-</c:formatCode>
                <c:ptCount val="32"/>
                <c:pt idx="0">
                  <c:v>29076</c:v>
                </c:pt>
                <c:pt idx="1">
                  <c:v>57407</c:v>
                </c:pt>
                <c:pt idx="2">
                  <c:v>91596</c:v>
                </c:pt>
                <c:pt idx="3">
                  <c:v>125845</c:v>
                </c:pt>
                <c:pt idx="4">
                  <c:v>158410</c:v>
                </c:pt>
                <c:pt idx="5">
                  <c:v>187639</c:v>
                </c:pt>
                <c:pt idx="6">
                  <c:v>213137</c:v>
                </c:pt>
                <c:pt idx="7">
                  <c:v>235282</c:v>
                </c:pt>
                <c:pt idx="8">
                  <c:v>253617</c:v>
                </c:pt>
                <c:pt idx="9">
                  <c:v>267694</c:v>
                </c:pt>
                <c:pt idx="10">
                  <c:v>277214</c:v>
                </c:pt>
                <c:pt idx="11">
                  <c:v>282328</c:v>
                </c:pt>
                <c:pt idx="12">
                  <c:v>283565</c:v>
                </c:pt>
                <c:pt idx="13">
                  <c:v>282044</c:v>
                </c:pt>
                <c:pt idx="14">
                  <c:v>278771</c:v>
                </c:pt>
                <c:pt idx="15">
                  <c:v>276151</c:v>
                </c:pt>
                <c:pt idx="16">
                  <c:v>274842</c:v>
                </c:pt>
                <c:pt idx="17">
                  <c:v>273458</c:v>
                </c:pt>
                <c:pt idx="18">
                  <c:v>271381</c:v>
                </c:pt>
                <c:pt idx="19">
                  <c:v>268382</c:v>
                </c:pt>
                <c:pt idx="20">
                  <c:v>264458</c:v>
                </c:pt>
                <c:pt idx="21">
                  <c:v>260151</c:v>
                </c:pt>
                <c:pt idx="22">
                  <c:v>255463</c:v>
                </c:pt>
                <c:pt idx="23">
                  <c:v>250577</c:v>
                </c:pt>
                <c:pt idx="24">
                  <c:v>245770</c:v>
                </c:pt>
                <c:pt idx="25">
                  <c:v>241101</c:v>
                </c:pt>
                <c:pt idx="26">
                  <c:v>236722</c:v>
                </c:pt>
                <c:pt idx="27">
                  <c:v>232681</c:v>
                </c:pt>
                <c:pt idx="28">
                  <c:v>228863</c:v>
                </c:pt>
                <c:pt idx="29">
                  <c:v>225117</c:v>
                </c:pt>
                <c:pt idx="30">
                  <c:v>221436</c:v>
                </c:pt>
                <c:pt idx="31">
                  <c:v>218035</c:v>
                </c:pt>
              </c:numCache>
            </c:numRef>
          </c:val>
          <c:smooth val="0"/>
          <c:extLst>
            <c:ext xmlns:c16="http://schemas.microsoft.com/office/drawing/2014/chart" uri="{C3380CC4-5D6E-409C-BE32-E72D297353CC}">
              <c16:uniqueId val="{00000023-13EC-4F67-87AE-21E4030A92A8}"/>
            </c:ext>
          </c:extLst>
        </c:ser>
        <c:ser>
          <c:idx val="4"/>
          <c:order val="4"/>
          <c:tx>
            <c:strRef>
              <c:f>THA!$H$1</c:f>
              <c:strCache>
                <c:ptCount val="1"/>
                <c:pt idx="0">
                  <c:v> Women Lower bound </c:v>
                </c:pt>
              </c:strCache>
            </c:strRef>
          </c:tx>
          <c:spPr>
            <a:ln w="22225">
              <a:solidFill>
                <a:srgbClr val="F26B73"/>
              </a:solidFill>
              <a:prstDash val="sysDot"/>
            </a:ln>
          </c:spPr>
          <c:marker>
            <c:symbol val="none"/>
          </c:marker>
          <c:cat>
            <c:numRef>
              <c:f>THA!$C$2:$C$33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THA!$H$2:$H$33</c:f>
              <c:numCache>
                <c:formatCode>_-* #,##0_-;\-* #,##0_-;_-* "-"??_-;_-@_-</c:formatCode>
                <c:ptCount val="32"/>
                <c:pt idx="0">
                  <c:v>26251</c:v>
                </c:pt>
                <c:pt idx="1">
                  <c:v>52586</c:v>
                </c:pt>
                <c:pt idx="2">
                  <c:v>84197</c:v>
                </c:pt>
                <c:pt idx="3">
                  <c:v>116733</c:v>
                </c:pt>
                <c:pt idx="4">
                  <c:v>147967</c:v>
                </c:pt>
                <c:pt idx="5">
                  <c:v>175304</c:v>
                </c:pt>
                <c:pt idx="6">
                  <c:v>199360</c:v>
                </c:pt>
                <c:pt idx="7">
                  <c:v>220522</c:v>
                </c:pt>
                <c:pt idx="8">
                  <c:v>237378</c:v>
                </c:pt>
                <c:pt idx="9">
                  <c:v>250672</c:v>
                </c:pt>
                <c:pt idx="10">
                  <c:v>259913</c:v>
                </c:pt>
                <c:pt idx="11">
                  <c:v>264778</c:v>
                </c:pt>
                <c:pt idx="12">
                  <c:v>265333</c:v>
                </c:pt>
                <c:pt idx="13">
                  <c:v>264445</c:v>
                </c:pt>
                <c:pt idx="14">
                  <c:v>261746</c:v>
                </c:pt>
                <c:pt idx="15">
                  <c:v>260176</c:v>
                </c:pt>
                <c:pt idx="16">
                  <c:v>259178</c:v>
                </c:pt>
                <c:pt idx="17">
                  <c:v>257926</c:v>
                </c:pt>
                <c:pt idx="18">
                  <c:v>255941</c:v>
                </c:pt>
                <c:pt idx="19">
                  <c:v>252604</c:v>
                </c:pt>
                <c:pt idx="20">
                  <c:v>247142</c:v>
                </c:pt>
                <c:pt idx="21">
                  <c:v>242496</c:v>
                </c:pt>
                <c:pt idx="22">
                  <c:v>236831</c:v>
                </c:pt>
                <c:pt idx="23">
                  <c:v>230647</c:v>
                </c:pt>
                <c:pt idx="24">
                  <c:v>224990</c:v>
                </c:pt>
                <c:pt idx="25">
                  <c:v>219399</c:v>
                </c:pt>
                <c:pt idx="26">
                  <c:v>213860</c:v>
                </c:pt>
                <c:pt idx="27">
                  <c:v>208613</c:v>
                </c:pt>
                <c:pt idx="28">
                  <c:v>203820</c:v>
                </c:pt>
                <c:pt idx="29">
                  <c:v>200534</c:v>
                </c:pt>
                <c:pt idx="30">
                  <c:v>196915</c:v>
                </c:pt>
                <c:pt idx="31">
                  <c:v>193879</c:v>
                </c:pt>
              </c:numCache>
            </c:numRef>
          </c:val>
          <c:smooth val="0"/>
          <c:extLst>
            <c:ext xmlns:c16="http://schemas.microsoft.com/office/drawing/2014/chart" uri="{C3380CC4-5D6E-409C-BE32-E72D297353CC}">
              <c16:uniqueId val="{00000024-13EC-4F67-87AE-21E4030A92A8}"/>
            </c:ext>
          </c:extLst>
        </c:ser>
        <c:ser>
          <c:idx val="5"/>
          <c:order val="5"/>
          <c:tx>
            <c:strRef>
              <c:f>THA!$I$1</c:f>
              <c:strCache>
                <c:ptCount val="1"/>
                <c:pt idx="0">
                  <c:v> Women Upper bound </c:v>
                </c:pt>
              </c:strCache>
            </c:strRef>
          </c:tx>
          <c:spPr>
            <a:ln w="22225">
              <a:solidFill>
                <a:srgbClr val="F26B73"/>
              </a:solidFill>
              <a:prstDash val="sysDot"/>
            </a:ln>
          </c:spPr>
          <c:marker>
            <c:symbol val="none"/>
          </c:marker>
          <c:cat>
            <c:numRef>
              <c:f>THA!$C$2:$C$33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THA!$I$2:$I$33</c:f>
              <c:numCache>
                <c:formatCode>_-* #,##0_-;\-* #,##0_-;_-* "-"??_-;_-@_-</c:formatCode>
                <c:ptCount val="32"/>
                <c:pt idx="0">
                  <c:v>31926</c:v>
                </c:pt>
                <c:pt idx="1">
                  <c:v>62898</c:v>
                </c:pt>
                <c:pt idx="2">
                  <c:v>99276</c:v>
                </c:pt>
                <c:pt idx="3">
                  <c:v>135740</c:v>
                </c:pt>
                <c:pt idx="4">
                  <c:v>170577</c:v>
                </c:pt>
                <c:pt idx="5">
                  <c:v>201084</c:v>
                </c:pt>
                <c:pt idx="6">
                  <c:v>228360</c:v>
                </c:pt>
                <c:pt idx="7">
                  <c:v>251626</c:v>
                </c:pt>
                <c:pt idx="8">
                  <c:v>270078</c:v>
                </c:pt>
                <c:pt idx="9">
                  <c:v>284500</c:v>
                </c:pt>
                <c:pt idx="10">
                  <c:v>294210</c:v>
                </c:pt>
                <c:pt idx="11">
                  <c:v>300087</c:v>
                </c:pt>
                <c:pt idx="12">
                  <c:v>300927</c:v>
                </c:pt>
                <c:pt idx="13">
                  <c:v>298954</c:v>
                </c:pt>
                <c:pt idx="14">
                  <c:v>294325</c:v>
                </c:pt>
                <c:pt idx="15">
                  <c:v>292169</c:v>
                </c:pt>
                <c:pt idx="16">
                  <c:v>290877</c:v>
                </c:pt>
                <c:pt idx="17">
                  <c:v>289128</c:v>
                </c:pt>
                <c:pt idx="18">
                  <c:v>286920</c:v>
                </c:pt>
                <c:pt idx="19">
                  <c:v>284474</c:v>
                </c:pt>
                <c:pt idx="20">
                  <c:v>280212</c:v>
                </c:pt>
                <c:pt idx="21">
                  <c:v>275802</c:v>
                </c:pt>
                <c:pt idx="22">
                  <c:v>272018</c:v>
                </c:pt>
                <c:pt idx="23">
                  <c:v>267707</c:v>
                </c:pt>
                <c:pt idx="24">
                  <c:v>263469</c:v>
                </c:pt>
                <c:pt idx="25">
                  <c:v>260099</c:v>
                </c:pt>
                <c:pt idx="26">
                  <c:v>256267</c:v>
                </c:pt>
                <c:pt idx="27">
                  <c:v>252584</c:v>
                </c:pt>
                <c:pt idx="28">
                  <c:v>248928</c:v>
                </c:pt>
                <c:pt idx="29">
                  <c:v>245899</c:v>
                </c:pt>
                <c:pt idx="30">
                  <c:v>242279</c:v>
                </c:pt>
                <c:pt idx="31">
                  <c:v>239340</c:v>
                </c:pt>
              </c:numCache>
            </c:numRef>
          </c:val>
          <c:smooth val="0"/>
          <c:extLst>
            <c:ext xmlns:c16="http://schemas.microsoft.com/office/drawing/2014/chart" uri="{C3380CC4-5D6E-409C-BE32-E72D297353CC}">
              <c16:uniqueId val="{00000025-13EC-4F67-87AE-21E4030A92A8}"/>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majorUnit val="2000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02923976608188E-2"/>
          <c:y val="0.10482064741907261"/>
          <c:w val="0.8869152046783626"/>
          <c:h val="0.58408409886264212"/>
        </c:manualLayout>
      </c:layout>
      <c:barChart>
        <c:barDir val="col"/>
        <c:grouping val="clustered"/>
        <c:varyColors val="0"/>
        <c:ser>
          <c:idx val="0"/>
          <c:order val="0"/>
          <c:tx>
            <c:strRef>
              <c:f>'consist cndm use FSW'!$B$4</c:f>
              <c:strCache>
                <c:ptCount val="1"/>
                <c:pt idx="0">
                  <c:v>with non regualar clients</c:v>
                </c:pt>
              </c:strCache>
            </c:strRef>
          </c:tx>
          <c:spPr>
            <a:solidFill>
              <a:srgbClr val="00CCF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FSW'!$C$3:$E$3</c:f>
              <c:strCache>
                <c:ptCount val="3"/>
                <c:pt idx="0">
                  <c:v>Direct FSW</c:v>
                </c:pt>
                <c:pt idx="1">
                  <c:v>Indirect FSW</c:v>
                </c:pt>
                <c:pt idx="2">
                  <c:v>All FSW</c:v>
                </c:pt>
              </c:strCache>
            </c:strRef>
          </c:cat>
          <c:val>
            <c:numRef>
              <c:f>'consist cndm use FSW'!$C$4:$E$4</c:f>
              <c:numCache>
                <c:formatCode>General</c:formatCode>
                <c:ptCount val="3"/>
                <c:pt idx="0">
                  <c:v>97.6</c:v>
                </c:pt>
                <c:pt idx="1">
                  <c:v>94.4</c:v>
                </c:pt>
                <c:pt idx="2">
                  <c:v>96.1</c:v>
                </c:pt>
              </c:numCache>
            </c:numRef>
          </c:val>
          <c:extLst>
            <c:ext xmlns:c16="http://schemas.microsoft.com/office/drawing/2014/chart" uri="{C3380CC4-5D6E-409C-BE32-E72D297353CC}">
              <c16:uniqueId val="{00000000-8276-4F1C-8894-EECA2A555C96}"/>
            </c:ext>
          </c:extLst>
        </c:ser>
        <c:ser>
          <c:idx val="1"/>
          <c:order val="1"/>
          <c:tx>
            <c:strRef>
              <c:f>'consist cndm use FSW'!$B$5</c:f>
              <c:strCache>
                <c:ptCount val="1"/>
                <c:pt idx="0">
                  <c:v>with regular clients</c:v>
                </c:pt>
              </c:strCache>
            </c:strRef>
          </c:tx>
          <c:spPr>
            <a:solidFill>
              <a:srgbClr val="FF8F5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FSW'!$C$3:$E$3</c:f>
              <c:strCache>
                <c:ptCount val="3"/>
                <c:pt idx="0">
                  <c:v>Direct FSW</c:v>
                </c:pt>
                <c:pt idx="1">
                  <c:v>Indirect FSW</c:v>
                </c:pt>
                <c:pt idx="2">
                  <c:v>All FSW</c:v>
                </c:pt>
              </c:strCache>
            </c:strRef>
          </c:cat>
          <c:val>
            <c:numRef>
              <c:f>'consist cndm use FSW'!$C$5:$E$5</c:f>
              <c:numCache>
                <c:formatCode>General</c:formatCode>
                <c:ptCount val="3"/>
                <c:pt idx="0">
                  <c:v>93.6</c:v>
                </c:pt>
                <c:pt idx="1">
                  <c:v>90.4</c:v>
                </c:pt>
                <c:pt idx="2">
                  <c:v>91.9</c:v>
                </c:pt>
              </c:numCache>
            </c:numRef>
          </c:val>
          <c:extLst>
            <c:ext xmlns:c16="http://schemas.microsoft.com/office/drawing/2014/chart" uri="{C3380CC4-5D6E-409C-BE32-E72D297353CC}">
              <c16:uniqueId val="{00000001-8276-4F1C-8894-EECA2A555C96}"/>
            </c:ext>
          </c:extLst>
        </c:ser>
        <c:ser>
          <c:idx val="2"/>
          <c:order val="2"/>
          <c:tx>
            <c:strRef>
              <c:f>'consist cndm use FSW'!$B$6</c:f>
              <c:strCache>
                <c:ptCount val="1"/>
                <c:pt idx="0">
                  <c:v>with casual partners</c:v>
                </c:pt>
              </c:strCache>
            </c:strRef>
          </c:tx>
          <c:spPr>
            <a:solidFill>
              <a:srgbClr val="33CCC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FSW'!$C$3:$E$3</c:f>
              <c:strCache>
                <c:ptCount val="3"/>
                <c:pt idx="0">
                  <c:v>Direct FSW</c:v>
                </c:pt>
                <c:pt idx="1">
                  <c:v>Indirect FSW</c:v>
                </c:pt>
                <c:pt idx="2">
                  <c:v>All FSW</c:v>
                </c:pt>
              </c:strCache>
            </c:strRef>
          </c:cat>
          <c:val>
            <c:numRef>
              <c:f>'consist cndm use FSW'!$C$6:$E$6</c:f>
              <c:numCache>
                <c:formatCode>General</c:formatCode>
                <c:ptCount val="3"/>
                <c:pt idx="0">
                  <c:v>84.2</c:v>
                </c:pt>
                <c:pt idx="1">
                  <c:v>78.2</c:v>
                </c:pt>
                <c:pt idx="2">
                  <c:v>80.400000000000006</c:v>
                </c:pt>
              </c:numCache>
            </c:numRef>
          </c:val>
          <c:extLst>
            <c:ext xmlns:c16="http://schemas.microsoft.com/office/drawing/2014/chart" uri="{C3380CC4-5D6E-409C-BE32-E72D297353CC}">
              <c16:uniqueId val="{00000002-8276-4F1C-8894-EECA2A555C96}"/>
            </c:ext>
          </c:extLst>
        </c:ser>
        <c:ser>
          <c:idx val="3"/>
          <c:order val="3"/>
          <c:tx>
            <c:strRef>
              <c:f>'consist cndm use FSW'!$B$7</c:f>
              <c:strCache>
                <c:ptCount val="1"/>
                <c:pt idx="0">
                  <c:v>with regular non-commercial partners</c:v>
                </c:pt>
              </c:strCache>
            </c:strRef>
          </c:tx>
          <c:spPr>
            <a:solidFill>
              <a:srgbClr val="FF505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FSW'!$C$3:$E$3</c:f>
              <c:strCache>
                <c:ptCount val="3"/>
                <c:pt idx="0">
                  <c:v>Direct FSW</c:v>
                </c:pt>
                <c:pt idx="1">
                  <c:v>Indirect FSW</c:v>
                </c:pt>
                <c:pt idx="2">
                  <c:v>All FSW</c:v>
                </c:pt>
              </c:strCache>
            </c:strRef>
          </c:cat>
          <c:val>
            <c:numRef>
              <c:f>'consist cndm use FSW'!$C$7:$E$7</c:f>
              <c:numCache>
                <c:formatCode>General</c:formatCode>
                <c:ptCount val="3"/>
                <c:pt idx="0">
                  <c:v>28.3</c:v>
                </c:pt>
                <c:pt idx="1">
                  <c:v>29.7</c:v>
                </c:pt>
                <c:pt idx="2">
                  <c:v>29.2</c:v>
                </c:pt>
              </c:numCache>
            </c:numRef>
          </c:val>
          <c:extLst>
            <c:ext xmlns:c16="http://schemas.microsoft.com/office/drawing/2014/chart" uri="{C3380CC4-5D6E-409C-BE32-E72D297353CC}">
              <c16:uniqueId val="{00000003-8276-4F1C-8894-EECA2A555C96}"/>
            </c:ext>
          </c:extLst>
        </c:ser>
        <c:dLbls>
          <c:showLegendKey val="0"/>
          <c:showVal val="0"/>
          <c:showCatName val="0"/>
          <c:showSerName val="0"/>
          <c:showPercent val="0"/>
          <c:showBubbleSize val="0"/>
        </c:dLbls>
        <c:gapWidth val="150"/>
        <c:overlap val="-10"/>
        <c:axId val="135592192"/>
        <c:axId val="135602176"/>
      </c:barChart>
      <c:scatterChart>
        <c:scatterStyle val="lineMarker"/>
        <c:varyColors val="0"/>
        <c:ser>
          <c:idx val="4"/>
          <c:order val="4"/>
          <c:tx>
            <c:strRef>
              <c:f>'consist cndm use FSW'!$P$2</c:f>
              <c:strCache>
                <c:ptCount val="1"/>
                <c:pt idx="0">
                  <c:v>t</c:v>
                </c:pt>
              </c:strCache>
            </c:strRef>
          </c:tx>
          <c:spPr>
            <a:ln w="19050">
              <a:solidFill>
                <a:srgbClr val="E31837"/>
              </a:solidFill>
              <a:prstDash val="dash"/>
            </a:ln>
          </c:spPr>
          <c:marker>
            <c:symbol val="none"/>
          </c:marker>
          <c:xVal>
            <c:numRef>
              <c:f>'consist cndm use FSW'!$O$3:$O$4</c:f>
              <c:numCache>
                <c:formatCode>General</c:formatCode>
                <c:ptCount val="2"/>
                <c:pt idx="0">
                  <c:v>0</c:v>
                </c:pt>
                <c:pt idx="1">
                  <c:v>1</c:v>
                </c:pt>
              </c:numCache>
            </c:numRef>
          </c:xVal>
          <c:yVal>
            <c:numRef>
              <c:f>'consist cndm use FSW'!$P$3:$P$4</c:f>
              <c:numCache>
                <c:formatCode>General</c:formatCode>
                <c:ptCount val="2"/>
                <c:pt idx="0">
                  <c:v>90</c:v>
                </c:pt>
                <c:pt idx="1">
                  <c:v>90</c:v>
                </c:pt>
              </c:numCache>
            </c:numRef>
          </c:yVal>
          <c:smooth val="0"/>
          <c:extLst>
            <c:ext xmlns:c16="http://schemas.microsoft.com/office/drawing/2014/chart" uri="{C3380CC4-5D6E-409C-BE32-E72D297353CC}">
              <c16:uniqueId val="{00000004-8276-4F1C-8894-EECA2A555C96}"/>
            </c:ext>
          </c:extLst>
        </c:ser>
        <c:dLbls>
          <c:showLegendKey val="0"/>
          <c:showVal val="0"/>
          <c:showCatName val="0"/>
          <c:showSerName val="0"/>
          <c:showPercent val="0"/>
          <c:showBubbleSize val="0"/>
        </c:dLbls>
        <c:axId val="135605632"/>
        <c:axId val="135604096"/>
      </c:scatterChart>
      <c:catAx>
        <c:axId val="135592192"/>
        <c:scaling>
          <c:orientation val="minMax"/>
        </c:scaling>
        <c:delete val="0"/>
        <c:axPos val="b"/>
        <c:numFmt formatCode="General" sourceLinked="1"/>
        <c:majorTickMark val="out"/>
        <c:minorTickMark val="none"/>
        <c:tickLblPos val="nextTo"/>
        <c:crossAx val="135602176"/>
        <c:crosses val="autoZero"/>
        <c:auto val="1"/>
        <c:lblAlgn val="ctr"/>
        <c:lblOffset val="100"/>
        <c:noMultiLvlLbl val="0"/>
      </c:catAx>
      <c:valAx>
        <c:axId val="135602176"/>
        <c:scaling>
          <c:orientation val="minMax"/>
          <c:max val="100"/>
          <c:min val="0"/>
        </c:scaling>
        <c:delete val="0"/>
        <c:axPos val="l"/>
        <c:title>
          <c:tx>
            <c:rich>
              <a:bodyPr rot="0" vert="horz"/>
              <a:lstStyle/>
              <a:p>
                <a:pPr>
                  <a:defRPr/>
                </a:pPr>
                <a:r>
                  <a:rPr lang="en-US"/>
                  <a:t>%</a:t>
                </a:r>
              </a:p>
            </c:rich>
          </c:tx>
          <c:layout>
            <c:manualLayout>
              <c:xMode val="edge"/>
              <c:yMode val="edge"/>
              <c:x val="1.7543859649122806E-2"/>
              <c:y val="6.2225503062117236E-2"/>
            </c:manualLayout>
          </c:layout>
          <c:overlay val="0"/>
        </c:title>
        <c:numFmt formatCode="General" sourceLinked="1"/>
        <c:majorTickMark val="out"/>
        <c:minorTickMark val="none"/>
        <c:tickLblPos val="nextTo"/>
        <c:crossAx val="135592192"/>
        <c:crosses val="autoZero"/>
        <c:crossBetween val="between"/>
      </c:valAx>
      <c:valAx>
        <c:axId val="135604096"/>
        <c:scaling>
          <c:orientation val="minMax"/>
          <c:max val="100"/>
          <c:min val="0"/>
        </c:scaling>
        <c:delete val="1"/>
        <c:axPos val="r"/>
        <c:numFmt formatCode="General" sourceLinked="1"/>
        <c:majorTickMark val="out"/>
        <c:minorTickMark val="none"/>
        <c:tickLblPos val="nextTo"/>
        <c:crossAx val="135605632"/>
        <c:crosses val="max"/>
        <c:crossBetween val="midCat"/>
        <c:majorUnit val="10"/>
      </c:valAx>
      <c:valAx>
        <c:axId val="135605632"/>
        <c:scaling>
          <c:orientation val="minMax"/>
          <c:max val="1"/>
          <c:min val="0"/>
        </c:scaling>
        <c:delete val="1"/>
        <c:axPos val="t"/>
        <c:numFmt formatCode="General" sourceLinked="1"/>
        <c:majorTickMark val="out"/>
        <c:minorTickMark val="none"/>
        <c:tickLblPos val="nextTo"/>
        <c:crossAx val="135604096"/>
        <c:crosses val="max"/>
        <c:crossBetween val="midCat"/>
      </c:valAx>
    </c:plotArea>
    <c:legend>
      <c:legendPos val="b"/>
      <c:legendEntry>
        <c:idx val="4"/>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17108088761633"/>
          <c:y val="9.7810565474999056E-2"/>
          <c:w val="0.84801939530285986"/>
          <c:h val="0.68874584733696242"/>
        </c:manualLayout>
      </c:layout>
      <c:barChart>
        <c:barDir val="col"/>
        <c:grouping val="clustered"/>
        <c:varyColors val="0"/>
        <c:ser>
          <c:idx val="0"/>
          <c:order val="0"/>
          <c:tx>
            <c:strRef>
              <c:f>'sex work'!$A$3</c:f>
              <c:strCache>
                <c:ptCount val="1"/>
                <c:pt idx="0">
                  <c:v>Age at first sex work</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'sex work'!$B$2:$C$2</c:f>
              <c:numCache>
                <c:formatCode>General</c:formatCode>
                <c:ptCount val="2"/>
                <c:pt idx="0">
                  <c:v>2007</c:v>
                </c:pt>
                <c:pt idx="1">
                  <c:v>2013</c:v>
                </c:pt>
              </c:numCache>
            </c:numRef>
          </c:cat>
          <c:val>
            <c:numRef>
              <c:f>'sex work'!$B$3:$C$3</c:f>
              <c:numCache>
                <c:formatCode>General</c:formatCode>
                <c:ptCount val="2"/>
                <c:pt idx="0">
                  <c:v>24</c:v>
                </c:pt>
                <c:pt idx="1">
                  <c:v>26</c:v>
                </c:pt>
              </c:numCache>
            </c:numRef>
          </c:val>
          <c:extLst>
            <c:ext xmlns:c16="http://schemas.microsoft.com/office/drawing/2014/chart" uri="{C3380CC4-5D6E-409C-BE32-E72D297353CC}">
              <c16:uniqueId val="{00000000-F8B0-4D8B-91E5-AB22B409E27F}"/>
            </c:ext>
          </c:extLst>
        </c:ser>
        <c:ser>
          <c:idx val="1"/>
          <c:order val="1"/>
          <c:tx>
            <c:strRef>
              <c:f>'sex work'!$A$4</c:f>
              <c:strCache>
                <c:ptCount val="1"/>
                <c:pt idx="0">
                  <c:v>Duration of sex work</c:v>
                </c:pt>
              </c:strCache>
            </c:strRef>
          </c:tx>
          <c:spPr>
            <a:solidFill>
              <a:srgbClr val="00CC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'sex work'!$B$2:$C$2</c:f>
              <c:numCache>
                <c:formatCode>General</c:formatCode>
                <c:ptCount val="2"/>
                <c:pt idx="0">
                  <c:v>2007</c:v>
                </c:pt>
                <c:pt idx="1">
                  <c:v>2013</c:v>
                </c:pt>
              </c:numCache>
            </c:numRef>
          </c:cat>
          <c:val>
            <c:numRef>
              <c:f>'sex work'!$B$4:$C$4</c:f>
              <c:numCache>
                <c:formatCode>General</c:formatCode>
                <c:ptCount val="2"/>
                <c:pt idx="0">
                  <c:v>4</c:v>
                </c:pt>
                <c:pt idx="1">
                  <c:v>3</c:v>
                </c:pt>
              </c:numCache>
            </c:numRef>
          </c:val>
          <c:extLst>
            <c:ext xmlns:c16="http://schemas.microsoft.com/office/drawing/2014/chart" uri="{C3380CC4-5D6E-409C-BE32-E72D297353CC}">
              <c16:uniqueId val="{00000001-F8B0-4D8B-91E5-AB22B409E27F}"/>
            </c:ext>
          </c:extLst>
        </c:ser>
        <c:dLbls>
          <c:showLegendKey val="0"/>
          <c:showVal val="0"/>
          <c:showCatName val="0"/>
          <c:showSerName val="0"/>
          <c:showPercent val="0"/>
          <c:showBubbleSize val="0"/>
        </c:dLbls>
        <c:gapWidth val="150"/>
        <c:overlap val="-10"/>
        <c:axId val="135650688"/>
        <c:axId val="135988352"/>
      </c:barChart>
      <c:catAx>
        <c:axId val="135650688"/>
        <c:scaling>
          <c:orientation val="minMax"/>
        </c:scaling>
        <c:delete val="0"/>
        <c:axPos val="b"/>
        <c:numFmt formatCode="General" sourceLinked="1"/>
        <c:majorTickMark val="out"/>
        <c:minorTickMark val="none"/>
        <c:tickLblPos val="nextTo"/>
        <c:crossAx val="135988352"/>
        <c:crosses val="autoZero"/>
        <c:auto val="1"/>
        <c:lblAlgn val="ctr"/>
        <c:lblOffset val="100"/>
        <c:noMultiLvlLbl val="0"/>
      </c:catAx>
      <c:valAx>
        <c:axId val="135988352"/>
        <c:scaling>
          <c:orientation val="minMax"/>
          <c:max val="30"/>
          <c:min val="0"/>
        </c:scaling>
        <c:delete val="0"/>
        <c:axPos val="l"/>
        <c:majorGridlines>
          <c:spPr>
            <a:ln>
              <a:solidFill>
                <a:schemeClr val="bg1">
                  <a:lumMod val="85000"/>
                </a:schemeClr>
              </a:solidFill>
              <a:prstDash val="dash"/>
            </a:ln>
          </c:spPr>
        </c:majorGridlines>
        <c:title>
          <c:tx>
            <c:rich>
              <a:bodyPr rot="-5400000" vert="horz"/>
              <a:lstStyle/>
              <a:p>
                <a:pPr>
                  <a:defRPr/>
                </a:pPr>
                <a:r>
                  <a:rPr lang="en-US"/>
                  <a:t>Median number of years</a:t>
                </a:r>
              </a:p>
            </c:rich>
          </c:tx>
          <c:layout>
            <c:manualLayout>
              <c:xMode val="edge"/>
              <c:yMode val="edge"/>
              <c:x val="0"/>
              <c:y val="0.1449387576552931"/>
            </c:manualLayout>
          </c:layout>
          <c:overlay val="0"/>
        </c:title>
        <c:numFmt formatCode="General" sourceLinked="1"/>
        <c:majorTickMark val="out"/>
        <c:minorTickMark val="none"/>
        <c:tickLblPos val="nextTo"/>
        <c:crossAx val="135650688"/>
        <c:crosses val="autoZero"/>
        <c:crossBetween val="between"/>
        <c:majorUnit val="5"/>
      </c:valAx>
    </c:plotArea>
    <c:legend>
      <c:legendPos val="b"/>
      <c:layout>
        <c:manualLayout>
          <c:xMode val="edge"/>
          <c:yMode val="edge"/>
          <c:x val="8.4201991874303397E-2"/>
          <c:y val="0.88689260321706598"/>
          <c:w val="0.83159601625139323"/>
          <c:h val="0.1131073967829339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8416447944007"/>
          <c:y val="7.6622426967009299E-2"/>
          <c:w val="0.85552461034963223"/>
          <c:h val="0.67228876174516783"/>
        </c:manualLayout>
      </c:layout>
      <c:barChart>
        <c:barDir val="col"/>
        <c:grouping val="clustered"/>
        <c:varyColors val="0"/>
        <c:ser>
          <c:idx val="0"/>
          <c:order val="0"/>
          <c:tx>
            <c:strRef>
              <c:f>'No of clients'!$A$3</c:f>
              <c:strCache>
                <c:ptCount val="1"/>
                <c:pt idx="0">
                  <c:v>Regular clients in the last month</c:v>
                </c:pt>
              </c:strCache>
            </c:strRef>
          </c:tx>
          <c:spPr>
            <a:solidFill>
              <a:srgbClr val="33CCC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'No of clients'!$B$2:$C$2</c:f>
              <c:numCache>
                <c:formatCode>General</c:formatCode>
                <c:ptCount val="2"/>
                <c:pt idx="0">
                  <c:v>2007</c:v>
                </c:pt>
                <c:pt idx="1">
                  <c:v>2013</c:v>
                </c:pt>
              </c:numCache>
            </c:numRef>
          </c:cat>
          <c:val>
            <c:numRef>
              <c:f>'No of clients'!$B$3:$C$3</c:f>
              <c:numCache>
                <c:formatCode>General</c:formatCode>
                <c:ptCount val="2"/>
                <c:pt idx="0">
                  <c:v>10</c:v>
                </c:pt>
                <c:pt idx="1">
                  <c:v>4</c:v>
                </c:pt>
              </c:numCache>
            </c:numRef>
          </c:val>
          <c:extLst>
            <c:ext xmlns:c16="http://schemas.microsoft.com/office/drawing/2014/chart" uri="{C3380CC4-5D6E-409C-BE32-E72D297353CC}">
              <c16:uniqueId val="{00000000-6EEF-49B4-8F61-5D7D39CF653B}"/>
            </c:ext>
          </c:extLst>
        </c:ser>
        <c:ser>
          <c:idx val="1"/>
          <c:order val="1"/>
          <c:tx>
            <c:strRef>
              <c:f>'No of clients'!$A$4</c:f>
              <c:strCache>
                <c:ptCount val="1"/>
                <c:pt idx="0">
                  <c:v>Non-regular clients in the last week</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'No of clients'!$B$2:$C$2</c:f>
              <c:numCache>
                <c:formatCode>General</c:formatCode>
                <c:ptCount val="2"/>
                <c:pt idx="0">
                  <c:v>2007</c:v>
                </c:pt>
                <c:pt idx="1">
                  <c:v>2013</c:v>
                </c:pt>
              </c:numCache>
            </c:numRef>
          </c:cat>
          <c:val>
            <c:numRef>
              <c:f>'No of clients'!$B$4:$C$4</c:f>
              <c:numCache>
                <c:formatCode>General</c:formatCode>
                <c:ptCount val="2"/>
                <c:pt idx="0">
                  <c:v>4</c:v>
                </c:pt>
                <c:pt idx="1">
                  <c:v>4</c:v>
                </c:pt>
              </c:numCache>
            </c:numRef>
          </c:val>
          <c:extLst>
            <c:ext xmlns:c16="http://schemas.microsoft.com/office/drawing/2014/chart" uri="{C3380CC4-5D6E-409C-BE32-E72D297353CC}">
              <c16:uniqueId val="{00000001-6EEF-49B4-8F61-5D7D39CF653B}"/>
            </c:ext>
          </c:extLst>
        </c:ser>
        <c:dLbls>
          <c:showLegendKey val="0"/>
          <c:showVal val="0"/>
          <c:showCatName val="0"/>
          <c:showSerName val="0"/>
          <c:showPercent val="0"/>
          <c:showBubbleSize val="0"/>
        </c:dLbls>
        <c:gapWidth val="150"/>
        <c:overlap val="-10"/>
        <c:axId val="136132864"/>
        <c:axId val="136146944"/>
      </c:barChart>
      <c:catAx>
        <c:axId val="136132864"/>
        <c:scaling>
          <c:orientation val="minMax"/>
        </c:scaling>
        <c:delete val="0"/>
        <c:axPos val="b"/>
        <c:numFmt formatCode="General" sourceLinked="1"/>
        <c:majorTickMark val="out"/>
        <c:minorTickMark val="none"/>
        <c:tickLblPos val="nextTo"/>
        <c:crossAx val="136146944"/>
        <c:crosses val="autoZero"/>
        <c:auto val="1"/>
        <c:lblAlgn val="ctr"/>
        <c:lblOffset val="100"/>
        <c:noMultiLvlLbl val="0"/>
      </c:catAx>
      <c:valAx>
        <c:axId val="136146944"/>
        <c:scaling>
          <c:orientation val="minMax"/>
          <c:max val="12"/>
          <c:min val="0"/>
        </c:scaling>
        <c:delete val="0"/>
        <c:axPos val="l"/>
        <c:majorGridlines>
          <c:spPr>
            <a:ln>
              <a:solidFill>
                <a:schemeClr val="bg1">
                  <a:lumMod val="85000"/>
                </a:schemeClr>
              </a:solidFill>
              <a:prstDash val="dash"/>
            </a:ln>
          </c:spPr>
        </c:majorGridlines>
        <c:title>
          <c:tx>
            <c:rich>
              <a:bodyPr rot="-5400000" vert="horz"/>
              <a:lstStyle/>
              <a:p>
                <a:pPr>
                  <a:defRPr/>
                </a:pPr>
                <a:r>
                  <a:rPr lang="en-US"/>
                  <a:t>Median number of clients</a:t>
                </a:r>
              </a:p>
            </c:rich>
          </c:tx>
          <c:layout>
            <c:manualLayout>
              <c:xMode val="edge"/>
              <c:yMode val="edge"/>
              <c:x val="0"/>
              <c:y val="0.1449387576552931"/>
            </c:manualLayout>
          </c:layout>
          <c:overlay val="0"/>
        </c:title>
        <c:numFmt formatCode="General" sourceLinked="1"/>
        <c:majorTickMark val="out"/>
        <c:minorTickMark val="none"/>
        <c:tickLblPos val="nextTo"/>
        <c:crossAx val="136132864"/>
        <c:crosses val="autoZero"/>
        <c:crossBetween val="between"/>
        <c:majorUnit val="2"/>
      </c:valAx>
    </c:plotArea>
    <c:legend>
      <c:legendPos val="b"/>
      <c:layout>
        <c:manualLayout>
          <c:xMode val="edge"/>
          <c:yMode val="edge"/>
          <c:x val="8.5389326334208218E-2"/>
          <c:y val="0.84731085457787048"/>
          <c:w val="0.80247221412138292"/>
          <c:h val="0.149472418849207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896267391354859E-2"/>
          <c:y val="0.12007375328083991"/>
          <c:w val="0.87532587740691703"/>
          <c:h val="0.69921758530183731"/>
        </c:manualLayout>
      </c:layout>
      <c:barChart>
        <c:barDir val="col"/>
        <c:grouping val="clustered"/>
        <c:varyColors val="0"/>
        <c:ser>
          <c:idx val="0"/>
          <c:order val="0"/>
          <c:spPr>
            <a:solidFill>
              <a:srgbClr val="00AEEF"/>
            </a:solidFill>
          </c:spPr>
          <c:invertIfNegative val="0"/>
          <c:dPt>
            <c:idx val="0"/>
            <c:invertIfNegative val="0"/>
            <c:bubble3D val="0"/>
            <c:spPr>
              <a:solidFill>
                <a:srgbClr val="FF8F57"/>
              </a:solidFill>
              <a:ln>
                <a:noFill/>
              </a:ln>
            </c:spPr>
            <c:extLst>
              <c:ext xmlns:c16="http://schemas.microsoft.com/office/drawing/2014/chart" uri="{C3380CC4-5D6E-409C-BE32-E72D297353CC}">
                <c16:uniqueId val="{00000001-C222-464B-8776-ACC9A19E41A2}"/>
              </c:ext>
            </c:extLst>
          </c:dPt>
          <c:dPt>
            <c:idx val="1"/>
            <c:invertIfNegative val="0"/>
            <c:bubble3D val="0"/>
            <c:spPr>
              <a:solidFill>
                <a:srgbClr val="33CCCC"/>
              </a:solidFill>
              <a:ln>
                <a:noFill/>
              </a:ln>
            </c:spPr>
            <c:extLst>
              <c:ext xmlns:c16="http://schemas.microsoft.com/office/drawing/2014/chart" uri="{C3380CC4-5D6E-409C-BE32-E72D297353CC}">
                <c16:uniqueId val="{00000003-C222-464B-8776-ACC9A19E41A2}"/>
              </c:ext>
            </c:extLst>
          </c:dPt>
          <c:dPt>
            <c:idx val="2"/>
            <c:invertIfNegative val="0"/>
            <c:bubble3D val="0"/>
            <c:spPr>
              <a:solidFill>
                <a:srgbClr val="00CCFF"/>
              </a:solidFill>
              <a:ln>
                <a:noFill/>
              </a:ln>
            </c:spPr>
            <c:extLst>
              <c:ext xmlns:c16="http://schemas.microsoft.com/office/drawing/2014/chart" uri="{C3380CC4-5D6E-409C-BE32-E72D297353CC}">
                <c16:uniqueId val="{00000005-C222-464B-8776-ACC9A19E41A2}"/>
              </c:ext>
            </c:extLst>
          </c:dPt>
          <c:dLbls>
            <c:numFmt formatCode="#,##0" sourceLinked="0"/>
            <c:spPr>
              <a:noFill/>
              <a:ln>
                <a:noFill/>
              </a:ln>
              <a:effectLst/>
            </c:spPr>
            <c:txPr>
              <a:bodyPr/>
              <a:lstStyle/>
              <a:p>
                <a:pPr>
                  <a:defRPr sz="1400" b="1">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use'!$A$3:$A$5</c:f>
              <c:strCache>
                <c:ptCount val="3"/>
                <c:pt idx="0">
                  <c:v>MSM</c:v>
                </c:pt>
                <c:pt idx="1">
                  <c:v>MSW</c:v>
                </c:pt>
                <c:pt idx="2">
                  <c:v>TG </c:v>
                </c:pt>
              </c:strCache>
            </c:strRef>
          </c:cat>
          <c:val>
            <c:numRef>
              <c:f>'consist cndm use'!$B$3:$B$5</c:f>
              <c:numCache>
                <c:formatCode>General</c:formatCode>
                <c:ptCount val="3"/>
                <c:pt idx="0">
                  <c:v>67.599999999999994</c:v>
                </c:pt>
                <c:pt idx="1">
                  <c:v>62.3</c:v>
                </c:pt>
                <c:pt idx="2">
                  <c:v>50</c:v>
                </c:pt>
              </c:numCache>
            </c:numRef>
          </c:val>
          <c:extLst>
            <c:ext xmlns:c16="http://schemas.microsoft.com/office/drawing/2014/chart" uri="{C3380CC4-5D6E-409C-BE32-E72D297353CC}">
              <c16:uniqueId val="{00000006-C222-464B-8776-ACC9A19E41A2}"/>
            </c:ext>
          </c:extLst>
        </c:ser>
        <c:dLbls>
          <c:showLegendKey val="0"/>
          <c:showVal val="0"/>
          <c:showCatName val="0"/>
          <c:showSerName val="0"/>
          <c:showPercent val="0"/>
          <c:showBubbleSize val="0"/>
        </c:dLbls>
        <c:gapWidth val="150"/>
        <c:axId val="136221056"/>
        <c:axId val="136222592"/>
      </c:barChart>
      <c:scatterChart>
        <c:scatterStyle val="lineMarker"/>
        <c:varyColors val="0"/>
        <c:ser>
          <c:idx val="1"/>
          <c:order val="1"/>
          <c:tx>
            <c:strRef>
              <c:f>'consist cndm use'!$P$1</c:f>
              <c:strCache>
                <c:ptCount val="1"/>
                <c:pt idx="0">
                  <c:v>t</c:v>
                </c:pt>
              </c:strCache>
            </c:strRef>
          </c:tx>
          <c:spPr>
            <a:ln w="19050">
              <a:solidFill>
                <a:srgbClr val="E31837"/>
              </a:solidFill>
              <a:prstDash val="dash"/>
            </a:ln>
          </c:spPr>
          <c:marker>
            <c:symbol val="none"/>
          </c:marker>
          <c:xVal>
            <c:numRef>
              <c:f>'consist cndm use'!$O$2:$O$3</c:f>
              <c:numCache>
                <c:formatCode>General</c:formatCode>
                <c:ptCount val="2"/>
                <c:pt idx="0">
                  <c:v>0</c:v>
                </c:pt>
                <c:pt idx="1">
                  <c:v>1</c:v>
                </c:pt>
              </c:numCache>
            </c:numRef>
          </c:xVal>
          <c:yVal>
            <c:numRef>
              <c:f>'consist cndm use'!$P$2:$P$3</c:f>
              <c:numCache>
                <c:formatCode>General</c:formatCode>
                <c:ptCount val="2"/>
                <c:pt idx="0">
                  <c:v>90</c:v>
                </c:pt>
                <c:pt idx="1">
                  <c:v>90</c:v>
                </c:pt>
              </c:numCache>
            </c:numRef>
          </c:yVal>
          <c:smooth val="0"/>
          <c:extLst>
            <c:ext xmlns:c16="http://schemas.microsoft.com/office/drawing/2014/chart" uri="{C3380CC4-5D6E-409C-BE32-E72D297353CC}">
              <c16:uniqueId val="{00000007-C222-464B-8776-ACC9A19E41A2}"/>
            </c:ext>
          </c:extLst>
        </c:ser>
        <c:dLbls>
          <c:showLegendKey val="0"/>
          <c:showVal val="0"/>
          <c:showCatName val="0"/>
          <c:showSerName val="0"/>
          <c:showPercent val="0"/>
          <c:showBubbleSize val="0"/>
        </c:dLbls>
        <c:axId val="136230400"/>
        <c:axId val="136228864"/>
      </c:scatterChart>
      <c:catAx>
        <c:axId val="136221056"/>
        <c:scaling>
          <c:orientation val="minMax"/>
        </c:scaling>
        <c:delete val="0"/>
        <c:axPos val="b"/>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136222592"/>
        <c:crosses val="autoZero"/>
        <c:auto val="1"/>
        <c:lblAlgn val="ctr"/>
        <c:lblOffset val="100"/>
        <c:noMultiLvlLbl val="0"/>
      </c:catAx>
      <c:valAx>
        <c:axId val="136222592"/>
        <c:scaling>
          <c:orientation val="minMax"/>
          <c:max val="100"/>
          <c:min val="0"/>
        </c:scaling>
        <c:delete val="0"/>
        <c:axPos val="l"/>
        <c:title>
          <c:tx>
            <c:rich>
              <a:bodyPr rot="0" vert="horz"/>
              <a:lstStyle/>
              <a:p>
                <a:pPr>
                  <a:defRPr sz="1400" b="1">
                    <a:latin typeface="Arial" pitchFamily="34" charset="0"/>
                    <a:cs typeface="Arial" pitchFamily="34" charset="0"/>
                  </a:defRPr>
                </a:pPr>
                <a:r>
                  <a:rPr lang="en-US" sz="1400" b="1" dirty="0">
                    <a:latin typeface="Arial" pitchFamily="34" charset="0"/>
                    <a:cs typeface="Arial" pitchFamily="34" charset="0"/>
                  </a:rPr>
                  <a:t>%</a:t>
                </a:r>
              </a:p>
            </c:rich>
          </c:tx>
          <c:layout>
            <c:manualLayout>
              <c:xMode val="edge"/>
              <c:yMode val="edge"/>
              <c:x val="0"/>
              <c:y val="9.7849081364829393E-2"/>
            </c:manualLayout>
          </c:layout>
          <c:overlay val="0"/>
        </c:title>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136221056"/>
        <c:crosses val="autoZero"/>
        <c:crossBetween val="between"/>
      </c:valAx>
      <c:valAx>
        <c:axId val="136228864"/>
        <c:scaling>
          <c:orientation val="minMax"/>
          <c:max val="100"/>
          <c:min val="0"/>
        </c:scaling>
        <c:delete val="1"/>
        <c:axPos val="r"/>
        <c:numFmt formatCode="General" sourceLinked="1"/>
        <c:majorTickMark val="out"/>
        <c:minorTickMark val="none"/>
        <c:tickLblPos val="nextTo"/>
        <c:crossAx val="136230400"/>
        <c:crosses val="max"/>
        <c:crossBetween val="midCat"/>
      </c:valAx>
      <c:valAx>
        <c:axId val="136230400"/>
        <c:scaling>
          <c:orientation val="minMax"/>
          <c:max val="1"/>
          <c:min val="0"/>
        </c:scaling>
        <c:delete val="1"/>
        <c:axPos val="t"/>
        <c:numFmt formatCode="General" sourceLinked="1"/>
        <c:majorTickMark val="out"/>
        <c:minorTickMark val="none"/>
        <c:tickLblPos val="nextTo"/>
        <c:crossAx val="136228864"/>
        <c:crosses val="max"/>
        <c:crossBetween val="midCat"/>
      </c:valAx>
    </c:plotArea>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33CCC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&amp; TG condom use'!$A$3:$F$4</c:f>
              <c:multiLvlStrCache>
                <c:ptCount val="6"/>
                <c:lvl>
                  <c:pt idx="0">
                    <c:v>2003</c:v>
                  </c:pt>
                  <c:pt idx="1">
                    <c:v>2005</c:v>
                  </c:pt>
                  <c:pt idx="2">
                    <c:v>2007</c:v>
                  </c:pt>
                  <c:pt idx="3">
                    <c:v>MSM</c:v>
                  </c:pt>
                  <c:pt idx="4">
                    <c:v>TG</c:v>
                  </c:pt>
                  <c:pt idx="5">
                    <c:v>Bisexual</c:v>
                  </c:pt>
                </c:lvl>
                <c:lvl>
                  <c:pt idx="0">
                    <c:v>Bangkok,
MSM with steady and casual partners in last 3 months</c:v>
                  </c:pt>
                  <c:pt idx="3">
                    <c:v>Chiang Mai (2010), 
with regular partners in last 6 months</c:v>
                  </c:pt>
                </c:lvl>
              </c:multiLvlStrCache>
            </c:multiLvlStrRef>
          </c:cat>
          <c:val>
            <c:numRef>
              <c:f>'MSM &amp; TG condom use'!$A$5:$F$5</c:f>
              <c:numCache>
                <c:formatCode>0</c:formatCode>
                <c:ptCount val="6"/>
                <c:pt idx="0">
                  <c:v>63.2</c:v>
                </c:pt>
                <c:pt idx="1">
                  <c:v>65.7</c:v>
                </c:pt>
                <c:pt idx="2">
                  <c:v>65.599999999999994</c:v>
                </c:pt>
              </c:numCache>
            </c:numRef>
          </c:val>
          <c:extLst>
            <c:ext xmlns:c16="http://schemas.microsoft.com/office/drawing/2014/chart" uri="{C3380CC4-5D6E-409C-BE32-E72D297353CC}">
              <c16:uniqueId val="{00000000-8FCC-44B8-B068-AD30C3F2E77C}"/>
            </c:ext>
          </c:extLst>
        </c:ser>
        <c:ser>
          <c:idx val="1"/>
          <c:order val="1"/>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&amp; TG condom use'!$A$3:$F$4</c:f>
              <c:multiLvlStrCache>
                <c:ptCount val="6"/>
                <c:lvl>
                  <c:pt idx="0">
                    <c:v>2003</c:v>
                  </c:pt>
                  <c:pt idx="1">
                    <c:v>2005</c:v>
                  </c:pt>
                  <c:pt idx="2">
                    <c:v>2007</c:v>
                  </c:pt>
                  <c:pt idx="3">
                    <c:v>MSM</c:v>
                  </c:pt>
                  <c:pt idx="4">
                    <c:v>TG</c:v>
                  </c:pt>
                  <c:pt idx="5">
                    <c:v>Bisexual</c:v>
                  </c:pt>
                </c:lvl>
                <c:lvl>
                  <c:pt idx="0">
                    <c:v>Bangkok,
MSM with steady and casual partners in last 3 months</c:v>
                  </c:pt>
                  <c:pt idx="3">
                    <c:v>Chiang Mai (2010), 
with regular partners in last 6 months</c:v>
                  </c:pt>
                </c:lvl>
              </c:multiLvlStrCache>
            </c:multiLvlStrRef>
          </c:cat>
          <c:val>
            <c:numRef>
              <c:f>'MSM &amp; TG condom use'!$A$6:$F$6</c:f>
              <c:numCache>
                <c:formatCode>General</c:formatCode>
                <c:ptCount val="6"/>
                <c:pt idx="3" formatCode="0">
                  <c:v>25.6</c:v>
                </c:pt>
                <c:pt idx="4" formatCode="0">
                  <c:v>25.6</c:v>
                </c:pt>
                <c:pt idx="5" formatCode="0">
                  <c:v>44.8</c:v>
                </c:pt>
              </c:numCache>
            </c:numRef>
          </c:val>
          <c:extLst>
            <c:ext xmlns:c16="http://schemas.microsoft.com/office/drawing/2014/chart" uri="{C3380CC4-5D6E-409C-BE32-E72D297353CC}">
              <c16:uniqueId val="{00000001-8FCC-44B8-B068-AD30C3F2E77C}"/>
            </c:ext>
          </c:extLst>
        </c:ser>
        <c:dLbls>
          <c:showLegendKey val="0"/>
          <c:showVal val="0"/>
          <c:showCatName val="0"/>
          <c:showSerName val="0"/>
          <c:showPercent val="0"/>
          <c:showBubbleSize val="0"/>
        </c:dLbls>
        <c:gapWidth val="130"/>
        <c:overlap val="100"/>
        <c:axId val="136418816"/>
        <c:axId val="136420352"/>
      </c:barChart>
      <c:scatterChart>
        <c:scatterStyle val="lineMarker"/>
        <c:varyColors val="0"/>
        <c:ser>
          <c:idx val="2"/>
          <c:order val="2"/>
          <c:tx>
            <c:strRef>
              <c:f>'MSM &amp; TG condom use'!$J$3</c:f>
              <c:strCache>
                <c:ptCount val="1"/>
                <c:pt idx="0">
                  <c:v>tar</c:v>
                </c:pt>
              </c:strCache>
            </c:strRef>
          </c:tx>
          <c:spPr>
            <a:ln w="19050">
              <a:solidFill>
                <a:srgbClr val="E31837"/>
              </a:solidFill>
              <a:prstDash val="dash"/>
            </a:ln>
          </c:spPr>
          <c:marker>
            <c:symbol val="none"/>
          </c:marker>
          <c:xVal>
            <c:numRef>
              <c:f>'MSM &amp; TG condom use'!$I$4:$I$5</c:f>
              <c:numCache>
                <c:formatCode>General</c:formatCode>
                <c:ptCount val="2"/>
                <c:pt idx="0">
                  <c:v>0</c:v>
                </c:pt>
                <c:pt idx="1">
                  <c:v>1</c:v>
                </c:pt>
              </c:numCache>
            </c:numRef>
          </c:xVal>
          <c:yVal>
            <c:numRef>
              <c:f>'MSM &amp; TG condom use'!$J$4:$J$5</c:f>
              <c:numCache>
                <c:formatCode>General</c:formatCode>
                <c:ptCount val="2"/>
                <c:pt idx="0">
                  <c:v>90</c:v>
                </c:pt>
                <c:pt idx="1">
                  <c:v>90</c:v>
                </c:pt>
              </c:numCache>
            </c:numRef>
          </c:yVal>
          <c:smooth val="0"/>
          <c:extLst>
            <c:ext xmlns:c16="http://schemas.microsoft.com/office/drawing/2014/chart" uri="{C3380CC4-5D6E-409C-BE32-E72D297353CC}">
              <c16:uniqueId val="{00000002-8FCC-44B8-B068-AD30C3F2E77C}"/>
            </c:ext>
          </c:extLst>
        </c:ser>
        <c:dLbls>
          <c:showLegendKey val="0"/>
          <c:showVal val="0"/>
          <c:showCatName val="0"/>
          <c:showSerName val="0"/>
          <c:showPercent val="0"/>
          <c:showBubbleSize val="0"/>
        </c:dLbls>
        <c:axId val="136424064"/>
        <c:axId val="136422528"/>
      </c:scatterChart>
      <c:catAx>
        <c:axId val="136418816"/>
        <c:scaling>
          <c:orientation val="minMax"/>
        </c:scaling>
        <c:delete val="0"/>
        <c:axPos val="b"/>
        <c:numFmt formatCode="General" sourceLinked="0"/>
        <c:majorTickMark val="out"/>
        <c:minorTickMark val="none"/>
        <c:tickLblPos val="nextTo"/>
        <c:crossAx val="136420352"/>
        <c:crosses val="autoZero"/>
        <c:auto val="1"/>
        <c:lblAlgn val="ctr"/>
        <c:lblOffset val="100"/>
        <c:noMultiLvlLbl val="0"/>
      </c:catAx>
      <c:valAx>
        <c:axId val="136420352"/>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2317167051578136E-2"/>
              <c:y val="2.2735794389337698E-2"/>
            </c:manualLayout>
          </c:layout>
          <c:overlay val="0"/>
        </c:title>
        <c:numFmt formatCode="0" sourceLinked="1"/>
        <c:majorTickMark val="out"/>
        <c:minorTickMark val="none"/>
        <c:tickLblPos val="nextTo"/>
        <c:crossAx val="136418816"/>
        <c:crosses val="autoZero"/>
        <c:crossBetween val="between"/>
      </c:valAx>
      <c:valAx>
        <c:axId val="136422528"/>
        <c:scaling>
          <c:orientation val="minMax"/>
          <c:max val="100"/>
          <c:min val="0"/>
        </c:scaling>
        <c:delete val="1"/>
        <c:axPos val="r"/>
        <c:numFmt formatCode="General" sourceLinked="1"/>
        <c:majorTickMark val="out"/>
        <c:minorTickMark val="none"/>
        <c:tickLblPos val="nextTo"/>
        <c:crossAx val="136424064"/>
        <c:crosses val="max"/>
        <c:crossBetween val="midCat"/>
        <c:majorUnit val="10"/>
      </c:valAx>
      <c:valAx>
        <c:axId val="136424064"/>
        <c:scaling>
          <c:orientation val="minMax"/>
          <c:max val="1"/>
          <c:min val="0"/>
        </c:scaling>
        <c:delete val="1"/>
        <c:axPos val="t"/>
        <c:numFmt formatCode="General" sourceLinked="1"/>
        <c:majorTickMark val="out"/>
        <c:minorTickMark val="none"/>
        <c:tickLblPos val="nextTo"/>
        <c:crossAx val="136422528"/>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177376265466812E-2"/>
          <c:y val="0.12549376640419949"/>
          <c:w val="0.88641638545181856"/>
          <c:h val="0.60898594706911635"/>
        </c:manualLayout>
      </c:layout>
      <c:barChart>
        <c:barDir val="col"/>
        <c:grouping val="clustered"/>
        <c:varyColors val="0"/>
        <c:ser>
          <c:idx val="0"/>
          <c:order val="0"/>
          <c:spPr>
            <a:solidFill>
              <a:srgbClr val="33CCCC"/>
            </a:solidFill>
          </c:spPr>
          <c:invertIfNegative val="0"/>
          <c:dPt>
            <c:idx val="3"/>
            <c:invertIfNegative val="0"/>
            <c:bubble3D val="0"/>
            <c:extLst>
              <c:ext xmlns:c16="http://schemas.microsoft.com/office/drawing/2014/chart" uri="{C3380CC4-5D6E-409C-BE32-E72D297353CC}">
                <c16:uniqueId val="{00000000-C97E-4423-88D6-BE5602B6FD33}"/>
              </c:ext>
            </c:extLst>
          </c:dPt>
          <c:dPt>
            <c:idx val="4"/>
            <c:invertIfNegative val="0"/>
            <c:bubble3D val="0"/>
            <c:extLst>
              <c:ext xmlns:c16="http://schemas.microsoft.com/office/drawing/2014/chart" uri="{C3380CC4-5D6E-409C-BE32-E72D297353CC}">
                <c16:uniqueId val="{00000001-C97E-4423-88D6-BE5602B6FD33}"/>
              </c:ext>
            </c:extLst>
          </c:dPt>
          <c:dPt>
            <c:idx val="5"/>
            <c:invertIfNegative val="0"/>
            <c:bubble3D val="0"/>
            <c:extLst>
              <c:ext xmlns:c16="http://schemas.microsoft.com/office/drawing/2014/chart" uri="{C3380CC4-5D6E-409C-BE32-E72D297353CC}">
                <c16:uniqueId val="{00000002-C97E-4423-88D6-BE5602B6FD3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behaviors_MSM TG'!$D$3:$I$4</c:f>
              <c:multiLvlStrCache>
                <c:ptCount val="6"/>
                <c:lvl>
                  <c:pt idx="0">
                    <c:v>2003</c:v>
                  </c:pt>
                  <c:pt idx="1">
                    <c:v>2005</c:v>
                  </c:pt>
                  <c:pt idx="2">
                    <c:v>2007</c:v>
                  </c:pt>
                  <c:pt idx="3">
                    <c:v>MSM</c:v>
                  </c:pt>
                  <c:pt idx="4">
                    <c:v>TG</c:v>
                  </c:pt>
                  <c:pt idx="5">
                    <c:v>Bisexual</c:v>
                  </c:pt>
                </c:lvl>
                <c:lvl>
                  <c:pt idx="0">
                    <c:v>Bangkok (MSM), last 3 months</c:v>
                  </c:pt>
                  <c:pt idx="3">
                    <c:v>Chiang Mai (2010), last 6 months</c:v>
                  </c:pt>
                </c:lvl>
              </c:multiLvlStrCache>
            </c:multiLvlStrRef>
          </c:cat>
          <c:val>
            <c:numRef>
              <c:f>'Risk behaviors_MSM TG'!$D$5:$I$5</c:f>
              <c:numCache>
                <c:formatCode>0</c:formatCode>
                <c:ptCount val="6"/>
                <c:pt idx="0">
                  <c:v>2</c:v>
                </c:pt>
                <c:pt idx="1">
                  <c:v>17</c:v>
                </c:pt>
                <c:pt idx="2">
                  <c:v>17.3</c:v>
                </c:pt>
              </c:numCache>
            </c:numRef>
          </c:val>
          <c:extLst>
            <c:ext xmlns:c16="http://schemas.microsoft.com/office/drawing/2014/chart" uri="{C3380CC4-5D6E-409C-BE32-E72D297353CC}">
              <c16:uniqueId val="{00000003-C97E-4423-88D6-BE5602B6FD33}"/>
            </c:ext>
          </c:extLst>
        </c:ser>
        <c:ser>
          <c:idx val="1"/>
          <c:order val="1"/>
          <c:spPr>
            <a:solidFill>
              <a:srgbClr val="FF505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behaviors_MSM TG'!$D$3:$I$4</c:f>
              <c:multiLvlStrCache>
                <c:ptCount val="6"/>
                <c:lvl>
                  <c:pt idx="0">
                    <c:v>2003</c:v>
                  </c:pt>
                  <c:pt idx="1">
                    <c:v>2005</c:v>
                  </c:pt>
                  <c:pt idx="2">
                    <c:v>2007</c:v>
                  </c:pt>
                  <c:pt idx="3">
                    <c:v>MSM</c:v>
                  </c:pt>
                  <c:pt idx="4">
                    <c:v>TG</c:v>
                  </c:pt>
                  <c:pt idx="5">
                    <c:v>Bisexual</c:v>
                  </c:pt>
                </c:lvl>
                <c:lvl>
                  <c:pt idx="0">
                    <c:v>Bangkok (MSM), last 3 months</c:v>
                  </c:pt>
                  <c:pt idx="3">
                    <c:v>Chiang Mai (2010), last 6 months</c:v>
                  </c:pt>
                </c:lvl>
              </c:multiLvlStrCache>
            </c:multiLvlStrRef>
          </c:cat>
          <c:val>
            <c:numRef>
              <c:f>'Risk behaviors_MSM TG'!$D$6:$I$6</c:f>
              <c:numCache>
                <c:formatCode>General</c:formatCode>
                <c:ptCount val="6"/>
                <c:pt idx="3">
                  <c:v>21</c:v>
                </c:pt>
                <c:pt idx="4" formatCode="0">
                  <c:v>19.3</c:v>
                </c:pt>
                <c:pt idx="5" formatCode="0">
                  <c:v>59.8</c:v>
                </c:pt>
              </c:numCache>
            </c:numRef>
          </c:val>
          <c:extLst>
            <c:ext xmlns:c16="http://schemas.microsoft.com/office/drawing/2014/chart" uri="{C3380CC4-5D6E-409C-BE32-E72D297353CC}">
              <c16:uniqueId val="{00000004-C97E-4423-88D6-BE5602B6FD33}"/>
            </c:ext>
          </c:extLst>
        </c:ser>
        <c:dLbls>
          <c:dLblPos val="outEnd"/>
          <c:showLegendKey val="0"/>
          <c:showVal val="1"/>
          <c:showCatName val="0"/>
          <c:showSerName val="0"/>
          <c:showPercent val="0"/>
          <c:showBubbleSize val="0"/>
        </c:dLbls>
        <c:gapWidth val="150"/>
        <c:axId val="136486272"/>
        <c:axId val="136508544"/>
      </c:barChart>
      <c:catAx>
        <c:axId val="136486272"/>
        <c:scaling>
          <c:orientation val="minMax"/>
        </c:scaling>
        <c:delete val="0"/>
        <c:axPos val="b"/>
        <c:numFmt formatCode="General" sourceLinked="0"/>
        <c:majorTickMark val="out"/>
        <c:minorTickMark val="none"/>
        <c:tickLblPos val="nextTo"/>
        <c:crossAx val="136508544"/>
        <c:crosses val="autoZero"/>
        <c:auto val="1"/>
        <c:lblAlgn val="ctr"/>
        <c:lblOffset val="100"/>
        <c:noMultiLvlLbl val="0"/>
      </c:catAx>
      <c:valAx>
        <c:axId val="136508544"/>
        <c:scaling>
          <c:orientation val="minMax"/>
          <c:max val="100"/>
          <c:min val="0"/>
        </c:scaling>
        <c:delete val="0"/>
        <c:axPos val="l"/>
        <c:title>
          <c:tx>
            <c:rich>
              <a:bodyPr rot="0" vert="horz"/>
              <a:lstStyle/>
              <a:p>
                <a:pPr>
                  <a:defRPr/>
                </a:pPr>
                <a:r>
                  <a:rPr lang="en-GB"/>
                  <a:t>%</a:t>
                </a:r>
              </a:p>
            </c:rich>
          </c:tx>
          <c:layout>
            <c:manualLayout>
              <c:xMode val="edge"/>
              <c:yMode val="edge"/>
              <c:x val="5.1614641919760034E-4"/>
              <c:y val="0.10268564085739283"/>
            </c:manualLayout>
          </c:layout>
          <c:overlay val="0"/>
        </c:title>
        <c:numFmt formatCode="0" sourceLinked="1"/>
        <c:majorTickMark val="out"/>
        <c:minorTickMark val="none"/>
        <c:tickLblPos val="nextTo"/>
        <c:crossAx val="136486272"/>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42603097818622"/>
          <c:y val="6.8493909291672206E-2"/>
          <c:w val="0.48276102557401457"/>
          <c:h val="0.8340659317184016"/>
        </c:manualLayout>
      </c:layout>
      <c:barChart>
        <c:barDir val="bar"/>
        <c:grouping val="clustered"/>
        <c:varyColors val="0"/>
        <c:ser>
          <c:idx val="0"/>
          <c:order val="0"/>
          <c:spPr>
            <a:solidFill>
              <a:srgbClr val="FF8F57"/>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'KP_RB data'!$B$44:$B$46</c:f>
              <c:strCache>
                <c:ptCount val="3"/>
                <c:pt idx="0">
                  <c:v>&gt; 5 male partners in the last 3 months</c:v>
                </c:pt>
                <c:pt idx="1">
                  <c:v>Ever received money, gifts or valuables in exchange for sex </c:v>
                </c:pt>
                <c:pt idx="2">
                  <c:v>Consistent condom use with steady male partners</c:v>
                </c:pt>
              </c:strCache>
            </c:strRef>
          </c:cat>
          <c:val>
            <c:numRef>
              <c:f>'KP_RB data'!$C$44:$C$46</c:f>
              <c:numCache>
                <c:formatCode>0</c:formatCode>
                <c:ptCount val="3"/>
                <c:pt idx="0">
                  <c:v>16.7</c:v>
                </c:pt>
                <c:pt idx="1">
                  <c:v>61.3</c:v>
                </c:pt>
                <c:pt idx="2">
                  <c:v>39</c:v>
                </c:pt>
              </c:numCache>
            </c:numRef>
          </c:val>
          <c:extLst>
            <c:ext xmlns:c16="http://schemas.microsoft.com/office/drawing/2014/chart" uri="{C3380CC4-5D6E-409C-BE32-E72D297353CC}">
              <c16:uniqueId val="{00000000-7973-440D-9246-2BDE85416CEA}"/>
            </c:ext>
          </c:extLst>
        </c:ser>
        <c:dLbls>
          <c:dLblPos val="outEnd"/>
          <c:showLegendKey val="0"/>
          <c:showVal val="1"/>
          <c:showCatName val="0"/>
          <c:showSerName val="0"/>
          <c:showPercent val="0"/>
          <c:showBubbleSize val="0"/>
        </c:dLbls>
        <c:gapWidth val="150"/>
        <c:axId val="136623616"/>
        <c:axId val="136630656"/>
      </c:barChart>
      <c:catAx>
        <c:axId val="136623616"/>
        <c:scaling>
          <c:orientation val="maxMin"/>
        </c:scaling>
        <c:delete val="0"/>
        <c:axPos val="l"/>
        <c:numFmt formatCode="General" sourceLinked="0"/>
        <c:majorTickMark val="out"/>
        <c:minorTickMark val="none"/>
        <c:tickLblPos val="nextTo"/>
        <c:crossAx val="136630656"/>
        <c:crosses val="autoZero"/>
        <c:auto val="1"/>
        <c:lblAlgn val="ctr"/>
        <c:lblOffset val="100"/>
        <c:noMultiLvlLbl val="0"/>
      </c:catAx>
      <c:valAx>
        <c:axId val="136630656"/>
        <c:scaling>
          <c:orientation val="minMax"/>
          <c:max val="100"/>
          <c:min val="0"/>
        </c:scaling>
        <c:delete val="0"/>
        <c:axPos val="t"/>
        <c:title>
          <c:tx>
            <c:rich>
              <a:bodyPr rot="0" vert="horz"/>
              <a:lstStyle/>
              <a:p>
                <a:pPr>
                  <a:defRPr/>
                </a:pPr>
                <a:r>
                  <a:rPr lang="en-GB"/>
                  <a:t>%</a:t>
                </a:r>
              </a:p>
            </c:rich>
          </c:tx>
          <c:layout>
            <c:manualLayout>
              <c:xMode val="edge"/>
              <c:yMode val="edge"/>
              <c:x val="0.9725446428571427"/>
              <c:y val="3.926132098019789E-2"/>
            </c:manualLayout>
          </c:layout>
          <c:overlay val="0"/>
        </c:title>
        <c:numFmt formatCode="0" sourceLinked="1"/>
        <c:majorTickMark val="out"/>
        <c:minorTickMark val="none"/>
        <c:tickLblPos val="nextTo"/>
        <c:crossAx val="136623616"/>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6147306807888E-2"/>
          <c:y val="0.10854545454545454"/>
          <c:w val="0.88591433814136067"/>
          <c:h val="0.70692083132465589"/>
        </c:manualLayout>
      </c:layout>
      <c:barChart>
        <c:barDir val="col"/>
        <c:grouping val="clustered"/>
        <c:varyColors val="0"/>
        <c:ser>
          <c:idx val="0"/>
          <c:order val="0"/>
          <c:spPr>
            <a:solidFill>
              <a:srgbClr val="00CCFF"/>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injecting equip'!$B$4:$G$4</c:f>
              <c:strCache>
                <c:ptCount val="6"/>
                <c:pt idx="0">
                  <c:v>2009</c:v>
                </c:pt>
                <c:pt idx="1">
                  <c:v>2010</c:v>
                </c:pt>
                <c:pt idx="2">
                  <c:v>2011</c:v>
                </c:pt>
                <c:pt idx="3">
                  <c:v>2012</c:v>
                </c:pt>
                <c:pt idx="4">
                  <c:v>2013</c:v>
                </c:pt>
                <c:pt idx="5">
                  <c:v>2014</c:v>
                </c:pt>
              </c:strCache>
            </c:strRef>
          </c:cat>
          <c:val>
            <c:numRef>
              <c:f>'Sterile injecting equip'!$B$5:$G$5</c:f>
              <c:numCache>
                <c:formatCode>0</c:formatCode>
                <c:ptCount val="6"/>
                <c:pt idx="0">
                  <c:v>42</c:v>
                </c:pt>
                <c:pt idx="1">
                  <c:v>77.8</c:v>
                </c:pt>
                <c:pt idx="3" formatCode="0.0">
                  <c:v>80.400000000000006</c:v>
                </c:pt>
                <c:pt idx="5" formatCode="General">
                  <c:v>84.88</c:v>
                </c:pt>
              </c:numCache>
            </c:numRef>
          </c:val>
          <c:extLst>
            <c:ext xmlns:c16="http://schemas.microsoft.com/office/drawing/2014/chart" uri="{C3380CC4-5D6E-409C-BE32-E72D297353CC}">
              <c16:uniqueId val="{00000000-A6BE-4065-91DD-C8F2A97B95CC}"/>
            </c:ext>
          </c:extLst>
        </c:ser>
        <c:dLbls>
          <c:showLegendKey val="0"/>
          <c:showVal val="0"/>
          <c:showCatName val="0"/>
          <c:showSerName val="0"/>
          <c:showPercent val="0"/>
          <c:showBubbleSize val="0"/>
        </c:dLbls>
        <c:gapWidth val="150"/>
        <c:axId val="136680192"/>
        <c:axId val="136681728"/>
      </c:barChart>
      <c:scatterChart>
        <c:scatterStyle val="lineMarker"/>
        <c:varyColors val="0"/>
        <c:ser>
          <c:idx val="1"/>
          <c:order val="1"/>
          <c:tx>
            <c:strRef>
              <c:f>'Sterile injecting equip'!$S$2</c:f>
              <c:strCache>
                <c:ptCount val="1"/>
                <c:pt idx="0">
                  <c:v>t</c:v>
                </c:pt>
              </c:strCache>
            </c:strRef>
          </c:tx>
          <c:spPr>
            <a:ln w="19050">
              <a:solidFill>
                <a:srgbClr val="E31837"/>
              </a:solidFill>
              <a:prstDash val="dash"/>
            </a:ln>
          </c:spPr>
          <c:marker>
            <c:symbol val="none"/>
          </c:marker>
          <c:xVal>
            <c:numRef>
              <c:f>'Sterile injecting equip'!$R$3:$R$4</c:f>
              <c:numCache>
                <c:formatCode>General</c:formatCode>
                <c:ptCount val="2"/>
                <c:pt idx="0">
                  <c:v>0</c:v>
                </c:pt>
                <c:pt idx="1">
                  <c:v>1</c:v>
                </c:pt>
              </c:numCache>
            </c:numRef>
          </c:xVal>
          <c:yVal>
            <c:numRef>
              <c:f>'Sterile injecting equip'!$S$3:$S$4</c:f>
              <c:numCache>
                <c:formatCode>General</c:formatCode>
                <c:ptCount val="2"/>
                <c:pt idx="0">
                  <c:v>90</c:v>
                </c:pt>
                <c:pt idx="1">
                  <c:v>90</c:v>
                </c:pt>
              </c:numCache>
            </c:numRef>
          </c:yVal>
          <c:smooth val="0"/>
          <c:extLst>
            <c:ext xmlns:c16="http://schemas.microsoft.com/office/drawing/2014/chart" uri="{C3380CC4-5D6E-409C-BE32-E72D297353CC}">
              <c16:uniqueId val="{00000001-A6BE-4065-91DD-C8F2A97B95CC}"/>
            </c:ext>
          </c:extLst>
        </c:ser>
        <c:dLbls>
          <c:showLegendKey val="0"/>
          <c:showVal val="0"/>
          <c:showCatName val="0"/>
          <c:showSerName val="0"/>
          <c:showPercent val="0"/>
          <c:showBubbleSize val="0"/>
        </c:dLbls>
        <c:axId val="136685440"/>
        <c:axId val="136683904"/>
      </c:scatterChart>
      <c:catAx>
        <c:axId val="136680192"/>
        <c:scaling>
          <c:orientation val="minMax"/>
        </c:scaling>
        <c:delete val="0"/>
        <c:axPos val="b"/>
        <c:numFmt formatCode="General" sourceLinked="0"/>
        <c:majorTickMark val="out"/>
        <c:minorTickMark val="none"/>
        <c:tickLblPos val="nextTo"/>
        <c:crossAx val="136681728"/>
        <c:crosses val="autoZero"/>
        <c:auto val="1"/>
        <c:lblAlgn val="ctr"/>
        <c:lblOffset val="100"/>
        <c:noMultiLvlLbl val="0"/>
      </c:catAx>
      <c:valAx>
        <c:axId val="136681728"/>
        <c:scaling>
          <c:orientation val="minMax"/>
          <c:max val="100"/>
          <c:min val="0"/>
        </c:scaling>
        <c:delete val="0"/>
        <c:axPos val="l"/>
        <c:title>
          <c:tx>
            <c:rich>
              <a:bodyPr rot="0" vert="horz"/>
              <a:lstStyle/>
              <a:p>
                <a:pPr>
                  <a:defRPr/>
                </a:pPr>
                <a:r>
                  <a:rPr lang="en-US"/>
                  <a:t>%</a:t>
                </a:r>
              </a:p>
            </c:rich>
          </c:tx>
          <c:layout>
            <c:manualLayout>
              <c:xMode val="edge"/>
              <c:yMode val="edge"/>
              <c:x val="8.7398090725384989E-3"/>
              <c:y val="7.5242662848962055E-2"/>
            </c:manualLayout>
          </c:layout>
          <c:overlay val="0"/>
        </c:title>
        <c:numFmt formatCode="0" sourceLinked="1"/>
        <c:majorTickMark val="out"/>
        <c:minorTickMark val="none"/>
        <c:tickLblPos val="nextTo"/>
        <c:crossAx val="136680192"/>
        <c:crosses val="autoZero"/>
        <c:crossBetween val="between"/>
      </c:valAx>
      <c:valAx>
        <c:axId val="136683904"/>
        <c:scaling>
          <c:orientation val="minMax"/>
          <c:max val="100"/>
          <c:min val="0"/>
        </c:scaling>
        <c:delete val="1"/>
        <c:axPos val="r"/>
        <c:numFmt formatCode="General" sourceLinked="1"/>
        <c:majorTickMark val="out"/>
        <c:minorTickMark val="none"/>
        <c:tickLblPos val="nextTo"/>
        <c:crossAx val="136685440"/>
        <c:crosses val="max"/>
        <c:crossBetween val="midCat"/>
      </c:valAx>
      <c:valAx>
        <c:axId val="136685440"/>
        <c:scaling>
          <c:orientation val="minMax"/>
          <c:max val="1"/>
          <c:min val="0"/>
        </c:scaling>
        <c:delete val="1"/>
        <c:axPos val="t"/>
        <c:numFmt formatCode="General" sourceLinked="1"/>
        <c:majorTickMark val="out"/>
        <c:minorTickMark val="none"/>
        <c:tickLblPos val="nextTo"/>
        <c:crossAx val="136683904"/>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730539887187745E-2"/>
          <c:y val="0.17115681018596079"/>
          <c:w val="0.87714842868654297"/>
          <c:h val="0.44532696710783493"/>
        </c:manualLayout>
      </c:layout>
      <c:lineChart>
        <c:grouping val="standard"/>
        <c:varyColors val="0"/>
        <c:ser>
          <c:idx val="0"/>
          <c:order val="0"/>
          <c:tx>
            <c:strRef>
              <c:f>Sheet2!$D$2</c:f>
              <c:strCache>
                <c:ptCount val="1"/>
                <c:pt idx="0">
                  <c:v>Lower estimate</c:v>
                </c:pt>
              </c:strCache>
            </c:strRef>
          </c:tx>
          <c:spPr>
            <a:ln>
              <a:noFill/>
            </a:ln>
          </c:spPr>
          <c:marker>
            <c:symbol val="dash"/>
            <c:size val="14"/>
            <c:spPr>
              <a:solidFill>
                <a:srgbClr val="00AEEF"/>
              </a:solidFill>
              <a:ln>
                <a:noFill/>
              </a:ln>
            </c:spPr>
          </c:marker>
          <c:dLbls>
            <c:spPr>
              <a:noFill/>
              <a:ln>
                <a:noFill/>
              </a:ln>
              <a:effectLst/>
            </c:spPr>
            <c:txPr>
              <a:bodyPr/>
              <a:lstStyle/>
              <a:p>
                <a:pPr>
                  <a:defRPr>
                    <a:solidFill>
                      <a:srgbClr val="00AEE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Sheet2!$B$3:$C$6</c:f>
              <c:multiLvlStrCache>
                <c:ptCount val="4"/>
                <c:lvl>
                  <c:pt idx="0">
                    <c:v>Male</c:v>
                  </c:pt>
                  <c:pt idx="1">
                    <c:v>Female</c:v>
                  </c:pt>
                  <c:pt idx="2">
                    <c:v>Male</c:v>
                  </c:pt>
                  <c:pt idx="3">
                    <c:v>Female</c:v>
                  </c:pt>
                </c:lvl>
                <c:lvl>
                  <c:pt idx="0">
                    <c:v>had more than one concurrent sex partner</c:v>
                  </c:pt>
                  <c:pt idx="2">
                    <c:v>condom use at last sex *</c:v>
                  </c:pt>
                </c:lvl>
              </c:multiLvlStrCache>
            </c:multiLvlStrRef>
          </c:cat>
          <c:val>
            <c:numRef>
              <c:f>Sheet2!$D$3:$D$6</c:f>
              <c:numCache>
                <c:formatCode>General</c:formatCode>
                <c:ptCount val="4"/>
                <c:pt idx="0">
                  <c:v>16</c:v>
                </c:pt>
                <c:pt idx="1">
                  <c:v>4</c:v>
                </c:pt>
                <c:pt idx="2">
                  <c:v>48</c:v>
                </c:pt>
                <c:pt idx="3">
                  <c:v>27</c:v>
                </c:pt>
              </c:numCache>
            </c:numRef>
          </c:val>
          <c:smooth val="0"/>
          <c:extLst>
            <c:ext xmlns:c16="http://schemas.microsoft.com/office/drawing/2014/chart" uri="{C3380CC4-5D6E-409C-BE32-E72D297353CC}">
              <c16:uniqueId val="{00000000-62FB-4960-8774-1D0D60346F23}"/>
            </c:ext>
          </c:extLst>
        </c:ser>
        <c:ser>
          <c:idx val="1"/>
          <c:order val="1"/>
          <c:tx>
            <c:strRef>
              <c:f>Sheet2!$E$2</c:f>
              <c:strCache>
                <c:ptCount val="1"/>
                <c:pt idx="0">
                  <c:v>Upper estimate</c:v>
                </c:pt>
              </c:strCache>
            </c:strRef>
          </c:tx>
          <c:spPr>
            <a:ln>
              <a:noFill/>
            </a:ln>
          </c:spPr>
          <c:marker>
            <c:symbol val="dot"/>
            <c:size val="14"/>
            <c:spPr>
              <a:solidFill>
                <a:schemeClr val="tx1"/>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Sheet2!$B$3:$C$6</c:f>
              <c:multiLvlStrCache>
                <c:ptCount val="4"/>
                <c:lvl>
                  <c:pt idx="0">
                    <c:v>Male</c:v>
                  </c:pt>
                  <c:pt idx="1">
                    <c:v>Female</c:v>
                  </c:pt>
                  <c:pt idx="2">
                    <c:v>Male</c:v>
                  </c:pt>
                  <c:pt idx="3">
                    <c:v>Female</c:v>
                  </c:pt>
                </c:lvl>
                <c:lvl>
                  <c:pt idx="0">
                    <c:v>had more than one concurrent sex partner</c:v>
                  </c:pt>
                  <c:pt idx="2">
                    <c:v>condom use at last sex *</c:v>
                  </c:pt>
                </c:lvl>
              </c:multiLvlStrCache>
            </c:multiLvlStrRef>
          </c:cat>
          <c:val>
            <c:numRef>
              <c:f>Sheet2!$E$3:$E$6</c:f>
              <c:numCache>
                <c:formatCode>General</c:formatCode>
                <c:ptCount val="4"/>
                <c:pt idx="0">
                  <c:v>22</c:v>
                </c:pt>
                <c:pt idx="1">
                  <c:v>5</c:v>
                </c:pt>
                <c:pt idx="2">
                  <c:v>54</c:v>
                </c:pt>
                <c:pt idx="3">
                  <c:v>31</c:v>
                </c:pt>
              </c:numCache>
            </c:numRef>
          </c:val>
          <c:smooth val="0"/>
          <c:extLst>
            <c:ext xmlns:c16="http://schemas.microsoft.com/office/drawing/2014/chart" uri="{C3380CC4-5D6E-409C-BE32-E72D297353CC}">
              <c16:uniqueId val="{00000001-62FB-4960-8774-1D0D60346F23}"/>
            </c:ext>
          </c:extLst>
        </c:ser>
        <c:dLbls>
          <c:showLegendKey val="0"/>
          <c:showVal val="0"/>
          <c:showCatName val="0"/>
          <c:showSerName val="0"/>
          <c:showPercent val="0"/>
          <c:showBubbleSize val="0"/>
        </c:dLbls>
        <c:hiLowLines/>
        <c:marker val="1"/>
        <c:smooth val="0"/>
        <c:axId val="137222016"/>
        <c:axId val="137223552"/>
      </c:lineChart>
      <c:catAx>
        <c:axId val="137222016"/>
        <c:scaling>
          <c:orientation val="minMax"/>
        </c:scaling>
        <c:delete val="0"/>
        <c:axPos val="b"/>
        <c:majorGridlines>
          <c:spPr>
            <a:ln>
              <a:solidFill>
                <a:schemeClr val="bg1">
                  <a:lumMod val="75000"/>
                </a:schemeClr>
              </a:solidFill>
              <a:prstDash val="dash"/>
            </a:ln>
          </c:spPr>
        </c:majorGridlines>
        <c:numFmt formatCode="General" sourceLinked="0"/>
        <c:majorTickMark val="out"/>
        <c:minorTickMark val="none"/>
        <c:tickLblPos val="nextTo"/>
        <c:crossAx val="137223552"/>
        <c:crosses val="autoZero"/>
        <c:auto val="1"/>
        <c:lblAlgn val="ctr"/>
        <c:lblOffset val="100"/>
        <c:noMultiLvlLbl val="0"/>
      </c:catAx>
      <c:valAx>
        <c:axId val="137223552"/>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9.2134335480792175E-3"/>
              <c:y val="0.15165242642542023"/>
            </c:manualLayout>
          </c:layout>
          <c:overlay val="0"/>
        </c:title>
        <c:numFmt formatCode="General" sourceLinked="1"/>
        <c:majorTickMark val="out"/>
        <c:minorTickMark val="none"/>
        <c:tickLblPos val="nextTo"/>
        <c:crossAx val="137222016"/>
        <c:crosses val="autoZero"/>
        <c:crossBetween val="between"/>
        <c:majorUnit val="20"/>
      </c:valAx>
    </c:plotArea>
    <c:legend>
      <c:legendPos val="t"/>
      <c:layout>
        <c:manualLayout>
          <c:xMode val="edge"/>
          <c:yMode val="edge"/>
          <c:x val="0.22738248628012409"/>
          <c:y val="4.534399955324734E-2"/>
          <c:w val="0.49978060128847535"/>
          <c:h val="4.480164203612479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52FE-4D9C-8F79-6B0BD737E3AB}"/>
              </c:ext>
            </c:extLst>
          </c:dPt>
          <c:dPt>
            <c:idx val="1"/>
            <c:bubble3D val="0"/>
            <c:spPr>
              <a:solidFill>
                <a:srgbClr val="A9D18E"/>
              </a:solidFill>
              <a:ln w="22225">
                <a:solidFill>
                  <a:sysClr val="window" lastClr="FFFFFF"/>
                </a:solidFill>
              </a:ln>
            </c:spPr>
            <c:extLst>
              <c:ext xmlns:c16="http://schemas.microsoft.com/office/drawing/2014/chart" uri="{C3380CC4-5D6E-409C-BE32-E72D297353CC}">
                <c16:uniqueId val="{00000003-52FE-4D9C-8F79-6B0BD737E3AB}"/>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52FE-4D9C-8F79-6B0BD737E3AB}"/>
              </c:ext>
            </c:extLst>
          </c:dPt>
          <c:dPt>
            <c:idx val="3"/>
            <c:bubble3D val="0"/>
            <c:extLst>
              <c:ext xmlns:c16="http://schemas.microsoft.com/office/drawing/2014/chart" uri="{C3380CC4-5D6E-409C-BE32-E72D297353CC}">
                <c16:uniqueId val="{00000006-52FE-4D9C-8F79-6B0BD737E3AB}"/>
              </c:ext>
            </c:extLst>
          </c:dPt>
          <c:cat>
            <c:strRef>
              <c:f>THA!$P$113:$P$116</c:f>
              <c:strCache>
                <c:ptCount val="4"/>
                <c:pt idx="0">
                  <c:v>Key population prevention</c:v>
                </c:pt>
                <c:pt idx="1">
                  <c:v>Other prevention</c:v>
                </c:pt>
                <c:pt idx="2">
                  <c:v>Care and treatment</c:v>
                </c:pt>
                <c:pt idx="3">
                  <c:v>Other AIDS expenditure</c:v>
                </c:pt>
              </c:strCache>
            </c:strRef>
          </c:cat>
          <c:val>
            <c:numRef>
              <c:f>THA!$Q$113:$Q$116</c:f>
              <c:numCache>
                <c:formatCode>_-* #,##0_-;\-* #,##0_-;_-* "-"??_-;_-@_-</c:formatCode>
                <c:ptCount val="4"/>
                <c:pt idx="0">
                  <c:v>12499426.942067645</c:v>
                </c:pt>
                <c:pt idx="1">
                  <c:v>25479247.25033839</c:v>
                </c:pt>
                <c:pt idx="2">
                  <c:v>215978246.47676319</c:v>
                </c:pt>
                <c:pt idx="3">
                  <c:v>44890217.493524045</c:v>
                </c:pt>
              </c:numCache>
            </c:numRef>
          </c:val>
          <c:extLst>
            <c:ext xmlns:c16="http://schemas.microsoft.com/office/drawing/2014/chart" uri="{C3380CC4-5D6E-409C-BE32-E72D297353CC}">
              <c16:uniqueId val="{00000007-52FE-4D9C-8F79-6B0BD737E3AB}"/>
            </c:ext>
          </c:extLst>
        </c:ser>
        <c:dLbls>
          <c:showLegendKey val="0"/>
          <c:showVal val="0"/>
          <c:showCatName val="0"/>
          <c:showSerName val="0"/>
          <c:showPercent val="0"/>
          <c:showBubbleSize val="0"/>
          <c:showLeaderLines val="1"/>
        </c:dLbls>
        <c:firstSliceAng val="86"/>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6CE-4998-B205-931B4654A13B}"/>
                </c:ext>
              </c:extLst>
            </c:dLbl>
            <c:dLbl>
              <c:idx val="1"/>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6CE-4998-B205-931B4654A13B}"/>
                </c:ext>
              </c:extLst>
            </c:dLbl>
            <c:spPr>
              <a:solidFill>
                <a:srgbClr val="FF0000"/>
              </a:solid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THA!$W$32:$W$33</c:f>
              <c:strCache>
                <c:ptCount val="2"/>
                <c:pt idx="0">
                  <c:v>National *</c:v>
                </c:pt>
                <c:pt idx="1">
                  <c:v>Chon Buri</c:v>
                </c:pt>
              </c:strCache>
            </c:strRef>
          </c:cat>
          <c:val>
            <c:numRef>
              <c:f>THA!$X$32:$X$33</c:f>
              <c:numCache>
                <c:formatCode>General</c:formatCode>
                <c:ptCount val="2"/>
                <c:pt idx="0">
                  <c:v>4.2</c:v>
                </c:pt>
                <c:pt idx="1">
                  <c:v>8</c:v>
                </c:pt>
              </c:numCache>
            </c:numRef>
          </c:val>
          <c:extLst>
            <c:ext xmlns:c16="http://schemas.microsoft.com/office/drawing/2014/chart" uri="{C3380CC4-5D6E-409C-BE32-E72D297353CC}">
              <c16:uniqueId val="{00000002-46CE-4998-B205-931B4654A13B}"/>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90EB-4464-B52A-A881D2350434}"/>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90EB-4464-B52A-A881D2350434}"/>
              </c:ext>
            </c:extLst>
          </c:dPt>
          <c:cat>
            <c:strRef>
              <c:f>THA!$Q$108:$R$108</c:f>
              <c:strCache>
                <c:ptCount val="2"/>
                <c:pt idx="0">
                  <c:v>International funding</c:v>
                </c:pt>
                <c:pt idx="1">
                  <c:v>Domestic funding</c:v>
                </c:pt>
              </c:strCache>
            </c:strRef>
          </c:cat>
          <c:val>
            <c:numRef>
              <c:f>THA!$Q$109:$R$109</c:f>
              <c:numCache>
                <c:formatCode>_-* #,##0_-;\-* #,##0_-;_-* "-"??_-;_-@_-</c:formatCode>
                <c:ptCount val="2"/>
                <c:pt idx="0">
                  <c:v>24714871.221402969</c:v>
                </c:pt>
                <c:pt idx="1">
                  <c:v>274132266.94129032</c:v>
                </c:pt>
              </c:numCache>
            </c:numRef>
          </c:val>
          <c:extLst>
            <c:ext xmlns:c16="http://schemas.microsoft.com/office/drawing/2014/chart" uri="{C3380CC4-5D6E-409C-BE32-E72D297353CC}">
              <c16:uniqueId val="{00000004-90EB-4464-B52A-A881D2350434}"/>
            </c:ext>
          </c:extLst>
        </c:ser>
        <c:dLbls>
          <c:showLegendKey val="0"/>
          <c:showVal val="0"/>
          <c:showCatName val="0"/>
          <c:showSerName val="0"/>
          <c:showPercent val="0"/>
          <c:showBubbleSize val="0"/>
          <c:showLeaderLines val="1"/>
        </c:dLbls>
        <c:firstSliceAng val="22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77938174394867"/>
          <c:y val="0.20849937540421537"/>
          <c:w val="0.84017005686789148"/>
          <c:h val="0.53175914523402412"/>
        </c:manualLayout>
      </c:layout>
      <c:barChart>
        <c:barDir val="col"/>
        <c:grouping val="clustered"/>
        <c:varyColors val="0"/>
        <c:ser>
          <c:idx val="0"/>
          <c:order val="0"/>
          <c:spPr>
            <a:solidFill>
              <a:srgbClr val="3BCCFF"/>
            </a:solidFill>
            <a:ln>
              <a:noFill/>
            </a:ln>
          </c:spPr>
          <c:invertIfNegative val="0"/>
          <c:dLbls>
            <c:dLbl>
              <c:idx val="0"/>
              <c:tx>
                <c:rich>
                  <a:bodyPr/>
                  <a:lstStyle/>
                  <a:p>
                    <a:r>
                      <a:rPr lang="en-US" dirty="0"/>
                      <a:t> 1250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cascade'!$D$3:$D$9</c:f>
              <c:numCache>
                <c:formatCode>General</c:formatCode>
                <c:ptCount val="7"/>
                <c:pt idx="0" formatCode="_-* #,##0_-;\-* #,##0_-;_-* &quot;-&quot;??_-;_-@_-">
                  <c:v>1247759599.1357975</c:v>
                </c:pt>
              </c:numCache>
            </c:numRef>
          </c:val>
          <c:extLst>
            <c:ext xmlns:c16="http://schemas.microsoft.com/office/drawing/2014/chart" uri="{C3380CC4-5D6E-409C-BE32-E72D297353CC}">
              <c16:uniqueId val="{00000001-494C-441F-8C27-3C12E069525C}"/>
            </c:ext>
          </c:extLst>
        </c:ser>
        <c:ser>
          <c:idx val="1"/>
          <c:order val="1"/>
          <c:spPr>
            <a:pattFill prst="pct75">
              <a:fgClr>
                <a:srgbClr val="33CCCC"/>
              </a:fgClr>
              <a:bgClr>
                <a:schemeClr val="bg1"/>
              </a:bgClr>
            </a:pattFill>
            <a:ln>
              <a:noFill/>
            </a:ln>
          </c:spPr>
          <c:invertIfNegative val="0"/>
          <c:dLbls>
            <c:dLbl>
              <c:idx val="1"/>
              <c:tx>
                <c:rich>
                  <a:bodyPr/>
                  <a:lstStyle/>
                  <a:p>
                    <a:r>
                      <a:rPr lang="en-US" dirty="0"/>
                      <a:t> 441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cascade'!$E$3:$E$9</c:f>
              <c:numCache>
                <c:formatCode>_-* #,##0_-;\-* #,##0_-;_-* "-"??_-;_-@_-</c:formatCode>
                <c:ptCount val="7"/>
                <c:pt idx="1">
                  <c:v>440856496.04017359</c:v>
                </c:pt>
              </c:numCache>
            </c:numRef>
          </c:val>
          <c:extLst>
            <c:ext xmlns:c16="http://schemas.microsoft.com/office/drawing/2014/chart" uri="{C3380CC4-5D6E-409C-BE32-E72D297353CC}">
              <c16:uniqueId val="{00000003-494C-441F-8C27-3C12E069525C}"/>
            </c:ext>
          </c:extLst>
        </c:ser>
        <c:ser>
          <c:idx val="2"/>
          <c:order val="2"/>
          <c:spPr>
            <a:pattFill prst="narHorz">
              <a:fgClr>
                <a:srgbClr val="33CCCC"/>
              </a:fgClr>
              <a:bgClr>
                <a:schemeClr val="bg1"/>
              </a:bgClr>
            </a:pattFill>
            <a:ln>
              <a:noFill/>
            </a:ln>
          </c:spPr>
          <c:invertIfNegative val="0"/>
          <c:dLbls>
            <c:dLbl>
              <c:idx val="2"/>
              <c:tx>
                <c:rich>
                  <a:bodyPr/>
                  <a:lstStyle/>
                  <a:p>
                    <a:r>
                      <a:rPr lang="en-US" dirty="0"/>
                      <a:t> 80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cascade'!$F$3:$F$9</c:f>
              <c:numCache>
                <c:formatCode>General</c:formatCode>
                <c:ptCount val="7"/>
                <c:pt idx="2" formatCode="_-* #,##0_-;\-* #,##0_-;_-* &quot;-&quot;??_-;_-@_-">
                  <c:v>80394964.376208216</c:v>
                </c:pt>
              </c:numCache>
            </c:numRef>
          </c:val>
          <c:extLst>
            <c:ext xmlns:c16="http://schemas.microsoft.com/office/drawing/2014/chart" uri="{C3380CC4-5D6E-409C-BE32-E72D297353CC}">
              <c16:uniqueId val="{00000005-494C-441F-8C27-3C12E069525C}"/>
            </c:ext>
          </c:extLst>
        </c:ser>
        <c:ser>
          <c:idx val="3"/>
          <c:order val="3"/>
          <c:spPr>
            <a:pattFill prst="narVert">
              <a:fgClr>
                <a:srgbClr val="33CCCC"/>
              </a:fgClr>
              <a:bgClr>
                <a:schemeClr val="bg1"/>
              </a:bgClr>
            </a:pattFill>
            <a:ln>
              <a:noFill/>
            </a:ln>
          </c:spPr>
          <c:invertIfNegative val="0"/>
          <c:dLbls>
            <c:dLbl>
              <c:idx val="3"/>
              <c:tx>
                <c:rich>
                  <a:bodyPr/>
                  <a:lstStyle/>
                  <a:p>
                    <a:r>
                      <a:rPr lang="en-US" dirty="0"/>
                      <a:t> 131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cascade'!$G$3:$G$9</c:f>
              <c:numCache>
                <c:formatCode>General</c:formatCode>
                <c:ptCount val="7"/>
                <c:pt idx="3" formatCode="_-* #,##0_-;\-* #,##0_-;_-* &quot;-&quot;??_-;_-@_-">
                  <c:v>130663668.32692903</c:v>
                </c:pt>
              </c:numCache>
            </c:numRef>
          </c:val>
          <c:extLst>
            <c:ext xmlns:c16="http://schemas.microsoft.com/office/drawing/2014/chart" uri="{C3380CC4-5D6E-409C-BE32-E72D297353CC}">
              <c16:uniqueId val="{00000007-494C-441F-8C27-3C12E069525C}"/>
            </c:ext>
          </c:extLst>
        </c:ser>
        <c:ser>
          <c:idx val="4"/>
          <c:order val="4"/>
          <c:spPr>
            <a:pattFill prst="dkHorz">
              <a:fgClr>
                <a:srgbClr val="33CCCC"/>
              </a:fgClr>
              <a:bgClr>
                <a:schemeClr val="bg1"/>
              </a:bgClr>
            </a:pattFill>
            <a:ln>
              <a:noFill/>
            </a:ln>
          </c:spPr>
          <c:invertIfNegative val="0"/>
          <c:dLbls>
            <c:dLbl>
              <c:idx val="4"/>
              <c:tx>
                <c:rich>
                  <a:bodyPr/>
                  <a:lstStyle/>
                  <a:p>
                    <a:r>
                      <a:rPr lang="en-US" dirty="0"/>
                      <a:t> 225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cascade'!$H$3:$H$9</c:f>
              <c:numCache>
                <c:formatCode>General</c:formatCode>
                <c:ptCount val="7"/>
                <c:pt idx="4" formatCode="_-* #,##0_-;\-* #,##0_-;_-* &quot;-&quot;??_-;_-@_-">
                  <c:v>224886206.87703639</c:v>
                </c:pt>
              </c:numCache>
            </c:numRef>
          </c:val>
          <c:extLst>
            <c:ext xmlns:c16="http://schemas.microsoft.com/office/drawing/2014/chart" uri="{C3380CC4-5D6E-409C-BE32-E72D297353CC}">
              <c16:uniqueId val="{00000009-494C-441F-8C27-3C12E069525C}"/>
            </c:ext>
          </c:extLst>
        </c:ser>
        <c:ser>
          <c:idx val="5"/>
          <c:order val="5"/>
          <c:spPr>
            <a:pattFill prst="dkUpDiag">
              <a:fgClr>
                <a:srgbClr val="33CCCC"/>
              </a:fgClr>
              <a:bgClr>
                <a:schemeClr val="bg1"/>
              </a:bgClr>
            </a:pattFill>
            <a:ln>
              <a:noFill/>
            </a:ln>
          </c:spPr>
          <c:invertIfNegative val="0"/>
          <c:dLbls>
            <c:dLbl>
              <c:idx val="5"/>
              <c:layout>
                <c:manualLayout>
                  <c:x val="0.11358024691358025"/>
                  <c:y val="-2.8128959095620742E-3"/>
                </c:manualLayout>
              </c:layout>
              <c:tx>
                <c:rich>
                  <a:bodyPr/>
                  <a:lstStyle/>
                  <a:p>
                    <a:r>
                      <a:rPr lang="en-US" dirty="0"/>
                      <a:t> 5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cascade'!$I$3:$I$9</c:f>
              <c:numCache>
                <c:formatCode>General</c:formatCode>
                <c:ptCount val="7"/>
                <c:pt idx="5">
                  <c:v>0</c:v>
                </c:pt>
              </c:numCache>
            </c:numRef>
          </c:val>
          <c:extLst>
            <c:ext xmlns:c16="http://schemas.microsoft.com/office/drawing/2014/chart" uri="{C3380CC4-5D6E-409C-BE32-E72D297353CC}">
              <c16:uniqueId val="{0000000B-494C-441F-8C27-3C12E069525C}"/>
            </c:ext>
          </c:extLst>
        </c:ser>
        <c:ser>
          <c:idx val="6"/>
          <c:order val="6"/>
          <c:spPr>
            <a:pattFill prst="pct90">
              <a:fgClr>
                <a:srgbClr val="33CCCC"/>
              </a:fgClr>
              <a:bgClr>
                <a:sysClr val="window" lastClr="FFFFFF"/>
              </a:bgClr>
            </a:pattFill>
          </c:spPr>
          <c:invertIfNegative val="0"/>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cascade'!$J$3:$J$9</c:f>
              <c:numCache>
                <c:formatCode>General</c:formatCode>
                <c:ptCount val="7"/>
                <c:pt idx="6" formatCode="_-* #,##0_-;\-* #,##0_-;_-* &quot;-&quot;??_-;_-@_-">
                  <c:v>4911656.46</c:v>
                </c:pt>
              </c:numCache>
            </c:numRef>
          </c:val>
          <c:extLst>
            <c:ext xmlns:c16="http://schemas.microsoft.com/office/drawing/2014/chart" uri="{C3380CC4-5D6E-409C-BE32-E72D297353CC}">
              <c16:uniqueId val="{00000000-AE65-43F5-99A5-950C5B330C80}"/>
            </c:ext>
          </c:extLst>
        </c:ser>
        <c:dLbls>
          <c:showLegendKey val="0"/>
          <c:showVal val="0"/>
          <c:showCatName val="0"/>
          <c:showSerName val="0"/>
          <c:showPercent val="0"/>
          <c:showBubbleSize val="0"/>
        </c:dLbls>
        <c:gapWidth val="110"/>
        <c:overlap val="100"/>
        <c:axId val="137538176"/>
        <c:axId val="137830784"/>
      </c:barChart>
      <c:catAx>
        <c:axId val="137538176"/>
        <c:scaling>
          <c:orientation val="minMax"/>
        </c:scaling>
        <c:delete val="0"/>
        <c:axPos val="b"/>
        <c:numFmt formatCode="General" sourceLinked="0"/>
        <c:majorTickMark val="out"/>
        <c:minorTickMark val="none"/>
        <c:tickLblPos val="nextTo"/>
        <c:crossAx val="137830784"/>
        <c:crosses val="autoZero"/>
        <c:auto val="1"/>
        <c:lblAlgn val="ctr"/>
        <c:lblOffset val="100"/>
        <c:noMultiLvlLbl val="0"/>
      </c:catAx>
      <c:valAx>
        <c:axId val="137830784"/>
        <c:scaling>
          <c:orientation val="minMax"/>
          <c:max val="1250000000"/>
          <c:min val="0"/>
        </c:scaling>
        <c:delete val="0"/>
        <c:axPos val="l"/>
        <c:numFmt formatCode="_-* #,##0_-;\-* #,##0_-;_-* &quot;-&quot;??_-;_-@_-" sourceLinked="1"/>
        <c:majorTickMark val="out"/>
        <c:minorTickMark val="none"/>
        <c:tickLblPos val="nextTo"/>
        <c:spPr>
          <a:ln>
            <a:noFill/>
          </a:ln>
        </c:spPr>
        <c:crossAx val="137538176"/>
        <c:crosses val="autoZero"/>
        <c:crossBetween val="between"/>
        <c:majorUnit val="1250000000"/>
        <c:dispUnits>
          <c:builtInUnit val="millions"/>
          <c:dispUnitsLbl>
            <c:layout>
              <c:manualLayout>
                <c:xMode val="edge"/>
                <c:yMode val="edge"/>
                <c:x val="5.048410615339749E-2"/>
                <c:y val="0.23662833449983611"/>
              </c:manualLayout>
            </c:layout>
            <c:tx>
              <c:rich>
                <a:bodyPr/>
                <a:lstStyle/>
                <a:p>
                  <a:pPr>
                    <a:defRPr/>
                  </a:pPr>
                  <a:r>
                    <a:rPr lang="en-GB"/>
                    <a:t>Million THB</a:t>
                  </a:r>
                </a:p>
              </c:rich>
            </c:tx>
          </c:dispUnitsLbl>
        </c:dispUnits>
      </c:valAx>
    </c:plotArea>
    <c:plotVisOnly val="1"/>
    <c:dispBlanksAs val="gap"/>
    <c:showDLblsOverMax val="0"/>
  </c:chart>
  <c:txPr>
    <a:bodyPr/>
    <a:lstStyle/>
    <a:p>
      <a:pPr>
        <a:defRPr sz="1200" b="1">
          <a:latin typeface="Arial Nova" panose="020B0504020202020204"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Thailand!$B$1</c:f>
              <c:strCache>
                <c:ptCount val="1"/>
                <c:pt idx="0">
                  <c:v>International funding</c:v>
                </c:pt>
              </c:strCache>
            </c:strRef>
          </c:tx>
          <c:spPr>
            <a:solidFill>
              <a:srgbClr val="00A99A"/>
            </a:solidFill>
            <a:ln w="12700">
              <a:solidFill>
                <a:srgbClr val="FFFFFF"/>
              </a:solid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1F-49B1-BC86-4FB4D3E83022}"/>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Thailand!$A$2:$A$12</c:f>
              <c:numCache>
                <c:formatCode>General</c:formatCode>
                <c:ptCount val="11"/>
                <c:pt idx="0">
                  <c:v>2007</c:v>
                </c:pt>
                <c:pt idx="1">
                  <c:v>2008</c:v>
                </c:pt>
                <c:pt idx="2">
                  <c:v>2009</c:v>
                </c:pt>
                <c:pt idx="3">
                  <c:v>2010</c:v>
                </c:pt>
                <c:pt idx="4">
                  <c:v>2011</c:v>
                </c:pt>
                <c:pt idx="5">
                  <c:v>2012</c:v>
                </c:pt>
                <c:pt idx="6">
                  <c:v>2013</c:v>
                </c:pt>
                <c:pt idx="7">
                  <c:v>2015</c:v>
                </c:pt>
                <c:pt idx="8">
                  <c:v>2017</c:v>
                </c:pt>
                <c:pt idx="9">
                  <c:v>2018</c:v>
                </c:pt>
                <c:pt idx="10">
                  <c:v>2019</c:v>
                </c:pt>
              </c:numCache>
            </c:numRef>
          </c:cat>
          <c:val>
            <c:numRef>
              <c:f>Thailand!$B$2:$B$12</c:f>
              <c:numCache>
                <c:formatCode>0</c:formatCode>
                <c:ptCount val="11"/>
                <c:pt idx="0">
                  <c:v>34544021</c:v>
                </c:pt>
                <c:pt idx="1">
                  <c:v>30508991</c:v>
                </c:pt>
                <c:pt idx="2">
                  <c:v>13986791</c:v>
                </c:pt>
                <c:pt idx="3">
                  <c:v>35926668</c:v>
                </c:pt>
                <c:pt idx="4">
                  <c:v>46643421</c:v>
                </c:pt>
                <c:pt idx="5">
                  <c:v>28969017</c:v>
                </c:pt>
                <c:pt idx="6">
                  <c:v>30516721</c:v>
                </c:pt>
                <c:pt idx="7">
                  <c:v>28241654</c:v>
                </c:pt>
                <c:pt idx="8">
                  <c:v>29520767</c:v>
                </c:pt>
                <c:pt idx="9">
                  <c:v>28916864</c:v>
                </c:pt>
                <c:pt idx="10">
                  <c:v>24470170</c:v>
                </c:pt>
              </c:numCache>
            </c:numRef>
          </c:val>
          <c:extLst>
            <c:ext xmlns:c16="http://schemas.microsoft.com/office/drawing/2014/chart" uri="{C3380CC4-5D6E-409C-BE32-E72D297353CC}">
              <c16:uniqueId val="{00000001-B61F-49B1-BC86-4FB4D3E83022}"/>
            </c:ext>
          </c:extLst>
        </c:ser>
        <c:ser>
          <c:idx val="2"/>
          <c:order val="1"/>
          <c:tx>
            <c:strRef>
              <c:f>Thailand!$C$1</c:f>
              <c:strCache>
                <c:ptCount val="1"/>
                <c:pt idx="0">
                  <c:v>Domestic funding</c:v>
                </c:pt>
              </c:strCache>
            </c:strRef>
          </c:tx>
          <c:spPr>
            <a:solidFill>
              <a:srgbClr val="F26B73"/>
            </a:solidFill>
            <a:ln>
              <a:solidFill>
                <a:srgbClr val="FFFFFF"/>
              </a:solid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1F-49B1-BC86-4FB4D3E83022}"/>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Thailand!$A$2:$A$12</c:f>
              <c:numCache>
                <c:formatCode>General</c:formatCode>
                <c:ptCount val="11"/>
                <c:pt idx="0">
                  <c:v>2007</c:v>
                </c:pt>
                <c:pt idx="1">
                  <c:v>2008</c:v>
                </c:pt>
                <c:pt idx="2">
                  <c:v>2009</c:v>
                </c:pt>
                <c:pt idx="3">
                  <c:v>2010</c:v>
                </c:pt>
                <c:pt idx="4">
                  <c:v>2011</c:v>
                </c:pt>
                <c:pt idx="5">
                  <c:v>2012</c:v>
                </c:pt>
                <c:pt idx="6">
                  <c:v>2013</c:v>
                </c:pt>
                <c:pt idx="7">
                  <c:v>2015</c:v>
                </c:pt>
                <c:pt idx="8">
                  <c:v>2017</c:v>
                </c:pt>
                <c:pt idx="9">
                  <c:v>2018</c:v>
                </c:pt>
                <c:pt idx="10">
                  <c:v>2019</c:v>
                </c:pt>
              </c:numCache>
            </c:numRef>
          </c:cat>
          <c:val>
            <c:numRef>
              <c:f>Thailand!$C$2:$C$12</c:f>
              <c:numCache>
                <c:formatCode>0</c:formatCode>
                <c:ptCount val="11"/>
                <c:pt idx="0">
                  <c:v>165100509</c:v>
                </c:pt>
                <c:pt idx="1">
                  <c:v>178614123</c:v>
                </c:pt>
                <c:pt idx="2">
                  <c:v>195119743</c:v>
                </c:pt>
                <c:pt idx="3">
                  <c:v>206743761</c:v>
                </c:pt>
                <c:pt idx="4">
                  <c:v>278745034</c:v>
                </c:pt>
                <c:pt idx="5">
                  <c:v>253919776</c:v>
                </c:pt>
                <c:pt idx="6">
                  <c:v>256762062</c:v>
                </c:pt>
                <c:pt idx="7">
                  <c:v>237820555</c:v>
                </c:pt>
                <c:pt idx="8">
                  <c:v>238849840</c:v>
                </c:pt>
                <c:pt idx="9">
                  <c:v>229725092</c:v>
                </c:pt>
                <c:pt idx="10">
                  <c:v>271418086</c:v>
                </c:pt>
              </c:numCache>
            </c:numRef>
          </c:val>
          <c:extLst>
            <c:ext xmlns:c16="http://schemas.microsoft.com/office/drawing/2014/chart" uri="{C3380CC4-5D6E-409C-BE32-E72D297353CC}">
              <c16:uniqueId val="{00000003-B61F-49B1-BC86-4FB4D3E83022}"/>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Thailand!$D$1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1F-49B1-BC86-4FB4D3E83022}"/>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Thailand!$A$2:$A$12</c:f>
              <c:numCache>
                <c:formatCode>General</c:formatCode>
                <c:ptCount val="11"/>
                <c:pt idx="0">
                  <c:v>2007</c:v>
                </c:pt>
                <c:pt idx="1">
                  <c:v>2008</c:v>
                </c:pt>
                <c:pt idx="2">
                  <c:v>2009</c:v>
                </c:pt>
                <c:pt idx="3">
                  <c:v>2010</c:v>
                </c:pt>
                <c:pt idx="4">
                  <c:v>2011</c:v>
                </c:pt>
                <c:pt idx="5">
                  <c:v>2012</c:v>
                </c:pt>
                <c:pt idx="6">
                  <c:v>2013</c:v>
                </c:pt>
                <c:pt idx="7">
                  <c:v>2015</c:v>
                </c:pt>
                <c:pt idx="8">
                  <c:v>2017</c:v>
                </c:pt>
                <c:pt idx="9">
                  <c:v>2018</c:v>
                </c:pt>
                <c:pt idx="10">
                  <c:v>2019</c:v>
                </c:pt>
              </c:numCache>
            </c:numRef>
          </c:cat>
          <c:val>
            <c:numRef>
              <c:f>Thailand!$D$2:$D$12</c:f>
              <c:numCache>
                <c:formatCode>0</c:formatCode>
                <c:ptCount val="11"/>
                <c:pt idx="0">
                  <c:v>199644530</c:v>
                </c:pt>
                <c:pt idx="1">
                  <c:v>209123114</c:v>
                </c:pt>
                <c:pt idx="2">
                  <c:v>209106534</c:v>
                </c:pt>
                <c:pt idx="3">
                  <c:v>242670429</c:v>
                </c:pt>
                <c:pt idx="4">
                  <c:v>325388454</c:v>
                </c:pt>
                <c:pt idx="5">
                  <c:v>282888793</c:v>
                </c:pt>
                <c:pt idx="6">
                  <c:v>287278782</c:v>
                </c:pt>
                <c:pt idx="7">
                  <c:v>266062209</c:v>
                </c:pt>
                <c:pt idx="8">
                  <c:v>268370607</c:v>
                </c:pt>
                <c:pt idx="9">
                  <c:v>258641957</c:v>
                </c:pt>
                <c:pt idx="10">
                  <c:v>295888256</c:v>
                </c:pt>
              </c:numCache>
            </c:numRef>
          </c:val>
          <c:smooth val="1"/>
          <c:extLst>
            <c:ext xmlns:c16="http://schemas.microsoft.com/office/drawing/2014/chart" uri="{C3380CC4-5D6E-409C-BE32-E72D297353CC}">
              <c16:uniqueId val="{00000005-B61F-49B1-BC86-4FB4D3E83022}"/>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92846729049"/>
          <c:y val="4.5571217491948535E-2"/>
          <c:w val="0.75117215989594222"/>
          <c:h val="0.77112632107427248"/>
        </c:manualLayout>
      </c:layout>
      <c:lineChart>
        <c:grouping val="standard"/>
        <c:varyColors val="0"/>
        <c:ser>
          <c:idx val="0"/>
          <c:order val="0"/>
          <c:tx>
            <c:strRef>
              <c:f>'AIDS Spending by source'!$A$6</c:f>
              <c:strCache>
                <c:ptCount val="1"/>
                <c:pt idx="0">
                  <c:v>Total AIDS spending</c:v>
                </c:pt>
              </c:strCache>
            </c:strRef>
          </c:tx>
          <c:spPr>
            <a:ln w="38100">
              <a:solidFill>
                <a:srgbClr val="00AEEF"/>
              </a:solidFill>
            </a:ln>
          </c:spPr>
          <c:marker>
            <c:symbol val="diamond"/>
            <c:size val="11"/>
            <c:spPr>
              <a:solidFill>
                <a:srgbClr val="00AEEF"/>
              </a:solidFill>
              <a:ln>
                <a:solidFill>
                  <a:sysClr val="window" lastClr="FFFFF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78-487E-9235-701828A2AE32}"/>
                </c:ext>
              </c:extLst>
            </c:dLbl>
            <c:numFmt formatCode="[$$-409]#,##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source'!$B$5:$H$5</c:f>
              <c:strCache>
                <c:ptCount val="7"/>
                <c:pt idx="0">
                  <c:v>2007</c:v>
                </c:pt>
                <c:pt idx="1">
                  <c:v>2008</c:v>
                </c:pt>
                <c:pt idx="2">
                  <c:v>2009</c:v>
                </c:pt>
                <c:pt idx="3">
                  <c:v>2010</c:v>
                </c:pt>
                <c:pt idx="4">
                  <c:v>2011</c:v>
                </c:pt>
                <c:pt idx="5">
                  <c:v>2012</c:v>
                </c:pt>
                <c:pt idx="6">
                  <c:v>2013</c:v>
                </c:pt>
              </c:strCache>
            </c:strRef>
          </c:cat>
          <c:val>
            <c:numRef>
              <c:f>'AIDS Spending by source'!$B$6:$H$6</c:f>
              <c:numCache>
                <c:formatCode>_(* #,##0_);_(* \(#,##0\);_(* "-"??_);_(@_)</c:formatCode>
                <c:ptCount val="7"/>
                <c:pt idx="0">
                  <c:v>199644528</c:v>
                </c:pt>
                <c:pt idx="1">
                  <c:v>209123120</c:v>
                </c:pt>
                <c:pt idx="2">
                  <c:v>209106528</c:v>
                </c:pt>
                <c:pt idx="3">
                  <c:v>236177680</c:v>
                </c:pt>
                <c:pt idx="4">
                  <c:v>315804992</c:v>
                </c:pt>
                <c:pt idx="5">
                  <c:v>282635840</c:v>
                </c:pt>
                <c:pt idx="6">
                  <c:v>287202400</c:v>
                </c:pt>
              </c:numCache>
            </c:numRef>
          </c:val>
          <c:smooth val="0"/>
          <c:extLst>
            <c:ext xmlns:c16="http://schemas.microsoft.com/office/drawing/2014/chart" uri="{C3380CC4-5D6E-409C-BE32-E72D297353CC}">
              <c16:uniqueId val="{00000001-0778-487E-9235-701828A2AE32}"/>
            </c:ext>
          </c:extLst>
        </c:ser>
        <c:ser>
          <c:idx val="1"/>
          <c:order val="1"/>
          <c:tx>
            <c:strRef>
              <c:f>'AIDS Spending by source'!$A$7</c:f>
              <c:strCache>
                <c:ptCount val="1"/>
                <c:pt idx="0">
                  <c:v>Bilateral</c:v>
                </c:pt>
              </c:strCache>
            </c:strRef>
          </c:tx>
          <c:spPr>
            <a:ln w="38100">
              <a:solidFill>
                <a:srgbClr val="E31837"/>
              </a:solidFill>
            </a:ln>
          </c:spPr>
          <c:marker>
            <c:symbol val="square"/>
            <c:size val="11"/>
            <c:spPr>
              <a:solidFill>
                <a:srgbClr val="E31837"/>
              </a:solidFill>
              <a:ln>
                <a:solidFill>
                  <a:sysClr val="window" lastClr="FFFFF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78-487E-9235-701828A2AE32}"/>
                </c:ext>
              </c:extLst>
            </c:dLbl>
            <c:numFmt formatCode="[$$-409]#,##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source'!$B$5:$H$5</c:f>
              <c:strCache>
                <c:ptCount val="7"/>
                <c:pt idx="0">
                  <c:v>2007</c:v>
                </c:pt>
                <c:pt idx="1">
                  <c:v>2008</c:v>
                </c:pt>
                <c:pt idx="2">
                  <c:v>2009</c:v>
                </c:pt>
                <c:pt idx="3">
                  <c:v>2010</c:v>
                </c:pt>
                <c:pt idx="4">
                  <c:v>2011</c:v>
                </c:pt>
                <c:pt idx="5">
                  <c:v>2012</c:v>
                </c:pt>
                <c:pt idx="6">
                  <c:v>2013</c:v>
                </c:pt>
              </c:strCache>
            </c:strRef>
          </c:cat>
          <c:val>
            <c:numRef>
              <c:f>'AIDS Spending by source'!$B$7:$H$7</c:f>
              <c:numCache>
                <c:formatCode>_(* #,##0_);_(* \(#,##0\);_(* "-"??_);_(@_)</c:formatCode>
                <c:ptCount val="7"/>
                <c:pt idx="0">
                  <c:v>1086062</c:v>
                </c:pt>
                <c:pt idx="1">
                  <c:v>2424729</c:v>
                </c:pt>
                <c:pt idx="2">
                  <c:v>1942389</c:v>
                </c:pt>
                <c:pt idx="3">
                  <c:v>7071757</c:v>
                </c:pt>
                <c:pt idx="4">
                  <c:v>8140869</c:v>
                </c:pt>
                <c:pt idx="5">
                  <c:v>1028559</c:v>
                </c:pt>
                <c:pt idx="6">
                  <c:v>1863515</c:v>
                </c:pt>
              </c:numCache>
            </c:numRef>
          </c:val>
          <c:smooth val="0"/>
          <c:extLst>
            <c:ext xmlns:c16="http://schemas.microsoft.com/office/drawing/2014/chart" uri="{C3380CC4-5D6E-409C-BE32-E72D297353CC}">
              <c16:uniqueId val="{00000003-0778-487E-9235-701828A2AE32}"/>
            </c:ext>
          </c:extLst>
        </c:ser>
        <c:ser>
          <c:idx val="2"/>
          <c:order val="2"/>
          <c:tx>
            <c:strRef>
              <c:f>'AIDS Spending by source'!$A$8</c:f>
              <c:strCache>
                <c:ptCount val="1"/>
                <c:pt idx="0">
                  <c:v>Global Funding</c:v>
                </c:pt>
              </c:strCache>
            </c:strRef>
          </c:tx>
          <c:spPr>
            <a:ln w="38100">
              <a:solidFill>
                <a:srgbClr val="88C540"/>
              </a:solidFill>
            </a:ln>
          </c:spPr>
          <c:marker>
            <c:symbol val="triangle"/>
            <c:size val="11"/>
            <c:spPr>
              <a:solidFill>
                <a:srgbClr val="88C540"/>
              </a:solidFill>
              <a:ln>
                <a:solidFill>
                  <a:sysClr val="window" lastClr="FFFFF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78-487E-9235-701828A2AE32}"/>
                </c:ext>
              </c:extLst>
            </c:dLbl>
            <c:numFmt formatCode="[$$-409]#,##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source'!$B$5:$H$5</c:f>
              <c:strCache>
                <c:ptCount val="7"/>
                <c:pt idx="0">
                  <c:v>2007</c:v>
                </c:pt>
                <c:pt idx="1">
                  <c:v>2008</c:v>
                </c:pt>
                <c:pt idx="2">
                  <c:v>2009</c:v>
                </c:pt>
                <c:pt idx="3">
                  <c:v>2010</c:v>
                </c:pt>
                <c:pt idx="4">
                  <c:v>2011</c:v>
                </c:pt>
                <c:pt idx="5">
                  <c:v>2012</c:v>
                </c:pt>
                <c:pt idx="6">
                  <c:v>2013</c:v>
                </c:pt>
              </c:strCache>
            </c:strRef>
          </c:cat>
          <c:val>
            <c:numRef>
              <c:f>'AIDS Spending by source'!$B$8:$H$8</c:f>
              <c:numCache>
                <c:formatCode>_(* #,##0_);_(* \(#,##0\);_(* "-"??_);_(@_)</c:formatCode>
                <c:ptCount val="7"/>
                <c:pt idx="0">
                  <c:v>31868075.260000002</c:v>
                </c:pt>
                <c:pt idx="1">
                  <c:v>27052046.68</c:v>
                </c:pt>
                <c:pt idx="2">
                  <c:v>10735811.970000001</c:v>
                </c:pt>
                <c:pt idx="3">
                  <c:v>26021888.149999999</c:v>
                </c:pt>
                <c:pt idx="4">
                  <c:v>35522189.969999999</c:v>
                </c:pt>
                <c:pt idx="5">
                  <c:v>26966164.09</c:v>
                </c:pt>
                <c:pt idx="6">
                  <c:v>27326826.399999999</c:v>
                </c:pt>
              </c:numCache>
            </c:numRef>
          </c:val>
          <c:smooth val="0"/>
          <c:extLst>
            <c:ext xmlns:c16="http://schemas.microsoft.com/office/drawing/2014/chart" uri="{C3380CC4-5D6E-409C-BE32-E72D297353CC}">
              <c16:uniqueId val="{00000005-0778-487E-9235-701828A2AE32}"/>
            </c:ext>
          </c:extLst>
        </c:ser>
        <c:ser>
          <c:idx val="3"/>
          <c:order val="3"/>
          <c:tx>
            <c:strRef>
              <c:f>'AIDS Spending by source'!$A$9</c:f>
              <c:strCache>
                <c:ptCount val="1"/>
                <c:pt idx="0">
                  <c:v>Domestic Funding</c:v>
                </c:pt>
              </c:strCache>
            </c:strRef>
          </c:tx>
          <c:spPr>
            <a:ln w="38100">
              <a:solidFill>
                <a:srgbClr val="F78E1E"/>
              </a:solidFill>
            </a:ln>
          </c:spPr>
          <c:marker>
            <c:spPr>
              <a:solidFill>
                <a:srgbClr val="F78E1E"/>
              </a:solidFill>
              <a:ln>
                <a:solidFill>
                  <a:sysClr val="window" lastClr="FFFFF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78-487E-9235-701828A2AE32}"/>
                </c:ext>
              </c:extLst>
            </c:dLbl>
            <c:numFmt formatCode="[$$-409]#,##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source'!$B$5:$H$5</c:f>
              <c:strCache>
                <c:ptCount val="7"/>
                <c:pt idx="0">
                  <c:v>2007</c:v>
                </c:pt>
                <c:pt idx="1">
                  <c:v>2008</c:v>
                </c:pt>
                <c:pt idx="2">
                  <c:v>2009</c:v>
                </c:pt>
                <c:pt idx="3">
                  <c:v>2010</c:v>
                </c:pt>
                <c:pt idx="4">
                  <c:v>2011</c:v>
                </c:pt>
                <c:pt idx="5">
                  <c:v>2012</c:v>
                </c:pt>
                <c:pt idx="6">
                  <c:v>2013</c:v>
                </c:pt>
              </c:strCache>
            </c:strRef>
          </c:cat>
          <c:val>
            <c:numRef>
              <c:f>'AIDS Spending by source'!$B$9:$H$9</c:f>
              <c:numCache>
                <c:formatCode>_(* #,##0_);_(* \(#,##0\);_(* "-"??_);_(@_)</c:formatCode>
                <c:ptCount val="7"/>
                <c:pt idx="0">
                  <c:v>165100509.40000001</c:v>
                </c:pt>
                <c:pt idx="1">
                  <c:v>178614123</c:v>
                </c:pt>
                <c:pt idx="2">
                  <c:v>195119742.69999999</c:v>
                </c:pt>
                <c:pt idx="3">
                  <c:v>200251008.59999999</c:v>
                </c:pt>
                <c:pt idx="4">
                  <c:v>269161585.60000002</c:v>
                </c:pt>
                <c:pt idx="5">
                  <c:v>253666819.19999999</c:v>
                </c:pt>
                <c:pt idx="6">
                  <c:v>256685665.90000001</c:v>
                </c:pt>
              </c:numCache>
            </c:numRef>
          </c:val>
          <c:smooth val="0"/>
          <c:extLst>
            <c:ext xmlns:c16="http://schemas.microsoft.com/office/drawing/2014/chart" uri="{C3380CC4-5D6E-409C-BE32-E72D297353CC}">
              <c16:uniqueId val="{00000007-0778-487E-9235-701828A2AE32}"/>
            </c:ext>
          </c:extLst>
        </c:ser>
        <c:dLbls>
          <c:showLegendKey val="0"/>
          <c:showVal val="0"/>
          <c:showCatName val="0"/>
          <c:showSerName val="0"/>
          <c:showPercent val="0"/>
          <c:showBubbleSize val="0"/>
        </c:dLbls>
        <c:marker val="1"/>
        <c:smooth val="0"/>
        <c:axId val="138520448"/>
        <c:axId val="138521984"/>
      </c:lineChart>
      <c:catAx>
        <c:axId val="138520448"/>
        <c:scaling>
          <c:orientation val="minMax"/>
        </c:scaling>
        <c:delete val="0"/>
        <c:axPos val="b"/>
        <c:numFmt formatCode="General" sourceLinked="0"/>
        <c:majorTickMark val="out"/>
        <c:minorTickMark val="none"/>
        <c:tickLblPos val="nextTo"/>
        <c:crossAx val="138521984"/>
        <c:crosses val="autoZero"/>
        <c:auto val="1"/>
        <c:lblAlgn val="ctr"/>
        <c:lblOffset val="100"/>
        <c:noMultiLvlLbl val="0"/>
      </c:catAx>
      <c:valAx>
        <c:axId val="13852198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38520448"/>
        <c:crosses val="autoZero"/>
        <c:crossBetween val="between"/>
      </c:valAx>
    </c:plotArea>
    <c:legend>
      <c:legendPos val="b"/>
      <c:layout>
        <c:manualLayout>
          <c:xMode val="edge"/>
          <c:yMode val="edge"/>
          <c:x val="4.5045039719438732E-4"/>
          <c:y val="0.91820350581177357"/>
          <c:w val="0.99954954960280562"/>
          <c:h val="6.393935133108361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82766324905776"/>
          <c:y val="9.5317772518593719E-2"/>
          <c:w val="0.75547188866375292"/>
          <c:h val="0.60909308372906223"/>
        </c:manualLayout>
      </c:layout>
      <c:barChart>
        <c:barDir val="col"/>
        <c:grouping val="clustered"/>
        <c:varyColors val="0"/>
        <c:ser>
          <c:idx val="0"/>
          <c:order val="0"/>
          <c:tx>
            <c:strRef>
              <c:f>knowledge_KP!$A$4</c:f>
              <c:strCache>
                <c:ptCount val="1"/>
                <c:pt idx="0">
                  <c:v>Total</c:v>
                </c:pt>
              </c:strCache>
            </c:strRef>
          </c:tx>
          <c:spPr>
            <a:solidFill>
              <a:srgbClr val="00CCFF"/>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knowledge_KP!$B$2:$F$3</c:f>
              <c:multiLvlStrCache>
                <c:ptCount val="5"/>
                <c:lvl>
                  <c:pt idx="0">
                    <c:v>2007</c:v>
                  </c:pt>
                  <c:pt idx="1">
                    <c:v>2007</c:v>
                  </c:pt>
                  <c:pt idx="2">
                    <c:v>2009</c:v>
                  </c:pt>
                  <c:pt idx="3">
                    <c:v>2007</c:v>
                  </c:pt>
                  <c:pt idx="4">
                    <c:v>2009</c:v>
                  </c:pt>
                </c:lvl>
                <c:lvl>
                  <c:pt idx="0">
                    <c:v>PWID</c:v>
                  </c:pt>
                  <c:pt idx="1">
                    <c:v>SW</c:v>
                  </c:pt>
                  <c:pt idx="3">
                    <c:v>MSM</c:v>
                  </c:pt>
                </c:lvl>
              </c:multiLvlStrCache>
            </c:multiLvlStrRef>
          </c:cat>
          <c:val>
            <c:numRef>
              <c:f>knowledge_KP!$B$4:$F$4</c:f>
              <c:numCache>
                <c:formatCode>General</c:formatCode>
                <c:ptCount val="5"/>
                <c:pt idx="0">
                  <c:v>49.1</c:v>
                </c:pt>
                <c:pt idx="1">
                  <c:v>28.4</c:v>
                </c:pt>
                <c:pt idx="2">
                  <c:v>38.299999999999997</c:v>
                </c:pt>
                <c:pt idx="3">
                  <c:v>25.3</c:v>
                </c:pt>
                <c:pt idx="4">
                  <c:v>25.5</c:v>
                </c:pt>
              </c:numCache>
            </c:numRef>
          </c:val>
          <c:extLst>
            <c:ext xmlns:c16="http://schemas.microsoft.com/office/drawing/2014/chart" uri="{C3380CC4-5D6E-409C-BE32-E72D297353CC}">
              <c16:uniqueId val="{00000000-4712-47FA-BC75-662197BA5800}"/>
            </c:ext>
          </c:extLst>
        </c:ser>
        <c:dLbls>
          <c:showLegendKey val="0"/>
          <c:showVal val="0"/>
          <c:showCatName val="0"/>
          <c:showSerName val="0"/>
          <c:showPercent val="0"/>
          <c:showBubbleSize val="0"/>
        </c:dLbls>
        <c:gapWidth val="150"/>
        <c:overlap val="100"/>
        <c:axId val="138685824"/>
        <c:axId val="138708096"/>
      </c:barChart>
      <c:lineChart>
        <c:grouping val="standard"/>
        <c:varyColors val="0"/>
        <c:ser>
          <c:idx val="1"/>
          <c:order val="1"/>
          <c:tx>
            <c:strRef>
              <c:f>knowledge_KP!$A$5</c:f>
              <c:strCache>
                <c:ptCount val="1"/>
                <c:pt idx="0">
                  <c:v>MSW</c:v>
                </c:pt>
              </c:strCache>
            </c:strRef>
          </c:tx>
          <c:spPr>
            <a:ln>
              <a:noFill/>
            </a:ln>
          </c:spPr>
          <c:marker>
            <c:symbol val="square"/>
            <c:size val="14"/>
            <c:spPr>
              <a:solidFill>
                <a:srgbClr val="E31837"/>
              </a:solidFill>
              <a:ln>
                <a:noFill/>
              </a:ln>
            </c:spPr>
          </c:marker>
          <c:dLbls>
            <c:spPr>
              <a:noFill/>
              <a:ln>
                <a:noFill/>
              </a:ln>
              <a:effectLst/>
            </c:spPr>
            <c:txPr>
              <a:bodyPr/>
              <a:lstStyle/>
              <a:p>
                <a:pPr>
                  <a:defRPr>
                    <a:solidFill>
                      <a:srgbClr val="E3183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knowledge_KP!$B$2:$F$3</c:f>
              <c:multiLvlStrCache>
                <c:ptCount val="5"/>
                <c:lvl>
                  <c:pt idx="0">
                    <c:v>2007</c:v>
                  </c:pt>
                  <c:pt idx="1">
                    <c:v>2007</c:v>
                  </c:pt>
                  <c:pt idx="2">
                    <c:v>2009</c:v>
                  </c:pt>
                  <c:pt idx="3">
                    <c:v>2007</c:v>
                  </c:pt>
                  <c:pt idx="4">
                    <c:v>2009</c:v>
                  </c:pt>
                </c:lvl>
                <c:lvl>
                  <c:pt idx="0">
                    <c:v>PWID</c:v>
                  </c:pt>
                  <c:pt idx="1">
                    <c:v>SW</c:v>
                  </c:pt>
                  <c:pt idx="3">
                    <c:v>MSM</c:v>
                  </c:pt>
                </c:lvl>
              </c:multiLvlStrCache>
            </c:multiLvlStrRef>
          </c:cat>
          <c:val>
            <c:numRef>
              <c:f>knowledge_KP!$B$5:$F$5</c:f>
              <c:numCache>
                <c:formatCode>General</c:formatCode>
                <c:ptCount val="5"/>
                <c:pt idx="1">
                  <c:v>23</c:v>
                </c:pt>
                <c:pt idx="2">
                  <c:v>29</c:v>
                </c:pt>
              </c:numCache>
            </c:numRef>
          </c:val>
          <c:smooth val="0"/>
          <c:extLst>
            <c:ext xmlns:c16="http://schemas.microsoft.com/office/drawing/2014/chart" uri="{C3380CC4-5D6E-409C-BE32-E72D297353CC}">
              <c16:uniqueId val="{00000001-4712-47FA-BC75-662197BA5800}"/>
            </c:ext>
          </c:extLst>
        </c:ser>
        <c:ser>
          <c:idx val="2"/>
          <c:order val="2"/>
          <c:tx>
            <c:strRef>
              <c:f>knowledge_KP!$A$6</c:f>
              <c:strCache>
                <c:ptCount val="1"/>
                <c:pt idx="0">
                  <c:v>FSW</c:v>
                </c:pt>
              </c:strCache>
            </c:strRef>
          </c:tx>
          <c:spPr>
            <a:ln>
              <a:noFill/>
            </a:ln>
          </c:spPr>
          <c:marker>
            <c:symbol val="circle"/>
            <c:size val="14"/>
            <c:spPr>
              <a:solidFill>
                <a:srgbClr val="F78E1E"/>
              </a:solidFill>
              <a:ln>
                <a:noFill/>
              </a:ln>
            </c:spPr>
          </c:marker>
          <c:dLbls>
            <c:spPr>
              <a:noFill/>
              <a:ln>
                <a:noFill/>
              </a:ln>
              <a:effectLst/>
            </c:spPr>
            <c:txPr>
              <a:bodyPr/>
              <a:lstStyle/>
              <a:p>
                <a:pPr>
                  <a:defRPr>
                    <a:solidFill>
                      <a:srgbClr val="F78E1E"/>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knowledge_KP!$B$2:$F$3</c:f>
              <c:multiLvlStrCache>
                <c:ptCount val="5"/>
                <c:lvl>
                  <c:pt idx="0">
                    <c:v>2007</c:v>
                  </c:pt>
                  <c:pt idx="1">
                    <c:v>2007</c:v>
                  </c:pt>
                  <c:pt idx="2">
                    <c:v>2009</c:v>
                  </c:pt>
                  <c:pt idx="3">
                    <c:v>2007</c:v>
                  </c:pt>
                  <c:pt idx="4">
                    <c:v>2009</c:v>
                  </c:pt>
                </c:lvl>
                <c:lvl>
                  <c:pt idx="0">
                    <c:v>PWID</c:v>
                  </c:pt>
                  <c:pt idx="1">
                    <c:v>SW</c:v>
                  </c:pt>
                  <c:pt idx="3">
                    <c:v>MSM</c:v>
                  </c:pt>
                </c:lvl>
              </c:multiLvlStrCache>
            </c:multiLvlStrRef>
          </c:cat>
          <c:val>
            <c:numRef>
              <c:f>knowledge_KP!$B$6:$F$6</c:f>
              <c:numCache>
                <c:formatCode>General</c:formatCode>
                <c:ptCount val="5"/>
                <c:pt idx="1">
                  <c:v>29</c:v>
                </c:pt>
                <c:pt idx="2">
                  <c:v>41</c:v>
                </c:pt>
              </c:numCache>
            </c:numRef>
          </c:val>
          <c:smooth val="0"/>
          <c:extLst>
            <c:ext xmlns:c16="http://schemas.microsoft.com/office/drawing/2014/chart" uri="{C3380CC4-5D6E-409C-BE32-E72D297353CC}">
              <c16:uniqueId val="{00000002-4712-47FA-BC75-662197BA5800}"/>
            </c:ext>
          </c:extLst>
        </c:ser>
        <c:dLbls>
          <c:showLegendKey val="0"/>
          <c:showVal val="0"/>
          <c:showCatName val="0"/>
          <c:showSerName val="0"/>
          <c:showPercent val="0"/>
          <c:showBubbleSize val="0"/>
        </c:dLbls>
        <c:marker val="1"/>
        <c:smooth val="0"/>
        <c:axId val="138685824"/>
        <c:axId val="138708096"/>
      </c:lineChart>
      <c:catAx>
        <c:axId val="138685824"/>
        <c:scaling>
          <c:orientation val="minMax"/>
        </c:scaling>
        <c:delete val="0"/>
        <c:axPos val="b"/>
        <c:numFmt formatCode="General" sourceLinked="1"/>
        <c:majorTickMark val="out"/>
        <c:minorTickMark val="none"/>
        <c:tickLblPos val="nextTo"/>
        <c:crossAx val="138708096"/>
        <c:crosses val="autoZero"/>
        <c:auto val="1"/>
        <c:lblAlgn val="ctr"/>
        <c:lblOffset val="100"/>
        <c:noMultiLvlLbl val="0"/>
      </c:catAx>
      <c:valAx>
        <c:axId val="138708096"/>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2.654866948311738E-2"/>
              <c:y val="5.7220677149633213E-2"/>
            </c:manualLayout>
          </c:layout>
          <c:overlay val="0"/>
        </c:title>
        <c:numFmt formatCode="General" sourceLinked="1"/>
        <c:majorTickMark val="out"/>
        <c:minorTickMark val="none"/>
        <c:tickLblPos val="nextTo"/>
        <c:crossAx val="138685824"/>
        <c:crosses val="autoZero"/>
        <c:crossBetween val="between"/>
        <c:majorUnit val="20"/>
      </c:valAx>
    </c:plotArea>
    <c:legend>
      <c:legendPos val="b"/>
      <c:layout>
        <c:manualLayout>
          <c:xMode val="edge"/>
          <c:yMode val="edge"/>
          <c:x val="0.12302370066851315"/>
          <c:y val="0.93187203702714161"/>
          <c:w val="0.73477855959183336"/>
          <c:h val="6.8127962972858377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088703197814563E-2"/>
          <c:y val="0.13376049868766499"/>
          <c:w val="0.82809885371471426"/>
          <c:h val="0.562232283464567"/>
        </c:manualLayout>
      </c:layout>
      <c:barChart>
        <c:barDir val="col"/>
        <c:grouping val="clustered"/>
        <c:varyColors val="0"/>
        <c:ser>
          <c:idx val="0"/>
          <c:order val="0"/>
          <c:tx>
            <c:strRef>
              <c:f>Vulner!$D$49</c:f>
              <c:strCache>
                <c:ptCount val="1"/>
                <c:pt idx="0">
                  <c:v>2007</c:v>
                </c:pt>
              </c:strCache>
            </c:strRef>
          </c:tx>
          <c:spPr>
            <a:solidFill>
              <a:srgbClr val="FF5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Vulner!$B$50:$C$53</c:f>
              <c:multiLvlStrCache>
                <c:ptCount val="4"/>
                <c:lvl>
                  <c:pt idx="0">
                    <c:v>&lt;25</c:v>
                  </c:pt>
                  <c:pt idx="1">
                    <c:v>25+</c:v>
                  </c:pt>
                  <c:pt idx="2">
                    <c:v>&lt;25</c:v>
                  </c:pt>
                  <c:pt idx="3">
                    <c:v>25+</c:v>
                  </c:pt>
                </c:lvl>
                <c:lvl>
                  <c:pt idx="0">
                    <c:v>SWs</c:v>
                  </c:pt>
                  <c:pt idx="2">
                    <c:v>MSM</c:v>
                  </c:pt>
                </c:lvl>
              </c:multiLvlStrCache>
            </c:multiLvlStrRef>
          </c:cat>
          <c:val>
            <c:numRef>
              <c:f>Vulner!$D$50:$D$53</c:f>
              <c:numCache>
                <c:formatCode>0</c:formatCode>
                <c:ptCount val="4"/>
                <c:pt idx="0">
                  <c:v>21.1</c:v>
                </c:pt>
                <c:pt idx="1">
                  <c:v>33.200000000000003</c:v>
                </c:pt>
                <c:pt idx="2">
                  <c:v>20.6</c:v>
                </c:pt>
                <c:pt idx="3">
                  <c:v>30.4</c:v>
                </c:pt>
              </c:numCache>
            </c:numRef>
          </c:val>
          <c:extLst>
            <c:ext xmlns:c16="http://schemas.microsoft.com/office/drawing/2014/chart" uri="{C3380CC4-5D6E-409C-BE32-E72D297353CC}">
              <c16:uniqueId val="{00000000-70E1-4435-B9C8-A5892579395F}"/>
            </c:ext>
          </c:extLst>
        </c:ser>
        <c:ser>
          <c:idx val="1"/>
          <c:order val="1"/>
          <c:tx>
            <c:strRef>
              <c:f>Vulner!$E$49</c:f>
              <c:strCache>
                <c:ptCount val="1"/>
                <c:pt idx="0">
                  <c:v>2009</c:v>
                </c:pt>
              </c:strCache>
            </c:strRef>
          </c:tx>
          <c:spPr>
            <a:solidFill>
              <a:srgbClr val="00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Vulner!$B$50:$C$53</c:f>
              <c:multiLvlStrCache>
                <c:ptCount val="4"/>
                <c:lvl>
                  <c:pt idx="0">
                    <c:v>&lt;25</c:v>
                  </c:pt>
                  <c:pt idx="1">
                    <c:v>25+</c:v>
                  </c:pt>
                  <c:pt idx="2">
                    <c:v>&lt;25</c:v>
                  </c:pt>
                  <c:pt idx="3">
                    <c:v>25+</c:v>
                  </c:pt>
                </c:lvl>
                <c:lvl>
                  <c:pt idx="0">
                    <c:v>SWs</c:v>
                  </c:pt>
                  <c:pt idx="2">
                    <c:v>MSM</c:v>
                  </c:pt>
                </c:lvl>
              </c:multiLvlStrCache>
            </c:multiLvlStrRef>
          </c:cat>
          <c:val>
            <c:numRef>
              <c:f>Vulner!$E$50:$E$53</c:f>
              <c:numCache>
                <c:formatCode>0</c:formatCode>
                <c:ptCount val="4"/>
                <c:pt idx="0">
                  <c:v>29.439999999999987</c:v>
                </c:pt>
                <c:pt idx="1">
                  <c:v>44.74</c:v>
                </c:pt>
                <c:pt idx="2">
                  <c:v>18.809999999999999</c:v>
                </c:pt>
                <c:pt idx="3">
                  <c:v>34.870000000000005</c:v>
                </c:pt>
              </c:numCache>
            </c:numRef>
          </c:val>
          <c:extLst>
            <c:ext xmlns:c16="http://schemas.microsoft.com/office/drawing/2014/chart" uri="{C3380CC4-5D6E-409C-BE32-E72D297353CC}">
              <c16:uniqueId val="{00000001-70E1-4435-B9C8-A5892579395F}"/>
            </c:ext>
          </c:extLst>
        </c:ser>
        <c:dLbls>
          <c:showLegendKey val="0"/>
          <c:showVal val="0"/>
          <c:showCatName val="0"/>
          <c:showSerName val="0"/>
          <c:showPercent val="0"/>
          <c:showBubbleSize val="0"/>
        </c:dLbls>
        <c:gapWidth val="150"/>
        <c:overlap val="-10"/>
        <c:axId val="138754304"/>
        <c:axId val="138756096"/>
      </c:barChart>
      <c:catAx>
        <c:axId val="138754304"/>
        <c:scaling>
          <c:orientation val="minMax"/>
        </c:scaling>
        <c:delete val="0"/>
        <c:axPos val="b"/>
        <c:numFmt formatCode="General" sourceLinked="0"/>
        <c:majorTickMark val="out"/>
        <c:minorTickMark val="none"/>
        <c:tickLblPos val="nextTo"/>
        <c:crossAx val="138756096"/>
        <c:crosses val="autoZero"/>
        <c:auto val="1"/>
        <c:lblAlgn val="ctr"/>
        <c:lblOffset val="100"/>
        <c:noMultiLvlLbl val="0"/>
      </c:catAx>
      <c:valAx>
        <c:axId val="138756096"/>
        <c:scaling>
          <c:orientation val="minMax"/>
          <c:max val="100"/>
        </c:scaling>
        <c:delete val="0"/>
        <c:axPos val="l"/>
        <c:title>
          <c:tx>
            <c:rich>
              <a:bodyPr rot="0" vert="horz"/>
              <a:lstStyle/>
              <a:p>
                <a:pPr>
                  <a:defRPr/>
                </a:pPr>
                <a:r>
                  <a:rPr lang="en-US"/>
                  <a:t>%</a:t>
                </a:r>
              </a:p>
            </c:rich>
          </c:tx>
          <c:layout>
            <c:manualLayout>
              <c:xMode val="edge"/>
              <c:yMode val="edge"/>
              <c:x val="1.0150516899673255E-4"/>
              <c:y val="6.9394529161170726E-2"/>
            </c:manualLayout>
          </c:layout>
          <c:overlay val="0"/>
        </c:title>
        <c:numFmt formatCode="0" sourceLinked="1"/>
        <c:majorTickMark val="out"/>
        <c:minorTickMark val="none"/>
        <c:tickLblPos val="nextTo"/>
        <c:crossAx val="138754304"/>
        <c:crosses val="autoZero"/>
        <c:crossBetween val="between"/>
        <c:majorUnit val="20"/>
      </c:valAx>
    </c:plotArea>
    <c:legend>
      <c:legendPos val="r"/>
      <c:layout>
        <c:manualLayout>
          <c:xMode val="edge"/>
          <c:yMode val="edge"/>
          <c:x val="0.58177419786812368"/>
          <c:y val="4.9798525453638019E-2"/>
          <c:w val="0.41822580213187638"/>
          <c:h val="8.4144727460696594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61461702847458E-2"/>
          <c:y val="7.4905660377358491E-2"/>
          <c:w val="0.88591435139080299"/>
          <c:h val="0.75314465408805031"/>
        </c:manualLayout>
      </c:layout>
      <c:barChart>
        <c:barDir val="col"/>
        <c:grouping val="clustered"/>
        <c:varyColors val="0"/>
        <c:ser>
          <c:idx val="0"/>
          <c:order val="0"/>
          <c:spPr>
            <a:solidFill>
              <a:srgbClr val="00CCF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'Knowledge_young people'!$B$4:$E$5</c:f>
              <c:multiLvlStrCache>
                <c:ptCount val="4"/>
                <c:lvl>
                  <c:pt idx="0">
                    <c:v>15-19</c:v>
                  </c:pt>
                  <c:pt idx="1">
                    <c:v>20-24</c:v>
                  </c:pt>
                  <c:pt idx="2">
                    <c:v>Female</c:v>
                  </c:pt>
                  <c:pt idx="3">
                    <c:v>Male</c:v>
                  </c:pt>
                </c:lvl>
                <c:lvl>
                  <c:pt idx="0">
                    <c:v>Age group</c:v>
                  </c:pt>
                  <c:pt idx="2">
                    <c:v>Gender</c:v>
                  </c:pt>
                </c:lvl>
              </c:multiLvlStrCache>
            </c:multiLvlStrRef>
          </c:cat>
          <c:val>
            <c:numRef>
              <c:f>'Knowledge_young people'!$B$6:$E$6</c:f>
              <c:numCache>
                <c:formatCode>General</c:formatCode>
                <c:ptCount val="4"/>
                <c:pt idx="0">
                  <c:v>29.4</c:v>
                </c:pt>
                <c:pt idx="1">
                  <c:v>40.5</c:v>
                </c:pt>
              </c:numCache>
            </c:numRef>
          </c:val>
          <c:extLst>
            <c:ext xmlns:c16="http://schemas.microsoft.com/office/drawing/2014/chart" uri="{C3380CC4-5D6E-409C-BE32-E72D297353CC}">
              <c16:uniqueId val="{00000000-9D5D-48E7-9AFE-CD23D885EB73}"/>
            </c:ext>
          </c:extLst>
        </c:ser>
        <c:ser>
          <c:idx val="1"/>
          <c:order val="1"/>
          <c:spPr>
            <a:solidFill>
              <a:srgbClr val="FF8F5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'Knowledge_young people'!$B$4:$E$5</c:f>
              <c:multiLvlStrCache>
                <c:ptCount val="4"/>
                <c:lvl>
                  <c:pt idx="0">
                    <c:v>15-19</c:v>
                  </c:pt>
                  <c:pt idx="1">
                    <c:v>20-24</c:v>
                  </c:pt>
                  <c:pt idx="2">
                    <c:v>Female</c:v>
                  </c:pt>
                  <c:pt idx="3">
                    <c:v>Male</c:v>
                  </c:pt>
                </c:lvl>
                <c:lvl>
                  <c:pt idx="0">
                    <c:v>Age group</c:v>
                  </c:pt>
                  <c:pt idx="2">
                    <c:v>Gender</c:v>
                  </c:pt>
                </c:lvl>
              </c:multiLvlStrCache>
            </c:multiLvlStrRef>
          </c:cat>
          <c:val>
            <c:numRef>
              <c:f>'Knowledge_young people'!$B$7:$E$7</c:f>
              <c:numCache>
                <c:formatCode>General</c:formatCode>
                <c:ptCount val="4"/>
                <c:pt idx="2">
                  <c:v>30.5</c:v>
                </c:pt>
                <c:pt idx="3">
                  <c:v>44.4</c:v>
                </c:pt>
              </c:numCache>
            </c:numRef>
          </c:val>
          <c:extLst>
            <c:ext xmlns:c16="http://schemas.microsoft.com/office/drawing/2014/chart" uri="{C3380CC4-5D6E-409C-BE32-E72D297353CC}">
              <c16:uniqueId val="{00000001-9D5D-48E7-9AFE-CD23D885EB73}"/>
            </c:ext>
          </c:extLst>
        </c:ser>
        <c:dLbls>
          <c:showLegendKey val="0"/>
          <c:showVal val="0"/>
          <c:showCatName val="0"/>
          <c:showSerName val="0"/>
          <c:showPercent val="0"/>
          <c:showBubbleSize val="0"/>
        </c:dLbls>
        <c:gapWidth val="150"/>
        <c:overlap val="100"/>
        <c:axId val="139595776"/>
        <c:axId val="139597312"/>
      </c:barChart>
      <c:catAx>
        <c:axId val="139595776"/>
        <c:scaling>
          <c:orientation val="minMax"/>
        </c:scaling>
        <c:delete val="0"/>
        <c:axPos val="b"/>
        <c:numFmt formatCode="General" sourceLinked="0"/>
        <c:majorTickMark val="out"/>
        <c:minorTickMark val="none"/>
        <c:tickLblPos val="nextTo"/>
        <c:crossAx val="139597312"/>
        <c:crosses val="autoZero"/>
        <c:auto val="1"/>
        <c:lblAlgn val="ctr"/>
        <c:lblOffset val="100"/>
        <c:noMultiLvlLbl val="0"/>
      </c:catAx>
      <c:valAx>
        <c:axId val="139597312"/>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47492608239541E-3"/>
              <c:y val="5.6666666666666698E-2"/>
            </c:manualLayout>
          </c:layout>
          <c:overlay val="0"/>
        </c:title>
        <c:numFmt formatCode="General" sourceLinked="1"/>
        <c:majorTickMark val="out"/>
        <c:minorTickMark val="none"/>
        <c:tickLblPos val="nextTo"/>
        <c:crossAx val="13959577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'2021 KP Testing'!$D$2</c:f>
              <c:strCache>
                <c:ptCount val="1"/>
                <c:pt idx="0">
                  <c:v>Bangkok</c:v>
                </c:pt>
              </c:strCache>
            </c:strRef>
          </c:tx>
          <c:spPr>
            <a:solidFill>
              <a:srgbClr val="FF5050"/>
            </a:solid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Testing'!$D$3:$D$7</c:f>
              <c:numCache>
                <c:formatCode>General</c:formatCode>
                <c:ptCount val="5"/>
                <c:pt idx="0">
                  <c:v>45.9</c:v>
                </c:pt>
                <c:pt idx="1">
                  <c:v>0</c:v>
                </c:pt>
                <c:pt idx="2">
                  <c:v>59.8</c:v>
                </c:pt>
                <c:pt idx="3">
                  <c:v>76.59</c:v>
                </c:pt>
                <c:pt idx="4">
                  <c:v>39.299999999999997</c:v>
                </c:pt>
              </c:numCache>
            </c:numRef>
          </c:val>
          <c:extLst>
            <c:ext xmlns:c16="http://schemas.microsoft.com/office/drawing/2014/chart" uri="{C3380CC4-5D6E-409C-BE32-E72D297353CC}">
              <c16:uniqueId val="{00000000-7EAB-429B-8D51-62915A5C4CE2}"/>
            </c:ext>
          </c:extLst>
        </c:ser>
        <c:ser>
          <c:idx val="1"/>
          <c:order val="1"/>
          <c:tx>
            <c:strRef>
              <c:f>'2021 KP Testing'!$E$2</c:f>
              <c:strCache>
                <c:ptCount val="1"/>
                <c:pt idx="0">
                  <c:v>Chonburi</c:v>
                </c:pt>
              </c:strCache>
            </c:strRef>
          </c:tx>
          <c:spPr>
            <a:solidFill>
              <a:srgbClr val="3399FF"/>
            </a:solid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Testing'!$E$3:$E$7</c:f>
              <c:numCache>
                <c:formatCode>General</c:formatCode>
                <c:ptCount val="5"/>
                <c:pt idx="0">
                  <c:v>12.9</c:v>
                </c:pt>
                <c:pt idx="1">
                  <c:v>36.700000000000003</c:v>
                </c:pt>
                <c:pt idx="2">
                  <c:v>73.3</c:v>
                </c:pt>
                <c:pt idx="3">
                  <c:v>59</c:v>
                </c:pt>
              </c:numCache>
            </c:numRef>
          </c:val>
          <c:extLst>
            <c:ext xmlns:c16="http://schemas.microsoft.com/office/drawing/2014/chart" uri="{C3380CC4-5D6E-409C-BE32-E72D297353CC}">
              <c16:uniqueId val="{00000001-7EAB-429B-8D51-62915A5C4CE2}"/>
            </c:ext>
          </c:extLst>
        </c:ser>
        <c:ser>
          <c:idx val="2"/>
          <c:order val="2"/>
          <c:tx>
            <c:strRef>
              <c:f>'2021 KP Testing'!$F$2</c:f>
              <c:strCache>
                <c:ptCount val="1"/>
                <c:pt idx="0">
                  <c:v>Chiang Mai</c:v>
                </c:pt>
              </c:strCache>
            </c:strRef>
          </c:tx>
          <c:spPr>
            <a:solidFill>
              <a:srgbClr val="FF97DC"/>
            </a:solid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Testing'!$F$3:$F$7</c:f>
              <c:numCache>
                <c:formatCode>General</c:formatCode>
                <c:ptCount val="5"/>
                <c:pt idx="0">
                  <c:v>54.8</c:v>
                </c:pt>
                <c:pt idx="1">
                  <c:v>42.4</c:v>
                </c:pt>
                <c:pt idx="2">
                  <c:v>61.7</c:v>
                </c:pt>
                <c:pt idx="3">
                  <c:v>58.61</c:v>
                </c:pt>
                <c:pt idx="4">
                  <c:v>21.7</c:v>
                </c:pt>
              </c:numCache>
            </c:numRef>
          </c:val>
          <c:extLst>
            <c:ext xmlns:c16="http://schemas.microsoft.com/office/drawing/2014/chart" uri="{C3380CC4-5D6E-409C-BE32-E72D297353CC}">
              <c16:uniqueId val="{00000002-7EAB-429B-8D51-62915A5C4CE2}"/>
            </c:ext>
          </c:extLst>
        </c:ser>
        <c:ser>
          <c:idx val="3"/>
          <c:order val="3"/>
          <c:tx>
            <c:strRef>
              <c:f>'2021 KP Testing'!$G$2</c:f>
              <c:strCache>
                <c:ptCount val="1"/>
                <c:pt idx="0">
                  <c:v>Phuket</c:v>
                </c:pt>
              </c:strCache>
            </c:strRef>
          </c:tx>
          <c:spPr>
            <a:solidFill>
              <a:schemeClr val="accent4"/>
            </a:solid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Testing'!$G$3:$G$7</c:f>
              <c:numCache>
                <c:formatCode>General</c:formatCode>
                <c:ptCount val="5"/>
                <c:pt idx="0">
                  <c:v>58.7</c:v>
                </c:pt>
                <c:pt idx="1">
                  <c:v>80.599999999999994</c:v>
                </c:pt>
                <c:pt idx="2">
                  <c:v>78.2</c:v>
                </c:pt>
                <c:pt idx="3">
                  <c:v>60.95</c:v>
                </c:pt>
              </c:numCache>
            </c:numRef>
          </c:val>
          <c:extLst>
            <c:ext xmlns:c16="http://schemas.microsoft.com/office/drawing/2014/chart" uri="{C3380CC4-5D6E-409C-BE32-E72D297353CC}">
              <c16:uniqueId val="{00000003-7EAB-429B-8D51-62915A5C4CE2}"/>
            </c:ext>
          </c:extLst>
        </c:ser>
        <c:ser>
          <c:idx val="4"/>
          <c:order val="4"/>
          <c:tx>
            <c:strRef>
              <c:f>'2021 KP Testing'!$H$2</c:f>
              <c:strCache>
                <c:ptCount val="1"/>
                <c:pt idx="0">
                  <c:v>Songkhla</c:v>
                </c:pt>
              </c:strCache>
            </c:strRef>
          </c:tx>
          <c:spPr>
            <a:solidFill>
              <a:srgbClr val="CC66FF"/>
            </a:solid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Testing'!$H$3:$H$7</c:f>
              <c:numCache>
                <c:formatCode>General</c:formatCode>
                <c:ptCount val="5"/>
                <c:pt idx="3">
                  <c:v>48.43</c:v>
                </c:pt>
                <c:pt idx="4">
                  <c:v>34.5</c:v>
                </c:pt>
              </c:numCache>
            </c:numRef>
          </c:val>
          <c:extLst>
            <c:ext xmlns:c16="http://schemas.microsoft.com/office/drawing/2014/chart" uri="{C3380CC4-5D6E-409C-BE32-E72D297353CC}">
              <c16:uniqueId val="{00000004-7EAB-429B-8D51-62915A5C4CE2}"/>
            </c:ext>
          </c:extLst>
        </c:ser>
        <c:ser>
          <c:idx val="5"/>
          <c:order val="5"/>
          <c:tx>
            <c:strRef>
              <c:f>'2021 KP Testing'!$I$2</c:f>
              <c:strCache>
                <c:ptCount val="1"/>
                <c:pt idx="0">
                  <c:v>Thailand</c:v>
                </c:pt>
              </c:strCache>
            </c:strRef>
          </c:tx>
          <c:spPr>
            <a:pattFill prst="dkUpDiag">
              <a:fgClr>
                <a:srgbClr val="70C8BE"/>
              </a:fgClr>
              <a:bgClr>
                <a:sysClr val="window" lastClr="FFFFFF"/>
              </a:bgClr>
            </a:patt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Testing'!$I$3:$I$7</c:f>
              <c:numCache>
                <c:formatCode>General</c:formatCode>
                <c:ptCount val="5"/>
                <c:pt idx="0">
                  <c:v>53</c:v>
                </c:pt>
                <c:pt idx="1">
                  <c:v>69</c:v>
                </c:pt>
                <c:pt idx="2">
                  <c:v>68</c:v>
                </c:pt>
                <c:pt idx="3">
                  <c:v>66</c:v>
                </c:pt>
                <c:pt idx="4">
                  <c:v>38</c:v>
                </c:pt>
              </c:numCache>
            </c:numRef>
          </c:val>
          <c:extLst>
            <c:ext xmlns:c16="http://schemas.microsoft.com/office/drawing/2014/chart" uri="{C3380CC4-5D6E-409C-BE32-E72D297353CC}">
              <c16:uniqueId val="{00000005-7EAB-429B-8D51-62915A5C4CE2}"/>
            </c:ext>
          </c:extLst>
        </c:ser>
        <c:dLbls>
          <c:showLegendKey val="0"/>
          <c:showVal val="0"/>
          <c:showCatName val="0"/>
          <c:showSerName val="0"/>
          <c:showPercent val="0"/>
          <c:showBubbleSize val="0"/>
        </c:dLbls>
        <c:gapWidth val="219"/>
        <c:overlap val="-27"/>
        <c:axId val="913866800"/>
        <c:axId val="913875000"/>
      </c:barChart>
      <c:catAx>
        <c:axId val="913866800"/>
        <c:scaling>
          <c:orientation val="minMax"/>
        </c:scaling>
        <c:delete val="0"/>
        <c:axPos val="b"/>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75000"/>
        <c:crosses val="autoZero"/>
        <c:auto val="1"/>
        <c:lblAlgn val="ctr"/>
        <c:lblOffset val="100"/>
        <c:noMultiLvlLbl val="0"/>
      </c:catAx>
      <c:valAx>
        <c:axId val="913875000"/>
        <c:scaling>
          <c:orientation val="minMax"/>
          <c:max val="100"/>
        </c:scaling>
        <c:delete val="0"/>
        <c:axPos val="l"/>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20"/>
      </c:valAx>
      <c:spPr>
        <a:noFill/>
        <a:ln>
          <a:noFill/>
        </a:ln>
        <a:effectLst/>
      </c:spPr>
    </c:plotArea>
    <c:legend>
      <c:legendPos val="b"/>
      <c:layout>
        <c:manualLayout>
          <c:xMode val="edge"/>
          <c:yMode val="edge"/>
          <c:x val="1.6634972666113336E-2"/>
          <c:y val="0.87569245020842978"/>
          <c:w val="0.97833266260514484"/>
          <c:h val="0.1017084228107850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sz="1200">
          <a:latin typeface="Arial Nova" panose="020B0504020202020204" pitchFamily="34"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5262467191601"/>
          <c:y val="0.24981592879739054"/>
          <c:w val="0.8646918197725284"/>
          <c:h val="0.48980674982379652"/>
        </c:manualLayout>
      </c:layout>
      <c:barChart>
        <c:barDir val="col"/>
        <c:grouping val="clustered"/>
        <c:varyColors val="0"/>
        <c:ser>
          <c:idx val="0"/>
          <c:order val="0"/>
          <c:tx>
            <c:strRef>
              <c:f>'2020 NSP &amp; OST'!$A$21</c:f>
              <c:strCache>
                <c:ptCount val="1"/>
                <c:pt idx="0">
                  <c:v>2015</c:v>
                </c:pt>
              </c:strCache>
            </c:strRef>
          </c:tx>
          <c:spPr>
            <a:solidFill>
              <a:srgbClr val="FF5050"/>
            </a:solidFill>
            <a:ln>
              <a:noFill/>
            </a:ln>
            <a:effectLst/>
          </c:spPr>
          <c:invertIfNegative val="0"/>
          <c:val>
            <c:numRef>
              <c:f>'2020 NSP &amp; OST'!$B$21</c:f>
              <c:numCache>
                <c:formatCode>0.00</c:formatCode>
                <c:ptCount val="1"/>
                <c:pt idx="0">
                  <c:v>12.7</c:v>
                </c:pt>
              </c:numCache>
            </c:numRef>
          </c:val>
          <c:extLst>
            <c:ext xmlns:c16="http://schemas.microsoft.com/office/drawing/2014/chart" uri="{C3380CC4-5D6E-409C-BE32-E72D297353CC}">
              <c16:uniqueId val="{00000000-8573-4C68-83F8-55E273224230}"/>
            </c:ext>
          </c:extLst>
        </c:ser>
        <c:ser>
          <c:idx val="1"/>
          <c:order val="1"/>
          <c:tx>
            <c:strRef>
              <c:f>'2020 NSP &amp; OST'!$A$22</c:f>
              <c:strCache>
                <c:ptCount val="1"/>
                <c:pt idx="0">
                  <c:v>2016</c:v>
                </c:pt>
              </c:strCache>
            </c:strRef>
          </c:tx>
          <c:spPr>
            <a:solidFill>
              <a:srgbClr val="00CCFF"/>
            </a:solidFill>
            <a:ln>
              <a:noFill/>
            </a:ln>
            <a:effectLst/>
          </c:spPr>
          <c:invertIfNegative val="0"/>
          <c:val>
            <c:numRef>
              <c:f>'2020 NSP &amp; OST'!$B$22</c:f>
              <c:numCache>
                <c:formatCode>0.00</c:formatCode>
                <c:ptCount val="1"/>
                <c:pt idx="0">
                  <c:v>15.5</c:v>
                </c:pt>
              </c:numCache>
            </c:numRef>
          </c:val>
          <c:extLst>
            <c:ext xmlns:c16="http://schemas.microsoft.com/office/drawing/2014/chart" uri="{C3380CC4-5D6E-409C-BE32-E72D297353CC}">
              <c16:uniqueId val="{00000001-8573-4C68-83F8-55E273224230}"/>
            </c:ext>
          </c:extLst>
        </c:ser>
        <c:ser>
          <c:idx val="2"/>
          <c:order val="2"/>
          <c:tx>
            <c:strRef>
              <c:f>'2020 NSP &amp; OST'!$A$23</c:f>
              <c:strCache>
                <c:ptCount val="1"/>
                <c:pt idx="0">
                  <c:v>2017</c:v>
                </c:pt>
              </c:strCache>
            </c:strRef>
          </c:tx>
          <c:spPr>
            <a:solidFill>
              <a:srgbClr val="00CC99"/>
            </a:solidFill>
            <a:ln>
              <a:noFill/>
            </a:ln>
            <a:effectLst/>
          </c:spPr>
          <c:invertIfNegative val="0"/>
          <c:val>
            <c:numRef>
              <c:f>'2020 NSP &amp; OST'!$B$23</c:f>
              <c:numCache>
                <c:formatCode>0.00</c:formatCode>
                <c:ptCount val="1"/>
                <c:pt idx="0">
                  <c:v>4.0999999999999996</c:v>
                </c:pt>
              </c:numCache>
            </c:numRef>
          </c:val>
          <c:extLst>
            <c:ext xmlns:c16="http://schemas.microsoft.com/office/drawing/2014/chart" uri="{C3380CC4-5D6E-409C-BE32-E72D297353CC}">
              <c16:uniqueId val="{00000002-8573-4C68-83F8-55E273224230}"/>
            </c:ext>
          </c:extLst>
        </c:ser>
        <c:ser>
          <c:idx val="3"/>
          <c:order val="3"/>
          <c:tx>
            <c:strRef>
              <c:f>'2020 NSP &amp; OST'!$A$24</c:f>
              <c:strCache>
                <c:ptCount val="1"/>
                <c:pt idx="0">
                  <c:v>2018</c:v>
                </c:pt>
              </c:strCache>
            </c:strRef>
          </c:tx>
          <c:spPr>
            <a:solidFill>
              <a:srgbClr val="FFCC00"/>
            </a:solidFill>
            <a:ln>
              <a:noFill/>
            </a:ln>
            <a:effectLst/>
          </c:spPr>
          <c:invertIfNegative val="0"/>
          <c:val>
            <c:numRef>
              <c:f>'2020 NSP &amp; OST'!$B$24</c:f>
              <c:numCache>
                <c:formatCode>0.00</c:formatCode>
                <c:ptCount val="1"/>
                <c:pt idx="0">
                  <c:v>5.3</c:v>
                </c:pt>
              </c:numCache>
            </c:numRef>
          </c:val>
          <c:extLst>
            <c:ext xmlns:c16="http://schemas.microsoft.com/office/drawing/2014/chart" uri="{C3380CC4-5D6E-409C-BE32-E72D297353CC}">
              <c16:uniqueId val="{00000003-8573-4C68-83F8-55E273224230}"/>
            </c:ext>
          </c:extLst>
        </c:ser>
        <c:ser>
          <c:idx val="4"/>
          <c:order val="4"/>
          <c:tx>
            <c:strRef>
              <c:f>'2020 NSP &amp; OST'!$A$25</c:f>
              <c:strCache>
                <c:ptCount val="1"/>
                <c:pt idx="0">
                  <c:v>2019</c:v>
                </c:pt>
              </c:strCache>
            </c:strRef>
          </c:tx>
          <c:spPr>
            <a:solidFill>
              <a:srgbClr val="CC66FF"/>
            </a:solidFill>
            <a:ln>
              <a:noFill/>
            </a:ln>
            <a:effectLst/>
          </c:spPr>
          <c:invertIfNegative val="0"/>
          <c:val>
            <c:numRef>
              <c:f>'2020 NSP &amp; OST'!$B$25</c:f>
              <c:numCache>
                <c:formatCode>0.00</c:formatCode>
                <c:ptCount val="1"/>
                <c:pt idx="0">
                  <c:v>6.9</c:v>
                </c:pt>
              </c:numCache>
            </c:numRef>
          </c:val>
          <c:extLst>
            <c:ext xmlns:c16="http://schemas.microsoft.com/office/drawing/2014/chart" uri="{C3380CC4-5D6E-409C-BE32-E72D297353CC}">
              <c16:uniqueId val="{00000004-8573-4C68-83F8-55E273224230}"/>
            </c:ext>
          </c:extLst>
        </c:ser>
        <c:ser>
          <c:idx val="5"/>
          <c:order val="5"/>
          <c:tx>
            <c:strRef>
              <c:f>'2020 NSP &amp; OST'!$A$26</c:f>
              <c:strCache>
                <c:ptCount val="1"/>
                <c:pt idx="0">
                  <c:v>2020</c:v>
                </c:pt>
              </c:strCache>
            </c:strRef>
          </c:tx>
          <c:spPr>
            <a:solidFill>
              <a:srgbClr val="70AD47"/>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73-4C68-83F8-55E27322423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'2020 NSP &amp; OST'!$B$26</c:f>
              <c:numCache>
                <c:formatCode>0.00</c:formatCode>
                <c:ptCount val="1"/>
                <c:pt idx="0">
                  <c:v>9</c:v>
                </c:pt>
              </c:numCache>
            </c:numRef>
          </c:val>
          <c:extLst>
            <c:ext xmlns:c16="http://schemas.microsoft.com/office/drawing/2014/chart" uri="{C3380CC4-5D6E-409C-BE32-E72D297353CC}">
              <c16:uniqueId val="{00000005-8573-4C68-83F8-55E273224230}"/>
            </c:ext>
          </c:extLst>
        </c:ser>
        <c:dLbls>
          <c:showLegendKey val="0"/>
          <c:showVal val="0"/>
          <c:showCatName val="0"/>
          <c:showSerName val="0"/>
          <c:showPercent val="0"/>
          <c:showBubbleSize val="0"/>
        </c:dLbls>
        <c:gapWidth val="219"/>
        <c:overlap val="-80"/>
        <c:axId val="913866800"/>
        <c:axId val="913875000"/>
      </c:barChart>
      <c:catAx>
        <c:axId val="913866800"/>
        <c:scaling>
          <c:orientation val="minMax"/>
        </c:scaling>
        <c:delete val="1"/>
        <c:axPos val="b"/>
        <c:numFmt formatCode="General" sourceLinked="1"/>
        <c:majorTickMark val="none"/>
        <c:minorTickMark val="none"/>
        <c:tickLblPos val="nextTo"/>
        <c:crossAx val="913875000"/>
        <c:crosses val="autoZero"/>
        <c:auto val="1"/>
        <c:lblAlgn val="ctr"/>
        <c:lblOffset val="100"/>
        <c:noMultiLvlLbl val="0"/>
      </c:catAx>
      <c:valAx>
        <c:axId val="913875000"/>
        <c:scaling>
          <c:orientation val="minMax"/>
          <c:max val="50"/>
        </c:scaling>
        <c:delete val="0"/>
        <c:axPos val="l"/>
        <c:majorGridlines>
          <c:spPr>
            <a:ln w="12700"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25"/>
      </c:valAx>
      <c:spPr>
        <a:noFill/>
        <a:ln>
          <a:noFill/>
        </a:ln>
        <a:effectLst/>
      </c:spPr>
    </c:plotArea>
    <c:legend>
      <c:legendPos val="b"/>
      <c:layout>
        <c:manualLayout>
          <c:xMode val="edge"/>
          <c:yMode val="edge"/>
          <c:x val="0.12508419549099561"/>
          <c:y val="0.77426691455234742"/>
          <c:w val="0.83020690534239927"/>
          <c:h val="0.1323578488419741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5262467191601"/>
          <c:y val="0.24981592879739054"/>
          <c:w val="0.8646918197725284"/>
          <c:h val="0.48980674982379652"/>
        </c:manualLayout>
      </c:layout>
      <c:barChart>
        <c:barDir val="col"/>
        <c:grouping val="clustered"/>
        <c:varyColors val="0"/>
        <c:ser>
          <c:idx val="0"/>
          <c:order val="0"/>
          <c:tx>
            <c:strRef>
              <c:f>'2021 NSP &amp; OST'!$A$7</c:f>
              <c:strCache>
                <c:ptCount val="1"/>
                <c:pt idx="0">
                  <c:v>2015</c:v>
                </c:pt>
              </c:strCache>
            </c:strRef>
          </c:tx>
          <c:spPr>
            <a:solidFill>
              <a:srgbClr val="FF5050"/>
            </a:solidFill>
            <a:ln>
              <a:noFill/>
            </a:ln>
            <a:effectLst/>
          </c:spPr>
          <c:invertIfNegative val="0"/>
          <c:val>
            <c:numRef>
              <c:f>'2021 NSP &amp; OST'!$B$7</c:f>
              <c:numCache>
                <c:formatCode>0.00</c:formatCode>
                <c:ptCount val="1"/>
                <c:pt idx="0">
                  <c:v>6.3</c:v>
                </c:pt>
              </c:numCache>
            </c:numRef>
          </c:val>
          <c:extLst>
            <c:ext xmlns:c16="http://schemas.microsoft.com/office/drawing/2014/chart" uri="{C3380CC4-5D6E-409C-BE32-E72D297353CC}">
              <c16:uniqueId val="{00000000-D51B-4A1F-872D-0900377843D2}"/>
            </c:ext>
          </c:extLst>
        </c:ser>
        <c:ser>
          <c:idx val="1"/>
          <c:order val="1"/>
          <c:tx>
            <c:strRef>
              <c:f>'2021 NSP &amp; OST'!$A$8</c:f>
              <c:strCache>
                <c:ptCount val="1"/>
                <c:pt idx="0">
                  <c:v>2016</c:v>
                </c:pt>
              </c:strCache>
            </c:strRef>
          </c:tx>
          <c:spPr>
            <a:solidFill>
              <a:srgbClr val="00CCFF"/>
            </a:solidFill>
            <a:ln>
              <a:noFill/>
            </a:ln>
            <a:effectLst/>
          </c:spPr>
          <c:invertIfNegative val="0"/>
          <c:val>
            <c:numRef>
              <c:f>'2021 NSP &amp; OST'!$B$8</c:f>
              <c:numCache>
                <c:formatCode>0.00</c:formatCode>
                <c:ptCount val="1"/>
                <c:pt idx="0">
                  <c:v>13.4</c:v>
                </c:pt>
              </c:numCache>
            </c:numRef>
          </c:val>
          <c:extLst>
            <c:ext xmlns:c16="http://schemas.microsoft.com/office/drawing/2014/chart" uri="{C3380CC4-5D6E-409C-BE32-E72D297353CC}">
              <c16:uniqueId val="{00000001-D51B-4A1F-872D-0900377843D2}"/>
            </c:ext>
          </c:extLst>
        </c:ser>
        <c:ser>
          <c:idx val="2"/>
          <c:order val="2"/>
          <c:tx>
            <c:strRef>
              <c:f>'2021 NSP &amp; OST'!$A$9</c:f>
              <c:strCache>
                <c:ptCount val="1"/>
                <c:pt idx="0">
                  <c:v>2017</c:v>
                </c:pt>
              </c:strCache>
            </c:strRef>
          </c:tx>
          <c:spPr>
            <a:solidFill>
              <a:srgbClr val="00CC99"/>
            </a:solidFill>
            <a:ln>
              <a:noFill/>
            </a:ln>
            <a:effectLst/>
          </c:spPr>
          <c:invertIfNegative val="0"/>
          <c:val>
            <c:numRef>
              <c:f>'2021 NSP &amp; OST'!$B$9</c:f>
              <c:numCache>
                <c:formatCode>0.00</c:formatCode>
                <c:ptCount val="1"/>
                <c:pt idx="0">
                  <c:v>12.8</c:v>
                </c:pt>
              </c:numCache>
            </c:numRef>
          </c:val>
          <c:extLst>
            <c:ext xmlns:c16="http://schemas.microsoft.com/office/drawing/2014/chart" uri="{C3380CC4-5D6E-409C-BE32-E72D297353CC}">
              <c16:uniqueId val="{00000002-D51B-4A1F-872D-0900377843D2}"/>
            </c:ext>
          </c:extLst>
        </c:ser>
        <c:ser>
          <c:idx val="3"/>
          <c:order val="3"/>
          <c:tx>
            <c:strRef>
              <c:f>'2021 NSP &amp; OST'!$A$10</c:f>
              <c:strCache>
                <c:ptCount val="1"/>
                <c:pt idx="0">
                  <c:v>2018</c:v>
                </c:pt>
              </c:strCache>
            </c:strRef>
          </c:tx>
          <c:spPr>
            <a:solidFill>
              <a:srgbClr val="FFCC00"/>
            </a:solidFill>
            <a:ln>
              <a:noFill/>
            </a:ln>
            <a:effectLst/>
          </c:spPr>
          <c:invertIfNegative val="0"/>
          <c:val>
            <c:numRef>
              <c:f>'2021 NSP &amp; OST'!$B$10</c:f>
              <c:numCache>
                <c:formatCode>0.00</c:formatCode>
                <c:ptCount val="1"/>
                <c:pt idx="0">
                  <c:v>10.3</c:v>
                </c:pt>
              </c:numCache>
            </c:numRef>
          </c:val>
          <c:extLst>
            <c:ext xmlns:c16="http://schemas.microsoft.com/office/drawing/2014/chart" uri="{C3380CC4-5D6E-409C-BE32-E72D297353CC}">
              <c16:uniqueId val="{00000003-D51B-4A1F-872D-0900377843D2}"/>
            </c:ext>
          </c:extLst>
        </c:ser>
        <c:ser>
          <c:idx val="4"/>
          <c:order val="4"/>
          <c:tx>
            <c:strRef>
              <c:f>'2021 NSP &amp; OST'!$A$11</c:f>
              <c:strCache>
                <c:ptCount val="1"/>
                <c:pt idx="0">
                  <c:v>2019</c:v>
                </c:pt>
              </c:strCache>
            </c:strRef>
          </c:tx>
          <c:spPr>
            <a:solidFill>
              <a:srgbClr val="CC66FF"/>
            </a:solidFill>
            <a:ln>
              <a:noFill/>
            </a:ln>
            <a:effectLst/>
          </c:spPr>
          <c:invertIfNegative val="0"/>
          <c:val>
            <c:numRef>
              <c:f>'2021 NSP &amp; OST'!$B$11</c:f>
              <c:numCache>
                <c:formatCode>0.00</c:formatCode>
                <c:ptCount val="1"/>
                <c:pt idx="0">
                  <c:v>10.9</c:v>
                </c:pt>
              </c:numCache>
            </c:numRef>
          </c:val>
          <c:extLst>
            <c:ext xmlns:c16="http://schemas.microsoft.com/office/drawing/2014/chart" uri="{C3380CC4-5D6E-409C-BE32-E72D297353CC}">
              <c16:uniqueId val="{00000004-D51B-4A1F-872D-0900377843D2}"/>
            </c:ext>
          </c:extLst>
        </c:ser>
        <c:ser>
          <c:idx val="5"/>
          <c:order val="5"/>
          <c:tx>
            <c:strRef>
              <c:f>'2021 NSP &amp; OST'!$A$12</c:f>
              <c:strCache>
                <c:ptCount val="1"/>
                <c:pt idx="0">
                  <c:v>2020</c:v>
                </c:pt>
              </c:strCache>
            </c:strRef>
          </c:tx>
          <c:spPr>
            <a:solidFill>
              <a:schemeClr val="accent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1B-4A1F-872D-0900377843D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'2021 NSP &amp; OST'!$B$12</c:f>
              <c:numCache>
                <c:formatCode>0.00</c:formatCode>
                <c:ptCount val="1"/>
                <c:pt idx="0">
                  <c:v>12.2</c:v>
                </c:pt>
              </c:numCache>
            </c:numRef>
          </c:val>
          <c:extLst>
            <c:ext xmlns:c16="http://schemas.microsoft.com/office/drawing/2014/chart" uri="{C3380CC4-5D6E-409C-BE32-E72D297353CC}">
              <c16:uniqueId val="{00000005-D51B-4A1F-872D-0900377843D2}"/>
            </c:ext>
          </c:extLst>
        </c:ser>
        <c:dLbls>
          <c:showLegendKey val="0"/>
          <c:showVal val="0"/>
          <c:showCatName val="0"/>
          <c:showSerName val="0"/>
          <c:showPercent val="0"/>
          <c:showBubbleSize val="0"/>
        </c:dLbls>
        <c:gapWidth val="219"/>
        <c:overlap val="-80"/>
        <c:axId val="913866800"/>
        <c:axId val="913875000"/>
      </c:barChart>
      <c:catAx>
        <c:axId val="913866800"/>
        <c:scaling>
          <c:orientation val="minMax"/>
        </c:scaling>
        <c:delete val="1"/>
        <c:axPos val="b"/>
        <c:numFmt formatCode="General" sourceLinked="1"/>
        <c:majorTickMark val="none"/>
        <c:minorTickMark val="none"/>
        <c:tickLblPos val="nextTo"/>
        <c:crossAx val="913875000"/>
        <c:crosses val="autoZero"/>
        <c:auto val="1"/>
        <c:lblAlgn val="ctr"/>
        <c:lblOffset val="100"/>
        <c:noMultiLvlLbl val="0"/>
      </c:catAx>
      <c:valAx>
        <c:axId val="913875000"/>
        <c:scaling>
          <c:orientation val="minMax"/>
          <c:max val="200"/>
        </c:scaling>
        <c:delete val="0"/>
        <c:axPos val="l"/>
        <c:majorGridlines>
          <c:spPr>
            <a:ln w="12700"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100"/>
      </c:valAx>
      <c:spPr>
        <a:noFill/>
        <a:ln>
          <a:noFill/>
        </a:ln>
        <a:effectLst/>
      </c:spPr>
    </c:plotArea>
    <c:legend>
      <c:legendPos val="b"/>
      <c:layout>
        <c:manualLayout>
          <c:xMode val="edge"/>
          <c:yMode val="edge"/>
          <c:x val="0.11714888761979503"/>
          <c:y val="0.81751607493740053"/>
          <c:w val="0.83020690534239927"/>
          <c:h val="0.1323578488419741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dLbl>
              <c:idx val="0"/>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A8C-45D0-892F-B552B97A738D}"/>
                </c:ext>
              </c:extLst>
            </c:dLbl>
            <c:dLbl>
              <c:idx val="1"/>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A8C-45D0-892F-B552B97A738D}"/>
                </c:ext>
              </c:extLst>
            </c:dLbl>
            <c:spPr>
              <a:solidFill>
                <a:srgbClr val="FF0000"/>
              </a:solid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THA!$W$34:$W$35</c:f>
              <c:strCache>
                <c:ptCount val="2"/>
                <c:pt idx="0">
                  <c:v>National **</c:v>
                </c:pt>
                <c:pt idx="1">
                  <c:v>Bangkok</c:v>
                </c:pt>
              </c:strCache>
            </c:strRef>
          </c:cat>
          <c:val>
            <c:numRef>
              <c:f>THA!$X$34:$X$35</c:f>
              <c:numCache>
                <c:formatCode>General</c:formatCode>
                <c:ptCount val="2"/>
                <c:pt idx="0">
                  <c:v>7.3</c:v>
                </c:pt>
                <c:pt idx="1">
                  <c:v>8.6</c:v>
                </c:pt>
              </c:numCache>
            </c:numRef>
          </c:val>
          <c:extLst>
            <c:ext xmlns:c16="http://schemas.microsoft.com/office/drawing/2014/chart" uri="{C3380CC4-5D6E-409C-BE32-E72D297353CC}">
              <c16:uniqueId val="{00000002-7A8C-45D0-892F-B552B97A738D}"/>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53192390428013"/>
          <c:y val="0.18166758382512002"/>
          <c:w val="0.5696485941835836"/>
          <c:h val="0.69898242850907988"/>
        </c:manualLayout>
      </c:layout>
      <c:scatterChart>
        <c:scatterStyle val="lineMarker"/>
        <c:varyColors val="0"/>
        <c:ser>
          <c:idx val="0"/>
          <c:order val="0"/>
          <c:tx>
            <c:strRef>
              <c:f>'2021 KP Prev Coverage'!$C$2</c:f>
              <c:strCache>
                <c:ptCount val="1"/>
                <c:pt idx="0">
                  <c:v>A</c:v>
                </c:pt>
              </c:strCache>
            </c:strRef>
          </c:tx>
          <c:spPr>
            <a:ln w="25400">
              <a:noFill/>
            </a:ln>
          </c:spPr>
          <c:marker>
            <c:symbol val="circle"/>
            <c:size val="24"/>
            <c:spPr>
              <a:solidFill>
                <a:srgbClr val="FF6699"/>
              </a:solidFill>
              <a:ln>
                <a:noFill/>
              </a:ln>
            </c:spPr>
          </c:marker>
          <c:dPt>
            <c:idx val="0"/>
            <c:marker>
              <c:spPr>
                <a:solidFill>
                  <a:srgbClr val="33CCCC"/>
                </a:solidFill>
                <a:ln>
                  <a:noFill/>
                </a:ln>
              </c:spPr>
            </c:marker>
            <c:bubble3D val="0"/>
            <c:extLst>
              <c:ext xmlns:c16="http://schemas.microsoft.com/office/drawing/2014/chart" uri="{C3380CC4-5D6E-409C-BE32-E72D297353CC}">
                <c16:uniqueId val="{00000000-1BBC-453F-A00C-4304597466F2}"/>
              </c:ext>
            </c:extLst>
          </c:dPt>
          <c:dPt>
            <c:idx val="1"/>
            <c:marker>
              <c:spPr>
                <a:solidFill>
                  <a:srgbClr val="CC66FF"/>
                </a:solidFill>
                <a:ln>
                  <a:noFill/>
                </a:ln>
              </c:spPr>
            </c:marker>
            <c:bubble3D val="0"/>
            <c:extLst>
              <c:ext xmlns:c16="http://schemas.microsoft.com/office/drawing/2014/chart" uri="{C3380CC4-5D6E-409C-BE32-E72D297353CC}">
                <c16:uniqueId val="{00000001-1BBC-453F-A00C-4304597466F2}"/>
              </c:ext>
            </c:extLst>
          </c:dPt>
          <c:dPt>
            <c:idx val="2"/>
            <c:bubble3D val="0"/>
            <c:extLst>
              <c:ext xmlns:c16="http://schemas.microsoft.com/office/drawing/2014/chart" uri="{C3380CC4-5D6E-409C-BE32-E72D297353CC}">
                <c16:uniqueId val="{00000002-1BBC-453F-A00C-4304597466F2}"/>
              </c:ext>
            </c:extLst>
          </c:dPt>
          <c:dPt>
            <c:idx val="3"/>
            <c:marker>
              <c:spPr>
                <a:solidFill>
                  <a:srgbClr val="FFC000"/>
                </a:solidFill>
                <a:ln>
                  <a:noFill/>
                </a:ln>
              </c:spPr>
            </c:marker>
            <c:bubble3D val="0"/>
            <c:extLst>
              <c:ext xmlns:c16="http://schemas.microsoft.com/office/drawing/2014/chart" uri="{C3380CC4-5D6E-409C-BE32-E72D297353CC}">
                <c16:uniqueId val="{00000003-1BBC-453F-A00C-4304597466F2}"/>
              </c:ext>
            </c:extLst>
          </c:dPt>
          <c:dPt>
            <c:idx val="4"/>
            <c:marker>
              <c:spPr>
                <a:solidFill>
                  <a:srgbClr val="00CCFF"/>
                </a:solidFill>
                <a:ln>
                  <a:noFill/>
                </a:ln>
              </c:spPr>
            </c:marker>
            <c:bubble3D val="0"/>
            <c:extLst>
              <c:ext xmlns:c16="http://schemas.microsoft.com/office/drawing/2014/chart" uri="{C3380CC4-5D6E-409C-BE32-E72D297353CC}">
                <c16:uniqueId val="{00000006-1BBC-453F-A00C-4304597466F2}"/>
              </c:ext>
            </c:extLst>
          </c:dPt>
          <c:dLbls>
            <c:spPr>
              <a:noFill/>
              <a:ln>
                <a:noFill/>
              </a:ln>
              <a:effectLst/>
            </c:spPr>
            <c:txPr>
              <a:bodyPr/>
              <a:lstStyle/>
              <a:p>
                <a:pPr>
                  <a:defRPr sz="1400"/>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'2021 KP Prev Coverage'!$C$3:$C$7</c:f>
              <c:numCache>
                <c:formatCode>0</c:formatCode>
                <c:ptCount val="5"/>
                <c:pt idx="0">
                  <c:v>82</c:v>
                </c:pt>
                <c:pt idx="1">
                  <c:v>49.5</c:v>
                </c:pt>
                <c:pt idx="2">
                  <c:v>44.2</c:v>
                </c:pt>
                <c:pt idx="3">
                  <c:v>28</c:v>
                </c:pt>
                <c:pt idx="4">
                  <c:v>31.7</c:v>
                </c:pt>
              </c:numCache>
            </c:numRef>
          </c:xVal>
          <c:yVal>
            <c:numRef>
              <c:f>'2021 KP Prev Coverage'!$G$3:$G$7</c:f>
              <c:numCache>
                <c:formatCode>General</c:formatCode>
                <c:ptCount val="5"/>
                <c:pt idx="0">
                  <c:v>0.5</c:v>
                </c:pt>
                <c:pt idx="1">
                  <c:v>1</c:v>
                </c:pt>
                <c:pt idx="2">
                  <c:v>1.5</c:v>
                </c:pt>
                <c:pt idx="3">
                  <c:v>2</c:v>
                </c:pt>
                <c:pt idx="4">
                  <c:v>2.5</c:v>
                </c:pt>
              </c:numCache>
            </c:numRef>
          </c:yVal>
          <c:smooth val="0"/>
          <c:extLst>
            <c:ext xmlns:c16="http://schemas.microsoft.com/office/drawing/2014/chart" uri="{C3380CC4-5D6E-409C-BE32-E72D297353CC}">
              <c16:uniqueId val="{00000004-1BBC-453F-A00C-4304597466F2}"/>
            </c:ext>
          </c:extLst>
        </c:ser>
        <c:dLbls>
          <c:showLegendKey val="0"/>
          <c:showVal val="0"/>
          <c:showCatName val="0"/>
          <c:showSerName val="0"/>
          <c:showPercent val="0"/>
          <c:showBubbleSize val="0"/>
        </c:dLbls>
        <c:axId val="454907392"/>
        <c:axId val="454909312"/>
      </c:scatterChart>
      <c:valAx>
        <c:axId val="454907392"/>
        <c:scaling>
          <c:orientation val="minMax"/>
          <c:max val="100"/>
          <c:min val="0"/>
        </c:scaling>
        <c:delete val="0"/>
        <c:axPos val="t"/>
        <c:numFmt formatCode="0" sourceLinked="1"/>
        <c:majorTickMark val="out"/>
        <c:minorTickMark val="none"/>
        <c:tickLblPos val="none"/>
        <c:txPr>
          <a:bodyPr/>
          <a:lstStyle/>
          <a:p>
            <a:pPr>
              <a:defRPr sz="1100"/>
            </a:pPr>
            <a:endParaRPr lang="en-US"/>
          </a:p>
        </c:txPr>
        <c:crossAx val="454909312"/>
        <c:crosses val="autoZero"/>
        <c:crossBetween val="midCat"/>
        <c:majorUnit val="50"/>
      </c:valAx>
      <c:valAx>
        <c:axId val="454909312"/>
        <c:scaling>
          <c:orientation val="maxMin"/>
          <c:max val="2.5"/>
          <c:min val="0"/>
        </c:scaling>
        <c:delete val="1"/>
        <c:axPos val="l"/>
        <c:majorGridlines>
          <c:spPr>
            <a:ln w="12700">
              <a:solidFill>
                <a:srgbClr val="C1F1F0"/>
              </a:solidFill>
              <a:prstDash val="sysDot"/>
              <a:headEnd type="diamond" w="med" len="med"/>
              <a:tailEnd type="diamond"/>
            </a:ln>
          </c:spPr>
        </c:majorGridlines>
        <c:numFmt formatCode="General" sourceLinked="1"/>
        <c:majorTickMark val="out"/>
        <c:minorTickMark val="none"/>
        <c:tickLblPos val="nextTo"/>
        <c:crossAx val="454907392"/>
        <c:crosses val="autoZero"/>
        <c:crossBetween val="midCat"/>
        <c:majorUnit val="0.5"/>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817204071868768E-2"/>
          <c:y val="0.11467423825607125"/>
          <c:w val="0.88237718313461899"/>
          <c:h val="0.70194404532820853"/>
        </c:manualLayout>
      </c:layout>
      <c:barChart>
        <c:barDir val="col"/>
        <c:grouping val="clustered"/>
        <c:varyColors val="0"/>
        <c:ser>
          <c:idx val="1"/>
          <c:order val="1"/>
          <c:tx>
            <c:strRef>
              <c:f>'prevention coverage'!$A$79:$B$79</c:f>
              <c:strCache>
                <c:ptCount val="2"/>
                <c:pt idx="0">
                  <c:v>&lt;25 yr</c:v>
                </c:pt>
              </c:strCache>
            </c:strRef>
          </c:tx>
          <c:spPr>
            <a:solidFill>
              <a:srgbClr val="CDC884"/>
            </a:solidFill>
            <a:ln w="25400">
              <a:solidFill>
                <a:sysClr val="window" lastClr="FFFFFF"/>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'prevention coverage'!$C$77:$F$77</c:f>
              <c:strCache>
                <c:ptCount val="4"/>
                <c:pt idx="0">
                  <c:v>FSW *
(2019)</c:v>
                </c:pt>
                <c:pt idx="1">
                  <c:v>MSW
(2018)</c:v>
                </c:pt>
                <c:pt idx="2">
                  <c:v>MSM
(2018)</c:v>
                </c:pt>
                <c:pt idx="3">
                  <c:v>TG
(2018)</c:v>
                </c:pt>
              </c:strCache>
            </c:strRef>
          </c:cat>
          <c:val>
            <c:numRef>
              <c:f>'prevention coverage'!$C$79:$F$79</c:f>
              <c:numCache>
                <c:formatCode>0</c:formatCode>
                <c:ptCount val="4"/>
                <c:pt idx="0">
                  <c:v>84.3</c:v>
                </c:pt>
                <c:pt idx="1">
                  <c:v>69.87</c:v>
                </c:pt>
                <c:pt idx="2">
                  <c:v>52.79</c:v>
                </c:pt>
                <c:pt idx="3">
                  <c:v>46.8</c:v>
                </c:pt>
              </c:numCache>
            </c:numRef>
          </c:val>
          <c:extLst>
            <c:ext xmlns:c16="http://schemas.microsoft.com/office/drawing/2014/chart" uri="{C3380CC4-5D6E-409C-BE32-E72D297353CC}">
              <c16:uniqueId val="{00000000-4E2A-444D-BDFC-1B84B4666565}"/>
            </c:ext>
          </c:extLst>
        </c:ser>
        <c:ser>
          <c:idx val="2"/>
          <c:order val="2"/>
          <c:tx>
            <c:strRef>
              <c:f>'prevention coverage'!$A$80:$B$80</c:f>
              <c:strCache>
                <c:ptCount val="2"/>
                <c:pt idx="0">
                  <c:v>25+ yr</c:v>
                </c:pt>
              </c:strCache>
            </c:strRef>
          </c:tx>
          <c:spPr>
            <a:solidFill>
              <a:srgbClr val="F26B73"/>
            </a:solidFill>
            <a:ln w="25400">
              <a:solidFill>
                <a:sysClr val="window" lastClr="FFFFFF"/>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'prevention coverage'!$C$77:$F$77</c:f>
              <c:strCache>
                <c:ptCount val="4"/>
                <c:pt idx="0">
                  <c:v>FSW *
(2019)</c:v>
                </c:pt>
                <c:pt idx="1">
                  <c:v>MSW
(2018)</c:v>
                </c:pt>
                <c:pt idx="2">
                  <c:v>MSM
(2018)</c:v>
                </c:pt>
                <c:pt idx="3">
                  <c:v>TG
(2018)</c:v>
                </c:pt>
              </c:strCache>
            </c:strRef>
          </c:cat>
          <c:val>
            <c:numRef>
              <c:f>'prevention coverage'!$C$80:$F$80</c:f>
              <c:numCache>
                <c:formatCode>0</c:formatCode>
                <c:ptCount val="4"/>
                <c:pt idx="0">
                  <c:v>81.099999999999994</c:v>
                </c:pt>
                <c:pt idx="1">
                  <c:v>76.459999999999994</c:v>
                </c:pt>
                <c:pt idx="2">
                  <c:v>61.19</c:v>
                </c:pt>
                <c:pt idx="3">
                  <c:v>54.45</c:v>
                </c:pt>
              </c:numCache>
            </c:numRef>
          </c:val>
          <c:extLst>
            <c:ext xmlns:c16="http://schemas.microsoft.com/office/drawing/2014/chart" uri="{C3380CC4-5D6E-409C-BE32-E72D297353CC}">
              <c16:uniqueId val="{00000001-4E2A-444D-BDFC-1B84B4666565}"/>
            </c:ext>
          </c:extLst>
        </c:ser>
        <c:ser>
          <c:idx val="3"/>
          <c:order val="3"/>
          <c:tx>
            <c:strRef>
              <c:f>'prevention coverage'!$B$83</c:f>
              <c:strCache>
                <c:ptCount val="1"/>
              </c:strCache>
            </c:strRef>
          </c:tx>
          <c:invertIfNegative val="0"/>
          <c:cat>
            <c:strRef>
              <c:f>'prevention coverage'!$C$77:$F$77</c:f>
              <c:strCache>
                <c:ptCount val="4"/>
                <c:pt idx="0">
                  <c:v>FSW *
(2019)</c:v>
                </c:pt>
                <c:pt idx="1">
                  <c:v>MSW
(2018)</c:v>
                </c:pt>
                <c:pt idx="2">
                  <c:v>MSM
(2018)</c:v>
                </c:pt>
                <c:pt idx="3">
                  <c:v>TG
(2018)</c:v>
                </c:pt>
              </c:strCache>
            </c:strRef>
          </c:cat>
          <c:val>
            <c:numRef>
              <c:f>'prevention coverage'!$B$84:$B$85</c:f>
            </c:numRef>
          </c:val>
          <c:extLst>
            <c:ext xmlns:c16="http://schemas.microsoft.com/office/drawing/2014/chart" uri="{C3380CC4-5D6E-409C-BE32-E72D297353CC}">
              <c16:uniqueId val="{00000002-4E2A-444D-BDFC-1B84B4666565}"/>
            </c:ext>
          </c:extLst>
        </c:ser>
        <c:dLbls>
          <c:showLegendKey val="0"/>
          <c:showVal val="0"/>
          <c:showCatName val="0"/>
          <c:showSerName val="0"/>
          <c:showPercent val="0"/>
          <c:showBubbleSize val="0"/>
        </c:dLbls>
        <c:gapWidth val="170"/>
        <c:axId val="133465216"/>
        <c:axId val="133485312"/>
      </c:barChart>
      <c:lineChart>
        <c:grouping val="standard"/>
        <c:varyColors val="0"/>
        <c:ser>
          <c:idx val="0"/>
          <c:order val="0"/>
          <c:tx>
            <c:strRef>
              <c:f>'prevention coverage'!$A$78:$B$78</c:f>
              <c:strCache>
                <c:ptCount val="2"/>
                <c:pt idx="0">
                  <c:v>All ages</c:v>
                </c:pt>
              </c:strCache>
            </c:strRef>
          </c:tx>
          <c:spPr>
            <a:ln>
              <a:noFill/>
            </a:ln>
          </c:spPr>
          <c:marker>
            <c:symbol val="circle"/>
            <c:size val="25"/>
            <c:spPr>
              <a:noFill/>
              <a:ln w="76200">
                <a:solidFill>
                  <a:srgbClr val="00A99A"/>
                </a:solidFill>
              </a:ln>
            </c:spPr>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'prevention coverage'!$C$77:$F$77</c:f>
              <c:strCache>
                <c:ptCount val="4"/>
                <c:pt idx="0">
                  <c:v>FSW *
(2019)</c:v>
                </c:pt>
                <c:pt idx="1">
                  <c:v>MSW
(2018)</c:v>
                </c:pt>
                <c:pt idx="2">
                  <c:v>MSM
(2018)</c:v>
                </c:pt>
                <c:pt idx="3">
                  <c:v>TG
(2018)</c:v>
                </c:pt>
              </c:strCache>
            </c:strRef>
          </c:cat>
          <c:val>
            <c:numRef>
              <c:f>'prevention coverage'!$C$78:$F$78</c:f>
              <c:numCache>
                <c:formatCode>0</c:formatCode>
                <c:ptCount val="4"/>
                <c:pt idx="0">
                  <c:v>82.09</c:v>
                </c:pt>
                <c:pt idx="1">
                  <c:v>74.33</c:v>
                </c:pt>
                <c:pt idx="2">
                  <c:v>57.88</c:v>
                </c:pt>
                <c:pt idx="3">
                  <c:v>49.96</c:v>
                </c:pt>
              </c:numCache>
            </c:numRef>
          </c:val>
          <c:smooth val="0"/>
          <c:extLst>
            <c:ext xmlns:c16="http://schemas.microsoft.com/office/drawing/2014/chart" uri="{C3380CC4-5D6E-409C-BE32-E72D297353CC}">
              <c16:uniqueId val="{00000003-4E2A-444D-BDFC-1B84B4666565}"/>
            </c:ext>
          </c:extLst>
        </c:ser>
        <c:dLbls>
          <c:showLegendKey val="0"/>
          <c:showVal val="0"/>
          <c:showCatName val="0"/>
          <c:showSerName val="0"/>
          <c:showPercent val="0"/>
          <c:showBubbleSize val="0"/>
        </c:dLbls>
        <c:marker val="1"/>
        <c:smooth val="0"/>
        <c:axId val="133465216"/>
        <c:axId val="133485312"/>
      </c:lineChart>
      <c:scatterChart>
        <c:scatterStyle val="smoothMarker"/>
        <c:varyColors val="0"/>
        <c:ser>
          <c:idx val="4"/>
          <c:order val="4"/>
          <c:tx>
            <c:strRef>
              <c:f>'prevention coverage'!$C$83</c:f>
              <c:strCache>
                <c:ptCount val="1"/>
                <c:pt idx="0">
                  <c:v>Target</c:v>
                </c:pt>
              </c:strCache>
            </c:strRef>
          </c:tx>
          <c:spPr>
            <a:ln w="15875">
              <a:solidFill>
                <a:srgbClr val="E31837"/>
              </a:solidFill>
              <a:prstDash val="dash"/>
            </a:ln>
          </c:spPr>
          <c:marker>
            <c:symbol val="none"/>
          </c:marker>
          <c:xVal>
            <c:numRef>
              <c:f>'prevention coverage'!$A$84:$A$85</c:f>
              <c:numCache>
                <c:formatCode>General</c:formatCode>
                <c:ptCount val="2"/>
                <c:pt idx="0">
                  <c:v>0</c:v>
                </c:pt>
                <c:pt idx="1">
                  <c:v>1</c:v>
                </c:pt>
              </c:numCache>
            </c:numRef>
          </c:xVal>
          <c:yVal>
            <c:numRef>
              <c:f>'prevention coverage'!$C$84:$C$85</c:f>
              <c:numCache>
                <c:formatCode>General</c:formatCode>
                <c:ptCount val="2"/>
                <c:pt idx="0">
                  <c:v>90</c:v>
                </c:pt>
                <c:pt idx="1">
                  <c:v>90</c:v>
                </c:pt>
              </c:numCache>
            </c:numRef>
          </c:yVal>
          <c:smooth val="1"/>
          <c:extLst>
            <c:ext xmlns:c16="http://schemas.microsoft.com/office/drawing/2014/chart" uri="{C3380CC4-5D6E-409C-BE32-E72D297353CC}">
              <c16:uniqueId val="{00000004-4E2A-444D-BDFC-1B84B4666565}"/>
            </c:ext>
          </c:extLst>
        </c:ser>
        <c:dLbls>
          <c:showLegendKey val="0"/>
          <c:showVal val="0"/>
          <c:showCatName val="0"/>
          <c:showSerName val="0"/>
          <c:showPercent val="0"/>
          <c:showBubbleSize val="0"/>
        </c:dLbls>
        <c:axId val="931426648"/>
        <c:axId val="931449280"/>
      </c:scatte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w="15875">
            <a:solidFill>
              <a:sysClr val="window" lastClr="FFFFFF">
                <a:lumMod val="50000"/>
              </a:sysClr>
            </a:solidFill>
          </a:ln>
        </c:spPr>
        <c:crossAx val="133485312"/>
        <c:crosses val="autoZero"/>
        <c:auto val="1"/>
        <c:lblAlgn val="ctr"/>
        <c:lblOffset val="100"/>
        <c:noMultiLvlLbl val="0"/>
      </c:catAx>
      <c:valAx>
        <c:axId val="133485312"/>
        <c:scaling>
          <c:orientation val="minMax"/>
          <c:max val="100"/>
          <c:min val="0"/>
        </c:scaling>
        <c:delete val="0"/>
        <c:axPos val="l"/>
        <c:title>
          <c:tx>
            <c:rich>
              <a:bodyPr rot="0" vert="horz"/>
              <a:lstStyle/>
              <a:p>
                <a:pPr>
                  <a:defRPr/>
                </a:pPr>
                <a:r>
                  <a:rPr lang="en-US"/>
                  <a:t>%</a:t>
                </a:r>
              </a:p>
            </c:rich>
          </c:tx>
          <c:layout>
            <c:manualLayout>
              <c:xMode val="edge"/>
              <c:yMode val="edge"/>
              <c:x val="6.2073490813648296E-4"/>
              <c:y val="7.9756325094693784E-2"/>
            </c:manualLayout>
          </c:layout>
          <c:overlay val="0"/>
        </c:title>
        <c:numFmt formatCode="0" sourceLinked="1"/>
        <c:majorTickMark val="out"/>
        <c:minorTickMark val="none"/>
        <c:tickLblPos val="nextTo"/>
        <c:spPr>
          <a:ln w="15875">
            <a:solidFill>
              <a:sysClr val="window" lastClr="FFFFFF">
                <a:lumMod val="50000"/>
              </a:sysClr>
            </a:solidFill>
          </a:ln>
        </c:spPr>
        <c:crossAx val="133465216"/>
        <c:crosses val="autoZero"/>
        <c:crossBetween val="between"/>
        <c:majorUnit val="10"/>
        <c:minorUnit val="10"/>
      </c:valAx>
      <c:valAx>
        <c:axId val="931449280"/>
        <c:scaling>
          <c:orientation val="minMax"/>
        </c:scaling>
        <c:delete val="1"/>
        <c:axPos val="r"/>
        <c:numFmt formatCode="General" sourceLinked="1"/>
        <c:majorTickMark val="out"/>
        <c:minorTickMark val="none"/>
        <c:tickLblPos val="nextTo"/>
        <c:crossAx val="931426648"/>
        <c:crosses val="max"/>
        <c:crossBetween val="midCat"/>
      </c:valAx>
      <c:valAx>
        <c:axId val="931426648"/>
        <c:scaling>
          <c:orientation val="minMax"/>
          <c:max val="1"/>
        </c:scaling>
        <c:delete val="1"/>
        <c:axPos val="t"/>
        <c:numFmt formatCode="General" sourceLinked="1"/>
        <c:majorTickMark val="out"/>
        <c:minorTickMark val="none"/>
        <c:tickLblPos val="nextTo"/>
        <c:crossAx val="931449280"/>
        <c:crosses val="max"/>
        <c:crossBetween val="midCat"/>
      </c:valAx>
    </c:plotArea>
    <c:legend>
      <c:legendPos val="b"/>
      <c:legendEntry>
        <c:idx val="3"/>
        <c:delete val="1"/>
      </c:legendEntry>
      <c:layout>
        <c:manualLayout>
          <c:xMode val="edge"/>
          <c:yMode val="edge"/>
          <c:x val="0.59227718410198726"/>
          <c:y val="3.563475618179307E-2"/>
          <c:w val="0.25379086989126359"/>
          <c:h val="8.28258953791903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THA!$A$6</c:f>
          <c:strCache>
            <c:ptCount val="1"/>
            <c:pt idx="0">
              <c:v>Thailand</c:v>
            </c:pt>
          </c:strCache>
        </c:strRef>
      </c:tx>
      <c:overlay val="1"/>
    </c:title>
    <c:autoTitleDeleted val="0"/>
    <c:plotArea>
      <c:layout>
        <c:manualLayout>
          <c:layoutTarget val="inner"/>
          <c:xMode val="edge"/>
          <c:yMode val="edge"/>
          <c:x val="0.14332070367202857"/>
          <c:y val="4.8525935961582313E-2"/>
          <c:w val="0.85667929632797135"/>
          <c:h val="0.78165436351706019"/>
        </c:manualLayout>
      </c:layout>
      <c:barChart>
        <c:barDir val="col"/>
        <c:grouping val="clustered"/>
        <c:varyColors val="0"/>
        <c:ser>
          <c:idx val="0"/>
          <c:order val="0"/>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THA!$E$5:$O$5</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THA!$E$6:$O$6</c:f>
              <c:numCache>
                <c:formatCode>General</c:formatCode>
                <c:ptCount val="11"/>
                <c:pt idx="0">
                  <c:v>10</c:v>
                </c:pt>
                <c:pt idx="1">
                  <c:v>12</c:v>
                </c:pt>
                <c:pt idx="2">
                  <c:v>12</c:v>
                </c:pt>
                <c:pt idx="3">
                  <c:v>14</c:v>
                </c:pt>
                <c:pt idx="4">
                  <c:v>6</c:v>
                </c:pt>
                <c:pt idx="5">
                  <c:v>13</c:v>
                </c:pt>
                <c:pt idx="6">
                  <c:v>13</c:v>
                </c:pt>
                <c:pt idx="7">
                  <c:v>10</c:v>
                </c:pt>
                <c:pt idx="8">
                  <c:v>11</c:v>
                </c:pt>
                <c:pt idx="9">
                  <c:v>12</c:v>
                </c:pt>
                <c:pt idx="10">
                  <c:v>14</c:v>
                </c:pt>
              </c:numCache>
            </c:numRef>
          </c:val>
          <c:extLst>
            <c:ext xmlns:c16="http://schemas.microsoft.com/office/drawing/2014/chart" uri="{C3380CC4-5D6E-409C-BE32-E72D297353CC}">
              <c16:uniqueId val="{00000000-42A2-494C-9512-CD5C0952FCC8}"/>
            </c:ext>
          </c:extLst>
        </c:ser>
        <c:dLbls>
          <c:showLegendKey val="0"/>
          <c:showVal val="0"/>
          <c:showCatName val="0"/>
          <c:showSerName val="0"/>
          <c:showPercent val="0"/>
          <c:showBubbleSize val="0"/>
        </c:dLbls>
        <c:gapWidth val="90"/>
        <c:axId val="184153984"/>
        <c:axId val="184155520"/>
      </c:barChart>
      <c:scatterChart>
        <c:scatterStyle val="lineMarker"/>
        <c:varyColors val="0"/>
        <c:ser>
          <c:idx val="1"/>
          <c:order val="1"/>
          <c:tx>
            <c:strRef>
              <c:f>THA!$Q$1</c:f>
              <c:strCache>
                <c:ptCount val="1"/>
                <c:pt idx="0">
                  <c:v>t1</c:v>
                </c:pt>
              </c:strCache>
            </c:strRef>
          </c:tx>
          <c:spPr>
            <a:ln w="25400">
              <a:solidFill>
                <a:srgbClr val="F78E1E"/>
              </a:solidFill>
              <a:prstDash val="dash"/>
            </a:ln>
          </c:spPr>
          <c:marker>
            <c:symbol val="none"/>
          </c:marker>
          <c:xVal>
            <c:numRef>
              <c:f>THA!$P$2:$P$3</c:f>
              <c:numCache>
                <c:formatCode>General</c:formatCode>
                <c:ptCount val="2"/>
                <c:pt idx="0">
                  <c:v>0</c:v>
                </c:pt>
                <c:pt idx="1">
                  <c:v>1</c:v>
                </c:pt>
              </c:numCache>
            </c:numRef>
          </c:xVal>
          <c:yVal>
            <c:numRef>
              <c:f>THA!$Q$2:$Q$3</c:f>
              <c:numCache>
                <c:formatCode>General</c:formatCode>
                <c:ptCount val="2"/>
                <c:pt idx="0">
                  <c:v>100</c:v>
                </c:pt>
                <c:pt idx="1">
                  <c:v>100</c:v>
                </c:pt>
              </c:numCache>
            </c:numRef>
          </c:yVal>
          <c:smooth val="0"/>
          <c:extLst>
            <c:ext xmlns:c16="http://schemas.microsoft.com/office/drawing/2014/chart" uri="{C3380CC4-5D6E-409C-BE32-E72D297353CC}">
              <c16:uniqueId val="{00000001-42A2-494C-9512-CD5C0952FCC8}"/>
            </c:ext>
          </c:extLst>
        </c:ser>
        <c:ser>
          <c:idx val="2"/>
          <c:order val="2"/>
          <c:tx>
            <c:strRef>
              <c:f>THA!$R$1</c:f>
              <c:strCache>
                <c:ptCount val="1"/>
                <c:pt idx="0">
                  <c:v>t2</c:v>
                </c:pt>
              </c:strCache>
            </c:strRef>
          </c:tx>
          <c:spPr>
            <a:ln w="25400">
              <a:solidFill>
                <a:srgbClr val="00A99A"/>
              </a:solidFill>
              <a:prstDash val="dash"/>
            </a:ln>
          </c:spPr>
          <c:marker>
            <c:symbol val="none"/>
          </c:marker>
          <c:xVal>
            <c:numRef>
              <c:f>THA!$P$2:$P$3</c:f>
              <c:numCache>
                <c:formatCode>General</c:formatCode>
                <c:ptCount val="2"/>
                <c:pt idx="0">
                  <c:v>0</c:v>
                </c:pt>
                <c:pt idx="1">
                  <c:v>1</c:v>
                </c:pt>
              </c:numCache>
            </c:numRef>
          </c:xVal>
          <c:yVal>
            <c:numRef>
              <c:f>THA!$R$2:$R$3</c:f>
              <c:numCache>
                <c:formatCode>General</c:formatCode>
                <c:ptCount val="2"/>
                <c:pt idx="0">
                  <c:v>200</c:v>
                </c:pt>
                <c:pt idx="1">
                  <c:v>200</c:v>
                </c:pt>
              </c:numCache>
            </c:numRef>
          </c:yVal>
          <c:smooth val="0"/>
          <c:extLst>
            <c:ext xmlns:c16="http://schemas.microsoft.com/office/drawing/2014/chart" uri="{C3380CC4-5D6E-409C-BE32-E72D297353CC}">
              <c16:uniqueId val="{00000002-42A2-494C-9512-CD5C0952FCC8}"/>
            </c:ext>
          </c:extLst>
        </c:ser>
        <c:dLbls>
          <c:showLegendKey val="0"/>
          <c:showVal val="0"/>
          <c:showCatName val="0"/>
          <c:showSerName val="0"/>
          <c:showPercent val="0"/>
          <c:showBubbleSize val="0"/>
        </c:dLbls>
        <c:axId val="185084928"/>
        <c:axId val="185083392"/>
      </c:scatterChart>
      <c:catAx>
        <c:axId val="184153984"/>
        <c:scaling>
          <c:orientation val="minMax"/>
        </c:scaling>
        <c:delete val="0"/>
        <c:axPos val="b"/>
        <c:numFmt formatCode="General" sourceLinked="0"/>
        <c:majorTickMark val="out"/>
        <c:minorTickMark val="none"/>
        <c:tickLblPos val="nextTo"/>
        <c:txPr>
          <a:bodyPr rot="-2700000"/>
          <a:lstStyle/>
          <a:p>
            <a:pPr>
              <a:defRPr/>
            </a:pPr>
            <a:endParaRPr lang="en-US"/>
          </a:p>
        </c:txPr>
        <c:crossAx val="184155520"/>
        <c:crosses val="autoZero"/>
        <c:auto val="1"/>
        <c:lblAlgn val="ctr"/>
        <c:lblOffset val="100"/>
        <c:noMultiLvlLbl val="0"/>
      </c:catAx>
      <c:valAx>
        <c:axId val="184155520"/>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General" sourceLinked="1"/>
        <c:majorTickMark val="out"/>
        <c:minorTickMark val="none"/>
        <c:tickLblPos val="nextTo"/>
        <c:crossAx val="184153984"/>
        <c:crosses val="autoZero"/>
        <c:crossBetween val="between"/>
        <c:majorUnit val="100"/>
      </c:valAx>
      <c:valAx>
        <c:axId val="185083392"/>
        <c:scaling>
          <c:orientation val="minMax"/>
          <c:max val="400"/>
          <c:min val="0"/>
        </c:scaling>
        <c:delete val="1"/>
        <c:axPos val="r"/>
        <c:numFmt formatCode="General" sourceLinked="1"/>
        <c:majorTickMark val="out"/>
        <c:minorTickMark val="none"/>
        <c:tickLblPos val="nextTo"/>
        <c:crossAx val="185084928"/>
        <c:crosses val="max"/>
        <c:crossBetween val="midCat"/>
        <c:majorUnit val="100"/>
      </c:valAx>
      <c:valAx>
        <c:axId val="185084928"/>
        <c:scaling>
          <c:orientation val="minMax"/>
          <c:max val="1"/>
          <c:min val="0"/>
        </c:scaling>
        <c:delete val="1"/>
        <c:axPos val="t"/>
        <c:numFmt formatCode="General" sourceLinked="1"/>
        <c:majorTickMark val="out"/>
        <c:minorTickMark val="none"/>
        <c:tickLblPos val="nextTo"/>
        <c:crossAx val="18508339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17003944678205"/>
          <c:y val="0.16154352335110639"/>
          <c:w val="0.6183253282387593"/>
          <c:h val="0.66057971953872685"/>
        </c:manualLayout>
      </c:layout>
      <c:barChart>
        <c:barDir val="col"/>
        <c:grouping val="clustered"/>
        <c:varyColors val="0"/>
        <c:ser>
          <c:idx val="0"/>
          <c:order val="0"/>
          <c:spPr>
            <a:solidFill>
              <a:srgbClr val="00CCFF"/>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OST!$B$4:$F$4</c:f>
              <c:strCache>
                <c:ptCount val="5"/>
                <c:pt idx="0">
                  <c:v>2015</c:v>
                </c:pt>
                <c:pt idx="1">
                  <c:v>2016</c:v>
                </c:pt>
                <c:pt idx="2">
                  <c:v>2017</c:v>
                </c:pt>
                <c:pt idx="3">
                  <c:v>2018</c:v>
                </c:pt>
                <c:pt idx="4">
                  <c:v>2019</c:v>
                </c:pt>
              </c:strCache>
            </c:strRef>
          </c:cat>
          <c:val>
            <c:numRef>
              <c:f>OST!$B$5:$F$5</c:f>
              <c:numCache>
                <c:formatCode>0.00</c:formatCode>
                <c:ptCount val="5"/>
                <c:pt idx="0">
                  <c:v>12.7</c:v>
                </c:pt>
                <c:pt idx="1">
                  <c:v>15.5</c:v>
                </c:pt>
                <c:pt idx="2">
                  <c:v>4.0999999999999996</c:v>
                </c:pt>
                <c:pt idx="3">
                  <c:v>5.3</c:v>
                </c:pt>
                <c:pt idx="4">
                  <c:v>7.4</c:v>
                </c:pt>
              </c:numCache>
            </c:numRef>
          </c:val>
          <c:extLst>
            <c:ext xmlns:c16="http://schemas.microsoft.com/office/drawing/2014/chart" uri="{C3380CC4-5D6E-409C-BE32-E72D297353CC}">
              <c16:uniqueId val="{00000000-3DB7-43E9-8FD5-0314FE07ED0D}"/>
            </c:ext>
          </c:extLst>
        </c:ser>
        <c:dLbls>
          <c:showLegendKey val="0"/>
          <c:showVal val="0"/>
          <c:showCatName val="0"/>
          <c:showSerName val="0"/>
          <c:showPercent val="0"/>
          <c:showBubbleSize val="0"/>
        </c:dLbls>
        <c:gapWidth val="200"/>
        <c:axId val="158821760"/>
        <c:axId val="158827648"/>
      </c:barChart>
      <c:scatterChart>
        <c:scatterStyle val="lineMarker"/>
        <c:varyColors val="0"/>
        <c:ser>
          <c:idx val="1"/>
          <c:order val="1"/>
          <c:tx>
            <c:strRef>
              <c:f>OST!$M$1</c:f>
              <c:strCache>
                <c:ptCount val="1"/>
                <c:pt idx="0">
                  <c:v>t1</c:v>
                </c:pt>
              </c:strCache>
            </c:strRef>
          </c:tx>
          <c:spPr>
            <a:ln w="19050">
              <a:solidFill>
                <a:srgbClr val="F78E1E"/>
              </a:solidFill>
              <a:prstDash val="dash"/>
            </a:ln>
          </c:spPr>
          <c:marker>
            <c:symbol val="none"/>
          </c:marker>
          <c:xVal>
            <c:numRef>
              <c:f>OST!$L$2:$L$3</c:f>
              <c:numCache>
                <c:formatCode>General</c:formatCode>
                <c:ptCount val="2"/>
                <c:pt idx="0">
                  <c:v>0</c:v>
                </c:pt>
                <c:pt idx="1">
                  <c:v>1</c:v>
                </c:pt>
              </c:numCache>
            </c:numRef>
          </c:xVal>
          <c:yVal>
            <c:numRef>
              <c:f>OST!$M$2:$M$3</c:f>
              <c:numCache>
                <c:formatCode>General</c:formatCode>
                <c:ptCount val="2"/>
                <c:pt idx="0">
                  <c:v>20</c:v>
                </c:pt>
                <c:pt idx="1">
                  <c:v>20</c:v>
                </c:pt>
              </c:numCache>
            </c:numRef>
          </c:yVal>
          <c:smooth val="0"/>
          <c:extLst>
            <c:ext xmlns:c16="http://schemas.microsoft.com/office/drawing/2014/chart" uri="{C3380CC4-5D6E-409C-BE32-E72D297353CC}">
              <c16:uniqueId val="{00000001-3DB7-43E9-8FD5-0314FE07ED0D}"/>
            </c:ext>
          </c:extLst>
        </c:ser>
        <c:ser>
          <c:idx val="2"/>
          <c:order val="2"/>
          <c:tx>
            <c:strRef>
              <c:f>OST!$N$1</c:f>
              <c:strCache>
                <c:ptCount val="1"/>
                <c:pt idx="0">
                  <c:v>t2</c:v>
                </c:pt>
              </c:strCache>
            </c:strRef>
          </c:tx>
          <c:spPr>
            <a:ln w="19050">
              <a:solidFill>
                <a:srgbClr val="88C540"/>
              </a:solidFill>
              <a:prstDash val="dash"/>
            </a:ln>
          </c:spPr>
          <c:marker>
            <c:symbol val="none"/>
          </c:marker>
          <c:xVal>
            <c:numRef>
              <c:f>OST!$L$2:$L$3</c:f>
              <c:numCache>
                <c:formatCode>General</c:formatCode>
                <c:ptCount val="2"/>
                <c:pt idx="0">
                  <c:v>0</c:v>
                </c:pt>
                <c:pt idx="1">
                  <c:v>1</c:v>
                </c:pt>
              </c:numCache>
            </c:numRef>
          </c:xVal>
          <c:yVal>
            <c:numRef>
              <c:f>OST!$N$2:$N$3</c:f>
              <c:numCache>
                <c:formatCode>General</c:formatCode>
                <c:ptCount val="2"/>
                <c:pt idx="0">
                  <c:v>40</c:v>
                </c:pt>
                <c:pt idx="1">
                  <c:v>40</c:v>
                </c:pt>
              </c:numCache>
            </c:numRef>
          </c:yVal>
          <c:smooth val="0"/>
          <c:extLst>
            <c:ext xmlns:c16="http://schemas.microsoft.com/office/drawing/2014/chart" uri="{C3380CC4-5D6E-409C-BE32-E72D297353CC}">
              <c16:uniqueId val="{00000002-3DB7-43E9-8FD5-0314FE07ED0D}"/>
            </c:ext>
          </c:extLst>
        </c:ser>
        <c:dLbls>
          <c:showLegendKey val="0"/>
          <c:showVal val="0"/>
          <c:showCatName val="0"/>
          <c:showSerName val="0"/>
          <c:showPercent val="0"/>
          <c:showBubbleSize val="0"/>
        </c:dLbls>
        <c:axId val="158831360"/>
        <c:axId val="158829568"/>
      </c:scatterChart>
      <c:catAx>
        <c:axId val="158821760"/>
        <c:scaling>
          <c:orientation val="minMax"/>
        </c:scaling>
        <c:delete val="0"/>
        <c:axPos val="b"/>
        <c:numFmt formatCode="General" sourceLinked="0"/>
        <c:majorTickMark val="out"/>
        <c:minorTickMark val="none"/>
        <c:tickLblPos val="nextTo"/>
        <c:crossAx val="158827648"/>
        <c:crosses val="autoZero"/>
        <c:auto val="1"/>
        <c:lblAlgn val="ctr"/>
        <c:lblOffset val="100"/>
        <c:noMultiLvlLbl val="0"/>
      </c:catAx>
      <c:valAx>
        <c:axId val="158827648"/>
        <c:scaling>
          <c:orientation val="minMax"/>
          <c:max val="60"/>
          <c:min val="0"/>
        </c:scaling>
        <c:delete val="0"/>
        <c:axPos val="l"/>
        <c:title>
          <c:tx>
            <c:rich>
              <a:bodyPr rot="-5400000" vert="horz"/>
              <a:lstStyle/>
              <a:p>
                <a:pPr>
                  <a:defRPr/>
                </a:pPr>
                <a:r>
                  <a:rPr lang="en-US"/>
                  <a:t>Number of needles/syringes</a:t>
                </a:r>
              </a:p>
            </c:rich>
          </c:tx>
          <c:layout>
            <c:manualLayout>
              <c:xMode val="edge"/>
              <c:yMode val="edge"/>
              <c:x val="3.1699749390064196E-2"/>
              <c:y val="0.16233354187567869"/>
            </c:manualLayout>
          </c:layout>
          <c:overlay val="0"/>
        </c:title>
        <c:numFmt formatCode="0" sourceLinked="0"/>
        <c:majorTickMark val="out"/>
        <c:minorTickMark val="none"/>
        <c:tickLblPos val="nextTo"/>
        <c:crossAx val="158821760"/>
        <c:crosses val="autoZero"/>
        <c:crossBetween val="between"/>
        <c:majorUnit val="20"/>
      </c:valAx>
      <c:valAx>
        <c:axId val="158829568"/>
        <c:scaling>
          <c:orientation val="minMax"/>
          <c:max val="300"/>
          <c:min val="0"/>
        </c:scaling>
        <c:delete val="1"/>
        <c:axPos val="r"/>
        <c:numFmt formatCode="General" sourceLinked="1"/>
        <c:majorTickMark val="out"/>
        <c:minorTickMark val="none"/>
        <c:tickLblPos val="nextTo"/>
        <c:crossAx val="158831360"/>
        <c:crosses val="max"/>
        <c:crossBetween val="midCat"/>
      </c:valAx>
      <c:valAx>
        <c:axId val="158831360"/>
        <c:scaling>
          <c:orientation val="minMax"/>
          <c:max val="1"/>
          <c:min val="0"/>
        </c:scaling>
        <c:delete val="1"/>
        <c:axPos val="t"/>
        <c:numFmt formatCode="General" sourceLinked="1"/>
        <c:majorTickMark val="out"/>
        <c:minorTickMark val="none"/>
        <c:tickLblPos val="nextTo"/>
        <c:crossAx val="158829568"/>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04002624671915"/>
          <c:y val="0.1376622407493181"/>
          <c:w val="0.7497283933258343"/>
          <c:h val="0.58748829190468843"/>
        </c:manualLayout>
      </c:layout>
      <c:barChart>
        <c:barDir val="col"/>
        <c:grouping val="clustered"/>
        <c:varyColors val="0"/>
        <c:ser>
          <c:idx val="0"/>
          <c:order val="0"/>
          <c:tx>
            <c:strRef>
              <c:f>'OST_pple vs sites'!$A$4</c:f>
              <c:strCache>
                <c:ptCount val="1"/>
                <c:pt idx="0">
                  <c:v>Number of OST sites</c:v>
                </c:pt>
              </c:strCache>
            </c:strRef>
          </c:tx>
          <c:spPr>
            <a:solidFill>
              <a:srgbClr val="00AEEF"/>
            </a:solidFill>
            <a:ln w="12700">
              <a:solidFill>
                <a:sysClr val="window" lastClr="FFFFFF"/>
              </a:solidFill>
            </a:ln>
          </c:spPr>
          <c:invertIfNegative val="0"/>
          <c:dLbls>
            <c:dLbl>
              <c:idx val="1"/>
              <c:layout>
                <c:manualLayout>
                  <c:x val="-1.488095238095238E-3"/>
                  <c:y val="6.5359477124183009E-3"/>
                </c:manualLayout>
              </c:layout>
              <c:tx>
                <c:rich>
                  <a:bodyPr/>
                  <a:lstStyle/>
                  <a:p>
                    <a:r>
                      <a:rPr lang="en-US" dirty="0"/>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062-4365-A818-BAA24C4E4A12}"/>
                </c:ext>
              </c:extLst>
            </c:dLbl>
            <c:dLbl>
              <c:idx val="6"/>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062-4365-A818-BAA24C4E4A12}"/>
                </c:ext>
              </c:extLst>
            </c:dLbl>
            <c:spPr>
              <a:noFill/>
              <a:ln>
                <a:noFill/>
              </a:ln>
              <a:effectLst/>
            </c:spPr>
            <c:txPr>
              <a:bodyPr/>
              <a:lstStyle/>
              <a:p>
                <a:pPr>
                  <a:defRPr>
                    <a:solidFill>
                      <a:srgbClr val="00AEE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'OST_pple vs sites'!$B$3:$J$3</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'OST_pple vs sites'!$B$4:$J$4</c:f>
              <c:numCache>
                <c:formatCode>General</c:formatCode>
                <c:ptCount val="9"/>
                <c:pt idx="0">
                  <c:v>49</c:v>
                </c:pt>
                <c:pt idx="1">
                  <c:v>0</c:v>
                </c:pt>
                <c:pt idx="2">
                  <c:v>147</c:v>
                </c:pt>
                <c:pt idx="3">
                  <c:v>147</c:v>
                </c:pt>
                <c:pt idx="4">
                  <c:v>147</c:v>
                </c:pt>
                <c:pt idx="5">
                  <c:v>140</c:v>
                </c:pt>
                <c:pt idx="7">
                  <c:v>147</c:v>
                </c:pt>
                <c:pt idx="8">
                  <c:v>131</c:v>
                </c:pt>
              </c:numCache>
            </c:numRef>
          </c:val>
          <c:extLst>
            <c:ext xmlns:c16="http://schemas.microsoft.com/office/drawing/2014/chart" uri="{C3380CC4-5D6E-409C-BE32-E72D297353CC}">
              <c16:uniqueId val="{00000002-C062-4365-A818-BAA24C4E4A12}"/>
            </c:ext>
          </c:extLst>
        </c:ser>
        <c:dLbls>
          <c:showLegendKey val="0"/>
          <c:showVal val="0"/>
          <c:showCatName val="0"/>
          <c:showSerName val="0"/>
          <c:showPercent val="0"/>
          <c:showBubbleSize val="0"/>
        </c:dLbls>
        <c:gapWidth val="150"/>
        <c:axId val="158953856"/>
        <c:axId val="158955392"/>
      </c:barChart>
      <c:lineChart>
        <c:grouping val="standard"/>
        <c:varyColors val="0"/>
        <c:ser>
          <c:idx val="1"/>
          <c:order val="1"/>
          <c:tx>
            <c:strRef>
              <c:f>'OST_pple vs sites'!$A$5</c:f>
              <c:strCache>
                <c:ptCount val="1"/>
                <c:pt idx="0">
                  <c:v>Number of people on OST</c:v>
                </c:pt>
              </c:strCache>
            </c:strRef>
          </c:tx>
          <c:spPr>
            <a:ln w="38100">
              <a:solidFill>
                <a:srgbClr val="88C540"/>
              </a:solidFill>
            </a:ln>
          </c:spPr>
          <c:marker>
            <c:symbol val="circle"/>
            <c:size val="15"/>
            <c:spPr>
              <a:solidFill>
                <a:srgbClr val="88C540"/>
              </a:solidFill>
              <a:ln>
                <a:noFill/>
              </a:ln>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62-4365-A818-BAA24C4E4A12}"/>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62-4365-A818-BAA24C4E4A12}"/>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'OST_pple vs sites'!$B$3:$J$3</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'OST_pple vs sites'!$B$5:$J$5</c:f>
              <c:numCache>
                <c:formatCode>General</c:formatCode>
                <c:ptCount val="9"/>
                <c:pt idx="1">
                  <c:v>2201</c:v>
                </c:pt>
                <c:pt idx="2">
                  <c:v>2612</c:v>
                </c:pt>
                <c:pt idx="3">
                  <c:v>3735</c:v>
                </c:pt>
                <c:pt idx="4">
                  <c:v>4068</c:v>
                </c:pt>
                <c:pt idx="5">
                  <c:v>3646</c:v>
                </c:pt>
                <c:pt idx="6">
                  <c:v>5956</c:v>
                </c:pt>
                <c:pt idx="7">
                  <c:v>5258</c:v>
                </c:pt>
                <c:pt idx="8">
                  <c:v>6803</c:v>
                </c:pt>
              </c:numCache>
            </c:numRef>
          </c:val>
          <c:smooth val="0"/>
          <c:extLst>
            <c:ext xmlns:c16="http://schemas.microsoft.com/office/drawing/2014/chart" uri="{C3380CC4-5D6E-409C-BE32-E72D297353CC}">
              <c16:uniqueId val="{00000005-C062-4365-A818-BAA24C4E4A12}"/>
            </c:ext>
          </c:extLst>
        </c:ser>
        <c:dLbls>
          <c:showLegendKey val="0"/>
          <c:showVal val="0"/>
          <c:showCatName val="0"/>
          <c:showSerName val="0"/>
          <c:showPercent val="0"/>
          <c:showBubbleSize val="0"/>
        </c:dLbls>
        <c:marker val="1"/>
        <c:smooth val="0"/>
        <c:axId val="158975872"/>
        <c:axId val="158973952"/>
      </c:lineChart>
      <c:catAx>
        <c:axId val="158953856"/>
        <c:scaling>
          <c:orientation val="minMax"/>
        </c:scaling>
        <c:delete val="0"/>
        <c:axPos val="b"/>
        <c:majorGridlines>
          <c:spPr>
            <a:ln w="12700">
              <a:solidFill>
                <a:srgbClr val="F79646">
                  <a:lumMod val="20000"/>
                  <a:lumOff val="80000"/>
                </a:srgbClr>
              </a:solidFill>
              <a:prstDash val="sysDash"/>
            </a:ln>
          </c:spPr>
        </c:majorGridlines>
        <c:numFmt formatCode="General" sourceLinked="1"/>
        <c:majorTickMark val="out"/>
        <c:minorTickMark val="none"/>
        <c:tickLblPos val="nextTo"/>
        <c:crossAx val="158955392"/>
        <c:crosses val="autoZero"/>
        <c:auto val="1"/>
        <c:lblAlgn val="ctr"/>
        <c:lblOffset val="100"/>
        <c:noMultiLvlLbl val="0"/>
      </c:catAx>
      <c:valAx>
        <c:axId val="158955392"/>
        <c:scaling>
          <c:orientation val="minMax"/>
          <c:max val="250"/>
          <c:min val="0"/>
        </c:scaling>
        <c:delete val="0"/>
        <c:axPos val="l"/>
        <c:majorGridlines>
          <c:spPr>
            <a:ln w="12700">
              <a:solidFill>
                <a:srgbClr val="F79646">
                  <a:lumMod val="20000"/>
                  <a:lumOff val="80000"/>
                </a:srgbClr>
              </a:solidFill>
              <a:prstDash val="sysDash"/>
            </a:ln>
          </c:spPr>
        </c:majorGridlines>
        <c:title>
          <c:tx>
            <c:rich>
              <a:bodyPr rot="-5400000" vert="horz"/>
              <a:lstStyle/>
              <a:p>
                <a:pPr>
                  <a:defRPr>
                    <a:solidFill>
                      <a:srgbClr val="00AEEF"/>
                    </a:solidFill>
                  </a:defRPr>
                </a:pPr>
                <a:r>
                  <a:rPr lang="en-US">
                    <a:solidFill>
                      <a:srgbClr val="00AEEF"/>
                    </a:solidFill>
                  </a:rPr>
                  <a:t>Number of OST sites</a:t>
                </a:r>
              </a:p>
            </c:rich>
          </c:tx>
          <c:layout>
            <c:manualLayout>
              <c:xMode val="edge"/>
              <c:yMode val="edge"/>
              <c:x val="1.1799410029498525E-2"/>
              <c:y val="0.13008851834697133"/>
            </c:manualLayout>
          </c:layout>
          <c:overlay val="0"/>
        </c:title>
        <c:numFmt formatCode="#,##0" sourceLinked="0"/>
        <c:majorTickMark val="out"/>
        <c:minorTickMark val="none"/>
        <c:tickLblPos val="nextTo"/>
        <c:spPr>
          <a:ln>
            <a:noFill/>
          </a:ln>
        </c:spPr>
        <c:txPr>
          <a:bodyPr/>
          <a:lstStyle/>
          <a:p>
            <a:pPr>
              <a:defRPr>
                <a:solidFill>
                  <a:srgbClr val="00AEEF"/>
                </a:solidFill>
              </a:defRPr>
            </a:pPr>
            <a:endParaRPr lang="en-US"/>
          </a:p>
        </c:txPr>
        <c:crossAx val="158953856"/>
        <c:crosses val="autoZero"/>
        <c:crossBetween val="between"/>
        <c:majorUnit val="50"/>
      </c:valAx>
      <c:valAx>
        <c:axId val="158973952"/>
        <c:scaling>
          <c:orientation val="minMax"/>
          <c:max val="10000"/>
        </c:scaling>
        <c:delete val="0"/>
        <c:axPos val="r"/>
        <c:title>
          <c:tx>
            <c:rich>
              <a:bodyPr rot="-5400000" vert="horz"/>
              <a:lstStyle/>
              <a:p>
                <a:pPr>
                  <a:defRPr/>
                </a:pPr>
                <a:r>
                  <a:rPr lang="en-US" dirty="0"/>
                  <a:t>People</a:t>
                </a:r>
                <a:r>
                  <a:rPr lang="en-US" baseline="0" dirty="0"/>
                  <a:t> on OST</a:t>
                </a:r>
                <a:endParaRPr lang="en-GB" dirty="0"/>
              </a:p>
            </c:rich>
          </c:tx>
          <c:layout>
            <c:manualLayout>
              <c:xMode val="edge"/>
              <c:yMode val="edge"/>
              <c:x val="0.95607365485564311"/>
              <c:y val="0.19519710771447688"/>
            </c:manualLayout>
          </c:layout>
          <c:overlay val="0"/>
        </c:title>
        <c:numFmt formatCode="General" sourceLinked="1"/>
        <c:majorTickMark val="out"/>
        <c:minorTickMark val="none"/>
        <c:tickLblPos val="nextTo"/>
        <c:spPr>
          <a:ln>
            <a:noFill/>
          </a:ln>
        </c:spPr>
        <c:crossAx val="158975872"/>
        <c:crosses val="max"/>
        <c:crossBetween val="between"/>
        <c:majorUnit val="2000"/>
      </c:valAx>
      <c:catAx>
        <c:axId val="158975872"/>
        <c:scaling>
          <c:orientation val="minMax"/>
        </c:scaling>
        <c:delete val="1"/>
        <c:axPos val="b"/>
        <c:numFmt formatCode="General" sourceLinked="1"/>
        <c:majorTickMark val="out"/>
        <c:minorTickMark val="none"/>
        <c:tickLblPos val="nextTo"/>
        <c:crossAx val="158973952"/>
        <c:crosses val="autoZero"/>
        <c:auto val="1"/>
        <c:lblAlgn val="ctr"/>
        <c:lblOffset val="100"/>
        <c:noMultiLvlLbl val="0"/>
      </c:catAx>
    </c:plotArea>
    <c:legend>
      <c:legendPos val="b"/>
      <c:layout>
        <c:manualLayout>
          <c:xMode val="edge"/>
          <c:yMode val="edge"/>
          <c:x val="0.16150426509186352"/>
          <c:y val="0.88077247696979066"/>
          <c:w val="0.6412771841019872"/>
          <c:h val="9.96196798929545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'OST and NSP'!$A$4</c:f>
              <c:strCache>
                <c:ptCount val="1"/>
                <c:pt idx="0">
                  <c:v>NSP sites</c:v>
                </c:pt>
              </c:strCache>
            </c:strRef>
          </c:tx>
          <c:spPr>
            <a:solidFill>
              <a:srgbClr val="E31837"/>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NSP'!$B$3:$J$3</c:f>
              <c:strCache>
                <c:ptCount val="9"/>
                <c:pt idx="0">
                  <c:v>2009</c:v>
                </c:pt>
                <c:pt idx="1">
                  <c:v>2010</c:v>
                </c:pt>
                <c:pt idx="2">
                  <c:v>2011</c:v>
                </c:pt>
                <c:pt idx="3">
                  <c:v>2012</c:v>
                </c:pt>
                <c:pt idx="4">
                  <c:v>2013</c:v>
                </c:pt>
                <c:pt idx="5">
                  <c:v>2014</c:v>
                </c:pt>
                <c:pt idx="6">
                  <c:v>2015</c:v>
                </c:pt>
                <c:pt idx="7">
                  <c:v>2016</c:v>
                </c:pt>
                <c:pt idx="8">
                  <c:v>2017</c:v>
                </c:pt>
              </c:strCache>
            </c:strRef>
          </c:cat>
          <c:val>
            <c:numRef>
              <c:f>'OST and NSP'!$B$4:$J$4</c:f>
              <c:numCache>
                <c:formatCode>General</c:formatCode>
                <c:ptCount val="9"/>
                <c:pt idx="0">
                  <c:v>39</c:v>
                </c:pt>
                <c:pt idx="1">
                  <c:v>49</c:v>
                </c:pt>
                <c:pt idx="2">
                  <c:v>42</c:v>
                </c:pt>
                <c:pt idx="3">
                  <c:v>36</c:v>
                </c:pt>
                <c:pt idx="4">
                  <c:v>38</c:v>
                </c:pt>
                <c:pt idx="5">
                  <c:v>42</c:v>
                </c:pt>
                <c:pt idx="7">
                  <c:v>17</c:v>
                </c:pt>
                <c:pt idx="8">
                  <c:v>30</c:v>
                </c:pt>
              </c:numCache>
            </c:numRef>
          </c:val>
          <c:extLst>
            <c:ext xmlns:c16="http://schemas.microsoft.com/office/drawing/2014/chart" uri="{C3380CC4-5D6E-409C-BE32-E72D297353CC}">
              <c16:uniqueId val="{00000000-F623-44A6-9754-BDD8B4929459}"/>
            </c:ext>
          </c:extLst>
        </c:ser>
        <c:ser>
          <c:idx val="1"/>
          <c:order val="1"/>
          <c:tx>
            <c:strRef>
              <c:f>'OST and NSP'!$A$5</c:f>
              <c:strCache>
                <c:ptCount val="1"/>
                <c:pt idx="0">
                  <c:v>OST sites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NSP'!$B$3:$J$3</c:f>
              <c:strCache>
                <c:ptCount val="9"/>
                <c:pt idx="0">
                  <c:v>2009</c:v>
                </c:pt>
                <c:pt idx="1">
                  <c:v>2010</c:v>
                </c:pt>
                <c:pt idx="2">
                  <c:v>2011</c:v>
                </c:pt>
                <c:pt idx="3">
                  <c:v>2012</c:v>
                </c:pt>
                <c:pt idx="4">
                  <c:v>2013</c:v>
                </c:pt>
                <c:pt idx="5">
                  <c:v>2014</c:v>
                </c:pt>
                <c:pt idx="6">
                  <c:v>2015</c:v>
                </c:pt>
                <c:pt idx="7">
                  <c:v>2016</c:v>
                </c:pt>
                <c:pt idx="8">
                  <c:v>2017</c:v>
                </c:pt>
              </c:strCache>
            </c:strRef>
          </c:cat>
          <c:val>
            <c:numRef>
              <c:f>'OST and NSP'!$B$5:$J$5</c:f>
              <c:numCache>
                <c:formatCode>General</c:formatCode>
                <c:ptCount val="9"/>
                <c:pt idx="0">
                  <c:v>49</c:v>
                </c:pt>
                <c:pt idx="2">
                  <c:v>147</c:v>
                </c:pt>
                <c:pt idx="3">
                  <c:v>147</c:v>
                </c:pt>
                <c:pt idx="4">
                  <c:v>147</c:v>
                </c:pt>
                <c:pt idx="5">
                  <c:v>140</c:v>
                </c:pt>
                <c:pt idx="7">
                  <c:v>147</c:v>
                </c:pt>
                <c:pt idx="8">
                  <c:v>131</c:v>
                </c:pt>
              </c:numCache>
            </c:numRef>
          </c:val>
          <c:extLst>
            <c:ext xmlns:c16="http://schemas.microsoft.com/office/drawing/2014/chart" uri="{C3380CC4-5D6E-409C-BE32-E72D297353CC}">
              <c16:uniqueId val="{00000001-F623-44A6-9754-BDD8B4929459}"/>
            </c:ext>
          </c:extLst>
        </c:ser>
        <c:dLbls>
          <c:showLegendKey val="0"/>
          <c:showVal val="0"/>
          <c:showCatName val="0"/>
          <c:showSerName val="0"/>
          <c:showPercent val="0"/>
          <c:showBubbleSize val="0"/>
        </c:dLbls>
        <c:gapWidth val="150"/>
        <c:axId val="147761792"/>
        <c:axId val="147767680"/>
      </c:barChart>
      <c:catAx>
        <c:axId val="147761792"/>
        <c:scaling>
          <c:orientation val="minMax"/>
        </c:scaling>
        <c:delete val="0"/>
        <c:axPos val="b"/>
        <c:numFmt formatCode="General" sourceLinked="0"/>
        <c:majorTickMark val="out"/>
        <c:minorTickMark val="none"/>
        <c:tickLblPos val="nextTo"/>
        <c:crossAx val="147767680"/>
        <c:crosses val="autoZero"/>
        <c:auto val="1"/>
        <c:lblAlgn val="ctr"/>
        <c:lblOffset val="100"/>
        <c:noMultiLvlLbl val="0"/>
      </c:catAx>
      <c:valAx>
        <c:axId val="14776768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 of sites</a:t>
                </a:r>
              </a:p>
            </c:rich>
          </c:tx>
          <c:overlay val="0"/>
        </c:title>
        <c:numFmt formatCode="General" sourceLinked="1"/>
        <c:majorTickMark val="out"/>
        <c:minorTickMark val="none"/>
        <c:tickLblPos val="nextTo"/>
        <c:crossAx val="147761792"/>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'ever outreached and tested'!$A$3</c:f>
              <c:strCache>
                <c:ptCount val="1"/>
                <c:pt idx="0">
                  <c:v>Ever reached with outreach programmes</c:v>
                </c:pt>
              </c:strCache>
            </c:strRef>
          </c:tx>
          <c:spPr>
            <a:solidFill>
              <a:srgbClr val="FFCC66"/>
            </a:solidFill>
            <a:ln>
              <a:solidFill>
                <a:sysClr val="window" lastClr="FFFFFF"/>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'ever outreached and tested'!$B$2:$C$2</c:f>
              <c:numCache>
                <c:formatCode>General</c:formatCode>
                <c:ptCount val="2"/>
                <c:pt idx="0">
                  <c:v>2007</c:v>
                </c:pt>
                <c:pt idx="1">
                  <c:v>2013</c:v>
                </c:pt>
              </c:numCache>
            </c:numRef>
          </c:cat>
          <c:val>
            <c:numRef>
              <c:f>'ever outreached and tested'!$B$3:$C$3</c:f>
              <c:numCache>
                <c:formatCode>General</c:formatCode>
                <c:ptCount val="2"/>
                <c:pt idx="0">
                  <c:v>61</c:v>
                </c:pt>
                <c:pt idx="1">
                  <c:v>60.4</c:v>
                </c:pt>
              </c:numCache>
            </c:numRef>
          </c:val>
          <c:extLst>
            <c:ext xmlns:c16="http://schemas.microsoft.com/office/drawing/2014/chart" uri="{C3380CC4-5D6E-409C-BE32-E72D297353CC}">
              <c16:uniqueId val="{00000000-7366-43BC-9FB7-0257CC425A46}"/>
            </c:ext>
          </c:extLst>
        </c:ser>
        <c:ser>
          <c:idx val="1"/>
          <c:order val="1"/>
          <c:tx>
            <c:strRef>
              <c:f>'ever outreached and tested'!$A$4</c:f>
              <c:strCache>
                <c:ptCount val="1"/>
                <c:pt idx="0">
                  <c:v>Ever received and HIV test</c:v>
                </c:pt>
              </c:strCache>
            </c:strRef>
          </c:tx>
          <c:spPr>
            <a:solidFill>
              <a:srgbClr val="33CCCC"/>
            </a:solidFill>
            <a:ln>
              <a:solidFill>
                <a:sysClr val="window" lastClr="FFFFFF"/>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'ever outreached and tested'!$B$2:$C$2</c:f>
              <c:numCache>
                <c:formatCode>General</c:formatCode>
                <c:ptCount val="2"/>
                <c:pt idx="0">
                  <c:v>2007</c:v>
                </c:pt>
                <c:pt idx="1">
                  <c:v>2013</c:v>
                </c:pt>
              </c:numCache>
            </c:numRef>
          </c:cat>
          <c:val>
            <c:numRef>
              <c:f>'ever outreached and tested'!$B$4:$C$4</c:f>
              <c:numCache>
                <c:formatCode>General</c:formatCode>
                <c:ptCount val="2"/>
                <c:pt idx="0">
                  <c:v>67</c:v>
                </c:pt>
                <c:pt idx="1">
                  <c:v>48.8</c:v>
                </c:pt>
              </c:numCache>
            </c:numRef>
          </c:val>
          <c:extLst>
            <c:ext xmlns:c16="http://schemas.microsoft.com/office/drawing/2014/chart" uri="{C3380CC4-5D6E-409C-BE32-E72D297353CC}">
              <c16:uniqueId val="{00000001-7366-43BC-9FB7-0257CC425A46}"/>
            </c:ext>
          </c:extLst>
        </c:ser>
        <c:dLbls>
          <c:showLegendKey val="0"/>
          <c:showVal val="0"/>
          <c:showCatName val="0"/>
          <c:showSerName val="0"/>
          <c:showPercent val="0"/>
          <c:showBubbleSize val="0"/>
        </c:dLbls>
        <c:gapWidth val="150"/>
        <c:overlap val="-10"/>
        <c:axId val="159095808"/>
        <c:axId val="159453952"/>
      </c:barChart>
      <c:scatterChart>
        <c:scatterStyle val="lineMarker"/>
        <c:varyColors val="0"/>
        <c:ser>
          <c:idx val="2"/>
          <c:order val="2"/>
          <c:tx>
            <c:strRef>
              <c:f>'ever outreached and tested'!$H$2</c:f>
              <c:strCache>
                <c:ptCount val="1"/>
                <c:pt idx="0">
                  <c:v>tar</c:v>
                </c:pt>
              </c:strCache>
            </c:strRef>
          </c:tx>
          <c:spPr>
            <a:ln w="19050">
              <a:solidFill>
                <a:srgbClr val="E31837"/>
              </a:solidFill>
              <a:prstDash val="dash"/>
            </a:ln>
          </c:spPr>
          <c:marker>
            <c:symbol val="none"/>
          </c:marker>
          <c:xVal>
            <c:numRef>
              <c:f>'ever outreached and tested'!$G$3:$G$4</c:f>
              <c:numCache>
                <c:formatCode>General</c:formatCode>
                <c:ptCount val="2"/>
                <c:pt idx="0">
                  <c:v>0</c:v>
                </c:pt>
                <c:pt idx="1">
                  <c:v>1</c:v>
                </c:pt>
              </c:numCache>
            </c:numRef>
          </c:xVal>
          <c:yVal>
            <c:numRef>
              <c:f>'ever outreached and tested'!$H$3:$H$4</c:f>
              <c:numCache>
                <c:formatCode>General</c:formatCode>
                <c:ptCount val="2"/>
                <c:pt idx="0">
                  <c:v>90</c:v>
                </c:pt>
                <c:pt idx="1">
                  <c:v>90</c:v>
                </c:pt>
              </c:numCache>
            </c:numRef>
          </c:yVal>
          <c:smooth val="0"/>
          <c:extLst>
            <c:ext xmlns:c16="http://schemas.microsoft.com/office/drawing/2014/chart" uri="{C3380CC4-5D6E-409C-BE32-E72D297353CC}">
              <c16:uniqueId val="{00000002-7366-43BC-9FB7-0257CC425A46}"/>
            </c:ext>
          </c:extLst>
        </c:ser>
        <c:dLbls>
          <c:showLegendKey val="0"/>
          <c:showVal val="0"/>
          <c:showCatName val="0"/>
          <c:showSerName val="0"/>
          <c:showPercent val="0"/>
          <c:showBubbleSize val="0"/>
        </c:dLbls>
        <c:axId val="159461760"/>
        <c:axId val="159455872"/>
      </c:scatterChart>
      <c:catAx>
        <c:axId val="159095808"/>
        <c:scaling>
          <c:orientation val="minMax"/>
        </c:scaling>
        <c:delete val="0"/>
        <c:axPos val="b"/>
        <c:numFmt formatCode="General" sourceLinked="1"/>
        <c:majorTickMark val="out"/>
        <c:minorTickMark val="none"/>
        <c:tickLblPos val="nextTo"/>
        <c:crossAx val="159453952"/>
        <c:crosses val="autoZero"/>
        <c:auto val="1"/>
        <c:lblAlgn val="ctr"/>
        <c:lblOffset val="100"/>
        <c:noMultiLvlLbl val="0"/>
      </c:catAx>
      <c:valAx>
        <c:axId val="159453952"/>
        <c:scaling>
          <c:orientation val="minMax"/>
          <c:max val="100"/>
          <c:min val="0"/>
        </c:scaling>
        <c:delete val="0"/>
        <c:axPos val="l"/>
        <c:title>
          <c:tx>
            <c:rich>
              <a:bodyPr rot="0" vert="horz"/>
              <a:lstStyle/>
              <a:p>
                <a:pPr>
                  <a:defRPr/>
                </a:pPr>
                <a:r>
                  <a:rPr lang="en-US"/>
                  <a:t>%</a:t>
                </a:r>
              </a:p>
            </c:rich>
          </c:tx>
          <c:layout>
            <c:manualLayout>
              <c:xMode val="edge"/>
              <c:yMode val="edge"/>
              <c:x val="9.3485238257619181E-3"/>
              <c:y val="2.2333484176546885E-2"/>
            </c:manualLayout>
          </c:layout>
          <c:overlay val="0"/>
        </c:title>
        <c:numFmt formatCode="General" sourceLinked="1"/>
        <c:majorTickMark val="out"/>
        <c:minorTickMark val="none"/>
        <c:tickLblPos val="nextTo"/>
        <c:crossAx val="159095808"/>
        <c:crosses val="autoZero"/>
        <c:crossBetween val="between"/>
      </c:valAx>
      <c:valAx>
        <c:axId val="159455872"/>
        <c:scaling>
          <c:orientation val="minMax"/>
          <c:max val="100"/>
          <c:min val="0"/>
        </c:scaling>
        <c:delete val="1"/>
        <c:axPos val="r"/>
        <c:numFmt formatCode="General" sourceLinked="1"/>
        <c:majorTickMark val="out"/>
        <c:minorTickMark val="none"/>
        <c:tickLblPos val="nextTo"/>
        <c:crossAx val="159461760"/>
        <c:crosses val="max"/>
        <c:crossBetween val="midCat"/>
        <c:majorUnit val="10"/>
      </c:valAx>
      <c:valAx>
        <c:axId val="159461760"/>
        <c:scaling>
          <c:orientation val="minMax"/>
          <c:max val="1"/>
          <c:min val="0"/>
        </c:scaling>
        <c:delete val="1"/>
        <c:axPos val="t"/>
        <c:numFmt formatCode="General" sourceLinked="1"/>
        <c:majorTickMark val="out"/>
        <c:minorTickMark val="none"/>
        <c:tickLblPos val="nextTo"/>
        <c:crossAx val="159455872"/>
        <c:crosses val="max"/>
        <c:crossBetween val="midCat"/>
        <c:majorUnit val="0.2"/>
      </c:valAx>
    </c:plotArea>
    <c:legend>
      <c:legendPos val="b"/>
      <c:legendEntry>
        <c:idx val="2"/>
        <c:delete val="1"/>
      </c:legendEntry>
      <c:layout>
        <c:manualLayout>
          <c:xMode val="edge"/>
          <c:yMode val="edge"/>
          <c:x val="0.12181426395774603"/>
          <c:y val="0.85844251968503937"/>
          <c:w val="0.87571303587051619"/>
          <c:h val="0.138224146981627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THA!$E$1</c:f>
              <c:strCache>
                <c:ptCount val="1"/>
                <c:pt idx="0">
                  <c:v>% PLHIV on ART</c:v>
                </c:pt>
              </c:strCache>
            </c:strRef>
          </c:tx>
          <c:spPr>
            <a:solidFill>
              <a:srgbClr val="F26B73"/>
            </a:solidFill>
            <a:ln>
              <a:noFill/>
            </a:ln>
          </c:spPr>
          <c:invertIfNegative val="0"/>
          <c:dLbls>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05F-4B23-970F-5EB74DD6928A}"/>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THA!$C$2:$C$23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THA!$E$2:$E$23</c:f>
              <c:numCache>
                <c:formatCode>_-* #,##0_-;\-* #,##0_-;_-* "-"??_-;_-@_-</c:formatCode>
                <c:ptCount val="22"/>
                <c:pt idx="0">
                  <c:v>0.223303</c:v>
                </c:pt>
                <c:pt idx="1">
                  <c:v>0.69094299999999997</c:v>
                </c:pt>
                <c:pt idx="2">
                  <c:v>1.9087259999999999</c:v>
                </c:pt>
                <c:pt idx="3">
                  <c:v>3.51464</c:v>
                </c:pt>
                <c:pt idx="4">
                  <c:v>8.0335859999999997</c:v>
                </c:pt>
                <c:pt idx="5">
                  <c:v>14.847466000000001</c:v>
                </c:pt>
                <c:pt idx="6">
                  <c:v>19.118703</c:v>
                </c:pt>
                <c:pt idx="7">
                  <c:v>23.569682</c:v>
                </c:pt>
                <c:pt idx="8">
                  <c:v>27.781058999999999</c:v>
                </c:pt>
                <c:pt idx="9">
                  <c:v>31.818100999999999</c:v>
                </c:pt>
                <c:pt idx="10">
                  <c:v>36.644745999999998</c:v>
                </c:pt>
                <c:pt idx="11">
                  <c:v>41.072643999999997</c:v>
                </c:pt>
                <c:pt idx="12">
                  <c:v>45.108370000000001</c:v>
                </c:pt>
                <c:pt idx="13">
                  <c:v>49.981031000000002</c:v>
                </c:pt>
                <c:pt idx="14">
                  <c:v>54.445478999999999</c:v>
                </c:pt>
                <c:pt idx="15">
                  <c:v>60.667763000000001</c:v>
                </c:pt>
                <c:pt idx="16">
                  <c:v>66.580749999999995</c:v>
                </c:pt>
                <c:pt idx="17">
                  <c:v>71.453934000000004</c:v>
                </c:pt>
                <c:pt idx="18">
                  <c:v>74.873945000000006</c:v>
                </c:pt>
                <c:pt idx="19">
                  <c:v>78.789707000000007</c:v>
                </c:pt>
                <c:pt idx="20">
                  <c:v>83.015518999999998</c:v>
                </c:pt>
                <c:pt idx="21">
                  <c:v>85.916267000000005</c:v>
                </c:pt>
              </c:numCache>
            </c:numRef>
          </c:val>
          <c:extLst>
            <c:ext xmlns:c16="http://schemas.microsoft.com/office/drawing/2014/chart" uri="{C3380CC4-5D6E-409C-BE32-E72D297353CC}">
              <c16:uniqueId val="{00000009-E05F-4B23-970F-5EB74DD6928A}"/>
            </c:ext>
          </c:extLst>
        </c:ser>
        <c:dLbls>
          <c:showLegendKey val="0"/>
          <c:showVal val="0"/>
          <c:showCatName val="0"/>
          <c:showSerName val="0"/>
          <c:showPercent val="0"/>
          <c:showBubbleSize val="0"/>
        </c:dLbls>
        <c:gapWidth val="60"/>
        <c:axId val="40388864"/>
        <c:axId val="40386944"/>
      </c:barChart>
      <c:lineChart>
        <c:grouping val="standard"/>
        <c:varyColors val="0"/>
        <c:ser>
          <c:idx val="0"/>
          <c:order val="0"/>
          <c:tx>
            <c:strRef>
              <c:f>THA!$D$1</c:f>
              <c:strCache>
                <c:ptCount val="1"/>
                <c:pt idx="0">
                  <c:v> Number of people on ART </c:v>
                </c:pt>
              </c:strCache>
            </c:strRef>
          </c:tx>
          <c:spPr>
            <a:ln w="38100">
              <a:solidFill>
                <a:srgbClr val="00AEEF"/>
              </a:solidFill>
            </a:ln>
          </c:spPr>
          <c:marker>
            <c:symbol val="none"/>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5F-4B23-970F-5EB74DD6928A}"/>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THA!$C$2:$C$23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THA!$D$2:$D$23</c:f>
              <c:numCache>
                <c:formatCode>_-* #,##0_-;\-* #,##0_-;_-* "-"??_-;_-@_-</c:formatCode>
                <c:ptCount val="22"/>
                <c:pt idx="0">
                  <c:v>1733</c:v>
                </c:pt>
                <c:pt idx="1">
                  <c:v>5260</c:v>
                </c:pt>
                <c:pt idx="2">
                  <c:v>14129</c:v>
                </c:pt>
                <c:pt idx="3">
                  <c:v>25156</c:v>
                </c:pt>
                <c:pt idx="4">
                  <c:v>55465</c:v>
                </c:pt>
                <c:pt idx="5">
                  <c:v>99402</c:v>
                </c:pt>
                <c:pt idx="6">
                  <c:v>125169</c:v>
                </c:pt>
                <c:pt idx="7">
                  <c:v>151315</c:v>
                </c:pt>
                <c:pt idx="8">
                  <c:v>175004</c:v>
                </c:pt>
                <c:pt idx="9">
                  <c:v>196696</c:v>
                </c:pt>
                <c:pt idx="10">
                  <c:v>222165</c:v>
                </c:pt>
                <c:pt idx="11">
                  <c:v>244473</c:v>
                </c:pt>
                <c:pt idx="12">
                  <c:v>263879</c:v>
                </c:pt>
                <c:pt idx="13">
                  <c:v>287201</c:v>
                </c:pt>
                <c:pt idx="14">
                  <c:v>307642</c:v>
                </c:pt>
                <c:pt idx="15">
                  <c:v>337607</c:v>
                </c:pt>
                <c:pt idx="16">
                  <c:v>365256</c:v>
                </c:pt>
                <c:pt idx="17">
                  <c:v>387181</c:v>
                </c:pt>
                <c:pt idx="18">
                  <c:v>401233</c:v>
                </c:pt>
                <c:pt idx="19">
                  <c:v>417862</c:v>
                </c:pt>
                <c:pt idx="20">
                  <c:v>435956</c:v>
                </c:pt>
                <c:pt idx="21">
                  <c:v>447061</c:v>
                </c:pt>
              </c:numCache>
            </c:numRef>
          </c:val>
          <c:smooth val="0"/>
          <c:extLst>
            <c:ext xmlns:c16="http://schemas.microsoft.com/office/drawing/2014/chart" uri="{C3380CC4-5D6E-409C-BE32-E72D297353CC}">
              <c16:uniqueId val="{0000000B-E05F-4B23-970F-5EB74DD6928A}"/>
            </c:ext>
          </c:extLst>
        </c:ser>
        <c:dLbls>
          <c:showLegendKey val="0"/>
          <c:showVal val="0"/>
          <c:showCatName val="0"/>
          <c:showSerName val="0"/>
          <c:showPercent val="0"/>
          <c:showBubbleSize val="0"/>
        </c:dLbls>
        <c:marker val="1"/>
        <c:smooth val="0"/>
        <c:axId val="40383232"/>
        <c:axId val="40384768"/>
      </c:lineChart>
      <c:lineChart>
        <c:grouping val="standard"/>
        <c:varyColors val="0"/>
        <c:ser>
          <c:idx val="2"/>
          <c:order val="2"/>
          <c:tx>
            <c:strRef>
              <c:f>THA!$F$1</c:f>
              <c:strCache>
                <c:ptCount val="1"/>
                <c:pt idx="0">
                  <c:v>% Lower</c:v>
                </c:pt>
              </c:strCache>
            </c:strRef>
          </c:tx>
          <c:spPr>
            <a:ln>
              <a:noFill/>
            </a:ln>
          </c:spPr>
          <c:marker>
            <c:symbol val="dash"/>
            <c:size val="8"/>
            <c:spPr>
              <a:solidFill>
                <a:sysClr val="windowText" lastClr="000000"/>
              </a:solidFill>
              <a:ln>
                <a:noFill/>
              </a:ln>
            </c:spPr>
          </c:marker>
          <c:cat>
            <c:strRef>
              <c:f>THA!$C$2:$C$23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THA!$F$2:$F$23</c:f>
              <c:numCache>
                <c:formatCode>_-* #,##0_-;\-* #,##0_-;_-* "-"??_-;_-@_-</c:formatCode>
                <c:ptCount val="22"/>
                <c:pt idx="0">
                  <c:v>0.21046999999999999</c:v>
                </c:pt>
                <c:pt idx="1">
                  <c:v>0.65166500000000005</c:v>
                </c:pt>
                <c:pt idx="2">
                  <c:v>1.796108</c:v>
                </c:pt>
                <c:pt idx="3">
                  <c:v>3.3076949999999998</c:v>
                </c:pt>
                <c:pt idx="4">
                  <c:v>7.5423999999999998</c:v>
                </c:pt>
                <c:pt idx="5">
                  <c:v>13.897078</c:v>
                </c:pt>
                <c:pt idx="6">
                  <c:v>17.846817000000001</c:v>
                </c:pt>
                <c:pt idx="7">
                  <c:v>22.022172000000001</c:v>
                </c:pt>
                <c:pt idx="8">
                  <c:v>26.016484999999999</c:v>
                </c:pt>
                <c:pt idx="9">
                  <c:v>29.651167999999998</c:v>
                </c:pt>
                <c:pt idx="10">
                  <c:v>34.143725000000003</c:v>
                </c:pt>
                <c:pt idx="11">
                  <c:v>38.175924000000002</c:v>
                </c:pt>
                <c:pt idx="12">
                  <c:v>41.917952999999997</c:v>
                </c:pt>
                <c:pt idx="13">
                  <c:v>46.181874000000001</c:v>
                </c:pt>
                <c:pt idx="14">
                  <c:v>50.138759</c:v>
                </c:pt>
                <c:pt idx="15">
                  <c:v>55.810723000000003</c:v>
                </c:pt>
                <c:pt idx="16">
                  <c:v>61.148249</c:v>
                </c:pt>
                <c:pt idx="17">
                  <c:v>65.634878999999998</c:v>
                </c:pt>
                <c:pt idx="18">
                  <c:v>68.595956000000001</c:v>
                </c:pt>
                <c:pt idx="19">
                  <c:v>72.055565999999999</c:v>
                </c:pt>
                <c:pt idx="20">
                  <c:v>75.670507000000001</c:v>
                </c:pt>
                <c:pt idx="21">
                  <c:v>77.973125999999993</c:v>
                </c:pt>
              </c:numCache>
            </c:numRef>
          </c:val>
          <c:smooth val="0"/>
          <c:extLst>
            <c:ext xmlns:c16="http://schemas.microsoft.com/office/drawing/2014/chart" uri="{C3380CC4-5D6E-409C-BE32-E72D297353CC}">
              <c16:uniqueId val="{0000000C-E05F-4B23-970F-5EB74DD6928A}"/>
            </c:ext>
          </c:extLst>
        </c:ser>
        <c:ser>
          <c:idx val="3"/>
          <c:order val="3"/>
          <c:tx>
            <c:strRef>
              <c:f>THA!$G$1</c:f>
              <c:strCache>
                <c:ptCount val="1"/>
                <c:pt idx="0">
                  <c:v>%Upper</c:v>
                </c:pt>
              </c:strCache>
            </c:strRef>
          </c:tx>
          <c:spPr>
            <a:ln>
              <a:noFill/>
            </a:ln>
          </c:spPr>
          <c:marker>
            <c:symbol val="dash"/>
            <c:size val="8"/>
            <c:spPr>
              <a:solidFill>
                <a:sysClr val="windowText" lastClr="000000"/>
              </a:solidFill>
              <a:ln>
                <a:noFill/>
              </a:ln>
            </c:spPr>
          </c:marker>
          <c:cat>
            <c:strRef>
              <c:f>THA!$C$2:$C$23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THA!$G$2:$G$23</c:f>
              <c:numCache>
                <c:formatCode>_-* #,##0_-;\-* #,##0_-;_-* "-"??_-;_-@_-</c:formatCode>
                <c:ptCount val="22"/>
                <c:pt idx="0">
                  <c:v>0.23826900000000001</c:v>
                </c:pt>
                <c:pt idx="1">
                  <c:v>0.73850300000000002</c:v>
                </c:pt>
                <c:pt idx="2">
                  <c:v>2.041258</c:v>
                </c:pt>
                <c:pt idx="3">
                  <c:v>3.75671</c:v>
                </c:pt>
                <c:pt idx="4">
                  <c:v>8.5706760000000006</c:v>
                </c:pt>
                <c:pt idx="5">
                  <c:v>15.798541</c:v>
                </c:pt>
                <c:pt idx="6">
                  <c:v>20.340447999999999</c:v>
                </c:pt>
                <c:pt idx="7">
                  <c:v>25.080587999999999</c:v>
                </c:pt>
                <c:pt idx="8">
                  <c:v>29.590043000000001</c:v>
                </c:pt>
                <c:pt idx="9">
                  <c:v>33.894343999999997</c:v>
                </c:pt>
                <c:pt idx="10">
                  <c:v>39.119171999999999</c:v>
                </c:pt>
                <c:pt idx="11">
                  <c:v>43.810654999999997</c:v>
                </c:pt>
                <c:pt idx="12">
                  <c:v>48.265090000000001</c:v>
                </c:pt>
                <c:pt idx="13">
                  <c:v>53.653455999999998</c:v>
                </c:pt>
                <c:pt idx="14">
                  <c:v>58.615374000000003</c:v>
                </c:pt>
                <c:pt idx="15">
                  <c:v>65.569828999999999</c:v>
                </c:pt>
                <c:pt idx="16">
                  <c:v>71.989583999999994</c:v>
                </c:pt>
                <c:pt idx="17">
                  <c:v>77.386791000000002</c:v>
                </c:pt>
                <c:pt idx="18">
                  <c:v>81.365988000000002</c:v>
                </c:pt>
                <c:pt idx="19">
                  <c:v>85.830181999999994</c:v>
                </c:pt>
                <c:pt idx="20">
                  <c:v>90.689336999999995</c:v>
                </c:pt>
                <c:pt idx="21">
                  <c:v>93.937342000000001</c:v>
                </c:pt>
              </c:numCache>
            </c:numRef>
          </c:val>
          <c:smooth val="0"/>
          <c:extLst>
            <c:ext xmlns:c16="http://schemas.microsoft.com/office/drawing/2014/chart" uri="{C3380CC4-5D6E-409C-BE32-E72D297353CC}">
              <c16:uniqueId val="{0000000D-E05F-4B23-970F-5EB74DD6928A}"/>
            </c:ext>
          </c:extLst>
        </c:ser>
        <c:dLbls>
          <c:showLegendKey val="0"/>
          <c:showVal val="0"/>
          <c:showCatName val="0"/>
          <c:showSerName val="0"/>
          <c:showPercent val="0"/>
          <c:showBubbleSize val="0"/>
        </c:dLbls>
        <c:hiLowLines/>
        <c:marker val="1"/>
        <c:smooth val="0"/>
        <c:axId val="40388864"/>
        <c:axId val="40386944"/>
      </c:lineChart>
      <c:catAx>
        <c:axId val="40383232"/>
        <c:scaling>
          <c:orientation val="minMax"/>
        </c:scaling>
        <c:delete val="0"/>
        <c:axPos val="b"/>
        <c:numFmt formatCode="General" sourceLinked="1"/>
        <c:majorTickMark val="out"/>
        <c:minorTickMark val="none"/>
        <c:tickLblPos val="nextTo"/>
        <c:crossAx val="40384768"/>
        <c:crosses val="autoZero"/>
        <c:auto val="1"/>
        <c:lblAlgn val="ctr"/>
        <c:lblOffset val="100"/>
        <c:noMultiLvlLbl val="0"/>
      </c:catAx>
      <c:valAx>
        <c:axId val="4038476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40383232"/>
        <c:crosses val="autoZero"/>
        <c:crossBetween val="between"/>
        <c:majorUnit val="100000"/>
      </c:valAx>
      <c:valAx>
        <c:axId val="40386944"/>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40388864"/>
        <c:crosses val="max"/>
        <c:crossBetween val="between"/>
        <c:majorUnit val="20"/>
      </c:valAx>
      <c:catAx>
        <c:axId val="40388864"/>
        <c:scaling>
          <c:orientation val="minMax"/>
        </c:scaling>
        <c:delete val="1"/>
        <c:axPos val="b"/>
        <c:numFmt formatCode="General" sourceLinked="1"/>
        <c:majorTickMark val="out"/>
        <c:minorTickMark val="none"/>
        <c:tickLblPos val="nextTo"/>
        <c:crossAx val="40386944"/>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5</c:v>
                  </c:pt>
                  <c:pt idx="1">
                    <c:v>8</c:v>
                  </c:pt>
                  <c:pt idx="2">
                    <c:v>8</c:v>
                  </c:pt>
                </c:numCache>
              </c:numRef>
            </c:plus>
            <c:minus>
              <c:numRef>
                <c:f>'Cascade_Women vs Men'!$D$8:$D$10</c:f>
                <c:numCache>
                  <c:formatCode>General</c:formatCode>
                  <c:ptCount val="3"/>
                  <c:pt idx="0">
                    <c:v>11</c:v>
                  </c:pt>
                  <c:pt idx="1">
                    <c:v>10</c:v>
                  </c:pt>
                  <c:pt idx="2">
                    <c:v>9</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94</c:v>
                </c:pt>
                <c:pt idx="1">
                  <c:v>87</c:v>
                </c:pt>
                <c:pt idx="2">
                  <c:v>84</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4</c:v>
                  </c:pt>
                  <c:pt idx="1">
                    <c:v>8</c:v>
                  </c:pt>
                  <c:pt idx="2">
                    <c:v>8</c:v>
                  </c:pt>
                </c:numCache>
              </c:numRef>
            </c:plus>
            <c:minus>
              <c:numRef>
                <c:f>'Cascade_Women vs Men'!$F$8:$F$10</c:f>
                <c:numCache>
                  <c:formatCode>General</c:formatCode>
                  <c:ptCount val="3"/>
                  <c:pt idx="0">
                    <c:v>9</c:v>
                  </c:pt>
                  <c:pt idx="1">
                    <c:v>8</c:v>
                  </c:pt>
                  <c:pt idx="2">
                    <c:v>7</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95</c:v>
                </c:pt>
                <c:pt idx="1">
                  <c:v>86</c:v>
                </c:pt>
                <c:pt idx="2">
                  <c:v>83</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THA_28!$B$3</c:f>
              <c:strCache>
                <c:ptCount val="1"/>
                <c:pt idx="0">
                  <c:v>Estimate</c:v>
                </c:pt>
              </c:strCache>
            </c:strRef>
          </c:tx>
          <c:spPr>
            <a:solidFill>
              <a:srgbClr val="00A99A"/>
            </a:solidFill>
          </c:spPr>
          <c:invertIfNegative val="0"/>
          <c:dLbls>
            <c:dLbl>
              <c:idx val="0"/>
              <c:tx>
                <c:rich>
                  <a:bodyPr/>
                  <a:lstStyle/>
                  <a:p>
                    <a:r>
                      <a:rPr lang="en-US"/>
                      <a:t>520 000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B22-4A70-8DA4-FAE11EC3A10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receiving ART</c:v>
                </c:pt>
                <c:pt idx="2">
                  <c:v>ART coverage (%)</c:v>
                </c:pt>
              </c:strCache>
            </c:strRef>
          </c:cat>
          <c:val>
            <c:numRef>
              <c:f>THA_28!$B$4:$B$6</c:f>
              <c:numCache>
                <c:formatCode>General</c:formatCode>
                <c:ptCount val="3"/>
                <c:pt idx="0" formatCode="_(* #,##0_);_(* \(#,##0\);_(* &quot;-&quot;??_);_(@_)">
                  <c:v>518342</c:v>
                </c:pt>
              </c:numCache>
            </c:numRef>
          </c:val>
          <c:extLst>
            <c:ext xmlns:c16="http://schemas.microsoft.com/office/drawing/2014/chart" uri="{C3380CC4-5D6E-409C-BE32-E72D297353CC}">
              <c16:uniqueId val="{00000000-CC63-4C2A-B50E-ACB439128641}"/>
            </c:ext>
          </c:extLst>
        </c:ser>
        <c:ser>
          <c:idx val="3"/>
          <c:order val="3"/>
          <c:tx>
            <c:strRef>
              <c:f>THA_28!$E$3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63-4C2A-B50E-ACB43912864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receiving ART</c:v>
                </c:pt>
                <c:pt idx="2">
                  <c:v>ART coverage (%)</c:v>
                </c:pt>
              </c:strCache>
            </c:strRef>
          </c:cat>
          <c:val>
            <c:numRef>
              <c:f>THA_28!$E$4:$E$6</c:f>
              <c:numCache>
                <c:formatCode>_(* #,##0_);_(* \(#,##0\);_(* "-"??_);_(@_)</c:formatCode>
                <c:ptCount val="3"/>
                <c:pt idx="1">
                  <c:v>445562</c:v>
                </c:pt>
              </c:numCache>
            </c:numRef>
          </c:val>
          <c:extLst>
            <c:ext xmlns:c16="http://schemas.microsoft.com/office/drawing/2014/chart" uri="{C3380CC4-5D6E-409C-BE32-E72D297353CC}">
              <c16:uniqueId val="{00000002-CC63-4C2A-B50E-ACB439128641}"/>
            </c:ext>
          </c:extLst>
        </c:ser>
        <c:dLbls>
          <c:showLegendKey val="0"/>
          <c:showVal val="0"/>
          <c:showCatName val="0"/>
          <c:showSerName val="0"/>
          <c:showPercent val="0"/>
          <c:showBubbleSize val="0"/>
        </c:dLbls>
        <c:gapWidth val="90"/>
        <c:overlap val="100"/>
        <c:axId val="218409216"/>
        <c:axId val="218415104"/>
      </c:barChart>
      <c:barChart>
        <c:barDir val="col"/>
        <c:grouping val="clustered"/>
        <c:varyColors val="0"/>
        <c:ser>
          <c:idx val="4"/>
          <c:order val="4"/>
          <c:tx>
            <c:strRef>
              <c:f>THA_28!$F$3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63-4C2A-B50E-ACB43912864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receiving ART</c:v>
                </c:pt>
                <c:pt idx="2">
                  <c:v>ART coverage (%)</c:v>
                </c:pt>
              </c:strCache>
            </c:strRef>
          </c:cat>
          <c:val>
            <c:numRef>
              <c:f>THA_28!$F$4:$F$6</c:f>
              <c:numCache>
                <c:formatCode>General</c:formatCode>
                <c:ptCount val="3"/>
                <c:pt idx="2" formatCode="#,##0">
                  <c:v>85.959076999999994</c:v>
                </c:pt>
              </c:numCache>
            </c:numRef>
          </c:val>
          <c:extLst>
            <c:ext xmlns:c16="http://schemas.microsoft.com/office/drawing/2014/chart" uri="{C3380CC4-5D6E-409C-BE32-E72D297353CC}">
              <c16:uniqueId val="{00000004-CC63-4C2A-B50E-ACB439128641}"/>
            </c:ext>
          </c:extLst>
        </c:ser>
        <c:dLbls>
          <c:showLegendKey val="0"/>
          <c:showVal val="0"/>
          <c:showCatName val="0"/>
          <c:showSerName val="0"/>
          <c:showPercent val="0"/>
          <c:showBubbleSize val="0"/>
        </c:dLbls>
        <c:gapWidth val="90"/>
        <c:axId val="218427392"/>
        <c:axId val="218417024"/>
      </c:barChart>
      <c:lineChart>
        <c:grouping val="standard"/>
        <c:varyColors val="0"/>
        <c:ser>
          <c:idx val="1"/>
          <c:order val="1"/>
          <c:tx>
            <c:strRef>
              <c:f>THA_28!$C$3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CC63-4C2A-B50E-ACB4391286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receiving ART</c:v>
                </c:pt>
                <c:pt idx="2">
                  <c:v>ART coverage (%)</c:v>
                </c:pt>
              </c:strCache>
            </c:strRef>
          </c:cat>
          <c:val>
            <c:numRef>
              <c:f>THA_28!$C$4:$C$6</c:f>
              <c:numCache>
                <c:formatCode>General</c:formatCode>
                <c:ptCount val="3"/>
                <c:pt idx="0" formatCode="_(* #,##0_);_(* \(#,##0\);_(* &quot;-&quot;??_);_(@_)">
                  <c:v>470319</c:v>
                </c:pt>
              </c:numCache>
            </c:numRef>
          </c:val>
          <c:smooth val="0"/>
          <c:extLst>
            <c:ext xmlns:c16="http://schemas.microsoft.com/office/drawing/2014/chart" uri="{C3380CC4-5D6E-409C-BE32-E72D297353CC}">
              <c16:uniqueId val="{00000006-CC63-4C2A-B50E-ACB439128641}"/>
            </c:ext>
          </c:extLst>
        </c:ser>
        <c:ser>
          <c:idx val="2"/>
          <c:order val="2"/>
          <c:tx>
            <c:strRef>
              <c:f>THA_28!$D$3</c:f>
              <c:strCache>
                <c:ptCount val="1"/>
                <c:pt idx="0">
                  <c:v>Upper estimate</c:v>
                </c:pt>
              </c:strCache>
            </c:strRef>
          </c:tx>
          <c:marker>
            <c:symbol val="dash"/>
            <c:size val="10"/>
            <c:spPr>
              <a:solidFill>
                <a:schemeClr val="tx1"/>
              </a:solidFill>
              <a:ln>
                <a:noFill/>
              </a:ln>
            </c:spPr>
          </c:marker>
          <c:cat>
            <c:strRef>
              <c:f>THA_28!$A$4:$A$6</c:f>
              <c:strCache>
                <c:ptCount val="3"/>
                <c:pt idx="0">
                  <c:v>Estimated number
of adults 15+
living with HIV</c:v>
                </c:pt>
                <c:pt idx="1">
                  <c:v>Number of adults receiving ART</c:v>
                </c:pt>
                <c:pt idx="2">
                  <c:v>ART coverage (%)</c:v>
                </c:pt>
              </c:strCache>
            </c:strRef>
          </c:cat>
          <c:val>
            <c:numRef>
              <c:f>THA_28!$D$4:$D$6</c:f>
              <c:numCache>
                <c:formatCode>General</c:formatCode>
                <c:ptCount val="3"/>
                <c:pt idx="0" formatCode="_(* #,##0_);_(* \(#,##0\);_(* &quot;-&quot;??_);_(@_)">
                  <c:v>566752</c:v>
                </c:pt>
              </c:numCache>
            </c:numRef>
          </c:val>
          <c:smooth val="0"/>
          <c:extLst>
            <c:ext xmlns:c16="http://schemas.microsoft.com/office/drawing/2014/chart" uri="{C3380CC4-5D6E-409C-BE32-E72D297353CC}">
              <c16:uniqueId val="{00000007-CC63-4C2A-B50E-ACB439128641}"/>
            </c:ext>
          </c:extLst>
        </c:ser>
        <c:dLbls>
          <c:showLegendKey val="0"/>
          <c:showVal val="0"/>
          <c:showCatName val="0"/>
          <c:showSerName val="0"/>
          <c:showPercent val="0"/>
          <c:showBubbleSize val="0"/>
        </c:dLbls>
        <c:hiLowLines/>
        <c:marker val="1"/>
        <c:smooth val="0"/>
        <c:axId val="218409216"/>
        <c:axId val="218415104"/>
      </c:lineChart>
      <c:lineChart>
        <c:grouping val="standard"/>
        <c:varyColors val="0"/>
        <c:ser>
          <c:idx val="5"/>
          <c:order val="5"/>
          <c:tx>
            <c:strRef>
              <c:f>THA_28!$G$3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CC63-4C2A-B50E-ACB439128641}"/>
              </c:ext>
            </c:extLst>
          </c:dPt>
          <c:cat>
            <c:strRef>
              <c:f>THA_28!$A$4:$A$6</c:f>
              <c:strCache>
                <c:ptCount val="3"/>
                <c:pt idx="0">
                  <c:v>Estimated number
of adults 15+
living with HIV</c:v>
                </c:pt>
                <c:pt idx="1">
                  <c:v>Number of adults receiving ART</c:v>
                </c:pt>
                <c:pt idx="2">
                  <c:v>ART coverage (%)</c:v>
                </c:pt>
              </c:strCache>
            </c:strRef>
          </c:cat>
          <c:val>
            <c:numRef>
              <c:f>THA_28!$G$4:$G$6</c:f>
              <c:numCache>
                <c:formatCode>General</c:formatCode>
                <c:ptCount val="3"/>
                <c:pt idx="2" formatCode="#,##0">
                  <c:v>77.995198000000002</c:v>
                </c:pt>
              </c:numCache>
            </c:numRef>
          </c:val>
          <c:smooth val="0"/>
          <c:extLst>
            <c:ext xmlns:c16="http://schemas.microsoft.com/office/drawing/2014/chart" uri="{C3380CC4-5D6E-409C-BE32-E72D297353CC}">
              <c16:uniqueId val="{00000009-CC63-4C2A-B50E-ACB439128641}"/>
            </c:ext>
          </c:extLst>
        </c:ser>
        <c:ser>
          <c:idx val="6"/>
          <c:order val="6"/>
          <c:tx>
            <c:strRef>
              <c:f>THA_28!$H$3</c:f>
              <c:strCache>
                <c:ptCount val="1"/>
                <c:pt idx="0">
                  <c:v>ART Upper estimate</c:v>
                </c:pt>
              </c:strCache>
            </c:strRef>
          </c:tx>
          <c:marker>
            <c:symbol val="dash"/>
            <c:size val="10"/>
            <c:spPr>
              <a:solidFill>
                <a:schemeClr val="tx1"/>
              </a:solidFill>
              <a:ln>
                <a:noFill/>
              </a:ln>
            </c:spPr>
          </c:marker>
          <c:cat>
            <c:strRef>
              <c:f>THA_28!$A$4:$A$6</c:f>
              <c:strCache>
                <c:ptCount val="3"/>
                <c:pt idx="0">
                  <c:v>Estimated number
of adults 15+
living with HIV</c:v>
                </c:pt>
                <c:pt idx="1">
                  <c:v>Number of adults receiving ART</c:v>
                </c:pt>
                <c:pt idx="2">
                  <c:v>ART coverage (%)</c:v>
                </c:pt>
              </c:strCache>
            </c:strRef>
          </c:cat>
          <c:val>
            <c:numRef>
              <c:f>THA_28!$H$4:$H$6</c:f>
              <c:numCache>
                <c:formatCode>General</c:formatCode>
                <c:ptCount val="3"/>
                <c:pt idx="2" formatCode="#,##0">
                  <c:v>93.987133999999998</c:v>
                </c:pt>
              </c:numCache>
            </c:numRef>
          </c:val>
          <c:smooth val="0"/>
          <c:extLst>
            <c:ext xmlns:c16="http://schemas.microsoft.com/office/drawing/2014/chart" uri="{C3380CC4-5D6E-409C-BE32-E72D297353CC}">
              <c16:uniqueId val="{0000000A-CC63-4C2A-B50E-ACB439128641}"/>
            </c:ext>
          </c:extLst>
        </c:ser>
        <c:dLbls>
          <c:showLegendKey val="0"/>
          <c:showVal val="0"/>
          <c:showCatName val="0"/>
          <c:showSerName val="0"/>
          <c:showPercent val="0"/>
          <c:showBubbleSize val="0"/>
        </c:dLbls>
        <c:hiLowLines/>
        <c:marker val="1"/>
        <c:smooth val="0"/>
        <c:axId val="218427392"/>
        <c:axId val="218417024"/>
      </c:lineChart>
      <c:catAx>
        <c:axId val="218409216"/>
        <c:scaling>
          <c:orientation val="minMax"/>
        </c:scaling>
        <c:delete val="0"/>
        <c:axPos val="b"/>
        <c:numFmt formatCode="General" sourceLinked="0"/>
        <c:majorTickMark val="out"/>
        <c:minorTickMark val="none"/>
        <c:tickLblPos val="nextTo"/>
        <c:crossAx val="218415104"/>
        <c:crosses val="autoZero"/>
        <c:auto val="1"/>
        <c:lblAlgn val="ctr"/>
        <c:lblOffset val="100"/>
        <c:noMultiLvlLbl val="0"/>
      </c:catAx>
      <c:valAx>
        <c:axId val="21841510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8409216"/>
        <c:crosses val="autoZero"/>
        <c:crossBetween val="between"/>
      </c:valAx>
      <c:valAx>
        <c:axId val="21841702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8427392"/>
        <c:crosses val="max"/>
        <c:crossBetween val="between"/>
        <c:majorUnit val="20"/>
      </c:valAx>
      <c:catAx>
        <c:axId val="218427392"/>
        <c:scaling>
          <c:orientation val="minMax"/>
        </c:scaling>
        <c:delete val="1"/>
        <c:axPos val="b"/>
        <c:numFmt formatCode="General" sourceLinked="1"/>
        <c:majorTickMark val="out"/>
        <c:minorTickMark val="none"/>
        <c:tickLblPos val="nextTo"/>
        <c:crossAx val="21841702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THA!$W$36:$W$37</c:f>
              <c:strCache>
                <c:ptCount val="2"/>
                <c:pt idx="0">
                  <c:v>National ***</c:v>
                </c:pt>
                <c:pt idx="1">
                  <c:v>Songkhla</c:v>
                </c:pt>
              </c:strCache>
            </c:strRef>
          </c:cat>
          <c:val>
            <c:numRef>
              <c:f>THA!$X$36:$X$37</c:f>
              <c:numCache>
                <c:formatCode>General</c:formatCode>
                <c:ptCount val="2"/>
                <c:pt idx="0">
                  <c:v>7.8</c:v>
                </c:pt>
                <c:pt idx="1">
                  <c:v>18.5</c:v>
                </c:pt>
              </c:numCache>
            </c:numRef>
          </c:val>
          <c:extLst>
            <c:ext xmlns:c16="http://schemas.microsoft.com/office/drawing/2014/chart" uri="{C3380CC4-5D6E-409C-BE32-E72D297353CC}">
              <c16:uniqueId val="{00000000-7C31-45CF-883B-9A8FDD3532E6}"/>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599591717701"/>
          <c:y val="5.1862712320879661E-2"/>
          <c:w val="0.82280025760668818"/>
          <c:h val="0.64469081121804217"/>
        </c:manualLayout>
      </c:layout>
      <c:barChart>
        <c:barDir val="col"/>
        <c:grouping val="clustered"/>
        <c:varyColors val="0"/>
        <c:ser>
          <c:idx val="1"/>
          <c:order val="0"/>
          <c:tx>
            <c:strRef>
              <c:f>THA!$A$2</c:f>
              <c:strCache>
                <c:ptCount val="1"/>
                <c:pt idx="0">
                  <c:v>Thailand</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7EB3-48A7-B3A9-70A5E78849AF}"/>
              </c:ext>
            </c:extLst>
          </c:dPt>
          <c:dPt>
            <c:idx val="1"/>
            <c:invertIfNegative val="0"/>
            <c:bubble3D val="0"/>
            <c:spPr>
              <a:solidFill>
                <a:srgbClr val="F26B73"/>
              </a:solidFill>
              <a:ln>
                <a:noFill/>
              </a:ln>
            </c:spPr>
            <c:extLst>
              <c:ext xmlns:c16="http://schemas.microsoft.com/office/drawing/2014/chart" uri="{C3380CC4-5D6E-409C-BE32-E72D297353CC}">
                <c16:uniqueId val="{00000003-7EB3-48A7-B3A9-70A5E78849AF}"/>
              </c:ext>
            </c:extLst>
          </c:dPt>
          <c:dPt>
            <c:idx val="3"/>
            <c:invertIfNegative val="0"/>
            <c:bubble3D val="0"/>
            <c:spPr>
              <a:solidFill>
                <a:srgbClr val="00A99A"/>
              </a:solidFill>
              <a:ln>
                <a:noFill/>
              </a:ln>
            </c:spPr>
            <c:extLst>
              <c:ext xmlns:c16="http://schemas.microsoft.com/office/drawing/2014/chart" uri="{C3380CC4-5D6E-409C-BE32-E72D297353CC}">
                <c16:uniqueId val="{00000005-7EB3-48A7-B3A9-70A5E78849AF}"/>
              </c:ext>
            </c:extLst>
          </c:dPt>
          <c:dPt>
            <c:idx val="4"/>
            <c:invertIfNegative val="0"/>
            <c:bubble3D val="0"/>
            <c:spPr>
              <a:solidFill>
                <a:srgbClr val="78A7B7"/>
              </a:solidFill>
              <a:ln>
                <a:noFill/>
              </a:ln>
            </c:spPr>
            <c:extLst>
              <c:ext xmlns:c16="http://schemas.microsoft.com/office/drawing/2014/chart" uri="{C3380CC4-5D6E-409C-BE32-E72D297353CC}">
                <c16:uniqueId val="{00000007-7EB3-48A7-B3A9-70A5E78849AF}"/>
              </c:ext>
            </c:extLst>
          </c:dPt>
          <c:dPt>
            <c:idx val="5"/>
            <c:invertIfNegative val="0"/>
            <c:bubble3D val="0"/>
            <c:spPr>
              <a:solidFill>
                <a:srgbClr val="CDC884"/>
              </a:solidFill>
              <a:ln>
                <a:noFill/>
              </a:ln>
            </c:spPr>
            <c:extLst>
              <c:ext xmlns:c16="http://schemas.microsoft.com/office/drawing/2014/chart" uri="{C3380CC4-5D6E-409C-BE32-E72D297353CC}">
                <c16:uniqueId val="{00000009-7EB3-48A7-B3A9-70A5E78849AF}"/>
              </c:ext>
            </c:extLst>
          </c:dPt>
          <c:dLbls>
            <c:dLbl>
              <c:idx val="0"/>
              <c:tx>
                <c:rich>
                  <a:bodyPr/>
                  <a:lstStyle/>
                  <a:p>
                    <a:r>
                      <a:rPr lang="en-US"/>
                      <a:t>520,000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EB3-48A7-B3A9-70A5E78849AF}"/>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THA!$B$1:$F$1</c:f>
              <c:strCache>
                <c:ptCount val="5"/>
                <c:pt idx="0">
                  <c:v>Estimated PLHIV</c:v>
                </c:pt>
                <c:pt idx="1">
                  <c:v>PLHIV who
know their status</c:v>
                </c:pt>
                <c:pt idx="2">
                  <c:v>PLHIV 
on ART</c:v>
                </c:pt>
                <c:pt idx="3">
                  <c:v>PLHIV tested 
for viral load</c:v>
                </c:pt>
                <c:pt idx="4">
                  <c:v>PLHIV with 
suppressed viral load *</c:v>
                </c:pt>
              </c:strCache>
            </c:strRef>
          </c:cat>
          <c:val>
            <c:numRef>
              <c:f>THA!$B$2:$F$2</c:f>
              <c:numCache>
                <c:formatCode>General</c:formatCode>
                <c:ptCount val="5"/>
                <c:pt idx="0">
                  <c:v>520345</c:v>
                </c:pt>
                <c:pt idx="1">
                  <c:v>490362</c:v>
                </c:pt>
                <c:pt idx="2">
                  <c:v>447061</c:v>
                </c:pt>
                <c:pt idx="3">
                  <c:v>348659</c:v>
                </c:pt>
                <c:pt idx="4">
                  <c:v>339311</c:v>
                </c:pt>
              </c:numCache>
            </c:numRef>
          </c:val>
          <c:extLst>
            <c:ext xmlns:c16="http://schemas.microsoft.com/office/drawing/2014/chart" uri="{C3380CC4-5D6E-409C-BE32-E72D297353CC}">
              <c16:uniqueId val="{0000000A-7EB3-48A7-B3A9-70A5E78849AF}"/>
            </c:ext>
          </c:extLst>
        </c:ser>
        <c:dLbls>
          <c:showLegendKey val="0"/>
          <c:showVal val="0"/>
          <c:showCatName val="0"/>
          <c:showSerName val="0"/>
          <c:showPercent val="0"/>
          <c:showBubbleSize val="0"/>
        </c:dLbls>
        <c:gapWidth val="100"/>
        <c:overlap val="100"/>
        <c:axId val="327457408"/>
        <c:axId val="327459200"/>
      </c:barChart>
      <c:catAx>
        <c:axId val="327457408"/>
        <c:scaling>
          <c:orientation val="minMax"/>
        </c:scaling>
        <c:delete val="0"/>
        <c:axPos val="b"/>
        <c:numFmt formatCode="General" sourceLinked="1"/>
        <c:majorTickMark val="out"/>
        <c:minorTickMark val="none"/>
        <c:tickLblPos val="nextTo"/>
        <c:crossAx val="327459200"/>
        <c:crosses val="autoZero"/>
        <c:auto val="1"/>
        <c:lblAlgn val="ctr"/>
        <c:lblOffset val="100"/>
        <c:noMultiLvlLbl val="0"/>
      </c:catAx>
      <c:valAx>
        <c:axId val="327459200"/>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3.6807378244386119E-3"/>
              <c:y val="0.19604768153980753"/>
            </c:manualLayout>
          </c:layout>
          <c:overlay val="0"/>
        </c:title>
        <c:numFmt formatCode="General" sourceLinked="1"/>
        <c:majorTickMark val="out"/>
        <c:minorTickMark val="none"/>
        <c:tickLblPos val="nextTo"/>
        <c:crossAx val="327457408"/>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Thailand!$C$2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Thailand!$B$3:$B$5</c:f>
              <c:strCache>
                <c:ptCount val="3"/>
                <c:pt idx="0">
                  <c:v>PLHIV who know
their status</c:v>
                </c:pt>
                <c:pt idx="1">
                  <c:v>PLHIV on 
treatment</c:v>
                </c:pt>
                <c:pt idx="2">
                  <c:v>PLHIV with suppressed
viral load</c:v>
                </c:pt>
              </c:strCache>
            </c:strRef>
          </c:cat>
          <c:val>
            <c:numRef>
              <c:f>Thailand!$C$3:$C$5</c:f>
              <c:numCache>
                <c:formatCode>_(* #,##0_);_(* \(#,##0\);_(* "-"??_);_(@_)</c:formatCode>
                <c:ptCount val="3"/>
                <c:pt idx="0">
                  <c:v>94.237860999999995</c:v>
                </c:pt>
                <c:pt idx="1">
                  <c:v>85.916267000000005</c:v>
                </c:pt>
                <c:pt idx="2">
                  <c:v>83.615696</c:v>
                </c:pt>
              </c:numCache>
            </c:numRef>
          </c:val>
          <c:extLst>
            <c:ext xmlns:c16="http://schemas.microsoft.com/office/drawing/2014/chart" uri="{C3380CC4-5D6E-409C-BE32-E72D297353CC}">
              <c16:uniqueId val="{00000000-5B38-435D-BDCC-3169AE98DE04}"/>
            </c:ext>
          </c:extLst>
        </c:ser>
        <c:ser>
          <c:idx val="1"/>
          <c:order val="1"/>
          <c:tx>
            <c:strRef>
              <c:f>Thailand!$D$2</c:f>
              <c:strCache>
                <c:ptCount val="1"/>
                <c:pt idx="0">
                  <c:v>Gap</c:v>
                </c:pt>
              </c:strCache>
            </c:strRef>
          </c:tx>
          <c:spPr>
            <a:pattFill prst="dkDnDiag">
              <a:fgClr>
                <a:srgbClr val="BFBFBF"/>
              </a:fgClr>
              <a:bgClr>
                <a:schemeClr val="bg1"/>
              </a:bgClr>
            </a:pattFill>
            <a:ln>
              <a:noFill/>
            </a:ln>
            <a:effectLst/>
          </c:spPr>
          <c:invertIfNegative val="0"/>
          <c:cat>
            <c:strRef>
              <c:f>Thailand!$B$3:$B$5</c:f>
              <c:strCache>
                <c:ptCount val="3"/>
                <c:pt idx="0">
                  <c:v>PLHIV who know
their status</c:v>
                </c:pt>
                <c:pt idx="1">
                  <c:v>PLHIV on 
treatment</c:v>
                </c:pt>
                <c:pt idx="2">
                  <c:v>PLHIV with suppressed
viral load</c:v>
                </c:pt>
              </c:strCache>
            </c:strRef>
          </c:cat>
          <c:val>
            <c:numRef>
              <c:f>Thailand!$D$3:$D$5</c:f>
              <c:numCache>
                <c:formatCode>_(* #,##0_);_(* \(#,##0\);_(* "-"??_);_(@_)</c:formatCode>
                <c:ptCount val="3"/>
                <c:pt idx="0">
                  <c:v>0.76213900000000478</c:v>
                </c:pt>
                <c:pt idx="1">
                  <c:v>4.0837329999999952</c:v>
                </c:pt>
                <c:pt idx="2">
                  <c:v>2.3843040000000002</c:v>
                </c:pt>
              </c:numCache>
            </c:numRef>
          </c:val>
          <c:extLst>
            <c:ext xmlns:c16="http://schemas.microsoft.com/office/drawing/2014/chart" uri="{C3380CC4-5D6E-409C-BE32-E72D297353CC}">
              <c16:uniqueId val="{00000001-5B38-435D-BDCC-3169AE98DE04}"/>
            </c:ext>
          </c:extLst>
        </c:ser>
        <c:dLbls>
          <c:showLegendKey val="0"/>
          <c:showVal val="0"/>
          <c:showCatName val="0"/>
          <c:showSerName val="0"/>
          <c:showPercent val="0"/>
          <c:showBubbleSize val="0"/>
        </c:dLbls>
        <c:gapWidth val="150"/>
        <c:overlap val="100"/>
        <c:axId val="141276288"/>
        <c:axId val="141277824"/>
      </c:barChart>
      <c:scatterChart>
        <c:scatterStyle val="lineMarker"/>
        <c:varyColors val="0"/>
        <c:ser>
          <c:idx val="2"/>
          <c:order val="2"/>
          <c:tx>
            <c:strRef>
              <c:f>Thailand!$E$2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Thailand!$B$3:$B$5</c:f>
              <c:strCache>
                <c:ptCount val="3"/>
                <c:pt idx="0">
                  <c:v>PLHIV who know
their status</c:v>
                </c:pt>
                <c:pt idx="1">
                  <c:v>PLHIV on 
treatment</c:v>
                </c:pt>
                <c:pt idx="2">
                  <c:v>PLHIV with suppressed
viral load</c:v>
                </c:pt>
              </c:strCache>
            </c:strRef>
          </c:xVal>
          <c:yVal>
            <c:numRef>
              <c:f>Thailand!$E$3:$E$5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5B38-435D-BDCC-3169AE98DE04}"/>
            </c:ext>
          </c:extLst>
        </c:ser>
        <c:dLbls>
          <c:showLegendKey val="0"/>
          <c:showVal val="0"/>
          <c:showCatName val="0"/>
          <c:showSerName val="0"/>
          <c:showPercent val="0"/>
          <c:showBubbleSize val="0"/>
        </c:dLbls>
        <c:axId val="141276288"/>
        <c:axId val="141277824"/>
      </c:scatterChart>
      <c:catAx>
        <c:axId val="14127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277824"/>
        <c:crosses val="autoZero"/>
        <c:auto val="1"/>
        <c:lblAlgn val="ctr"/>
        <c:lblOffset val="100"/>
        <c:noMultiLvlLbl val="0"/>
      </c:catAx>
      <c:valAx>
        <c:axId val="14127782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2762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327169765073"/>
          <c:y val="3.4538018777482374E-2"/>
          <c:w val="0.6566881690834091"/>
          <c:h val="0.76472414069289474"/>
        </c:manualLayout>
      </c:layout>
      <c:barChart>
        <c:barDir val="col"/>
        <c:grouping val="stacked"/>
        <c:varyColors val="0"/>
        <c:ser>
          <c:idx val="2"/>
          <c:order val="0"/>
          <c:tx>
            <c:strRef>
              <c:f>MMD!$E$1</c:f>
              <c:strCache>
                <c:ptCount val="1"/>
                <c:pt idx="0">
                  <c:v>6 or more months MMD</c:v>
                </c:pt>
              </c:strCache>
            </c:strRef>
          </c:tx>
          <c:spPr>
            <a:solidFill>
              <a:srgbClr val="33CCCC"/>
            </a:solidFill>
            <a:ln w="12700">
              <a:solidFill>
                <a:schemeClr val="bg1"/>
              </a:solidFill>
            </a:ln>
            <a:effectLst/>
          </c:spPr>
          <c:invertIfNegative val="0"/>
          <c:cat>
            <c:strRef>
              <c:f>MMD!$B$2:$B$8</c:f>
              <c:strCache>
                <c:ptCount val="7"/>
                <c:pt idx="0">
                  <c:v>2020 Q1</c:v>
                </c:pt>
                <c:pt idx="1">
                  <c:v>2020 Q2</c:v>
                </c:pt>
                <c:pt idx="2">
                  <c:v>2020 Q3</c:v>
                </c:pt>
                <c:pt idx="3">
                  <c:v>2020 Q4</c:v>
                </c:pt>
                <c:pt idx="4">
                  <c:v>2021 Q1</c:v>
                </c:pt>
                <c:pt idx="5">
                  <c:v>2021 Q2</c:v>
                </c:pt>
                <c:pt idx="6">
                  <c:v>2021 Q3</c:v>
                </c:pt>
              </c:strCache>
            </c:strRef>
          </c:cat>
          <c:val>
            <c:numRef>
              <c:f>MMD!$E$2:$E$8</c:f>
              <c:numCache>
                <c:formatCode>_(* #,##0_);_(* \(#,##0\);_(* "-"??_);_(@_)</c:formatCode>
                <c:ptCount val="7"/>
                <c:pt idx="0">
                  <c:v>10170</c:v>
                </c:pt>
                <c:pt idx="1">
                  <c:v>12216</c:v>
                </c:pt>
                <c:pt idx="2">
                  <c:v>13317</c:v>
                </c:pt>
                <c:pt idx="3">
                  <c:v>18549</c:v>
                </c:pt>
                <c:pt idx="4">
                  <c:v>20116</c:v>
                </c:pt>
                <c:pt idx="5">
                  <c:v>31856</c:v>
                </c:pt>
                <c:pt idx="6">
                  <c:v>21945</c:v>
                </c:pt>
              </c:numCache>
            </c:numRef>
          </c:val>
          <c:extLst>
            <c:ext xmlns:c16="http://schemas.microsoft.com/office/drawing/2014/chart" uri="{C3380CC4-5D6E-409C-BE32-E72D297353CC}">
              <c16:uniqueId val="{00000000-EF1F-4801-B457-50E81093B317}"/>
            </c:ext>
          </c:extLst>
        </c:ser>
        <c:ser>
          <c:idx val="1"/>
          <c:order val="1"/>
          <c:tx>
            <c:strRef>
              <c:f>MMD!$D$1</c:f>
              <c:strCache>
                <c:ptCount val="1"/>
                <c:pt idx="0">
                  <c:v>3 to 5 months MMD</c:v>
                </c:pt>
              </c:strCache>
            </c:strRef>
          </c:tx>
          <c:spPr>
            <a:solidFill>
              <a:srgbClr val="FFCC66"/>
            </a:solidFill>
            <a:ln w="12700">
              <a:solidFill>
                <a:schemeClr val="bg1"/>
              </a:solidFill>
            </a:ln>
            <a:effectLst/>
          </c:spPr>
          <c:invertIfNegative val="0"/>
          <c:cat>
            <c:strRef>
              <c:f>MMD!$B$2:$B$8</c:f>
              <c:strCache>
                <c:ptCount val="7"/>
                <c:pt idx="0">
                  <c:v>2020 Q1</c:v>
                </c:pt>
                <c:pt idx="1">
                  <c:v>2020 Q2</c:v>
                </c:pt>
                <c:pt idx="2">
                  <c:v>2020 Q3</c:v>
                </c:pt>
                <c:pt idx="3">
                  <c:v>2020 Q4</c:v>
                </c:pt>
                <c:pt idx="4">
                  <c:v>2021 Q1</c:v>
                </c:pt>
                <c:pt idx="5">
                  <c:v>2021 Q2</c:v>
                </c:pt>
                <c:pt idx="6">
                  <c:v>2021 Q3</c:v>
                </c:pt>
              </c:strCache>
            </c:strRef>
          </c:cat>
          <c:val>
            <c:numRef>
              <c:f>MMD!$D$2:$D$8</c:f>
              <c:numCache>
                <c:formatCode>_(* #,##0_);_(* \(#,##0\);_(* "-"??_);_(@_)</c:formatCode>
                <c:ptCount val="7"/>
                <c:pt idx="0">
                  <c:v>25421</c:v>
                </c:pt>
                <c:pt idx="1">
                  <c:v>25639</c:v>
                </c:pt>
                <c:pt idx="2">
                  <c:v>26217</c:v>
                </c:pt>
                <c:pt idx="3">
                  <c:v>24400</c:v>
                </c:pt>
                <c:pt idx="4">
                  <c:v>23748</c:v>
                </c:pt>
                <c:pt idx="5">
                  <c:v>27322</c:v>
                </c:pt>
                <c:pt idx="6">
                  <c:v>29992</c:v>
                </c:pt>
              </c:numCache>
            </c:numRef>
          </c:val>
          <c:extLst>
            <c:ext xmlns:c16="http://schemas.microsoft.com/office/drawing/2014/chart" uri="{C3380CC4-5D6E-409C-BE32-E72D297353CC}">
              <c16:uniqueId val="{00000001-EF1F-4801-B457-50E81093B317}"/>
            </c:ext>
          </c:extLst>
        </c:ser>
        <c:ser>
          <c:idx val="0"/>
          <c:order val="2"/>
          <c:tx>
            <c:strRef>
              <c:f>MMD!$C$1</c:f>
              <c:strCache>
                <c:ptCount val="1"/>
                <c:pt idx="0">
                  <c:v>Not on MMD</c:v>
                </c:pt>
              </c:strCache>
            </c:strRef>
          </c:tx>
          <c:spPr>
            <a:solidFill>
              <a:srgbClr val="FF5050"/>
            </a:solidFill>
            <a:ln w="12700">
              <a:solidFill>
                <a:schemeClr val="bg1"/>
              </a:solidFill>
            </a:ln>
            <a:effectLst/>
          </c:spPr>
          <c:invertIfNegative val="0"/>
          <c:cat>
            <c:strRef>
              <c:f>MMD!$B$2:$B$8</c:f>
              <c:strCache>
                <c:ptCount val="7"/>
                <c:pt idx="0">
                  <c:v>2020 Q1</c:v>
                </c:pt>
                <c:pt idx="1">
                  <c:v>2020 Q2</c:v>
                </c:pt>
                <c:pt idx="2">
                  <c:v>2020 Q3</c:v>
                </c:pt>
                <c:pt idx="3">
                  <c:v>2020 Q4</c:v>
                </c:pt>
                <c:pt idx="4">
                  <c:v>2021 Q1</c:v>
                </c:pt>
                <c:pt idx="5">
                  <c:v>2021 Q2</c:v>
                </c:pt>
                <c:pt idx="6">
                  <c:v>2021 Q3</c:v>
                </c:pt>
              </c:strCache>
            </c:strRef>
          </c:cat>
          <c:val>
            <c:numRef>
              <c:f>MMD!$C$2:$C$8</c:f>
              <c:numCache>
                <c:formatCode>_(* #,##0_);_(* \(#,##0\);_(* "-"??_);_(@_)</c:formatCode>
                <c:ptCount val="7"/>
                <c:pt idx="0">
                  <c:v>8281</c:v>
                </c:pt>
                <c:pt idx="1">
                  <c:v>7505</c:v>
                </c:pt>
                <c:pt idx="2">
                  <c:v>7088</c:v>
                </c:pt>
                <c:pt idx="3">
                  <c:v>5820</c:v>
                </c:pt>
                <c:pt idx="4">
                  <c:v>13432</c:v>
                </c:pt>
                <c:pt idx="5">
                  <c:v>9423</c:v>
                </c:pt>
                <c:pt idx="6">
                  <c:v>15834</c:v>
                </c:pt>
              </c:numCache>
            </c:numRef>
          </c:val>
          <c:extLst>
            <c:ext xmlns:c16="http://schemas.microsoft.com/office/drawing/2014/chart" uri="{C3380CC4-5D6E-409C-BE32-E72D297353CC}">
              <c16:uniqueId val="{00000002-EF1F-4801-B457-50E81093B317}"/>
            </c:ext>
          </c:extLst>
        </c:ser>
        <c:dLbls>
          <c:showLegendKey val="0"/>
          <c:showVal val="0"/>
          <c:showCatName val="0"/>
          <c:showSerName val="0"/>
          <c:showPercent val="0"/>
          <c:showBubbleSize val="0"/>
        </c:dLbls>
        <c:gapWidth val="95"/>
        <c:overlap val="100"/>
        <c:axId val="580471064"/>
        <c:axId val="580472376"/>
      </c:barChart>
      <c:catAx>
        <c:axId val="580471064"/>
        <c:scaling>
          <c:orientation val="minMax"/>
        </c:scaling>
        <c:delete val="0"/>
        <c:axPos val="b"/>
        <c:majorGridlines>
          <c:spPr>
            <a:ln w="12700" cap="flat" cmpd="sng" algn="ctr">
              <a:solidFill>
                <a:srgbClr val="5B9BD5">
                  <a:lumMod val="20000"/>
                  <a:lumOff val="80000"/>
                </a:srgb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580472376"/>
        <c:crosses val="autoZero"/>
        <c:auto val="1"/>
        <c:lblAlgn val="ctr"/>
        <c:lblOffset val="100"/>
        <c:noMultiLvlLbl val="0"/>
      </c:catAx>
      <c:valAx>
        <c:axId val="580472376"/>
        <c:scaling>
          <c:orientation val="minMax"/>
        </c:scaling>
        <c:delete val="0"/>
        <c:axPos val="l"/>
        <c:majorGridlines>
          <c:spPr>
            <a:ln w="12700" cap="flat" cmpd="sng" algn="ctr">
              <a:solidFill>
                <a:srgbClr val="5B9BD5">
                  <a:lumMod val="20000"/>
                  <a:lumOff val="80000"/>
                </a:srgbClr>
              </a:solidFill>
              <a:prstDash val="sysDot"/>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580471064"/>
        <c:crosses val="autoZero"/>
        <c:crossBetween val="between"/>
        <c:majorUnit val="20000"/>
      </c:valAx>
      <c:spPr>
        <a:noFill/>
        <a:ln>
          <a:noFill/>
        </a:ln>
        <a:effectLst/>
      </c:spPr>
    </c:plotArea>
    <c:legend>
      <c:legendPos val="r"/>
      <c:layout>
        <c:manualLayout>
          <c:xMode val="edge"/>
          <c:yMode val="edge"/>
          <c:x val="0.77978170698647975"/>
          <c:y val="0.33617537423952354"/>
          <c:w val="0.21328182505208268"/>
          <c:h val="0.3191961230092161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3399FF"/>
              </a:solidFill>
              <a:round/>
            </a:ln>
            <a:effectLst/>
          </c:spPr>
          <c:marker>
            <c:symbol val="circle"/>
            <c:size val="9"/>
            <c:spPr>
              <a:solidFill>
                <a:srgbClr val="00A99A"/>
              </a:solidFill>
              <a:ln w="9525">
                <a:no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9F-4F87-BC46-5B0B98D242A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5050"/>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initiation'!$P$24:$P$30</c:f>
              <c:strCache>
                <c:ptCount val="7"/>
                <c:pt idx="0">
                  <c:v>2014</c:v>
                </c:pt>
                <c:pt idx="1">
                  <c:v>2015</c:v>
                </c:pt>
                <c:pt idx="2">
                  <c:v>2016</c:v>
                </c:pt>
                <c:pt idx="3">
                  <c:v>2017</c:v>
                </c:pt>
                <c:pt idx="4">
                  <c:v>2018</c:v>
                </c:pt>
                <c:pt idx="5">
                  <c:v>2019</c:v>
                </c:pt>
                <c:pt idx="6">
                  <c:v>2020</c:v>
                </c:pt>
              </c:strCache>
            </c:strRef>
          </c:cat>
          <c:val>
            <c:numRef>
              <c:f>'CD4 initiation'!$Q$24:$Q$30</c:f>
              <c:numCache>
                <c:formatCode>General</c:formatCode>
                <c:ptCount val="7"/>
                <c:pt idx="0">
                  <c:v>121</c:v>
                </c:pt>
                <c:pt idx="3">
                  <c:v>174</c:v>
                </c:pt>
                <c:pt idx="4">
                  <c:v>196</c:v>
                </c:pt>
                <c:pt idx="5">
                  <c:v>207</c:v>
                </c:pt>
                <c:pt idx="6">
                  <c:v>194</c:v>
                </c:pt>
              </c:numCache>
            </c:numRef>
          </c:val>
          <c:smooth val="0"/>
          <c:extLst>
            <c:ext xmlns:c16="http://schemas.microsoft.com/office/drawing/2014/chart" uri="{C3380CC4-5D6E-409C-BE32-E72D297353CC}">
              <c16:uniqueId val="{00000000-B19F-4F87-BC46-5B0B98D242AA}"/>
            </c:ext>
          </c:extLst>
        </c:ser>
        <c:dLbls>
          <c:showLegendKey val="0"/>
          <c:showVal val="0"/>
          <c:showCatName val="0"/>
          <c:showSerName val="0"/>
          <c:showPercent val="0"/>
          <c:showBubbleSize val="0"/>
        </c:dLbls>
        <c:marker val="1"/>
        <c:smooth val="0"/>
        <c:axId val="873736904"/>
        <c:axId val="873727720"/>
      </c:lineChart>
      <c:catAx>
        <c:axId val="873736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73727720"/>
        <c:crosses val="autoZero"/>
        <c:auto val="1"/>
        <c:lblAlgn val="ctr"/>
        <c:lblOffset val="100"/>
        <c:noMultiLvlLbl val="0"/>
      </c:catAx>
      <c:valAx>
        <c:axId val="873727720"/>
        <c:scaling>
          <c:orientation val="minMax"/>
          <c:max val="500"/>
        </c:scaling>
        <c:delete val="0"/>
        <c:axPos val="l"/>
        <c:majorGridlines>
          <c:spPr>
            <a:ln w="12700" cap="flat" cmpd="sng" algn="ctr">
              <a:solidFill>
                <a:sysClr val="window" lastClr="FFFFFF">
                  <a:lumMod val="75000"/>
                </a:sys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73736904"/>
        <c:crosses val="autoZero"/>
        <c:crossBetween val="between"/>
        <c:majorUnit val="100"/>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'CD4 initiation'!$B$3</c:f>
              <c:strCache>
                <c:ptCount val="1"/>
                <c:pt idx="0">
                  <c:v>CD4 &lt; 100</c:v>
                </c:pt>
              </c:strCache>
            </c:strRef>
          </c:tx>
          <c:spPr>
            <a:solidFill>
              <a:srgbClr val="FF5050"/>
            </a:solidFill>
            <a:ln w="12700">
              <a:solidFill>
                <a:schemeClr val="bg1"/>
              </a:solid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49-44CC-8768-03D21839B73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initiation'!$A$6:$A$10</c:f>
              <c:strCache>
                <c:ptCount val="5"/>
                <c:pt idx="0">
                  <c:v>2015</c:v>
                </c:pt>
                <c:pt idx="1">
                  <c:v>2016</c:v>
                </c:pt>
                <c:pt idx="2">
                  <c:v>2018</c:v>
                </c:pt>
                <c:pt idx="3">
                  <c:v>2019</c:v>
                </c:pt>
                <c:pt idx="4">
                  <c:v>2020</c:v>
                </c:pt>
              </c:strCache>
            </c:strRef>
          </c:cat>
          <c:val>
            <c:numRef>
              <c:f>'CD4 initiation'!$B$6:$B$10</c:f>
              <c:numCache>
                <c:formatCode>0</c:formatCode>
                <c:ptCount val="5"/>
                <c:pt idx="0">
                  <c:v>37</c:v>
                </c:pt>
                <c:pt idx="1">
                  <c:v>36</c:v>
                </c:pt>
                <c:pt idx="2">
                  <c:v>38</c:v>
                </c:pt>
                <c:pt idx="3">
                  <c:v>35</c:v>
                </c:pt>
                <c:pt idx="4">
                  <c:v>36</c:v>
                </c:pt>
              </c:numCache>
            </c:numRef>
          </c:val>
          <c:extLst>
            <c:ext xmlns:c16="http://schemas.microsoft.com/office/drawing/2014/chart" uri="{C3380CC4-5D6E-409C-BE32-E72D297353CC}">
              <c16:uniqueId val="{00000000-C149-44CC-8768-03D21839B733}"/>
            </c:ext>
          </c:extLst>
        </c:ser>
        <c:ser>
          <c:idx val="1"/>
          <c:order val="1"/>
          <c:tx>
            <c:strRef>
              <c:f>'CD4 initiation'!$C$3</c:f>
              <c:strCache>
                <c:ptCount val="1"/>
                <c:pt idx="0">
                  <c:v>CD4 100 - 199</c:v>
                </c:pt>
              </c:strCache>
            </c:strRef>
          </c:tx>
          <c:spPr>
            <a:solidFill>
              <a:srgbClr val="FF9999"/>
            </a:solidFill>
            <a:ln w="12700">
              <a:solidFill>
                <a:schemeClr val="bg1"/>
              </a:solid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49-44CC-8768-03D21839B73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initiation'!$A$6:$A$10</c:f>
              <c:strCache>
                <c:ptCount val="5"/>
                <c:pt idx="0">
                  <c:v>2015</c:v>
                </c:pt>
                <c:pt idx="1">
                  <c:v>2016</c:v>
                </c:pt>
                <c:pt idx="2">
                  <c:v>2018</c:v>
                </c:pt>
                <c:pt idx="3">
                  <c:v>2019</c:v>
                </c:pt>
                <c:pt idx="4">
                  <c:v>2020</c:v>
                </c:pt>
              </c:strCache>
            </c:strRef>
          </c:cat>
          <c:val>
            <c:numRef>
              <c:f>'CD4 initiation'!$C$6:$C$10</c:f>
              <c:numCache>
                <c:formatCode>0</c:formatCode>
                <c:ptCount val="5"/>
                <c:pt idx="0">
                  <c:v>15</c:v>
                </c:pt>
                <c:pt idx="1">
                  <c:v>15</c:v>
                </c:pt>
                <c:pt idx="2">
                  <c:v>16</c:v>
                </c:pt>
                <c:pt idx="3">
                  <c:v>16</c:v>
                </c:pt>
                <c:pt idx="4">
                  <c:v>16</c:v>
                </c:pt>
              </c:numCache>
            </c:numRef>
          </c:val>
          <c:extLst>
            <c:ext xmlns:c16="http://schemas.microsoft.com/office/drawing/2014/chart" uri="{C3380CC4-5D6E-409C-BE32-E72D297353CC}">
              <c16:uniqueId val="{00000001-C149-44CC-8768-03D21839B733}"/>
            </c:ext>
          </c:extLst>
        </c:ser>
        <c:ser>
          <c:idx val="2"/>
          <c:order val="2"/>
          <c:tx>
            <c:strRef>
              <c:f>'CD4 initiation'!$D$3</c:f>
              <c:strCache>
                <c:ptCount val="1"/>
                <c:pt idx="0">
                  <c:v>CD4 200 - 349</c:v>
                </c:pt>
              </c:strCache>
            </c:strRef>
          </c:tx>
          <c:spPr>
            <a:solidFill>
              <a:srgbClr val="FFCC66"/>
            </a:solidFill>
            <a:ln w="12700">
              <a:solidFill>
                <a:schemeClr val="bg1"/>
              </a:solidFill>
            </a:ln>
            <a:effectLst/>
          </c:spPr>
          <c:invertIfNegative val="0"/>
          <c:cat>
            <c:strRef>
              <c:f>'CD4 initiation'!$A$6:$A$10</c:f>
              <c:strCache>
                <c:ptCount val="5"/>
                <c:pt idx="0">
                  <c:v>2015</c:v>
                </c:pt>
                <c:pt idx="1">
                  <c:v>2016</c:v>
                </c:pt>
                <c:pt idx="2">
                  <c:v>2018</c:v>
                </c:pt>
                <c:pt idx="3">
                  <c:v>2019</c:v>
                </c:pt>
                <c:pt idx="4">
                  <c:v>2020</c:v>
                </c:pt>
              </c:strCache>
            </c:strRef>
          </c:cat>
          <c:val>
            <c:numRef>
              <c:f>'CD4 initiation'!$D$6:$D$10</c:f>
              <c:numCache>
                <c:formatCode>0</c:formatCode>
                <c:ptCount val="5"/>
                <c:pt idx="0">
                  <c:v>21</c:v>
                </c:pt>
                <c:pt idx="1">
                  <c:v>20</c:v>
                </c:pt>
                <c:pt idx="2">
                  <c:v>21</c:v>
                </c:pt>
                <c:pt idx="3">
                  <c:v>22</c:v>
                </c:pt>
                <c:pt idx="4">
                  <c:v>21</c:v>
                </c:pt>
              </c:numCache>
            </c:numRef>
          </c:val>
          <c:extLst>
            <c:ext xmlns:c16="http://schemas.microsoft.com/office/drawing/2014/chart" uri="{C3380CC4-5D6E-409C-BE32-E72D297353CC}">
              <c16:uniqueId val="{00000002-C149-44CC-8768-03D21839B733}"/>
            </c:ext>
          </c:extLst>
        </c:ser>
        <c:ser>
          <c:idx val="3"/>
          <c:order val="3"/>
          <c:tx>
            <c:strRef>
              <c:f>'CD4 initiation'!$E$3</c:f>
              <c:strCache>
                <c:ptCount val="1"/>
                <c:pt idx="0">
                  <c:v>CD4 350 - 499</c:v>
                </c:pt>
              </c:strCache>
            </c:strRef>
          </c:tx>
          <c:spPr>
            <a:solidFill>
              <a:srgbClr val="33CCCC"/>
            </a:solidFill>
            <a:ln>
              <a:solidFill>
                <a:schemeClr val="bg1"/>
              </a:solidFill>
            </a:ln>
            <a:effectLst/>
          </c:spPr>
          <c:invertIfNegative val="0"/>
          <c:cat>
            <c:strRef>
              <c:f>'CD4 initiation'!$A$6:$A$10</c:f>
              <c:strCache>
                <c:ptCount val="5"/>
                <c:pt idx="0">
                  <c:v>2015</c:v>
                </c:pt>
                <c:pt idx="1">
                  <c:v>2016</c:v>
                </c:pt>
                <c:pt idx="2">
                  <c:v>2018</c:v>
                </c:pt>
                <c:pt idx="3">
                  <c:v>2019</c:v>
                </c:pt>
                <c:pt idx="4">
                  <c:v>2020</c:v>
                </c:pt>
              </c:strCache>
            </c:strRef>
          </c:cat>
          <c:val>
            <c:numRef>
              <c:f>'CD4 initiation'!$E$6:$E$10</c:f>
              <c:numCache>
                <c:formatCode>0</c:formatCode>
                <c:ptCount val="5"/>
                <c:pt idx="0">
                  <c:v>16</c:v>
                </c:pt>
                <c:pt idx="1">
                  <c:v>17</c:v>
                </c:pt>
                <c:pt idx="2">
                  <c:v>14</c:v>
                </c:pt>
                <c:pt idx="3">
                  <c:v>15</c:v>
                </c:pt>
                <c:pt idx="4">
                  <c:v>15</c:v>
                </c:pt>
              </c:numCache>
            </c:numRef>
          </c:val>
          <c:extLst>
            <c:ext xmlns:c16="http://schemas.microsoft.com/office/drawing/2014/chart" uri="{C3380CC4-5D6E-409C-BE32-E72D297353CC}">
              <c16:uniqueId val="{00000003-C149-44CC-8768-03D21839B733}"/>
            </c:ext>
          </c:extLst>
        </c:ser>
        <c:ser>
          <c:idx val="4"/>
          <c:order val="4"/>
          <c:tx>
            <c:strRef>
              <c:f>'CD4 initiation'!$F$3</c:f>
              <c:strCache>
                <c:ptCount val="1"/>
                <c:pt idx="0">
                  <c:v>CD4 &gt;= 500</c:v>
                </c:pt>
              </c:strCache>
            </c:strRef>
          </c:tx>
          <c:spPr>
            <a:solidFill>
              <a:srgbClr val="92D050"/>
            </a:solidFill>
            <a:ln w="12700">
              <a:solidFill>
                <a:schemeClr val="bg1"/>
              </a:solidFill>
            </a:ln>
            <a:effectLst/>
          </c:spPr>
          <c:invertIfNegative val="0"/>
          <c:cat>
            <c:strRef>
              <c:f>'CD4 initiation'!$A$6:$A$10</c:f>
              <c:strCache>
                <c:ptCount val="5"/>
                <c:pt idx="0">
                  <c:v>2015</c:v>
                </c:pt>
                <c:pt idx="1">
                  <c:v>2016</c:v>
                </c:pt>
                <c:pt idx="2">
                  <c:v>2018</c:v>
                </c:pt>
                <c:pt idx="3">
                  <c:v>2019</c:v>
                </c:pt>
                <c:pt idx="4">
                  <c:v>2020</c:v>
                </c:pt>
              </c:strCache>
            </c:strRef>
          </c:cat>
          <c:val>
            <c:numRef>
              <c:f>'CD4 initiation'!$F$6:$F$10</c:f>
              <c:numCache>
                <c:formatCode>0</c:formatCode>
                <c:ptCount val="5"/>
                <c:pt idx="0">
                  <c:v>11</c:v>
                </c:pt>
                <c:pt idx="1">
                  <c:v>13</c:v>
                </c:pt>
                <c:pt idx="2">
                  <c:v>11</c:v>
                </c:pt>
                <c:pt idx="3">
                  <c:v>13</c:v>
                </c:pt>
                <c:pt idx="4">
                  <c:v>12</c:v>
                </c:pt>
              </c:numCache>
            </c:numRef>
          </c:val>
          <c:extLst>
            <c:ext xmlns:c16="http://schemas.microsoft.com/office/drawing/2014/chart" uri="{C3380CC4-5D6E-409C-BE32-E72D297353CC}">
              <c16:uniqueId val="{00000004-C149-44CC-8768-03D21839B733}"/>
            </c:ext>
          </c:extLst>
        </c:ser>
        <c:dLbls>
          <c:showLegendKey val="0"/>
          <c:showVal val="0"/>
          <c:showCatName val="0"/>
          <c:showSerName val="0"/>
          <c:showPercent val="0"/>
          <c:showBubbleSize val="0"/>
        </c:dLbls>
        <c:gapWidth val="150"/>
        <c:overlap val="100"/>
        <c:axId val="891850400"/>
        <c:axId val="891850728"/>
      </c:barChart>
      <c:catAx>
        <c:axId val="89185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91850728"/>
        <c:crosses val="autoZero"/>
        <c:auto val="1"/>
        <c:lblAlgn val="ctr"/>
        <c:lblOffset val="100"/>
        <c:noMultiLvlLbl val="0"/>
      </c:catAx>
      <c:valAx>
        <c:axId val="891850728"/>
        <c:scaling>
          <c:orientation val="minMax"/>
        </c:scaling>
        <c:delete val="0"/>
        <c:axPos val="l"/>
        <c:majorGridlines>
          <c:spPr>
            <a:ln w="12700" cap="flat" cmpd="sng" algn="ctr">
              <a:solidFill>
                <a:srgbClr val="5B9BD5">
                  <a:lumMod val="40000"/>
                  <a:lumOff val="60000"/>
                </a:srgb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91850400"/>
        <c:crosses val="autoZero"/>
        <c:crossBetween val="between"/>
        <c:majorUnit val="0.25"/>
      </c:valAx>
      <c:spPr>
        <a:noFill/>
        <a:ln>
          <a:noFill/>
        </a:ln>
        <a:effectLst/>
      </c:spPr>
    </c:plotArea>
    <c:legend>
      <c:legendPos val="b"/>
      <c:layout>
        <c:manualLayout>
          <c:xMode val="edge"/>
          <c:yMode val="edge"/>
          <c:x val="4.2495260325104763E-2"/>
          <c:y val="0.79122531558555176"/>
          <c:w val="0.92501553628498123"/>
          <c:h val="0.182240501187351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'CD4 initiation'!$B$3</c:f>
              <c:strCache>
                <c:ptCount val="1"/>
                <c:pt idx="0">
                  <c:v>CD4 &lt; 100</c:v>
                </c:pt>
              </c:strCache>
            </c:strRef>
          </c:tx>
          <c:spPr>
            <a:solidFill>
              <a:srgbClr val="FF5050"/>
            </a:solidFill>
            <a:ln w="12700">
              <a:solidFill>
                <a:sysClr val="window" lastClr="FFFFFF"/>
              </a:solid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ED-4912-9993-66385AB16CB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initiation'!$A$16:$A$20</c:f>
              <c:strCache>
                <c:ptCount val="5"/>
                <c:pt idx="0">
                  <c:v>2016</c:v>
                </c:pt>
                <c:pt idx="1">
                  <c:v>2017</c:v>
                </c:pt>
                <c:pt idx="2">
                  <c:v>2018</c:v>
                </c:pt>
                <c:pt idx="3">
                  <c:v>2019</c:v>
                </c:pt>
                <c:pt idx="4">
                  <c:v>2020</c:v>
                </c:pt>
              </c:strCache>
            </c:strRef>
          </c:cat>
          <c:val>
            <c:numRef>
              <c:f>'CD4 initiation'!$B$16:$B$20</c:f>
              <c:numCache>
                <c:formatCode>General</c:formatCode>
                <c:ptCount val="5"/>
                <c:pt idx="0">
                  <c:v>40</c:v>
                </c:pt>
                <c:pt idx="1">
                  <c:v>38</c:v>
                </c:pt>
                <c:pt idx="2">
                  <c:v>38</c:v>
                </c:pt>
                <c:pt idx="3">
                  <c:v>36</c:v>
                </c:pt>
                <c:pt idx="4">
                  <c:v>37</c:v>
                </c:pt>
              </c:numCache>
            </c:numRef>
          </c:val>
          <c:extLst>
            <c:ext xmlns:c16="http://schemas.microsoft.com/office/drawing/2014/chart" uri="{C3380CC4-5D6E-409C-BE32-E72D297353CC}">
              <c16:uniqueId val="{00000000-7BED-4912-9993-66385AB16CB1}"/>
            </c:ext>
          </c:extLst>
        </c:ser>
        <c:ser>
          <c:idx val="1"/>
          <c:order val="1"/>
          <c:tx>
            <c:strRef>
              <c:f>'CD4 initiation'!$C$3</c:f>
              <c:strCache>
                <c:ptCount val="1"/>
                <c:pt idx="0">
                  <c:v>CD4 100 - 199</c:v>
                </c:pt>
              </c:strCache>
            </c:strRef>
          </c:tx>
          <c:spPr>
            <a:solidFill>
              <a:srgbClr val="FF9999"/>
            </a:solidFill>
            <a:ln w="12700">
              <a:solidFill>
                <a:sysClr val="window" lastClr="FFFFFF"/>
              </a:solid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ED-4912-9993-66385AB16CB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initiation'!$A$16:$A$20</c:f>
              <c:strCache>
                <c:ptCount val="5"/>
                <c:pt idx="0">
                  <c:v>2016</c:v>
                </c:pt>
                <c:pt idx="1">
                  <c:v>2017</c:v>
                </c:pt>
                <c:pt idx="2">
                  <c:v>2018</c:v>
                </c:pt>
                <c:pt idx="3">
                  <c:v>2019</c:v>
                </c:pt>
                <c:pt idx="4">
                  <c:v>2020</c:v>
                </c:pt>
              </c:strCache>
            </c:strRef>
          </c:cat>
          <c:val>
            <c:numRef>
              <c:f>'CD4 initiation'!$C$16:$C$20</c:f>
              <c:numCache>
                <c:formatCode>General</c:formatCode>
                <c:ptCount val="5"/>
                <c:pt idx="0">
                  <c:v>15</c:v>
                </c:pt>
                <c:pt idx="1">
                  <c:v>15</c:v>
                </c:pt>
                <c:pt idx="2">
                  <c:v>16</c:v>
                </c:pt>
                <c:pt idx="3">
                  <c:v>15</c:v>
                </c:pt>
                <c:pt idx="4">
                  <c:v>16</c:v>
                </c:pt>
              </c:numCache>
            </c:numRef>
          </c:val>
          <c:extLst>
            <c:ext xmlns:c16="http://schemas.microsoft.com/office/drawing/2014/chart" uri="{C3380CC4-5D6E-409C-BE32-E72D297353CC}">
              <c16:uniqueId val="{00000001-7BED-4912-9993-66385AB16CB1}"/>
            </c:ext>
          </c:extLst>
        </c:ser>
        <c:ser>
          <c:idx val="2"/>
          <c:order val="2"/>
          <c:tx>
            <c:strRef>
              <c:f>'CD4 initiation'!$D$3</c:f>
              <c:strCache>
                <c:ptCount val="1"/>
                <c:pt idx="0">
                  <c:v>CD4 200 - 349</c:v>
                </c:pt>
              </c:strCache>
            </c:strRef>
          </c:tx>
          <c:spPr>
            <a:solidFill>
              <a:srgbClr val="FFCC66"/>
            </a:solidFill>
            <a:ln w="12700">
              <a:solidFill>
                <a:sysClr val="window" lastClr="FFFFFF"/>
              </a:solidFill>
            </a:ln>
            <a:effectLst/>
          </c:spPr>
          <c:invertIfNegative val="0"/>
          <c:cat>
            <c:strRef>
              <c:f>'CD4 initiation'!$A$16:$A$20</c:f>
              <c:strCache>
                <c:ptCount val="5"/>
                <c:pt idx="0">
                  <c:v>2016</c:v>
                </c:pt>
                <c:pt idx="1">
                  <c:v>2017</c:v>
                </c:pt>
                <c:pt idx="2">
                  <c:v>2018</c:v>
                </c:pt>
                <c:pt idx="3">
                  <c:v>2019</c:v>
                </c:pt>
                <c:pt idx="4">
                  <c:v>2020</c:v>
                </c:pt>
              </c:strCache>
            </c:strRef>
          </c:cat>
          <c:val>
            <c:numRef>
              <c:f>'CD4 initiation'!$D$16:$D$20</c:f>
              <c:numCache>
                <c:formatCode>General</c:formatCode>
                <c:ptCount val="5"/>
                <c:pt idx="0">
                  <c:v>18</c:v>
                </c:pt>
                <c:pt idx="1">
                  <c:v>19</c:v>
                </c:pt>
                <c:pt idx="2">
                  <c:v>20</c:v>
                </c:pt>
                <c:pt idx="3">
                  <c:v>21</c:v>
                </c:pt>
                <c:pt idx="4">
                  <c:v>20</c:v>
                </c:pt>
              </c:numCache>
            </c:numRef>
          </c:val>
          <c:extLst>
            <c:ext xmlns:c16="http://schemas.microsoft.com/office/drawing/2014/chart" uri="{C3380CC4-5D6E-409C-BE32-E72D297353CC}">
              <c16:uniqueId val="{00000002-7BED-4912-9993-66385AB16CB1}"/>
            </c:ext>
          </c:extLst>
        </c:ser>
        <c:ser>
          <c:idx val="3"/>
          <c:order val="3"/>
          <c:tx>
            <c:strRef>
              <c:f>'CD4 initiation'!$E$3</c:f>
              <c:strCache>
                <c:ptCount val="1"/>
                <c:pt idx="0">
                  <c:v>CD4 350 - 499</c:v>
                </c:pt>
              </c:strCache>
            </c:strRef>
          </c:tx>
          <c:spPr>
            <a:solidFill>
              <a:srgbClr val="33CCCC"/>
            </a:solidFill>
            <a:ln w="12700">
              <a:solidFill>
                <a:sysClr val="window" lastClr="FFFFFF"/>
              </a:solidFill>
            </a:ln>
            <a:effectLst/>
          </c:spPr>
          <c:invertIfNegative val="0"/>
          <c:cat>
            <c:strRef>
              <c:f>'CD4 initiation'!$A$16:$A$20</c:f>
              <c:strCache>
                <c:ptCount val="5"/>
                <c:pt idx="0">
                  <c:v>2016</c:v>
                </c:pt>
                <c:pt idx="1">
                  <c:v>2017</c:v>
                </c:pt>
                <c:pt idx="2">
                  <c:v>2018</c:v>
                </c:pt>
                <c:pt idx="3">
                  <c:v>2019</c:v>
                </c:pt>
                <c:pt idx="4">
                  <c:v>2020</c:v>
                </c:pt>
              </c:strCache>
            </c:strRef>
          </c:cat>
          <c:val>
            <c:numRef>
              <c:f>'CD4 initiation'!$E$16:$E$20</c:f>
              <c:numCache>
                <c:formatCode>General</c:formatCode>
                <c:ptCount val="5"/>
                <c:pt idx="0">
                  <c:v>14</c:v>
                </c:pt>
                <c:pt idx="1">
                  <c:v>14</c:v>
                </c:pt>
                <c:pt idx="2">
                  <c:v>14</c:v>
                </c:pt>
                <c:pt idx="3">
                  <c:v>14</c:v>
                </c:pt>
                <c:pt idx="4">
                  <c:v>14</c:v>
                </c:pt>
              </c:numCache>
            </c:numRef>
          </c:val>
          <c:extLst>
            <c:ext xmlns:c16="http://schemas.microsoft.com/office/drawing/2014/chart" uri="{C3380CC4-5D6E-409C-BE32-E72D297353CC}">
              <c16:uniqueId val="{00000003-7BED-4912-9993-66385AB16CB1}"/>
            </c:ext>
          </c:extLst>
        </c:ser>
        <c:ser>
          <c:idx val="4"/>
          <c:order val="4"/>
          <c:tx>
            <c:strRef>
              <c:f>'CD4 initiation'!$F$3</c:f>
              <c:strCache>
                <c:ptCount val="1"/>
                <c:pt idx="0">
                  <c:v>CD4 &gt;= 500</c:v>
                </c:pt>
              </c:strCache>
            </c:strRef>
          </c:tx>
          <c:spPr>
            <a:solidFill>
              <a:srgbClr val="92D050"/>
            </a:solidFill>
            <a:ln w="12700">
              <a:solidFill>
                <a:sysClr val="window" lastClr="FFFFFF"/>
              </a:solidFill>
            </a:ln>
            <a:effectLst/>
          </c:spPr>
          <c:invertIfNegative val="0"/>
          <c:cat>
            <c:strRef>
              <c:f>'CD4 initiation'!$A$16:$A$20</c:f>
              <c:strCache>
                <c:ptCount val="5"/>
                <c:pt idx="0">
                  <c:v>2016</c:v>
                </c:pt>
                <c:pt idx="1">
                  <c:v>2017</c:v>
                </c:pt>
                <c:pt idx="2">
                  <c:v>2018</c:v>
                </c:pt>
                <c:pt idx="3">
                  <c:v>2019</c:v>
                </c:pt>
                <c:pt idx="4">
                  <c:v>2020</c:v>
                </c:pt>
              </c:strCache>
            </c:strRef>
          </c:cat>
          <c:val>
            <c:numRef>
              <c:f>'CD4 initiation'!$F$16:$F$20</c:f>
              <c:numCache>
                <c:formatCode>General</c:formatCode>
                <c:ptCount val="5"/>
                <c:pt idx="0">
                  <c:v>13</c:v>
                </c:pt>
                <c:pt idx="1">
                  <c:v>13</c:v>
                </c:pt>
                <c:pt idx="2">
                  <c:v>13</c:v>
                </c:pt>
                <c:pt idx="3">
                  <c:v>14</c:v>
                </c:pt>
                <c:pt idx="4">
                  <c:v>13</c:v>
                </c:pt>
              </c:numCache>
            </c:numRef>
          </c:val>
          <c:extLst>
            <c:ext xmlns:c16="http://schemas.microsoft.com/office/drawing/2014/chart" uri="{C3380CC4-5D6E-409C-BE32-E72D297353CC}">
              <c16:uniqueId val="{00000004-7BED-4912-9993-66385AB16CB1}"/>
            </c:ext>
          </c:extLst>
        </c:ser>
        <c:dLbls>
          <c:showLegendKey val="0"/>
          <c:showVal val="0"/>
          <c:showCatName val="0"/>
          <c:showSerName val="0"/>
          <c:showPercent val="0"/>
          <c:showBubbleSize val="0"/>
        </c:dLbls>
        <c:gapWidth val="150"/>
        <c:overlap val="100"/>
        <c:axId val="891850400"/>
        <c:axId val="891850728"/>
      </c:barChart>
      <c:catAx>
        <c:axId val="89185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91850728"/>
        <c:crosses val="autoZero"/>
        <c:auto val="1"/>
        <c:lblAlgn val="ctr"/>
        <c:lblOffset val="100"/>
        <c:noMultiLvlLbl val="0"/>
      </c:catAx>
      <c:valAx>
        <c:axId val="891850728"/>
        <c:scaling>
          <c:orientation val="minMax"/>
        </c:scaling>
        <c:delete val="0"/>
        <c:axPos val="l"/>
        <c:majorGridlines>
          <c:spPr>
            <a:ln w="12700" cap="flat" cmpd="sng" algn="ctr">
              <a:solidFill>
                <a:srgbClr val="5B9BD5">
                  <a:lumMod val="40000"/>
                  <a:lumOff val="60000"/>
                </a:srgb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91850400"/>
        <c:crosses val="autoZero"/>
        <c:crossBetween val="between"/>
        <c:majorUnit val="0.25"/>
      </c:valAx>
      <c:spPr>
        <a:noFill/>
        <a:ln>
          <a:noFill/>
        </a:ln>
        <a:effectLst/>
      </c:spPr>
    </c:plotArea>
    <c:legend>
      <c:legendPos val="b"/>
      <c:layout>
        <c:manualLayout>
          <c:xMode val="edge"/>
          <c:yMode val="edge"/>
          <c:x val="4.2495260325104763E-2"/>
          <c:y val="0.79122531558555176"/>
          <c:w val="0.92501553628498123"/>
          <c:h val="0.182240501187351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3399FF"/>
              </a:solidFill>
              <a:round/>
            </a:ln>
            <a:effectLst/>
          </c:spPr>
          <c:marker>
            <c:symbol val="circle"/>
            <c:size val="9"/>
            <c:spPr>
              <a:solidFill>
                <a:srgbClr val="FF5050"/>
              </a:solidFill>
              <a:ln w="9525">
                <a:no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50-419A-9FCE-80D870C9F75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5050"/>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initiation'!$P$9:$P$15</c:f>
              <c:strCache>
                <c:ptCount val="7"/>
                <c:pt idx="0">
                  <c:v>2014</c:v>
                </c:pt>
                <c:pt idx="1">
                  <c:v>2015</c:v>
                </c:pt>
                <c:pt idx="2">
                  <c:v>2016</c:v>
                </c:pt>
                <c:pt idx="3">
                  <c:v>2017</c:v>
                </c:pt>
                <c:pt idx="4">
                  <c:v>2018</c:v>
                </c:pt>
                <c:pt idx="5">
                  <c:v>2019</c:v>
                </c:pt>
                <c:pt idx="6">
                  <c:v>2020</c:v>
                </c:pt>
              </c:strCache>
            </c:strRef>
          </c:cat>
          <c:val>
            <c:numRef>
              <c:f>'CD4 initiation'!$Q$9:$Q$15</c:f>
              <c:numCache>
                <c:formatCode>General</c:formatCode>
                <c:ptCount val="7"/>
                <c:pt idx="0">
                  <c:v>129</c:v>
                </c:pt>
                <c:pt idx="1">
                  <c:v>186</c:v>
                </c:pt>
                <c:pt idx="2">
                  <c:v>194</c:v>
                </c:pt>
                <c:pt idx="3">
                  <c:v>167</c:v>
                </c:pt>
                <c:pt idx="4">
                  <c:v>192</c:v>
                </c:pt>
                <c:pt idx="5">
                  <c:v>247</c:v>
                </c:pt>
                <c:pt idx="6">
                  <c:v>199</c:v>
                </c:pt>
              </c:numCache>
            </c:numRef>
          </c:val>
          <c:smooth val="0"/>
          <c:extLst>
            <c:ext xmlns:c16="http://schemas.microsoft.com/office/drawing/2014/chart" uri="{C3380CC4-5D6E-409C-BE32-E72D297353CC}">
              <c16:uniqueId val="{00000000-7050-419A-9FCE-80D870C9F75D}"/>
            </c:ext>
          </c:extLst>
        </c:ser>
        <c:dLbls>
          <c:showLegendKey val="0"/>
          <c:showVal val="0"/>
          <c:showCatName val="0"/>
          <c:showSerName val="0"/>
          <c:showPercent val="0"/>
          <c:showBubbleSize val="0"/>
        </c:dLbls>
        <c:marker val="1"/>
        <c:smooth val="0"/>
        <c:axId val="873736904"/>
        <c:axId val="873727720"/>
      </c:lineChart>
      <c:catAx>
        <c:axId val="873736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73727720"/>
        <c:crosses val="autoZero"/>
        <c:auto val="1"/>
        <c:lblAlgn val="ctr"/>
        <c:lblOffset val="100"/>
        <c:noMultiLvlLbl val="0"/>
      </c:catAx>
      <c:valAx>
        <c:axId val="873727720"/>
        <c:scaling>
          <c:orientation val="minMax"/>
          <c:max val="500"/>
        </c:scaling>
        <c:delete val="0"/>
        <c:axPos val="l"/>
        <c:majorGridlines>
          <c:spPr>
            <a:ln w="12700" cap="flat" cmpd="sng" algn="ctr">
              <a:solidFill>
                <a:sysClr val="window" lastClr="FFFFFF">
                  <a:lumMod val="75000"/>
                </a:sys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73736904"/>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11148961418605E-2"/>
          <c:y val="5.979043240752293E-2"/>
          <c:w val="0.92425869899011159"/>
          <c:h val="0.48506321048786316"/>
        </c:manualLayout>
      </c:layout>
      <c:barChart>
        <c:barDir val="col"/>
        <c:grouping val="percentStacked"/>
        <c:varyColors val="0"/>
        <c:ser>
          <c:idx val="2"/>
          <c:order val="0"/>
          <c:tx>
            <c:strRef>
              <c:f>'Thailand Subnational 2018 (2)'!$I$5</c:f>
              <c:strCache>
                <c:ptCount val="1"/>
                <c:pt idx="0">
                  <c:v>Know the status and on treatment</c:v>
                </c:pt>
              </c:strCache>
            </c:strRef>
          </c:tx>
          <c:spPr>
            <a:solidFill>
              <a:srgbClr val="33CCCC"/>
            </a:solidFill>
            <a:ln>
              <a:noFill/>
            </a:ln>
            <a:effectLst/>
          </c:spPr>
          <c:invertIfNegative val="0"/>
          <c:dPt>
            <c:idx val="36"/>
            <c:invertIfNegative val="0"/>
            <c:bubble3D val="0"/>
            <c:spPr>
              <a:pattFill prst="dkUpDiag">
                <a:fgClr>
                  <a:srgbClr val="33CCCC"/>
                </a:fgClr>
                <a:bgClr>
                  <a:sysClr val="window" lastClr="FFFFFF"/>
                </a:bgClr>
              </a:pattFill>
              <a:ln>
                <a:noFill/>
              </a:ln>
              <a:effectLst/>
            </c:spPr>
            <c:extLst>
              <c:ext xmlns:c16="http://schemas.microsoft.com/office/drawing/2014/chart" uri="{C3380CC4-5D6E-409C-BE32-E72D297353CC}">
                <c16:uniqueId val="{00000001-CC4C-43F9-94AA-4AE481B8D748}"/>
              </c:ext>
            </c:extLst>
          </c:dPt>
          <c:cat>
            <c:strRef>
              <c:f>'Thailand Subnational 2018 (2)'!$B$48:$B$84</c:f>
              <c:strCache>
                <c:ptCount val="37"/>
                <c:pt idx="0">
                  <c:v>PHITSANULOK</c:v>
                </c:pt>
                <c:pt idx="1">
                  <c:v>PHICHIT</c:v>
                </c:pt>
                <c:pt idx="2">
                  <c:v>YALA</c:v>
                </c:pt>
                <c:pt idx="3">
                  <c:v>KANCHANABURI</c:v>
                </c:pt>
                <c:pt idx="4">
                  <c:v>UTHAI THANI</c:v>
                </c:pt>
                <c:pt idx="5">
                  <c:v>NAKHON SAWAN</c:v>
                </c:pt>
                <c:pt idx="6">
                  <c:v>KRABI</c:v>
                </c:pt>
                <c:pt idx="7">
                  <c:v>LOP BURI</c:v>
                </c:pt>
                <c:pt idx="8">
                  <c:v>AMNAT CHAROEN</c:v>
                </c:pt>
                <c:pt idx="9">
                  <c:v>MAHA SARAKHAM</c:v>
                </c:pt>
                <c:pt idx="10">
                  <c:v>NAKHON PATHOM</c:v>
                </c:pt>
                <c:pt idx="11">
                  <c:v>AYUTTHAYA</c:v>
                </c:pt>
                <c:pt idx="12">
                  <c:v>NAKHON RATCHASIMA</c:v>
                </c:pt>
                <c:pt idx="13">
                  <c:v>MAE HONG SON</c:v>
                </c:pt>
                <c:pt idx="14">
                  <c:v>PHANGNGA</c:v>
                </c:pt>
                <c:pt idx="15">
                  <c:v>YASOTHON</c:v>
                </c:pt>
                <c:pt idx="16">
                  <c:v>PRACHUAP KHIRI KHAN</c:v>
                </c:pt>
                <c:pt idx="17">
                  <c:v>NARATHIWAT</c:v>
                </c:pt>
                <c:pt idx="18">
                  <c:v>NAKHON NAYOK</c:v>
                </c:pt>
                <c:pt idx="19">
                  <c:v>CHAINAT</c:v>
                </c:pt>
                <c:pt idx="20">
                  <c:v>PATTANI</c:v>
                </c:pt>
                <c:pt idx="21">
                  <c:v>BUENG KAN</c:v>
                </c:pt>
                <c:pt idx="22">
                  <c:v>CHON BURI</c:v>
                </c:pt>
                <c:pt idx="23">
                  <c:v>NONTHABURI</c:v>
                </c:pt>
                <c:pt idx="24">
                  <c:v>SAMUT SAKHON</c:v>
                </c:pt>
                <c:pt idx="25">
                  <c:v>TAK</c:v>
                </c:pt>
                <c:pt idx="26">
                  <c:v>SAMUT PRAKAN</c:v>
                </c:pt>
                <c:pt idx="27">
                  <c:v>SARABURI</c:v>
                </c:pt>
                <c:pt idx="28">
                  <c:v>KHON KAEN</c:v>
                </c:pt>
                <c:pt idx="29">
                  <c:v>CHIANG MAI</c:v>
                </c:pt>
                <c:pt idx="30">
                  <c:v>PHUKET</c:v>
                </c:pt>
                <c:pt idx="31">
                  <c:v>LAMPANG</c:v>
                </c:pt>
                <c:pt idx="32">
                  <c:v>BANGKOK</c:v>
                </c:pt>
                <c:pt idx="33">
                  <c:v>CHACHOENGSAO</c:v>
                </c:pt>
                <c:pt idx="34">
                  <c:v>PATHUM THANI</c:v>
                </c:pt>
                <c:pt idx="36">
                  <c:v>THAILAND</c:v>
                </c:pt>
              </c:strCache>
            </c:strRef>
          </c:cat>
          <c:val>
            <c:numRef>
              <c:f>'Thailand Subnational 2018 (2)'!$I$48:$I$84</c:f>
              <c:numCache>
                <c:formatCode>General</c:formatCode>
                <c:ptCount val="37"/>
                <c:pt idx="0">
                  <c:v>4853</c:v>
                </c:pt>
                <c:pt idx="1">
                  <c:v>2033</c:v>
                </c:pt>
                <c:pt idx="2">
                  <c:v>1072</c:v>
                </c:pt>
                <c:pt idx="3">
                  <c:v>3812</c:v>
                </c:pt>
                <c:pt idx="4">
                  <c:v>1145</c:v>
                </c:pt>
                <c:pt idx="5">
                  <c:v>4412</c:v>
                </c:pt>
                <c:pt idx="6">
                  <c:v>1907</c:v>
                </c:pt>
                <c:pt idx="7">
                  <c:v>3420</c:v>
                </c:pt>
                <c:pt idx="8">
                  <c:v>987</c:v>
                </c:pt>
                <c:pt idx="9">
                  <c:v>3374</c:v>
                </c:pt>
                <c:pt idx="10">
                  <c:v>4406</c:v>
                </c:pt>
                <c:pt idx="11">
                  <c:v>3723</c:v>
                </c:pt>
                <c:pt idx="12">
                  <c:v>9519</c:v>
                </c:pt>
                <c:pt idx="13">
                  <c:v>740</c:v>
                </c:pt>
                <c:pt idx="14">
                  <c:v>1148</c:v>
                </c:pt>
                <c:pt idx="15">
                  <c:v>1637</c:v>
                </c:pt>
                <c:pt idx="16">
                  <c:v>3292</c:v>
                </c:pt>
                <c:pt idx="17">
                  <c:v>1648</c:v>
                </c:pt>
                <c:pt idx="18">
                  <c:v>1232</c:v>
                </c:pt>
                <c:pt idx="19">
                  <c:v>1134</c:v>
                </c:pt>
                <c:pt idx="20">
                  <c:v>1056</c:v>
                </c:pt>
                <c:pt idx="21">
                  <c:v>1401</c:v>
                </c:pt>
                <c:pt idx="22">
                  <c:v>17984</c:v>
                </c:pt>
                <c:pt idx="23">
                  <c:v>10895</c:v>
                </c:pt>
                <c:pt idx="24">
                  <c:v>5017</c:v>
                </c:pt>
                <c:pt idx="25">
                  <c:v>1510</c:v>
                </c:pt>
                <c:pt idx="26">
                  <c:v>9083</c:v>
                </c:pt>
                <c:pt idx="27">
                  <c:v>3483</c:v>
                </c:pt>
                <c:pt idx="28">
                  <c:v>8655</c:v>
                </c:pt>
                <c:pt idx="29">
                  <c:v>12450</c:v>
                </c:pt>
                <c:pt idx="30">
                  <c:v>3377</c:v>
                </c:pt>
                <c:pt idx="31">
                  <c:v>3816</c:v>
                </c:pt>
                <c:pt idx="32">
                  <c:v>42414</c:v>
                </c:pt>
                <c:pt idx="33">
                  <c:v>2379</c:v>
                </c:pt>
                <c:pt idx="34">
                  <c:v>3875</c:v>
                </c:pt>
                <c:pt idx="36">
                  <c:v>358606</c:v>
                </c:pt>
              </c:numCache>
            </c:numRef>
          </c:val>
          <c:extLst>
            <c:ext xmlns:c16="http://schemas.microsoft.com/office/drawing/2014/chart" uri="{C3380CC4-5D6E-409C-BE32-E72D297353CC}">
              <c16:uniqueId val="{00000000-8CDE-4AE3-B8ED-EB3508E06788}"/>
            </c:ext>
          </c:extLst>
        </c:ser>
        <c:ser>
          <c:idx val="1"/>
          <c:order val="1"/>
          <c:tx>
            <c:strRef>
              <c:f>'Thailand Subnational 2018 (2)'!$J$5</c:f>
              <c:strCache>
                <c:ptCount val="1"/>
                <c:pt idx="0">
                  <c:v>Know the status but NOT on treatment </c:v>
                </c:pt>
              </c:strCache>
            </c:strRef>
          </c:tx>
          <c:spPr>
            <a:solidFill>
              <a:srgbClr val="FF5050"/>
            </a:solidFill>
            <a:ln>
              <a:noFill/>
            </a:ln>
            <a:effectLst/>
          </c:spPr>
          <c:invertIfNegative val="0"/>
          <c:dPt>
            <c:idx val="36"/>
            <c:invertIfNegative val="0"/>
            <c:bubble3D val="0"/>
            <c:spPr>
              <a:pattFill prst="dkUpDiag">
                <a:fgClr>
                  <a:srgbClr val="FF5050"/>
                </a:fgClr>
                <a:bgClr>
                  <a:sysClr val="window" lastClr="FFFFFF"/>
                </a:bgClr>
              </a:pattFill>
              <a:ln>
                <a:noFill/>
              </a:ln>
              <a:effectLst/>
            </c:spPr>
            <c:extLst>
              <c:ext xmlns:c16="http://schemas.microsoft.com/office/drawing/2014/chart" uri="{C3380CC4-5D6E-409C-BE32-E72D297353CC}">
                <c16:uniqueId val="{00000003-CC4C-43F9-94AA-4AE481B8D748}"/>
              </c:ext>
            </c:extLst>
          </c:dPt>
          <c:cat>
            <c:strRef>
              <c:f>'Thailand Subnational 2018 (2)'!$B$48:$B$84</c:f>
              <c:strCache>
                <c:ptCount val="37"/>
                <c:pt idx="0">
                  <c:v>PHITSANULOK</c:v>
                </c:pt>
                <c:pt idx="1">
                  <c:v>PHICHIT</c:v>
                </c:pt>
                <c:pt idx="2">
                  <c:v>YALA</c:v>
                </c:pt>
                <c:pt idx="3">
                  <c:v>KANCHANABURI</c:v>
                </c:pt>
                <c:pt idx="4">
                  <c:v>UTHAI THANI</c:v>
                </c:pt>
                <c:pt idx="5">
                  <c:v>NAKHON SAWAN</c:v>
                </c:pt>
                <c:pt idx="6">
                  <c:v>KRABI</c:v>
                </c:pt>
                <c:pt idx="7">
                  <c:v>LOP BURI</c:v>
                </c:pt>
                <c:pt idx="8">
                  <c:v>AMNAT CHAROEN</c:v>
                </c:pt>
                <c:pt idx="9">
                  <c:v>MAHA SARAKHAM</c:v>
                </c:pt>
                <c:pt idx="10">
                  <c:v>NAKHON PATHOM</c:v>
                </c:pt>
                <c:pt idx="11">
                  <c:v>AYUTTHAYA</c:v>
                </c:pt>
                <c:pt idx="12">
                  <c:v>NAKHON RATCHASIMA</c:v>
                </c:pt>
                <c:pt idx="13">
                  <c:v>MAE HONG SON</c:v>
                </c:pt>
                <c:pt idx="14">
                  <c:v>PHANGNGA</c:v>
                </c:pt>
                <c:pt idx="15">
                  <c:v>YASOTHON</c:v>
                </c:pt>
                <c:pt idx="16">
                  <c:v>PRACHUAP KHIRI KHAN</c:v>
                </c:pt>
                <c:pt idx="17">
                  <c:v>NARATHIWAT</c:v>
                </c:pt>
                <c:pt idx="18">
                  <c:v>NAKHON NAYOK</c:v>
                </c:pt>
                <c:pt idx="19">
                  <c:v>CHAINAT</c:v>
                </c:pt>
                <c:pt idx="20">
                  <c:v>PATTANI</c:v>
                </c:pt>
                <c:pt idx="21">
                  <c:v>BUENG KAN</c:v>
                </c:pt>
                <c:pt idx="22">
                  <c:v>CHON BURI</c:v>
                </c:pt>
                <c:pt idx="23">
                  <c:v>NONTHABURI</c:v>
                </c:pt>
                <c:pt idx="24">
                  <c:v>SAMUT SAKHON</c:v>
                </c:pt>
                <c:pt idx="25">
                  <c:v>TAK</c:v>
                </c:pt>
                <c:pt idx="26">
                  <c:v>SAMUT PRAKAN</c:v>
                </c:pt>
                <c:pt idx="27">
                  <c:v>SARABURI</c:v>
                </c:pt>
                <c:pt idx="28">
                  <c:v>KHON KAEN</c:v>
                </c:pt>
                <c:pt idx="29">
                  <c:v>CHIANG MAI</c:v>
                </c:pt>
                <c:pt idx="30">
                  <c:v>PHUKET</c:v>
                </c:pt>
                <c:pt idx="31">
                  <c:v>LAMPANG</c:v>
                </c:pt>
                <c:pt idx="32">
                  <c:v>BANGKOK</c:v>
                </c:pt>
                <c:pt idx="33">
                  <c:v>CHACHOENGSAO</c:v>
                </c:pt>
                <c:pt idx="34">
                  <c:v>PATHUM THANI</c:v>
                </c:pt>
                <c:pt idx="36">
                  <c:v>THAILAND</c:v>
                </c:pt>
              </c:strCache>
            </c:strRef>
          </c:cat>
          <c:val>
            <c:numRef>
              <c:f>'Thailand Subnational 2018 (2)'!$J$48:$J$84</c:f>
              <c:numCache>
                <c:formatCode>General</c:formatCode>
                <c:ptCount val="37"/>
                <c:pt idx="0">
                  <c:v>1333</c:v>
                </c:pt>
                <c:pt idx="1">
                  <c:v>559</c:v>
                </c:pt>
                <c:pt idx="2">
                  <c:v>295</c:v>
                </c:pt>
                <c:pt idx="3">
                  <c:v>1094</c:v>
                </c:pt>
                <c:pt idx="4">
                  <c:v>334</c:v>
                </c:pt>
                <c:pt idx="5">
                  <c:v>1287</c:v>
                </c:pt>
                <c:pt idx="6">
                  <c:v>559</c:v>
                </c:pt>
                <c:pt idx="7">
                  <c:v>1008</c:v>
                </c:pt>
                <c:pt idx="8">
                  <c:v>292</c:v>
                </c:pt>
                <c:pt idx="9">
                  <c:v>999</c:v>
                </c:pt>
                <c:pt idx="10">
                  <c:v>1339</c:v>
                </c:pt>
                <c:pt idx="11">
                  <c:v>1135</c:v>
                </c:pt>
                <c:pt idx="12">
                  <c:v>3018</c:v>
                </c:pt>
                <c:pt idx="13">
                  <c:v>241</c:v>
                </c:pt>
                <c:pt idx="14">
                  <c:v>377</c:v>
                </c:pt>
                <c:pt idx="15">
                  <c:v>542</c:v>
                </c:pt>
                <c:pt idx="16">
                  <c:v>1110</c:v>
                </c:pt>
                <c:pt idx="17">
                  <c:v>565</c:v>
                </c:pt>
                <c:pt idx="18">
                  <c:v>425</c:v>
                </c:pt>
                <c:pt idx="19">
                  <c:v>398</c:v>
                </c:pt>
                <c:pt idx="20">
                  <c:v>374</c:v>
                </c:pt>
                <c:pt idx="21">
                  <c:v>498</c:v>
                </c:pt>
                <c:pt idx="22">
                  <c:v>6556</c:v>
                </c:pt>
                <c:pt idx="23">
                  <c:v>3989</c:v>
                </c:pt>
                <c:pt idx="24">
                  <c:v>1865</c:v>
                </c:pt>
                <c:pt idx="25">
                  <c:v>591</c:v>
                </c:pt>
                <c:pt idx="26">
                  <c:v>3607</c:v>
                </c:pt>
                <c:pt idx="27">
                  <c:v>1416</c:v>
                </c:pt>
                <c:pt idx="28">
                  <c:v>3729</c:v>
                </c:pt>
                <c:pt idx="29">
                  <c:v>5936</c:v>
                </c:pt>
                <c:pt idx="30">
                  <c:v>1708</c:v>
                </c:pt>
                <c:pt idx="31">
                  <c:v>1978</c:v>
                </c:pt>
                <c:pt idx="32">
                  <c:v>28601</c:v>
                </c:pt>
                <c:pt idx="33">
                  <c:v>1939</c:v>
                </c:pt>
                <c:pt idx="34">
                  <c:v>4112</c:v>
                </c:pt>
                <c:pt idx="36">
                  <c:v>92778</c:v>
                </c:pt>
              </c:numCache>
            </c:numRef>
          </c:val>
          <c:extLst>
            <c:ext xmlns:c16="http://schemas.microsoft.com/office/drawing/2014/chart" uri="{C3380CC4-5D6E-409C-BE32-E72D297353CC}">
              <c16:uniqueId val="{00000001-8CDE-4AE3-B8ED-EB3508E06788}"/>
            </c:ext>
          </c:extLst>
        </c:ser>
        <c:dLbls>
          <c:showLegendKey val="0"/>
          <c:showVal val="0"/>
          <c:showCatName val="0"/>
          <c:showSerName val="0"/>
          <c:showPercent val="0"/>
          <c:showBubbleSize val="0"/>
        </c:dLbls>
        <c:gapWidth val="72"/>
        <c:overlap val="100"/>
        <c:axId val="175608576"/>
        <c:axId val="175610112"/>
      </c:barChart>
      <c:catAx>
        <c:axId val="17560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610112"/>
        <c:crosses val="autoZero"/>
        <c:auto val="1"/>
        <c:lblAlgn val="ctr"/>
        <c:lblOffset val="100"/>
        <c:noMultiLvlLbl val="0"/>
      </c:catAx>
      <c:valAx>
        <c:axId val="175610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608576"/>
        <c:crosses val="autoZero"/>
        <c:crossBetween val="between"/>
        <c:majorUnit val="0.25"/>
      </c:valAx>
      <c:spPr>
        <a:noFill/>
        <a:ln>
          <a:noFill/>
        </a:ln>
        <a:effectLst/>
      </c:spPr>
    </c:plotArea>
    <c:legend>
      <c:legendPos val="r"/>
      <c:layout>
        <c:manualLayout>
          <c:xMode val="edge"/>
          <c:yMode val="edge"/>
          <c:x val="0.15333311801832053"/>
          <c:y val="0.87395997674233394"/>
          <c:w val="0.73355158395545772"/>
          <c:h val="0.1085000969069421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THA_28!$B$3</c:f>
              <c:strCache>
                <c:ptCount val="1"/>
                <c:pt idx="0">
                  <c:v>Estimate</c:v>
                </c:pt>
              </c:strCache>
            </c:strRef>
          </c:tx>
          <c:spPr>
            <a:solidFill>
              <a:srgbClr val="00A99A"/>
            </a:solidFill>
          </c:spPr>
          <c:invertIfNegative val="0"/>
          <c:dLbls>
            <c:dLbl>
              <c:idx val="0"/>
              <c:tx>
                <c:rich>
                  <a:bodyPr/>
                  <a:lstStyle/>
                  <a:p>
                    <a:r>
                      <a:rPr lang="en-US"/>
                      <a:t>3,000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1E-466C-A3E1-75C4A0247B4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pregnant women 
living with HIV</c:v>
                </c:pt>
                <c:pt idx="1">
                  <c:v>Number of 
pregnant women
receiving ARVs</c:v>
                </c:pt>
                <c:pt idx="2">
                  <c:v>PMTCT coverage (%)</c:v>
                </c:pt>
              </c:strCache>
            </c:strRef>
          </c:cat>
          <c:val>
            <c:numRef>
              <c:f>THA_28!$B$4:$B$6</c:f>
              <c:numCache>
                <c:formatCode>General</c:formatCode>
                <c:ptCount val="3"/>
                <c:pt idx="0" formatCode="_(* #,##0_);_(* \(#,##0\);_(* &quot;-&quot;??_);_(@_)">
                  <c:v>3037</c:v>
                </c:pt>
              </c:numCache>
            </c:numRef>
          </c:val>
          <c:extLst>
            <c:ext xmlns:c16="http://schemas.microsoft.com/office/drawing/2014/chart" uri="{C3380CC4-5D6E-409C-BE32-E72D297353CC}">
              <c16:uniqueId val="{00000000-8273-4D24-8336-89004193A995}"/>
            </c:ext>
          </c:extLst>
        </c:ser>
        <c:ser>
          <c:idx val="3"/>
          <c:order val="3"/>
          <c:tx>
            <c:strRef>
              <c:f>THA_28!$E$3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73-4D24-8336-89004193A99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pregnant women 
living with HIV</c:v>
                </c:pt>
                <c:pt idx="1">
                  <c:v>Number of 
pregnant women
receiving ARVs</c:v>
                </c:pt>
                <c:pt idx="2">
                  <c:v>PMTCT coverage (%)</c:v>
                </c:pt>
              </c:strCache>
            </c:strRef>
          </c:cat>
          <c:val>
            <c:numRef>
              <c:f>THA_28!$E$4:$E$6</c:f>
              <c:numCache>
                <c:formatCode>_(* #,##0_);_(* \(#,##0\);_(* "-"??_);_(@_)</c:formatCode>
                <c:ptCount val="3"/>
                <c:pt idx="1">
                  <c:v>2980</c:v>
                </c:pt>
              </c:numCache>
            </c:numRef>
          </c:val>
          <c:extLst>
            <c:ext xmlns:c16="http://schemas.microsoft.com/office/drawing/2014/chart" uri="{C3380CC4-5D6E-409C-BE32-E72D297353CC}">
              <c16:uniqueId val="{00000002-8273-4D24-8336-89004193A995}"/>
            </c:ext>
          </c:extLst>
        </c:ser>
        <c:dLbls>
          <c:showLegendKey val="0"/>
          <c:showVal val="0"/>
          <c:showCatName val="0"/>
          <c:showSerName val="0"/>
          <c:showPercent val="0"/>
          <c:showBubbleSize val="0"/>
        </c:dLbls>
        <c:gapWidth val="90"/>
        <c:overlap val="100"/>
        <c:axId val="144372480"/>
        <c:axId val="144374016"/>
      </c:barChart>
      <c:barChart>
        <c:barDir val="col"/>
        <c:grouping val="clustered"/>
        <c:varyColors val="0"/>
        <c:ser>
          <c:idx val="4"/>
          <c:order val="4"/>
          <c:tx>
            <c:strRef>
              <c:f>THA_28!$F$3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tx>
                <c:rich>
                  <a:bodyPr/>
                  <a:lstStyle/>
                  <a:p>
                    <a:r>
                      <a:rPr lang="en-US" dirty="0"/>
                      <a:t>&gt;95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273-4D24-8336-89004193A99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pregnant women 
living with HIV</c:v>
                </c:pt>
                <c:pt idx="1">
                  <c:v>Number of 
pregnant women
receiving ARVs</c:v>
                </c:pt>
                <c:pt idx="2">
                  <c:v>PMTCT coverage (%)</c:v>
                </c:pt>
              </c:strCache>
            </c:strRef>
          </c:cat>
          <c:val>
            <c:numRef>
              <c:f>THA_28!$F$4:$F$6</c:f>
              <c:numCache>
                <c:formatCode>General</c:formatCode>
                <c:ptCount val="3"/>
                <c:pt idx="2" formatCode="#,##0">
                  <c:v>96</c:v>
                </c:pt>
              </c:numCache>
            </c:numRef>
          </c:val>
          <c:extLst>
            <c:ext xmlns:c16="http://schemas.microsoft.com/office/drawing/2014/chart" uri="{C3380CC4-5D6E-409C-BE32-E72D297353CC}">
              <c16:uniqueId val="{00000004-8273-4D24-8336-89004193A995}"/>
            </c:ext>
          </c:extLst>
        </c:ser>
        <c:dLbls>
          <c:showLegendKey val="0"/>
          <c:showVal val="0"/>
          <c:showCatName val="0"/>
          <c:showSerName val="0"/>
          <c:showPercent val="0"/>
          <c:showBubbleSize val="0"/>
        </c:dLbls>
        <c:gapWidth val="90"/>
        <c:axId val="144517376"/>
        <c:axId val="144515456"/>
      </c:barChart>
      <c:lineChart>
        <c:grouping val="standard"/>
        <c:varyColors val="0"/>
        <c:ser>
          <c:idx val="1"/>
          <c:order val="1"/>
          <c:tx>
            <c:strRef>
              <c:f>THA_28!$C$3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8273-4D24-8336-89004193A99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pregnant women 
living with HIV</c:v>
                </c:pt>
                <c:pt idx="1">
                  <c:v>Number of 
pregnant women
receiving ARVs</c:v>
                </c:pt>
                <c:pt idx="2">
                  <c:v>PMTCT coverage (%)</c:v>
                </c:pt>
              </c:strCache>
            </c:strRef>
          </c:cat>
          <c:val>
            <c:numRef>
              <c:f>THA_28!$C$4:$C$6</c:f>
              <c:numCache>
                <c:formatCode>General</c:formatCode>
                <c:ptCount val="3"/>
                <c:pt idx="0" formatCode="_(* #,##0_);_(* \(#,##0\);_(* &quot;-&quot;??_);_(@_)">
                  <c:v>2521</c:v>
                </c:pt>
              </c:numCache>
            </c:numRef>
          </c:val>
          <c:smooth val="0"/>
          <c:extLst>
            <c:ext xmlns:c16="http://schemas.microsoft.com/office/drawing/2014/chart" uri="{C3380CC4-5D6E-409C-BE32-E72D297353CC}">
              <c16:uniqueId val="{00000006-8273-4D24-8336-89004193A995}"/>
            </c:ext>
          </c:extLst>
        </c:ser>
        <c:ser>
          <c:idx val="2"/>
          <c:order val="2"/>
          <c:tx>
            <c:strRef>
              <c:f>THA_28!$D$3</c:f>
              <c:strCache>
                <c:ptCount val="1"/>
                <c:pt idx="0">
                  <c:v>Upper estimate</c:v>
                </c:pt>
              </c:strCache>
            </c:strRef>
          </c:tx>
          <c:marker>
            <c:symbol val="dash"/>
            <c:size val="10"/>
            <c:spPr>
              <a:solidFill>
                <a:schemeClr val="tx1"/>
              </a:solidFill>
              <a:ln>
                <a:noFill/>
              </a:ln>
            </c:spPr>
          </c:marker>
          <c:cat>
            <c:strRef>
              <c:f>THA_28!$A$4:$A$6</c:f>
              <c:strCache>
                <c:ptCount val="3"/>
                <c:pt idx="0">
                  <c:v>Estimated number 
of pregnant women 
living with HIV</c:v>
                </c:pt>
                <c:pt idx="1">
                  <c:v>Number of 
pregnant women
receiving ARVs</c:v>
                </c:pt>
                <c:pt idx="2">
                  <c:v>PMTCT coverage (%)</c:v>
                </c:pt>
              </c:strCache>
            </c:strRef>
          </c:cat>
          <c:val>
            <c:numRef>
              <c:f>THA_28!$D$4:$D$6</c:f>
              <c:numCache>
                <c:formatCode>General</c:formatCode>
                <c:ptCount val="3"/>
                <c:pt idx="0" formatCode="_(* #,##0_);_(* \(#,##0\);_(* &quot;-&quot;??_);_(@_)">
                  <c:v>3520</c:v>
                </c:pt>
              </c:numCache>
            </c:numRef>
          </c:val>
          <c:smooth val="0"/>
          <c:extLst>
            <c:ext xmlns:c16="http://schemas.microsoft.com/office/drawing/2014/chart" uri="{C3380CC4-5D6E-409C-BE32-E72D297353CC}">
              <c16:uniqueId val="{00000007-8273-4D24-8336-89004193A995}"/>
            </c:ext>
          </c:extLst>
        </c:ser>
        <c:dLbls>
          <c:showLegendKey val="0"/>
          <c:showVal val="0"/>
          <c:showCatName val="0"/>
          <c:showSerName val="0"/>
          <c:showPercent val="0"/>
          <c:showBubbleSize val="0"/>
        </c:dLbls>
        <c:hiLowLines/>
        <c:marker val="1"/>
        <c:smooth val="0"/>
        <c:axId val="144372480"/>
        <c:axId val="144374016"/>
      </c:lineChart>
      <c:lineChart>
        <c:grouping val="standard"/>
        <c:varyColors val="0"/>
        <c:ser>
          <c:idx val="5"/>
          <c:order val="5"/>
          <c:tx>
            <c:strRef>
              <c:f>THA_28!$G$3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8273-4D24-8336-89004193A995}"/>
              </c:ext>
            </c:extLst>
          </c:dPt>
          <c:cat>
            <c:strRef>
              <c:f>THA_28!$A$4:$A$6</c:f>
              <c:strCache>
                <c:ptCount val="3"/>
                <c:pt idx="0">
                  <c:v>Estimated number 
of pregnant women 
living with HIV</c:v>
                </c:pt>
                <c:pt idx="1">
                  <c:v>Number of 
pregnant women
receiving ARVs</c:v>
                </c:pt>
                <c:pt idx="2">
                  <c:v>PMTCT coverage (%)</c:v>
                </c:pt>
              </c:strCache>
            </c:strRef>
          </c:cat>
          <c:val>
            <c:numRef>
              <c:f>THA_28!$G$4:$G$6</c:f>
              <c:numCache>
                <c:formatCode>General</c:formatCode>
                <c:ptCount val="3"/>
                <c:pt idx="2" formatCode="#,##0">
                  <c:v>81</c:v>
                </c:pt>
              </c:numCache>
            </c:numRef>
          </c:val>
          <c:smooth val="0"/>
          <c:extLst>
            <c:ext xmlns:c16="http://schemas.microsoft.com/office/drawing/2014/chart" uri="{C3380CC4-5D6E-409C-BE32-E72D297353CC}">
              <c16:uniqueId val="{00000009-8273-4D24-8336-89004193A995}"/>
            </c:ext>
          </c:extLst>
        </c:ser>
        <c:ser>
          <c:idx val="6"/>
          <c:order val="6"/>
          <c:tx>
            <c:strRef>
              <c:f>THA_28!$H$3</c:f>
              <c:strCache>
                <c:ptCount val="1"/>
                <c:pt idx="0">
                  <c:v>ART Upper estimate</c:v>
                </c:pt>
              </c:strCache>
            </c:strRef>
          </c:tx>
          <c:marker>
            <c:symbol val="dash"/>
            <c:size val="10"/>
            <c:spPr>
              <a:solidFill>
                <a:schemeClr val="tx1"/>
              </a:solidFill>
              <a:ln>
                <a:noFill/>
              </a:ln>
            </c:spPr>
          </c:marker>
          <c:cat>
            <c:strRef>
              <c:f>THA_28!$A$4:$A$6</c:f>
              <c:strCache>
                <c:ptCount val="3"/>
                <c:pt idx="0">
                  <c:v>Estimated number 
of pregnant women 
living with HIV</c:v>
                </c:pt>
                <c:pt idx="1">
                  <c:v>Number of 
pregnant women
receiving ARVs</c:v>
                </c:pt>
                <c:pt idx="2">
                  <c:v>PMTCT coverage (%)</c:v>
                </c:pt>
              </c:strCache>
            </c:strRef>
          </c:cat>
          <c:val>
            <c:numRef>
              <c:f>THA_28!$H$4:$H$6</c:f>
              <c:numCache>
                <c:formatCode>General</c:formatCode>
                <c:ptCount val="3"/>
                <c:pt idx="2" formatCode="#,##0">
                  <c:v>98</c:v>
                </c:pt>
              </c:numCache>
            </c:numRef>
          </c:val>
          <c:smooth val="0"/>
          <c:extLst>
            <c:ext xmlns:c16="http://schemas.microsoft.com/office/drawing/2014/chart" uri="{C3380CC4-5D6E-409C-BE32-E72D297353CC}">
              <c16:uniqueId val="{0000000A-8273-4D24-8336-89004193A995}"/>
            </c:ext>
          </c:extLst>
        </c:ser>
        <c:dLbls>
          <c:showLegendKey val="0"/>
          <c:showVal val="0"/>
          <c:showCatName val="0"/>
          <c:showSerName val="0"/>
          <c:showPercent val="0"/>
          <c:showBubbleSize val="0"/>
        </c:dLbls>
        <c:hiLowLines/>
        <c:marker val="1"/>
        <c:smooth val="0"/>
        <c:axId val="144517376"/>
        <c:axId val="144515456"/>
      </c:lineChart>
      <c:catAx>
        <c:axId val="144372480"/>
        <c:scaling>
          <c:orientation val="minMax"/>
        </c:scaling>
        <c:delete val="0"/>
        <c:axPos val="b"/>
        <c:numFmt formatCode="General" sourceLinked="0"/>
        <c:majorTickMark val="out"/>
        <c:minorTickMark val="none"/>
        <c:tickLblPos val="nextTo"/>
        <c:crossAx val="144374016"/>
        <c:crosses val="autoZero"/>
        <c:auto val="1"/>
        <c:lblAlgn val="ctr"/>
        <c:lblOffset val="100"/>
        <c:noMultiLvlLbl val="0"/>
      </c:catAx>
      <c:valAx>
        <c:axId val="144374016"/>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44372480"/>
        <c:crosses val="autoZero"/>
        <c:crossBetween val="between"/>
      </c:valAx>
      <c:valAx>
        <c:axId val="144515456"/>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44517376"/>
        <c:crosses val="max"/>
        <c:crossBetween val="between"/>
        <c:majorUnit val="20"/>
      </c:valAx>
      <c:catAx>
        <c:axId val="144517376"/>
        <c:scaling>
          <c:orientation val="minMax"/>
        </c:scaling>
        <c:delete val="1"/>
        <c:axPos val="b"/>
        <c:numFmt formatCode="General" sourceLinked="1"/>
        <c:majorTickMark val="out"/>
        <c:minorTickMark val="none"/>
        <c:tickLblPos val="nextTo"/>
        <c:crossAx val="144515456"/>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THA!$A$5</c:f>
              <c:strCache>
                <c:ptCount val="1"/>
                <c:pt idx="0">
                  <c:v>Thailand</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0448-4DCC-B0B0-6EFD6322E9D5}"/>
              </c:ext>
            </c:extLst>
          </c:dPt>
          <c:dPt>
            <c:idx val="1"/>
            <c:invertIfNegative val="0"/>
            <c:bubble3D val="0"/>
            <c:spPr>
              <a:solidFill>
                <a:srgbClr val="33CCCC"/>
              </a:solidFill>
              <a:ln>
                <a:noFill/>
              </a:ln>
              <a:effectLst/>
            </c:spPr>
            <c:extLst>
              <c:ext xmlns:c16="http://schemas.microsoft.com/office/drawing/2014/chart" uri="{C3380CC4-5D6E-409C-BE32-E72D297353CC}">
                <c16:uniqueId val="{00000003-0448-4DCC-B0B0-6EFD6322E9D5}"/>
              </c:ext>
            </c:extLst>
          </c:dPt>
          <c:dPt>
            <c:idx val="2"/>
            <c:invertIfNegative val="0"/>
            <c:bubble3D val="0"/>
            <c:spPr>
              <a:solidFill>
                <a:srgbClr val="F78F20"/>
              </a:solidFill>
              <a:ln>
                <a:noFill/>
              </a:ln>
              <a:effectLst/>
            </c:spPr>
            <c:extLst>
              <c:ext xmlns:c16="http://schemas.microsoft.com/office/drawing/2014/chart" uri="{C3380CC4-5D6E-409C-BE32-E72D297353CC}">
                <c16:uniqueId val="{00000005-0448-4DCC-B0B0-6EFD6322E9D5}"/>
              </c:ext>
            </c:extLst>
          </c:dPt>
          <c:dPt>
            <c:idx val="3"/>
            <c:invertIfNegative val="0"/>
            <c:bubble3D val="0"/>
            <c:spPr>
              <a:solidFill>
                <a:srgbClr val="F26B73"/>
              </a:solidFill>
              <a:ln>
                <a:noFill/>
              </a:ln>
              <a:effectLst/>
            </c:spPr>
            <c:extLst>
              <c:ext xmlns:c16="http://schemas.microsoft.com/office/drawing/2014/chart" uri="{C3380CC4-5D6E-409C-BE32-E72D297353CC}">
                <c16:uniqueId val="{00000007-0448-4DCC-B0B0-6EFD6322E9D5}"/>
              </c:ext>
            </c:extLst>
          </c:dPt>
          <c:dLbls>
            <c:dLbl>
              <c:idx val="0"/>
              <c:tx>
                <c:rich>
                  <a:bodyPr/>
                  <a:lstStyle/>
                  <a:p>
                    <a:r>
                      <a:rPr lang="en-US"/>
                      <a:t>3000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448-4DCC-B0B0-6EFD6322E9D5}"/>
                </c:ext>
              </c:extLst>
            </c:dLbl>
            <c:dLbl>
              <c:idx val="3"/>
              <c:tx>
                <c:rich>
                  <a:bodyPr/>
                  <a:lstStyle/>
                  <a:p>
                    <a:r>
                      <a:rPr lang="en-US"/>
                      <a:t>&lt;100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448-4DCC-B0B0-6EFD6322E9D5}"/>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THA!$B$4:$E$4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child infections</c:v>
                </c:pt>
              </c:strCache>
            </c:strRef>
          </c:cat>
          <c:val>
            <c:numRef>
              <c:f>THA!$B$5:$E$5</c:f>
              <c:numCache>
                <c:formatCode>General</c:formatCode>
                <c:ptCount val="4"/>
                <c:pt idx="0">
                  <c:v>3037</c:v>
                </c:pt>
                <c:pt idx="1">
                  <c:v>2945</c:v>
                </c:pt>
                <c:pt idx="2">
                  <c:v>2800</c:v>
                </c:pt>
                <c:pt idx="3">
                  <c:v>49</c:v>
                </c:pt>
              </c:numCache>
            </c:numRef>
          </c:val>
          <c:extLst>
            <c:ext xmlns:c16="http://schemas.microsoft.com/office/drawing/2014/chart" uri="{C3380CC4-5D6E-409C-BE32-E72D297353CC}">
              <c16:uniqueId val="{00000008-0448-4DCC-B0B0-6EFD6322E9D5}"/>
            </c:ext>
          </c:extLst>
        </c:ser>
        <c:dLbls>
          <c:showLegendKey val="0"/>
          <c:showVal val="0"/>
          <c:showCatName val="0"/>
          <c:showSerName val="0"/>
          <c:showPercent val="0"/>
          <c:showBubbleSize val="0"/>
        </c:dLbls>
        <c:gapWidth val="144"/>
        <c:axId val="171629184"/>
        <c:axId val="171635072"/>
      </c:barChart>
      <c:lineChart>
        <c:grouping val="standard"/>
        <c:varyColors val="0"/>
        <c:ser>
          <c:idx val="1"/>
          <c:order val="1"/>
          <c:tx>
            <c:strRef>
              <c:f>THA!$A$6</c:f>
              <c:strCache>
                <c:ptCount val="1"/>
                <c:pt idx="0">
                  <c:v>Proportion</c:v>
                </c:pt>
              </c:strCache>
            </c:strRef>
          </c:tx>
          <c:spPr>
            <a:ln>
              <a:noFill/>
            </a:ln>
          </c:spPr>
          <c:marker>
            <c:spPr>
              <a:noFill/>
              <a:ln>
                <a:noFill/>
              </a:ln>
            </c:spPr>
          </c:marker>
          <c:dLbls>
            <c:dLbl>
              <c:idx val="1"/>
              <c:layout>
                <c:manualLayout>
                  <c:x val="-4.7599645974485814E-2"/>
                  <c:y val="2.7505346553902986E-2"/>
                </c:manualLayout>
              </c:layout>
              <c:spPr/>
              <c:txPr>
                <a:bodyPr/>
                <a:lstStyle/>
                <a:p>
                  <a:pPr>
                    <a:defRPr sz="2000" b="1">
                      <a:solidFill>
                        <a:srgbClr val="00A99A"/>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48-4DCC-B0B0-6EFD6322E9D5}"/>
                </c:ext>
              </c:extLst>
            </c:dLbl>
            <c:dLbl>
              <c:idx val="2"/>
              <c:layout>
                <c:manualLayout>
                  <c:x val="-5.2885058236642198E-2"/>
                  <c:y val="1.0108632254301546E-2"/>
                </c:manualLayout>
              </c:layout>
              <c:spPr/>
              <c:txPr>
                <a:bodyPr/>
                <a:lstStyle/>
                <a:p>
                  <a:pPr>
                    <a:defRPr sz="2000" b="1">
                      <a:solidFill>
                        <a:srgbClr val="F78F2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48-4DCC-B0B0-6EFD6322E9D5}"/>
                </c:ext>
              </c:extLst>
            </c:dLbl>
            <c:dLbl>
              <c:idx val="3"/>
              <c:layout>
                <c:manualLayout>
                  <c:x val="-5.2493022146016102E-2"/>
                  <c:y val="-9.5679012345679007E-2"/>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48-4DCC-B0B0-6EFD6322E9D5}"/>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child infections</c:v>
                </c:pt>
              </c:strCache>
            </c:strRef>
          </c:cat>
          <c:val>
            <c:numRef>
              <c:f>THA!$B$6:$E$6</c:f>
              <c:numCache>
                <c:formatCode>0%</c:formatCode>
                <c:ptCount val="4"/>
                <c:pt idx="1">
                  <c:v>0.96970694764570298</c:v>
                </c:pt>
                <c:pt idx="2">
                  <c:v>0.92196246295686535</c:v>
                </c:pt>
                <c:pt idx="3" formatCode="0.0%">
                  <c:v>1.6134343101745142E-2</c:v>
                </c:pt>
              </c:numCache>
            </c:numRef>
          </c:val>
          <c:smooth val="0"/>
          <c:extLst>
            <c:ext xmlns:c16="http://schemas.microsoft.com/office/drawing/2014/chart" uri="{C3380CC4-5D6E-409C-BE32-E72D297353CC}">
              <c16:uniqueId val="{0000000C-0448-4DCC-B0B0-6EFD6322E9D5}"/>
            </c:ext>
          </c:extLst>
        </c:ser>
        <c:dLbls>
          <c:showLegendKey val="0"/>
          <c:showVal val="0"/>
          <c:showCatName val="0"/>
          <c:showSerName val="0"/>
          <c:showPercent val="0"/>
          <c:showBubbleSize val="0"/>
        </c:dLbls>
        <c:marker val="1"/>
        <c:smooth val="0"/>
        <c:axId val="172105728"/>
        <c:axId val="171636992"/>
      </c:lineChart>
      <c:catAx>
        <c:axId val="17162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1635072"/>
        <c:crosses val="autoZero"/>
        <c:auto val="1"/>
        <c:lblAlgn val="ctr"/>
        <c:lblOffset val="100"/>
        <c:noMultiLvlLbl val="0"/>
      </c:catAx>
      <c:valAx>
        <c:axId val="171635072"/>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71629184"/>
        <c:crosses val="autoZero"/>
        <c:crossBetween val="between"/>
      </c:valAx>
      <c:valAx>
        <c:axId val="17163699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72105728"/>
        <c:crosses val="max"/>
        <c:crossBetween val="between"/>
        <c:majorUnit val="1"/>
      </c:valAx>
      <c:catAx>
        <c:axId val="172105728"/>
        <c:scaling>
          <c:orientation val="minMax"/>
        </c:scaling>
        <c:delete val="1"/>
        <c:axPos val="b"/>
        <c:numFmt formatCode="General" sourceLinked="1"/>
        <c:majorTickMark val="out"/>
        <c:minorTickMark val="none"/>
        <c:tickLblPos val="nextTo"/>
        <c:crossAx val="17163699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dLbl>
              <c:idx val="0"/>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156-4445-AB70-D97F3E324B22}"/>
                </c:ext>
              </c:extLst>
            </c:dLbl>
            <c:dLbl>
              <c:idx val="1"/>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156-4445-AB70-D97F3E324B22}"/>
                </c:ext>
              </c:extLst>
            </c:dLbl>
            <c:spPr>
              <a:solidFill>
                <a:srgbClr val="FF0000"/>
              </a:solid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THA!$W$38:$W$39</c:f>
              <c:strCache>
                <c:ptCount val="2"/>
                <c:pt idx="0">
                  <c:v>National</c:v>
                </c:pt>
                <c:pt idx="1">
                  <c:v>Nakhon Ratchasima</c:v>
                </c:pt>
              </c:strCache>
            </c:strRef>
          </c:cat>
          <c:val>
            <c:numRef>
              <c:f>THA!$X$38:$X$39</c:f>
              <c:numCache>
                <c:formatCode>General</c:formatCode>
                <c:ptCount val="2"/>
                <c:pt idx="0" formatCode="0.0">
                  <c:v>1.0900000000000001</c:v>
                </c:pt>
                <c:pt idx="1">
                  <c:v>4.8</c:v>
                </c:pt>
              </c:numCache>
            </c:numRef>
          </c:val>
          <c:extLst>
            <c:ext xmlns:c16="http://schemas.microsoft.com/office/drawing/2014/chart" uri="{C3380CC4-5D6E-409C-BE32-E72D297353CC}">
              <c16:uniqueId val="{00000002-B156-4445-AB70-D97F3E324B22}"/>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0.0"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86290676164973E-2"/>
          <c:y val="8.6044437359317591E-2"/>
          <c:w val="0.90499023474152152"/>
          <c:h val="0.76501213843755245"/>
        </c:manualLayout>
      </c:layout>
      <c:barChart>
        <c:barDir val="col"/>
        <c:grouping val="clustered"/>
        <c:varyColors val="0"/>
        <c:ser>
          <c:idx val="0"/>
          <c:order val="0"/>
          <c:spPr>
            <a:solidFill>
              <a:srgbClr val="00A99A"/>
            </a:solidFill>
            <a:ln>
              <a:noFill/>
            </a:ln>
          </c:spPr>
          <c:invertIfNegative val="0"/>
          <c:dPt>
            <c:idx val="0"/>
            <c:invertIfNegative val="0"/>
            <c:bubble3D val="0"/>
            <c:extLst>
              <c:ext xmlns:c16="http://schemas.microsoft.com/office/drawing/2014/chart" uri="{C3380CC4-5D6E-409C-BE32-E72D297353CC}">
                <c16:uniqueId val="{00000000-6FB1-4C8A-A723-58DE11D07F76}"/>
              </c:ext>
            </c:extLst>
          </c:dPt>
          <c:dPt>
            <c:idx val="1"/>
            <c:invertIfNegative val="0"/>
            <c:bubble3D val="0"/>
            <c:extLst>
              <c:ext xmlns:c16="http://schemas.microsoft.com/office/drawing/2014/chart" uri="{C3380CC4-5D6E-409C-BE32-E72D297353CC}">
                <c16:uniqueId val="{00000001-6FB1-4C8A-A723-58DE11D07F76}"/>
              </c:ext>
            </c:extLst>
          </c:dPt>
          <c:dPt>
            <c:idx val="2"/>
            <c:invertIfNegative val="0"/>
            <c:bubble3D val="0"/>
            <c:extLst>
              <c:ext xmlns:c16="http://schemas.microsoft.com/office/drawing/2014/chart" uri="{C3380CC4-5D6E-409C-BE32-E72D297353CC}">
                <c16:uniqueId val="{00000002-6FB1-4C8A-A723-58DE11D07F7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yr'!$A$5:$A$9</c:f>
              <c:strCache>
                <c:ptCount val="5"/>
                <c:pt idx="0">
                  <c:v>FSW (non-venue based) 2021</c:v>
                </c:pt>
                <c:pt idx="1">
                  <c:v>MSW (2018)</c:v>
                </c:pt>
                <c:pt idx="2">
                  <c:v>TG (2020)</c:v>
                </c:pt>
                <c:pt idx="3">
                  <c:v>MSM (2020)</c:v>
                </c:pt>
                <c:pt idx="4">
                  <c:v>PWID (2020)</c:v>
                </c:pt>
              </c:strCache>
            </c:strRef>
          </c:cat>
          <c:val>
            <c:numRef>
              <c:f>'HIV Prev KP_latest yr'!$B$5:$B$9</c:f>
              <c:numCache>
                <c:formatCode>General</c:formatCode>
                <c:ptCount val="5"/>
                <c:pt idx="0">
                  <c:v>1.0900000000000001</c:v>
                </c:pt>
              </c:numCache>
            </c:numRef>
          </c:val>
          <c:extLst>
            <c:ext xmlns:c16="http://schemas.microsoft.com/office/drawing/2014/chart" uri="{C3380CC4-5D6E-409C-BE32-E72D297353CC}">
              <c16:uniqueId val="{00000003-6FB1-4C8A-A723-58DE11D07F76}"/>
            </c:ext>
          </c:extLst>
        </c:ser>
        <c:ser>
          <c:idx val="1"/>
          <c:order val="1"/>
          <c:invertIfNegative val="0"/>
          <c:dPt>
            <c:idx val="1"/>
            <c:invertIfNegative val="0"/>
            <c:bubble3D val="0"/>
            <c:spPr>
              <a:solidFill>
                <a:srgbClr val="F78E1E"/>
              </a:solidFill>
              <a:ln>
                <a:noFill/>
              </a:ln>
            </c:spPr>
            <c:extLst>
              <c:ext xmlns:c16="http://schemas.microsoft.com/office/drawing/2014/chart" uri="{C3380CC4-5D6E-409C-BE32-E72D297353CC}">
                <c16:uniqueId val="{00000005-6FB1-4C8A-A723-58DE11D07F7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yr'!$A$5:$A$9</c:f>
              <c:strCache>
                <c:ptCount val="5"/>
                <c:pt idx="0">
                  <c:v>FSW (non-venue based) 2021</c:v>
                </c:pt>
                <c:pt idx="1">
                  <c:v>MSW (2018)</c:v>
                </c:pt>
                <c:pt idx="2">
                  <c:v>TG (2020)</c:v>
                </c:pt>
                <c:pt idx="3">
                  <c:v>MSM (2020)</c:v>
                </c:pt>
                <c:pt idx="4">
                  <c:v>PWID (2020)</c:v>
                </c:pt>
              </c:strCache>
            </c:strRef>
          </c:cat>
          <c:val>
            <c:numRef>
              <c:f>'HIV Prev KP_latest yr'!$C$5:$C$9</c:f>
              <c:numCache>
                <c:formatCode>General</c:formatCode>
                <c:ptCount val="5"/>
                <c:pt idx="1">
                  <c:v>3.8</c:v>
                </c:pt>
              </c:numCache>
            </c:numRef>
          </c:val>
          <c:extLst>
            <c:ext xmlns:c16="http://schemas.microsoft.com/office/drawing/2014/chart" uri="{C3380CC4-5D6E-409C-BE32-E72D297353CC}">
              <c16:uniqueId val="{00000006-6FB1-4C8A-A723-58DE11D07F76}"/>
            </c:ext>
          </c:extLst>
        </c:ser>
        <c:ser>
          <c:idx val="2"/>
          <c:order val="2"/>
          <c:spPr>
            <a:solidFill>
              <a:srgbClr val="EC008C"/>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yr'!$A$5:$A$9</c:f>
              <c:strCache>
                <c:ptCount val="5"/>
                <c:pt idx="0">
                  <c:v>FSW (non-venue based) 2021</c:v>
                </c:pt>
                <c:pt idx="1">
                  <c:v>MSW (2018)</c:v>
                </c:pt>
                <c:pt idx="2">
                  <c:v>TG (2020)</c:v>
                </c:pt>
                <c:pt idx="3">
                  <c:v>MSM (2020)</c:v>
                </c:pt>
                <c:pt idx="4">
                  <c:v>PWID (2020)</c:v>
                </c:pt>
              </c:strCache>
            </c:strRef>
          </c:cat>
          <c:val>
            <c:numRef>
              <c:f>'HIV Prev KP_latest yr'!$D$5:$D$9</c:f>
              <c:numCache>
                <c:formatCode>General</c:formatCode>
                <c:ptCount val="5"/>
                <c:pt idx="2">
                  <c:v>4.2</c:v>
                </c:pt>
              </c:numCache>
            </c:numRef>
          </c:val>
          <c:extLst>
            <c:ext xmlns:c16="http://schemas.microsoft.com/office/drawing/2014/chart" uri="{C3380CC4-5D6E-409C-BE32-E72D297353CC}">
              <c16:uniqueId val="{00000007-6FB1-4C8A-A723-58DE11D07F76}"/>
            </c:ext>
          </c:extLst>
        </c:ser>
        <c:ser>
          <c:idx val="3"/>
          <c:order val="3"/>
          <c:spPr>
            <a:solidFill>
              <a:srgbClr val="00AEEF"/>
            </a:solidFill>
            <a:ln>
              <a:noFill/>
            </a:ln>
          </c:spPr>
          <c:invertIfNegative val="0"/>
          <c:dPt>
            <c:idx val="3"/>
            <c:invertIfNegative val="0"/>
            <c:bubble3D val="0"/>
            <c:spPr>
              <a:solidFill>
                <a:srgbClr val="E31837"/>
              </a:solidFill>
              <a:ln>
                <a:noFill/>
              </a:ln>
            </c:spPr>
            <c:extLst>
              <c:ext xmlns:c16="http://schemas.microsoft.com/office/drawing/2014/chart" uri="{C3380CC4-5D6E-409C-BE32-E72D297353CC}">
                <c16:uniqueId val="{00000009-6FB1-4C8A-A723-58DE11D07F7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yr'!$A$5:$A$9</c:f>
              <c:strCache>
                <c:ptCount val="5"/>
                <c:pt idx="0">
                  <c:v>FSW (non-venue based) 2021</c:v>
                </c:pt>
                <c:pt idx="1">
                  <c:v>MSW (2018)</c:v>
                </c:pt>
                <c:pt idx="2">
                  <c:v>TG (2020)</c:v>
                </c:pt>
                <c:pt idx="3">
                  <c:v>MSM (2020)</c:v>
                </c:pt>
                <c:pt idx="4">
                  <c:v>PWID (2020)</c:v>
                </c:pt>
              </c:strCache>
            </c:strRef>
          </c:cat>
          <c:val>
            <c:numRef>
              <c:f>'HIV Prev KP_latest yr'!$E$5:$E$9</c:f>
              <c:numCache>
                <c:formatCode>General</c:formatCode>
                <c:ptCount val="5"/>
                <c:pt idx="3">
                  <c:v>7.3</c:v>
                </c:pt>
                <c:pt idx="4">
                  <c:v>7.8</c:v>
                </c:pt>
              </c:numCache>
            </c:numRef>
          </c:val>
          <c:extLst>
            <c:ext xmlns:c16="http://schemas.microsoft.com/office/drawing/2014/chart" uri="{C3380CC4-5D6E-409C-BE32-E72D297353CC}">
              <c16:uniqueId val="{0000000A-6FB1-4C8A-A723-58DE11D07F76}"/>
            </c:ext>
          </c:extLst>
        </c:ser>
        <c:dLbls>
          <c:showLegendKey val="0"/>
          <c:showVal val="0"/>
          <c:showCatName val="0"/>
          <c:showSerName val="0"/>
          <c:showPercent val="0"/>
          <c:showBubbleSize val="0"/>
        </c:dLbls>
        <c:gapWidth val="140"/>
        <c:overlap val="100"/>
        <c:axId val="45195648"/>
        <c:axId val="45197184"/>
      </c:barChart>
      <c:scatterChart>
        <c:scatterStyle val="lineMarker"/>
        <c:varyColors val="0"/>
        <c:ser>
          <c:idx val="4"/>
          <c:order val="4"/>
          <c:tx>
            <c:strRef>
              <c:f>'HIV Prev KP_latest yr'!$U$1</c:f>
              <c:strCache>
                <c:ptCount val="1"/>
                <c:pt idx="0">
                  <c:v>t</c:v>
                </c:pt>
              </c:strCache>
            </c:strRef>
          </c:tx>
          <c:spPr>
            <a:ln w="19050">
              <a:solidFill>
                <a:schemeClr val="bg1">
                  <a:lumMod val="50000"/>
                </a:schemeClr>
              </a:solidFill>
              <a:prstDash val="dash"/>
            </a:ln>
          </c:spPr>
          <c:marker>
            <c:symbol val="none"/>
          </c:marker>
          <c:xVal>
            <c:numRef>
              <c:f>'HIV Prev KP_latest yr'!$T$2:$T$3</c:f>
              <c:numCache>
                <c:formatCode>General</c:formatCode>
                <c:ptCount val="2"/>
                <c:pt idx="0">
                  <c:v>0</c:v>
                </c:pt>
                <c:pt idx="1">
                  <c:v>1</c:v>
                </c:pt>
              </c:numCache>
            </c:numRef>
          </c:xVal>
          <c:yVal>
            <c:numRef>
              <c:f>'HIV Prev KP_latest yr'!$U$2:$U$3</c:f>
              <c:numCache>
                <c:formatCode>General</c:formatCode>
                <c:ptCount val="2"/>
                <c:pt idx="0">
                  <c:v>5</c:v>
                </c:pt>
                <c:pt idx="1">
                  <c:v>5</c:v>
                </c:pt>
              </c:numCache>
            </c:numRef>
          </c:yVal>
          <c:smooth val="0"/>
          <c:extLst>
            <c:ext xmlns:c16="http://schemas.microsoft.com/office/drawing/2014/chart" uri="{C3380CC4-5D6E-409C-BE32-E72D297353CC}">
              <c16:uniqueId val="{0000000B-6FB1-4C8A-A723-58DE11D07F76}"/>
            </c:ext>
          </c:extLst>
        </c:ser>
        <c:dLbls>
          <c:showLegendKey val="0"/>
          <c:showVal val="0"/>
          <c:showCatName val="0"/>
          <c:showSerName val="0"/>
          <c:showPercent val="0"/>
          <c:showBubbleSize val="0"/>
        </c:dLbls>
        <c:axId val="45209088"/>
        <c:axId val="45207552"/>
      </c:scatterChart>
      <c:catAx>
        <c:axId val="45195648"/>
        <c:scaling>
          <c:orientation val="minMax"/>
        </c:scaling>
        <c:delete val="0"/>
        <c:axPos val="b"/>
        <c:numFmt formatCode="General" sourceLinked="0"/>
        <c:majorTickMark val="out"/>
        <c:minorTickMark val="none"/>
        <c:tickLblPos val="nextTo"/>
        <c:crossAx val="45197184"/>
        <c:crosses val="autoZero"/>
        <c:auto val="1"/>
        <c:lblAlgn val="ctr"/>
        <c:lblOffset val="100"/>
        <c:noMultiLvlLbl val="0"/>
      </c:catAx>
      <c:valAx>
        <c:axId val="45197184"/>
        <c:scaling>
          <c:orientation val="minMax"/>
          <c:min val="0"/>
        </c:scaling>
        <c:delete val="0"/>
        <c:axPos val="l"/>
        <c:majorGridlines>
          <c:spPr>
            <a:ln>
              <a:solidFill>
                <a:schemeClr val="bg1">
                  <a:lumMod val="85000"/>
                  <a:alpha val="50000"/>
                </a:schemeClr>
              </a:solidFill>
              <a:prstDash val="sysDot"/>
            </a:ln>
          </c:spPr>
        </c:majorGridlines>
        <c:title>
          <c:tx>
            <c:rich>
              <a:bodyPr rot="0" vert="horz"/>
              <a:lstStyle/>
              <a:p>
                <a:pPr>
                  <a:defRPr/>
                </a:pPr>
                <a:r>
                  <a:rPr lang="en-US"/>
                  <a:t>%</a:t>
                </a:r>
              </a:p>
            </c:rich>
          </c:tx>
          <c:layout>
            <c:manualLayout>
              <c:xMode val="edge"/>
              <c:yMode val="edge"/>
              <c:x val="2.7315408331479146E-3"/>
              <c:y val="6.8575116580711901E-2"/>
            </c:manualLayout>
          </c:layout>
          <c:overlay val="0"/>
        </c:title>
        <c:numFmt formatCode="0" sourceLinked="0"/>
        <c:majorTickMark val="out"/>
        <c:minorTickMark val="none"/>
        <c:tickLblPos val="nextTo"/>
        <c:crossAx val="45195648"/>
        <c:crosses val="autoZero"/>
        <c:crossBetween val="between"/>
        <c:majorUnit val="5"/>
      </c:valAx>
      <c:valAx>
        <c:axId val="45207552"/>
        <c:scaling>
          <c:orientation val="minMax"/>
          <c:max val="20"/>
          <c:min val="0"/>
        </c:scaling>
        <c:delete val="1"/>
        <c:axPos val="r"/>
        <c:numFmt formatCode="General" sourceLinked="1"/>
        <c:majorTickMark val="out"/>
        <c:minorTickMark val="none"/>
        <c:tickLblPos val="nextTo"/>
        <c:crossAx val="45209088"/>
        <c:crosses val="max"/>
        <c:crossBetween val="midCat"/>
        <c:majorUnit val="4"/>
      </c:valAx>
      <c:valAx>
        <c:axId val="45209088"/>
        <c:scaling>
          <c:orientation val="minMax"/>
          <c:max val="1"/>
          <c:min val="0"/>
        </c:scaling>
        <c:delete val="1"/>
        <c:axPos val="t"/>
        <c:numFmt formatCode="General" sourceLinked="1"/>
        <c:majorTickMark val="out"/>
        <c:minorTickMark val="none"/>
        <c:tickLblPos val="nextTo"/>
        <c:crossAx val="45207552"/>
        <c:crosses val="max"/>
        <c:crossBetween val="midCat"/>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817204071868768E-2"/>
          <c:y val="0.12505663765713496"/>
          <c:w val="0.88237718313461899"/>
          <c:h val="0.69156167979002625"/>
        </c:manualLayout>
      </c:layout>
      <c:barChart>
        <c:barDir val="col"/>
        <c:grouping val="clustered"/>
        <c:varyColors val="0"/>
        <c:ser>
          <c:idx val="0"/>
          <c:order val="0"/>
          <c:tx>
            <c:strRef>
              <c:f>'HIV prev_KPs'!$B$5</c:f>
              <c:strCache>
                <c:ptCount val="1"/>
                <c:pt idx="0">
                  <c:v>2010</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prev_KPs'!$B$6:$B$11</c:f>
              <c:numCache>
                <c:formatCode>General</c:formatCode>
                <c:ptCount val="6"/>
                <c:pt idx="0">
                  <c:v>21.9</c:v>
                </c:pt>
                <c:pt idx="1">
                  <c:v>16</c:v>
                </c:pt>
                <c:pt idx="2" formatCode="0">
                  <c:v>8.02</c:v>
                </c:pt>
                <c:pt idx="4" formatCode="0.0">
                  <c:v>2.69</c:v>
                </c:pt>
              </c:numCache>
            </c:numRef>
          </c:val>
          <c:extLst>
            <c:ext xmlns:c16="http://schemas.microsoft.com/office/drawing/2014/chart" uri="{C3380CC4-5D6E-409C-BE32-E72D297353CC}">
              <c16:uniqueId val="{00000000-9B2E-4E22-BA41-335F396048DE}"/>
            </c:ext>
          </c:extLst>
        </c:ser>
        <c:ser>
          <c:idx val="1"/>
          <c:order val="1"/>
          <c:tx>
            <c:strRef>
              <c:f>'HIV prev_KPs'!$C$5</c:f>
              <c:strCache>
                <c:ptCount val="1"/>
                <c:pt idx="0">
                  <c:v>2012</c:v>
                </c:pt>
              </c:strCache>
            </c:strRef>
          </c:tx>
          <c:spPr>
            <a:solidFill>
              <a:srgbClr val="CC99FF"/>
            </a:solidFill>
            <a:ln w="25400">
              <a:noFill/>
            </a:ln>
          </c:spPr>
          <c:invertIfNegative val="0"/>
          <c:cat>
            <c:strRef>
              <c:f>'HIV prev_KPs'!$A$6:$A$11</c:f>
              <c:strCache>
                <c:ptCount val="6"/>
                <c:pt idx="0">
                  <c:v>PWID *</c:v>
                </c:pt>
                <c:pt idx="1">
                  <c:v>MSW **</c:v>
                </c:pt>
                <c:pt idx="2">
                  <c:v>MSM ***</c:v>
                </c:pt>
                <c:pt idx="3">
                  <c:v>TG</c:v>
                </c:pt>
                <c:pt idx="4">
                  <c:v>FSW ****
(venue based) </c:v>
                </c:pt>
                <c:pt idx="5">
                  <c:v>FSW #
 (non venue based)</c:v>
                </c:pt>
              </c:strCache>
            </c:strRef>
          </c:cat>
          <c:val>
            <c:numRef>
              <c:f>'HIV prev_KPs'!$C$6:$C$11</c:f>
              <c:numCache>
                <c:formatCode>General</c:formatCode>
                <c:ptCount val="6"/>
                <c:pt idx="0">
                  <c:v>25.2</c:v>
                </c:pt>
                <c:pt idx="1">
                  <c:v>17.2</c:v>
                </c:pt>
                <c:pt idx="2" formatCode="0.0">
                  <c:v>31.52</c:v>
                </c:pt>
                <c:pt idx="3" formatCode="0.0">
                  <c:v>7.49</c:v>
                </c:pt>
                <c:pt idx="4">
                  <c:v>2.2000000000000002</c:v>
                </c:pt>
              </c:numCache>
            </c:numRef>
          </c:val>
          <c:extLst>
            <c:ext xmlns:c16="http://schemas.microsoft.com/office/drawing/2014/chart" uri="{C3380CC4-5D6E-409C-BE32-E72D297353CC}">
              <c16:uniqueId val="{00000001-9B2E-4E22-BA41-335F396048DE}"/>
            </c:ext>
          </c:extLst>
        </c:ser>
        <c:ser>
          <c:idx val="2"/>
          <c:order val="2"/>
          <c:tx>
            <c:strRef>
              <c:f>'HIV prev_KPs'!$D$5</c:f>
              <c:strCache>
                <c:ptCount val="1"/>
                <c:pt idx="0">
                  <c:v>2014</c:v>
                </c:pt>
              </c:strCache>
            </c:strRef>
          </c:tx>
          <c:spPr>
            <a:solidFill>
              <a:srgbClr val="FF5050"/>
            </a:solidFill>
            <a:ln w="25400">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2E-4E22-BA41-335F396048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prev_KPs'!$D$6:$D$11</c:f>
              <c:numCache>
                <c:formatCode>0.0</c:formatCode>
                <c:ptCount val="6"/>
                <c:pt idx="0">
                  <c:v>20.5</c:v>
                </c:pt>
                <c:pt idx="1">
                  <c:v>13.11</c:v>
                </c:pt>
                <c:pt idx="2">
                  <c:v>19.23</c:v>
                </c:pt>
                <c:pt idx="3">
                  <c:v>15.68</c:v>
                </c:pt>
                <c:pt idx="4" formatCode="General">
                  <c:v>1.1299999999999999</c:v>
                </c:pt>
              </c:numCache>
            </c:numRef>
          </c:val>
          <c:extLst>
            <c:ext xmlns:c16="http://schemas.microsoft.com/office/drawing/2014/chart" uri="{C3380CC4-5D6E-409C-BE32-E72D297353CC}">
              <c16:uniqueId val="{00000003-9B2E-4E22-BA41-335F396048DE}"/>
            </c:ext>
          </c:extLst>
        </c:ser>
        <c:ser>
          <c:idx val="3"/>
          <c:order val="3"/>
          <c:tx>
            <c:strRef>
              <c:f>'HIV prev_KPs'!$E$5</c:f>
              <c:strCache>
                <c:ptCount val="1"/>
                <c:pt idx="0">
                  <c:v>2016</c:v>
                </c:pt>
              </c:strCache>
            </c:strRef>
          </c:tx>
          <c:spPr>
            <a:solidFill>
              <a:srgbClr val="FFC000"/>
            </a:solidFill>
            <a:ln w="25400">
              <a:noFill/>
            </a:ln>
          </c:spPr>
          <c:invertIfNegative val="0"/>
          <c:cat>
            <c:strRef>
              <c:f>'HIV prev_KPs'!$A$6:$A$11</c:f>
              <c:strCache>
                <c:ptCount val="6"/>
                <c:pt idx="0">
                  <c:v>PWID *</c:v>
                </c:pt>
                <c:pt idx="1">
                  <c:v>MSW **</c:v>
                </c:pt>
                <c:pt idx="2">
                  <c:v>MSM ***</c:v>
                </c:pt>
                <c:pt idx="3">
                  <c:v>TG</c:v>
                </c:pt>
                <c:pt idx="4">
                  <c:v>FSW ****
(venue based) </c:v>
                </c:pt>
                <c:pt idx="5">
                  <c:v>FSW #
 (non venue based)</c:v>
                </c:pt>
              </c:strCache>
            </c:strRef>
          </c:cat>
          <c:val>
            <c:numRef>
              <c:f>'HIV prev_KPs'!$E$6:$E$11</c:f>
              <c:numCache>
                <c:formatCode>0.0</c:formatCode>
                <c:ptCount val="6"/>
                <c:pt idx="1">
                  <c:v>14.11</c:v>
                </c:pt>
                <c:pt idx="2">
                  <c:v>21.61</c:v>
                </c:pt>
                <c:pt idx="3">
                  <c:v>10.16</c:v>
                </c:pt>
                <c:pt idx="4" formatCode="General">
                  <c:v>1</c:v>
                </c:pt>
              </c:numCache>
            </c:numRef>
          </c:val>
          <c:extLst>
            <c:ext xmlns:c16="http://schemas.microsoft.com/office/drawing/2014/chart" uri="{C3380CC4-5D6E-409C-BE32-E72D297353CC}">
              <c16:uniqueId val="{00000004-9B2E-4E22-BA41-335F396048DE}"/>
            </c:ext>
          </c:extLst>
        </c:ser>
        <c:ser>
          <c:idx val="4"/>
          <c:order val="4"/>
          <c:tx>
            <c:strRef>
              <c:f>'HIV prev_KPs'!$F$5</c:f>
              <c:strCache>
                <c:ptCount val="1"/>
                <c:pt idx="0">
                  <c:v>2018</c:v>
                </c:pt>
              </c:strCache>
            </c:strRef>
          </c:tx>
          <c:spPr>
            <a:solidFill>
              <a:srgbClr val="00A99A"/>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prev_KPs'!$F$6:$F$11</c:f>
              <c:numCache>
                <c:formatCode>0.0</c:formatCode>
                <c:ptCount val="6"/>
                <c:pt idx="1">
                  <c:v>3.81</c:v>
                </c:pt>
                <c:pt idx="2" formatCode="General">
                  <c:v>11.9</c:v>
                </c:pt>
                <c:pt idx="3" formatCode="0">
                  <c:v>10.99</c:v>
                </c:pt>
                <c:pt idx="4">
                  <c:v>0.72</c:v>
                </c:pt>
              </c:numCache>
            </c:numRef>
          </c:val>
          <c:extLst>
            <c:ext xmlns:c16="http://schemas.microsoft.com/office/drawing/2014/chart" uri="{C3380CC4-5D6E-409C-BE32-E72D297353CC}">
              <c16:uniqueId val="{00000005-9B2E-4E22-BA41-335F396048DE}"/>
            </c:ext>
          </c:extLst>
        </c:ser>
        <c:ser>
          <c:idx val="5"/>
          <c:order val="5"/>
          <c:tx>
            <c:strRef>
              <c:f>'HIV prev_KPs'!$G$5</c:f>
              <c:strCache>
                <c:ptCount val="1"/>
                <c:pt idx="0">
                  <c:v>2019</c:v>
                </c:pt>
              </c:strCache>
            </c:strRef>
          </c:tx>
          <c:spPr>
            <a:solidFill>
              <a:srgbClr val="78A7B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prev_KPs'!$G$6:$G$11</c:f>
              <c:numCache>
                <c:formatCode>General</c:formatCode>
                <c:ptCount val="6"/>
                <c:pt idx="5">
                  <c:v>2.8</c:v>
                </c:pt>
              </c:numCache>
            </c:numRef>
          </c:val>
          <c:extLst>
            <c:ext xmlns:c16="http://schemas.microsoft.com/office/drawing/2014/chart" uri="{C3380CC4-5D6E-409C-BE32-E72D297353CC}">
              <c16:uniqueId val="{00000006-9B2E-4E22-BA41-335F396048DE}"/>
            </c:ext>
          </c:extLst>
        </c:ser>
        <c:ser>
          <c:idx val="6"/>
          <c:order val="6"/>
          <c:tx>
            <c:strRef>
              <c:f>'HIV prev_KPs'!$H$5</c:f>
              <c:strCache>
                <c:ptCount val="1"/>
                <c:pt idx="0">
                  <c:v>2020</c:v>
                </c:pt>
              </c:strCache>
            </c:strRef>
          </c:tx>
          <c:spPr>
            <a:solidFill>
              <a:srgbClr val="FF99FF"/>
            </a:solidFill>
          </c:spPr>
          <c:invertIfNegative val="0"/>
          <c:cat>
            <c:strRef>
              <c:f>'HIV prev_KPs'!$A$6:$A$11</c:f>
              <c:strCache>
                <c:ptCount val="6"/>
                <c:pt idx="0">
                  <c:v>PWID *</c:v>
                </c:pt>
                <c:pt idx="1">
                  <c:v>MSW **</c:v>
                </c:pt>
                <c:pt idx="2">
                  <c:v>MSM ***</c:v>
                </c:pt>
                <c:pt idx="3">
                  <c:v>TG</c:v>
                </c:pt>
                <c:pt idx="4">
                  <c:v>FSW ****
(venue based) </c:v>
                </c:pt>
                <c:pt idx="5">
                  <c:v>FSW #
 (non venue based)</c:v>
                </c:pt>
              </c:strCache>
            </c:strRef>
          </c:cat>
          <c:val>
            <c:numRef>
              <c:f>'HIV prev_KPs'!$H$6:$H$11</c:f>
              <c:numCache>
                <c:formatCode>General</c:formatCode>
                <c:ptCount val="6"/>
                <c:pt idx="0">
                  <c:v>7.8</c:v>
                </c:pt>
                <c:pt idx="2">
                  <c:v>7.3</c:v>
                </c:pt>
                <c:pt idx="3">
                  <c:v>4.2</c:v>
                </c:pt>
              </c:numCache>
            </c:numRef>
          </c:val>
          <c:extLst>
            <c:ext xmlns:c16="http://schemas.microsoft.com/office/drawing/2014/chart" uri="{C3380CC4-5D6E-409C-BE32-E72D297353CC}">
              <c16:uniqueId val="{00000000-33C0-422F-9F96-D446106355EE}"/>
            </c:ext>
          </c:extLst>
        </c:ser>
        <c:ser>
          <c:idx val="7"/>
          <c:order val="7"/>
          <c:tx>
            <c:strRef>
              <c:f>'HIV prev_KPs'!$I$5</c:f>
              <c:strCache>
                <c:ptCount val="1"/>
                <c:pt idx="0">
                  <c:v>2021</c:v>
                </c:pt>
              </c:strCache>
            </c:strRef>
          </c:tx>
          <c:invertIfNegative val="0"/>
          <c:cat>
            <c:strRef>
              <c:f>'HIV prev_KPs'!$A$6:$A$11</c:f>
              <c:strCache>
                <c:ptCount val="6"/>
                <c:pt idx="0">
                  <c:v>PWID *</c:v>
                </c:pt>
                <c:pt idx="1">
                  <c:v>MSW **</c:v>
                </c:pt>
                <c:pt idx="2">
                  <c:v>MSM ***</c:v>
                </c:pt>
                <c:pt idx="3">
                  <c:v>TG</c:v>
                </c:pt>
                <c:pt idx="4">
                  <c:v>FSW ****
(venue based) </c:v>
                </c:pt>
                <c:pt idx="5">
                  <c:v>FSW #
 (non venue based)</c:v>
                </c:pt>
              </c:strCache>
            </c:strRef>
          </c:cat>
          <c:val>
            <c:numRef>
              <c:f>'HIV prev_KPs'!$I$6:$I$11</c:f>
              <c:numCache>
                <c:formatCode>General</c:formatCode>
                <c:ptCount val="6"/>
                <c:pt idx="5">
                  <c:v>1.1000000000000001</c:v>
                </c:pt>
              </c:numCache>
            </c:numRef>
          </c:val>
          <c:extLst>
            <c:ext xmlns:c16="http://schemas.microsoft.com/office/drawing/2014/chart" uri="{C3380CC4-5D6E-409C-BE32-E72D297353CC}">
              <c16:uniqueId val="{00000001-33C0-422F-9F96-D446106355EE}"/>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ax val="40"/>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4.5858830146231717E-2"/>
              <c:y val="6.7109407376709493E-2"/>
            </c:manualLayout>
          </c:layout>
          <c:overlay val="0"/>
        </c:title>
        <c:numFmt formatCode="General" sourceLinked="1"/>
        <c:majorTickMark val="out"/>
        <c:minorTickMark val="none"/>
        <c:tickLblPos val="nextTo"/>
        <c:spPr>
          <a:ln>
            <a:noFill/>
          </a:ln>
        </c:spPr>
        <c:crossAx val="133465216"/>
        <c:crosses val="autoZero"/>
        <c:crossBetween val="between"/>
        <c:majorUnit val="40"/>
      </c:valAx>
    </c:plotArea>
    <c:legend>
      <c:legendPos val="b"/>
      <c:layout>
        <c:manualLayout>
          <c:xMode val="edge"/>
          <c:yMode val="edge"/>
          <c:x val="0.30656289838770151"/>
          <c:y val="2.2476861444950966E-2"/>
          <c:w val="0.69343710161229843"/>
          <c:h val="9.4226412487912692E-2"/>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817204071868768E-2"/>
          <c:y val="0.13821453239397707"/>
          <c:w val="0.88237718313461899"/>
          <c:h val="0.67840378505318411"/>
        </c:manualLayout>
      </c:layout>
      <c:barChart>
        <c:barDir val="col"/>
        <c:grouping val="clustered"/>
        <c:varyColors val="0"/>
        <c:ser>
          <c:idx val="0"/>
          <c:order val="0"/>
          <c:tx>
            <c:strRef>
              <c:f>'HIV prev by age group'!$B$2</c:f>
              <c:strCache>
                <c:ptCount val="1"/>
                <c:pt idx="0">
                  <c:v>2010</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group'!$A$3:$A$5</c:f>
              <c:strCache>
                <c:ptCount val="3"/>
                <c:pt idx="0">
                  <c:v>All ages</c:v>
                </c:pt>
                <c:pt idx="1">
                  <c:v>&lt;25 yr</c:v>
                </c:pt>
                <c:pt idx="2">
                  <c:v>25+ yr</c:v>
                </c:pt>
              </c:strCache>
            </c:strRef>
          </c:cat>
          <c:val>
            <c:numRef>
              <c:f>'HIV prev by age group'!$B$3:$B$5</c:f>
              <c:numCache>
                <c:formatCode>General</c:formatCode>
                <c:ptCount val="3"/>
                <c:pt idx="0">
                  <c:v>8</c:v>
                </c:pt>
                <c:pt idx="1">
                  <c:v>5.9</c:v>
                </c:pt>
                <c:pt idx="2">
                  <c:v>16.5</c:v>
                </c:pt>
              </c:numCache>
            </c:numRef>
          </c:val>
          <c:extLst>
            <c:ext xmlns:c16="http://schemas.microsoft.com/office/drawing/2014/chart" uri="{C3380CC4-5D6E-409C-BE32-E72D297353CC}">
              <c16:uniqueId val="{00000000-DB88-4091-BD8C-5F6BB19B8478}"/>
            </c:ext>
          </c:extLst>
        </c:ser>
        <c:ser>
          <c:idx val="1"/>
          <c:order val="1"/>
          <c:tx>
            <c:strRef>
              <c:f>'HIV prev by age group'!$C$2</c:f>
              <c:strCache>
                <c:ptCount val="1"/>
                <c:pt idx="0">
                  <c:v>2012</c:v>
                </c:pt>
              </c:strCache>
            </c:strRef>
          </c:tx>
          <c:spPr>
            <a:solidFill>
              <a:srgbClr val="CDC884"/>
            </a:solidFill>
            <a:ln w="25400">
              <a:noFill/>
            </a:ln>
          </c:spPr>
          <c:invertIfNegative val="0"/>
          <c:cat>
            <c:strRef>
              <c:f>'HIV prev by age group'!$A$3:$A$5</c:f>
              <c:strCache>
                <c:ptCount val="3"/>
                <c:pt idx="0">
                  <c:v>All ages</c:v>
                </c:pt>
                <c:pt idx="1">
                  <c:v>&lt;25 yr</c:v>
                </c:pt>
                <c:pt idx="2">
                  <c:v>25+ yr</c:v>
                </c:pt>
              </c:strCache>
            </c:strRef>
          </c:cat>
          <c:val>
            <c:numRef>
              <c:f>'HIV prev by age group'!$C$3:$C$5</c:f>
              <c:numCache>
                <c:formatCode>General</c:formatCode>
                <c:ptCount val="3"/>
                <c:pt idx="0">
                  <c:v>31.5</c:v>
                </c:pt>
                <c:pt idx="1">
                  <c:v>33.9</c:v>
                </c:pt>
                <c:pt idx="2">
                  <c:v>29.2</c:v>
                </c:pt>
              </c:numCache>
            </c:numRef>
          </c:val>
          <c:extLst>
            <c:ext xmlns:c16="http://schemas.microsoft.com/office/drawing/2014/chart" uri="{C3380CC4-5D6E-409C-BE32-E72D297353CC}">
              <c16:uniqueId val="{00000001-DB88-4091-BD8C-5F6BB19B8478}"/>
            </c:ext>
          </c:extLst>
        </c:ser>
        <c:ser>
          <c:idx val="2"/>
          <c:order val="2"/>
          <c:tx>
            <c:strRef>
              <c:f>'HIV prev by age group'!$D$2</c:f>
              <c:strCache>
                <c:ptCount val="1"/>
                <c:pt idx="0">
                  <c:v>2014</c:v>
                </c:pt>
              </c:strCache>
            </c:strRef>
          </c:tx>
          <c:spPr>
            <a:solidFill>
              <a:srgbClr val="F26B73"/>
            </a:solidFill>
            <a:ln w="25400">
              <a:noFill/>
            </a:ln>
          </c:spPr>
          <c:invertIfNegative val="0"/>
          <c:cat>
            <c:strRef>
              <c:f>'HIV prev by age group'!$A$3:$A$5</c:f>
              <c:strCache>
                <c:ptCount val="3"/>
                <c:pt idx="0">
                  <c:v>All ages</c:v>
                </c:pt>
                <c:pt idx="1">
                  <c:v>&lt;25 yr</c:v>
                </c:pt>
                <c:pt idx="2">
                  <c:v>25+ yr</c:v>
                </c:pt>
              </c:strCache>
            </c:strRef>
          </c:cat>
          <c:val>
            <c:numRef>
              <c:f>'HIV prev by age group'!$D$3:$D$5</c:f>
              <c:numCache>
                <c:formatCode>General</c:formatCode>
                <c:ptCount val="3"/>
                <c:pt idx="0">
                  <c:v>19.2</c:v>
                </c:pt>
                <c:pt idx="1">
                  <c:v>16.5</c:v>
                </c:pt>
                <c:pt idx="2">
                  <c:v>20.399999999999999</c:v>
                </c:pt>
              </c:numCache>
            </c:numRef>
          </c:val>
          <c:extLst>
            <c:ext xmlns:c16="http://schemas.microsoft.com/office/drawing/2014/chart" uri="{C3380CC4-5D6E-409C-BE32-E72D297353CC}">
              <c16:uniqueId val="{00000002-DB88-4091-BD8C-5F6BB19B8478}"/>
            </c:ext>
          </c:extLst>
        </c:ser>
        <c:ser>
          <c:idx val="3"/>
          <c:order val="3"/>
          <c:tx>
            <c:strRef>
              <c:f>'HIV prev by age group'!$E$2</c:f>
              <c:strCache>
                <c:ptCount val="1"/>
                <c:pt idx="0">
                  <c:v>2016</c:v>
                </c:pt>
              </c:strCache>
            </c:strRef>
          </c:tx>
          <c:spPr>
            <a:solidFill>
              <a:srgbClr val="78A7B7"/>
            </a:solidFill>
          </c:spPr>
          <c:invertIfNegative val="0"/>
          <c:cat>
            <c:strRef>
              <c:f>'HIV prev by age group'!$A$3:$A$5</c:f>
              <c:strCache>
                <c:ptCount val="3"/>
                <c:pt idx="0">
                  <c:v>All ages</c:v>
                </c:pt>
                <c:pt idx="1">
                  <c:v>&lt;25 yr</c:v>
                </c:pt>
                <c:pt idx="2">
                  <c:v>25+ yr</c:v>
                </c:pt>
              </c:strCache>
            </c:strRef>
          </c:cat>
          <c:val>
            <c:numRef>
              <c:f>'HIV prev by age group'!$E$3:$E$5</c:f>
              <c:numCache>
                <c:formatCode>General</c:formatCode>
                <c:ptCount val="3"/>
                <c:pt idx="0">
                  <c:v>21.6</c:v>
                </c:pt>
                <c:pt idx="1">
                  <c:v>11</c:v>
                </c:pt>
                <c:pt idx="2">
                  <c:v>26.2</c:v>
                </c:pt>
              </c:numCache>
            </c:numRef>
          </c:val>
          <c:extLst>
            <c:ext xmlns:c16="http://schemas.microsoft.com/office/drawing/2014/chart" uri="{C3380CC4-5D6E-409C-BE32-E72D297353CC}">
              <c16:uniqueId val="{00000003-DB88-4091-BD8C-5F6BB19B8478}"/>
            </c:ext>
          </c:extLst>
        </c:ser>
        <c:ser>
          <c:idx val="4"/>
          <c:order val="4"/>
          <c:tx>
            <c:strRef>
              <c:f>'HIV prev by age group'!$F$2</c:f>
              <c:strCache>
                <c:ptCount val="1"/>
                <c:pt idx="0">
                  <c:v>2018</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group'!$A$3:$A$5</c:f>
              <c:strCache>
                <c:ptCount val="3"/>
                <c:pt idx="0">
                  <c:v>All ages</c:v>
                </c:pt>
                <c:pt idx="1">
                  <c:v>&lt;25 yr</c:v>
                </c:pt>
                <c:pt idx="2">
                  <c:v>25+ yr</c:v>
                </c:pt>
              </c:strCache>
            </c:strRef>
          </c:cat>
          <c:val>
            <c:numRef>
              <c:f>'HIV prev by age group'!$F$3:$F$5</c:f>
              <c:numCache>
                <c:formatCode>General</c:formatCode>
                <c:ptCount val="3"/>
                <c:pt idx="0">
                  <c:v>11.9</c:v>
                </c:pt>
                <c:pt idx="1">
                  <c:v>6.2</c:v>
                </c:pt>
                <c:pt idx="2">
                  <c:v>15.1</c:v>
                </c:pt>
              </c:numCache>
            </c:numRef>
          </c:val>
          <c:extLst>
            <c:ext xmlns:c16="http://schemas.microsoft.com/office/drawing/2014/chart" uri="{C3380CC4-5D6E-409C-BE32-E72D297353CC}">
              <c16:uniqueId val="{00000004-DB88-4091-BD8C-5F6BB19B8478}"/>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6.2073490813648296E-4"/>
              <c:y val="9.3682491207042529E-2"/>
            </c:manualLayout>
          </c:layout>
          <c:overlay val="0"/>
        </c:title>
        <c:numFmt formatCode="General" sourceLinked="1"/>
        <c:majorTickMark val="out"/>
        <c:minorTickMark val="none"/>
        <c:tickLblPos val="nextTo"/>
        <c:spPr>
          <a:ln>
            <a:noFill/>
          </a:ln>
        </c:spPr>
        <c:crossAx val="133465216"/>
        <c:crosses val="autoZero"/>
        <c:crossBetween val="between"/>
        <c:majorUnit val="10"/>
        <c:minorUnit val="10"/>
      </c:valAx>
    </c:plotArea>
    <c:legend>
      <c:legendPos val="b"/>
      <c:layout>
        <c:manualLayout>
          <c:xMode val="edge"/>
          <c:yMode val="edge"/>
          <c:x val="0.59227718410198726"/>
          <c:y val="3.563475618179307E-2"/>
          <c:w val="0.32297300337457818"/>
          <c:h val="9.422641248791269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0.09091</cdr:x>
      <cdr:y>0.85106</cdr:y>
    </cdr:from>
    <cdr:to>
      <cdr:x>0.94545</cdr:x>
      <cdr:y>0.99942</cdr:y>
    </cdr:to>
    <cdr:sp macro="" textlink="">
      <cdr:nvSpPr>
        <cdr:cNvPr id="2" name="TextBox 1"/>
        <cdr:cNvSpPr txBox="1"/>
      </cdr:nvSpPr>
      <cdr:spPr>
        <a:xfrm xmlns:a="http://schemas.openxmlformats.org/drawingml/2006/main">
          <a:off x="762000" y="3048000"/>
          <a:ext cx="7162800" cy="531323"/>
        </a:xfrm>
        <a:prstGeom xmlns:a="http://schemas.openxmlformats.org/drawingml/2006/main" prst="rect">
          <a:avLst/>
        </a:prstGeom>
        <a:ln xmlns:a="http://schemas.openxmlformats.org/drawingml/2006/main">
          <a:solidFill>
            <a:srgbClr val="E31837"/>
          </a:solidFill>
          <a:prstDash val="dash"/>
        </a:ln>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Arial" pitchFamily="34" charset="0"/>
              <a:cs typeface="Arial" pitchFamily="34" charset="0"/>
            </a:rPr>
            <a:t>* condom use at last sex among factory</a:t>
          </a:r>
          <a:r>
            <a:rPr lang="en-US" sz="1400" b="1" baseline="0" dirty="0">
              <a:latin typeface="Arial" pitchFamily="34" charset="0"/>
              <a:cs typeface="Arial" pitchFamily="34" charset="0"/>
            </a:rPr>
            <a:t> workers who had more than one concurrent sex partner in the last 12 months</a:t>
          </a:r>
          <a:endParaRPr lang="th-TH" sz="1400" b="1"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0.58222</cdr:x>
      <cdr:y>0.14022</cdr:y>
    </cdr:from>
    <cdr:to>
      <cdr:x>1</cdr:x>
      <cdr:y>0.22285</cdr:y>
    </cdr:to>
    <cdr:sp macro="" textlink="">
      <cdr:nvSpPr>
        <cdr:cNvPr id="4" name="TextBox 7">
          <a:extLst xmlns:a="http://schemas.openxmlformats.org/drawingml/2006/main">
            <a:ext uri="{FF2B5EF4-FFF2-40B4-BE49-F238E27FC236}">
              <a16:creationId xmlns:a16="http://schemas.microsoft.com/office/drawing/2014/main" id="{32CE5ED3-A495-4A84-AB03-55DABDA0A819}"/>
            </a:ext>
          </a:extLst>
        </cdr:cNvPr>
        <cdr:cNvSpPr txBox="1"/>
      </cdr:nvSpPr>
      <cdr:spPr>
        <a:xfrm xmlns:a="http://schemas.openxmlformats.org/drawingml/2006/main">
          <a:off x="2420562" y="489852"/>
          <a:ext cx="1736908" cy="28866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15%</a:t>
          </a:r>
        </a:p>
      </cdr:txBody>
    </cdr:sp>
  </cdr:relSizeAnchor>
</c:userShapes>
</file>

<file path=ppt/drawings/drawing3.xml><?xml version="1.0" encoding="utf-8"?>
<c:userShapes xmlns:c="http://schemas.openxmlformats.org/drawingml/2006/chart">
  <cdr:relSizeAnchor xmlns:cdr="http://schemas.openxmlformats.org/drawingml/2006/chartDrawing">
    <cdr:from>
      <cdr:x>0.03353</cdr:x>
      <cdr:y>0.27019</cdr:y>
    </cdr:from>
    <cdr:to>
      <cdr:x>0.36179</cdr:x>
      <cdr:y>0.37266</cdr:y>
    </cdr:to>
    <cdr:sp macro="" textlink="">
      <cdr:nvSpPr>
        <cdr:cNvPr id="3" name="TextBox 2"/>
        <cdr:cNvSpPr txBox="1"/>
      </cdr:nvSpPr>
      <cdr:spPr>
        <a:xfrm xmlns:a="http://schemas.openxmlformats.org/drawingml/2006/main">
          <a:off x="202499" y="1095012"/>
          <a:ext cx="1982289" cy="415287"/>
        </a:xfrm>
        <a:prstGeom xmlns:a="http://schemas.openxmlformats.org/drawingml/2006/main" prst="rect">
          <a:avLst/>
        </a:prstGeom>
        <a:ln xmlns:a="http://schemas.openxmlformats.org/drawingml/2006/main">
          <a:no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2F46178A-4EE1-44FA-A6AC-DBB9B7E9EE6D}" type="TxLink">
            <a:rPr lang="en-US" sz="1200" b="0" i="0" u="none" strike="noStrike">
              <a:solidFill>
                <a:srgbClr val="000000"/>
              </a:solidFill>
              <a:latin typeface="Arial Nova" panose="020B0504020202020204" pitchFamily="34" charset="0"/>
              <a:cs typeface="Calibri"/>
            </a:rPr>
            <a:pPr algn="r"/>
            <a:t>Female sex workers</a:t>
          </a:fld>
          <a:endParaRPr lang="en-GB" sz="1200" dirty="0">
            <a:latin typeface="Arial Nova" panose="020B0504020202020204" pitchFamily="34" charset="0"/>
            <a:cs typeface="Arial" pitchFamily="34" charset="0"/>
          </a:endParaRPr>
        </a:p>
      </cdr:txBody>
    </cdr:sp>
  </cdr:relSizeAnchor>
  <cdr:relSizeAnchor xmlns:cdr="http://schemas.openxmlformats.org/drawingml/2006/chartDrawing">
    <cdr:from>
      <cdr:x>0.07192</cdr:x>
      <cdr:y>0.39914</cdr:y>
    </cdr:from>
    <cdr:to>
      <cdr:x>0.36179</cdr:x>
      <cdr:y>0.5016</cdr:y>
    </cdr:to>
    <cdr:sp macro="" textlink="">
      <cdr:nvSpPr>
        <cdr:cNvPr id="4" name="TextBox 1"/>
        <cdr:cNvSpPr txBox="1"/>
      </cdr:nvSpPr>
      <cdr:spPr>
        <a:xfrm xmlns:a="http://schemas.openxmlformats.org/drawingml/2006/main">
          <a:off x="434328" y="1617640"/>
          <a:ext cx="1750460" cy="415246"/>
        </a:xfrm>
        <a:prstGeom xmlns:a="http://schemas.openxmlformats.org/drawingml/2006/main" prst="rect">
          <a:avLst/>
        </a:prstGeom>
        <a:ln xmlns:a="http://schemas.openxmlformats.org/drawingml/2006/main">
          <a:no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DD35A46D-EFF4-4858-80AC-77A449BA5DCF}" type="TxLink">
            <a:rPr lang="en-US" sz="1200" b="0" i="0" u="none" strike="noStrike">
              <a:solidFill>
                <a:srgbClr val="000000"/>
              </a:solidFill>
              <a:latin typeface="Arial Nova" panose="020B0504020202020204" pitchFamily="34" charset="0"/>
              <a:cs typeface="Calibri"/>
            </a:rPr>
            <a:pPr algn="r"/>
            <a:t>Men who have sex with men</a:t>
          </a:fld>
          <a:endParaRPr lang="en-GB" sz="1200" dirty="0">
            <a:latin typeface="Arial Nova" panose="020B0504020202020204" pitchFamily="34" charset="0"/>
            <a:cs typeface="Arial" pitchFamily="34" charset="0"/>
          </a:endParaRPr>
        </a:p>
      </cdr:txBody>
    </cdr:sp>
  </cdr:relSizeAnchor>
  <cdr:relSizeAnchor xmlns:cdr="http://schemas.openxmlformats.org/drawingml/2006/chartDrawing">
    <cdr:from>
      <cdr:x>0.18809</cdr:x>
      <cdr:y>0.54533</cdr:y>
    </cdr:from>
    <cdr:to>
      <cdr:x>0.36179</cdr:x>
      <cdr:y>0.6478</cdr:y>
    </cdr:to>
    <cdr:sp macro="" textlink="">
      <cdr:nvSpPr>
        <cdr:cNvPr id="5" name="TextBox 1"/>
        <cdr:cNvSpPr txBox="1"/>
      </cdr:nvSpPr>
      <cdr:spPr>
        <a:xfrm xmlns:a="http://schemas.openxmlformats.org/drawingml/2006/main">
          <a:off x="1135852" y="2210101"/>
          <a:ext cx="1048936" cy="415287"/>
        </a:xfrm>
        <a:prstGeom xmlns:a="http://schemas.openxmlformats.org/drawingml/2006/main" prst="rect">
          <a:avLst/>
        </a:prstGeom>
        <a:ln xmlns:a="http://schemas.openxmlformats.org/drawingml/2006/main">
          <a:no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E6C1A2A7-9257-4337-98A9-10017132DCA7}" type="TxLink">
            <a:rPr lang="en-US" sz="1200" b="0" i="0" u="none" strike="noStrike">
              <a:solidFill>
                <a:srgbClr val="000000"/>
              </a:solidFill>
              <a:latin typeface="Arial Nova" panose="020B0504020202020204" pitchFamily="34" charset="0"/>
              <a:cs typeface="Calibri"/>
            </a:rPr>
            <a:pPr algn="r"/>
            <a:t>Transgender people</a:t>
          </a:fld>
          <a:endParaRPr lang="en-GB" sz="1200" dirty="0">
            <a:latin typeface="Arial Nova" panose="020B0504020202020204" pitchFamily="34" charset="0"/>
            <a:cs typeface="Arial" pitchFamily="34" charset="0"/>
          </a:endParaRPr>
        </a:p>
      </cdr:txBody>
    </cdr:sp>
  </cdr:relSizeAnchor>
  <cdr:relSizeAnchor xmlns:cdr="http://schemas.openxmlformats.org/drawingml/2006/chartDrawing">
    <cdr:from>
      <cdr:x>0.18809</cdr:x>
      <cdr:y>0.82214</cdr:y>
    </cdr:from>
    <cdr:to>
      <cdr:x>0.36179</cdr:x>
      <cdr:y>0.92461</cdr:y>
    </cdr:to>
    <cdr:sp macro="" textlink="">
      <cdr:nvSpPr>
        <cdr:cNvPr id="6" name="TextBox 1"/>
        <cdr:cNvSpPr txBox="1"/>
      </cdr:nvSpPr>
      <cdr:spPr>
        <a:xfrm xmlns:a="http://schemas.openxmlformats.org/drawingml/2006/main">
          <a:off x="1135853" y="3331937"/>
          <a:ext cx="1048935" cy="415287"/>
        </a:xfrm>
        <a:prstGeom xmlns:a="http://schemas.openxmlformats.org/drawingml/2006/main" prst="rect">
          <a:avLst/>
        </a:prstGeom>
        <a:ln xmlns:a="http://schemas.openxmlformats.org/drawingml/2006/main">
          <a:no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CCE83362-A653-4F00-BD4B-B8CB503AC448}" type="TxLink">
            <a:rPr lang="en-US" sz="1200" b="0" i="0" u="none" strike="noStrike">
              <a:solidFill>
                <a:srgbClr val="000000"/>
              </a:solidFill>
              <a:latin typeface="Arial Nova" panose="020B0504020202020204" pitchFamily="34" charset="0"/>
              <a:cs typeface="Calibri"/>
            </a:rPr>
            <a:pPr algn="r"/>
            <a:t>People who inject drugs</a:t>
          </a:fld>
          <a:endParaRPr lang="en-GB" sz="1200" dirty="0">
            <a:latin typeface="Arial Nova" panose="020B0504020202020204" pitchFamily="34" charset="0"/>
            <a:cs typeface="Arial" pitchFamily="34" charset="0"/>
          </a:endParaRPr>
        </a:p>
      </cdr:txBody>
    </cdr:sp>
  </cdr:relSizeAnchor>
  <cdr:relSizeAnchor xmlns:cdr="http://schemas.openxmlformats.org/drawingml/2006/chartDrawing">
    <cdr:from>
      <cdr:x>0.05084</cdr:x>
      <cdr:y>0.70618</cdr:y>
    </cdr:from>
    <cdr:to>
      <cdr:x>0.36179</cdr:x>
      <cdr:y>0.82183</cdr:y>
    </cdr:to>
    <cdr:sp macro="" textlink="">
      <cdr:nvSpPr>
        <cdr:cNvPr id="2" name="TextBox 1">
          <a:extLst xmlns:a="http://schemas.openxmlformats.org/drawingml/2006/main">
            <a:ext uri="{FF2B5EF4-FFF2-40B4-BE49-F238E27FC236}">
              <a16:creationId xmlns:a16="http://schemas.microsoft.com/office/drawing/2014/main" id="{84055832-366F-4D7D-B8F6-1F10A2B204A5}"/>
            </a:ext>
          </a:extLst>
        </cdr:cNvPr>
        <cdr:cNvSpPr txBox="1"/>
      </cdr:nvSpPr>
      <cdr:spPr>
        <a:xfrm xmlns:a="http://schemas.openxmlformats.org/drawingml/2006/main">
          <a:off x="307031" y="2861994"/>
          <a:ext cx="1877757" cy="4687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fld id="{90E57715-3215-435C-97A2-FCAD3B20F1CC}" type="TxLink">
            <a:rPr lang="en-US" sz="1200" b="0" i="0" u="none" strike="noStrike">
              <a:solidFill>
                <a:schemeClr val="tx1"/>
              </a:solidFill>
              <a:latin typeface="Arial Nova" panose="020B0504020202020204" pitchFamily="34" charset="0"/>
              <a:cs typeface="Calibri"/>
            </a:rPr>
            <a:pPr algn="r"/>
            <a:t>Male sex workers</a:t>
          </a:fld>
          <a:endParaRPr lang="en-US" sz="1200" dirty="0">
            <a:solidFill>
              <a:schemeClr val="tx1"/>
            </a:solidFill>
            <a:latin typeface="Arial Nova" panose="020B05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dr:relSizeAnchor xmlns:cdr="http://schemas.openxmlformats.org/drawingml/2006/chartDrawing">
    <cdr:from>
      <cdr:x>0.62353</cdr:x>
      <cdr:y>0.90561</cdr:y>
    </cdr:from>
    <cdr:to>
      <cdr:x>0.96618</cdr:x>
      <cdr:y>0.98469</cdr:y>
    </cdr:to>
    <cdr:sp macro="" textlink="">
      <cdr:nvSpPr>
        <cdr:cNvPr id="3"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8/23/2022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416" rtl="0" eaLnBrk="1" latinLnBrk="0" hangingPunct="1">
      <a:defRPr sz="1200" kern="1200">
        <a:solidFill>
          <a:schemeClr val="tx1"/>
        </a:solidFill>
        <a:latin typeface="+mn-lt"/>
        <a:ea typeface="+mn-ea"/>
        <a:cs typeface="+mn-cs"/>
      </a:defRPr>
    </a:lvl1pPr>
    <a:lvl2pPr marL="455711" algn="l" defTabSz="911416" rtl="0" eaLnBrk="1" latinLnBrk="0" hangingPunct="1">
      <a:defRPr sz="1200" kern="1200">
        <a:solidFill>
          <a:schemeClr val="tx1"/>
        </a:solidFill>
        <a:latin typeface="+mn-lt"/>
        <a:ea typeface="+mn-ea"/>
        <a:cs typeface="+mn-cs"/>
      </a:defRPr>
    </a:lvl2pPr>
    <a:lvl3pPr marL="911416" algn="l" defTabSz="911416" rtl="0" eaLnBrk="1" latinLnBrk="0" hangingPunct="1">
      <a:defRPr sz="1200" kern="1200">
        <a:solidFill>
          <a:schemeClr val="tx1"/>
        </a:solidFill>
        <a:latin typeface="+mn-lt"/>
        <a:ea typeface="+mn-ea"/>
        <a:cs typeface="+mn-cs"/>
      </a:defRPr>
    </a:lvl3pPr>
    <a:lvl4pPr marL="1367125" algn="l" defTabSz="911416" rtl="0" eaLnBrk="1" latinLnBrk="0" hangingPunct="1">
      <a:defRPr sz="1200" kern="1200">
        <a:solidFill>
          <a:schemeClr val="tx1"/>
        </a:solidFill>
        <a:latin typeface="+mn-lt"/>
        <a:ea typeface="+mn-ea"/>
        <a:cs typeface="+mn-cs"/>
      </a:defRPr>
    </a:lvl4pPr>
    <a:lvl5pPr marL="1822808" algn="l" defTabSz="911416" rtl="0" eaLnBrk="1" latinLnBrk="0" hangingPunct="1">
      <a:defRPr sz="1200" kern="1200">
        <a:solidFill>
          <a:schemeClr val="tx1"/>
        </a:solidFill>
        <a:latin typeface="+mn-lt"/>
        <a:ea typeface="+mn-ea"/>
        <a:cs typeface="+mn-cs"/>
      </a:defRPr>
    </a:lvl5pPr>
    <a:lvl6pPr marL="2278533" algn="l" defTabSz="911416" rtl="0" eaLnBrk="1" latinLnBrk="0" hangingPunct="1">
      <a:defRPr sz="1200" kern="1200">
        <a:solidFill>
          <a:schemeClr val="tx1"/>
        </a:solidFill>
        <a:latin typeface="+mn-lt"/>
        <a:ea typeface="+mn-ea"/>
        <a:cs typeface="+mn-cs"/>
      </a:defRPr>
    </a:lvl6pPr>
    <a:lvl7pPr marL="2734252" algn="l" defTabSz="911416" rtl="0" eaLnBrk="1" latinLnBrk="0" hangingPunct="1">
      <a:defRPr sz="1200" kern="1200">
        <a:solidFill>
          <a:schemeClr val="tx1"/>
        </a:solidFill>
        <a:latin typeface="+mn-lt"/>
        <a:ea typeface="+mn-ea"/>
        <a:cs typeface="+mn-cs"/>
      </a:defRPr>
    </a:lvl7pPr>
    <a:lvl8pPr marL="3189943" algn="l" defTabSz="911416" rtl="0" eaLnBrk="1" latinLnBrk="0" hangingPunct="1">
      <a:defRPr sz="1200" kern="1200">
        <a:solidFill>
          <a:schemeClr val="tx1"/>
        </a:solidFill>
        <a:latin typeface="+mn-lt"/>
        <a:ea typeface="+mn-ea"/>
        <a:cs typeface="+mn-cs"/>
      </a:defRPr>
    </a:lvl8pPr>
    <a:lvl9pPr marL="3645625" algn="l" defTabSz="9114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1</a:t>
            </a:fld>
            <a:endParaRPr lang="en-US"/>
          </a:p>
        </p:txBody>
      </p:sp>
    </p:spTree>
    <p:extLst>
      <p:ext uri="{BB962C8B-B14F-4D97-AF65-F5344CB8AC3E}">
        <p14:creationId xmlns:p14="http://schemas.microsoft.com/office/powerpoint/2010/main" val="1654213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7BC92-4A5D-4524-A6ED-172FD65736E8}" type="slidenum">
              <a:rPr lang="en-US" smtClean="0"/>
              <a:t>14</a:t>
            </a:fld>
            <a:endParaRPr lang="en-US"/>
          </a:p>
        </p:txBody>
      </p:sp>
    </p:spTree>
    <p:extLst>
      <p:ext uri="{BB962C8B-B14F-4D97-AF65-F5344CB8AC3E}">
        <p14:creationId xmlns:p14="http://schemas.microsoft.com/office/powerpoint/2010/main" val="176766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16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370549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168846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255459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05492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05492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705492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25</a:t>
            </a:fld>
            <a:endParaRPr lang="en-US"/>
          </a:p>
        </p:txBody>
      </p:sp>
    </p:spTree>
    <p:extLst>
      <p:ext uri="{BB962C8B-B14F-4D97-AF65-F5344CB8AC3E}">
        <p14:creationId xmlns:p14="http://schemas.microsoft.com/office/powerpoint/2010/main" val="4291955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FDCAAC4C-B075-41F1-AC45-F78EC9793DAF}" type="slidenum">
              <a:rPr lang="en-GB">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333091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34</a:t>
            </a:fld>
            <a:endParaRPr lang="en-US"/>
          </a:p>
        </p:txBody>
      </p:sp>
    </p:spTree>
    <p:extLst>
      <p:ext uri="{BB962C8B-B14F-4D97-AF65-F5344CB8AC3E}">
        <p14:creationId xmlns:p14="http://schemas.microsoft.com/office/powerpoint/2010/main" val="3465434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35</a:t>
            </a:fld>
            <a:endParaRPr lang="en-US"/>
          </a:p>
        </p:txBody>
      </p:sp>
    </p:spTree>
    <p:extLst>
      <p:ext uri="{BB962C8B-B14F-4D97-AF65-F5344CB8AC3E}">
        <p14:creationId xmlns:p14="http://schemas.microsoft.com/office/powerpoint/2010/main" val="3465434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525378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39</a:t>
            </a:fld>
            <a:endParaRPr lang="en-US"/>
          </a:p>
        </p:txBody>
      </p:sp>
    </p:spTree>
    <p:extLst>
      <p:ext uri="{BB962C8B-B14F-4D97-AF65-F5344CB8AC3E}">
        <p14:creationId xmlns:p14="http://schemas.microsoft.com/office/powerpoint/2010/main" val="337341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7BC92-4A5D-4524-A6ED-172FD65736E8}" type="slidenum">
              <a:rPr lang="en-US" smtClean="0"/>
              <a:t>41</a:t>
            </a:fld>
            <a:endParaRPr lang="en-US"/>
          </a:p>
        </p:txBody>
      </p:sp>
    </p:spTree>
    <p:extLst>
      <p:ext uri="{BB962C8B-B14F-4D97-AF65-F5344CB8AC3E}">
        <p14:creationId xmlns:p14="http://schemas.microsoft.com/office/powerpoint/2010/main" val="2749537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7BC92-4A5D-4524-A6ED-172FD65736E8}" type="slidenum">
              <a:rPr lang="en-US" smtClean="0"/>
              <a:t>42</a:t>
            </a:fld>
            <a:endParaRPr lang="en-US"/>
          </a:p>
        </p:txBody>
      </p:sp>
    </p:spTree>
    <p:extLst>
      <p:ext uri="{BB962C8B-B14F-4D97-AF65-F5344CB8AC3E}">
        <p14:creationId xmlns:p14="http://schemas.microsoft.com/office/powerpoint/2010/main" val="824280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A29CE37-99C1-4B7C-9F65-3BB2EC47B8C7}" type="slidenum">
              <a:rPr lang="en-US" smtClean="0"/>
              <a:t>43</a:t>
            </a:fld>
            <a:endParaRPr lang="en-US"/>
          </a:p>
        </p:txBody>
      </p:sp>
    </p:spTree>
    <p:extLst>
      <p:ext uri="{BB962C8B-B14F-4D97-AF65-F5344CB8AC3E}">
        <p14:creationId xmlns:p14="http://schemas.microsoft.com/office/powerpoint/2010/main" val="276093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46</a:t>
            </a:fld>
            <a:endParaRPr lang="en-US"/>
          </a:p>
        </p:txBody>
      </p:sp>
    </p:spTree>
    <p:extLst>
      <p:ext uri="{BB962C8B-B14F-4D97-AF65-F5344CB8AC3E}">
        <p14:creationId xmlns:p14="http://schemas.microsoft.com/office/powerpoint/2010/main" val="1627999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705492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54</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6446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79768" y="4715155"/>
            <a:ext cx="5438140" cy="4466987"/>
          </a:xfrm>
          <a:prstGeom prst="rect">
            <a:avLst/>
          </a:prstGeom>
        </p:spPr>
        <p:txBody>
          <a:bodyPr spcFirstLastPara="1" wrap="square" lIns="89025" tIns="44500" rIns="89025" bIns="44500" anchor="t" anchorCtr="0">
            <a:noAutofit/>
          </a:bodyPr>
          <a:lstStyle/>
          <a:p>
            <a:pPr marL="0" lvl="0" indent="0">
              <a:spcBef>
                <a:spcPts val="0"/>
              </a:spcBef>
              <a:spcAft>
                <a:spcPts val="0"/>
              </a:spcAft>
              <a:buNone/>
            </a:pPr>
            <a:endParaRPr/>
          </a:p>
        </p:txBody>
      </p:sp>
      <p:sp>
        <p:nvSpPr>
          <p:cNvPr id="576" name="Google Shape;576;p7: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763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7BC92-4A5D-4524-A6ED-172FD65736E8}" type="slidenum">
              <a:rPr lang="en-US" smtClean="0"/>
              <a:t>56</a:t>
            </a:fld>
            <a:endParaRPr lang="en-US"/>
          </a:p>
        </p:txBody>
      </p:sp>
    </p:spTree>
    <p:extLst>
      <p:ext uri="{BB962C8B-B14F-4D97-AF65-F5344CB8AC3E}">
        <p14:creationId xmlns:p14="http://schemas.microsoft.com/office/powerpoint/2010/main" val="843608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BC92-4A5D-4524-A6ED-172FD657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590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99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111564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199766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93635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120698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349674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74"/>
            <a:ext cx="8189383"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38"/>
            <a:ext cx="8191500" cy="638854"/>
          </a:xfrm>
          <a:prstGeom prst="rect">
            <a:avLst/>
          </a:prstGeom>
          <a:noFill/>
        </p:spPr>
        <p:txBody>
          <a:bodyPr lIns="99254" tIns="49638" rIns="99254" bIns="49638">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1"/>
            <a:ext cx="8191500" cy="500355"/>
          </a:xfrm>
          <a:prstGeom prst="rect">
            <a:avLst/>
          </a:prstGeom>
          <a:noFill/>
        </p:spPr>
        <p:txBody>
          <a:bodyPr lIns="99254" tIns="49638" rIns="99254" bIns="49638">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36" tIns="45574" rIns="91136" bIns="45574"/>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909623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7480460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155304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6627813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9818289"/>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5" tIns="58508" rIns="117025" bIns="5850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293555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4"/>
            <a:ext cx="10198197" cy="788737"/>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5" tIns="58508" rIns="117025" bIns="5850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5" tIns="58508" rIns="117025" bIns="5850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627530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66" tIns="58530" rIns="117066" bIns="58530">
            <a:normAutofit/>
          </a:bodyPr>
          <a:lstStyle>
            <a:lvl1pPr marL="682866" marR="0" indent="-682866" algn="l" defTabSz="117061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18" indent="0" algn="ctr">
              <a:buNone/>
              <a:defRPr>
                <a:solidFill>
                  <a:schemeClr val="tx1">
                    <a:tint val="75000"/>
                  </a:schemeClr>
                </a:solidFill>
              </a:defRPr>
            </a:lvl2pPr>
            <a:lvl3pPr marL="1170619" indent="0" algn="ctr">
              <a:buNone/>
              <a:defRPr>
                <a:solidFill>
                  <a:schemeClr val="tx1">
                    <a:tint val="75000"/>
                  </a:schemeClr>
                </a:solidFill>
              </a:defRPr>
            </a:lvl3pPr>
            <a:lvl4pPr marL="1755925" indent="0" algn="ctr">
              <a:buNone/>
              <a:defRPr>
                <a:solidFill>
                  <a:schemeClr val="tx1">
                    <a:tint val="75000"/>
                  </a:schemeClr>
                </a:solidFill>
              </a:defRPr>
            </a:lvl4pPr>
            <a:lvl5pPr marL="2341245" indent="0" algn="ctr">
              <a:buNone/>
              <a:defRPr>
                <a:solidFill>
                  <a:schemeClr val="tx1">
                    <a:tint val="75000"/>
                  </a:schemeClr>
                </a:solidFill>
              </a:defRPr>
            </a:lvl5pPr>
            <a:lvl6pPr marL="2926542" indent="0" algn="ctr">
              <a:buNone/>
              <a:defRPr>
                <a:solidFill>
                  <a:schemeClr val="tx1">
                    <a:tint val="75000"/>
                  </a:schemeClr>
                </a:solidFill>
              </a:defRPr>
            </a:lvl6pPr>
            <a:lvl7pPr marL="3511848" indent="0" algn="ctr">
              <a:buNone/>
              <a:defRPr>
                <a:solidFill>
                  <a:schemeClr val="tx1">
                    <a:tint val="75000"/>
                  </a:schemeClr>
                </a:solidFill>
              </a:defRPr>
            </a:lvl7pPr>
            <a:lvl8pPr marL="4097171" indent="0" algn="ctr">
              <a:buNone/>
              <a:defRPr>
                <a:solidFill>
                  <a:schemeClr val="tx1">
                    <a:tint val="75000"/>
                  </a:schemeClr>
                </a:solidFill>
              </a:defRPr>
            </a:lvl8pPr>
            <a:lvl9pPr marL="468248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281844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9488951"/>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598888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788772755"/>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1702306"/>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0600055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0717913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66" tIns="58530" rIns="117066" bIns="5853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580581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4"/>
            <a:ext cx="10198197" cy="788737"/>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66" tIns="58530" rIns="117066" bIns="5853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66" tIns="58530" rIns="117066" bIns="5853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5839647"/>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1" tIns="58553" rIns="117111" bIns="58553">
            <a:normAutofit/>
          </a:bodyPr>
          <a:lstStyle>
            <a:lvl1pPr marL="683138" marR="0" indent="-683138" algn="l" defTabSz="117108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50" indent="0" algn="ctr">
              <a:buNone/>
              <a:defRPr>
                <a:solidFill>
                  <a:schemeClr val="tx1">
                    <a:tint val="75000"/>
                  </a:schemeClr>
                </a:solidFill>
              </a:defRPr>
            </a:lvl2pPr>
            <a:lvl3pPr marL="1171089" indent="0" algn="ctr">
              <a:buNone/>
              <a:defRPr>
                <a:solidFill>
                  <a:schemeClr val="tx1">
                    <a:tint val="75000"/>
                  </a:schemeClr>
                </a:solidFill>
              </a:defRPr>
            </a:lvl3pPr>
            <a:lvl4pPr marL="1756630" indent="0" algn="ctr">
              <a:buNone/>
              <a:defRPr>
                <a:solidFill>
                  <a:schemeClr val="tx1">
                    <a:tint val="75000"/>
                  </a:schemeClr>
                </a:solidFill>
              </a:defRPr>
            </a:lvl4pPr>
            <a:lvl5pPr marL="2342181" indent="0" algn="ctr">
              <a:buNone/>
              <a:defRPr>
                <a:solidFill>
                  <a:schemeClr val="tx1">
                    <a:tint val="75000"/>
                  </a:schemeClr>
                </a:solidFill>
              </a:defRPr>
            </a:lvl5pPr>
            <a:lvl6pPr marL="2927712" indent="0" algn="ctr">
              <a:buNone/>
              <a:defRPr>
                <a:solidFill>
                  <a:schemeClr val="tx1">
                    <a:tint val="75000"/>
                  </a:schemeClr>
                </a:solidFill>
              </a:defRPr>
            </a:lvl6pPr>
            <a:lvl7pPr marL="3513257" indent="0" algn="ctr">
              <a:buNone/>
              <a:defRPr>
                <a:solidFill>
                  <a:schemeClr val="tx1">
                    <a:tint val="75000"/>
                  </a:schemeClr>
                </a:solidFill>
              </a:defRPr>
            </a:lvl7pPr>
            <a:lvl8pPr marL="4098810" indent="0" algn="ctr">
              <a:buNone/>
              <a:defRPr>
                <a:solidFill>
                  <a:schemeClr val="tx1">
                    <a:tint val="75000"/>
                  </a:schemeClr>
                </a:solidFill>
              </a:defRPr>
            </a:lvl8pPr>
            <a:lvl9pPr marL="46843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1348187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826653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61156008"/>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971069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7635332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45692247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21194136"/>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1" tIns="58553" rIns="117111" bIns="585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973487"/>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2"/>
            <a:ext cx="10198197" cy="788737"/>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1" tIns="58553" rIns="117111" bIns="585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1" tIns="58553" rIns="117111" bIns="585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60900543"/>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0995700"/>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6840448"/>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9190490"/>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9461667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7798180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9903131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9118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79529678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7"/>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73895100"/>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0811601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946312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808518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3406731"/>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12990362"/>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34263660"/>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75194696"/>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9354772"/>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20142660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629961535"/>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7805662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888809554"/>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19615343"/>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513368051"/>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00682655"/>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72515953"/>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310895340"/>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8133900"/>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6591502"/>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355768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84089123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7998376"/>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86115748"/>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06810210"/>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01084073"/>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13256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2221365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22967320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1540201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14539261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36" tIns="45574" rIns="91136" bIns="45574"/>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302091222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318449631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26171846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392896532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351251005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204618193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195101858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194919381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264250642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15785683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2236426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386563070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194762847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81791831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184261491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0322626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48564075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4946599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9578201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0196537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83657440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2627715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496127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3" name="Google Shape;263;p44"/>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4" name="Google Shape;264;p44"/>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1553266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6737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9" name="Google Shape;269;p46"/>
          <p:cNvSpPr txBox="1">
            <a:spLocks noGrp="1"/>
          </p:cNvSpPr>
          <p:nvPr>
            <p:ph type="subTitle" idx="1"/>
          </p:nvPr>
        </p:nvSpPr>
        <p:spPr>
          <a:xfrm>
            <a:off x="660338" y="1978296"/>
            <a:ext cx="10769700" cy="3448055"/>
          </a:xfrm>
          <a:prstGeom prst="rect">
            <a:avLst/>
          </a:prstGeom>
          <a:noFill/>
          <a:ln>
            <a:noFill/>
          </a:ln>
        </p:spPr>
        <p:txBody>
          <a:bodyPr spcFirstLastPara="1" wrap="square" lIns="91122" tIns="45553" rIns="91122" bIns="45553" anchor="t" anchorCtr="0"/>
          <a:lstStyle>
            <a:lvl1pPr marR="0" lvl="0" algn="l" rtl="0">
              <a:lnSpc>
                <a:spcPct val="150000"/>
              </a:lnSpc>
              <a:spcBef>
                <a:spcPts val="360"/>
              </a:spcBef>
              <a:spcAft>
                <a:spcPts val="0"/>
              </a:spcAft>
              <a:buClr>
                <a:schemeClr val="dk1"/>
              </a:buClr>
              <a:buSzPts val="4500"/>
              <a:buFont typeface="Arial"/>
              <a:buChar char="•"/>
              <a:defRPr sz="1800" b="1">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270" name="Google Shape;270;p46"/>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46"/>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2" name="Google Shape;272;p46"/>
          <p:cNvSpPr txBox="1">
            <a:spLocks noGrp="1"/>
          </p:cNvSpPr>
          <p:nvPr>
            <p:ph type="body" idx="2"/>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6404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5" name="Google Shape;275;p47"/>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47"/>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7" name="Google Shape;277;p47"/>
          <p:cNvSpPr txBox="1">
            <a:spLocks noGrp="1"/>
          </p:cNvSpPr>
          <p:nvPr>
            <p:ph type="body" idx="1"/>
          </p:nvPr>
        </p:nvSpPr>
        <p:spPr>
          <a:xfrm>
            <a:off x="660338" y="1978289"/>
            <a:ext cx="10769700" cy="3448056"/>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00651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1" name="Google Shape;281;p48"/>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8"/>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3" name="Google Shape;283;p48"/>
          <p:cNvSpPr txBox="1">
            <a:spLocks noGrp="1"/>
          </p:cNvSpPr>
          <p:nvPr>
            <p:ph type="body" idx="1"/>
          </p:nvPr>
        </p:nvSpPr>
        <p:spPr>
          <a:xfrm>
            <a:off x="660335" y="1978289"/>
            <a:ext cx="5280000" cy="3448056"/>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4" name="Google Shape;284;p48"/>
          <p:cNvSpPr txBox="1">
            <a:spLocks noGrp="1"/>
          </p:cNvSpPr>
          <p:nvPr>
            <p:ph type="body" idx="2"/>
          </p:nvPr>
        </p:nvSpPr>
        <p:spPr>
          <a:xfrm>
            <a:off x="6150037" y="1978289"/>
            <a:ext cx="5280000" cy="3448056"/>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5" name="Google Shape;285;p48"/>
          <p:cNvSpPr txBox="1">
            <a:spLocks noGrp="1"/>
          </p:cNvSpPr>
          <p:nvPr>
            <p:ph type="body" idx="3"/>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71134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8" name="Google Shape;288;p49"/>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9" name="Google Shape;289;p49"/>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0" name="Google Shape;290;p49"/>
          <p:cNvSpPr txBox="1">
            <a:spLocks noGrp="1"/>
          </p:cNvSpPr>
          <p:nvPr>
            <p:ph type="body" idx="1"/>
          </p:nvPr>
        </p:nvSpPr>
        <p:spPr>
          <a:xfrm>
            <a:off x="660335" y="2500308"/>
            <a:ext cx="5280000" cy="2926039"/>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1" name="Google Shape;291;p49"/>
          <p:cNvSpPr txBox="1">
            <a:spLocks noGrp="1"/>
          </p:cNvSpPr>
          <p:nvPr>
            <p:ph type="body" idx="2"/>
          </p:nvPr>
        </p:nvSpPr>
        <p:spPr>
          <a:xfrm>
            <a:off x="660335" y="1978289"/>
            <a:ext cx="5280000" cy="522000"/>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3"/>
          </p:nvPr>
        </p:nvSpPr>
        <p:spPr>
          <a:xfrm>
            <a:off x="6150037" y="2500308"/>
            <a:ext cx="5280000" cy="2926039"/>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3" name="Google Shape;293;p49"/>
          <p:cNvSpPr txBox="1">
            <a:spLocks noGrp="1"/>
          </p:cNvSpPr>
          <p:nvPr>
            <p:ph type="body" idx="4"/>
          </p:nvPr>
        </p:nvSpPr>
        <p:spPr>
          <a:xfrm>
            <a:off x="6150037" y="1978289"/>
            <a:ext cx="5280000" cy="522000"/>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4" name="Google Shape;294;p49"/>
          <p:cNvSpPr txBox="1">
            <a:spLocks noGrp="1"/>
          </p:cNvSpPr>
          <p:nvPr>
            <p:ph type="body" idx="5"/>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23635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7" name="Google Shape;297;p50"/>
          <p:cNvSpPr txBox="1">
            <a:spLocks noGrp="1"/>
          </p:cNvSpPr>
          <p:nvPr>
            <p:ph type="title"/>
          </p:nvPr>
        </p:nvSpPr>
        <p:spPr>
          <a:xfrm>
            <a:off x="226476" y="1571612"/>
            <a:ext cx="4440765" cy="1214446"/>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8" name="Google Shape;298;p50"/>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9" name="Google Shape;299;p50"/>
          <p:cNvSpPr txBox="1">
            <a:spLocks noGrp="1"/>
          </p:cNvSpPr>
          <p:nvPr>
            <p:ph type="body" idx="1"/>
          </p:nvPr>
        </p:nvSpPr>
        <p:spPr>
          <a:xfrm>
            <a:off x="4857741" y="1571613"/>
            <a:ext cx="6572296" cy="3854734"/>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0" name="Google Shape;300;p50"/>
          <p:cNvSpPr txBox="1">
            <a:spLocks noGrp="1"/>
          </p:cNvSpPr>
          <p:nvPr>
            <p:ph type="body" idx="2"/>
          </p:nvPr>
        </p:nvSpPr>
        <p:spPr>
          <a:xfrm>
            <a:off x="660339" y="2857496"/>
            <a:ext cx="4006905" cy="2571768"/>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1" name="Google Shape;301;p50"/>
          <p:cNvSpPr txBox="1">
            <a:spLocks noGrp="1"/>
          </p:cNvSpPr>
          <p:nvPr>
            <p:ph type="body" idx="3"/>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7230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04" name="Google Shape;304;p51"/>
          <p:cNvSpPr txBox="1">
            <a:spLocks noGrp="1"/>
          </p:cNvSpPr>
          <p:nvPr>
            <p:ph type="body" idx="1"/>
          </p:nvPr>
        </p:nvSpPr>
        <p:spPr>
          <a:xfrm>
            <a:off x="660339" y="5929430"/>
            <a:ext cx="10198197" cy="788737"/>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5" name="Google Shape;305;p51"/>
          <p:cNvSpPr txBox="1">
            <a:spLocks noGrp="1"/>
          </p:cNvSpPr>
          <p:nvPr>
            <p:ph type="body" idx="2"/>
          </p:nvPr>
        </p:nvSpPr>
        <p:spPr>
          <a:xfrm>
            <a:off x="660338" y="1571615"/>
            <a:ext cx="10769700" cy="4000528"/>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6" name="Google Shape;306;p51"/>
          <p:cNvSpPr txBox="1">
            <a:spLocks noGrp="1"/>
          </p:cNvSpPr>
          <p:nvPr>
            <p:ph type="body" idx="3"/>
          </p:nvPr>
        </p:nvSpPr>
        <p:spPr>
          <a:xfrm>
            <a:off x="660333" y="5572140"/>
            <a:ext cx="10769704" cy="357190"/>
          </a:xfrm>
          <a:prstGeom prst="rect">
            <a:avLst/>
          </a:prstGeom>
          <a:noFill/>
          <a:ln>
            <a:noFill/>
          </a:ln>
        </p:spPr>
        <p:txBody>
          <a:bodyPr spcFirstLastPara="1" wrap="square" lIns="91122" tIns="45553" rIns="91122" bIns="45553" anchor="t" anchorCtr="0"/>
          <a:lstStyle>
            <a:lvl1pPr marL="455711" marR="0" lvl="0" indent="-227864" algn="ctr"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95520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61" tIns="58423" rIns="116861" bIns="58423">
            <a:normAutofit/>
          </a:bodyPr>
          <a:lstStyle>
            <a:lvl1pPr marL="681638" marR="0" indent="-681638" algn="l" defTabSz="116852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73" indent="0" algn="ctr">
              <a:buNone/>
              <a:defRPr>
                <a:solidFill>
                  <a:schemeClr val="tx1">
                    <a:tint val="75000"/>
                  </a:schemeClr>
                </a:solidFill>
              </a:defRPr>
            </a:lvl2pPr>
            <a:lvl3pPr marL="1168525" indent="0" algn="ctr">
              <a:buNone/>
              <a:defRPr>
                <a:solidFill>
                  <a:schemeClr val="tx1">
                    <a:tint val="75000"/>
                  </a:schemeClr>
                </a:solidFill>
              </a:defRPr>
            </a:lvl3pPr>
            <a:lvl4pPr marL="1752756" indent="0" algn="ctr">
              <a:buNone/>
              <a:defRPr>
                <a:solidFill>
                  <a:schemeClr val="tx1">
                    <a:tint val="75000"/>
                  </a:schemeClr>
                </a:solidFill>
              </a:defRPr>
            </a:lvl4pPr>
            <a:lvl5pPr marL="2337033" indent="0" algn="ctr">
              <a:buNone/>
              <a:defRPr>
                <a:solidFill>
                  <a:schemeClr val="tx1">
                    <a:tint val="75000"/>
                  </a:schemeClr>
                </a:solidFill>
              </a:defRPr>
            </a:lvl5pPr>
            <a:lvl6pPr marL="2921292" indent="0" algn="ctr">
              <a:buNone/>
              <a:defRPr>
                <a:solidFill>
                  <a:schemeClr val="tx1">
                    <a:tint val="75000"/>
                  </a:schemeClr>
                </a:solidFill>
              </a:defRPr>
            </a:lvl6pPr>
            <a:lvl7pPr marL="3505507" indent="0" algn="ctr">
              <a:buNone/>
              <a:defRPr>
                <a:solidFill>
                  <a:schemeClr val="tx1">
                    <a:tint val="75000"/>
                  </a:schemeClr>
                </a:solidFill>
              </a:defRPr>
            </a:lvl7pPr>
            <a:lvl8pPr marL="4089807" indent="0" algn="ctr">
              <a:buNone/>
              <a:defRPr>
                <a:solidFill>
                  <a:schemeClr val="tx1">
                    <a:tint val="75000"/>
                  </a:schemeClr>
                </a:solidFill>
              </a:defRPr>
            </a:lvl8pPr>
            <a:lvl9pPr marL="467406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016937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4690945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369163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61" tIns="58423" rIns="116861" bIns="584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61" tIns="58423" rIns="116861" bIns="584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656544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5014717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6489383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61" tIns="58423" rIns="116861" bIns="5842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780640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8"/>
            <a:ext cx="10198197" cy="788737"/>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61" tIns="58423" rIns="116861" bIns="5842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61" tIns="58423" rIns="116861" bIns="5842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261651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80" tIns="58432" rIns="116880" bIns="58432">
            <a:normAutofit/>
          </a:bodyPr>
          <a:lstStyle>
            <a:lvl1pPr marL="681748" marR="0" indent="-681748" algn="l" defTabSz="116871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65" indent="0" algn="ctr">
              <a:buNone/>
              <a:defRPr>
                <a:solidFill>
                  <a:schemeClr val="tx1">
                    <a:tint val="75000"/>
                  </a:schemeClr>
                </a:solidFill>
              </a:defRPr>
            </a:lvl2pPr>
            <a:lvl3pPr marL="1168711" indent="0" algn="ctr">
              <a:buNone/>
              <a:defRPr>
                <a:solidFill>
                  <a:schemeClr val="tx1">
                    <a:tint val="75000"/>
                  </a:schemeClr>
                </a:solidFill>
              </a:defRPr>
            </a:lvl3pPr>
            <a:lvl4pPr marL="1753036" indent="0" algn="ctr">
              <a:buNone/>
              <a:defRPr>
                <a:solidFill>
                  <a:schemeClr val="tx1">
                    <a:tint val="75000"/>
                  </a:schemeClr>
                </a:solidFill>
              </a:defRPr>
            </a:lvl4pPr>
            <a:lvl5pPr marL="2337408" indent="0" algn="ctr">
              <a:buNone/>
              <a:defRPr>
                <a:solidFill>
                  <a:schemeClr val="tx1">
                    <a:tint val="75000"/>
                  </a:schemeClr>
                </a:solidFill>
              </a:defRPr>
            </a:lvl5pPr>
            <a:lvl6pPr marL="2921759" indent="0" algn="ctr">
              <a:buNone/>
              <a:defRPr>
                <a:solidFill>
                  <a:schemeClr val="tx1">
                    <a:tint val="75000"/>
                  </a:schemeClr>
                </a:solidFill>
              </a:defRPr>
            </a:lvl6pPr>
            <a:lvl7pPr marL="3506071" indent="0" algn="ctr">
              <a:buNone/>
              <a:defRPr>
                <a:solidFill>
                  <a:schemeClr val="tx1">
                    <a:tint val="75000"/>
                  </a:schemeClr>
                </a:solidFill>
              </a:defRPr>
            </a:lvl7pPr>
            <a:lvl8pPr marL="4090462" indent="0" algn="ctr">
              <a:buNone/>
              <a:defRPr>
                <a:solidFill>
                  <a:schemeClr val="tx1">
                    <a:tint val="75000"/>
                  </a:schemeClr>
                </a:solidFill>
              </a:defRPr>
            </a:lvl8pPr>
            <a:lvl9pPr marL="46748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02939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809946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5101475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358190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1797883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442048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80" tIns="58432" rIns="116880" bIns="5843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05828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3"/>
            <a:ext cx="10198197" cy="788737"/>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80" tIns="58432" rIns="116880" bIns="5843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80" tIns="58432" rIns="116880" bIns="5843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987396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02" tIns="58443" rIns="116902" bIns="58443">
            <a:normAutofit/>
          </a:bodyPr>
          <a:lstStyle>
            <a:lvl1pPr marL="681884" marR="0" indent="-681884" algn="l" defTabSz="116894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82" indent="0" algn="ctr">
              <a:buNone/>
              <a:defRPr>
                <a:solidFill>
                  <a:schemeClr val="tx1">
                    <a:tint val="75000"/>
                  </a:schemeClr>
                </a:solidFill>
              </a:defRPr>
            </a:lvl2pPr>
            <a:lvl3pPr marL="1168943" indent="0" algn="ctr">
              <a:buNone/>
              <a:defRPr>
                <a:solidFill>
                  <a:schemeClr val="tx1">
                    <a:tint val="75000"/>
                  </a:schemeClr>
                </a:solidFill>
              </a:defRPr>
            </a:lvl3pPr>
            <a:lvl4pPr marL="1753389" indent="0" algn="ctr">
              <a:buNone/>
              <a:defRPr>
                <a:solidFill>
                  <a:schemeClr val="tx1">
                    <a:tint val="75000"/>
                  </a:schemeClr>
                </a:solidFill>
              </a:defRPr>
            </a:lvl4pPr>
            <a:lvl5pPr marL="2337876" indent="0" algn="ctr">
              <a:buNone/>
              <a:defRPr>
                <a:solidFill>
                  <a:schemeClr val="tx1">
                    <a:tint val="75000"/>
                  </a:schemeClr>
                </a:solidFill>
              </a:defRPr>
            </a:lvl5pPr>
            <a:lvl6pPr marL="2922342" indent="0" algn="ctr">
              <a:buNone/>
              <a:defRPr>
                <a:solidFill>
                  <a:schemeClr val="tx1">
                    <a:tint val="75000"/>
                  </a:schemeClr>
                </a:solidFill>
              </a:defRPr>
            </a:lvl6pPr>
            <a:lvl7pPr marL="3506775" indent="0" algn="ctr">
              <a:buNone/>
              <a:defRPr>
                <a:solidFill>
                  <a:schemeClr val="tx1">
                    <a:tint val="75000"/>
                  </a:schemeClr>
                </a:solidFill>
              </a:defRPr>
            </a:lvl7pPr>
            <a:lvl8pPr marL="4091280" indent="0" algn="ctr">
              <a:buNone/>
              <a:defRPr>
                <a:solidFill>
                  <a:schemeClr val="tx1">
                    <a:tint val="75000"/>
                  </a:schemeClr>
                </a:solidFill>
              </a:defRPr>
            </a:lvl8pPr>
            <a:lvl9pPr marL="467574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218765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0528124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413913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6341815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556609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13290154"/>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02" tIns="58443" rIns="116902" bIns="584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466124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7"/>
            <a:ext cx="10198197" cy="788737"/>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02" tIns="58443" rIns="116902" bIns="584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02" tIns="58443" rIns="116902" bIns="584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40056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428407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957327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435645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3476531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57569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3886772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11010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8304504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2" tIns="58471" rIns="116952" bIns="58471">
            <a:normAutofit/>
          </a:bodyPr>
          <a:lstStyle>
            <a:lvl1pPr marL="682184" marR="0" indent="-682184" algn="l" defTabSz="116945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37" indent="0" algn="ctr">
              <a:buNone/>
              <a:defRPr>
                <a:solidFill>
                  <a:schemeClr val="tx1">
                    <a:tint val="75000"/>
                  </a:schemeClr>
                </a:solidFill>
              </a:defRPr>
            </a:lvl2pPr>
            <a:lvl3pPr marL="1169455" indent="0" algn="ctr">
              <a:buNone/>
              <a:defRPr>
                <a:solidFill>
                  <a:schemeClr val="tx1">
                    <a:tint val="75000"/>
                  </a:schemeClr>
                </a:solidFill>
              </a:defRPr>
            </a:lvl3pPr>
            <a:lvl4pPr marL="1754164" indent="0" algn="ctr">
              <a:buNone/>
              <a:defRPr>
                <a:solidFill>
                  <a:schemeClr val="tx1">
                    <a:tint val="75000"/>
                  </a:schemeClr>
                </a:solidFill>
              </a:defRPr>
            </a:lvl4pPr>
            <a:lvl5pPr marL="2338905" indent="0" algn="ctr">
              <a:buNone/>
              <a:defRPr>
                <a:solidFill>
                  <a:schemeClr val="tx1">
                    <a:tint val="75000"/>
                  </a:schemeClr>
                </a:solidFill>
              </a:defRPr>
            </a:lvl5pPr>
            <a:lvl6pPr marL="2923625" indent="0" algn="ctr">
              <a:buNone/>
              <a:defRPr>
                <a:solidFill>
                  <a:schemeClr val="tx1">
                    <a:tint val="75000"/>
                  </a:schemeClr>
                </a:solidFill>
              </a:defRPr>
            </a:lvl6pPr>
            <a:lvl7pPr marL="3508325" indent="0" algn="ctr">
              <a:buNone/>
              <a:defRPr>
                <a:solidFill>
                  <a:schemeClr val="tx1">
                    <a:tint val="75000"/>
                  </a:schemeClr>
                </a:solidFill>
              </a:defRPr>
            </a:lvl7pPr>
            <a:lvl8pPr marL="4093080" indent="0" algn="ctr">
              <a:buNone/>
              <a:defRPr>
                <a:solidFill>
                  <a:schemeClr val="tx1">
                    <a:tint val="75000"/>
                  </a:schemeClr>
                </a:solidFill>
              </a:defRPr>
            </a:lvl8pPr>
            <a:lvl9pPr marL="467780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093319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348414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32899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518646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7567909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4530307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2" tIns="58471" rIns="116952" bIns="5847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199897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4"/>
            <a:ext cx="10198197" cy="788737"/>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2" tIns="58471" rIns="116952" bIns="5847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2" tIns="58471" rIns="116952" bIns="5847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423004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5232803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0018539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1924599"/>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204811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7303615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63214910"/>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519644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5"/>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9946826"/>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5" tIns="58508" rIns="117025" bIns="58508">
            <a:normAutofit/>
          </a:bodyPr>
          <a:lstStyle>
            <a:lvl1pPr marL="682620" marR="0" indent="-682620" algn="l" defTabSz="11702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09" indent="0" algn="ctr">
              <a:buNone/>
              <a:defRPr>
                <a:solidFill>
                  <a:schemeClr val="tx1">
                    <a:tint val="75000"/>
                  </a:schemeClr>
                </a:solidFill>
              </a:defRPr>
            </a:lvl2pPr>
            <a:lvl3pPr marL="1170201" indent="0" algn="ctr">
              <a:buNone/>
              <a:defRPr>
                <a:solidFill>
                  <a:schemeClr val="tx1">
                    <a:tint val="75000"/>
                  </a:schemeClr>
                </a:solidFill>
              </a:defRPr>
            </a:lvl3pPr>
            <a:lvl4pPr marL="1755291" indent="0" algn="ctr">
              <a:buNone/>
              <a:defRPr>
                <a:solidFill>
                  <a:schemeClr val="tx1">
                    <a:tint val="75000"/>
                  </a:schemeClr>
                </a:solidFill>
              </a:defRPr>
            </a:lvl4pPr>
            <a:lvl5pPr marL="2340403" indent="0" algn="ctr">
              <a:buNone/>
              <a:defRPr>
                <a:solidFill>
                  <a:schemeClr val="tx1">
                    <a:tint val="75000"/>
                  </a:schemeClr>
                </a:solidFill>
              </a:defRPr>
            </a:lvl5pPr>
            <a:lvl6pPr marL="2925492" indent="0" algn="ctr">
              <a:buNone/>
              <a:defRPr>
                <a:solidFill>
                  <a:schemeClr val="tx1">
                    <a:tint val="75000"/>
                  </a:schemeClr>
                </a:solidFill>
              </a:defRPr>
            </a:lvl6pPr>
            <a:lvl7pPr marL="3510580" indent="0" algn="ctr">
              <a:buNone/>
              <a:defRPr>
                <a:solidFill>
                  <a:schemeClr val="tx1">
                    <a:tint val="75000"/>
                  </a:schemeClr>
                </a:solidFill>
              </a:defRPr>
            </a:lvl7pPr>
            <a:lvl8pPr marL="4095698" indent="0" algn="ctr">
              <a:buNone/>
              <a:defRPr>
                <a:solidFill>
                  <a:schemeClr val="tx1">
                    <a:tint val="75000"/>
                  </a:schemeClr>
                </a:solidFill>
              </a:defRPr>
            </a:lvl8pPr>
            <a:lvl9pPr marL="46808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135419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4.png"/><Relationship Id="rId5" Type="http://schemas.openxmlformats.org/officeDocument/2006/relationships/slideLayout" Target="../slideLayouts/slideLayout87.xml"/><Relationship Id="rId10" Type="http://schemas.openxmlformats.org/officeDocument/2006/relationships/image" Target="../media/image3.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4.png"/><Relationship Id="rId5" Type="http://schemas.openxmlformats.org/officeDocument/2006/relationships/slideLayout" Target="../slideLayouts/slideLayout103.xml"/><Relationship Id="rId10" Type="http://schemas.openxmlformats.org/officeDocument/2006/relationships/image" Target="../media/image3.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4.png"/><Relationship Id="rId5" Type="http://schemas.openxmlformats.org/officeDocument/2006/relationships/slideLayout" Target="../slideLayouts/slideLayout119.xml"/><Relationship Id="rId10" Type="http://schemas.openxmlformats.org/officeDocument/2006/relationships/image" Target="../media/image3.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4.png"/><Relationship Id="rId5" Type="http://schemas.openxmlformats.org/officeDocument/2006/relationships/slideLayout" Target="../slideLayouts/slideLayout127.xml"/><Relationship Id="rId10" Type="http://schemas.openxmlformats.org/officeDocument/2006/relationships/image" Target="../media/image3.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4.png"/><Relationship Id="rId5" Type="http://schemas.openxmlformats.org/officeDocument/2006/relationships/slideLayout" Target="../slideLayouts/slideLayout135.xml"/><Relationship Id="rId10" Type="http://schemas.openxmlformats.org/officeDocument/2006/relationships/image" Target="../media/image3.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image" Target="../media/image7.png"/><Relationship Id="rId5" Type="http://schemas.openxmlformats.org/officeDocument/2006/relationships/slideLayout" Target="../slideLayouts/slideLayout143.xml"/><Relationship Id="rId10" Type="http://schemas.openxmlformats.org/officeDocument/2006/relationships/image" Target="../media/image6.png"/><Relationship Id="rId4" Type="http://schemas.openxmlformats.org/officeDocument/2006/relationships/slideLayout" Target="../slideLayouts/slideLayout14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image" Target="../media/image4.png"/><Relationship Id="rId5" Type="http://schemas.openxmlformats.org/officeDocument/2006/relationships/slideLayout" Target="../slideLayouts/slideLayout151.xml"/><Relationship Id="rId10" Type="http://schemas.openxmlformats.org/officeDocument/2006/relationships/image" Target="../media/image3.png"/><Relationship Id="rId4" Type="http://schemas.openxmlformats.org/officeDocument/2006/relationships/slideLayout" Target="../slideLayouts/slideLayout150.xml"/><Relationship Id="rId9"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sp>
        <p:nvSpPr>
          <p:cNvPr id="14" name="TextBox 13"/>
          <p:cNvSpPr txBox="1"/>
          <p:nvPr userDrawn="1"/>
        </p:nvSpPr>
        <p:spPr>
          <a:xfrm>
            <a:off x="9340851" y="6508788"/>
            <a:ext cx="2286000" cy="284911"/>
          </a:xfrm>
          <a:prstGeom prst="rect">
            <a:avLst/>
          </a:prstGeom>
          <a:noFill/>
        </p:spPr>
        <p:txBody>
          <a:bodyPr lIns="99254" tIns="49638" rIns="99254" bIns="49638">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11" algn="ctr" rtl="0" fontAlgn="base">
        <a:spcBef>
          <a:spcPct val="0"/>
        </a:spcBef>
        <a:spcAft>
          <a:spcPct val="0"/>
        </a:spcAft>
        <a:defRPr sz="4400">
          <a:solidFill>
            <a:schemeClr val="tx1"/>
          </a:solidFill>
          <a:latin typeface="Arial" pitchFamily="34" charset="0"/>
          <a:cs typeface="Cordia New" pitchFamily="34" charset="-34"/>
        </a:defRPr>
      </a:lvl6pPr>
      <a:lvl7pPr marL="911416" algn="ctr" rtl="0" fontAlgn="base">
        <a:spcBef>
          <a:spcPct val="0"/>
        </a:spcBef>
        <a:spcAft>
          <a:spcPct val="0"/>
        </a:spcAft>
        <a:defRPr sz="4400">
          <a:solidFill>
            <a:schemeClr val="tx1"/>
          </a:solidFill>
          <a:latin typeface="Arial" pitchFamily="34" charset="0"/>
          <a:cs typeface="Cordia New" pitchFamily="34" charset="-34"/>
        </a:defRPr>
      </a:lvl7pPr>
      <a:lvl8pPr marL="1367125" algn="ctr" rtl="0" fontAlgn="base">
        <a:spcBef>
          <a:spcPct val="0"/>
        </a:spcBef>
        <a:spcAft>
          <a:spcPct val="0"/>
        </a:spcAft>
        <a:defRPr sz="4400">
          <a:solidFill>
            <a:schemeClr val="tx1"/>
          </a:solidFill>
          <a:latin typeface="Arial" pitchFamily="34" charset="0"/>
          <a:cs typeface="Cordia New" pitchFamily="34" charset="-34"/>
        </a:defRPr>
      </a:lvl8pPr>
      <a:lvl9pPr marL="18228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80" indent="-34178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29" indent="-28480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270" indent="-22786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957"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671"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4"/>
            <a:ext cx="723900" cy="365125"/>
          </a:xfrm>
          <a:prstGeom prst="rect">
            <a:avLst/>
          </a:prstGeom>
        </p:spPr>
        <p:txBody>
          <a:bodyPr vert="horz" lIns="116902" tIns="58443" rIns="116902" bIns="584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943">
              <a:defRPr/>
            </a:pPr>
            <a:fld id="{79C0BFF6-9B14-4446-AF07-628EFEB400B0}" type="slidenum">
              <a:rPr lang="th-TH" smtClean="0">
                <a:solidFill>
                  <a:prstClr val="black">
                    <a:tint val="75000"/>
                  </a:prstClr>
                </a:solidFill>
              </a:rPr>
              <a:pPr defTabSz="116894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6"/>
            <a:ext cx="4341284" cy="83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83" tIns="63642" rIns="127283" bIns="6364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94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1" y="800131"/>
            <a:ext cx="4948767" cy="559414"/>
          </a:xfrm>
          <a:prstGeom prst="rect">
            <a:avLst/>
          </a:prstGeom>
          <a:noFill/>
        </p:spPr>
        <p:txBody>
          <a:bodyPr lIns="127283" tIns="63642" rIns="127283" bIns="63642">
            <a:spAutoFit/>
          </a:bodyPr>
          <a:lstStyle/>
          <a:p>
            <a:pPr defTabSz="116894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sp>
        <p:nvSpPr>
          <p:cNvPr id="12" name="TextBox 11"/>
          <p:cNvSpPr txBox="1"/>
          <p:nvPr/>
        </p:nvSpPr>
        <p:spPr>
          <a:xfrm>
            <a:off x="9290147" y="301664"/>
            <a:ext cx="2220383" cy="518137"/>
          </a:xfrm>
          <a:prstGeom prst="rect">
            <a:avLst/>
          </a:prstGeom>
          <a:noFill/>
          <a:effectLst>
            <a:outerShdw blurRad="50800" dist="38100" dir="5400000" algn="t" rotWithShape="0">
              <a:prstClr val="black">
                <a:alpha val="40000"/>
              </a:prstClr>
            </a:outerShdw>
          </a:effectLst>
        </p:spPr>
        <p:txBody>
          <a:bodyPr lIns="116902" tIns="58443" rIns="116902" bIns="58443">
            <a:spAutoFit/>
          </a:bodyPr>
          <a:lstStyle/>
          <a:p>
            <a:pPr algn="r" defTabSz="116894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94541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82" algn="ctr" rtl="0" fontAlgn="base">
        <a:spcBef>
          <a:spcPct val="0"/>
        </a:spcBef>
        <a:spcAft>
          <a:spcPct val="0"/>
        </a:spcAft>
        <a:defRPr sz="5600">
          <a:solidFill>
            <a:schemeClr val="tx1"/>
          </a:solidFill>
          <a:latin typeface="Arial" pitchFamily="34" charset="0"/>
          <a:cs typeface="Cordia New" pitchFamily="34" charset="-34"/>
        </a:defRPr>
      </a:lvl6pPr>
      <a:lvl7pPr marL="1168943" algn="ctr" rtl="0" fontAlgn="base">
        <a:spcBef>
          <a:spcPct val="0"/>
        </a:spcBef>
        <a:spcAft>
          <a:spcPct val="0"/>
        </a:spcAft>
        <a:defRPr sz="5600">
          <a:solidFill>
            <a:schemeClr val="tx1"/>
          </a:solidFill>
          <a:latin typeface="Arial" pitchFamily="34" charset="0"/>
          <a:cs typeface="Cordia New" pitchFamily="34" charset="-34"/>
        </a:defRPr>
      </a:lvl7pPr>
      <a:lvl8pPr marL="1753389" algn="ctr" rtl="0" fontAlgn="base">
        <a:spcBef>
          <a:spcPct val="0"/>
        </a:spcBef>
        <a:spcAft>
          <a:spcPct val="0"/>
        </a:spcAft>
        <a:defRPr sz="5600">
          <a:solidFill>
            <a:schemeClr val="tx1"/>
          </a:solidFill>
          <a:latin typeface="Arial" pitchFamily="34" charset="0"/>
          <a:cs typeface="Cordia New" pitchFamily="34" charset="-34"/>
        </a:defRPr>
      </a:lvl8pPr>
      <a:lvl9pPr marL="233787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30" indent="-4383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48" indent="-3653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145" indent="-2922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634"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115"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586"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043"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511"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942"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943" rtl="0" eaLnBrk="1" latinLnBrk="0" hangingPunct="1">
        <a:defRPr sz="3600" kern="1200">
          <a:solidFill>
            <a:schemeClr val="tx1"/>
          </a:solidFill>
          <a:latin typeface="+mn-lt"/>
          <a:ea typeface="+mn-ea"/>
          <a:cs typeface="+mn-cs"/>
        </a:defRPr>
      </a:lvl1pPr>
      <a:lvl2pPr marL="584482" algn="l" defTabSz="1168943" rtl="0" eaLnBrk="1" latinLnBrk="0" hangingPunct="1">
        <a:defRPr sz="3600" kern="1200">
          <a:solidFill>
            <a:schemeClr val="tx1"/>
          </a:solidFill>
          <a:latin typeface="+mn-lt"/>
          <a:ea typeface="+mn-ea"/>
          <a:cs typeface="+mn-cs"/>
        </a:defRPr>
      </a:lvl2pPr>
      <a:lvl3pPr marL="1168943" algn="l" defTabSz="1168943" rtl="0" eaLnBrk="1" latinLnBrk="0" hangingPunct="1">
        <a:defRPr sz="3600" kern="1200">
          <a:solidFill>
            <a:schemeClr val="tx1"/>
          </a:solidFill>
          <a:latin typeface="+mn-lt"/>
          <a:ea typeface="+mn-ea"/>
          <a:cs typeface="+mn-cs"/>
        </a:defRPr>
      </a:lvl3pPr>
      <a:lvl4pPr marL="1753389" algn="l" defTabSz="1168943" rtl="0" eaLnBrk="1" latinLnBrk="0" hangingPunct="1">
        <a:defRPr sz="3600" kern="1200">
          <a:solidFill>
            <a:schemeClr val="tx1"/>
          </a:solidFill>
          <a:latin typeface="+mn-lt"/>
          <a:ea typeface="+mn-ea"/>
          <a:cs typeface="+mn-cs"/>
        </a:defRPr>
      </a:lvl4pPr>
      <a:lvl5pPr marL="2337876" algn="l" defTabSz="1168943" rtl="0" eaLnBrk="1" latinLnBrk="0" hangingPunct="1">
        <a:defRPr sz="3600" kern="1200">
          <a:solidFill>
            <a:schemeClr val="tx1"/>
          </a:solidFill>
          <a:latin typeface="+mn-lt"/>
          <a:ea typeface="+mn-ea"/>
          <a:cs typeface="+mn-cs"/>
        </a:defRPr>
      </a:lvl5pPr>
      <a:lvl6pPr marL="2922342" algn="l" defTabSz="1168943" rtl="0" eaLnBrk="1" latinLnBrk="0" hangingPunct="1">
        <a:defRPr sz="3600" kern="1200">
          <a:solidFill>
            <a:schemeClr val="tx1"/>
          </a:solidFill>
          <a:latin typeface="+mn-lt"/>
          <a:ea typeface="+mn-ea"/>
          <a:cs typeface="+mn-cs"/>
        </a:defRPr>
      </a:lvl6pPr>
      <a:lvl7pPr marL="3506775" algn="l" defTabSz="1168943" rtl="0" eaLnBrk="1" latinLnBrk="0" hangingPunct="1">
        <a:defRPr sz="3600" kern="1200">
          <a:solidFill>
            <a:schemeClr val="tx1"/>
          </a:solidFill>
          <a:latin typeface="+mn-lt"/>
          <a:ea typeface="+mn-ea"/>
          <a:cs typeface="+mn-cs"/>
        </a:defRPr>
      </a:lvl7pPr>
      <a:lvl8pPr marL="4091280" algn="l" defTabSz="1168943" rtl="0" eaLnBrk="1" latinLnBrk="0" hangingPunct="1">
        <a:defRPr sz="3600" kern="1200">
          <a:solidFill>
            <a:schemeClr val="tx1"/>
          </a:solidFill>
          <a:latin typeface="+mn-lt"/>
          <a:ea typeface="+mn-ea"/>
          <a:cs typeface="+mn-cs"/>
        </a:defRPr>
      </a:lvl8pPr>
      <a:lvl9pPr marL="4675746" algn="l" defTabSz="1168943"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8"/>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4"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41" y="301659"/>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706182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1"/>
            <a:ext cx="723900" cy="365125"/>
          </a:xfrm>
          <a:prstGeom prst="rect">
            <a:avLst/>
          </a:prstGeom>
        </p:spPr>
        <p:txBody>
          <a:bodyPr vert="horz" lIns="116952" tIns="58471" rIns="116952" bIns="5847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55">
              <a:defRPr/>
            </a:pPr>
            <a:fld id="{79C0BFF6-9B14-4446-AF07-628EFEB400B0}" type="slidenum">
              <a:rPr lang="th-TH" smtClean="0">
                <a:solidFill>
                  <a:prstClr val="black">
                    <a:tint val="75000"/>
                  </a:prstClr>
                </a:solidFill>
              </a:rPr>
              <a:pPr defTabSz="116945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0" tIns="63671" rIns="127340" bIns="636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5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6" y="800131"/>
            <a:ext cx="4948767" cy="559473"/>
          </a:xfrm>
          <a:prstGeom prst="rect">
            <a:avLst/>
          </a:prstGeom>
          <a:noFill/>
        </p:spPr>
        <p:txBody>
          <a:bodyPr lIns="127340" tIns="63671" rIns="127340" bIns="63671">
            <a:spAutoFit/>
          </a:bodyPr>
          <a:lstStyle/>
          <a:p>
            <a:pPr defTabSz="116945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sp>
        <p:nvSpPr>
          <p:cNvPr id="12" name="TextBox 11"/>
          <p:cNvSpPr txBox="1"/>
          <p:nvPr/>
        </p:nvSpPr>
        <p:spPr>
          <a:xfrm>
            <a:off x="9290133" y="301653"/>
            <a:ext cx="2220383" cy="518194"/>
          </a:xfrm>
          <a:prstGeom prst="rect">
            <a:avLst/>
          </a:prstGeom>
          <a:noFill/>
          <a:effectLst>
            <a:outerShdw blurRad="50800" dist="38100" dir="5400000" algn="t" rotWithShape="0">
              <a:prstClr val="black">
                <a:alpha val="40000"/>
              </a:prstClr>
            </a:outerShdw>
          </a:effectLst>
        </p:spPr>
        <p:txBody>
          <a:bodyPr lIns="116952" tIns="58471" rIns="116952" bIns="58471">
            <a:spAutoFit/>
          </a:bodyPr>
          <a:lstStyle/>
          <a:p>
            <a:pPr algn="r" defTabSz="116945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422381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37" algn="ctr" rtl="0" fontAlgn="base">
        <a:spcBef>
          <a:spcPct val="0"/>
        </a:spcBef>
        <a:spcAft>
          <a:spcPct val="0"/>
        </a:spcAft>
        <a:defRPr sz="5600">
          <a:solidFill>
            <a:schemeClr val="tx1"/>
          </a:solidFill>
          <a:latin typeface="Arial" pitchFamily="34" charset="0"/>
          <a:cs typeface="Cordia New" pitchFamily="34" charset="-34"/>
        </a:defRPr>
      </a:lvl6pPr>
      <a:lvl7pPr marL="1169455" algn="ctr" rtl="0" fontAlgn="base">
        <a:spcBef>
          <a:spcPct val="0"/>
        </a:spcBef>
        <a:spcAft>
          <a:spcPct val="0"/>
        </a:spcAft>
        <a:defRPr sz="5600">
          <a:solidFill>
            <a:schemeClr val="tx1"/>
          </a:solidFill>
          <a:latin typeface="Arial" pitchFamily="34" charset="0"/>
          <a:cs typeface="Cordia New" pitchFamily="34" charset="-34"/>
        </a:defRPr>
      </a:lvl7pPr>
      <a:lvl8pPr marL="1754164" algn="ctr" rtl="0" fontAlgn="base">
        <a:spcBef>
          <a:spcPct val="0"/>
        </a:spcBef>
        <a:spcAft>
          <a:spcPct val="0"/>
        </a:spcAft>
        <a:defRPr sz="5600">
          <a:solidFill>
            <a:schemeClr val="tx1"/>
          </a:solidFill>
          <a:latin typeface="Arial" pitchFamily="34" charset="0"/>
          <a:cs typeface="Cordia New" pitchFamily="34" charset="-34"/>
        </a:defRPr>
      </a:lvl8pPr>
      <a:lvl9pPr marL="233890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26" indent="-43852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68" indent="-3654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92" indent="-2923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534"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272"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00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713"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44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128"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55" rtl="0" eaLnBrk="1" latinLnBrk="0" hangingPunct="1">
        <a:defRPr sz="3600" kern="1200">
          <a:solidFill>
            <a:schemeClr val="tx1"/>
          </a:solidFill>
          <a:latin typeface="+mn-lt"/>
          <a:ea typeface="+mn-ea"/>
          <a:cs typeface="+mn-cs"/>
        </a:defRPr>
      </a:lvl1pPr>
      <a:lvl2pPr marL="584737" algn="l" defTabSz="1169455" rtl="0" eaLnBrk="1" latinLnBrk="0" hangingPunct="1">
        <a:defRPr sz="3600" kern="1200">
          <a:solidFill>
            <a:schemeClr val="tx1"/>
          </a:solidFill>
          <a:latin typeface="+mn-lt"/>
          <a:ea typeface="+mn-ea"/>
          <a:cs typeface="+mn-cs"/>
        </a:defRPr>
      </a:lvl2pPr>
      <a:lvl3pPr marL="1169455" algn="l" defTabSz="1169455" rtl="0" eaLnBrk="1" latinLnBrk="0" hangingPunct="1">
        <a:defRPr sz="3600" kern="1200">
          <a:solidFill>
            <a:schemeClr val="tx1"/>
          </a:solidFill>
          <a:latin typeface="+mn-lt"/>
          <a:ea typeface="+mn-ea"/>
          <a:cs typeface="+mn-cs"/>
        </a:defRPr>
      </a:lvl3pPr>
      <a:lvl4pPr marL="1754164" algn="l" defTabSz="1169455" rtl="0" eaLnBrk="1" latinLnBrk="0" hangingPunct="1">
        <a:defRPr sz="3600" kern="1200">
          <a:solidFill>
            <a:schemeClr val="tx1"/>
          </a:solidFill>
          <a:latin typeface="+mn-lt"/>
          <a:ea typeface="+mn-ea"/>
          <a:cs typeface="+mn-cs"/>
        </a:defRPr>
      </a:lvl4pPr>
      <a:lvl5pPr marL="2338905" algn="l" defTabSz="1169455" rtl="0" eaLnBrk="1" latinLnBrk="0" hangingPunct="1">
        <a:defRPr sz="3600" kern="1200">
          <a:solidFill>
            <a:schemeClr val="tx1"/>
          </a:solidFill>
          <a:latin typeface="+mn-lt"/>
          <a:ea typeface="+mn-ea"/>
          <a:cs typeface="+mn-cs"/>
        </a:defRPr>
      </a:lvl5pPr>
      <a:lvl6pPr marL="2923625" algn="l" defTabSz="1169455" rtl="0" eaLnBrk="1" latinLnBrk="0" hangingPunct="1">
        <a:defRPr sz="3600" kern="1200">
          <a:solidFill>
            <a:schemeClr val="tx1"/>
          </a:solidFill>
          <a:latin typeface="+mn-lt"/>
          <a:ea typeface="+mn-ea"/>
          <a:cs typeface="+mn-cs"/>
        </a:defRPr>
      </a:lvl6pPr>
      <a:lvl7pPr marL="3508325" algn="l" defTabSz="1169455" rtl="0" eaLnBrk="1" latinLnBrk="0" hangingPunct="1">
        <a:defRPr sz="3600" kern="1200">
          <a:solidFill>
            <a:schemeClr val="tx1"/>
          </a:solidFill>
          <a:latin typeface="+mn-lt"/>
          <a:ea typeface="+mn-ea"/>
          <a:cs typeface="+mn-cs"/>
        </a:defRPr>
      </a:lvl7pPr>
      <a:lvl8pPr marL="4093080" algn="l" defTabSz="1169455" rtl="0" eaLnBrk="1" latinLnBrk="0" hangingPunct="1">
        <a:defRPr sz="3600" kern="1200">
          <a:solidFill>
            <a:schemeClr val="tx1"/>
          </a:solidFill>
          <a:latin typeface="+mn-lt"/>
          <a:ea typeface="+mn-ea"/>
          <a:cs typeface="+mn-cs"/>
        </a:defRPr>
      </a:lvl8pPr>
      <a:lvl9pPr marL="4677805" algn="l" defTabSz="1169455"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3"/>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8"/>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23"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597267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2"/>
            <a:ext cx="723900" cy="365125"/>
          </a:xfrm>
          <a:prstGeom prst="rect">
            <a:avLst/>
          </a:prstGeom>
        </p:spPr>
        <p:txBody>
          <a:bodyPr vert="horz" lIns="117025" tIns="58508" rIns="117025" bIns="5850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201">
              <a:defRPr/>
            </a:pPr>
            <a:fld id="{79C0BFF6-9B14-4446-AF07-628EFEB400B0}" type="slidenum">
              <a:rPr lang="th-TH" smtClean="0">
                <a:solidFill>
                  <a:prstClr val="black">
                    <a:tint val="75000"/>
                  </a:prstClr>
                </a:solidFill>
              </a:rPr>
              <a:pPr defTabSz="11702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22" tIns="63712" rIns="127422" bIns="6371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2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5" y="800119"/>
            <a:ext cx="4948767" cy="559556"/>
          </a:xfrm>
          <a:prstGeom prst="rect">
            <a:avLst/>
          </a:prstGeom>
          <a:noFill/>
        </p:spPr>
        <p:txBody>
          <a:bodyPr lIns="127422" tIns="63712" rIns="127422" bIns="63712">
            <a:spAutoFit/>
          </a:bodyPr>
          <a:lstStyle/>
          <a:p>
            <a:pPr defTabSz="11702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sp>
        <p:nvSpPr>
          <p:cNvPr id="12" name="TextBox 11"/>
          <p:cNvSpPr txBox="1"/>
          <p:nvPr/>
        </p:nvSpPr>
        <p:spPr>
          <a:xfrm>
            <a:off x="9290111" y="301651"/>
            <a:ext cx="2220383" cy="518268"/>
          </a:xfrm>
          <a:prstGeom prst="rect">
            <a:avLst/>
          </a:prstGeom>
          <a:noFill/>
          <a:effectLst>
            <a:outerShdw blurRad="50800" dist="38100" dir="5400000" algn="t" rotWithShape="0">
              <a:prstClr val="black">
                <a:alpha val="40000"/>
              </a:prstClr>
            </a:outerShdw>
          </a:effectLst>
        </p:spPr>
        <p:txBody>
          <a:bodyPr lIns="117025" tIns="58508" rIns="117025" bIns="58508">
            <a:spAutoFit/>
          </a:bodyPr>
          <a:lstStyle/>
          <a:p>
            <a:pPr algn="r" defTabSz="11702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496684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09" algn="ctr" rtl="0" fontAlgn="base">
        <a:spcBef>
          <a:spcPct val="0"/>
        </a:spcBef>
        <a:spcAft>
          <a:spcPct val="0"/>
        </a:spcAft>
        <a:defRPr sz="5600">
          <a:solidFill>
            <a:schemeClr val="tx1"/>
          </a:solidFill>
          <a:latin typeface="Arial" pitchFamily="34" charset="0"/>
          <a:cs typeface="Cordia New" pitchFamily="34" charset="-34"/>
        </a:defRPr>
      </a:lvl6pPr>
      <a:lvl7pPr marL="1170201" algn="ctr" rtl="0" fontAlgn="base">
        <a:spcBef>
          <a:spcPct val="0"/>
        </a:spcBef>
        <a:spcAft>
          <a:spcPct val="0"/>
        </a:spcAft>
        <a:defRPr sz="5600">
          <a:solidFill>
            <a:schemeClr val="tx1"/>
          </a:solidFill>
          <a:latin typeface="Arial" pitchFamily="34" charset="0"/>
          <a:cs typeface="Cordia New" pitchFamily="34" charset="-34"/>
        </a:defRPr>
      </a:lvl7pPr>
      <a:lvl8pPr marL="1755291" algn="ctr" rtl="0" fontAlgn="base">
        <a:spcBef>
          <a:spcPct val="0"/>
        </a:spcBef>
        <a:spcAft>
          <a:spcPct val="0"/>
        </a:spcAft>
        <a:defRPr sz="5600">
          <a:solidFill>
            <a:schemeClr val="tx1"/>
          </a:solidFill>
          <a:latin typeface="Arial" pitchFamily="34" charset="0"/>
          <a:cs typeface="Cordia New" pitchFamily="34" charset="-34"/>
        </a:defRPr>
      </a:lvl8pPr>
      <a:lvl9pPr marL="234040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12" indent="-4388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80" indent="-3657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733" indent="-29255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846"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954"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05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145"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250"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31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201" rtl="0" eaLnBrk="1" latinLnBrk="0" hangingPunct="1">
        <a:defRPr sz="3600" kern="1200">
          <a:solidFill>
            <a:schemeClr val="tx1"/>
          </a:solidFill>
          <a:latin typeface="+mn-lt"/>
          <a:ea typeface="+mn-ea"/>
          <a:cs typeface="+mn-cs"/>
        </a:defRPr>
      </a:lvl1pPr>
      <a:lvl2pPr marL="585109" algn="l" defTabSz="1170201" rtl="0" eaLnBrk="1" latinLnBrk="0" hangingPunct="1">
        <a:defRPr sz="3600" kern="1200">
          <a:solidFill>
            <a:schemeClr val="tx1"/>
          </a:solidFill>
          <a:latin typeface="+mn-lt"/>
          <a:ea typeface="+mn-ea"/>
          <a:cs typeface="+mn-cs"/>
        </a:defRPr>
      </a:lvl2pPr>
      <a:lvl3pPr marL="1170201" algn="l" defTabSz="1170201" rtl="0" eaLnBrk="1" latinLnBrk="0" hangingPunct="1">
        <a:defRPr sz="3600" kern="1200">
          <a:solidFill>
            <a:schemeClr val="tx1"/>
          </a:solidFill>
          <a:latin typeface="+mn-lt"/>
          <a:ea typeface="+mn-ea"/>
          <a:cs typeface="+mn-cs"/>
        </a:defRPr>
      </a:lvl3pPr>
      <a:lvl4pPr marL="1755291" algn="l" defTabSz="1170201" rtl="0" eaLnBrk="1" latinLnBrk="0" hangingPunct="1">
        <a:defRPr sz="3600" kern="1200">
          <a:solidFill>
            <a:schemeClr val="tx1"/>
          </a:solidFill>
          <a:latin typeface="+mn-lt"/>
          <a:ea typeface="+mn-ea"/>
          <a:cs typeface="+mn-cs"/>
        </a:defRPr>
      </a:lvl4pPr>
      <a:lvl5pPr marL="2340403" algn="l" defTabSz="1170201" rtl="0" eaLnBrk="1" latinLnBrk="0" hangingPunct="1">
        <a:defRPr sz="3600" kern="1200">
          <a:solidFill>
            <a:schemeClr val="tx1"/>
          </a:solidFill>
          <a:latin typeface="+mn-lt"/>
          <a:ea typeface="+mn-ea"/>
          <a:cs typeface="+mn-cs"/>
        </a:defRPr>
      </a:lvl5pPr>
      <a:lvl6pPr marL="2925492" algn="l" defTabSz="1170201" rtl="0" eaLnBrk="1" latinLnBrk="0" hangingPunct="1">
        <a:defRPr sz="3600" kern="1200">
          <a:solidFill>
            <a:schemeClr val="tx1"/>
          </a:solidFill>
          <a:latin typeface="+mn-lt"/>
          <a:ea typeface="+mn-ea"/>
          <a:cs typeface="+mn-cs"/>
        </a:defRPr>
      </a:lvl6pPr>
      <a:lvl7pPr marL="3510580" algn="l" defTabSz="1170201" rtl="0" eaLnBrk="1" latinLnBrk="0" hangingPunct="1">
        <a:defRPr sz="3600" kern="1200">
          <a:solidFill>
            <a:schemeClr val="tx1"/>
          </a:solidFill>
          <a:latin typeface="+mn-lt"/>
          <a:ea typeface="+mn-ea"/>
          <a:cs typeface="+mn-cs"/>
        </a:defRPr>
      </a:lvl7pPr>
      <a:lvl8pPr marL="4095698" algn="l" defTabSz="1170201" rtl="0" eaLnBrk="1" latinLnBrk="0" hangingPunct="1">
        <a:defRPr sz="3600" kern="1200">
          <a:solidFill>
            <a:schemeClr val="tx1"/>
          </a:solidFill>
          <a:latin typeface="+mn-lt"/>
          <a:ea typeface="+mn-ea"/>
          <a:cs typeface="+mn-cs"/>
        </a:defRPr>
      </a:lvl8pPr>
      <a:lvl9pPr marL="4680800" algn="l" defTabSz="1170201"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1"/>
            <a:ext cx="723900" cy="365125"/>
          </a:xfrm>
          <a:prstGeom prst="rect">
            <a:avLst/>
          </a:prstGeom>
        </p:spPr>
        <p:txBody>
          <a:bodyPr vert="horz" lIns="117066" tIns="58530" rIns="117066" bIns="5853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619">
              <a:defRPr/>
            </a:pPr>
            <a:fld id="{79C0BFF6-9B14-4446-AF07-628EFEB400B0}" type="slidenum">
              <a:rPr lang="th-TH" smtClean="0">
                <a:solidFill>
                  <a:prstClr val="black">
                    <a:tint val="75000"/>
                  </a:prstClr>
                </a:solidFill>
              </a:rPr>
              <a:pPr defTabSz="117061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1"/>
            <a:ext cx="4341284" cy="8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68" tIns="63735" rIns="127468" bIns="6373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61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3" y="800111"/>
            <a:ext cx="4948767" cy="559602"/>
          </a:xfrm>
          <a:prstGeom prst="rect">
            <a:avLst/>
          </a:prstGeom>
          <a:noFill/>
        </p:spPr>
        <p:txBody>
          <a:bodyPr lIns="127468" tIns="63735" rIns="127468" bIns="63735">
            <a:spAutoFit/>
          </a:bodyPr>
          <a:lstStyle/>
          <a:p>
            <a:pPr defTabSz="117061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sp>
        <p:nvSpPr>
          <p:cNvPr id="12" name="TextBox 11"/>
          <p:cNvSpPr txBox="1"/>
          <p:nvPr/>
        </p:nvSpPr>
        <p:spPr>
          <a:xfrm>
            <a:off x="9290099" y="301651"/>
            <a:ext cx="2220383" cy="518313"/>
          </a:xfrm>
          <a:prstGeom prst="rect">
            <a:avLst/>
          </a:prstGeom>
          <a:noFill/>
          <a:effectLst>
            <a:outerShdw blurRad="50800" dist="38100" dir="5400000" algn="t" rotWithShape="0">
              <a:prstClr val="black">
                <a:alpha val="40000"/>
              </a:prstClr>
            </a:outerShdw>
          </a:effectLst>
        </p:spPr>
        <p:txBody>
          <a:bodyPr lIns="117066" tIns="58530" rIns="117066" bIns="58530">
            <a:spAutoFit/>
          </a:bodyPr>
          <a:lstStyle/>
          <a:p>
            <a:pPr algn="r" defTabSz="117061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25039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18" algn="ctr" rtl="0" fontAlgn="base">
        <a:spcBef>
          <a:spcPct val="0"/>
        </a:spcBef>
        <a:spcAft>
          <a:spcPct val="0"/>
        </a:spcAft>
        <a:defRPr sz="5600">
          <a:solidFill>
            <a:schemeClr val="tx1"/>
          </a:solidFill>
          <a:latin typeface="Arial" pitchFamily="34" charset="0"/>
          <a:cs typeface="Cordia New" pitchFamily="34" charset="-34"/>
        </a:defRPr>
      </a:lvl6pPr>
      <a:lvl7pPr marL="1170619" algn="ctr" rtl="0" fontAlgn="base">
        <a:spcBef>
          <a:spcPct val="0"/>
        </a:spcBef>
        <a:spcAft>
          <a:spcPct val="0"/>
        </a:spcAft>
        <a:defRPr sz="5600">
          <a:solidFill>
            <a:schemeClr val="tx1"/>
          </a:solidFill>
          <a:latin typeface="Arial" pitchFamily="34" charset="0"/>
          <a:cs typeface="Cordia New" pitchFamily="34" charset="-34"/>
        </a:defRPr>
      </a:lvl7pPr>
      <a:lvl8pPr marL="1755925" algn="ctr" rtl="0" fontAlgn="base">
        <a:spcBef>
          <a:spcPct val="0"/>
        </a:spcBef>
        <a:spcAft>
          <a:spcPct val="0"/>
        </a:spcAft>
        <a:defRPr sz="5600">
          <a:solidFill>
            <a:schemeClr val="tx1"/>
          </a:solidFill>
          <a:latin typeface="Arial" pitchFamily="34" charset="0"/>
          <a:cs typeface="Cordia New" pitchFamily="34" charset="-34"/>
        </a:defRPr>
      </a:lvl8pPr>
      <a:lvl9pPr marL="234124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72" indent="-43897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123" indent="-3658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263" indent="-29266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585"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900"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214"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5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831"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1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619" rtl="0" eaLnBrk="1" latinLnBrk="0" hangingPunct="1">
        <a:defRPr sz="3600" kern="1200">
          <a:solidFill>
            <a:schemeClr val="tx1"/>
          </a:solidFill>
          <a:latin typeface="+mn-lt"/>
          <a:ea typeface="+mn-ea"/>
          <a:cs typeface="+mn-cs"/>
        </a:defRPr>
      </a:lvl1pPr>
      <a:lvl2pPr marL="585318" algn="l" defTabSz="1170619" rtl="0" eaLnBrk="1" latinLnBrk="0" hangingPunct="1">
        <a:defRPr sz="3600" kern="1200">
          <a:solidFill>
            <a:schemeClr val="tx1"/>
          </a:solidFill>
          <a:latin typeface="+mn-lt"/>
          <a:ea typeface="+mn-ea"/>
          <a:cs typeface="+mn-cs"/>
        </a:defRPr>
      </a:lvl2pPr>
      <a:lvl3pPr marL="1170619" algn="l" defTabSz="1170619" rtl="0" eaLnBrk="1" latinLnBrk="0" hangingPunct="1">
        <a:defRPr sz="3600" kern="1200">
          <a:solidFill>
            <a:schemeClr val="tx1"/>
          </a:solidFill>
          <a:latin typeface="+mn-lt"/>
          <a:ea typeface="+mn-ea"/>
          <a:cs typeface="+mn-cs"/>
        </a:defRPr>
      </a:lvl3pPr>
      <a:lvl4pPr marL="1755925" algn="l" defTabSz="1170619" rtl="0" eaLnBrk="1" latinLnBrk="0" hangingPunct="1">
        <a:defRPr sz="3600" kern="1200">
          <a:solidFill>
            <a:schemeClr val="tx1"/>
          </a:solidFill>
          <a:latin typeface="+mn-lt"/>
          <a:ea typeface="+mn-ea"/>
          <a:cs typeface="+mn-cs"/>
        </a:defRPr>
      </a:lvl4pPr>
      <a:lvl5pPr marL="2341245" algn="l" defTabSz="1170619" rtl="0" eaLnBrk="1" latinLnBrk="0" hangingPunct="1">
        <a:defRPr sz="3600" kern="1200">
          <a:solidFill>
            <a:schemeClr val="tx1"/>
          </a:solidFill>
          <a:latin typeface="+mn-lt"/>
          <a:ea typeface="+mn-ea"/>
          <a:cs typeface="+mn-cs"/>
        </a:defRPr>
      </a:lvl5pPr>
      <a:lvl6pPr marL="2926542" algn="l" defTabSz="1170619" rtl="0" eaLnBrk="1" latinLnBrk="0" hangingPunct="1">
        <a:defRPr sz="3600" kern="1200">
          <a:solidFill>
            <a:schemeClr val="tx1"/>
          </a:solidFill>
          <a:latin typeface="+mn-lt"/>
          <a:ea typeface="+mn-ea"/>
          <a:cs typeface="+mn-cs"/>
        </a:defRPr>
      </a:lvl6pPr>
      <a:lvl7pPr marL="3511848" algn="l" defTabSz="1170619" rtl="0" eaLnBrk="1" latinLnBrk="0" hangingPunct="1">
        <a:defRPr sz="3600" kern="1200">
          <a:solidFill>
            <a:schemeClr val="tx1"/>
          </a:solidFill>
          <a:latin typeface="+mn-lt"/>
          <a:ea typeface="+mn-ea"/>
          <a:cs typeface="+mn-cs"/>
        </a:defRPr>
      </a:lvl7pPr>
      <a:lvl8pPr marL="4097171" algn="l" defTabSz="1170619" rtl="0" eaLnBrk="1" latinLnBrk="0" hangingPunct="1">
        <a:defRPr sz="3600" kern="1200">
          <a:solidFill>
            <a:schemeClr val="tx1"/>
          </a:solidFill>
          <a:latin typeface="+mn-lt"/>
          <a:ea typeface="+mn-ea"/>
          <a:cs typeface="+mn-cs"/>
        </a:defRPr>
      </a:lvl8pPr>
      <a:lvl9pPr marL="4682484" algn="l" defTabSz="1170619"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9"/>
            <a:ext cx="723900" cy="365125"/>
          </a:xfrm>
          <a:prstGeom prst="rect">
            <a:avLst/>
          </a:prstGeom>
        </p:spPr>
        <p:txBody>
          <a:bodyPr vert="horz" lIns="117111" tIns="58553" rIns="117111" bIns="585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89">
              <a:defRPr/>
            </a:pPr>
            <a:fld id="{79C0BFF6-9B14-4446-AF07-628EFEB400B0}" type="slidenum">
              <a:rPr lang="th-TH" smtClean="0">
                <a:solidFill>
                  <a:prstClr val="black">
                    <a:tint val="75000"/>
                  </a:prstClr>
                </a:solidFill>
              </a:rPr>
              <a:pPr defTabSz="117108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0"/>
            <a:ext cx="4341284" cy="8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9" tIns="63760" rIns="127519" bIns="637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8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9" y="800107"/>
            <a:ext cx="4948767" cy="559653"/>
          </a:xfrm>
          <a:prstGeom prst="rect">
            <a:avLst/>
          </a:prstGeom>
          <a:noFill/>
        </p:spPr>
        <p:txBody>
          <a:bodyPr lIns="127519" tIns="63760" rIns="127519" bIns="63760">
            <a:spAutoFit/>
          </a:bodyPr>
          <a:lstStyle/>
          <a:p>
            <a:pPr defTabSz="117108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sp>
        <p:nvSpPr>
          <p:cNvPr id="12" name="TextBox 11"/>
          <p:cNvSpPr txBox="1"/>
          <p:nvPr/>
        </p:nvSpPr>
        <p:spPr>
          <a:xfrm>
            <a:off x="9290086" y="301645"/>
            <a:ext cx="2220383" cy="518359"/>
          </a:xfrm>
          <a:prstGeom prst="rect">
            <a:avLst/>
          </a:prstGeom>
          <a:noFill/>
          <a:effectLst>
            <a:outerShdw blurRad="50800" dist="38100" dir="5400000" algn="t" rotWithShape="0">
              <a:prstClr val="black">
                <a:alpha val="40000"/>
              </a:prstClr>
            </a:outerShdw>
          </a:effectLst>
        </p:spPr>
        <p:txBody>
          <a:bodyPr lIns="117111" tIns="58553" rIns="117111" bIns="58553">
            <a:spAutoFit/>
          </a:bodyPr>
          <a:lstStyle/>
          <a:p>
            <a:pPr algn="r" defTabSz="117108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579467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50" algn="ctr" rtl="0" fontAlgn="base">
        <a:spcBef>
          <a:spcPct val="0"/>
        </a:spcBef>
        <a:spcAft>
          <a:spcPct val="0"/>
        </a:spcAft>
        <a:defRPr sz="5600">
          <a:solidFill>
            <a:schemeClr val="tx1"/>
          </a:solidFill>
          <a:latin typeface="Arial" pitchFamily="34" charset="0"/>
          <a:cs typeface="Cordia New" pitchFamily="34" charset="-34"/>
        </a:defRPr>
      </a:lvl6pPr>
      <a:lvl7pPr marL="1171089" algn="ctr" rtl="0" fontAlgn="base">
        <a:spcBef>
          <a:spcPct val="0"/>
        </a:spcBef>
        <a:spcAft>
          <a:spcPct val="0"/>
        </a:spcAft>
        <a:defRPr sz="5600">
          <a:solidFill>
            <a:schemeClr val="tx1"/>
          </a:solidFill>
          <a:latin typeface="Arial" pitchFamily="34" charset="0"/>
          <a:cs typeface="Cordia New" pitchFamily="34" charset="-34"/>
        </a:defRPr>
      </a:lvl7pPr>
      <a:lvl8pPr marL="1756630" algn="ctr" rtl="0" fontAlgn="base">
        <a:spcBef>
          <a:spcPct val="0"/>
        </a:spcBef>
        <a:spcAft>
          <a:spcPct val="0"/>
        </a:spcAft>
        <a:defRPr sz="5600">
          <a:solidFill>
            <a:schemeClr val="tx1"/>
          </a:solidFill>
          <a:latin typeface="Arial" pitchFamily="34" charset="0"/>
          <a:cs typeface="Cordia New" pitchFamily="34" charset="-34"/>
        </a:defRPr>
      </a:lvl8pPr>
      <a:lvl9pPr marL="234218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50" indent="-439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06" indent="-3659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853" indent="-2927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05"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954"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49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03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587"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112"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89" rtl="0" eaLnBrk="1" latinLnBrk="0" hangingPunct="1">
        <a:defRPr sz="3600" kern="1200">
          <a:solidFill>
            <a:schemeClr val="tx1"/>
          </a:solidFill>
          <a:latin typeface="+mn-lt"/>
          <a:ea typeface="+mn-ea"/>
          <a:cs typeface="+mn-cs"/>
        </a:defRPr>
      </a:lvl1pPr>
      <a:lvl2pPr marL="585550" algn="l" defTabSz="1171089" rtl="0" eaLnBrk="1" latinLnBrk="0" hangingPunct="1">
        <a:defRPr sz="3600" kern="1200">
          <a:solidFill>
            <a:schemeClr val="tx1"/>
          </a:solidFill>
          <a:latin typeface="+mn-lt"/>
          <a:ea typeface="+mn-ea"/>
          <a:cs typeface="+mn-cs"/>
        </a:defRPr>
      </a:lvl2pPr>
      <a:lvl3pPr marL="1171089" algn="l" defTabSz="1171089" rtl="0" eaLnBrk="1" latinLnBrk="0" hangingPunct="1">
        <a:defRPr sz="3600" kern="1200">
          <a:solidFill>
            <a:schemeClr val="tx1"/>
          </a:solidFill>
          <a:latin typeface="+mn-lt"/>
          <a:ea typeface="+mn-ea"/>
          <a:cs typeface="+mn-cs"/>
        </a:defRPr>
      </a:lvl3pPr>
      <a:lvl4pPr marL="1756630" algn="l" defTabSz="1171089" rtl="0" eaLnBrk="1" latinLnBrk="0" hangingPunct="1">
        <a:defRPr sz="3600" kern="1200">
          <a:solidFill>
            <a:schemeClr val="tx1"/>
          </a:solidFill>
          <a:latin typeface="+mn-lt"/>
          <a:ea typeface="+mn-ea"/>
          <a:cs typeface="+mn-cs"/>
        </a:defRPr>
      </a:lvl4pPr>
      <a:lvl5pPr marL="2342181" algn="l" defTabSz="1171089" rtl="0" eaLnBrk="1" latinLnBrk="0" hangingPunct="1">
        <a:defRPr sz="3600" kern="1200">
          <a:solidFill>
            <a:schemeClr val="tx1"/>
          </a:solidFill>
          <a:latin typeface="+mn-lt"/>
          <a:ea typeface="+mn-ea"/>
          <a:cs typeface="+mn-cs"/>
        </a:defRPr>
      </a:lvl5pPr>
      <a:lvl6pPr marL="2927712" algn="l" defTabSz="1171089" rtl="0" eaLnBrk="1" latinLnBrk="0" hangingPunct="1">
        <a:defRPr sz="3600" kern="1200">
          <a:solidFill>
            <a:schemeClr val="tx1"/>
          </a:solidFill>
          <a:latin typeface="+mn-lt"/>
          <a:ea typeface="+mn-ea"/>
          <a:cs typeface="+mn-cs"/>
        </a:defRPr>
      </a:lvl6pPr>
      <a:lvl7pPr marL="3513257" algn="l" defTabSz="1171089" rtl="0" eaLnBrk="1" latinLnBrk="0" hangingPunct="1">
        <a:defRPr sz="3600" kern="1200">
          <a:solidFill>
            <a:schemeClr val="tx1"/>
          </a:solidFill>
          <a:latin typeface="+mn-lt"/>
          <a:ea typeface="+mn-ea"/>
          <a:cs typeface="+mn-cs"/>
        </a:defRPr>
      </a:lvl7pPr>
      <a:lvl8pPr marL="4098810" algn="l" defTabSz="1171089" rtl="0" eaLnBrk="1" latinLnBrk="0" hangingPunct="1">
        <a:defRPr sz="3600" kern="1200">
          <a:solidFill>
            <a:schemeClr val="tx1"/>
          </a:solidFill>
          <a:latin typeface="+mn-lt"/>
          <a:ea typeface="+mn-ea"/>
          <a:cs typeface="+mn-cs"/>
        </a:defRPr>
      </a:lvl8pPr>
      <a:lvl9pPr marL="4684357" algn="l" defTabSz="1171089"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5"/>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3" y="800107"/>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70"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327302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83890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86897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lIns="91136" tIns="45574" rIns="91136" bIns="45574"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3" y="642984"/>
            <a:ext cx="4341284"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sp>
        <p:nvSpPr>
          <p:cNvPr id="12" name="TextBox 11"/>
          <p:cNvSpPr txBox="1"/>
          <p:nvPr userDrawn="1"/>
        </p:nvSpPr>
        <p:spPr>
          <a:xfrm>
            <a:off x="9290161" y="301662"/>
            <a:ext cx="2220383" cy="415204"/>
          </a:xfrm>
          <a:prstGeom prst="rect">
            <a:avLst/>
          </a:prstGeom>
          <a:noFill/>
          <a:effectLst>
            <a:outerShdw blurRad="50800" dist="38100" dir="5400000" algn="t" rotWithShape="0">
              <a:prstClr val="black">
                <a:alpha val="40000"/>
              </a:prstClr>
            </a:outerShdw>
          </a:effectLst>
        </p:spPr>
        <p:txBody>
          <a:bodyPr lIns="91136" tIns="45574" rIns="91136" bIns="45574">
            <a:spAutoFit/>
          </a:bodyPr>
          <a:lstStyle/>
          <a:p>
            <a:pPr algn="r">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11" algn="ctr" rtl="0" fontAlgn="base">
        <a:spcBef>
          <a:spcPct val="0"/>
        </a:spcBef>
        <a:spcAft>
          <a:spcPct val="0"/>
        </a:spcAft>
        <a:defRPr sz="4400">
          <a:solidFill>
            <a:schemeClr val="tx1"/>
          </a:solidFill>
          <a:latin typeface="Arial" pitchFamily="34" charset="0"/>
          <a:cs typeface="Cordia New" pitchFamily="34" charset="-34"/>
        </a:defRPr>
      </a:lvl6pPr>
      <a:lvl7pPr marL="911416" algn="ctr" rtl="0" fontAlgn="base">
        <a:spcBef>
          <a:spcPct val="0"/>
        </a:spcBef>
        <a:spcAft>
          <a:spcPct val="0"/>
        </a:spcAft>
        <a:defRPr sz="4400">
          <a:solidFill>
            <a:schemeClr val="tx1"/>
          </a:solidFill>
          <a:latin typeface="Arial" pitchFamily="34" charset="0"/>
          <a:cs typeface="Cordia New" pitchFamily="34" charset="-34"/>
        </a:defRPr>
      </a:lvl7pPr>
      <a:lvl8pPr marL="1367125" algn="ctr" rtl="0" fontAlgn="base">
        <a:spcBef>
          <a:spcPct val="0"/>
        </a:spcBef>
        <a:spcAft>
          <a:spcPct val="0"/>
        </a:spcAft>
        <a:defRPr sz="4400">
          <a:solidFill>
            <a:schemeClr val="tx1"/>
          </a:solidFill>
          <a:latin typeface="Arial" pitchFamily="34" charset="0"/>
          <a:cs typeface="Cordia New" pitchFamily="34" charset="-34"/>
        </a:defRPr>
      </a:lvl8pPr>
      <a:lvl9pPr marL="18228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80" indent="-34178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29" indent="-28480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270" indent="-22786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957"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671"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84413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4"/>
            <a:ext cx="4341284" cy="654243"/>
          </a:xfrm>
          <a:prstGeom prst="rect">
            <a:avLst/>
          </a:prstGeom>
          <a:noFill/>
          <a:ln>
            <a:noFill/>
          </a:ln>
        </p:spPr>
        <p:txBody>
          <a:bodyPr lIns="99254" tIns="49638" rIns="99254" bIns="496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0627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11" algn="ctr" rtl="0" fontAlgn="base">
        <a:spcBef>
          <a:spcPct val="0"/>
        </a:spcBef>
        <a:spcAft>
          <a:spcPct val="0"/>
        </a:spcAft>
        <a:defRPr sz="4400">
          <a:solidFill>
            <a:schemeClr val="tx1"/>
          </a:solidFill>
          <a:latin typeface="Arial" charset="0"/>
          <a:cs typeface="Cordia New" pitchFamily="34" charset="-34"/>
        </a:defRPr>
      </a:lvl6pPr>
      <a:lvl7pPr marL="911416" algn="ctr" rtl="0" fontAlgn="base">
        <a:spcBef>
          <a:spcPct val="0"/>
        </a:spcBef>
        <a:spcAft>
          <a:spcPct val="0"/>
        </a:spcAft>
        <a:defRPr sz="4400">
          <a:solidFill>
            <a:schemeClr val="tx1"/>
          </a:solidFill>
          <a:latin typeface="Arial" charset="0"/>
          <a:cs typeface="Cordia New" pitchFamily="34" charset="-34"/>
        </a:defRPr>
      </a:lvl7pPr>
      <a:lvl8pPr marL="1367125" algn="ctr" rtl="0" fontAlgn="base">
        <a:spcBef>
          <a:spcPct val="0"/>
        </a:spcBef>
        <a:spcAft>
          <a:spcPct val="0"/>
        </a:spcAft>
        <a:defRPr sz="4400">
          <a:solidFill>
            <a:schemeClr val="tx1"/>
          </a:solidFill>
          <a:latin typeface="Arial" charset="0"/>
          <a:cs typeface="Cordia New" pitchFamily="34" charset="-34"/>
        </a:defRPr>
      </a:lvl8pPr>
      <a:lvl9pPr marL="1822808" algn="ctr" rtl="0" fontAlgn="base">
        <a:spcBef>
          <a:spcPct val="0"/>
        </a:spcBef>
        <a:spcAft>
          <a:spcPct val="0"/>
        </a:spcAft>
        <a:defRPr sz="4400">
          <a:solidFill>
            <a:schemeClr val="tx1"/>
          </a:solidFill>
          <a:latin typeface="Arial" charset="0"/>
          <a:cs typeface="Cordia New" pitchFamily="34" charset="-34"/>
        </a:defRPr>
      </a:lvl9pPr>
    </p:titleStyle>
    <p:bodyStyle>
      <a:lvl1pPr marL="341780" indent="-34178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29" indent="-2848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70" indent="-22786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957"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671"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3" y="642984"/>
            <a:ext cx="4341284"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4908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5711" algn="ctr" rtl="0" fontAlgn="base">
        <a:spcBef>
          <a:spcPct val="0"/>
        </a:spcBef>
        <a:spcAft>
          <a:spcPct val="0"/>
        </a:spcAft>
        <a:defRPr sz="4400">
          <a:solidFill>
            <a:schemeClr val="tx1"/>
          </a:solidFill>
          <a:latin typeface="Cordia New" pitchFamily="34" charset="0"/>
          <a:ea typeface="ＭＳ Ｐゴシック" charset="-128"/>
        </a:defRPr>
      </a:lvl6pPr>
      <a:lvl7pPr marL="911416" algn="ctr" rtl="0" fontAlgn="base">
        <a:spcBef>
          <a:spcPct val="0"/>
        </a:spcBef>
        <a:spcAft>
          <a:spcPct val="0"/>
        </a:spcAft>
        <a:defRPr sz="4400">
          <a:solidFill>
            <a:schemeClr val="tx1"/>
          </a:solidFill>
          <a:latin typeface="Cordia New" pitchFamily="34" charset="0"/>
          <a:ea typeface="ＭＳ Ｐゴシック" charset="-128"/>
        </a:defRPr>
      </a:lvl7pPr>
      <a:lvl8pPr marL="1367125" algn="ctr" rtl="0" fontAlgn="base">
        <a:spcBef>
          <a:spcPct val="0"/>
        </a:spcBef>
        <a:spcAft>
          <a:spcPct val="0"/>
        </a:spcAft>
        <a:defRPr sz="4400">
          <a:solidFill>
            <a:schemeClr val="tx1"/>
          </a:solidFill>
          <a:latin typeface="Cordia New" pitchFamily="34" charset="0"/>
          <a:ea typeface="ＭＳ Ｐゴシック" charset="-128"/>
        </a:defRPr>
      </a:lvl8pPr>
      <a:lvl9pPr marL="1822808"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1780" indent="-34178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0529" indent="-284804"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39270" indent="-227864"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594957"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4pPr>
      <a:lvl5pPr marL="2050671"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3" y="642984"/>
            <a:ext cx="4341284"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218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5711" algn="ctr" rtl="0" fontAlgn="base">
        <a:spcBef>
          <a:spcPct val="0"/>
        </a:spcBef>
        <a:spcAft>
          <a:spcPct val="0"/>
        </a:spcAft>
        <a:defRPr sz="4400">
          <a:solidFill>
            <a:schemeClr val="tx1"/>
          </a:solidFill>
          <a:latin typeface="Cordia New" pitchFamily="34" charset="0"/>
          <a:ea typeface="ＭＳ Ｐゴシック" charset="-128"/>
        </a:defRPr>
      </a:lvl6pPr>
      <a:lvl7pPr marL="911416" algn="ctr" rtl="0" fontAlgn="base">
        <a:spcBef>
          <a:spcPct val="0"/>
        </a:spcBef>
        <a:spcAft>
          <a:spcPct val="0"/>
        </a:spcAft>
        <a:defRPr sz="4400">
          <a:solidFill>
            <a:schemeClr val="tx1"/>
          </a:solidFill>
          <a:latin typeface="Cordia New" pitchFamily="34" charset="0"/>
          <a:ea typeface="ＭＳ Ｐゴシック" charset="-128"/>
        </a:defRPr>
      </a:lvl7pPr>
      <a:lvl8pPr marL="1367125" algn="ctr" rtl="0" fontAlgn="base">
        <a:spcBef>
          <a:spcPct val="0"/>
        </a:spcBef>
        <a:spcAft>
          <a:spcPct val="0"/>
        </a:spcAft>
        <a:defRPr sz="4400">
          <a:solidFill>
            <a:schemeClr val="tx1"/>
          </a:solidFill>
          <a:latin typeface="Cordia New" pitchFamily="34" charset="0"/>
          <a:ea typeface="ＭＳ Ｐゴシック" charset="-128"/>
        </a:defRPr>
      </a:lvl8pPr>
      <a:lvl9pPr marL="1822808"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1780" indent="-34178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0529" indent="-284804"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39270" indent="-227864"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594957"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4pPr>
      <a:lvl5pPr marL="2050671"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4"/>
            <a:ext cx="4341284" cy="654243"/>
          </a:xfrm>
          <a:prstGeom prst="rect">
            <a:avLst/>
          </a:prstGeom>
          <a:noFill/>
          <a:ln>
            <a:noFill/>
          </a:ln>
        </p:spPr>
        <p:txBody>
          <a:bodyPr lIns="99254" tIns="49638" rIns="99254" bIns="496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6073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11" algn="ctr" rtl="0" fontAlgn="base">
        <a:spcBef>
          <a:spcPct val="0"/>
        </a:spcBef>
        <a:spcAft>
          <a:spcPct val="0"/>
        </a:spcAft>
        <a:defRPr sz="4400">
          <a:solidFill>
            <a:schemeClr val="tx1"/>
          </a:solidFill>
          <a:latin typeface="Arial" charset="0"/>
          <a:cs typeface="Cordia New" pitchFamily="34" charset="-34"/>
        </a:defRPr>
      </a:lvl6pPr>
      <a:lvl7pPr marL="911416" algn="ctr" rtl="0" fontAlgn="base">
        <a:spcBef>
          <a:spcPct val="0"/>
        </a:spcBef>
        <a:spcAft>
          <a:spcPct val="0"/>
        </a:spcAft>
        <a:defRPr sz="4400">
          <a:solidFill>
            <a:schemeClr val="tx1"/>
          </a:solidFill>
          <a:latin typeface="Arial" charset="0"/>
          <a:cs typeface="Cordia New" pitchFamily="34" charset="-34"/>
        </a:defRPr>
      </a:lvl7pPr>
      <a:lvl8pPr marL="1367125" algn="ctr" rtl="0" fontAlgn="base">
        <a:spcBef>
          <a:spcPct val="0"/>
        </a:spcBef>
        <a:spcAft>
          <a:spcPct val="0"/>
        </a:spcAft>
        <a:defRPr sz="4400">
          <a:solidFill>
            <a:schemeClr val="tx1"/>
          </a:solidFill>
          <a:latin typeface="Arial" charset="0"/>
          <a:cs typeface="Cordia New" pitchFamily="34" charset="-34"/>
        </a:defRPr>
      </a:lvl8pPr>
      <a:lvl9pPr marL="1822808" algn="ctr" rtl="0" fontAlgn="base">
        <a:spcBef>
          <a:spcPct val="0"/>
        </a:spcBef>
        <a:spcAft>
          <a:spcPct val="0"/>
        </a:spcAft>
        <a:defRPr sz="4400">
          <a:solidFill>
            <a:schemeClr val="tx1"/>
          </a:solidFill>
          <a:latin typeface="Arial" charset="0"/>
          <a:cs typeface="Cordia New" pitchFamily="34" charset="-34"/>
        </a:defRPr>
      </a:lvl9pPr>
    </p:titleStyle>
    <p:bodyStyle>
      <a:lvl1pPr marL="341780" indent="-34178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29" indent="-2848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70" indent="-22786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957"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671"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3" descr="color-02 more red.png"/>
          <p:cNvPicPr preferRelativeResize="0"/>
          <p:nvPr/>
        </p:nvPicPr>
        <p:blipFill rotWithShape="1">
          <a:blip r:embed="rId10">
            <a:alphaModFix/>
          </a:blip>
          <a:srcRect r="8306" b="15313"/>
          <a:stretch/>
        </p:blipFill>
        <p:spPr>
          <a:xfrm>
            <a:off x="4308011" y="1103466"/>
            <a:ext cx="7883989" cy="5754535"/>
          </a:xfrm>
          <a:prstGeom prst="rect">
            <a:avLst/>
          </a:prstGeom>
          <a:noFill/>
          <a:ln>
            <a:noFill/>
          </a:ln>
        </p:spPr>
      </p:pic>
      <p:sp>
        <p:nvSpPr>
          <p:cNvPr id="255" name="Google Shape;255;p43"/>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6" name="Google Shape;256;p43"/>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34" tIns="49629" rIns="99234" bIns="49629"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57" name="Google Shape;257;p43"/>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58" name="Google Shape;258;p43"/>
          <p:cNvSpPr txBox="1"/>
          <p:nvPr/>
        </p:nvSpPr>
        <p:spPr>
          <a:xfrm>
            <a:off x="3047979" y="642918"/>
            <a:ext cx="4340840" cy="654540"/>
          </a:xfrm>
          <a:prstGeom prst="rect">
            <a:avLst/>
          </a:prstGeom>
          <a:noFill/>
          <a:ln>
            <a:noFill/>
          </a:ln>
        </p:spPr>
        <p:txBody>
          <a:bodyPr spcFirstLastPara="1" wrap="square" lIns="99234" tIns="49629" rIns="99234" bIns="49629"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59" name="Google Shape;259;p43"/>
          <p:cNvSpPr txBox="1"/>
          <p:nvPr/>
        </p:nvSpPr>
        <p:spPr>
          <a:xfrm>
            <a:off x="7148067" y="799863"/>
            <a:ext cx="4948833" cy="439097"/>
          </a:xfrm>
          <a:prstGeom prst="rect">
            <a:avLst/>
          </a:prstGeom>
          <a:noFill/>
          <a:ln>
            <a:noFill/>
          </a:ln>
        </p:spPr>
        <p:txBody>
          <a:bodyPr spcFirstLastPara="1" wrap="square" lIns="99234" tIns="49629" rIns="99234" bIns="49629"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60" name="Google Shape;260;p43" descr="Unaid logo_approve.png"/>
          <p:cNvPicPr preferRelativeResize="0"/>
          <p:nvPr/>
        </p:nvPicPr>
        <p:blipFill rotWithShape="1">
          <a:blip r:embed="rId11">
            <a:alphaModFix/>
          </a:blip>
          <a:srcRect b="15549"/>
          <a:stretch/>
        </p:blipFill>
        <p:spPr>
          <a:xfrm>
            <a:off x="67283" y="452194"/>
            <a:ext cx="2787681" cy="805110"/>
          </a:xfrm>
          <a:prstGeom prst="rect">
            <a:avLst/>
          </a:prstGeom>
          <a:noFill/>
          <a:ln>
            <a:noFill/>
          </a:ln>
        </p:spPr>
      </p:pic>
    </p:spTree>
    <p:extLst>
      <p:ext uri="{BB962C8B-B14F-4D97-AF65-F5344CB8AC3E}">
        <p14:creationId xmlns:p14="http://schemas.microsoft.com/office/powerpoint/2010/main" val="1418194480"/>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5"/>
            <a:ext cx="723900" cy="365125"/>
          </a:xfrm>
          <a:prstGeom prst="rect">
            <a:avLst/>
          </a:prstGeom>
        </p:spPr>
        <p:txBody>
          <a:bodyPr vert="horz" lIns="116861" tIns="58423" rIns="116861" bIns="5842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525">
              <a:defRPr/>
            </a:pPr>
            <a:fld id="{79C0BFF6-9B14-4446-AF07-628EFEB400B0}" type="slidenum">
              <a:rPr lang="th-TH" smtClean="0">
                <a:solidFill>
                  <a:prstClr val="black">
                    <a:tint val="75000"/>
                  </a:prstClr>
                </a:solidFill>
              </a:rPr>
              <a:pPr defTabSz="116852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37" tIns="63619" rIns="127237" bIns="63619" anchor="ctr"/>
          <a:lstStyle/>
          <a:p>
            <a:pPr algn="ctr" defTabSz="116852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5"/>
            <a:ext cx="4341284" cy="83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37" tIns="63619" rIns="127237" bIns="636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52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3" y="800133"/>
            <a:ext cx="4948767" cy="559368"/>
          </a:xfrm>
          <a:prstGeom prst="rect">
            <a:avLst/>
          </a:prstGeom>
          <a:noFill/>
        </p:spPr>
        <p:txBody>
          <a:bodyPr lIns="127237" tIns="63619" rIns="127237" bIns="63619">
            <a:spAutoFit/>
          </a:bodyPr>
          <a:lstStyle/>
          <a:p>
            <a:pPr defTabSz="116852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37" tIns="63619" rIns="127237" bIns="63619" anchor="ctr"/>
          <a:lstStyle/>
          <a:p>
            <a:pPr algn="ctr" defTabSz="1168525">
              <a:defRPr/>
            </a:pPr>
            <a:endParaRPr lang="th-TH" sz="3600" dirty="0">
              <a:solidFill>
                <a:prstClr val="white"/>
              </a:solidFill>
            </a:endParaRPr>
          </a:p>
        </p:txBody>
      </p:sp>
      <p:sp>
        <p:nvSpPr>
          <p:cNvPr id="12" name="TextBox 11"/>
          <p:cNvSpPr txBox="1"/>
          <p:nvPr/>
        </p:nvSpPr>
        <p:spPr>
          <a:xfrm>
            <a:off x="9290159" y="301675"/>
            <a:ext cx="2220383" cy="518097"/>
          </a:xfrm>
          <a:prstGeom prst="rect">
            <a:avLst/>
          </a:prstGeom>
          <a:noFill/>
          <a:effectLst>
            <a:outerShdw blurRad="50800" dist="38100" dir="5400000" algn="t" rotWithShape="0">
              <a:prstClr val="black">
                <a:alpha val="40000"/>
              </a:prstClr>
            </a:outerShdw>
          </a:effectLst>
        </p:spPr>
        <p:txBody>
          <a:bodyPr lIns="116861" tIns="58423" rIns="116861" bIns="58423">
            <a:spAutoFit/>
          </a:bodyPr>
          <a:lstStyle/>
          <a:p>
            <a:pPr algn="r" defTabSz="116852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462874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73" algn="ctr" rtl="0" fontAlgn="base">
        <a:spcBef>
          <a:spcPct val="0"/>
        </a:spcBef>
        <a:spcAft>
          <a:spcPct val="0"/>
        </a:spcAft>
        <a:defRPr sz="5600">
          <a:solidFill>
            <a:schemeClr val="tx1"/>
          </a:solidFill>
          <a:latin typeface="Arial" pitchFamily="34" charset="0"/>
          <a:cs typeface="Cordia New" pitchFamily="34" charset="-34"/>
        </a:defRPr>
      </a:lvl6pPr>
      <a:lvl7pPr marL="1168525" algn="ctr" rtl="0" fontAlgn="base">
        <a:spcBef>
          <a:spcPct val="0"/>
        </a:spcBef>
        <a:spcAft>
          <a:spcPct val="0"/>
        </a:spcAft>
        <a:defRPr sz="5600">
          <a:solidFill>
            <a:schemeClr val="tx1"/>
          </a:solidFill>
          <a:latin typeface="Arial" pitchFamily="34" charset="0"/>
          <a:cs typeface="Cordia New" pitchFamily="34" charset="-34"/>
        </a:defRPr>
      </a:lvl7pPr>
      <a:lvl8pPr marL="1752756" algn="ctr" rtl="0" fontAlgn="base">
        <a:spcBef>
          <a:spcPct val="0"/>
        </a:spcBef>
        <a:spcAft>
          <a:spcPct val="0"/>
        </a:spcAft>
        <a:defRPr sz="5600">
          <a:solidFill>
            <a:schemeClr val="tx1"/>
          </a:solidFill>
          <a:latin typeface="Arial" pitchFamily="34" charset="0"/>
          <a:cs typeface="Cordia New" pitchFamily="34" charset="-34"/>
        </a:defRPr>
      </a:lvl8pPr>
      <a:lvl9pPr marL="233703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68" indent="-43816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04" indent="-3651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617" indent="-29214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898" indent="-2921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169" indent="-2921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428"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678"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1936"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154"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525" rtl="0" eaLnBrk="1" latinLnBrk="0" hangingPunct="1">
        <a:defRPr sz="3600" kern="1200">
          <a:solidFill>
            <a:schemeClr val="tx1"/>
          </a:solidFill>
          <a:latin typeface="+mn-lt"/>
          <a:ea typeface="+mn-ea"/>
          <a:cs typeface="+mn-cs"/>
        </a:defRPr>
      </a:lvl1pPr>
      <a:lvl2pPr marL="584273" algn="l" defTabSz="1168525" rtl="0" eaLnBrk="1" latinLnBrk="0" hangingPunct="1">
        <a:defRPr sz="3600" kern="1200">
          <a:solidFill>
            <a:schemeClr val="tx1"/>
          </a:solidFill>
          <a:latin typeface="+mn-lt"/>
          <a:ea typeface="+mn-ea"/>
          <a:cs typeface="+mn-cs"/>
        </a:defRPr>
      </a:lvl2pPr>
      <a:lvl3pPr marL="1168525" algn="l" defTabSz="1168525" rtl="0" eaLnBrk="1" latinLnBrk="0" hangingPunct="1">
        <a:defRPr sz="3600" kern="1200">
          <a:solidFill>
            <a:schemeClr val="tx1"/>
          </a:solidFill>
          <a:latin typeface="+mn-lt"/>
          <a:ea typeface="+mn-ea"/>
          <a:cs typeface="+mn-cs"/>
        </a:defRPr>
      </a:lvl3pPr>
      <a:lvl4pPr marL="1752756" algn="l" defTabSz="1168525" rtl="0" eaLnBrk="1" latinLnBrk="0" hangingPunct="1">
        <a:defRPr sz="3600" kern="1200">
          <a:solidFill>
            <a:schemeClr val="tx1"/>
          </a:solidFill>
          <a:latin typeface="+mn-lt"/>
          <a:ea typeface="+mn-ea"/>
          <a:cs typeface="+mn-cs"/>
        </a:defRPr>
      </a:lvl4pPr>
      <a:lvl5pPr marL="2337033" algn="l" defTabSz="1168525" rtl="0" eaLnBrk="1" latinLnBrk="0" hangingPunct="1">
        <a:defRPr sz="3600" kern="1200">
          <a:solidFill>
            <a:schemeClr val="tx1"/>
          </a:solidFill>
          <a:latin typeface="+mn-lt"/>
          <a:ea typeface="+mn-ea"/>
          <a:cs typeface="+mn-cs"/>
        </a:defRPr>
      </a:lvl5pPr>
      <a:lvl6pPr marL="2921292" algn="l" defTabSz="1168525" rtl="0" eaLnBrk="1" latinLnBrk="0" hangingPunct="1">
        <a:defRPr sz="3600" kern="1200">
          <a:solidFill>
            <a:schemeClr val="tx1"/>
          </a:solidFill>
          <a:latin typeface="+mn-lt"/>
          <a:ea typeface="+mn-ea"/>
          <a:cs typeface="+mn-cs"/>
        </a:defRPr>
      </a:lvl6pPr>
      <a:lvl7pPr marL="3505507" algn="l" defTabSz="1168525" rtl="0" eaLnBrk="1" latinLnBrk="0" hangingPunct="1">
        <a:defRPr sz="3600" kern="1200">
          <a:solidFill>
            <a:schemeClr val="tx1"/>
          </a:solidFill>
          <a:latin typeface="+mn-lt"/>
          <a:ea typeface="+mn-ea"/>
          <a:cs typeface="+mn-cs"/>
        </a:defRPr>
      </a:lvl7pPr>
      <a:lvl8pPr marL="4089807" algn="l" defTabSz="1168525" rtl="0" eaLnBrk="1" latinLnBrk="0" hangingPunct="1">
        <a:defRPr sz="3600" kern="1200">
          <a:solidFill>
            <a:schemeClr val="tx1"/>
          </a:solidFill>
          <a:latin typeface="+mn-lt"/>
          <a:ea typeface="+mn-ea"/>
          <a:cs typeface="+mn-cs"/>
        </a:defRPr>
      </a:lvl8pPr>
      <a:lvl9pPr marL="4674062" algn="l" defTabSz="1168525"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0"/>
            <a:ext cx="723900" cy="365125"/>
          </a:xfrm>
          <a:prstGeom prst="rect">
            <a:avLst/>
          </a:prstGeom>
        </p:spPr>
        <p:txBody>
          <a:bodyPr vert="horz" lIns="116880" tIns="58432" rIns="116880" bIns="5843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711">
              <a:defRPr/>
            </a:pPr>
            <a:fld id="{79C0BFF6-9B14-4446-AF07-628EFEB400B0}" type="slidenum">
              <a:rPr lang="th-TH" smtClean="0">
                <a:solidFill>
                  <a:prstClr val="black">
                    <a:tint val="75000"/>
                  </a:prstClr>
                </a:solidFill>
              </a:rPr>
              <a:pPr defTabSz="116871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0"/>
            <a:ext cx="4341284" cy="83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58" tIns="63630" rIns="127258" bIns="636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71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7" y="800131"/>
            <a:ext cx="4948767" cy="559390"/>
          </a:xfrm>
          <a:prstGeom prst="rect">
            <a:avLst/>
          </a:prstGeom>
          <a:noFill/>
        </p:spPr>
        <p:txBody>
          <a:bodyPr lIns="127258" tIns="63630" rIns="127258" bIns="63630">
            <a:spAutoFit/>
          </a:bodyPr>
          <a:lstStyle/>
          <a:p>
            <a:pPr defTabSz="116871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sp>
        <p:nvSpPr>
          <p:cNvPr id="12" name="TextBox 11"/>
          <p:cNvSpPr txBox="1"/>
          <p:nvPr/>
        </p:nvSpPr>
        <p:spPr>
          <a:xfrm>
            <a:off x="9290154" y="301670"/>
            <a:ext cx="2220383" cy="518115"/>
          </a:xfrm>
          <a:prstGeom prst="rect">
            <a:avLst/>
          </a:prstGeom>
          <a:noFill/>
          <a:effectLst>
            <a:outerShdw blurRad="50800" dist="38100" dir="5400000" algn="t" rotWithShape="0">
              <a:prstClr val="black">
                <a:alpha val="40000"/>
              </a:prstClr>
            </a:outerShdw>
          </a:effectLst>
        </p:spPr>
        <p:txBody>
          <a:bodyPr lIns="116880" tIns="58432" rIns="116880" bIns="58432">
            <a:spAutoFit/>
          </a:bodyPr>
          <a:lstStyle/>
          <a:p>
            <a:pPr algn="r" defTabSz="116871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96046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65" algn="ctr" rtl="0" fontAlgn="base">
        <a:spcBef>
          <a:spcPct val="0"/>
        </a:spcBef>
        <a:spcAft>
          <a:spcPct val="0"/>
        </a:spcAft>
        <a:defRPr sz="5600">
          <a:solidFill>
            <a:schemeClr val="tx1"/>
          </a:solidFill>
          <a:latin typeface="Arial" pitchFamily="34" charset="0"/>
          <a:cs typeface="Cordia New" pitchFamily="34" charset="-34"/>
        </a:defRPr>
      </a:lvl6pPr>
      <a:lvl7pPr marL="1168711" algn="ctr" rtl="0" fontAlgn="base">
        <a:spcBef>
          <a:spcPct val="0"/>
        </a:spcBef>
        <a:spcAft>
          <a:spcPct val="0"/>
        </a:spcAft>
        <a:defRPr sz="5600">
          <a:solidFill>
            <a:schemeClr val="tx1"/>
          </a:solidFill>
          <a:latin typeface="Arial" pitchFamily="34" charset="0"/>
          <a:cs typeface="Cordia New" pitchFamily="34" charset="-34"/>
        </a:defRPr>
      </a:lvl7pPr>
      <a:lvl8pPr marL="1753036" algn="ctr" rtl="0" fontAlgn="base">
        <a:spcBef>
          <a:spcPct val="0"/>
        </a:spcBef>
        <a:spcAft>
          <a:spcPct val="0"/>
        </a:spcAft>
        <a:defRPr sz="5600">
          <a:solidFill>
            <a:schemeClr val="tx1"/>
          </a:solidFill>
          <a:latin typeface="Arial" pitchFamily="34" charset="0"/>
          <a:cs typeface="Cordia New" pitchFamily="34" charset="-34"/>
        </a:defRPr>
      </a:lvl8pPr>
      <a:lvl9pPr marL="233740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40" indent="-4382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557" indent="-3652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852" indent="-2921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225"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590"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942"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285"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636"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949"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711" rtl="0" eaLnBrk="1" latinLnBrk="0" hangingPunct="1">
        <a:defRPr sz="3600" kern="1200">
          <a:solidFill>
            <a:schemeClr val="tx1"/>
          </a:solidFill>
          <a:latin typeface="+mn-lt"/>
          <a:ea typeface="+mn-ea"/>
          <a:cs typeface="+mn-cs"/>
        </a:defRPr>
      </a:lvl1pPr>
      <a:lvl2pPr marL="584365" algn="l" defTabSz="1168711" rtl="0" eaLnBrk="1" latinLnBrk="0" hangingPunct="1">
        <a:defRPr sz="3600" kern="1200">
          <a:solidFill>
            <a:schemeClr val="tx1"/>
          </a:solidFill>
          <a:latin typeface="+mn-lt"/>
          <a:ea typeface="+mn-ea"/>
          <a:cs typeface="+mn-cs"/>
        </a:defRPr>
      </a:lvl2pPr>
      <a:lvl3pPr marL="1168711" algn="l" defTabSz="1168711" rtl="0" eaLnBrk="1" latinLnBrk="0" hangingPunct="1">
        <a:defRPr sz="3600" kern="1200">
          <a:solidFill>
            <a:schemeClr val="tx1"/>
          </a:solidFill>
          <a:latin typeface="+mn-lt"/>
          <a:ea typeface="+mn-ea"/>
          <a:cs typeface="+mn-cs"/>
        </a:defRPr>
      </a:lvl3pPr>
      <a:lvl4pPr marL="1753036" algn="l" defTabSz="1168711" rtl="0" eaLnBrk="1" latinLnBrk="0" hangingPunct="1">
        <a:defRPr sz="3600" kern="1200">
          <a:solidFill>
            <a:schemeClr val="tx1"/>
          </a:solidFill>
          <a:latin typeface="+mn-lt"/>
          <a:ea typeface="+mn-ea"/>
          <a:cs typeface="+mn-cs"/>
        </a:defRPr>
      </a:lvl4pPr>
      <a:lvl5pPr marL="2337408" algn="l" defTabSz="1168711" rtl="0" eaLnBrk="1" latinLnBrk="0" hangingPunct="1">
        <a:defRPr sz="3600" kern="1200">
          <a:solidFill>
            <a:schemeClr val="tx1"/>
          </a:solidFill>
          <a:latin typeface="+mn-lt"/>
          <a:ea typeface="+mn-ea"/>
          <a:cs typeface="+mn-cs"/>
        </a:defRPr>
      </a:lvl5pPr>
      <a:lvl6pPr marL="2921759" algn="l" defTabSz="1168711" rtl="0" eaLnBrk="1" latinLnBrk="0" hangingPunct="1">
        <a:defRPr sz="3600" kern="1200">
          <a:solidFill>
            <a:schemeClr val="tx1"/>
          </a:solidFill>
          <a:latin typeface="+mn-lt"/>
          <a:ea typeface="+mn-ea"/>
          <a:cs typeface="+mn-cs"/>
        </a:defRPr>
      </a:lvl6pPr>
      <a:lvl7pPr marL="3506071" algn="l" defTabSz="1168711" rtl="0" eaLnBrk="1" latinLnBrk="0" hangingPunct="1">
        <a:defRPr sz="3600" kern="1200">
          <a:solidFill>
            <a:schemeClr val="tx1"/>
          </a:solidFill>
          <a:latin typeface="+mn-lt"/>
          <a:ea typeface="+mn-ea"/>
          <a:cs typeface="+mn-cs"/>
        </a:defRPr>
      </a:lvl7pPr>
      <a:lvl8pPr marL="4090462" algn="l" defTabSz="1168711" rtl="0" eaLnBrk="1" latinLnBrk="0" hangingPunct="1">
        <a:defRPr sz="3600" kern="1200">
          <a:solidFill>
            <a:schemeClr val="tx1"/>
          </a:solidFill>
          <a:latin typeface="+mn-lt"/>
          <a:ea typeface="+mn-ea"/>
          <a:cs typeface="+mn-cs"/>
        </a:defRPr>
      </a:lvl8pPr>
      <a:lvl9pPr marL="4674810" algn="l" defTabSz="116871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http://www.aidsinfoonline.org/" TargetMode="External"/><Relationship Id="rId4" Type="http://schemas.openxmlformats.org/officeDocument/2006/relationships/hyperlink" Target="http://www.aidsdatahub.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0.xml"/><Relationship Id="rId2" Type="http://schemas.openxmlformats.org/officeDocument/2006/relationships/slide" Target="slide3.xml"/><Relationship Id="rId1" Type="http://schemas.openxmlformats.org/officeDocument/2006/relationships/slideLayout" Target="../slideLayouts/slideLayout19.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30.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chart" Target="../charts/chart33.xml"/><Relationship Id="rId4" Type="http://schemas.openxmlformats.org/officeDocument/2006/relationships/hyperlink" Target="http://www.aidsinfoonline.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chart" Target="../charts/chart34.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chart" Target="../charts/char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4.xml"/><Relationship Id="rId1" Type="http://schemas.openxmlformats.org/officeDocument/2006/relationships/slideLayout" Target="../slideLayouts/slideLayout39.xml"/><Relationship Id="rId4" Type="http://schemas.openxmlformats.org/officeDocument/2006/relationships/hyperlink" Target="http://www.aidsdatahub.org/" TargetMode="Externa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hyperlink" Target="http://www.aidsdatahub.org/" TargetMode="External"/><Relationship Id="rId5" Type="http://schemas.openxmlformats.org/officeDocument/2006/relationships/chart" Target="../charts/chart40.xml"/><Relationship Id="rId4" Type="http://schemas.openxmlformats.org/officeDocument/2006/relationships/chart" Target="../charts/chart39.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chart" Target="../charts/chart41.xml"/></Relationships>
</file>

<file path=ppt/slides/_rels/slide4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4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chart" Target="../charts/chart44.xm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4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chart" Target="../charts/chart46.xml"/></Relationships>
</file>

<file path=ppt/slides/_rels/slide4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8" Type="http://schemas.openxmlformats.org/officeDocument/2006/relationships/hyperlink" Target="https://hivhub.ddc.moph.go.th/response.php" TargetMode="External"/><Relationship Id="rId3" Type="http://schemas.openxmlformats.org/officeDocument/2006/relationships/chart" Target="../charts/chart53.xml"/><Relationship Id="rId7"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hyperlink" Target="http://www.aidsdatahub.org/" TargetMode="External"/></Relationships>
</file>

<file path=ppt/slides/_rels/slide5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5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151.xml"/></Relationships>
</file>

<file path=ppt/slides/_rels/slide6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81003" y="4334851"/>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dirty="0">
                <a:cs typeface="Cordia New" pitchFamily="34" charset="-34"/>
              </a:rPr>
              <a:t>Thailand</a:t>
            </a:r>
            <a:endParaRPr lang="th-TH" dirty="0"/>
          </a:p>
        </p:txBody>
      </p:sp>
      <p:sp>
        <p:nvSpPr>
          <p:cNvPr id="2" name="TextBox 1">
            <a:extLst>
              <a:ext uri="{FF2B5EF4-FFF2-40B4-BE49-F238E27FC236}">
                <a16:creationId xmlns:a16="http://schemas.microsoft.com/office/drawing/2014/main" id="{9EE9A4B9-2EDA-4302-96FE-B6CB81D39B55}"/>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2022</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3" y="1524000"/>
            <a:ext cx="9811596" cy="504000"/>
          </a:xfrm>
        </p:spPr>
        <p:txBody>
          <a:bodyPr/>
          <a:lstStyle/>
          <a:p>
            <a:r>
              <a:rPr lang="en-US" dirty="0"/>
              <a:t>HIV prevalence among key populations, IBBS results, 2010-2021</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TextBox 1"/>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a:t>
            </a:r>
            <a:r>
              <a:rPr lang="en-US" sz="800" dirty="0">
                <a:solidFill>
                  <a:prstClr val="black"/>
                </a:solidFill>
                <a:latin typeface="Arial" panose="020B0604020202020204" pitchFamily="34" charset="0"/>
                <a:cs typeface="Arial" panose="020B0604020202020204" pitchFamily="34" charset="0"/>
              </a:rPr>
              <a:t>National AIDS Committee. (2015). Thailand Ending AIDS. Thailand AIDS Response Progress Report 2015. Reporting Period: Fiscal Year of 2014; and Thailand Global AIDS Monitoring  (GAM) Reporting</a:t>
            </a:r>
            <a:endParaRPr lang="en-US" sz="800" dirty="0">
              <a:latin typeface="Arial" pitchFamily="34" charset="0"/>
              <a:cs typeface="Arial" pitchFamily="34" charset="0"/>
            </a:endParaRPr>
          </a:p>
        </p:txBody>
      </p:sp>
      <p:sp>
        <p:nvSpPr>
          <p:cNvPr id="6" name="TextBox 1"/>
          <p:cNvSpPr txBox="1"/>
          <p:nvPr/>
        </p:nvSpPr>
        <p:spPr>
          <a:xfrm>
            <a:off x="1523999" y="5128800"/>
            <a:ext cx="9334503" cy="1255166"/>
          </a:xfrm>
          <a:prstGeom prst="rect">
            <a:avLst/>
          </a:prstGeom>
          <a:noFill/>
          <a:ln w="12700" cmpd="sng">
            <a:solidFill>
              <a:schemeClr val="bg1">
                <a:lumMod val="75000"/>
              </a:schemeClr>
            </a:solid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50000"/>
              </a:lnSpc>
              <a:defRPr/>
            </a:pPr>
            <a:r>
              <a:rPr lang="en-US" sz="1000" kern="0" dirty="0">
                <a:solidFill>
                  <a:scrgbClr r="0" g="0" b="0"/>
                </a:solidFill>
                <a:latin typeface="Arial" pitchFamily="34" charset="0"/>
                <a:cs typeface="Arial" pitchFamily="34" charset="0"/>
              </a:rPr>
              <a:t>* 3 consistent sites were surveyed from 2010 to 2014</a:t>
            </a:r>
          </a:p>
          <a:p>
            <a:pPr algn="r">
              <a:lnSpc>
                <a:spcPct val="150000"/>
              </a:lnSpc>
              <a:defRPr/>
            </a:pPr>
            <a:r>
              <a:rPr lang="en-US" sz="1000" kern="0" dirty="0">
                <a:solidFill>
                  <a:scrgbClr r="0" g="0" b="0"/>
                </a:solidFill>
                <a:latin typeface="Arial" pitchFamily="34" charset="0"/>
                <a:cs typeface="Arial" pitchFamily="34" charset="0"/>
              </a:rPr>
              <a:t>** 5 provinces were surveyed from 2010 to 2014, and 4 provinces in 2016 and 2018</a:t>
            </a:r>
          </a:p>
          <a:p>
            <a:pPr algn="r">
              <a:lnSpc>
                <a:spcPct val="150000"/>
              </a:lnSpc>
              <a:defRPr/>
            </a:pPr>
            <a:r>
              <a:rPr lang="en-US" sz="1000" kern="0" dirty="0">
                <a:solidFill>
                  <a:scrgbClr r="0" g="0" b="0"/>
                </a:solidFill>
                <a:latin typeface="Arial" pitchFamily="34" charset="0"/>
                <a:cs typeface="Arial" pitchFamily="34" charset="0"/>
              </a:rPr>
              <a:t>*** 12 sentinel provinces were surveyed in 2010 and 2012, 5 sentinel provinces in 2014 and 4 provinces in 2016 and 2018 </a:t>
            </a:r>
          </a:p>
          <a:p>
            <a:pPr algn="r">
              <a:lnSpc>
                <a:spcPct val="150000"/>
              </a:lnSpc>
              <a:defRPr/>
            </a:pPr>
            <a:r>
              <a:rPr lang="en-US" sz="1000" kern="0" dirty="0">
                <a:solidFill>
                  <a:scrgbClr r="0" g="0" b="0"/>
                </a:solidFill>
                <a:latin typeface="Arial" pitchFamily="34" charset="0"/>
                <a:cs typeface="Arial" pitchFamily="34" charset="0"/>
              </a:rPr>
              <a:t>**** 11 sentinel provinces were surveyed in 2010, and 2012 . In 2014, 2016 and 2018, 12, 10 and 8 sentinel provinces were surveyed respectively</a:t>
            </a:r>
          </a:p>
          <a:p>
            <a:pPr algn="r">
              <a:lnSpc>
                <a:spcPct val="150000"/>
              </a:lnSpc>
              <a:defRPr/>
            </a:pPr>
            <a:r>
              <a:rPr lang="en-US" sz="1000" kern="0" dirty="0">
                <a:solidFill>
                  <a:scrgbClr r="0" g="0" b="0"/>
                </a:solidFill>
                <a:latin typeface="Arial" pitchFamily="34" charset="0"/>
                <a:cs typeface="Arial" pitchFamily="34" charset="0"/>
              </a:rPr>
              <a:t># 6 sentinel provinces in 2019, 5 sentinel provinces in 2021</a:t>
            </a:r>
          </a:p>
        </p:txBody>
      </p:sp>
      <p:graphicFrame>
        <p:nvGraphicFramePr>
          <p:cNvPr id="9" name="Chart 8">
            <a:extLst>
              <a:ext uri="{FF2B5EF4-FFF2-40B4-BE49-F238E27FC236}">
                <a16:creationId xmlns:a16="http://schemas.microsoft.com/office/drawing/2014/main" id="{6D0F2634-BDD7-4F7A-8D0A-92406A10163F}"/>
              </a:ext>
            </a:extLst>
          </p:cNvPr>
          <p:cNvGraphicFramePr>
            <a:graphicFrameLocks/>
          </p:cNvGraphicFramePr>
          <p:nvPr>
            <p:extLst>
              <p:ext uri="{D42A27DB-BD31-4B8C-83A1-F6EECF244321}">
                <p14:modId xmlns:p14="http://schemas.microsoft.com/office/powerpoint/2010/main" val="678836581"/>
              </p:ext>
            </p:extLst>
          </p:nvPr>
        </p:nvGraphicFramePr>
        <p:xfrm>
          <a:off x="762000" y="2233200"/>
          <a:ext cx="106680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672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3" y="1524000"/>
            <a:ext cx="9811596" cy="504000"/>
          </a:xfrm>
        </p:spPr>
        <p:txBody>
          <a:bodyPr/>
          <a:lstStyle/>
          <a:p>
            <a:r>
              <a:rPr lang="en-US" dirty="0"/>
              <a:t>HIV prevalence among men who have sex with men by age group, IBBS results, 2010-2018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TextBox 1"/>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a:t>
            </a:r>
            <a:r>
              <a:rPr lang="en-US" sz="800" dirty="0">
                <a:solidFill>
                  <a:prstClr val="black"/>
                </a:solidFill>
                <a:latin typeface="Arial" panose="020B0604020202020204" pitchFamily="34" charset="0"/>
                <a:cs typeface="Arial" panose="020B0604020202020204" pitchFamily="34" charset="0"/>
              </a:rPr>
              <a:t>National AIDS Committee. (2015). Thailand Ending AIDS. Thailand AIDS Response Progress Report 2015. Reporting Period: Fiscal Year of 2014; and Thailand Global AIDS Monitoring  (GAM) Reporting</a:t>
            </a:r>
            <a:endParaRPr lang="en-US" sz="800" dirty="0">
              <a:latin typeface="Arial" pitchFamily="34" charset="0"/>
              <a:cs typeface="Arial" pitchFamily="34" charset="0"/>
            </a:endParaRPr>
          </a:p>
        </p:txBody>
      </p:sp>
      <p:sp>
        <p:nvSpPr>
          <p:cNvPr id="6" name="TextBox 1"/>
          <p:cNvSpPr txBox="1"/>
          <p:nvPr/>
        </p:nvSpPr>
        <p:spPr>
          <a:xfrm>
            <a:off x="1371600" y="5900838"/>
            <a:ext cx="9144000" cy="457200"/>
          </a:xfrm>
          <a:prstGeom prst="rect">
            <a:avLst/>
          </a:prstGeom>
          <a:noFill/>
          <a:ln w="12700" cmpd="sng">
            <a:no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50000"/>
              </a:lnSpc>
              <a:defRPr/>
            </a:pPr>
            <a:r>
              <a:rPr lang="en-US" sz="1200" kern="0" dirty="0">
                <a:solidFill>
                  <a:scrgbClr r="0" g="0" b="0"/>
                </a:solidFill>
                <a:latin typeface="Arial" pitchFamily="34" charset="0"/>
                <a:cs typeface="Arial" pitchFamily="34" charset="0"/>
              </a:rPr>
              <a:t>NOTE: 12 sentinel provinces were surveyed in 2010 and 2012, 5 sentinel provinces in 2014 and 4 provinces in 2016 and 2018 </a:t>
            </a:r>
          </a:p>
        </p:txBody>
      </p:sp>
      <p:graphicFrame>
        <p:nvGraphicFramePr>
          <p:cNvPr id="9" name="Chart 8">
            <a:extLst>
              <a:ext uri="{FF2B5EF4-FFF2-40B4-BE49-F238E27FC236}">
                <a16:creationId xmlns:a16="http://schemas.microsoft.com/office/drawing/2014/main" id="{832D0CF9-3B52-4A74-A6F4-E3A3368BD999}"/>
              </a:ext>
            </a:extLst>
          </p:cNvPr>
          <p:cNvGraphicFramePr>
            <a:graphicFrameLocks/>
          </p:cNvGraphicFramePr>
          <p:nvPr>
            <p:extLst>
              <p:ext uri="{D42A27DB-BD31-4B8C-83A1-F6EECF244321}">
                <p14:modId xmlns:p14="http://schemas.microsoft.com/office/powerpoint/2010/main" val="3295187665"/>
              </p:ext>
            </p:extLst>
          </p:nvPr>
        </p:nvGraphicFramePr>
        <p:xfrm>
          <a:off x="762000" y="2667000"/>
          <a:ext cx="10668000" cy="32338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40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0"/>
            <a:ext cx="10439397" cy="504000"/>
          </a:xfrm>
        </p:spPr>
        <p:txBody>
          <a:bodyPr/>
          <a:lstStyle/>
          <a:p>
            <a:r>
              <a:rPr lang="en-US" dirty="0"/>
              <a:t>HIV prevalence among male sex workers by age group, IBBS results, 2012-2018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a:t>
            </a:r>
            <a:r>
              <a:rPr lang="en-US" sz="800" dirty="0">
                <a:solidFill>
                  <a:prstClr val="black"/>
                </a:solidFill>
                <a:latin typeface="Arial" panose="020B0604020202020204" pitchFamily="34" charset="0"/>
                <a:cs typeface="Arial" panose="020B0604020202020204" pitchFamily="34" charset="0"/>
              </a:rPr>
              <a:t>National AIDS Committee. (2015). Thailand Ending AIDS. Thailand AIDS Response Progress Report 2015. Reporting Period: Fiscal Year of 2014; and Thailand Global AIDS Monitoring  (GAM) Reporting</a:t>
            </a:r>
            <a:endParaRPr lang="en-US" sz="800" dirty="0">
              <a:latin typeface="Arial" pitchFamily="34" charset="0"/>
              <a:cs typeface="Arial" pitchFamily="34" charset="0"/>
            </a:endParaRPr>
          </a:p>
        </p:txBody>
      </p:sp>
      <p:sp>
        <p:nvSpPr>
          <p:cNvPr id="6" name="TextBox 1"/>
          <p:cNvSpPr txBox="1"/>
          <p:nvPr/>
        </p:nvSpPr>
        <p:spPr>
          <a:xfrm>
            <a:off x="1371600" y="5900838"/>
            <a:ext cx="9144000" cy="457200"/>
          </a:xfrm>
          <a:prstGeom prst="rect">
            <a:avLst/>
          </a:prstGeom>
          <a:noFill/>
          <a:ln w="12700" cmpd="sng">
            <a:no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50000"/>
              </a:lnSpc>
              <a:defRPr/>
            </a:pPr>
            <a:r>
              <a:rPr lang="en-US" sz="1200" kern="0" dirty="0">
                <a:solidFill>
                  <a:scrgbClr r="0" g="0" b="0"/>
                </a:solidFill>
                <a:latin typeface="Arial" pitchFamily="34" charset="0"/>
                <a:cs typeface="Arial" pitchFamily="34" charset="0"/>
              </a:rPr>
              <a:t>NOTE: 5 provinces were surveyed in 2012 and 2014, and 4 provinces in 2016 and 2018</a:t>
            </a:r>
          </a:p>
        </p:txBody>
      </p:sp>
      <p:graphicFrame>
        <p:nvGraphicFramePr>
          <p:cNvPr id="8" name="Chart 7">
            <a:extLst>
              <a:ext uri="{FF2B5EF4-FFF2-40B4-BE49-F238E27FC236}">
                <a16:creationId xmlns:a16="http://schemas.microsoft.com/office/drawing/2014/main" id="{9E12723A-AA86-42D3-8163-025869D26912}"/>
              </a:ext>
            </a:extLst>
          </p:cNvPr>
          <p:cNvGraphicFramePr>
            <a:graphicFrameLocks/>
          </p:cNvGraphicFramePr>
          <p:nvPr>
            <p:extLst>
              <p:ext uri="{D42A27DB-BD31-4B8C-83A1-F6EECF244321}">
                <p14:modId xmlns:p14="http://schemas.microsoft.com/office/powerpoint/2010/main" val="3266204779"/>
              </p:ext>
            </p:extLst>
          </p:nvPr>
        </p:nvGraphicFramePr>
        <p:xfrm>
          <a:off x="762000" y="2679065"/>
          <a:ext cx="10668000" cy="3237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021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0"/>
            <a:ext cx="10439397" cy="504000"/>
          </a:xfrm>
        </p:spPr>
        <p:txBody>
          <a:bodyPr/>
          <a:lstStyle/>
          <a:p>
            <a:r>
              <a:rPr lang="en-US" dirty="0"/>
              <a:t>HIV prevalence among transgender people by age group, IBBS results, 2012-2018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TextBox 1"/>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a:t>
            </a:r>
            <a:r>
              <a:rPr lang="en-US" sz="800" dirty="0">
                <a:solidFill>
                  <a:prstClr val="black"/>
                </a:solidFill>
                <a:latin typeface="Arial" panose="020B0604020202020204" pitchFamily="34" charset="0"/>
                <a:cs typeface="Arial" panose="020B0604020202020204" pitchFamily="34" charset="0"/>
              </a:rPr>
              <a:t>National AIDS Committee. (2015). Thailand Ending AIDS. Thailand AIDS Response Progress Report 2015. Reporting Period: Fiscal Year of 2014; and Thailand Global AIDS Monitoring  (GAM) Reporting</a:t>
            </a:r>
            <a:endParaRPr lang="en-US" sz="800" dirty="0">
              <a:latin typeface="Arial" pitchFamily="34" charset="0"/>
              <a:cs typeface="Arial" pitchFamily="34" charset="0"/>
            </a:endParaRPr>
          </a:p>
        </p:txBody>
      </p:sp>
      <p:sp>
        <p:nvSpPr>
          <p:cNvPr id="6" name="TextBox 1"/>
          <p:cNvSpPr txBox="1"/>
          <p:nvPr/>
        </p:nvSpPr>
        <p:spPr>
          <a:xfrm>
            <a:off x="1371600" y="5900838"/>
            <a:ext cx="9144000" cy="457200"/>
          </a:xfrm>
          <a:prstGeom prst="rect">
            <a:avLst/>
          </a:prstGeom>
          <a:noFill/>
          <a:ln w="12700" cmpd="sng">
            <a:no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50000"/>
              </a:lnSpc>
              <a:defRPr/>
            </a:pPr>
            <a:r>
              <a:rPr lang="en-US" sz="1200" kern="0" dirty="0">
                <a:solidFill>
                  <a:scrgbClr r="0" g="0" b="0"/>
                </a:solidFill>
                <a:latin typeface="Arial" pitchFamily="34" charset="0"/>
                <a:cs typeface="Arial" pitchFamily="34" charset="0"/>
              </a:rPr>
              <a:t>NOTE: 9 sentinel provinces were surveyed in 2012, 5 sentinel provinces in 2014 and 4 provinces in 2016 and 2018 </a:t>
            </a:r>
          </a:p>
        </p:txBody>
      </p:sp>
      <p:graphicFrame>
        <p:nvGraphicFramePr>
          <p:cNvPr id="9" name="Chart 8">
            <a:extLst>
              <a:ext uri="{FF2B5EF4-FFF2-40B4-BE49-F238E27FC236}">
                <a16:creationId xmlns:a16="http://schemas.microsoft.com/office/drawing/2014/main" id="{5554EE29-BCD0-4FBE-A28E-D1EE5AC4AE31}"/>
              </a:ext>
            </a:extLst>
          </p:cNvPr>
          <p:cNvGraphicFramePr>
            <a:graphicFrameLocks/>
          </p:cNvGraphicFramePr>
          <p:nvPr>
            <p:extLst>
              <p:ext uri="{D42A27DB-BD31-4B8C-83A1-F6EECF244321}">
                <p14:modId xmlns:p14="http://schemas.microsoft.com/office/powerpoint/2010/main" val="392802055"/>
              </p:ext>
            </p:extLst>
          </p:nvPr>
        </p:nvGraphicFramePr>
        <p:xfrm>
          <a:off x="762000" y="2633993"/>
          <a:ext cx="10668000" cy="3237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14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CDCCFB5-2FBF-4963-A3CE-99F9796CDA0A}"/>
              </a:ext>
            </a:extLst>
          </p:cNvPr>
          <p:cNvGraphicFramePr>
            <a:graphicFrameLocks/>
          </p:cNvGraphicFramePr>
          <p:nvPr>
            <p:extLst>
              <p:ext uri="{D42A27DB-BD31-4B8C-83A1-F6EECF244321}">
                <p14:modId xmlns:p14="http://schemas.microsoft.com/office/powerpoint/2010/main" val="1501699457"/>
              </p:ext>
            </p:extLst>
          </p:nvPr>
        </p:nvGraphicFramePr>
        <p:xfrm>
          <a:off x="193960" y="3055104"/>
          <a:ext cx="5652655" cy="3357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81CB1B7-E420-44DB-9430-893A0FD1025F}"/>
              </a:ext>
            </a:extLst>
          </p:cNvPr>
          <p:cNvGraphicFramePr>
            <a:graphicFrameLocks/>
          </p:cNvGraphicFramePr>
          <p:nvPr>
            <p:extLst>
              <p:ext uri="{D42A27DB-BD31-4B8C-83A1-F6EECF244321}">
                <p14:modId xmlns:p14="http://schemas.microsoft.com/office/powerpoint/2010/main" val="1215322897"/>
              </p:ext>
            </p:extLst>
          </p:nvPr>
        </p:nvGraphicFramePr>
        <p:xfrm>
          <a:off x="6511643" y="3262749"/>
          <a:ext cx="5320140" cy="3214251"/>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4890D607-C3DE-492D-B488-9B0619156280}"/>
              </a:ext>
            </a:extLst>
          </p:cNvPr>
          <p:cNvCxnSpPr>
            <a:cxnSpLocks/>
          </p:cNvCxnSpPr>
          <p:nvPr/>
        </p:nvCxnSpPr>
        <p:spPr>
          <a:xfrm flipH="1" flipV="1">
            <a:off x="6230582" y="1889760"/>
            <a:ext cx="0" cy="4663440"/>
          </a:xfrm>
          <a:prstGeom prst="line">
            <a:avLst/>
          </a:prstGeom>
          <a:noFill/>
          <a:ln w="25400" cap="flat" cmpd="sng" algn="ctr">
            <a:solidFill>
              <a:sysClr val="window" lastClr="FFFFFF">
                <a:lumMod val="50000"/>
              </a:sysClr>
            </a:solidFill>
            <a:prstDash val="sysDot"/>
            <a:round/>
            <a:headEnd type="oval"/>
            <a:tailEnd type="oval"/>
          </a:ln>
          <a:effectLst/>
        </p:spPr>
      </p:cxnSp>
      <p:sp>
        <p:nvSpPr>
          <p:cNvPr id="7" name="Title 8">
            <a:extLst>
              <a:ext uri="{FF2B5EF4-FFF2-40B4-BE49-F238E27FC236}">
                <a16:creationId xmlns:a16="http://schemas.microsoft.com/office/drawing/2014/main" id="{37249BD9-31E5-4C14-8695-3AD2ECB6456E}"/>
              </a:ext>
            </a:extLst>
          </p:cNvPr>
          <p:cNvSpPr txBox="1">
            <a:spLocks/>
          </p:cNvSpPr>
          <p:nvPr/>
        </p:nvSpPr>
        <p:spPr>
          <a:xfrm>
            <a:off x="302253" y="2189233"/>
            <a:ext cx="5793745" cy="669349"/>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Nova Cond" panose="020B0506020202020204" pitchFamily="34" charset="0"/>
                <a:ea typeface="ＭＳ Ｐゴシック" pitchFamily="4" charset="-128"/>
                <a:cs typeface="+mj-cs"/>
              </a:rPr>
              <a:t>HIV, Hepatitis C, Hepatitis B and syphilis prevalence by survey site, 2019-2020</a:t>
            </a:r>
          </a:p>
        </p:txBody>
      </p:sp>
      <p:sp>
        <p:nvSpPr>
          <p:cNvPr id="8" name="Title 8">
            <a:extLst>
              <a:ext uri="{FF2B5EF4-FFF2-40B4-BE49-F238E27FC236}">
                <a16:creationId xmlns:a16="http://schemas.microsoft.com/office/drawing/2014/main" id="{806F5093-5DAE-4C51-A924-C5FB39845BC7}"/>
              </a:ext>
            </a:extLst>
          </p:cNvPr>
          <p:cNvSpPr txBox="1">
            <a:spLocks/>
          </p:cNvSpPr>
          <p:nvPr/>
        </p:nvSpPr>
        <p:spPr>
          <a:xfrm>
            <a:off x="6687127" y="2189232"/>
            <a:ext cx="5061528" cy="669349"/>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Nova Cond" panose="020B0506020202020204" pitchFamily="34" charset="0"/>
                <a:ea typeface="ＭＳ Ｐゴシック" pitchFamily="4" charset="-128"/>
                <a:cs typeface="+mj-cs"/>
              </a:rPr>
              <a:t>HIV and Hepatitis C prevalence by age and sex, 2019-2020</a:t>
            </a:r>
          </a:p>
        </p:txBody>
      </p:sp>
      <p:sp>
        <p:nvSpPr>
          <p:cNvPr id="9" name="Rectangle 8">
            <a:extLst>
              <a:ext uri="{FF2B5EF4-FFF2-40B4-BE49-F238E27FC236}">
                <a16:creationId xmlns:a16="http://schemas.microsoft.com/office/drawing/2014/main" id="{C0F749E1-41F8-451C-B0ED-1AD3D90C668A}"/>
              </a:ext>
            </a:extLst>
          </p:cNvPr>
          <p:cNvSpPr/>
          <p:nvPr/>
        </p:nvSpPr>
        <p:spPr>
          <a:xfrm>
            <a:off x="408226" y="6609164"/>
            <a:ext cx="7917067"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Integrated Biological and </a:t>
            </a:r>
            <a:r>
              <a:rPr kumimoji="0" lang="en-US" sz="800" b="0" i="0" u="none" strike="noStrike" kern="1200" cap="none" spc="0" normalizeH="0" baseline="0" noProof="0" dirty="0" err="1">
                <a:ln>
                  <a:noFill/>
                </a:ln>
                <a:solidFill>
                  <a:prstClr val="black"/>
                </a:solidFill>
                <a:effectLst/>
                <a:uLnTx/>
                <a:uFillTx/>
                <a:latin typeface="Arial"/>
                <a:ea typeface="ＭＳ Ｐゴシック" pitchFamily="34" charset="-128"/>
                <a:cs typeface="Arial" pitchFamily="34" charset="0"/>
              </a:rPr>
              <a:t>Behavioural</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Survey (IBBS) among PWID in Thailand, 2019-2020</a:t>
            </a:r>
          </a:p>
        </p:txBody>
      </p:sp>
      <p:sp>
        <p:nvSpPr>
          <p:cNvPr id="3" name="Title 2">
            <a:extLst>
              <a:ext uri="{FF2B5EF4-FFF2-40B4-BE49-F238E27FC236}">
                <a16:creationId xmlns:a16="http://schemas.microsoft.com/office/drawing/2014/main" id="{CB6DCBA1-3AD3-BB20-BDEE-5A40B92E6283}"/>
              </a:ext>
            </a:extLst>
          </p:cNvPr>
          <p:cNvSpPr>
            <a:spLocks noGrp="1"/>
          </p:cNvSpPr>
          <p:nvPr>
            <p:ph type="title"/>
          </p:nvPr>
        </p:nvSpPr>
        <p:spPr>
          <a:xfrm>
            <a:off x="224597" y="1319678"/>
            <a:ext cx="11813121" cy="869554"/>
          </a:xfrm>
        </p:spPr>
        <p:txBody>
          <a:bodyPr lIns="91136" tIns="45574" rIns="91136" bIns="45574">
            <a:noAutofit/>
          </a:bodyPr>
          <a:lstStyle/>
          <a:p>
            <a:pPr eaLnBrk="0" hangingPunct="0"/>
            <a:r>
              <a:rPr lang="en-US" dirty="0">
                <a:latin typeface="Arial" charset="0"/>
                <a:ea typeface="ＭＳ Ｐゴシック" charset="0"/>
                <a:cs typeface="Cordia New" charset="0"/>
              </a:rPr>
              <a:t>HIV, Hepatitis C, Hepatitis B and syphilis prevalence among people who inject drugs, 2020</a:t>
            </a:r>
          </a:p>
        </p:txBody>
      </p:sp>
    </p:spTree>
    <p:extLst>
      <p:ext uri="{BB962C8B-B14F-4D97-AF65-F5344CB8AC3E}">
        <p14:creationId xmlns:p14="http://schemas.microsoft.com/office/powerpoint/2010/main" val="244535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2522"/>
            <a:ext cx="11277600" cy="504000"/>
          </a:xfrm>
        </p:spPr>
        <p:txBody>
          <a:bodyPr/>
          <a:lstStyle/>
          <a:p>
            <a:r>
              <a:rPr lang="en-US" dirty="0"/>
              <a:t>HIV prevalence among key populations, national and select cities, 2017-2018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15</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54965" y="6535477"/>
            <a:ext cx="88392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a:t>
            </a:r>
          </a:p>
        </p:txBody>
      </p:sp>
      <p:graphicFrame>
        <p:nvGraphicFramePr>
          <p:cNvPr id="14" name="Chart 13">
            <a:extLst>
              <a:ext uri="{FF2B5EF4-FFF2-40B4-BE49-F238E27FC236}">
                <a16:creationId xmlns:a16="http://schemas.microsoft.com/office/drawing/2014/main" id="{A0633168-5B40-4646-B6B4-29472023E1BD}"/>
              </a:ext>
            </a:extLst>
          </p:cNvPr>
          <p:cNvGraphicFramePr>
            <a:graphicFrameLocks/>
          </p:cNvGraphicFramePr>
          <p:nvPr>
            <p:extLst>
              <p:ext uri="{D42A27DB-BD31-4B8C-83A1-F6EECF244321}">
                <p14:modId xmlns:p14="http://schemas.microsoft.com/office/powerpoint/2010/main" val="3885210786"/>
              </p:ext>
            </p:extLst>
          </p:nvPr>
        </p:nvGraphicFramePr>
        <p:xfrm>
          <a:off x="723900" y="2026522"/>
          <a:ext cx="10744200" cy="446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716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71612"/>
            <a:ext cx="11508323" cy="504000"/>
          </a:xfrm>
        </p:spPr>
        <p:txBody>
          <a:bodyPr/>
          <a:lstStyle/>
          <a:p>
            <a:r>
              <a:rPr lang="en-US" dirty="0"/>
              <a:t>Chlamydia and Gonorrhea prevalence among FSW in Bangkok, 2007 and 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16</a:t>
            </a:fld>
            <a:endParaRPr lang="th-TH" dirty="0">
              <a:solidFill>
                <a:prstClr val="black">
                  <a:tint val="75000"/>
                </a:prstClr>
              </a:solidFill>
            </a:endParaRPr>
          </a:p>
        </p:txBody>
      </p:sp>
      <p:sp>
        <p:nvSpPr>
          <p:cNvPr id="7" name="TextBox 1"/>
          <p:cNvSpPr txBox="1"/>
          <p:nvPr/>
        </p:nvSpPr>
        <p:spPr>
          <a:xfrm>
            <a:off x="226475" y="6601147"/>
            <a:ext cx="8915400" cy="29546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Ministry of Public Health. (2014). IBBS among SW by using RDS, Bangkok. Presentation on April 4, 2014.</a:t>
            </a:r>
          </a:p>
        </p:txBody>
      </p:sp>
      <p:graphicFrame>
        <p:nvGraphicFramePr>
          <p:cNvPr id="8" name="Chart 7"/>
          <p:cNvGraphicFramePr>
            <a:graphicFrameLocks/>
          </p:cNvGraphicFramePr>
          <p:nvPr>
            <p:extLst>
              <p:ext uri="{D42A27DB-BD31-4B8C-83A1-F6EECF244321}">
                <p14:modId xmlns:p14="http://schemas.microsoft.com/office/powerpoint/2010/main" val="3066686965"/>
              </p:ext>
            </p:extLst>
          </p:nvPr>
        </p:nvGraphicFramePr>
        <p:xfrm>
          <a:off x="2895600" y="2819400"/>
          <a:ext cx="6096000" cy="335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729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19789"/>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4171342-D94D-409F-B92B-C14C8C89AAA1}"/>
              </a:ext>
            </a:extLst>
          </p:cNvPr>
          <p:cNvGraphicFramePr>
            <a:graphicFrameLocks/>
          </p:cNvGraphicFramePr>
          <p:nvPr>
            <p:extLst>
              <p:ext uri="{D42A27DB-BD31-4B8C-83A1-F6EECF244321}">
                <p14:modId xmlns:p14="http://schemas.microsoft.com/office/powerpoint/2010/main" val="3954402668"/>
              </p:ext>
            </p:extLst>
          </p:nvPr>
        </p:nvGraphicFramePr>
        <p:xfrm>
          <a:off x="1104900" y="2071022"/>
          <a:ext cx="9982200" cy="412270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599" y="1519050"/>
            <a:ext cx="11887201" cy="838200"/>
          </a:xfrm>
        </p:spPr>
        <p:txBody>
          <a:bodyPr/>
          <a:lstStyle/>
          <a:p>
            <a:r>
              <a:rPr lang="en-US" dirty="0"/>
              <a:t>Proportion of key populations who reported condom use at last sex, 2006 - 2019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TextBox 1"/>
          <p:cNvSpPr txBox="1"/>
          <p:nvPr/>
        </p:nvSpPr>
        <p:spPr>
          <a:xfrm>
            <a:off x="76200" y="6248498"/>
            <a:ext cx="11125200" cy="609601"/>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4"/>
              </a:rPr>
              <a:t>www.aidsdatahub.org</a:t>
            </a:r>
            <a:r>
              <a:rPr lang="en-US" sz="800" dirty="0">
                <a:latin typeface="Arial" pitchFamily="34" charset="0"/>
                <a:cs typeface="Arial" pitchFamily="34" charset="0"/>
              </a:rPr>
              <a:t>  based on 1.National AIDS Prevention and Alleviation Committee Thailand. (2008). UNGASS Country Progress Report: Thailand;  2. National AIDS Prevention and Alleviation Committee Thailand. (2010). UNGASS Country Progress Report: Thailand;  3. Bureau of Epidemiology, Thailand. (2010). Integrated Biological and Behavioral Surveillance Survey (IBBS) Men who have Sex with Men 2010 (in Thai); 4. National AIDS Committee. (2015). Thailand Ending AIDS. Thailand AIDS Response Progress Report 2015. Reporting Period: Fiscal Year of 2014.; 5. </a:t>
            </a:r>
            <a:r>
              <a:rPr lang="en-US" sz="800" dirty="0">
                <a:solidFill>
                  <a:prstClr val="black"/>
                </a:solidFill>
                <a:hlinkClick r:id="rId5"/>
              </a:rPr>
              <a:t>www.aidsinfoonline.org</a:t>
            </a:r>
            <a:r>
              <a:rPr lang="en-US" sz="800" dirty="0">
                <a:solidFill>
                  <a:prstClr val="black"/>
                </a:solidFill>
              </a:rPr>
              <a:t>; and 6. Thailand Global AIDS Monitoring  (GAM) Reporting</a:t>
            </a:r>
            <a:endParaRPr lang="en-GB" sz="800" dirty="0"/>
          </a:p>
          <a:p>
            <a:endParaRPr lang="en-US" sz="800" dirty="0">
              <a:latin typeface="Arial" pitchFamily="34" charset="0"/>
              <a:cs typeface="Arial" pitchFamily="34" charset="0"/>
            </a:endParaRPr>
          </a:p>
        </p:txBody>
      </p:sp>
      <p:sp>
        <p:nvSpPr>
          <p:cNvPr id="8" name="TextBox 7"/>
          <p:cNvSpPr txBox="1"/>
          <p:nvPr/>
        </p:nvSpPr>
        <p:spPr>
          <a:xfrm>
            <a:off x="685800" y="2082431"/>
            <a:ext cx="762000" cy="307482"/>
          </a:xfrm>
          <a:prstGeom prst="rect">
            <a:avLst/>
          </a:prstGeom>
          <a:noFill/>
        </p:spPr>
        <p:txBody>
          <a:bodyPr wrap="square" lIns="91136" tIns="45574" rIns="91136" bIns="45574" rtlCol="0">
            <a:spAutoFit/>
          </a:bodyPr>
          <a:lstStyle/>
          <a:p>
            <a:r>
              <a:rPr lang="en-US" sz="1400" b="1" dirty="0">
                <a:latin typeface="Arial" panose="020B0604020202020204" pitchFamily="34" charset="0"/>
                <a:cs typeface="Arial" panose="020B0604020202020204" pitchFamily="34" charset="0"/>
              </a:rPr>
              <a:t>100 </a:t>
            </a:r>
            <a:r>
              <a:rPr lang="en-US" sz="1200" b="1" dirty="0">
                <a:latin typeface="Arial" panose="020B0604020202020204" pitchFamily="34" charset="0"/>
                <a:cs typeface="Arial" panose="020B0604020202020204" pitchFamily="34" charset="0"/>
              </a:rPr>
              <a:t>%</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776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19050"/>
            <a:ext cx="11887201" cy="838200"/>
          </a:xfrm>
        </p:spPr>
        <p:txBody>
          <a:bodyPr/>
          <a:lstStyle/>
          <a:p>
            <a:r>
              <a:rPr lang="en-US" dirty="0"/>
              <a:t>Proportion of key populations who reported condom use at last sex, by province, 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1"/>
          <p:cNvSpPr txBox="1"/>
          <p:nvPr/>
        </p:nvSpPr>
        <p:spPr>
          <a:xfrm>
            <a:off x="76200" y="6558247"/>
            <a:ext cx="10820400" cy="22850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Surveillance Surveys and Global AIDS Monitoring (GAM)</a:t>
            </a:r>
            <a:endParaRPr lang="en-GB" sz="800" dirty="0"/>
          </a:p>
          <a:p>
            <a:endParaRPr lang="en-US" sz="800" dirty="0">
              <a:latin typeface="Arial" pitchFamily="34" charset="0"/>
              <a:cs typeface="Arial" pitchFamily="34" charset="0"/>
            </a:endParaRPr>
          </a:p>
        </p:txBody>
      </p:sp>
      <p:graphicFrame>
        <p:nvGraphicFramePr>
          <p:cNvPr id="9" name="Chart 8">
            <a:extLst>
              <a:ext uri="{FF2B5EF4-FFF2-40B4-BE49-F238E27FC236}">
                <a16:creationId xmlns:a16="http://schemas.microsoft.com/office/drawing/2014/main" id="{EC8B0C7D-C997-4AD0-9D57-F3DABA54EE78}"/>
              </a:ext>
            </a:extLst>
          </p:cNvPr>
          <p:cNvGraphicFramePr>
            <a:graphicFrameLocks noGrp="1"/>
          </p:cNvGraphicFramePr>
          <p:nvPr>
            <p:extLst>
              <p:ext uri="{D42A27DB-BD31-4B8C-83A1-F6EECF244321}">
                <p14:modId xmlns:p14="http://schemas.microsoft.com/office/powerpoint/2010/main" val="139608732"/>
              </p:ext>
            </p:extLst>
          </p:nvPr>
        </p:nvGraphicFramePr>
        <p:xfrm>
          <a:off x="1752600" y="2286000"/>
          <a:ext cx="8686800" cy="4072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413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lvl1pPr>
              <a:defRPr sz="2800">
                <a:solidFill>
                  <a:schemeClr val="tx1"/>
                </a:solidFill>
                <a:latin typeface="Cordia New" pitchFamily="34" charset="0"/>
                <a:ea typeface="ＭＳ Ｐゴシック" charset="-128"/>
              </a:defRPr>
            </a:lvl1pPr>
            <a:lvl2pPr marL="740529" indent="-284804">
              <a:defRPr sz="2800">
                <a:solidFill>
                  <a:schemeClr val="tx1"/>
                </a:solidFill>
                <a:latin typeface="Cordia New" pitchFamily="34" charset="0"/>
                <a:ea typeface="ＭＳ Ｐゴシック" charset="-128"/>
              </a:defRPr>
            </a:lvl2pPr>
            <a:lvl3pPr marL="1139270" indent="-227864">
              <a:defRPr sz="2800">
                <a:solidFill>
                  <a:schemeClr val="tx1"/>
                </a:solidFill>
                <a:latin typeface="Cordia New" pitchFamily="34" charset="0"/>
                <a:ea typeface="ＭＳ Ｐゴシック" charset="-128"/>
              </a:defRPr>
            </a:lvl3pPr>
            <a:lvl4pPr marL="1594957" indent="-227864">
              <a:defRPr sz="2800">
                <a:solidFill>
                  <a:schemeClr val="tx1"/>
                </a:solidFill>
                <a:latin typeface="Cordia New" pitchFamily="34" charset="0"/>
                <a:ea typeface="ＭＳ Ｐゴシック" charset="-128"/>
              </a:defRPr>
            </a:lvl4pPr>
            <a:lvl5pPr marL="2050671" indent="-227864">
              <a:defRPr sz="2800">
                <a:solidFill>
                  <a:schemeClr val="tx1"/>
                </a:solidFill>
                <a:latin typeface="Cordia New" pitchFamily="34" charset="0"/>
                <a:ea typeface="ＭＳ Ｐゴシック" charset="-128"/>
              </a:defRPr>
            </a:lvl5pPr>
            <a:lvl6pPr marL="2506397" indent="-227864" fontAlgn="base">
              <a:spcBef>
                <a:spcPct val="0"/>
              </a:spcBef>
              <a:spcAft>
                <a:spcPct val="0"/>
              </a:spcAft>
              <a:defRPr sz="2800">
                <a:solidFill>
                  <a:schemeClr val="tx1"/>
                </a:solidFill>
                <a:latin typeface="Cordia New" pitchFamily="34" charset="0"/>
                <a:ea typeface="ＭＳ Ｐゴシック" charset="-128"/>
              </a:defRPr>
            </a:lvl6pPr>
            <a:lvl7pPr marL="2962107" indent="-227864" fontAlgn="base">
              <a:spcBef>
                <a:spcPct val="0"/>
              </a:spcBef>
              <a:spcAft>
                <a:spcPct val="0"/>
              </a:spcAft>
              <a:defRPr sz="2800">
                <a:solidFill>
                  <a:schemeClr val="tx1"/>
                </a:solidFill>
                <a:latin typeface="Cordia New" pitchFamily="34" charset="0"/>
                <a:ea typeface="ＭＳ Ｐゴシック" charset="-128"/>
              </a:defRPr>
            </a:lvl7pPr>
            <a:lvl8pPr marL="3417784" indent="-227864" fontAlgn="base">
              <a:spcBef>
                <a:spcPct val="0"/>
              </a:spcBef>
              <a:spcAft>
                <a:spcPct val="0"/>
              </a:spcAft>
              <a:defRPr sz="2800">
                <a:solidFill>
                  <a:schemeClr val="tx1"/>
                </a:solidFill>
                <a:latin typeface="Cordia New" pitchFamily="34" charset="0"/>
                <a:ea typeface="ＭＳ Ｐゴシック" charset="-128"/>
              </a:defRPr>
            </a:lvl8pPr>
            <a:lvl9pPr marL="3873477" indent="-227864" fontAlgn="base">
              <a:spcBef>
                <a:spcPct val="0"/>
              </a:spcBef>
              <a:spcAft>
                <a:spcPct val="0"/>
              </a:spcAft>
              <a:defRPr sz="2800">
                <a:solidFill>
                  <a:schemeClr val="tx1"/>
                </a:solidFill>
                <a:latin typeface="Cordia New" pitchFamily="34" charset="0"/>
                <a:ea typeface="ＭＳ Ｐゴシック" charset="-128"/>
              </a:defRPr>
            </a:lvl9pPr>
          </a:lstStyle>
          <a:p>
            <a:fld id="{0F71518E-623C-4E6A-9747-B2021CBB7935}" type="slidenum">
              <a:rPr lang="th-TH" sz="1200">
                <a:solidFill>
                  <a:srgbClr val="898989"/>
                </a:solidFill>
              </a:rPr>
              <a:pPr/>
              <a:t>2</a:t>
            </a:fld>
            <a:endParaRPr lang="th-TH" sz="1200">
              <a:solidFill>
                <a:srgbClr val="898989"/>
              </a:solidFill>
            </a:endParaRPr>
          </a:p>
        </p:txBody>
      </p:sp>
      <p:sp>
        <p:nvSpPr>
          <p:cNvPr id="55298" name="Subtitle 4"/>
          <p:cNvSpPr>
            <a:spLocks noGrp="1"/>
          </p:cNvSpPr>
          <p:nvPr>
            <p:ph type="subTitle" idx="1"/>
          </p:nvPr>
        </p:nvSpPr>
        <p:spPr bwMode="auto">
          <a:xfrm>
            <a:off x="515936" y="2581275"/>
            <a:ext cx="8077200" cy="30575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rmAutofit/>
          </a:bodyPr>
          <a:lstStyle/>
          <a:p>
            <a:pPr fontAlgn="base">
              <a:spcAft>
                <a:spcPct val="0"/>
              </a:spcAft>
            </a:pPr>
            <a:r>
              <a:rPr lang="en-US" dirty="0">
                <a:latin typeface="Arial" pitchFamily="34" charset="0"/>
                <a:hlinkClick r:id="rId2" action="ppaction://hlinksldjump"/>
              </a:rPr>
              <a:t>Basic socio-demographic indicators</a:t>
            </a:r>
            <a:endParaRPr lang="en-US" dirty="0">
              <a:latin typeface="Arial" pitchFamily="34" charset="0"/>
            </a:endParaRPr>
          </a:p>
          <a:p>
            <a:pPr fontAlgn="base">
              <a:spcAft>
                <a:spcPct val="0"/>
              </a:spcAft>
            </a:pPr>
            <a:r>
              <a:rPr lang="en-US" dirty="0">
                <a:latin typeface="Arial" pitchFamily="34" charset="0"/>
                <a:hlinkClick r:id="rId3" action="ppaction://hlinksldjump"/>
              </a:rPr>
              <a:t>HIV prevalence and epidemiological status </a:t>
            </a:r>
            <a:endParaRPr lang="en-US" dirty="0">
              <a:latin typeface="Arial" pitchFamily="34" charset="0"/>
            </a:endParaRPr>
          </a:p>
          <a:p>
            <a:pPr fontAlgn="base">
              <a:spcAft>
                <a:spcPct val="0"/>
              </a:spcAft>
            </a:pPr>
            <a:r>
              <a:rPr lang="en-US" dirty="0">
                <a:latin typeface="Arial" pitchFamily="34" charset="0"/>
                <a:hlinkClick r:id="rId4" action="ppaction://hlinksldjump"/>
              </a:rPr>
              <a:t>Risk behaviors</a:t>
            </a:r>
            <a:endParaRPr lang="en-US" dirty="0">
              <a:latin typeface="Arial" pitchFamily="34" charset="0"/>
            </a:endParaRPr>
          </a:p>
          <a:p>
            <a:pPr fontAlgn="base">
              <a:spcAft>
                <a:spcPct val="0"/>
              </a:spcAft>
            </a:pPr>
            <a:r>
              <a:rPr lang="en-US" dirty="0">
                <a:latin typeface="Arial" pitchFamily="34" charset="0"/>
                <a:hlinkClick r:id="rId5" action="ppaction://hlinksldjump"/>
              </a:rPr>
              <a:t>HIV expenditure</a:t>
            </a:r>
            <a:endParaRPr lang="en-US" dirty="0">
              <a:latin typeface="Arial" pitchFamily="34" charset="0"/>
            </a:endParaRPr>
          </a:p>
          <a:p>
            <a:pPr fontAlgn="base">
              <a:spcAft>
                <a:spcPct val="0"/>
              </a:spcAft>
            </a:pPr>
            <a:r>
              <a:rPr lang="en-US" dirty="0">
                <a:latin typeface="Arial" pitchFamily="34" charset="0"/>
                <a:hlinkClick r:id="rId6" action="ppaction://hlinksldjump"/>
              </a:rPr>
              <a:t>Vulnerability and HIV knowledge </a:t>
            </a:r>
            <a:endParaRPr lang="en-US" dirty="0">
              <a:latin typeface="Arial" pitchFamily="34" charset="0"/>
            </a:endParaRPr>
          </a:p>
          <a:p>
            <a:pPr fontAlgn="base">
              <a:spcAft>
                <a:spcPct val="0"/>
              </a:spcAft>
            </a:pPr>
            <a:r>
              <a:rPr lang="en-US" dirty="0">
                <a:latin typeface="Arial" pitchFamily="34" charset="0"/>
                <a:hlinkClick r:id="rId7" action="ppaction://hlinksldjump"/>
              </a:rPr>
              <a:t>National response </a:t>
            </a:r>
            <a:endParaRPr lang="en-US" dirty="0">
              <a:latin typeface="Arial" pitchFamily="34" charset="0"/>
            </a:endParaRPr>
          </a:p>
        </p:txBody>
      </p:sp>
      <p:sp>
        <p:nvSpPr>
          <p:cNvPr id="55299" name="Title 3"/>
          <p:cNvSpPr>
            <a:spLocks noGrp="1"/>
          </p:cNvSpPr>
          <p:nvPr>
            <p:ph type="title"/>
          </p:nvPr>
        </p:nvSpPr>
        <p:spPr bwMode="auto">
          <a:xfrm>
            <a:off x="228600" y="1638299"/>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r>
              <a:rPr lang="en-US">
                <a:latin typeface="Arial" pitchFamily="34" charset="0"/>
              </a:rPr>
              <a:t>CONTENT</a:t>
            </a:r>
            <a:endParaRPr lang="th-TH"/>
          </a:p>
        </p:txBody>
      </p:sp>
    </p:spTree>
    <p:extLst>
      <p:ext uri="{BB962C8B-B14F-4D97-AF65-F5344CB8AC3E}">
        <p14:creationId xmlns:p14="http://schemas.microsoft.com/office/powerpoint/2010/main" val="1698368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0058400" cy="504000"/>
          </a:xfrm>
        </p:spPr>
        <p:txBody>
          <a:bodyPr/>
          <a:lstStyle/>
          <a:p>
            <a:r>
              <a:rPr lang="en-US" dirty="0"/>
              <a:t>Proportion of FSW who reported condom use with clients, Bangkok, 2007 and 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20</a:t>
            </a:fld>
            <a:endParaRPr lang="th-TH" dirty="0">
              <a:solidFill>
                <a:prstClr val="black">
                  <a:tint val="75000"/>
                </a:prstClr>
              </a:solidFill>
            </a:endParaRPr>
          </a:p>
        </p:txBody>
      </p:sp>
      <p:sp>
        <p:nvSpPr>
          <p:cNvPr id="7" name="TextBox 1"/>
          <p:cNvSpPr txBox="1"/>
          <p:nvPr/>
        </p:nvSpPr>
        <p:spPr>
          <a:xfrm>
            <a:off x="140677" y="6562539"/>
            <a:ext cx="8915400" cy="29546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Ministry of Public Health. (2014). IBBS among SW by using RDS, Bangkok. Presentation on April 4, 2014.</a:t>
            </a:r>
          </a:p>
        </p:txBody>
      </p:sp>
      <p:graphicFrame>
        <p:nvGraphicFramePr>
          <p:cNvPr id="6" name="Chart 5"/>
          <p:cNvGraphicFramePr>
            <a:graphicFrameLocks/>
          </p:cNvGraphicFramePr>
          <p:nvPr>
            <p:extLst>
              <p:ext uri="{D42A27DB-BD31-4B8C-83A1-F6EECF244321}">
                <p14:modId xmlns:p14="http://schemas.microsoft.com/office/powerpoint/2010/main" val="2384790199"/>
              </p:ext>
            </p:extLst>
          </p:nvPr>
        </p:nvGraphicFramePr>
        <p:xfrm>
          <a:off x="2667000" y="2438400"/>
          <a:ext cx="64008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46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7" y="1524000"/>
            <a:ext cx="11277601" cy="504000"/>
          </a:xfrm>
        </p:spPr>
        <p:txBody>
          <a:bodyPr/>
          <a:lstStyle/>
          <a:p>
            <a:r>
              <a:rPr lang="en-US" dirty="0"/>
              <a:t>Proportion of FSW who reported condom use at last sex with different partners,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1"/>
          <p:cNvSpPr txBox="1"/>
          <p:nvPr/>
        </p:nvSpPr>
        <p:spPr>
          <a:xfrm>
            <a:off x="0" y="6477098"/>
            <a:ext cx="10744200" cy="381001"/>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Bureau of Epidemiology, Ministry of Public Health. (2014). Results of the 2012 Surveillance of HIV, STIs and Associated Risk Behaviors: The Second Generation PDA-based HIV Surveillance among Venue-based FSW in 12 Selected Provinces of Thailand.</a:t>
            </a:r>
          </a:p>
        </p:txBody>
      </p:sp>
      <p:graphicFrame>
        <p:nvGraphicFramePr>
          <p:cNvPr id="6" name="Chart 5"/>
          <p:cNvGraphicFramePr>
            <a:graphicFrameLocks noGrp="1"/>
          </p:cNvGraphicFramePr>
          <p:nvPr>
            <p:extLst>
              <p:ext uri="{D42A27DB-BD31-4B8C-83A1-F6EECF244321}">
                <p14:modId xmlns:p14="http://schemas.microsoft.com/office/powerpoint/2010/main" val="3400651332"/>
              </p:ext>
            </p:extLst>
          </p:nvPr>
        </p:nvGraphicFramePr>
        <p:xfrm>
          <a:off x="1752600" y="2514630"/>
          <a:ext cx="8534400" cy="3733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4759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3" y="1505903"/>
            <a:ext cx="11353801" cy="856300"/>
          </a:xfrm>
        </p:spPr>
        <p:txBody>
          <a:bodyPr/>
          <a:lstStyle/>
          <a:p>
            <a:r>
              <a:rPr lang="en-US" dirty="0"/>
              <a:t>Proportion of venue-based FSW who reported consistent condom use with different partners in the last month, 2012</a:t>
            </a:r>
            <a:br>
              <a:rPr lang="en-US" dirty="0"/>
            </a:br>
            <a:br>
              <a:rPr lang="en-US"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22</a:t>
            </a:fld>
            <a:endParaRPr lang="th-TH" dirty="0">
              <a:solidFill>
                <a:prstClr val="black">
                  <a:tint val="75000"/>
                </a:prstClr>
              </a:solidFill>
            </a:endParaRPr>
          </a:p>
        </p:txBody>
      </p:sp>
      <p:sp>
        <p:nvSpPr>
          <p:cNvPr id="6" name="TextBox 1"/>
          <p:cNvSpPr txBox="1"/>
          <p:nvPr/>
        </p:nvSpPr>
        <p:spPr>
          <a:xfrm>
            <a:off x="228603" y="6502596"/>
            <a:ext cx="10820401" cy="431604"/>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Bureau of Epidemiology, Ministry of Public Health. (2014). Results of the 2012 Surveillance of HIV, STIs and Associated Risk Behaviors: The Second Generation PDA-based HIV Surveillance among Venue-based FSW in 12 Selected Provinces of Thailand.</a:t>
            </a:r>
          </a:p>
        </p:txBody>
      </p:sp>
      <p:graphicFrame>
        <p:nvGraphicFramePr>
          <p:cNvPr id="8" name="Chart 7"/>
          <p:cNvGraphicFramePr>
            <a:graphicFrameLocks noGrp="1"/>
          </p:cNvGraphicFramePr>
          <p:nvPr>
            <p:extLst>
              <p:ext uri="{D42A27DB-BD31-4B8C-83A1-F6EECF244321}">
                <p14:modId xmlns:p14="http://schemas.microsoft.com/office/powerpoint/2010/main" val="3681805792"/>
              </p:ext>
            </p:extLst>
          </p:nvPr>
        </p:nvGraphicFramePr>
        <p:xfrm>
          <a:off x="1752600" y="25146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750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734800" cy="504000"/>
          </a:xfrm>
        </p:spPr>
        <p:txBody>
          <a:bodyPr/>
          <a:lstStyle/>
          <a:p>
            <a:r>
              <a:rPr lang="en-US" dirty="0"/>
              <a:t>Median age at first sex work and duration of sex work among FSW in Bangkok, 2007 and 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23</a:t>
            </a:fld>
            <a:endParaRPr lang="th-TH" dirty="0">
              <a:solidFill>
                <a:prstClr val="black">
                  <a:tint val="75000"/>
                </a:prstClr>
              </a:solidFill>
            </a:endParaRPr>
          </a:p>
        </p:txBody>
      </p:sp>
      <p:sp>
        <p:nvSpPr>
          <p:cNvPr id="7" name="TextBox 1"/>
          <p:cNvSpPr txBox="1"/>
          <p:nvPr/>
        </p:nvSpPr>
        <p:spPr>
          <a:xfrm>
            <a:off x="228600" y="6519005"/>
            <a:ext cx="8915400" cy="29546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Ministry of Public Health. (2014). IBBS among SW by using RDS, Bangkok. Presentation on April 4, 2014.</a:t>
            </a:r>
          </a:p>
        </p:txBody>
      </p:sp>
      <p:graphicFrame>
        <p:nvGraphicFramePr>
          <p:cNvPr id="8" name="Chart 7"/>
          <p:cNvGraphicFramePr>
            <a:graphicFrameLocks/>
          </p:cNvGraphicFramePr>
          <p:nvPr>
            <p:extLst>
              <p:ext uri="{D42A27DB-BD31-4B8C-83A1-F6EECF244321}">
                <p14:modId xmlns:p14="http://schemas.microsoft.com/office/powerpoint/2010/main" val="157422236"/>
              </p:ext>
            </p:extLst>
          </p:nvPr>
        </p:nvGraphicFramePr>
        <p:xfrm>
          <a:off x="3124200" y="2514601"/>
          <a:ext cx="5867400" cy="3871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6617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277601" cy="504000"/>
          </a:xfrm>
        </p:spPr>
        <p:txBody>
          <a:bodyPr/>
          <a:lstStyle/>
          <a:p>
            <a:r>
              <a:rPr lang="en-US" dirty="0"/>
              <a:t>Median number of clients reported among FSW in Bangkok, 2007 and 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24</a:t>
            </a:fld>
            <a:endParaRPr lang="th-TH" dirty="0">
              <a:solidFill>
                <a:prstClr val="black">
                  <a:tint val="75000"/>
                </a:prstClr>
              </a:solidFill>
            </a:endParaRPr>
          </a:p>
        </p:txBody>
      </p:sp>
      <p:sp>
        <p:nvSpPr>
          <p:cNvPr id="7" name="TextBox 1"/>
          <p:cNvSpPr txBox="1"/>
          <p:nvPr/>
        </p:nvSpPr>
        <p:spPr>
          <a:xfrm>
            <a:off x="228600" y="6540501"/>
            <a:ext cx="8915400" cy="29546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Ministry of Public Health. (2014). IBBS among SW by using RDS, Bangkok. Presentation on April 4, 2014.</a:t>
            </a:r>
          </a:p>
        </p:txBody>
      </p:sp>
      <p:graphicFrame>
        <p:nvGraphicFramePr>
          <p:cNvPr id="6" name="Chart 5"/>
          <p:cNvGraphicFramePr>
            <a:graphicFrameLocks/>
          </p:cNvGraphicFramePr>
          <p:nvPr>
            <p:extLst>
              <p:ext uri="{D42A27DB-BD31-4B8C-83A1-F6EECF244321}">
                <p14:modId xmlns:p14="http://schemas.microsoft.com/office/powerpoint/2010/main" val="3382898229"/>
              </p:ext>
            </p:extLst>
          </p:nvPr>
        </p:nvGraphicFramePr>
        <p:xfrm>
          <a:off x="2971800" y="2438400"/>
          <a:ext cx="61722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92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0" y="1524000"/>
            <a:ext cx="11506200" cy="504000"/>
          </a:xfrm>
        </p:spPr>
        <p:txBody>
          <a:bodyPr/>
          <a:lstStyle/>
          <a:p>
            <a:r>
              <a:rPr lang="en-US" dirty="0"/>
              <a:t>Proportion of MSM, transgender people, and male sex workers who reported consistent condom use in the last 3 months, Bangkok, 2010</a:t>
            </a:r>
            <a:br>
              <a:rPr lang="en-US"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25</a:t>
            </a:fld>
            <a:endParaRPr lang="th-TH" dirty="0">
              <a:solidFill>
                <a:prstClr val="black">
                  <a:tint val="75000"/>
                </a:prstClr>
              </a:solidFill>
            </a:endParaRPr>
          </a:p>
        </p:txBody>
      </p:sp>
      <p:sp>
        <p:nvSpPr>
          <p:cNvPr id="6" name="TextBox 1"/>
          <p:cNvSpPr txBox="1"/>
          <p:nvPr/>
        </p:nvSpPr>
        <p:spPr>
          <a:xfrm>
            <a:off x="228601" y="6461838"/>
            <a:ext cx="9220200" cy="431604"/>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Bureau of Epidemiology, Thailand. (2010). Integrated Biological and Behavioral Surveillance Survey (IBBS) Men who have Sex with Men 2010.</a:t>
            </a:r>
          </a:p>
        </p:txBody>
      </p:sp>
      <p:graphicFrame>
        <p:nvGraphicFramePr>
          <p:cNvPr id="7" name="Chart 6"/>
          <p:cNvGraphicFramePr>
            <a:graphicFrameLocks noGrp="1"/>
          </p:cNvGraphicFramePr>
          <p:nvPr>
            <p:extLst>
              <p:ext uri="{D42A27DB-BD31-4B8C-83A1-F6EECF244321}">
                <p14:modId xmlns:p14="http://schemas.microsoft.com/office/powerpoint/2010/main" val="3668440438"/>
              </p:ext>
            </p:extLst>
          </p:nvPr>
        </p:nvGraphicFramePr>
        <p:xfrm>
          <a:off x="1828800" y="2667000"/>
          <a:ext cx="86106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1657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0117144" cy="504000"/>
          </a:xfrm>
        </p:spPr>
        <p:txBody>
          <a:bodyPr/>
          <a:lstStyle/>
          <a:p>
            <a:r>
              <a:rPr lang="en-GB" dirty="0"/>
              <a:t>Proportion of MSM and transgender people who reported consistent condom use, Bangkok and Chiang Mai</a:t>
            </a:r>
            <a:br>
              <a:rPr lang="en-GB" dirty="0"/>
            </a:b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26</a:t>
            </a:fld>
            <a:endParaRPr lang="th-TH" dirty="0">
              <a:solidFill>
                <a:prstClr val="black">
                  <a:tint val="75000"/>
                </a:prstClr>
              </a:solidFill>
            </a:endParaRPr>
          </a:p>
        </p:txBody>
      </p:sp>
      <p:sp>
        <p:nvSpPr>
          <p:cNvPr id="5" name="TextBox 1"/>
          <p:cNvSpPr txBox="1"/>
          <p:nvPr/>
        </p:nvSpPr>
        <p:spPr>
          <a:xfrm>
            <a:off x="76200" y="6324600"/>
            <a:ext cx="11049000" cy="685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1. </a:t>
            </a:r>
            <a:r>
              <a:rPr lang="en-US" sz="800" dirty="0" err="1">
                <a:latin typeface="Arial" pitchFamily="34" charset="0"/>
                <a:cs typeface="Arial" pitchFamily="34" charset="0"/>
              </a:rPr>
              <a:t>Griensven</a:t>
            </a:r>
            <a:r>
              <a:rPr lang="en-US" sz="800" dirty="0">
                <a:latin typeface="Arial" pitchFamily="34" charset="0"/>
                <a:cs typeface="Arial" pitchFamily="34" charset="0"/>
              </a:rPr>
              <a:t>, F. v., </a:t>
            </a:r>
            <a:r>
              <a:rPr lang="en-US" sz="800" dirty="0" err="1">
                <a:latin typeface="Arial" pitchFamily="34" charset="0"/>
                <a:cs typeface="Arial" pitchFamily="34" charset="0"/>
              </a:rPr>
              <a:t>Varangrat</a:t>
            </a:r>
            <a:r>
              <a:rPr lang="en-US" sz="800" dirty="0">
                <a:latin typeface="Arial" pitchFamily="34" charset="0"/>
                <a:cs typeface="Arial" pitchFamily="34" charset="0"/>
              </a:rPr>
              <a:t>, A., et al. (2010). Trends in HIV Prevalence, Estimated HIV Incidence, and Risk Behavior Among Men Who Have Sex With Men in Bangkok, Thailand, 2003–2007. J </a:t>
            </a:r>
            <a:r>
              <a:rPr lang="en-US" sz="800" dirty="0" err="1">
                <a:latin typeface="Arial" pitchFamily="34" charset="0"/>
                <a:cs typeface="Arial" pitchFamily="34" charset="0"/>
              </a:rPr>
              <a:t>Acquir</a:t>
            </a:r>
            <a:r>
              <a:rPr lang="en-US" sz="800" dirty="0">
                <a:latin typeface="Arial" pitchFamily="34" charset="0"/>
                <a:cs typeface="Arial" pitchFamily="34" charset="0"/>
              </a:rPr>
              <a:t> Immune </a:t>
            </a:r>
            <a:r>
              <a:rPr lang="en-US" sz="800" dirty="0" err="1">
                <a:latin typeface="Arial" pitchFamily="34" charset="0"/>
                <a:cs typeface="Arial" pitchFamily="34" charset="0"/>
              </a:rPr>
              <a:t>Defic</a:t>
            </a:r>
            <a:r>
              <a:rPr lang="en-US" sz="800" dirty="0">
                <a:latin typeface="Arial" pitchFamily="34" charset="0"/>
                <a:cs typeface="Arial" pitchFamily="34" charset="0"/>
              </a:rPr>
              <a:t> </a:t>
            </a:r>
            <a:r>
              <a:rPr lang="en-US" sz="800" dirty="0" err="1">
                <a:latin typeface="Arial" pitchFamily="34" charset="0"/>
                <a:cs typeface="Arial" pitchFamily="34" charset="0"/>
              </a:rPr>
              <a:t>Syndr</a:t>
            </a:r>
            <a:r>
              <a:rPr lang="en-US" sz="800" dirty="0">
                <a:latin typeface="Arial" pitchFamily="34" charset="0"/>
                <a:cs typeface="Arial" pitchFamily="34" charset="0"/>
              </a:rPr>
              <a:t> 53, 234-239. ; 2. </a:t>
            </a:r>
            <a:r>
              <a:rPr lang="en-US" sz="800" dirty="0" err="1">
                <a:latin typeface="Arial" pitchFamily="34" charset="0"/>
                <a:cs typeface="Arial" pitchFamily="34" charset="0"/>
              </a:rPr>
              <a:t>Chariyalertsak</a:t>
            </a:r>
            <a:r>
              <a:rPr lang="en-US" sz="800" dirty="0">
                <a:latin typeface="Arial" pitchFamily="34" charset="0"/>
                <a:cs typeface="Arial" pitchFamily="34" charset="0"/>
              </a:rPr>
              <a:t>, S., </a:t>
            </a:r>
            <a:r>
              <a:rPr lang="en-US" sz="800" dirty="0" err="1">
                <a:latin typeface="Arial" pitchFamily="34" charset="0"/>
                <a:cs typeface="Arial" pitchFamily="34" charset="0"/>
              </a:rPr>
              <a:t>Kosachunhanan</a:t>
            </a:r>
            <a:r>
              <a:rPr lang="en-US" sz="800" dirty="0">
                <a:latin typeface="Arial" pitchFamily="34" charset="0"/>
                <a:cs typeface="Arial" pitchFamily="34" charset="0"/>
              </a:rPr>
              <a:t>, N., et al. (2011). HIV Incidence, Risk Factors, and Motivation for Biomedical Intervention among Gay, Bisexual Men, and Transgender Persons in Northern Thailand. </a:t>
            </a:r>
            <a:r>
              <a:rPr lang="en-US" sz="800" dirty="0" err="1">
                <a:latin typeface="Arial" pitchFamily="34" charset="0"/>
                <a:cs typeface="Arial" pitchFamily="34" charset="0"/>
              </a:rPr>
              <a:t>PLoS</a:t>
            </a:r>
            <a:r>
              <a:rPr lang="en-US" sz="800" dirty="0">
                <a:latin typeface="Arial" pitchFamily="34" charset="0"/>
                <a:cs typeface="Arial" pitchFamily="34" charset="0"/>
              </a:rPr>
              <a:t> ONE, 6(9), e24295. </a:t>
            </a:r>
            <a:r>
              <a:rPr lang="en-US" sz="800" dirty="0" err="1">
                <a:latin typeface="Arial" pitchFamily="34" charset="0"/>
                <a:cs typeface="Arial" pitchFamily="34" charset="0"/>
              </a:rPr>
              <a:t>doi</a:t>
            </a:r>
            <a:r>
              <a:rPr lang="en-US" sz="800" dirty="0">
                <a:latin typeface="Arial" pitchFamily="34" charset="0"/>
                <a:cs typeface="Arial" pitchFamily="34" charset="0"/>
              </a:rPr>
              <a:t>: 10.1371/journal.pone.0024295</a:t>
            </a:r>
          </a:p>
        </p:txBody>
      </p:sp>
      <p:graphicFrame>
        <p:nvGraphicFramePr>
          <p:cNvPr id="7" name="Chart 6"/>
          <p:cNvGraphicFramePr>
            <a:graphicFrameLocks noGrp="1"/>
          </p:cNvGraphicFramePr>
          <p:nvPr>
            <p:extLst>
              <p:ext uri="{D42A27DB-BD31-4B8C-83A1-F6EECF244321}">
                <p14:modId xmlns:p14="http://schemas.microsoft.com/office/powerpoint/2010/main" val="3272651298"/>
              </p:ext>
            </p:extLst>
          </p:nvPr>
        </p:nvGraphicFramePr>
        <p:xfrm>
          <a:off x="2038349" y="2362200"/>
          <a:ext cx="8248651" cy="3667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0469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582400" cy="504000"/>
          </a:xfrm>
        </p:spPr>
        <p:txBody>
          <a:bodyPr/>
          <a:lstStyle/>
          <a:p>
            <a:r>
              <a:rPr lang="en-US" dirty="0"/>
              <a:t>Proportion of MSM and transgender who reported </a:t>
            </a:r>
            <a:r>
              <a:rPr lang="en-GB" dirty="0"/>
              <a:t>exchanging sex for money or goods, Bangkok and Chiang Mai</a:t>
            </a:r>
            <a:r>
              <a:rPr lang="en-US" dirty="0"/>
              <a:t>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TextBox 1"/>
          <p:cNvSpPr txBox="1"/>
          <p:nvPr/>
        </p:nvSpPr>
        <p:spPr>
          <a:xfrm>
            <a:off x="228600" y="6248400"/>
            <a:ext cx="10896600" cy="685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1. </a:t>
            </a:r>
            <a:r>
              <a:rPr lang="en-US" sz="800" dirty="0" err="1">
                <a:latin typeface="Arial" pitchFamily="34" charset="0"/>
                <a:cs typeface="Arial" pitchFamily="34" charset="0"/>
              </a:rPr>
              <a:t>Griensven</a:t>
            </a:r>
            <a:r>
              <a:rPr lang="en-US" sz="800" dirty="0">
                <a:latin typeface="Arial" pitchFamily="34" charset="0"/>
                <a:cs typeface="Arial" pitchFamily="34" charset="0"/>
              </a:rPr>
              <a:t>, F. v., </a:t>
            </a:r>
            <a:r>
              <a:rPr lang="en-US" sz="800" dirty="0" err="1">
                <a:latin typeface="Arial" pitchFamily="34" charset="0"/>
                <a:cs typeface="Arial" pitchFamily="34" charset="0"/>
              </a:rPr>
              <a:t>Varangrat</a:t>
            </a:r>
            <a:r>
              <a:rPr lang="en-US" sz="800" dirty="0">
                <a:latin typeface="Arial" pitchFamily="34" charset="0"/>
                <a:cs typeface="Arial" pitchFamily="34" charset="0"/>
              </a:rPr>
              <a:t>, A., et al. (2010). Trends in HIV Prevalence, Estimated HIV Incidence, and Risk Behavior Among Men Who Have Sex With Men in Bangkok, Thailand, 2003–2007. J </a:t>
            </a:r>
            <a:r>
              <a:rPr lang="en-US" sz="800" dirty="0" err="1">
                <a:latin typeface="Arial" pitchFamily="34" charset="0"/>
                <a:cs typeface="Arial" pitchFamily="34" charset="0"/>
              </a:rPr>
              <a:t>Acquir</a:t>
            </a:r>
            <a:r>
              <a:rPr lang="en-US" sz="800" dirty="0">
                <a:latin typeface="Arial" pitchFamily="34" charset="0"/>
                <a:cs typeface="Arial" pitchFamily="34" charset="0"/>
              </a:rPr>
              <a:t> Immune </a:t>
            </a:r>
            <a:r>
              <a:rPr lang="en-US" sz="800" dirty="0" err="1">
                <a:latin typeface="Arial" pitchFamily="34" charset="0"/>
                <a:cs typeface="Arial" pitchFamily="34" charset="0"/>
              </a:rPr>
              <a:t>Defic</a:t>
            </a:r>
            <a:r>
              <a:rPr lang="en-US" sz="800" dirty="0">
                <a:latin typeface="Arial" pitchFamily="34" charset="0"/>
                <a:cs typeface="Arial" pitchFamily="34" charset="0"/>
              </a:rPr>
              <a:t> </a:t>
            </a:r>
            <a:r>
              <a:rPr lang="en-US" sz="800" dirty="0" err="1">
                <a:latin typeface="Arial" pitchFamily="34" charset="0"/>
                <a:cs typeface="Arial" pitchFamily="34" charset="0"/>
              </a:rPr>
              <a:t>Syndr</a:t>
            </a:r>
            <a:r>
              <a:rPr lang="en-US" sz="800" dirty="0">
                <a:latin typeface="Arial" pitchFamily="34" charset="0"/>
                <a:cs typeface="Arial" pitchFamily="34" charset="0"/>
              </a:rPr>
              <a:t> 53, 234-239. ; and 2. </a:t>
            </a:r>
            <a:r>
              <a:rPr lang="en-US" sz="800" dirty="0" err="1">
                <a:latin typeface="Arial" pitchFamily="34" charset="0"/>
                <a:cs typeface="Arial" pitchFamily="34" charset="0"/>
              </a:rPr>
              <a:t>Chariyalertsak</a:t>
            </a:r>
            <a:r>
              <a:rPr lang="en-US" sz="800" dirty="0">
                <a:latin typeface="Arial" pitchFamily="34" charset="0"/>
                <a:cs typeface="Arial" pitchFamily="34" charset="0"/>
              </a:rPr>
              <a:t>, S., </a:t>
            </a:r>
            <a:r>
              <a:rPr lang="en-US" sz="800" dirty="0" err="1">
                <a:latin typeface="Arial" pitchFamily="34" charset="0"/>
                <a:cs typeface="Arial" pitchFamily="34" charset="0"/>
              </a:rPr>
              <a:t>Kosachunhanan</a:t>
            </a:r>
            <a:r>
              <a:rPr lang="en-US" sz="800" dirty="0">
                <a:latin typeface="Arial" pitchFamily="34" charset="0"/>
                <a:cs typeface="Arial" pitchFamily="34" charset="0"/>
              </a:rPr>
              <a:t>, N., et al. (2011). HIV Incidence, Risk Factors, and Motivation for Biomedical Intervention among Gay, Bisexual Men, and Transgender Persons in Northern Thailand. </a:t>
            </a:r>
            <a:r>
              <a:rPr lang="en-US" sz="800" dirty="0" err="1">
                <a:latin typeface="Arial" pitchFamily="34" charset="0"/>
                <a:cs typeface="Arial" pitchFamily="34" charset="0"/>
              </a:rPr>
              <a:t>PLoS</a:t>
            </a:r>
            <a:r>
              <a:rPr lang="en-US" sz="800" dirty="0">
                <a:latin typeface="Arial" pitchFamily="34" charset="0"/>
                <a:cs typeface="Arial" pitchFamily="34" charset="0"/>
              </a:rPr>
              <a:t> ONE, 6(9), e24295. </a:t>
            </a:r>
            <a:r>
              <a:rPr lang="en-US" sz="800" dirty="0" err="1">
                <a:latin typeface="Arial" pitchFamily="34" charset="0"/>
                <a:cs typeface="Arial" pitchFamily="34" charset="0"/>
              </a:rPr>
              <a:t>doi</a:t>
            </a:r>
            <a:r>
              <a:rPr lang="en-US" sz="800" dirty="0">
                <a:latin typeface="Arial" pitchFamily="34" charset="0"/>
                <a:cs typeface="Arial" pitchFamily="34" charset="0"/>
              </a:rPr>
              <a:t>: 10.1371/journal.pone.0024295</a:t>
            </a:r>
          </a:p>
        </p:txBody>
      </p:sp>
      <p:graphicFrame>
        <p:nvGraphicFramePr>
          <p:cNvPr id="6" name="Chart 5"/>
          <p:cNvGraphicFramePr>
            <a:graphicFrameLocks noGrp="1"/>
          </p:cNvGraphicFramePr>
          <p:nvPr>
            <p:extLst>
              <p:ext uri="{D42A27DB-BD31-4B8C-83A1-F6EECF244321}">
                <p14:modId xmlns:p14="http://schemas.microsoft.com/office/powerpoint/2010/main" val="1514185667"/>
              </p:ext>
            </p:extLst>
          </p:nvPr>
        </p:nvGraphicFramePr>
        <p:xfrm>
          <a:off x="1828800" y="2514600"/>
          <a:ext cx="8534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917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0363200" cy="504000"/>
          </a:xfrm>
        </p:spPr>
        <p:txBody>
          <a:bodyPr/>
          <a:lstStyle/>
          <a:p>
            <a:r>
              <a:rPr lang="en-GB" dirty="0"/>
              <a:t>Proportion of transgender with selected sexual behaviours, Bangkok, Chiang Mai, and Phuket</a:t>
            </a:r>
            <a:br>
              <a:rPr lang="en-GB" dirty="0"/>
            </a:b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graphicFrame>
        <p:nvGraphicFramePr>
          <p:cNvPr id="4" name="Chart 3"/>
          <p:cNvGraphicFramePr>
            <a:graphicFrameLocks noGrp="1"/>
          </p:cNvGraphicFramePr>
          <p:nvPr>
            <p:extLst>
              <p:ext uri="{D42A27DB-BD31-4B8C-83A1-F6EECF244321}">
                <p14:modId xmlns:p14="http://schemas.microsoft.com/office/powerpoint/2010/main" val="1667498504"/>
              </p:ext>
            </p:extLst>
          </p:nvPr>
        </p:nvGraphicFramePr>
        <p:xfrm>
          <a:off x="1828800" y="2514600"/>
          <a:ext cx="8534400" cy="40333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228600" y="6400800"/>
            <a:ext cx="11201400" cy="685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latin typeface="Arial" pitchFamily="34" charset="0"/>
                <a:cs typeface="Arial" pitchFamily="34" charset="0"/>
              </a:rPr>
              <a:t>Guadamuz</a:t>
            </a:r>
            <a:r>
              <a:rPr lang="en-US" sz="800" dirty="0">
                <a:latin typeface="Arial" pitchFamily="34" charset="0"/>
                <a:cs typeface="Arial" pitchFamily="34" charset="0"/>
              </a:rPr>
              <a:t>, T. E., </a:t>
            </a:r>
            <a:r>
              <a:rPr lang="en-US" sz="800" dirty="0" err="1">
                <a:latin typeface="Arial" pitchFamily="34" charset="0"/>
                <a:cs typeface="Arial" pitchFamily="34" charset="0"/>
              </a:rPr>
              <a:t>Wimonsate</a:t>
            </a:r>
            <a:r>
              <a:rPr lang="en-US" sz="800" dirty="0">
                <a:latin typeface="Arial" pitchFamily="34" charset="0"/>
                <a:cs typeface="Arial" pitchFamily="34" charset="0"/>
              </a:rPr>
              <a:t>, W., et al. (2011). HIV Prevalence, Risk Behavior, Hormone Use and Surgical History among Transgender Persons in Thailand. AIDS </a:t>
            </a:r>
            <a:r>
              <a:rPr lang="en-US" sz="800" dirty="0" err="1">
                <a:latin typeface="Arial" pitchFamily="34" charset="0"/>
                <a:cs typeface="Arial" pitchFamily="34" charset="0"/>
              </a:rPr>
              <a:t>Behav</a:t>
            </a:r>
            <a:r>
              <a:rPr lang="en-US" sz="800" dirty="0">
                <a:latin typeface="Arial" pitchFamily="34" charset="0"/>
                <a:cs typeface="Arial" pitchFamily="34" charset="0"/>
              </a:rPr>
              <a:t>, 15(3), 650-658. </a:t>
            </a:r>
            <a:r>
              <a:rPr lang="en-US" sz="800" dirty="0" err="1">
                <a:latin typeface="Arial" pitchFamily="34" charset="0"/>
                <a:cs typeface="Arial" pitchFamily="34" charset="0"/>
              </a:rPr>
              <a:t>doi</a:t>
            </a:r>
            <a:r>
              <a:rPr lang="en-US" sz="800" dirty="0">
                <a:latin typeface="Arial" pitchFamily="34" charset="0"/>
                <a:cs typeface="Arial" pitchFamily="34" charset="0"/>
              </a:rPr>
              <a:t>: 10.1007/s10461-010-9850-5.</a:t>
            </a:r>
          </a:p>
        </p:txBody>
      </p:sp>
    </p:spTree>
    <p:extLst>
      <p:ext uri="{BB962C8B-B14F-4D97-AF65-F5344CB8AC3E}">
        <p14:creationId xmlns:p14="http://schemas.microsoft.com/office/powerpoint/2010/main" val="365789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21" y="1524000"/>
            <a:ext cx="11203563" cy="504000"/>
          </a:xfrm>
        </p:spPr>
        <p:txBody>
          <a:bodyPr/>
          <a:lstStyle/>
          <a:p>
            <a:r>
              <a:rPr lang="en-US" dirty="0"/>
              <a:t>Proportion of PWID who reported using sterile injecting equipment the last time they injected, 2009-2014 </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29</a:t>
            </a:fld>
            <a:endParaRPr lang="th-TH" dirty="0">
              <a:solidFill>
                <a:prstClr val="black">
                  <a:tint val="75000"/>
                </a:prstClr>
              </a:solidFill>
            </a:endParaRPr>
          </a:p>
        </p:txBody>
      </p:sp>
      <p:sp>
        <p:nvSpPr>
          <p:cNvPr id="6" name="TextBox 1"/>
          <p:cNvSpPr txBox="1"/>
          <p:nvPr/>
        </p:nvSpPr>
        <p:spPr>
          <a:xfrm>
            <a:off x="248871" y="6540502"/>
            <a:ext cx="8686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Thailand Global AIDS Progress Reporting, 2015; and www.aidsinfoonline.org</a:t>
            </a:r>
            <a:r>
              <a:rPr lang="en-US" sz="800" dirty="0"/>
              <a:t>.</a:t>
            </a:r>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509189688"/>
              </p:ext>
            </p:extLst>
          </p:nvPr>
        </p:nvGraphicFramePr>
        <p:xfrm>
          <a:off x="1752600" y="2667000"/>
          <a:ext cx="8610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157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dirty="0"/>
              <a:t>BASIC SOCIO-DEMOGRAPHIC INDICATORS </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617633493"/>
              </p:ext>
            </p:extLst>
          </p:nvPr>
        </p:nvGraphicFramePr>
        <p:xfrm>
          <a:off x="1775520" y="1988842"/>
          <a:ext cx="8280920" cy="4032458"/>
        </p:xfrm>
        <a:graphic>
          <a:graphicData uri="http://schemas.openxmlformats.org/drawingml/2006/table">
            <a:tbl>
              <a:tblPr/>
              <a:tblGrid>
                <a:gridCol w="6522097">
                  <a:extLst>
                    <a:ext uri="{9D8B030D-6E8A-4147-A177-3AD203B41FA5}">
                      <a16:colId xmlns:a16="http://schemas.microsoft.com/office/drawing/2014/main" val="20000"/>
                    </a:ext>
                  </a:extLst>
                </a:gridCol>
                <a:gridCol w="1758823">
                  <a:extLst>
                    <a:ext uri="{9D8B030D-6E8A-4147-A177-3AD203B41FA5}">
                      <a16:colId xmlns:a16="http://schemas.microsoft.com/office/drawing/2014/main" val="20001"/>
                    </a:ext>
                  </a:extLst>
                </a:gridCol>
              </a:tblGrid>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67,959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35,448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50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98.1 (2012)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10.8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93/0.726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72/78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96 (2010)</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8229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0.98 (2013) </a:t>
                      </a:r>
                      <a:r>
                        <a:rPr lang="en-GB" sz="1400" b="1" i="0" u="none" strike="noStrike" kern="1200" baseline="30000" dirty="0">
                          <a:solidFill>
                            <a:schemeClr val="tx1"/>
                          </a:solidFill>
                          <a:effectLst/>
                          <a:latin typeface="Arial" pitchFamily="34" charset="0"/>
                          <a:ea typeface="+mn-ea"/>
                          <a:cs typeface="Arial" pitchFamily="34" charset="0"/>
                        </a:rPr>
                        <a:t>2</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16,305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950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073958"/>
            <a:ext cx="11887200" cy="707591"/>
          </a:xfrm>
          <a:prstGeom prst="rect">
            <a:avLst/>
          </a:prstGeom>
        </p:spPr>
        <p:txBody>
          <a:bodyPr wrap="square" lIns="91136" tIns="45574" rIns="91136" bIns="45574">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893599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bwMode="auto">
          <a:xfrm>
            <a:off x="228600" y="1371600"/>
            <a:ext cx="11125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sz="2200" dirty="0">
                <a:cs typeface="Cordia New" pitchFamily="34" charset="-34"/>
              </a:rPr>
              <a:t>Proportion of factory workers who had more than one sexual  partner in the past 12 months and reported condom use at last sex, by age group and gender, 2014</a:t>
            </a:r>
            <a:br>
              <a:rPr lang="en-US" sz="2200" dirty="0">
                <a:cs typeface="Cordia New" pitchFamily="34" charset="-34"/>
              </a:rPr>
            </a:br>
            <a:endParaRPr lang="en-US" sz="2200"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3ADBA4D4-493B-4B26-855A-BDF87EEAE9CE}" type="slidenum">
              <a:rPr lang="th-TH">
                <a:solidFill>
                  <a:prstClr val="black">
                    <a:tint val="75000"/>
                  </a:prstClr>
                </a:solidFill>
              </a:rPr>
              <a:pPr>
                <a:defRPr/>
              </a:pPr>
              <a:t>30</a:t>
            </a:fld>
            <a:endParaRPr lang="th-TH" dirty="0">
              <a:solidFill>
                <a:prstClr val="black">
                  <a:tint val="75000"/>
                </a:prstClr>
              </a:solidFill>
            </a:endParaRPr>
          </a:p>
        </p:txBody>
      </p:sp>
      <p:sp>
        <p:nvSpPr>
          <p:cNvPr id="60421" name="Text Box 36"/>
          <p:cNvSpPr txBox="1">
            <a:spLocks noChangeArrowheads="1"/>
          </p:cNvSpPr>
          <p:nvPr/>
        </p:nvSpPr>
        <p:spPr bwMode="auto">
          <a:xfrm>
            <a:off x="76200" y="6494687"/>
            <a:ext cx="9753600" cy="21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6" tIns="45574" rIns="91136" bIns="4557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50000"/>
              </a:spcBef>
              <a:spcAft>
                <a:spcPct val="0"/>
              </a:spcAft>
            </a:pPr>
            <a:r>
              <a:rPr lang="en-US" sz="800" dirty="0">
                <a:solidFill>
                  <a:prstClr val="black"/>
                </a:solidFill>
                <a:cs typeface="Arial" charset="0"/>
              </a:rPr>
              <a:t>Source: </a:t>
            </a:r>
            <a:r>
              <a:rPr lang="en-US" sz="800" dirty="0">
                <a:solidFill>
                  <a:srgbClr val="000000"/>
                </a:solidFill>
                <a:cs typeface="Arial" charset="0"/>
              </a:rPr>
              <a:t>Prepared by </a:t>
            </a:r>
            <a:r>
              <a:rPr lang="en-US" sz="800" dirty="0">
                <a:solidFill>
                  <a:srgbClr val="000000"/>
                </a:solidFill>
                <a:cs typeface="Arial" charset="0"/>
                <a:hlinkClick r:id="rId2"/>
              </a:rPr>
              <a:t>www.aidsdatahub.org</a:t>
            </a:r>
            <a:r>
              <a:rPr lang="en-US" sz="800" dirty="0">
                <a:solidFill>
                  <a:srgbClr val="000000"/>
                </a:solidFill>
                <a:cs typeface="Arial" charset="0"/>
              </a:rPr>
              <a:t>  based on</a:t>
            </a:r>
            <a:r>
              <a:rPr lang="en-US" sz="800" dirty="0">
                <a:solidFill>
                  <a:prstClr val="black"/>
                </a:solidFill>
                <a:cs typeface="Arial" charset="0"/>
              </a:rPr>
              <a:t> </a:t>
            </a:r>
            <a:r>
              <a:rPr lang="en-US" sz="800" dirty="0"/>
              <a:t>National AIDS Committee. (2015). Thailand Ending AIDS. Thailand AIDS Response Progress Report 2015. Reporting Period: Fiscal Year of 2014.</a:t>
            </a:r>
          </a:p>
        </p:txBody>
      </p:sp>
      <p:graphicFrame>
        <p:nvGraphicFramePr>
          <p:cNvPr id="6" name="Chart 5"/>
          <p:cNvGraphicFramePr>
            <a:graphicFrameLocks noGrp="1"/>
          </p:cNvGraphicFramePr>
          <p:nvPr>
            <p:extLst>
              <p:ext uri="{D42A27DB-BD31-4B8C-83A1-F6EECF244321}">
                <p14:modId xmlns:p14="http://schemas.microsoft.com/office/powerpoint/2010/main" val="458043424"/>
              </p:ext>
            </p:extLst>
          </p:nvPr>
        </p:nvGraphicFramePr>
        <p:xfrm>
          <a:off x="1905000" y="2590800"/>
          <a:ext cx="83820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0676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00C79D-0615-AF41-9AB4-7D5AEAE4FA5F}" type="slidenum">
              <a:rPr lang="th-TH" smtClean="0"/>
              <a:pPr/>
              <a:t>32</a:t>
            </a:fld>
            <a:endParaRPr lang="th-TH"/>
          </a:p>
        </p:txBody>
      </p:sp>
      <p:sp>
        <p:nvSpPr>
          <p:cNvPr id="24" name="Title 1"/>
          <p:cNvSpPr>
            <a:spLocks noGrp="1"/>
          </p:cNvSpPr>
          <p:nvPr>
            <p:ph type="title"/>
          </p:nvPr>
        </p:nvSpPr>
        <p:spPr>
          <a:xfrm>
            <a:off x="304800" y="1567637"/>
            <a:ext cx="8402672" cy="504000"/>
          </a:xfrm>
        </p:spPr>
        <p:txBody>
          <a:bodyPr/>
          <a:lstStyle/>
          <a:p>
            <a:r>
              <a:rPr lang="en-US" dirty="0"/>
              <a:t>AIDS Spending by financing source, 2019</a:t>
            </a:r>
            <a:br>
              <a:rPr lang="en-US" dirty="0"/>
            </a:br>
            <a:endParaRPr lang="en-US" dirty="0"/>
          </a:p>
        </p:txBody>
      </p:sp>
      <p:sp>
        <p:nvSpPr>
          <p:cNvPr id="25" name="Rectangle 24"/>
          <p:cNvSpPr/>
          <p:nvPr/>
        </p:nvSpPr>
        <p:spPr>
          <a:xfrm>
            <a:off x="165000" y="6602527"/>
            <a:ext cx="6400800" cy="230538"/>
          </a:xfrm>
          <a:prstGeom prst="rect">
            <a:avLst/>
          </a:prstGeom>
        </p:spPr>
        <p:txBody>
          <a:bodyPr wrap="square" lIns="91136" tIns="45574" rIns="91136" bIns="45574">
            <a:spAutoFit/>
          </a:bodyPr>
          <a:lstStyle/>
          <a:p>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2"/>
              </a:rPr>
              <a:t>www.aidsdatahub.org</a:t>
            </a:r>
            <a:r>
              <a:rPr lang="en-US" sz="900" dirty="0">
                <a:solidFill>
                  <a:prstClr val="black"/>
                </a:solidFill>
                <a:latin typeface="Arial" panose="020B0604020202020204" pitchFamily="34" charset="0"/>
                <a:cs typeface="Arial" panose="020B0604020202020204" pitchFamily="34" charset="0"/>
              </a:rPr>
              <a:t> based on UNAIDS HIV Financial Dashboard and NASA 2019</a:t>
            </a:r>
            <a:endParaRPr lang="en-GB" sz="900" dirty="0"/>
          </a:p>
        </p:txBody>
      </p:sp>
      <p:grpSp>
        <p:nvGrpSpPr>
          <p:cNvPr id="22" name="Group 21">
            <a:extLst>
              <a:ext uri="{FF2B5EF4-FFF2-40B4-BE49-F238E27FC236}">
                <a16:creationId xmlns:a16="http://schemas.microsoft.com/office/drawing/2014/main" id="{9BCC523B-9896-F03F-BEAD-3C48FCDC1828}"/>
              </a:ext>
            </a:extLst>
          </p:cNvPr>
          <p:cNvGrpSpPr/>
          <p:nvPr/>
        </p:nvGrpSpPr>
        <p:grpSpPr>
          <a:xfrm>
            <a:off x="1524000" y="2493031"/>
            <a:ext cx="8969113" cy="3688102"/>
            <a:chOff x="0" y="0"/>
            <a:chExt cx="8969113" cy="3688102"/>
          </a:xfrm>
        </p:grpSpPr>
        <p:graphicFrame>
          <p:nvGraphicFramePr>
            <p:cNvPr id="23" name="Chart 22">
              <a:extLst>
                <a:ext uri="{FF2B5EF4-FFF2-40B4-BE49-F238E27FC236}">
                  <a16:creationId xmlns:a16="http://schemas.microsoft.com/office/drawing/2014/main" id="{10B695FA-BD35-4E8B-B628-BC45EB7D0889}"/>
                </a:ext>
              </a:extLst>
            </p:cNvPr>
            <p:cNvGraphicFramePr>
              <a:graphicFrameLocks/>
            </p:cNvGraphicFramePr>
            <p:nvPr>
              <p:extLst>
                <p:ext uri="{D42A27DB-BD31-4B8C-83A1-F6EECF244321}">
                  <p14:modId xmlns:p14="http://schemas.microsoft.com/office/powerpoint/2010/main" val="1096522580"/>
                </p:ext>
              </p:extLst>
            </p:nvPr>
          </p:nvGraphicFramePr>
          <p:xfrm>
            <a:off x="4421349" y="184067"/>
            <a:ext cx="4157470" cy="3493450"/>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a:extLst>
                <a:ext uri="{FF2B5EF4-FFF2-40B4-BE49-F238E27FC236}">
                  <a16:creationId xmlns:a16="http://schemas.microsoft.com/office/drawing/2014/main" id="{F01AB27B-268C-4E14-A70B-F2D5DB945E37}"/>
                </a:ext>
              </a:extLst>
            </p:cNvPr>
            <p:cNvCxnSpPr/>
            <p:nvPr/>
          </p:nvCxnSpPr>
          <p:spPr>
            <a:xfrm>
              <a:off x="6626014" y="1338409"/>
              <a:ext cx="355946" cy="0"/>
            </a:xfrm>
            <a:prstGeom prst="line">
              <a:avLst/>
            </a:prstGeom>
            <a:noFill/>
            <a:ln w="12700" cap="flat" cmpd="sng" algn="ctr">
              <a:solidFill>
                <a:sysClr val="windowText" lastClr="000000"/>
              </a:solidFill>
              <a:prstDash val="solid"/>
            </a:ln>
            <a:effectLst/>
          </p:spPr>
        </p:cxnSp>
        <p:graphicFrame>
          <p:nvGraphicFramePr>
            <p:cNvPr id="27" name="Chart 26">
              <a:extLst>
                <a:ext uri="{FF2B5EF4-FFF2-40B4-BE49-F238E27FC236}">
                  <a16:creationId xmlns:a16="http://schemas.microsoft.com/office/drawing/2014/main" id="{B7DD55A8-746A-4C93-98FC-A4A4D95AC109}"/>
                </a:ext>
              </a:extLst>
            </p:cNvPr>
            <p:cNvGraphicFramePr>
              <a:graphicFrameLocks/>
            </p:cNvGraphicFramePr>
            <p:nvPr/>
          </p:nvGraphicFramePr>
          <p:xfrm>
            <a:off x="0" y="199520"/>
            <a:ext cx="4176809" cy="3488582"/>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5">
              <a:extLst>
                <a:ext uri="{FF2B5EF4-FFF2-40B4-BE49-F238E27FC236}">
                  <a16:creationId xmlns:a16="http://schemas.microsoft.com/office/drawing/2014/main" id="{2395FE7C-4448-4238-A78D-C9BC73ECAD1C}"/>
                </a:ext>
              </a:extLst>
            </p:cNvPr>
            <p:cNvSpPr txBox="1"/>
            <p:nvPr/>
          </p:nvSpPr>
          <p:spPr>
            <a:xfrm>
              <a:off x="1023737" y="3089124"/>
              <a:ext cx="1493502" cy="47351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8%</a:t>
              </a:r>
            </a:p>
          </p:txBody>
        </p:sp>
        <p:cxnSp>
          <p:nvCxnSpPr>
            <p:cNvPr id="29" name="Straight Connector 28">
              <a:extLst>
                <a:ext uri="{FF2B5EF4-FFF2-40B4-BE49-F238E27FC236}">
                  <a16:creationId xmlns:a16="http://schemas.microsoft.com/office/drawing/2014/main" id="{6D9A439D-60DD-494A-A821-2A34706016F0}"/>
                </a:ext>
              </a:extLst>
            </p:cNvPr>
            <p:cNvCxnSpPr/>
            <p:nvPr/>
          </p:nvCxnSpPr>
          <p:spPr>
            <a:xfrm rot="5400000">
              <a:off x="852372" y="2831250"/>
              <a:ext cx="552903" cy="0"/>
            </a:xfrm>
            <a:prstGeom prst="line">
              <a:avLst/>
            </a:prstGeom>
            <a:noFill/>
            <a:ln w="12700" cap="flat" cmpd="sng" algn="ctr">
              <a:solidFill>
                <a:sysClr val="windowText" lastClr="000000"/>
              </a:solidFill>
              <a:prstDash val="solid"/>
            </a:ln>
            <a:effectLst/>
          </p:spPr>
        </p:cxnSp>
        <p:sp>
          <p:nvSpPr>
            <p:cNvPr id="30" name="TextBox 5">
              <a:extLst>
                <a:ext uri="{FF2B5EF4-FFF2-40B4-BE49-F238E27FC236}">
                  <a16:creationId xmlns:a16="http://schemas.microsoft.com/office/drawing/2014/main" id="{C853C935-229B-4A3B-AE6C-F5BDD3253A40}"/>
                </a:ext>
              </a:extLst>
            </p:cNvPr>
            <p:cNvSpPr txBox="1"/>
            <p:nvPr/>
          </p:nvSpPr>
          <p:spPr>
            <a:xfrm>
              <a:off x="1011292" y="525229"/>
              <a:ext cx="1493502" cy="48618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92%</a:t>
              </a:r>
            </a:p>
          </p:txBody>
        </p:sp>
        <p:cxnSp>
          <p:nvCxnSpPr>
            <p:cNvPr id="31" name="Straight Connector 30">
              <a:extLst>
                <a:ext uri="{FF2B5EF4-FFF2-40B4-BE49-F238E27FC236}">
                  <a16:creationId xmlns:a16="http://schemas.microsoft.com/office/drawing/2014/main" id="{AF6D9009-3079-4645-92EE-E9CEEB1C18FC}"/>
                </a:ext>
              </a:extLst>
            </p:cNvPr>
            <p:cNvCxnSpPr/>
            <p:nvPr/>
          </p:nvCxnSpPr>
          <p:spPr>
            <a:xfrm rot="5400000">
              <a:off x="2491654" y="845090"/>
              <a:ext cx="337801" cy="0"/>
            </a:xfrm>
            <a:prstGeom prst="line">
              <a:avLst/>
            </a:prstGeom>
            <a:noFill/>
            <a:ln w="12700" cap="flat" cmpd="sng" algn="ctr">
              <a:solidFill>
                <a:sysClr val="windowText" lastClr="000000"/>
              </a:solidFill>
              <a:prstDash val="solid"/>
            </a:ln>
            <a:effectLst/>
          </p:spPr>
        </p:cxnSp>
        <p:cxnSp>
          <p:nvCxnSpPr>
            <p:cNvPr id="32" name="Straight Connector 31">
              <a:extLst>
                <a:ext uri="{FF2B5EF4-FFF2-40B4-BE49-F238E27FC236}">
                  <a16:creationId xmlns:a16="http://schemas.microsoft.com/office/drawing/2014/main" id="{FA2382FD-6F7C-4836-A1CB-50E46C2B7036}"/>
                </a:ext>
              </a:extLst>
            </p:cNvPr>
            <p:cNvCxnSpPr/>
            <p:nvPr/>
          </p:nvCxnSpPr>
          <p:spPr>
            <a:xfrm>
              <a:off x="2225872" y="677406"/>
              <a:ext cx="416241" cy="0"/>
            </a:xfrm>
            <a:prstGeom prst="line">
              <a:avLst/>
            </a:prstGeom>
            <a:noFill/>
            <a:ln w="12700" cap="flat" cmpd="sng" algn="ctr">
              <a:solidFill>
                <a:sysClr val="windowText" lastClr="000000"/>
              </a:solidFill>
              <a:prstDash val="solid"/>
            </a:ln>
            <a:effectLst/>
          </p:spPr>
        </p:cxnSp>
        <p:sp>
          <p:nvSpPr>
            <p:cNvPr id="33" name="Rectangle 32">
              <a:extLst>
                <a:ext uri="{FF2B5EF4-FFF2-40B4-BE49-F238E27FC236}">
                  <a16:creationId xmlns:a16="http://schemas.microsoft.com/office/drawing/2014/main" id="{E64CD3D6-ACBD-4D7A-9EA2-1EB79E052010}"/>
                </a:ext>
              </a:extLst>
            </p:cNvPr>
            <p:cNvSpPr/>
            <p:nvPr/>
          </p:nvSpPr>
          <p:spPr>
            <a:xfrm>
              <a:off x="4608133" y="0"/>
              <a:ext cx="3788833" cy="316575"/>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34" name="TextBox 3">
              <a:extLst>
                <a:ext uri="{FF2B5EF4-FFF2-40B4-BE49-F238E27FC236}">
                  <a16:creationId xmlns:a16="http://schemas.microsoft.com/office/drawing/2014/main" id="{804BDD20-0BF2-41E6-91D4-D1FC3F725CEF}"/>
                </a:ext>
              </a:extLst>
            </p:cNvPr>
            <p:cNvSpPr txBox="1"/>
            <p:nvPr/>
          </p:nvSpPr>
          <p:spPr>
            <a:xfrm>
              <a:off x="1458234" y="1522791"/>
              <a:ext cx="1140873" cy="85230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299</a:t>
              </a:r>
              <a:r>
                <a:rPr kumimoji="0" lang="en-GB" sz="11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million US$</a:t>
              </a:r>
            </a:p>
          </p:txBody>
        </p:sp>
        <p:sp>
          <p:nvSpPr>
            <p:cNvPr id="35" name="TextBox 4">
              <a:extLst>
                <a:ext uri="{FF2B5EF4-FFF2-40B4-BE49-F238E27FC236}">
                  <a16:creationId xmlns:a16="http://schemas.microsoft.com/office/drawing/2014/main" id="{5D88EBDF-41E1-4B80-B5C1-E15F7980686A}"/>
                </a:ext>
              </a:extLst>
            </p:cNvPr>
            <p:cNvSpPr txBox="1"/>
            <p:nvPr/>
          </p:nvSpPr>
          <p:spPr>
            <a:xfrm>
              <a:off x="7028238" y="3028405"/>
              <a:ext cx="1940875" cy="25741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72%</a:t>
              </a:r>
            </a:p>
          </p:txBody>
        </p:sp>
        <p:sp>
          <p:nvSpPr>
            <p:cNvPr id="36" name="TextBox 5">
              <a:extLst>
                <a:ext uri="{FF2B5EF4-FFF2-40B4-BE49-F238E27FC236}">
                  <a16:creationId xmlns:a16="http://schemas.microsoft.com/office/drawing/2014/main" id="{E42BB69C-C8C1-44BD-B6E1-F3BB356D9452}"/>
                </a:ext>
              </a:extLst>
            </p:cNvPr>
            <p:cNvSpPr txBox="1"/>
            <p:nvPr/>
          </p:nvSpPr>
          <p:spPr>
            <a:xfrm>
              <a:off x="7082065" y="1812012"/>
              <a:ext cx="1283186" cy="42612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a:t>
              </a:r>
            </a:p>
          </p:txBody>
        </p:sp>
        <p:sp>
          <p:nvSpPr>
            <p:cNvPr id="37" name="TextBox 7">
              <a:extLst>
                <a:ext uri="{FF2B5EF4-FFF2-40B4-BE49-F238E27FC236}">
                  <a16:creationId xmlns:a16="http://schemas.microsoft.com/office/drawing/2014/main" id="{4E56C417-FE9F-4B51-90A9-394DE463F290}"/>
                </a:ext>
              </a:extLst>
            </p:cNvPr>
            <p:cNvSpPr txBox="1"/>
            <p:nvPr/>
          </p:nvSpPr>
          <p:spPr>
            <a:xfrm>
              <a:off x="7028629" y="2451604"/>
              <a:ext cx="1433104" cy="26155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9%</a:t>
              </a:r>
            </a:p>
          </p:txBody>
        </p:sp>
        <p:cxnSp>
          <p:nvCxnSpPr>
            <p:cNvPr id="39" name="Straight Connector 38">
              <a:extLst>
                <a:ext uri="{FF2B5EF4-FFF2-40B4-BE49-F238E27FC236}">
                  <a16:creationId xmlns:a16="http://schemas.microsoft.com/office/drawing/2014/main" id="{91A089EA-8C95-4BB1-ABCD-AB9122316972}"/>
                </a:ext>
              </a:extLst>
            </p:cNvPr>
            <p:cNvCxnSpPr/>
            <p:nvPr/>
          </p:nvCxnSpPr>
          <p:spPr>
            <a:xfrm>
              <a:off x="6986299" y="1059484"/>
              <a:ext cx="0" cy="278169"/>
            </a:xfrm>
            <a:prstGeom prst="line">
              <a:avLst/>
            </a:prstGeom>
            <a:noFill/>
            <a:ln w="12700" cap="flat" cmpd="sng" algn="ctr">
              <a:solidFill>
                <a:sysClr val="windowText" lastClr="000000"/>
              </a:solidFill>
              <a:prstDash val="solid"/>
            </a:ln>
            <a:effectLst/>
          </p:spPr>
        </p:cxnSp>
        <p:cxnSp>
          <p:nvCxnSpPr>
            <p:cNvPr id="40" name="Straight Connector 39">
              <a:extLst>
                <a:ext uri="{FF2B5EF4-FFF2-40B4-BE49-F238E27FC236}">
                  <a16:creationId xmlns:a16="http://schemas.microsoft.com/office/drawing/2014/main" id="{F415210A-8A97-4779-86E6-0EB793389073}"/>
                </a:ext>
              </a:extLst>
            </p:cNvPr>
            <p:cNvCxnSpPr/>
            <p:nvPr/>
          </p:nvCxnSpPr>
          <p:spPr>
            <a:xfrm>
              <a:off x="5670979" y="3268889"/>
              <a:ext cx="1230582" cy="0"/>
            </a:xfrm>
            <a:prstGeom prst="line">
              <a:avLst/>
            </a:prstGeom>
            <a:noFill/>
            <a:ln w="12700" cap="flat" cmpd="sng" algn="ctr">
              <a:solidFill>
                <a:sysClr val="windowText" lastClr="000000"/>
              </a:solidFill>
              <a:prstDash val="solid"/>
            </a:ln>
            <a:effectLst/>
          </p:spPr>
        </p:cxnSp>
        <p:cxnSp>
          <p:nvCxnSpPr>
            <p:cNvPr id="41" name="Straight Connector 40">
              <a:extLst>
                <a:ext uri="{FF2B5EF4-FFF2-40B4-BE49-F238E27FC236}">
                  <a16:creationId xmlns:a16="http://schemas.microsoft.com/office/drawing/2014/main" id="{68487647-CEFF-41DE-AC93-53D2CEBCDADE}"/>
                </a:ext>
              </a:extLst>
            </p:cNvPr>
            <p:cNvCxnSpPr/>
            <p:nvPr/>
          </p:nvCxnSpPr>
          <p:spPr>
            <a:xfrm>
              <a:off x="5671921" y="3082764"/>
              <a:ext cx="0" cy="184804"/>
            </a:xfrm>
            <a:prstGeom prst="line">
              <a:avLst/>
            </a:prstGeom>
            <a:noFill/>
            <a:ln w="12700" cap="flat" cmpd="sng" algn="ctr">
              <a:solidFill>
                <a:sysClr val="windowText" lastClr="000000"/>
              </a:solidFill>
              <a:prstDash val="solid"/>
            </a:ln>
            <a:effectLst/>
          </p:spPr>
        </p:cxnSp>
        <p:cxnSp>
          <p:nvCxnSpPr>
            <p:cNvPr id="42" name="Straight Connector 41">
              <a:extLst>
                <a:ext uri="{FF2B5EF4-FFF2-40B4-BE49-F238E27FC236}">
                  <a16:creationId xmlns:a16="http://schemas.microsoft.com/office/drawing/2014/main" id="{406D0535-474D-4969-8A90-9DC6B5458B31}"/>
                </a:ext>
              </a:extLst>
            </p:cNvPr>
            <p:cNvCxnSpPr/>
            <p:nvPr/>
          </p:nvCxnSpPr>
          <p:spPr>
            <a:xfrm>
              <a:off x="6796117" y="2047781"/>
              <a:ext cx="362585" cy="0"/>
            </a:xfrm>
            <a:prstGeom prst="line">
              <a:avLst/>
            </a:prstGeom>
            <a:noFill/>
            <a:ln w="12700" cap="flat" cmpd="sng" algn="ctr">
              <a:solidFill>
                <a:sysClr val="windowText" lastClr="000000"/>
              </a:solidFill>
              <a:prstDash val="solid"/>
            </a:ln>
            <a:effectLst/>
          </p:spPr>
        </p:cxnSp>
        <p:cxnSp>
          <p:nvCxnSpPr>
            <p:cNvPr id="43" name="Straight Connector 42">
              <a:extLst>
                <a:ext uri="{FF2B5EF4-FFF2-40B4-BE49-F238E27FC236}">
                  <a16:creationId xmlns:a16="http://schemas.microsoft.com/office/drawing/2014/main" id="{74AC8369-244E-4506-9216-0467299156EC}"/>
                </a:ext>
              </a:extLst>
            </p:cNvPr>
            <p:cNvCxnSpPr/>
            <p:nvPr/>
          </p:nvCxnSpPr>
          <p:spPr>
            <a:xfrm>
              <a:off x="6690284" y="2531055"/>
              <a:ext cx="362585" cy="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1612926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29738247"/>
              </p:ext>
            </p:extLst>
          </p:nvPr>
        </p:nvGraphicFramePr>
        <p:xfrm>
          <a:off x="533400" y="2256983"/>
          <a:ext cx="10972800" cy="4514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822356" y="2355161"/>
            <a:ext cx="8845645" cy="396000"/>
          </a:xfrm>
          <a:prstGeom prst="rect">
            <a:avLst/>
          </a:prstGeom>
        </p:spPr>
        <p:txBody>
          <a:bodyPr lIns="91136" tIns="45574" rIns="91136" bIns="45574"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1500" b="1" dirty="0">
                <a:solidFill>
                  <a:prstClr val="black"/>
                </a:solidFill>
                <a:latin typeface="Arial" pitchFamily="34" charset="0"/>
                <a:cs typeface="Arial" pitchFamily="34" charset="0"/>
              </a:rPr>
              <a:t>Proportion of prevention spending among key populations in Thailand, 2017</a:t>
            </a:r>
            <a:endParaRPr lang="en-GB" sz="1500" b="1" dirty="0">
              <a:solidFill>
                <a:prstClr val="black"/>
              </a:solidFill>
              <a:latin typeface="Arial" pitchFamily="34" charset="0"/>
              <a:cs typeface="Arial" pitchFamily="34" charset="0"/>
            </a:endParaRPr>
          </a:p>
        </p:txBody>
      </p:sp>
      <p:grpSp>
        <p:nvGrpSpPr>
          <p:cNvPr id="15" name="Group 14"/>
          <p:cNvGrpSpPr/>
          <p:nvPr/>
        </p:nvGrpSpPr>
        <p:grpSpPr>
          <a:xfrm>
            <a:off x="2647960" y="3862232"/>
            <a:ext cx="9603935" cy="768730"/>
            <a:chOff x="2070100" y="3429000"/>
            <a:chExt cx="8887213" cy="768730"/>
          </a:xfrm>
        </p:grpSpPr>
        <p:sp>
          <p:nvSpPr>
            <p:cNvPr id="3" name="Bent Arrow 2"/>
            <p:cNvSpPr/>
            <p:nvPr/>
          </p:nvSpPr>
          <p:spPr bwMode="auto">
            <a:xfrm rot="5400000">
              <a:off x="2376100" y="3123000"/>
              <a:ext cx="360000" cy="972000"/>
            </a:xfrm>
            <a:prstGeom prst="bentArrow">
              <a:avLst/>
            </a:prstGeom>
            <a:pattFill prst="pct75">
              <a:fgClr>
                <a:srgbClr val="33CCFF"/>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4" name="TextBox 33"/>
            <p:cNvSpPr txBox="1">
              <a:spLocks noChangeArrowheads="1"/>
            </p:cNvSpPr>
            <p:nvPr/>
          </p:nvSpPr>
          <p:spPr bwMode="auto">
            <a:xfrm>
              <a:off x="2344097" y="3431520"/>
              <a:ext cx="846466"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35</a:t>
              </a:r>
              <a:r>
                <a:rPr lang="en-US" b="1" kern="0" dirty="0">
                  <a:solidFill>
                    <a:srgbClr val="E31837"/>
                  </a:solidFill>
                  <a:latin typeface="Arial" charset="0"/>
                </a:rPr>
                <a:t>%</a:t>
              </a:r>
              <a:endParaRPr lang="en-GB" sz="2400" b="1" kern="0" dirty="0">
                <a:solidFill>
                  <a:srgbClr val="E31837"/>
                </a:solidFill>
                <a:latin typeface="Arial" charset="0"/>
              </a:endParaRPr>
            </a:p>
          </p:txBody>
        </p:sp>
        <p:grpSp>
          <p:nvGrpSpPr>
            <p:cNvPr id="13" name="Group 12"/>
            <p:cNvGrpSpPr/>
            <p:nvPr/>
          </p:nvGrpSpPr>
          <p:grpSpPr>
            <a:xfrm>
              <a:off x="3022029" y="3703391"/>
              <a:ext cx="3741910" cy="494339"/>
              <a:chOff x="3022029" y="3582338"/>
              <a:chExt cx="3741910" cy="494339"/>
            </a:xfrm>
          </p:grpSpPr>
          <p:sp>
            <p:nvSpPr>
              <p:cNvPr id="7" name="Bent Arrow 6"/>
              <p:cNvSpPr/>
              <p:nvPr/>
            </p:nvSpPr>
            <p:spPr bwMode="auto">
              <a:xfrm rot="5400000">
                <a:off x="3416342" y="3188025"/>
                <a:ext cx="396000" cy="1184626"/>
              </a:xfrm>
              <a:prstGeom prst="bentArrow">
                <a:avLst/>
              </a:prstGeom>
              <a:pattFill prst="pct60">
                <a:fgClr>
                  <a:srgbClr val="33CCCC"/>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8" name="Bent Arrow 7"/>
              <p:cNvSpPr/>
              <p:nvPr/>
            </p:nvSpPr>
            <p:spPr bwMode="auto">
              <a:xfrm rot="5400000">
                <a:off x="4597443" y="3103409"/>
                <a:ext cx="396000" cy="1353858"/>
              </a:xfrm>
              <a:prstGeom prst="bentArrow">
                <a:avLst/>
              </a:prstGeom>
              <a:pattFill prst="pct60">
                <a:fgClr>
                  <a:srgbClr val="33CCCC"/>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9" name="Bent Arrow 8"/>
              <p:cNvSpPr/>
              <p:nvPr/>
            </p:nvSpPr>
            <p:spPr bwMode="auto">
              <a:xfrm rot="5400000">
                <a:off x="5849055" y="3103409"/>
                <a:ext cx="396000" cy="1353858"/>
              </a:xfrm>
              <a:prstGeom prst="bentArrow">
                <a:avLst/>
              </a:prstGeom>
              <a:pattFill prst="pct60">
                <a:fgClr>
                  <a:srgbClr val="33CCCC"/>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10" name="TextBox 33"/>
              <p:cNvSpPr txBox="1">
                <a:spLocks noChangeArrowheads="1"/>
              </p:cNvSpPr>
              <p:nvPr/>
            </p:nvSpPr>
            <p:spPr bwMode="auto">
              <a:xfrm>
                <a:off x="3641228" y="3599246"/>
                <a:ext cx="667670"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6</a:t>
                </a:r>
                <a:r>
                  <a:rPr lang="en-US" b="1" kern="0" dirty="0">
                    <a:solidFill>
                      <a:srgbClr val="E31837"/>
                    </a:solidFill>
                    <a:latin typeface="Arial" charset="0"/>
                  </a:rPr>
                  <a:t>%</a:t>
                </a:r>
                <a:endParaRPr lang="en-GB" sz="2400" b="1" kern="0" dirty="0">
                  <a:solidFill>
                    <a:srgbClr val="E31837"/>
                  </a:solidFill>
                  <a:latin typeface="Arial" charset="0"/>
                </a:endParaRPr>
              </a:p>
            </p:txBody>
          </p:sp>
          <p:sp>
            <p:nvSpPr>
              <p:cNvPr id="11" name="TextBox 33"/>
              <p:cNvSpPr txBox="1">
                <a:spLocks noChangeArrowheads="1"/>
              </p:cNvSpPr>
              <p:nvPr/>
            </p:nvSpPr>
            <p:spPr bwMode="auto">
              <a:xfrm>
                <a:off x="4768750" y="3615012"/>
                <a:ext cx="777909"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10</a:t>
                </a:r>
                <a:r>
                  <a:rPr lang="en-US" b="1" kern="0" dirty="0">
                    <a:solidFill>
                      <a:srgbClr val="E31837"/>
                    </a:solidFill>
                    <a:latin typeface="Arial" charset="0"/>
                  </a:rPr>
                  <a:t>%</a:t>
                </a:r>
                <a:endParaRPr lang="en-GB" sz="2400" b="1" kern="0" dirty="0">
                  <a:solidFill>
                    <a:srgbClr val="E31837"/>
                  </a:solidFill>
                  <a:latin typeface="Arial" charset="0"/>
                </a:endParaRPr>
              </a:p>
            </p:txBody>
          </p:sp>
          <p:sp>
            <p:nvSpPr>
              <p:cNvPr id="12" name="TextBox 33"/>
              <p:cNvSpPr txBox="1">
                <a:spLocks noChangeArrowheads="1"/>
              </p:cNvSpPr>
              <p:nvPr/>
            </p:nvSpPr>
            <p:spPr bwMode="auto">
              <a:xfrm>
                <a:off x="6018847" y="3615012"/>
                <a:ext cx="745092"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18</a:t>
                </a:r>
                <a:r>
                  <a:rPr lang="en-US" b="1" kern="0" dirty="0">
                    <a:solidFill>
                      <a:srgbClr val="E31837"/>
                    </a:solidFill>
                    <a:latin typeface="Arial" charset="0"/>
                  </a:rPr>
                  <a:t>%</a:t>
                </a:r>
                <a:endParaRPr lang="en-GB" sz="2400" b="1" kern="0" dirty="0">
                  <a:solidFill>
                    <a:srgbClr val="E31837"/>
                  </a:solidFill>
                  <a:latin typeface="Arial" charset="0"/>
                </a:endParaRPr>
              </a:p>
            </p:txBody>
          </p:sp>
        </p:grpSp>
        <p:sp>
          <p:nvSpPr>
            <p:cNvPr id="25" name="TextBox 24"/>
            <p:cNvSpPr txBox="1"/>
            <p:nvPr/>
          </p:nvSpPr>
          <p:spPr>
            <a:xfrm>
              <a:off x="9262346" y="3648913"/>
              <a:ext cx="1694967" cy="461665"/>
            </a:xfrm>
            <a:prstGeom prst="rect">
              <a:avLst/>
            </a:prstGeom>
            <a:noFill/>
          </p:spPr>
          <p:txBody>
            <a:bodyPr wrap="square" rtlCol="0">
              <a:spAutoFit/>
            </a:bodyPr>
            <a:lstStyle/>
            <a:p>
              <a:r>
                <a:rPr lang="en-GB" sz="1200" b="1" dirty="0">
                  <a:solidFill>
                    <a:prstClr val="black"/>
                  </a:solidFill>
                  <a:latin typeface="Arial" pitchFamily="34" charset="0"/>
                  <a:cs typeface="Arial" pitchFamily="34" charset="0"/>
                </a:rPr>
                <a:t>of total </a:t>
              </a:r>
            </a:p>
            <a:p>
              <a:r>
                <a:rPr lang="en-GB" sz="1200" b="1" dirty="0">
                  <a:solidFill>
                    <a:prstClr val="black"/>
                  </a:solidFill>
                  <a:latin typeface="Arial" pitchFamily="34" charset="0"/>
                  <a:cs typeface="Arial" pitchFamily="34" charset="0"/>
                </a:rPr>
                <a:t>Prevention spending</a:t>
              </a:r>
              <a:endParaRPr lang="th-TH" sz="1200" b="1" dirty="0">
                <a:solidFill>
                  <a:prstClr val="black"/>
                </a:solidFill>
                <a:latin typeface="Arial" pitchFamily="34" charset="0"/>
              </a:endParaRPr>
            </a:p>
          </p:txBody>
        </p:sp>
      </p:grpSp>
      <p:sp>
        <p:nvSpPr>
          <p:cNvPr id="19" name="Bent Arrow 18"/>
          <p:cNvSpPr/>
          <p:nvPr/>
        </p:nvSpPr>
        <p:spPr bwMode="auto">
          <a:xfrm rot="5400000">
            <a:off x="9453675" y="3640950"/>
            <a:ext cx="396000" cy="1404000"/>
          </a:xfrm>
          <a:prstGeom prst="bentArrow">
            <a:avLst/>
          </a:prstGeom>
          <a:pattFill prst="pct60">
            <a:fgClr>
              <a:srgbClr val="33CCCC"/>
            </a:fgClr>
            <a:bgClr>
              <a:schemeClr val="bg1"/>
            </a:bgClr>
          </a:pattFill>
          <a:ln w="25400" cap="flat" cmpd="sng" algn="ctr">
            <a:noFill/>
            <a:prstDash val="solid"/>
          </a:ln>
          <a:effectLst/>
        </p:spPr>
        <p:txBody>
          <a:bodyPr wrap="square" lIns="91136" tIns="45574" rIns="91136"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20" name="TextBox 33"/>
          <p:cNvSpPr txBox="1">
            <a:spLocks noChangeArrowheads="1"/>
          </p:cNvSpPr>
          <p:nvPr/>
        </p:nvSpPr>
        <p:spPr bwMode="auto">
          <a:xfrm>
            <a:off x="9522699" y="4171723"/>
            <a:ext cx="897652" cy="4613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136" tIns="45574" rIns="91136" bIns="4557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0.4</a:t>
            </a:r>
            <a:r>
              <a:rPr lang="en-US" b="1" kern="0" dirty="0">
                <a:solidFill>
                  <a:srgbClr val="E31837"/>
                </a:solidFill>
                <a:latin typeface="Arial" charset="0"/>
              </a:rPr>
              <a:t>%</a:t>
            </a:r>
            <a:endParaRPr lang="en-GB" sz="2400" b="1" kern="0" dirty="0">
              <a:solidFill>
                <a:srgbClr val="E31837"/>
              </a:solidFill>
              <a:latin typeface="Arial" charset="0"/>
            </a:endParaRPr>
          </a:p>
        </p:txBody>
      </p:sp>
      <p:sp>
        <p:nvSpPr>
          <p:cNvPr id="2" name="Title 1"/>
          <p:cNvSpPr>
            <a:spLocks noGrp="1"/>
          </p:cNvSpPr>
          <p:nvPr>
            <p:ph type="title"/>
          </p:nvPr>
        </p:nvSpPr>
        <p:spPr>
          <a:xfrm>
            <a:off x="228607" y="1481489"/>
            <a:ext cx="11553921" cy="872521"/>
          </a:xfrm>
        </p:spPr>
        <p:txBody>
          <a:bodyPr/>
          <a:lstStyle/>
          <a:p>
            <a:r>
              <a:rPr lang="en-US" dirty="0"/>
              <a:t>Key populations account for more than 50% of new HIV infections but only 35% was spent for HIV prevention </a:t>
            </a:r>
            <a:r>
              <a:rPr lang="en-US" dirty="0" err="1"/>
              <a:t>programme</a:t>
            </a:r>
            <a:r>
              <a:rPr lang="en-US" dirty="0"/>
              <a:t> for key populations</a:t>
            </a:r>
            <a:br>
              <a:rPr lang="en-US" dirty="0"/>
            </a:br>
            <a:endParaRPr lang="en-GB" dirty="0"/>
          </a:p>
        </p:txBody>
      </p:sp>
      <p:sp>
        <p:nvSpPr>
          <p:cNvPr id="21" name="Bent Arrow 8">
            <a:extLst>
              <a:ext uri="{FF2B5EF4-FFF2-40B4-BE49-F238E27FC236}">
                <a16:creationId xmlns:a16="http://schemas.microsoft.com/office/drawing/2014/main" id="{93C22E1F-1C02-494D-A19B-8CBD76DC8E9B}"/>
              </a:ext>
            </a:extLst>
          </p:cNvPr>
          <p:cNvSpPr/>
          <p:nvPr/>
        </p:nvSpPr>
        <p:spPr bwMode="auto">
          <a:xfrm rot="5400000">
            <a:off x="8121395" y="3604424"/>
            <a:ext cx="396000" cy="1463043"/>
          </a:xfrm>
          <a:prstGeom prst="bentArrow">
            <a:avLst/>
          </a:prstGeom>
          <a:pattFill prst="pct60">
            <a:fgClr>
              <a:schemeClr val="bg1">
                <a:lumMod val="65000"/>
              </a:schemeClr>
            </a:fgClr>
            <a:bgClr>
              <a:schemeClr val="bg1"/>
            </a:bgClr>
          </a:pattFill>
          <a:ln w="25400" cap="flat" cmpd="sng" algn="ctr">
            <a:noFill/>
            <a:prstDash val="solid"/>
          </a:ln>
          <a:effectLst/>
        </p:spPr>
        <p:txBody>
          <a:bodyPr wrap="square" lIns="91136" tIns="45574" rIns="91136"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22" name="Rectangle 21">
            <a:extLst>
              <a:ext uri="{FF2B5EF4-FFF2-40B4-BE49-F238E27FC236}">
                <a16:creationId xmlns:a16="http://schemas.microsoft.com/office/drawing/2014/main" id="{3AC1CACF-B807-4226-A389-75461FBF25D0}"/>
              </a:ext>
            </a:extLst>
          </p:cNvPr>
          <p:cNvSpPr/>
          <p:nvPr/>
        </p:nvSpPr>
        <p:spPr>
          <a:xfrm>
            <a:off x="165000" y="6602527"/>
            <a:ext cx="6400800" cy="230538"/>
          </a:xfrm>
          <a:prstGeom prst="rect">
            <a:avLst/>
          </a:prstGeom>
        </p:spPr>
        <p:txBody>
          <a:bodyPr wrap="square" lIns="91136" tIns="45574" rIns="91136" bIns="45574">
            <a:spAutoFit/>
          </a:bodyPr>
          <a:lstStyle/>
          <a:p>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4"/>
              </a:rPr>
              <a:t>www.aidsdatahub.org</a:t>
            </a:r>
            <a:r>
              <a:rPr lang="en-US" sz="900" dirty="0">
                <a:solidFill>
                  <a:prstClr val="black"/>
                </a:solidFill>
                <a:latin typeface="Arial" panose="020B0604020202020204" pitchFamily="34" charset="0"/>
                <a:cs typeface="Arial" panose="020B0604020202020204" pitchFamily="34" charset="0"/>
              </a:rPr>
              <a:t> based on NASA 2018 submitted for Global AIDS Monitoring 2018</a:t>
            </a:r>
            <a:endParaRPr lang="en-GB" sz="900" dirty="0"/>
          </a:p>
        </p:txBody>
      </p:sp>
    </p:spTree>
    <p:extLst>
      <p:ext uri="{BB962C8B-B14F-4D97-AF65-F5344CB8AC3E}">
        <p14:creationId xmlns:p14="http://schemas.microsoft.com/office/powerpoint/2010/main" val="1875679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Rectangle 4"/>
          <p:cNvSpPr/>
          <p:nvPr/>
        </p:nvSpPr>
        <p:spPr>
          <a:xfrm>
            <a:off x="218122" y="6615395"/>
            <a:ext cx="7019256" cy="215149"/>
          </a:xfrm>
          <a:prstGeom prst="rect">
            <a:avLst/>
          </a:prstGeom>
        </p:spPr>
        <p:txBody>
          <a:bodyPr wrap="none" lIns="91136" tIns="45574" rIns="91136" bIns="4557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3"/>
              </a:rPr>
              <a:t>www.aidsdatahub.org</a:t>
            </a:r>
            <a:r>
              <a:rPr lang="en-US" sz="800" dirty="0">
                <a:solidFill>
                  <a:prstClr val="black"/>
                </a:solidFill>
              </a:rPr>
              <a:t>  based on </a:t>
            </a:r>
            <a:r>
              <a:rPr lang="en-US" sz="800" dirty="0">
                <a:solidFill>
                  <a:prstClr val="black"/>
                </a:solidFill>
                <a:latin typeface="Arial" panose="020B0604020202020204" pitchFamily="34" charset="0"/>
                <a:cs typeface="Arial" panose="020B0604020202020204" pitchFamily="34" charset="0"/>
              </a:rPr>
              <a:t>NASA 2018 submitted for Global AIDS Monitoring 2018 and UNAIDS HIV Financial Dashboard</a:t>
            </a:r>
            <a:r>
              <a:rPr lang="en-US" sz="800" dirty="0">
                <a:solidFill>
                  <a:prstClr val="black"/>
                </a:solidFill>
              </a:rPr>
              <a:t> </a:t>
            </a:r>
            <a:endParaRPr lang="en-GB" sz="800" dirty="0"/>
          </a:p>
        </p:txBody>
      </p:sp>
      <p:graphicFrame>
        <p:nvGraphicFramePr>
          <p:cNvPr id="7" name="Chart 6">
            <a:extLst>
              <a:ext uri="{FF2B5EF4-FFF2-40B4-BE49-F238E27FC236}">
                <a16:creationId xmlns:a16="http://schemas.microsoft.com/office/drawing/2014/main" id="{136E27BC-BA4B-4436-9279-DE837865AD73}"/>
              </a:ext>
            </a:extLst>
          </p:cNvPr>
          <p:cNvGraphicFramePr>
            <a:graphicFrameLocks/>
          </p:cNvGraphicFramePr>
          <p:nvPr>
            <p:extLst>
              <p:ext uri="{D42A27DB-BD31-4B8C-83A1-F6EECF244321}">
                <p14:modId xmlns:p14="http://schemas.microsoft.com/office/powerpoint/2010/main" val="1947601488"/>
              </p:ext>
            </p:extLst>
          </p:nvPr>
        </p:nvGraphicFramePr>
        <p:xfrm>
          <a:off x="1911350" y="2057400"/>
          <a:ext cx="8369300" cy="4403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1135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Rectangle 4"/>
          <p:cNvSpPr/>
          <p:nvPr/>
        </p:nvSpPr>
        <p:spPr>
          <a:xfrm>
            <a:off x="152426" y="6615395"/>
            <a:ext cx="3782794" cy="215149"/>
          </a:xfrm>
          <a:prstGeom prst="rect">
            <a:avLst/>
          </a:prstGeom>
        </p:spPr>
        <p:txBody>
          <a:bodyPr wrap="none" lIns="91136" tIns="45574" rIns="91136" bIns="4557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3"/>
              </a:rPr>
              <a:t>www.aidsdatahub.org</a:t>
            </a:r>
            <a:r>
              <a:rPr lang="en-US" sz="800" dirty="0">
                <a:solidFill>
                  <a:prstClr val="black"/>
                </a:solidFill>
              </a:rPr>
              <a:t>  based on </a:t>
            </a:r>
            <a:r>
              <a:rPr lang="en-US" sz="800" dirty="0">
                <a:solidFill>
                  <a:prstClr val="black"/>
                </a:solidFill>
                <a:hlinkClick r:id="rId4"/>
              </a:rPr>
              <a:t>www.aidsinfoonline.org</a:t>
            </a:r>
            <a:r>
              <a:rPr lang="en-US" sz="800" dirty="0">
                <a:solidFill>
                  <a:prstClr val="black"/>
                </a:solidFill>
              </a:rPr>
              <a:t>  </a:t>
            </a:r>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674888706"/>
              </p:ext>
            </p:extLst>
          </p:nvPr>
        </p:nvGraphicFramePr>
        <p:xfrm>
          <a:off x="1905003" y="2133600"/>
          <a:ext cx="8458201" cy="4267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68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bwMode="auto">
          <a:xfrm>
            <a:off x="302637"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dirty="0">
                <a:cs typeface="Cordia New" pitchFamily="34" charset="-34"/>
              </a:rPr>
              <a:t>Proportion of key populations with comprehensive HIV knowledge, 2007 and 2009</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774AB2C3-F3C8-4024-9C4D-BE16BA50A9F1}" type="slidenum">
              <a:rPr lang="th-TH">
                <a:solidFill>
                  <a:prstClr val="black">
                    <a:tint val="75000"/>
                  </a:prstClr>
                </a:solidFill>
              </a:rPr>
              <a:pPr>
                <a:defRPr/>
              </a:pPr>
              <a:t>37</a:t>
            </a:fld>
            <a:endParaRPr lang="th-TH" dirty="0">
              <a:solidFill>
                <a:prstClr val="black">
                  <a:tint val="75000"/>
                </a:prstClr>
              </a:solidFill>
            </a:endParaRPr>
          </a:p>
        </p:txBody>
      </p:sp>
      <p:sp>
        <p:nvSpPr>
          <p:cNvPr id="65540" name="Text Box 36"/>
          <p:cNvSpPr txBox="1">
            <a:spLocks noChangeArrowheads="1"/>
          </p:cNvSpPr>
          <p:nvPr/>
        </p:nvSpPr>
        <p:spPr bwMode="auto">
          <a:xfrm>
            <a:off x="76200" y="6482268"/>
            <a:ext cx="11049000" cy="33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6" tIns="45574" rIns="91136" bIns="4557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pPr>
            <a:r>
              <a:rPr lang="en-US" sz="800" dirty="0">
                <a:solidFill>
                  <a:prstClr val="black"/>
                </a:solidFill>
                <a:cs typeface="Arial" charset="0"/>
              </a:rPr>
              <a:t>Sources: </a:t>
            </a:r>
            <a:r>
              <a:rPr lang="en-US" sz="800" dirty="0">
                <a:solidFill>
                  <a:srgbClr val="000000"/>
                </a:solidFill>
                <a:cs typeface="Arial" charset="0"/>
              </a:rPr>
              <a:t>Prepared by </a:t>
            </a:r>
            <a:r>
              <a:rPr lang="en-US" sz="800" dirty="0">
                <a:solidFill>
                  <a:srgbClr val="000000"/>
                </a:solidFill>
                <a:cs typeface="Arial" charset="0"/>
                <a:hlinkClick r:id="rId3"/>
              </a:rPr>
              <a:t>www.aidsdatahub.org</a:t>
            </a:r>
            <a:r>
              <a:rPr lang="en-US" sz="800" dirty="0">
                <a:solidFill>
                  <a:srgbClr val="000000"/>
                </a:solidFill>
                <a:cs typeface="Arial" charset="0"/>
              </a:rPr>
              <a:t> </a:t>
            </a:r>
            <a:r>
              <a:rPr lang="en-US" sz="800" dirty="0">
                <a:solidFill>
                  <a:prstClr val="black"/>
                </a:solidFill>
                <a:cs typeface="Arial" charset="0"/>
              </a:rPr>
              <a:t>1. National AIDS Prevention and Alleviation Committee Thailand. (2008). </a:t>
            </a:r>
            <a:r>
              <a:rPr lang="en-US" sz="800" i="1" dirty="0">
                <a:solidFill>
                  <a:prstClr val="black"/>
                </a:solidFill>
                <a:cs typeface="Arial" charset="0"/>
              </a:rPr>
              <a:t>UNGASS Country Progress Report: Thailand, and 2.  </a:t>
            </a:r>
            <a:r>
              <a:rPr lang="en-US" sz="800" dirty="0">
                <a:solidFill>
                  <a:prstClr val="black"/>
                </a:solidFill>
                <a:cs typeface="Arial" charset="0"/>
              </a:rPr>
              <a:t>National AIDS Prevention and Alleviation Committee Thailand. (2010). </a:t>
            </a:r>
            <a:r>
              <a:rPr lang="en-US" sz="800" i="1" dirty="0">
                <a:solidFill>
                  <a:prstClr val="black"/>
                </a:solidFill>
                <a:cs typeface="Arial" charset="0"/>
              </a:rPr>
              <a:t>UNGASS Country Progress Report: Thailand.</a:t>
            </a:r>
            <a:endParaRPr lang="en-US" sz="800" dirty="0">
              <a:solidFill>
                <a:prstClr val="black"/>
              </a:solidFill>
              <a:cs typeface="Arial"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568687873"/>
              </p:ext>
            </p:extLst>
          </p:nvPr>
        </p:nvGraphicFramePr>
        <p:xfrm>
          <a:off x="1828803" y="2362200"/>
          <a:ext cx="8610601" cy="40048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5661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2"/>
          <p:cNvSpPr>
            <a:spLocks noGrp="1"/>
          </p:cNvSpPr>
          <p:nvPr>
            <p:ph type="title"/>
          </p:nvPr>
        </p:nvSpPr>
        <p:spPr bwMode="auto">
          <a:xfrm>
            <a:off x="226477"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dirty="0">
                <a:cs typeface="Cordia New" pitchFamily="34" charset="-34"/>
              </a:rPr>
              <a:t>Proportion of FSW and MSM with comprehensive HIV knowledge by age group, 2007 and 2009</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F0218FF8-3E6E-4954-A471-208FE89B0A36}" type="slidenum">
              <a:rPr lang="th-TH">
                <a:solidFill>
                  <a:prstClr val="black">
                    <a:tint val="75000"/>
                  </a:prstClr>
                </a:solidFill>
              </a:rPr>
              <a:pPr>
                <a:defRPr/>
              </a:pPr>
              <a:t>38</a:t>
            </a:fld>
            <a:endParaRPr lang="th-TH" dirty="0">
              <a:solidFill>
                <a:prstClr val="black">
                  <a:tint val="75000"/>
                </a:prstClr>
              </a:solidFill>
            </a:endParaRPr>
          </a:p>
        </p:txBody>
      </p:sp>
      <p:graphicFrame>
        <p:nvGraphicFramePr>
          <p:cNvPr id="7" name="Content Placeholder 8"/>
          <p:cNvGraphicFramePr>
            <a:graphicFrameLocks/>
          </p:cNvGraphicFramePr>
          <p:nvPr>
            <p:extLst>
              <p:ext uri="{D42A27DB-BD31-4B8C-83A1-F6EECF244321}">
                <p14:modId xmlns:p14="http://schemas.microsoft.com/office/powerpoint/2010/main" val="2701664331"/>
              </p:ext>
            </p:extLst>
          </p:nvPr>
        </p:nvGraphicFramePr>
        <p:xfrm>
          <a:off x="2362200" y="2564907"/>
          <a:ext cx="7467600" cy="3590528"/>
        </p:xfrm>
        <a:graphic>
          <a:graphicData uri="http://schemas.openxmlformats.org/drawingml/2006/chart">
            <c:chart xmlns:c="http://schemas.openxmlformats.org/drawingml/2006/chart" xmlns:r="http://schemas.openxmlformats.org/officeDocument/2006/relationships" r:id="rId2"/>
          </a:graphicData>
        </a:graphic>
      </p:graphicFrame>
      <p:sp>
        <p:nvSpPr>
          <p:cNvPr id="66565" name="Text Box 10"/>
          <p:cNvSpPr txBox="1">
            <a:spLocks noChangeArrowheads="1"/>
          </p:cNvSpPr>
          <p:nvPr/>
        </p:nvSpPr>
        <p:spPr bwMode="auto">
          <a:xfrm>
            <a:off x="27633" y="6510150"/>
            <a:ext cx="8458200" cy="33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6" tIns="45574" rIns="91136" bIns="4557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r>
              <a:rPr lang="en-US" sz="800" dirty="0">
                <a:solidFill>
                  <a:srgbClr val="000000"/>
                </a:solidFill>
              </a:rPr>
              <a:t>Source: Prepared by </a:t>
            </a:r>
            <a:r>
              <a:rPr lang="en-US" sz="800" dirty="0">
                <a:solidFill>
                  <a:srgbClr val="000000"/>
                </a:solidFill>
                <a:hlinkClick r:id="rId3"/>
              </a:rPr>
              <a:t>www.aidsdatahub.org</a:t>
            </a:r>
            <a:r>
              <a:rPr lang="en-US" sz="800" dirty="0">
                <a:solidFill>
                  <a:srgbClr val="000000"/>
                </a:solidFill>
              </a:rPr>
              <a:t>  based on 1.  </a:t>
            </a:r>
            <a:r>
              <a:rPr lang="en-US" sz="800" dirty="0">
                <a:solidFill>
                  <a:prstClr val="black"/>
                </a:solidFill>
              </a:rPr>
              <a:t>UNAIDS. (2010). </a:t>
            </a:r>
            <a:r>
              <a:rPr lang="en-US" sz="800" i="1" dirty="0">
                <a:solidFill>
                  <a:prstClr val="black"/>
                </a:solidFill>
              </a:rPr>
              <a:t>Global Report: UNAIDS Report on the Global AIDS Epidemic.</a:t>
            </a:r>
            <a:r>
              <a:rPr lang="en-US" sz="800" b="1" dirty="0">
                <a:solidFill>
                  <a:prstClr val="black"/>
                </a:solidFill>
              </a:rPr>
              <a:t> </a:t>
            </a:r>
            <a:endParaRPr lang="en-US" sz="800" dirty="0">
              <a:solidFill>
                <a:prstClr val="black"/>
              </a:solidFill>
            </a:endParaRPr>
          </a:p>
          <a:p>
            <a:pPr eaLnBrk="1" fontAlgn="base" hangingPunct="1">
              <a:spcBef>
                <a:spcPct val="0"/>
              </a:spcBef>
              <a:spcAft>
                <a:spcPct val="0"/>
              </a:spcAft>
            </a:pPr>
            <a:endParaRPr lang="en-US" sz="800" dirty="0">
              <a:solidFill>
                <a:srgbClr val="000000"/>
              </a:solidFill>
            </a:endParaRPr>
          </a:p>
        </p:txBody>
      </p:sp>
    </p:spTree>
    <p:extLst>
      <p:ext uri="{BB962C8B-B14F-4D97-AF65-F5344CB8AC3E}">
        <p14:creationId xmlns:p14="http://schemas.microsoft.com/office/powerpoint/2010/main" val="3473390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bwMode="auto">
          <a:xfrm>
            <a:off x="226477"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dirty="0">
                <a:cs typeface="Cordia New" pitchFamily="34" charset="-34"/>
              </a:rPr>
              <a:t>Proportion of young people (15-24) with comprehensive HIV knowledge by age group and gender, 2006</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462351FE-22C4-49E9-A563-269EBEE166AB}" type="slidenum">
              <a:rPr lang="th-TH">
                <a:solidFill>
                  <a:prstClr val="black">
                    <a:tint val="75000"/>
                  </a:prstClr>
                </a:solidFill>
              </a:rPr>
              <a:pPr>
                <a:defRPr/>
              </a:pPr>
              <a:t>39</a:t>
            </a:fld>
            <a:endParaRPr lang="th-TH" dirty="0">
              <a:solidFill>
                <a:prstClr val="black">
                  <a:tint val="75000"/>
                </a:prstClr>
              </a:solidFill>
            </a:endParaRPr>
          </a:p>
        </p:txBody>
      </p:sp>
      <p:sp>
        <p:nvSpPr>
          <p:cNvPr id="67589" name="Text Box 36"/>
          <p:cNvSpPr txBox="1">
            <a:spLocks noChangeArrowheads="1"/>
          </p:cNvSpPr>
          <p:nvPr/>
        </p:nvSpPr>
        <p:spPr bwMode="auto">
          <a:xfrm>
            <a:off x="0" y="6519486"/>
            <a:ext cx="11125200" cy="33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6" tIns="45574" rIns="91136" bIns="4557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pPr>
            <a:r>
              <a:rPr lang="en-US" sz="800" dirty="0">
                <a:solidFill>
                  <a:prstClr val="black"/>
                </a:solidFill>
                <a:cs typeface="Arial" charset="0"/>
              </a:rPr>
              <a:t>Source: </a:t>
            </a:r>
            <a:r>
              <a:rPr lang="en-US" sz="800" dirty="0">
                <a:solidFill>
                  <a:srgbClr val="000000"/>
                </a:solidFill>
                <a:cs typeface="Arial" charset="0"/>
              </a:rPr>
              <a:t>Prepared by </a:t>
            </a:r>
            <a:r>
              <a:rPr lang="en-US" sz="800" dirty="0">
                <a:solidFill>
                  <a:srgbClr val="000000"/>
                </a:solidFill>
                <a:cs typeface="Arial" charset="0"/>
                <a:hlinkClick r:id="rId3"/>
              </a:rPr>
              <a:t>www.aidsdatahub.org</a:t>
            </a:r>
            <a:r>
              <a:rPr lang="en-US" sz="800" dirty="0">
                <a:solidFill>
                  <a:srgbClr val="000000"/>
                </a:solidFill>
                <a:cs typeface="Arial" charset="0"/>
              </a:rPr>
              <a:t>  based on </a:t>
            </a:r>
            <a:r>
              <a:rPr lang="en-US" sz="800" dirty="0">
                <a:solidFill>
                  <a:prstClr val="black"/>
                </a:solidFill>
                <a:cs typeface="Arial" charset="0"/>
              </a:rPr>
              <a:t>Institute for Population and Social Research (2006), Thailand National Sexual </a:t>
            </a:r>
            <a:r>
              <a:rPr lang="en-US" sz="800" dirty="0" err="1">
                <a:solidFill>
                  <a:prstClr val="black"/>
                </a:solidFill>
                <a:cs typeface="Arial" charset="0"/>
              </a:rPr>
              <a:t>Behavioural</a:t>
            </a:r>
            <a:r>
              <a:rPr lang="en-US" sz="800" dirty="0">
                <a:solidFill>
                  <a:prstClr val="black"/>
                </a:solidFill>
                <a:cs typeface="Arial" charset="0"/>
              </a:rPr>
              <a:t> Survey 2006 cited in National AIDS Prevention and Alleviation Committee Thailand. (2008). </a:t>
            </a:r>
            <a:r>
              <a:rPr lang="en-US" sz="800" i="1" dirty="0">
                <a:solidFill>
                  <a:prstClr val="black"/>
                </a:solidFill>
                <a:cs typeface="Arial" charset="0"/>
              </a:rPr>
              <a:t>UNGASS Country Progress Report: Thailand</a:t>
            </a:r>
            <a:endParaRPr lang="en-US" sz="800" dirty="0">
              <a:solidFill>
                <a:prstClr val="black"/>
              </a:solidFill>
              <a:cs typeface="Arial"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989185947"/>
              </p:ext>
            </p:extLst>
          </p:nvPr>
        </p:nvGraphicFramePr>
        <p:xfrm>
          <a:off x="1752603" y="2362200"/>
          <a:ext cx="8610601"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026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409741"/>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80">
            <a:extLst>
              <a:ext uri="{FF2B5EF4-FFF2-40B4-BE49-F238E27FC236}">
                <a16:creationId xmlns:a16="http://schemas.microsoft.com/office/drawing/2014/main" id="{F2941F6D-8432-4498-A79C-C695B46F46F1}"/>
              </a:ext>
            </a:extLst>
          </p:cNvPr>
          <p:cNvSpPr txBox="1"/>
          <p:nvPr/>
        </p:nvSpPr>
        <p:spPr>
          <a:xfrm>
            <a:off x="12929556" y="2570236"/>
            <a:ext cx="25397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rPr>
              <a:t>*</a:t>
            </a:r>
            <a:endParaRPr kumimoji="0" lang="en-GB" sz="12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9FA4D9F7-7AEC-4D57-806E-9DDF85E79849}"/>
              </a:ext>
            </a:extLst>
          </p:cNvPr>
          <p:cNvGrpSpPr/>
          <p:nvPr/>
        </p:nvGrpSpPr>
        <p:grpSpPr>
          <a:xfrm>
            <a:off x="588888" y="2293705"/>
            <a:ext cx="10972800" cy="3526005"/>
            <a:chOff x="705624" y="1779420"/>
            <a:chExt cx="10972800" cy="3526005"/>
          </a:xfrm>
        </p:grpSpPr>
        <p:grpSp>
          <p:nvGrpSpPr>
            <p:cNvPr id="3" name="Group 2">
              <a:extLst>
                <a:ext uri="{FF2B5EF4-FFF2-40B4-BE49-F238E27FC236}">
                  <a16:creationId xmlns:a16="http://schemas.microsoft.com/office/drawing/2014/main" id="{C528AC7E-3EFA-4FFF-9A76-2659CF078C76}"/>
                </a:ext>
              </a:extLst>
            </p:cNvPr>
            <p:cNvGrpSpPr/>
            <p:nvPr/>
          </p:nvGrpSpPr>
          <p:grpSpPr>
            <a:xfrm>
              <a:off x="705624" y="1779420"/>
              <a:ext cx="10972800" cy="3526005"/>
              <a:chOff x="705624" y="1779420"/>
              <a:chExt cx="10972800" cy="3526005"/>
            </a:xfrm>
          </p:grpSpPr>
          <p:graphicFrame>
            <p:nvGraphicFramePr>
              <p:cNvPr id="37" name="Chart 36">
                <a:extLst>
                  <a:ext uri="{FF2B5EF4-FFF2-40B4-BE49-F238E27FC236}">
                    <a16:creationId xmlns:a16="http://schemas.microsoft.com/office/drawing/2014/main" id="{2C932882-EB0E-4C0B-A7F3-4C44ECD2246D}"/>
                  </a:ext>
                </a:extLst>
              </p:cNvPr>
              <p:cNvGraphicFramePr>
                <a:graphicFrameLocks/>
              </p:cNvGraphicFramePr>
              <p:nvPr/>
            </p:nvGraphicFramePr>
            <p:xfrm>
              <a:off x="1228725" y="2206769"/>
              <a:ext cx="9915525" cy="3098656"/>
            </p:xfrm>
            <a:graphic>
              <a:graphicData uri="http://schemas.openxmlformats.org/drawingml/2006/chart">
                <c:chart xmlns:c="http://schemas.openxmlformats.org/drawingml/2006/chart" xmlns:r="http://schemas.openxmlformats.org/officeDocument/2006/relationships" r:id="rId3"/>
              </a:graphicData>
            </a:graphic>
          </p:graphicFrame>
          <p:sp>
            <p:nvSpPr>
              <p:cNvPr id="97" name="TextBox 10">
                <a:extLst>
                  <a:ext uri="{FF2B5EF4-FFF2-40B4-BE49-F238E27FC236}">
                    <a16:creationId xmlns:a16="http://schemas.microsoft.com/office/drawing/2014/main" id="{7BFA796C-16F5-466D-B0F7-B318C71F2BC5}"/>
                  </a:ext>
                </a:extLst>
              </p:cNvPr>
              <p:cNvSpPr txBox="1"/>
              <p:nvPr/>
            </p:nvSpPr>
            <p:spPr>
              <a:xfrm>
                <a:off x="10988375" y="2116018"/>
                <a:ext cx="678976" cy="62324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CCCC"/>
                    </a:solidFill>
                    <a:effectLst/>
                    <a:uLnTx/>
                    <a:uFillTx/>
                    <a:latin typeface="Arial"/>
                    <a:ea typeface="+mn-ea"/>
                    <a:cs typeface="Arial" pitchFamily="34" charset="0"/>
                  </a:rPr>
                  <a:t>95</a:t>
                </a:r>
                <a:r>
                  <a:rPr kumimoji="0" lang="en-US" sz="900" b="1" i="0" u="none" strike="noStrike" kern="1200" cap="none" spc="0" normalizeH="0" baseline="0" noProof="0" dirty="0">
                    <a:ln>
                      <a:noFill/>
                    </a:ln>
                    <a:solidFill>
                      <a:srgbClr val="33CCCC"/>
                    </a:solidFill>
                    <a:effectLst/>
                    <a:uLnTx/>
                    <a:uFillTx/>
                    <a:latin typeface="Arial"/>
                    <a:ea typeface="+mn-ea"/>
                    <a:cs typeface="Arial" pitchFamily="34" charset="0"/>
                  </a:rPr>
                  <a:t>%</a:t>
                </a:r>
                <a:endParaRPr kumimoji="0" lang="en-GB" sz="1400" b="1" i="0" u="none" strike="noStrike" kern="1200" cap="none" spc="0" normalizeH="0" baseline="0" noProof="0" dirty="0">
                  <a:ln>
                    <a:noFill/>
                  </a:ln>
                  <a:solidFill>
                    <a:srgbClr val="33CCCC"/>
                  </a:solidFill>
                  <a:effectLst/>
                  <a:uLnTx/>
                  <a:uFillTx/>
                  <a:latin typeface="Arial"/>
                  <a:ea typeface="+mn-ea"/>
                  <a:cs typeface="Arial" pitchFamily="34" charset="0"/>
                </a:endParaRPr>
              </a:p>
            </p:txBody>
          </p:sp>
          <p:cxnSp>
            <p:nvCxnSpPr>
              <p:cNvPr id="101" name="Straight Connector 100">
                <a:extLst>
                  <a:ext uri="{FF2B5EF4-FFF2-40B4-BE49-F238E27FC236}">
                    <a16:creationId xmlns:a16="http://schemas.microsoft.com/office/drawing/2014/main" id="{BFFAD65F-27B4-470C-B37F-46F364F1954D}"/>
                  </a:ext>
                </a:extLst>
              </p:cNvPr>
              <p:cNvCxnSpPr/>
              <p:nvPr/>
            </p:nvCxnSpPr>
            <p:spPr>
              <a:xfrm>
                <a:off x="1692797" y="2461640"/>
                <a:ext cx="9326880" cy="0"/>
              </a:xfrm>
              <a:prstGeom prst="line">
                <a:avLst/>
              </a:prstGeom>
              <a:solidFill>
                <a:srgbClr val="FF5050"/>
              </a:solidFill>
              <a:ln w="25400" cap="flat" cmpd="dbl" algn="ctr">
                <a:solidFill>
                  <a:schemeClr val="accent2">
                    <a:lumMod val="60000"/>
                    <a:lumOff val="40000"/>
                  </a:schemeClr>
                </a:solidFill>
                <a:prstDash val="solid"/>
              </a:ln>
              <a:effectLst/>
            </p:spPr>
          </p:cxnSp>
          <p:sp>
            <p:nvSpPr>
              <p:cNvPr id="110" name="Title 8">
                <a:extLst>
                  <a:ext uri="{FF2B5EF4-FFF2-40B4-BE49-F238E27FC236}">
                    <a16:creationId xmlns:a16="http://schemas.microsoft.com/office/drawing/2014/main" id="{E7D45E4B-6F90-40D8-82F2-F3461B614B8C}"/>
                  </a:ext>
                </a:extLst>
              </p:cNvPr>
              <p:cNvSpPr txBox="1">
                <a:spLocks/>
              </p:cNvSpPr>
              <p:nvPr/>
            </p:nvSpPr>
            <p:spPr>
              <a:xfrm>
                <a:off x="705624" y="1779420"/>
                <a:ext cx="10972800" cy="504254"/>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Arial Nova Cond" panose="020B0506020202020204" pitchFamily="34" charset="0"/>
                  <a:ea typeface="ＭＳ Ｐゴシック" pitchFamily="4" charset="-128"/>
                  <a:cs typeface="+mj-cs"/>
                </a:endParaRPr>
              </a:p>
            </p:txBody>
          </p:sp>
        </p:grpSp>
        <p:sp>
          <p:nvSpPr>
            <p:cNvPr id="94" name="Rectangle 93">
              <a:extLst>
                <a:ext uri="{FF2B5EF4-FFF2-40B4-BE49-F238E27FC236}">
                  <a16:creationId xmlns:a16="http://schemas.microsoft.com/office/drawing/2014/main" id="{BE23DCBE-6A10-4309-B719-B2409517E870}"/>
                </a:ext>
              </a:extLst>
            </p:cNvPr>
            <p:cNvSpPr/>
            <p:nvPr/>
          </p:nvSpPr>
          <p:spPr>
            <a:xfrm>
              <a:off x="3043802" y="3035849"/>
              <a:ext cx="53251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5050"/>
                  </a:solidFill>
                  <a:latin typeface="Arial" pitchFamily="34" charset="0"/>
                  <a:ea typeface="+mn-ea"/>
                  <a:cs typeface="Arial" pitchFamily="34" charset="0"/>
                </a:defRPr>
              </a:pPr>
              <a:r>
                <a:rPr kumimoji="0" lang="en-US" sz="16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53</a:t>
              </a:r>
              <a:r>
                <a:rPr kumimoji="0" lang="en-US" sz="10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a:t>
              </a:r>
              <a:endParaRPr kumimoji="0" lang="en-US"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103" name="Rectangle 102">
              <a:extLst>
                <a:ext uri="{FF2B5EF4-FFF2-40B4-BE49-F238E27FC236}">
                  <a16:creationId xmlns:a16="http://schemas.microsoft.com/office/drawing/2014/main" id="{7BA95CE1-3B8A-47AE-879A-BCB63C6C75F9}"/>
                </a:ext>
              </a:extLst>
            </p:cNvPr>
            <p:cNvSpPr/>
            <p:nvPr/>
          </p:nvSpPr>
          <p:spPr>
            <a:xfrm>
              <a:off x="4926768" y="2739266"/>
              <a:ext cx="53251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5050"/>
                  </a:solidFill>
                  <a:latin typeface="Arial" pitchFamily="34" charset="0"/>
                  <a:ea typeface="+mn-ea"/>
                  <a:cs typeface="Arial" pitchFamily="34" charset="0"/>
                </a:defRPr>
              </a:pPr>
              <a:r>
                <a:rPr kumimoji="0" lang="en-US" sz="16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69</a:t>
              </a:r>
              <a:r>
                <a:rPr kumimoji="0" lang="en-US" sz="10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a:t>
              </a:r>
              <a:endParaRPr kumimoji="0" lang="en-US"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104" name="Rectangle 103">
              <a:extLst>
                <a:ext uri="{FF2B5EF4-FFF2-40B4-BE49-F238E27FC236}">
                  <a16:creationId xmlns:a16="http://schemas.microsoft.com/office/drawing/2014/main" id="{CC162E5D-D6C1-49F5-AC17-178BEAF46D47}"/>
                </a:ext>
              </a:extLst>
            </p:cNvPr>
            <p:cNvSpPr/>
            <p:nvPr/>
          </p:nvSpPr>
          <p:spPr>
            <a:xfrm>
              <a:off x="6766588" y="2764244"/>
              <a:ext cx="53251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5050"/>
                  </a:solidFill>
                  <a:latin typeface="Arial" pitchFamily="34" charset="0"/>
                  <a:ea typeface="+mn-ea"/>
                  <a:cs typeface="Arial" pitchFamily="34" charset="0"/>
                </a:defRPr>
              </a:pPr>
              <a:r>
                <a:rPr kumimoji="0" lang="en-US" sz="16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68</a:t>
              </a:r>
              <a:r>
                <a:rPr kumimoji="0" lang="en-US" sz="10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a:t>
              </a:r>
              <a:endParaRPr kumimoji="0" lang="en-US"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105" name="Rectangle 104">
              <a:extLst>
                <a:ext uri="{FF2B5EF4-FFF2-40B4-BE49-F238E27FC236}">
                  <a16:creationId xmlns:a16="http://schemas.microsoft.com/office/drawing/2014/main" id="{DC6A89B5-0D1C-4D15-9FA8-1AB2F1601026}"/>
                </a:ext>
              </a:extLst>
            </p:cNvPr>
            <p:cNvSpPr/>
            <p:nvPr/>
          </p:nvSpPr>
          <p:spPr>
            <a:xfrm>
              <a:off x="8615682" y="2793691"/>
              <a:ext cx="53251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5050"/>
                  </a:solidFill>
                  <a:latin typeface="Arial" pitchFamily="34" charset="0"/>
                  <a:ea typeface="+mn-ea"/>
                  <a:cs typeface="Arial" pitchFamily="34" charset="0"/>
                </a:defRPr>
              </a:pPr>
              <a:r>
                <a:rPr kumimoji="0" lang="en-US" sz="16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66</a:t>
              </a:r>
              <a:r>
                <a:rPr kumimoji="0" lang="en-US" sz="10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a:t>
              </a:r>
              <a:endParaRPr kumimoji="0" lang="en-US"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106" name="Rectangle 105">
              <a:extLst>
                <a:ext uri="{FF2B5EF4-FFF2-40B4-BE49-F238E27FC236}">
                  <a16:creationId xmlns:a16="http://schemas.microsoft.com/office/drawing/2014/main" id="{3360780C-53E8-4FFF-9D02-CE8DA4F78D61}"/>
                </a:ext>
              </a:extLst>
            </p:cNvPr>
            <p:cNvSpPr/>
            <p:nvPr/>
          </p:nvSpPr>
          <p:spPr>
            <a:xfrm>
              <a:off x="10468416" y="3372181"/>
              <a:ext cx="53251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5050"/>
                  </a:solidFill>
                  <a:latin typeface="Arial" pitchFamily="34" charset="0"/>
                  <a:ea typeface="+mn-ea"/>
                  <a:cs typeface="Arial" pitchFamily="34" charset="0"/>
                </a:defRPr>
              </a:pPr>
              <a:r>
                <a:rPr kumimoji="0" lang="en-US" sz="16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38</a:t>
              </a:r>
              <a:r>
                <a:rPr kumimoji="0" lang="en-US" sz="10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a:t>
              </a:r>
              <a:endParaRPr kumimoji="0" lang="en-US" sz="12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grpSp>
      <p:sp>
        <p:nvSpPr>
          <p:cNvPr id="38" name="Rectangle 37">
            <a:extLst>
              <a:ext uri="{FF2B5EF4-FFF2-40B4-BE49-F238E27FC236}">
                <a16:creationId xmlns:a16="http://schemas.microsoft.com/office/drawing/2014/main" id="{A6B5A123-ECB5-4A8C-8761-5BF01028B294}"/>
              </a:ext>
            </a:extLst>
          </p:cNvPr>
          <p:cNvSpPr/>
          <p:nvPr/>
        </p:nvSpPr>
        <p:spPr>
          <a:xfrm>
            <a:off x="408226" y="6609164"/>
            <a:ext cx="7917067" cy="230832"/>
          </a:xfrm>
          <a:prstGeom prst="rect">
            <a:avLst/>
          </a:prstGeom>
        </p:spPr>
        <p:txBody>
          <a:bodyPr wrap="square">
            <a:spAutoFit/>
          </a:bodyPr>
          <a:lstStyle/>
          <a:p>
            <a:pPr lvl="0" fontAlgn="base">
              <a:spcBef>
                <a:spcPct val="0"/>
              </a:spcBef>
              <a:spcAft>
                <a:spcPct val="0"/>
              </a:spcAft>
              <a:defRPr/>
            </a:pPr>
            <a:r>
              <a:rPr kumimoji="0" lang="en-US" sz="9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based on Thailand GAM </a:t>
            </a:r>
            <a:r>
              <a:rPr lang="en-US" sz="900" dirty="0">
                <a:solidFill>
                  <a:prstClr val="black"/>
                </a:solidFill>
                <a:latin typeface="Arial"/>
                <a:ea typeface="ＭＳ Ｐゴシック" pitchFamily="34" charset="-128"/>
                <a:cs typeface="Arial" pitchFamily="34" charset="0"/>
              </a:rPr>
              <a:t>reporting and Department of Disease Control, Ministry of Public Health </a:t>
            </a:r>
            <a:endParaRPr kumimoji="0" lang="en-US" sz="9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endParaRPr>
          </a:p>
        </p:txBody>
      </p:sp>
      <p:sp>
        <p:nvSpPr>
          <p:cNvPr id="27" name="TextBox 26">
            <a:extLst>
              <a:ext uri="{FF2B5EF4-FFF2-40B4-BE49-F238E27FC236}">
                <a16:creationId xmlns:a16="http://schemas.microsoft.com/office/drawing/2014/main" id="{1CD1156B-13CB-4EEF-860C-D232CA8EF196}"/>
              </a:ext>
            </a:extLst>
          </p:cNvPr>
          <p:cNvSpPr txBox="1"/>
          <p:nvPr/>
        </p:nvSpPr>
        <p:spPr>
          <a:xfrm>
            <a:off x="7079302" y="6122313"/>
            <a:ext cx="4254742" cy="430887"/>
          </a:xfrm>
          <a:prstGeom prst="rect">
            <a:avLst/>
          </a:prstGeom>
          <a:noFill/>
        </p:spPr>
        <p:txBody>
          <a:bodyPr wrap="square">
            <a:spAutoFit/>
          </a:bodyPr>
          <a:lstStyle/>
          <a:p>
            <a:r>
              <a:rPr lang="en-US" sz="1100" dirty="0">
                <a:latin typeface="Arial Nova" panose="020B0504020202020204" pitchFamily="34" charset="0"/>
              </a:rPr>
              <a:t>Note: * national 2018 data; ** non-venue based female sex workers 2017 data for sub-national and 2019 data for national</a:t>
            </a:r>
          </a:p>
        </p:txBody>
      </p:sp>
      <p:sp>
        <p:nvSpPr>
          <p:cNvPr id="2" name="Title 1">
            <a:extLst>
              <a:ext uri="{FF2B5EF4-FFF2-40B4-BE49-F238E27FC236}">
                <a16:creationId xmlns:a16="http://schemas.microsoft.com/office/drawing/2014/main" id="{A6D8FA66-1AC1-75F5-A49A-F4AFC0D55372}"/>
              </a:ext>
            </a:extLst>
          </p:cNvPr>
          <p:cNvSpPr>
            <a:spLocks noGrp="1"/>
          </p:cNvSpPr>
          <p:nvPr>
            <p:ph type="title"/>
          </p:nvPr>
        </p:nvSpPr>
        <p:spPr/>
        <p:txBody>
          <a:bodyPr/>
          <a:lstStyle/>
          <a:p>
            <a:r>
              <a:rPr lang="en-US" dirty="0"/>
              <a:t>HIV testing coverage among key populations, 2017-2020</a:t>
            </a:r>
            <a:br>
              <a:rPr lang="en-US" dirty="0"/>
            </a:br>
            <a:endParaRPr lang="en-US" dirty="0"/>
          </a:p>
        </p:txBody>
      </p:sp>
    </p:spTree>
    <p:extLst>
      <p:ext uri="{BB962C8B-B14F-4D97-AF65-F5344CB8AC3E}">
        <p14:creationId xmlns:p14="http://schemas.microsoft.com/office/powerpoint/2010/main" val="573171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64EBA8-1CF8-4294-B668-73CE828A8E3E}"/>
              </a:ext>
            </a:extLst>
          </p:cNvPr>
          <p:cNvSpPr/>
          <p:nvPr/>
        </p:nvSpPr>
        <p:spPr>
          <a:xfrm>
            <a:off x="476655" y="5757125"/>
            <a:ext cx="4647794" cy="76944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prstClr val="black"/>
                </a:solidFill>
                <a:latin typeface="Arial Nova Cond" panose="020B0506020202020204" pitchFamily="34" charset="0"/>
                <a:cs typeface="Arial" panose="020B0604020202020204" pitchFamily="34" charset="0"/>
              </a:rPr>
              <a:t>Note: Received a combined set of comprehensive HIV prevention interventions (any 2 out of 3 services - condom and lubricants, counselling, and STI screening for sex workers, men who have sex with men and transgender / received new, clean needles or syringes for people who inject drugs) </a:t>
            </a:r>
          </a:p>
        </p:txBody>
      </p:sp>
      <p:sp>
        <p:nvSpPr>
          <p:cNvPr id="62" name="TextBox 47">
            <a:extLst>
              <a:ext uri="{FF2B5EF4-FFF2-40B4-BE49-F238E27FC236}">
                <a16:creationId xmlns:a16="http://schemas.microsoft.com/office/drawing/2014/main" id="{8BEE4BD8-F096-413A-8D8C-9066A8912BD8}"/>
              </a:ext>
            </a:extLst>
          </p:cNvPr>
          <p:cNvSpPr txBox="1"/>
          <p:nvPr/>
        </p:nvSpPr>
        <p:spPr>
          <a:xfrm>
            <a:off x="6400800" y="1371600"/>
            <a:ext cx="5034113"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Nova" panose="020B0504020202020204" pitchFamily="34" charset="0"/>
                <a:cs typeface="Arial" pitchFamily="34" charset="0"/>
              </a:rPr>
              <a:t>NSP programme coverage  </a:t>
            </a:r>
            <a:r>
              <a:rPr kumimoji="0" lang="en-GB" sz="1400" b="0" i="0" u="none" strike="noStrike" kern="0" cap="none" spc="0" normalizeH="0" baseline="0" noProof="0" dirty="0">
                <a:ln>
                  <a:noFill/>
                </a:ln>
                <a:solidFill>
                  <a:sysClr val="windowText" lastClr="000000"/>
                </a:solidFill>
                <a:effectLst/>
                <a:uLnTx/>
                <a:uFillTx/>
                <a:latin typeface="Arial Nova" panose="020B0504020202020204" pitchFamily="34" charset="0"/>
                <a:cs typeface="Arial" pitchFamily="34" charset="0"/>
              </a:rPr>
              <a:t>(needles and syringes per PWID per year)</a:t>
            </a:r>
          </a:p>
        </p:txBody>
      </p:sp>
      <p:sp>
        <p:nvSpPr>
          <p:cNvPr id="66" name="Rectangle 65">
            <a:extLst>
              <a:ext uri="{FF2B5EF4-FFF2-40B4-BE49-F238E27FC236}">
                <a16:creationId xmlns:a16="http://schemas.microsoft.com/office/drawing/2014/main" id="{F3F4EB78-75DE-4B05-A4B0-4F6D59957F2A}"/>
              </a:ext>
            </a:extLst>
          </p:cNvPr>
          <p:cNvSpPr/>
          <p:nvPr/>
        </p:nvSpPr>
        <p:spPr>
          <a:xfrm rot="16200000">
            <a:off x="5810175" y="2062720"/>
            <a:ext cx="1885065" cy="461665"/>
          </a:xfrm>
          <a:prstGeom prst="rect">
            <a:avLst/>
          </a:prstGeom>
        </p:spPr>
        <p:txBody>
          <a:bodyPr wrap="square">
            <a:spAutoFit/>
          </a:bodyPr>
          <a:lstStyle/>
          <a:p>
            <a:r>
              <a:rPr lang="en-GB" sz="1200" kern="0" dirty="0">
                <a:solidFill>
                  <a:sysClr val="windowText" lastClr="000000"/>
                </a:solidFill>
                <a:latin typeface="Arial Nova Cond" panose="020B0506020202020204" pitchFamily="34" charset="0"/>
                <a:cs typeface="Arial" pitchFamily="34" charset="0"/>
              </a:rPr>
              <a:t>needles and syringes per PWID per year</a:t>
            </a:r>
            <a:endParaRPr lang="en-US" dirty="0"/>
          </a:p>
        </p:txBody>
      </p:sp>
      <p:graphicFrame>
        <p:nvGraphicFramePr>
          <p:cNvPr id="52" name="Chart 51">
            <a:extLst>
              <a:ext uri="{FF2B5EF4-FFF2-40B4-BE49-F238E27FC236}">
                <a16:creationId xmlns:a16="http://schemas.microsoft.com/office/drawing/2014/main" id="{FDDC256C-3FA1-4FA0-89DB-5B25671E28BA}"/>
              </a:ext>
            </a:extLst>
          </p:cNvPr>
          <p:cNvGraphicFramePr>
            <a:graphicFrameLocks/>
          </p:cNvGraphicFramePr>
          <p:nvPr/>
        </p:nvGraphicFramePr>
        <p:xfrm>
          <a:off x="6822305" y="3499733"/>
          <a:ext cx="4805363"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a:extLst>
              <a:ext uri="{FF2B5EF4-FFF2-40B4-BE49-F238E27FC236}">
                <a16:creationId xmlns:a16="http://schemas.microsoft.com/office/drawing/2014/main" id="{67559831-0233-4613-A51F-EA424E662D25}"/>
              </a:ext>
            </a:extLst>
          </p:cNvPr>
          <p:cNvGrpSpPr/>
          <p:nvPr/>
        </p:nvGrpSpPr>
        <p:grpSpPr>
          <a:xfrm>
            <a:off x="6826342" y="1463180"/>
            <a:ext cx="5337544" cy="2055529"/>
            <a:chOff x="6826342" y="1541004"/>
            <a:chExt cx="5337544" cy="2055529"/>
          </a:xfrm>
        </p:grpSpPr>
        <p:graphicFrame>
          <p:nvGraphicFramePr>
            <p:cNvPr id="51" name="Chart 50">
              <a:extLst>
                <a:ext uri="{FF2B5EF4-FFF2-40B4-BE49-F238E27FC236}">
                  <a16:creationId xmlns:a16="http://schemas.microsoft.com/office/drawing/2014/main" id="{D94CDB80-FF03-4964-9B5F-796300B58F54}"/>
                </a:ext>
              </a:extLst>
            </p:cNvPr>
            <p:cNvGraphicFramePr>
              <a:graphicFrameLocks/>
            </p:cNvGraphicFramePr>
            <p:nvPr/>
          </p:nvGraphicFramePr>
          <p:xfrm>
            <a:off x="6826342" y="1541004"/>
            <a:ext cx="4801326" cy="2055529"/>
          </p:xfrm>
          <a:graphic>
            <a:graphicData uri="http://schemas.openxmlformats.org/drawingml/2006/chart">
              <c:chart xmlns:c="http://schemas.openxmlformats.org/drawingml/2006/chart" xmlns:r="http://schemas.openxmlformats.org/officeDocument/2006/relationships" r:id="rId4"/>
            </a:graphicData>
          </a:graphic>
        </p:graphicFrame>
        <p:sp>
          <p:nvSpPr>
            <p:cNvPr id="63" name="TextBox 13">
              <a:extLst>
                <a:ext uri="{FF2B5EF4-FFF2-40B4-BE49-F238E27FC236}">
                  <a16:creationId xmlns:a16="http://schemas.microsoft.com/office/drawing/2014/main" id="{50D3E64D-8C24-4282-9811-AEC33B770466}"/>
                </a:ext>
              </a:extLst>
            </p:cNvPr>
            <p:cNvSpPr txBox="1"/>
            <p:nvPr/>
          </p:nvSpPr>
          <p:spPr>
            <a:xfrm>
              <a:off x="10518023" y="1618460"/>
              <a:ext cx="1645863"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00B050"/>
                  </a:solidFill>
                  <a:effectLst/>
                  <a:uLnTx/>
                  <a:uFillTx/>
                  <a:latin typeface="Arial"/>
                  <a:ea typeface="+mn-ea"/>
                  <a:cs typeface="Arial" pitchFamily="34" charset="0"/>
                </a:rPr>
                <a:t>High coverage: &gt;200</a:t>
              </a:r>
            </a:p>
          </p:txBody>
        </p:sp>
        <p:sp>
          <p:nvSpPr>
            <p:cNvPr id="64" name="TextBox 14">
              <a:extLst>
                <a:ext uri="{FF2B5EF4-FFF2-40B4-BE49-F238E27FC236}">
                  <a16:creationId xmlns:a16="http://schemas.microsoft.com/office/drawing/2014/main" id="{7A3A0EB2-0530-4E0F-B865-CDF037707ABD}"/>
                </a:ext>
              </a:extLst>
            </p:cNvPr>
            <p:cNvSpPr txBox="1"/>
            <p:nvPr/>
          </p:nvSpPr>
          <p:spPr>
            <a:xfrm>
              <a:off x="9823886" y="2054664"/>
              <a:ext cx="2340000"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78E1E"/>
                  </a:solidFill>
                  <a:effectLst/>
                  <a:uLnTx/>
                  <a:uFillTx/>
                  <a:latin typeface="Arial"/>
                  <a:ea typeface="+mn-ea"/>
                  <a:cs typeface="Arial" pitchFamily="34" charset="0"/>
                </a:rPr>
                <a:t>Medium coverage: &gt;100–&lt;200</a:t>
              </a:r>
            </a:p>
          </p:txBody>
        </p:sp>
        <p:sp>
          <p:nvSpPr>
            <p:cNvPr id="65" name="TextBox 15">
              <a:extLst>
                <a:ext uri="{FF2B5EF4-FFF2-40B4-BE49-F238E27FC236}">
                  <a16:creationId xmlns:a16="http://schemas.microsoft.com/office/drawing/2014/main" id="{9B723458-6732-4020-9639-D98525D06394}"/>
                </a:ext>
              </a:extLst>
            </p:cNvPr>
            <p:cNvSpPr txBox="1"/>
            <p:nvPr/>
          </p:nvSpPr>
          <p:spPr>
            <a:xfrm>
              <a:off x="9830683" y="2490868"/>
              <a:ext cx="2333203"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5050"/>
                  </a:solidFill>
                  <a:effectLst/>
                  <a:uLnTx/>
                  <a:uFillTx/>
                  <a:latin typeface="Arial"/>
                  <a:ea typeface="+mn-ea"/>
                  <a:cs typeface="Arial" pitchFamily="34" charset="0"/>
                </a:rPr>
                <a:t>Low coverage: &lt;100 </a:t>
              </a:r>
            </a:p>
          </p:txBody>
        </p:sp>
      </p:grpSp>
      <p:sp>
        <p:nvSpPr>
          <p:cNvPr id="53" name="Rectangle 52">
            <a:extLst>
              <a:ext uri="{FF2B5EF4-FFF2-40B4-BE49-F238E27FC236}">
                <a16:creationId xmlns:a16="http://schemas.microsoft.com/office/drawing/2014/main" id="{BEEA05C2-9580-42AE-A125-BF6EBBD03156}"/>
              </a:ext>
            </a:extLst>
          </p:cNvPr>
          <p:cNvSpPr/>
          <p:nvPr/>
        </p:nvSpPr>
        <p:spPr>
          <a:xfrm rot="16200000">
            <a:off x="5808782" y="4594970"/>
            <a:ext cx="1885065" cy="276999"/>
          </a:xfrm>
          <a:prstGeom prst="rect">
            <a:avLst/>
          </a:prstGeom>
        </p:spPr>
        <p:txBody>
          <a:bodyPr wrap="square">
            <a:spAutoFit/>
          </a:bodyPr>
          <a:lstStyle/>
          <a:p>
            <a:r>
              <a:rPr lang="en-GB" sz="1200" kern="0" dirty="0">
                <a:solidFill>
                  <a:sysClr val="windowText" lastClr="000000"/>
                </a:solidFill>
                <a:latin typeface="Arial Nova Cond" panose="020B0506020202020204" pitchFamily="34" charset="0"/>
                <a:cs typeface="Arial" pitchFamily="34" charset="0"/>
              </a:rPr>
              <a:t>PWID receiving OST</a:t>
            </a:r>
            <a:endParaRPr lang="en-US" dirty="0"/>
          </a:p>
        </p:txBody>
      </p:sp>
      <p:sp>
        <p:nvSpPr>
          <p:cNvPr id="54" name="TextBox 47">
            <a:extLst>
              <a:ext uri="{FF2B5EF4-FFF2-40B4-BE49-F238E27FC236}">
                <a16:creationId xmlns:a16="http://schemas.microsoft.com/office/drawing/2014/main" id="{D2CD1D59-5C74-4590-BB93-3499F371F33F}"/>
              </a:ext>
            </a:extLst>
          </p:cNvPr>
          <p:cNvSpPr txBox="1"/>
          <p:nvPr/>
        </p:nvSpPr>
        <p:spPr>
          <a:xfrm>
            <a:off x="7293105" y="3662908"/>
            <a:ext cx="4469324"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Arial Nova Cond" panose="020B0506020202020204" pitchFamily="34" charset="0"/>
                <a:cs typeface="Arial" pitchFamily="34" charset="0"/>
              </a:rPr>
              <a:t>OST programme coverage </a:t>
            </a:r>
            <a:r>
              <a:rPr kumimoji="0" lang="en-GB" sz="1200" b="0" i="0" u="none" strike="noStrike" kern="0" cap="none" spc="0" normalizeH="0" baseline="0" noProof="0" dirty="0">
                <a:ln>
                  <a:noFill/>
                </a:ln>
                <a:solidFill>
                  <a:sysClr val="windowText" lastClr="000000"/>
                </a:solidFill>
                <a:effectLst/>
                <a:uLnTx/>
                <a:uFillTx/>
                <a:latin typeface="Arial Nova Cond" panose="020B0506020202020204" pitchFamily="34" charset="0"/>
                <a:cs typeface="Arial" pitchFamily="34" charset="0"/>
              </a:rPr>
              <a:t>(Percent PWID receiving OST)</a:t>
            </a:r>
          </a:p>
        </p:txBody>
      </p:sp>
      <p:cxnSp>
        <p:nvCxnSpPr>
          <p:cNvPr id="55" name="Straight Connector 22">
            <a:extLst>
              <a:ext uri="{FF2B5EF4-FFF2-40B4-BE49-F238E27FC236}">
                <a16:creationId xmlns:a16="http://schemas.microsoft.com/office/drawing/2014/main" id="{D28C71D2-FE28-4CC6-A162-90DB76B6C264}"/>
              </a:ext>
            </a:extLst>
          </p:cNvPr>
          <p:cNvCxnSpPr>
            <a:cxnSpLocks noChangeShapeType="1"/>
          </p:cNvCxnSpPr>
          <p:nvPr/>
        </p:nvCxnSpPr>
        <p:spPr bwMode="auto">
          <a:xfrm>
            <a:off x="7344445" y="4181494"/>
            <a:ext cx="4114800" cy="0"/>
          </a:xfrm>
          <a:prstGeom prst="line">
            <a:avLst/>
          </a:prstGeom>
          <a:noFill/>
          <a:ln w="15875" algn="ctr">
            <a:solidFill>
              <a:srgbClr val="00A99A"/>
            </a:solidFill>
            <a:prstDash val="sysDot"/>
            <a:round/>
            <a:headEnd/>
            <a:tailEnd/>
          </a:ln>
          <a:extLst>
            <a:ext uri="{909E8E84-426E-40DD-AFC4-6F175D3DCCD1}">
              <a14:hiddenFill xmlns:a14="http://schemas.microsoft.com/office/drawing/2010/main">
                <a:noFill/>
              </a14:hiddenFill>
            </a:ext>
          </a:extLst>
        </p:spPr>
      </p:cxnSp>
      <p:sp>
        <p:nvSpPr>
          <p:cNvPr id="15" name="Rectangle: Rounded Corners 14">
            <a:extLst>
              <a:ext uri="{FF2B5EF4-FFF2-40B4-BE49-F238E27FC236}">
                <a16:creationId xmlns:a16="http://schemas.microsoft.com/office/drawing/2014/main" id="{293E3919-73A9-4C4E-9F02-776E879ABA7B}"/>
              </a:ext>
            </a:extLst>
          </p:cNvPr>
          <p:cNvSpPr/>
          <p:nvPr/>
        </p:nvSpPr>
        <p:spPr>
          <a:xfrm>
            <a:off x="11237849" y="4250460"/>
            <a:ext cx="914400" cy="914400"/>
          </a:xfrm>
          <a:prstGeom prst="roundRect">
            <a:avLst/>
          </a:prstGeom>
        </p:spPr>
        <p:txBody>
          <a:bodyPr wrap="none" rtlCol="0" anchor="ctr">
            <a:spAutoFit/>
          </a:bodyPr>
          <a:lstStyle/>
          <a:p>
            <a:pPr algn="ctr"/>
            <a:endParaRPr lang="en-US" sz="1000" cap="all" dirty="0">
              <a:solidFill>
                <a:prstClr val="black"/>
              </a:solidFill>
            </a:endParaRPr>
          </a:p>
        </p:txBody>
      </p:sp>
      <p:sp>
        <p:nvSpPr>
          <p:cNvPr id="20" name="Rectangle: Rounded Corners 19">
            <a:extLst>
              <a:ext uri="{FF2B5EF4-FFF2-40B4-BE49-F238E27FC236}">
                <a16:creationId xmlns:a16="http://schemas.microsoft.com/office/drawing/2014/main" id="{C2E972FC-FE2A-4CE8-8E5B-11AF1332B4C6}"/>
              </a:ext>
            </a:extLst>
          </p:cNvPr>
          <p:cNvSpPr/>
          <p:nvPr/>
        </p:nvSpPr>
        <p:spPr>
          <a:xfrm>
            <a:off x="11313576" y="4006381"/>
            <a:ext cx="868680" cy="365760"/>
          </a:xfrm>
          <a:prstGeom prst="roundRect">
            <a:avLst/>
          </a:prstGeom>
          <a:solidFill>
            <a:srgbClr val="00A99A"/>
          </a:solidFill>
        </p:spPr>
        <p:txBody>
          <a:bodyPr wrap="none" rtlCol="0" anchor="ctr">
            <a:spAutoFit/>
          </a:bodyPr>
          <a:lstStyle/>
          <a:p>
            <a:pPr algn="ctr"/>
            <a:endParaRPr lang="en-US" sz="1000" cap="all" dirty="0">
              <a:solidFill>
                <a:prstClr val="black"/>
              </a:solidFill>
            </a:endParaRPr>
          </a:p>
        </p:txBody>
      </p:sp>
      <p:sp>
        <p:nvSpPr>
          <p:cNvPr id="40" name="TextBox 39">
            <a:extLst>
              <a:ext uri="{FF2B5EF4-FFF2-40B4-BE49-F238E27FC236}">
                <a16:creationId xmlns:a16="http://schemas.microsoft.com/office/drawing/2014/main" id="{0123812F-90AD-463D-957C-836B3DE3045F}"/>
              </a:ext>
            </a:extLst>
          </p:cNvPr>
          <p:cNvSpPr txBox="1"/>
          <p:nvPr/>
        </p:nvSpPr>
        <p:spPr>
          <a:xfrm>
            <a:off x="11182654" y="4027525"/>
            <a:ext cx="1132563" cy="276999"/>
          </a:xfrm>
          <a:prstGeom prst="rect">
            <a:avLst/>
          </a:prstGeom>
          <a:noFill/>
        </p:spPr>
        <p:txBody>
          <a:bodyPr wrap="square" rtlCol="0">
            <a:spAutoFit/>
          </a:bodyPr>
          <a:lstStyle/>
          <a:p>
            <a:pPr algn="ctr"/>
            <a:r>
              <a:rPr lang="en-US" sz="1200" b="1" dirty="0">
                <a:solidFill>
                  <a:schemeClr val="bg1"/>
                </a:solidFill>
                <a:latin typeface="Arial Nova" panose="020B0504020202020204" pitchFamily="34" charset="0"/>
              </a:rPr>
              <a:t>2025 Target</a:t>
            </a:r>
          </a:p>
        </p:txBody>
      </p:sp>
      <p:sp>
        <p:nvSpPr>
          <p:cNvPr id="42" name="TextBox 41">
            <a:extLst>
              <a:ext uri="{FF2B5EF4-FFF2-40B4-BE49-F238E27FC236}">
                <a16:creationId xmlns:a16="http://schemas.microsoft.com/office/drawing/2014/main" id="{EC60D69B-2F97-481E-A80C-C87BEC564731}"/>
              </a:ext>
            </a:extLst>
          </p:cNvPr>
          <p:cNvSpPr txBox="1"/>
          <p:nvPr/>
        </p:nvSpPr>
        <p:spPr>
          <a:xfrm>
            <a:off x="7107536" y="4050689"/>
            <a:ext cx="304892" cy="261610"/>
          </a:xfrm>
          <a:prstGeom prst="rect">
            <a:avLst/>
          </a:prstGeom>
          <a:noFill/>
        </p:spPr>
        <p:txBody>
          <a:bodyPr wrap="none" rtlCol="0">
            <a:spAutoFit/>
          </a:bodyPr>
          <a:lstStyle/>
          <a:p>
            <a:r>
              <a:rPr lang="en-US" sz="1100" dirty="0">
                <a:latin typeface="Arial Nova" panose="020B0504020202020204" pitchFamily="34" charset="0"/>
              </a:rPr>
              <a:t>%</a:t>
            </a:r>
          </a:p>
        </p:txBody>
      </p:sp>
      <p:sp>
        <p:nvSpPr>
          <p:cNvPr id="68" name="TextBox 47">
            <a:extLst>
              <a:ext uri="{FF2B5EF4-FFF2-40B4-BE49-F238E27FC236}">
                <a16:creationId xmlns:a16="http://schemas.microsoft.com/office/drawing/2014/main" id="{11E91564-6014-4F62-8A10-8B84DF039D10}"/>
              </a:ext>
            </a:extLst>
          </p:cNvPr>
          <p:cNvSpPr txBox="1"/>
          <p:nvPr/>
        </p:nvSpPr>
        <p:spPr>
          <a:xfrm>
            <a:off x="476655" y="1377734"/>
            <a:ext cx="5034113"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Nova" panose="020B0504020202020204" pitchFamily="34" charset="0"/>
                <a:cs typeface="Arial" pitchFamily="34" charset="0"/>
              </a:rPr>
              <a:t>Comprehensive HIV prevention coverage among key populations</a:t>
            </a:r>
            <a:endParaRPr kumimoji="0" lang="en-GB" sz="1400" b="0" i="0" u="none" strike="noStrike" kern="0" cap="none" spc="0" normalizeH="0" baseline="0" noProof="0" dirty="0">
              <a:ln>
                <a:noFill/>
              </a:ln>
              <a:solidFill>
                <a:sysClr val="windowText" lastClr="000000"/>
              </a:solidFill>
              <a:effectLst/>
              <a:uLnTx/>
              <a:uFillTx/>
              <a:latin typeface="Arial Nova" panose="020B0504020202020204" pitchFamily="34" charset="0"/>
              <a:cs typeface="Arial" pitchFamily="34" charset="0"/>
            </a:endParaRPr>
          </a:p>
        </p:txBody>
      </p:sp>
      <p:cxnSp>
        <p:nvCxnSpPr>
          <p:cNvPr id="70" name="Straight Connector 69">
            <a:extLst>
              <a:ext uri="{FF2B5EF4-FFF2-40B4-BE49-F238E27FC236}">
                <a16:creationId xmlns:a16="http://schemas.microsoft.com/office/drawing/2014/main" id="{A948A3A1-28F6-4FF6-B27F-C6C6C3CD0164}"/>
              </a:ext>
            </a:extLst>
          </p:cNvPr>
          <p:cNvCxnSpPr>
            <a:cxnSpLocks/>
          </p:cNvCxnSpPr>
          <p:nvPr/>
        </p:nvCxnSpPr>
        <p:spPr>
          <a:xfrm>
            <a:off x="6096000" y="1411800"/>
            <a:ext cx="0" cy="4572000"/>
          </a:xfrm>
          <a:prstGeom prst="line">
            <a:avLst/>
          </a:prstGeom>
          <a:noFill/>
          <a:ln w="19050" cap="flat" cmpd="sng" algn="ctr">
            <a:solidFill>
              <a:sysClr val="window" lastClr="FFFFFF">
                <a:lumMod val="50000"/>
              </a:sysClr>
            </a:solidFill>
            <a:prstDash val="sysDash"/>
            <a:headEnd type="oval"/>
            <a:tailEnd type="oval"/>
          </a:ln>
          <a:effectLst/>
        </p:spPr>
      </p:cxnSp>
      <p:grpSp>
        <p:nvGrpSpPr>
          <p:cNvPr id="44" name="Group 43">
            <a:extLst>
              <a:ext uri="{FF2B5EF4-FFF2-40B4-BE49-F238E27FC236}">
                <a16:creationId xmlns:a16="http://schemas.microsoft.com/office/drawing/2014/main" id="{6C273DEA-1DE2-432A-A26F-EDE756FA3951}"/>
              </a:ext>
            </a:extLst>
          </p:cNvPr>
          <p:cNvGrpSpPr/>
          <p:nvPr/>
        </p:nvGrpSpPr>
        <p:grpSpPr>
          <a:xfrm>
            <a:off x="19450" y="1540636"/>
            <a:ext cx="6038776" cy="4052768"/>
            <a:chOff x="19450" y="1540636"/>
            <a:chExt cx="6038776" cy="4052768"/>
          </a:xfrm>
        </p:grpSpPr>
        <p:graphicFrame>
          <p:nvGraphicFramePr>
            <p:cNvPr id="67" name="Chart 66">
              <a:extLst>
                <a:ext uri="{FF2B5EF4-FFF2-40B4-BE49-F238E27FC236}">
                  <a16:creationId xmlns:a16="http://schemas.microsoft.com/office/drawing/2014/main" id="{A4A85852-CF3D-42AC-A12B-568D42E4DFF7}"/>
                </a:ext>
              </a:extLst>
            </p:cNvPr>
            <p:cNvGraphicFramePr>
              <a:graphicFrameLocks/>
            </p:cNvGraphicFramePr>
            <p:nvPr/>
          </p:nvGraphicFramePr>
          <p:xfrm>
            <a:off x="19450" y="1540636"/>
            <a:ext cx="6038776" cy="4052768"/>
          </p:xfrm>
          <a:graphic>
            <a:graphicData uri="http://schemas.openxmlformats.org/drawingml/2006/chart">
              <c:chart xmlns:c="http://schemas.openxmlformats.org/drawingml/2006/chart" xmlns:r="http://schemas.openxmlformats.org/officeDocument/2006/relationships" r:id="rId5"/>
            </a:graphicData>
          </a:graphic>
        </p:graphicFrame>
        <p:cxnSp>
          <p:nvCxnSpPr>
            <p:cNvPr id="72" name="Straight Connector 71">
              <a:extLst>
                <a:ext uri="{FF2B5EF4-FFF2-40B4-BE49-F238E27FC236}">
                  <a16:creationId xmlns:a16="http://schemas.microsoft.com/office/drawing/2014/main" id="{132305F3-25B5-406B-B245-BB82E18C6767}"/>
                </a:ext>
              </a:extLst>
            </p:cNvPr>
            <p:cNvCxnSpPr/>
            <p:nvPr/>
          </p:nvCxnSpPr>
          <p:spPr>
            <a:xfrm>
              <a:off x="5464783" y="2289172"/>
              <a:ext cx="0" cy="3108960"/>
            </a:xfrm>
            <a:prstGeom prst="line">
              <a:avLst/>
            </a:prstGeom>
            <a:noFill/>
            <a:ln w="15875" cap="flat" cmpd="sng" algn="ctr">
              <a:solidFill>
                <a:srgbClr val="00A99A"/>
              </a:solidFill>
              <a:prstDash val="sysDot"/>
              <a:miter lim="800000"/>
            </a:ln>
            <a:effectLst/>
          </p:spPr>
        </p:cxnSp>
        <p:sp>
          <p:nvSpPr>
            <p:cNvPr id="73" name="TextBox 14">
              <a:extLst>
                <a:ext uri="{FF2B5EF4-FFF2-40B4-BE49-F238E27FC236}">
                  <a16:creationId xmlns:a16="http://schemas.microsoft.com/office/drawing/2014/main" id="{BD0775B7-2870-4B2E-B9F0-9599A3FB7C3F}"/>
                </a:ext>
              </a:extLst>
            </p:cNvPr>
            <p:cNvSpPr txBox="1"/>
            <p:nvPr/>
          </p:nvSpPr>
          <p:spPr>
            <a:xfrm>
              <a:off x="5306655" y="2042447"/>
              <a:ext cx="408226" cy="25754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mn-cs"/>
                </a:rPr>
                <a:t>95% </a:t>
              </a:r>
            </a:p>
          </p:txBody>
        </p:sp>
        <p:sp>
          <p:nvSpPr>
            <p:cNvPr id="76" name="TextBox 14">
              <a:extLst>
                <a:ext uri="{FF2B5EF4-FFF2-40B4-BE49-F238E27FC236}">
                  <a16:creationId xmlns:a16="http://schemas.microsoft.com/office/drawing/2014/main" id="{E092972F-97C5-44E8-ACC3-FC7117227854}"/>
                </a:ext>
              </a:extLst>
            </p:cNvPr>
            <p:cNvSpPr txBox="1"/>
            <p:nvPr/>
          </p:nvSpPr>
          <p:spPr>
            <a:xfrm>
              <a:off x="2059800" y="2042447"/>
              <a:ext cx="264300" cy="25754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mn-cs"/>
                </a:rPr>
                <a:t>0</a:t>
              </a:r>
            </a:p>
          </p:txBody>
        </p:sp>
        <p:sp>
          <p:nvSpPr>
            <p:cNvPr id="84" name="TextBox 14">
              <a:extLst>
                <a:ext uri="{FF2B5EF4-FFF2-40B4-BE49-F238E27FC236}">
                  <a16:creationId xmlns:a16="http://schemas.microsoft.com/office/drawing/2014/main" id="{F4528598-FCEE-4414-9B66-E735A9B82F19}"/>
                </a:ext>
              </a:extLst>
            </p:cNvPr>
            <p:cNvSpPr txBox="1"/>
            <p:nvPr/>
          </p:nvSpPr>
          <p:spPr>
            <a:xfrm>
              <a:off x="3681530" y="2042447"/>
              <a:ext cx="408226" cy="25754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mn-cs"/>
                </a:rPr>
                <a:t>50</a:t>
              </a:r>
            </a:p>
          </p:txBody>
        </p:sp>
      </p:grpSp>
      <p:sp>
        <p:nvSpPr>
          <p:cNvPr id="3" name="Rectangle 2">
            <a:extLst>
              <a:ext uri="{FF2B5EF4-FFF2-40B4-BE49-F238E27FC236}">
                <a16:creationId xmlns:a16="http://schemas.microsoft.com/office/drawing/2014/main" id="{C82D85D6-A72F-E0CB-7ECD-6A22F7415CDD}"/>
              </a:ext>
            </a:extLst>
          </p:cNvPr>
          <p:cNvSpPr/>
          <p:nvPr/>
        </p:nvSpPr>
        <p:spPr>
          <a:xfrm>
            <a:off x="408226" y="6609164"/>
            <a:ext cx="7917067" cy="230832"/>
          </a:xfrm>
          <a:prstGeom prst="rect">
            <a:avLst/>
          </a:prstGeom>
        </p:spPr>
        <p:txBody>
          <a:bodyPr wrap="square">
            <a:spAutoFit/>
          </a:bodyPr>
          <a:lstStyle/>
          <a:p>
            <a:pPr lvl="0" fontAlgn="base">
              <a:spcBef>
                <a:spcPct val="0"/>
              </a:spcBef>
              <a:spcAft>
                <a:spcPct val="0"/>
              </a:spcAft>
              <a:defRPr/>
            </a:pPr>
            <a:r>
              <a:rPr kumimoji="0" lang="en-US" sz="9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hlinkClick r:id="rId6"/>
              </a:rPr>
              <a:t>www.aidsdatahub.org</a:t>
            </a:r>
            <a:r>
              <a:rPr kumimoji="0" lang="en-US" sz="9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based on Thailand GAM </a:t>
            </a:r>
            <a:r>
              <a:rPr lang="en-US" sz="900" dirty="0">
                <a:solidFill>
                  <a:prstClr val="black"/>
                </a:solidFill>
                <a:latin typeface="Arial"/>
                <a:ea typeface="ＭＳ Ｐゴシック" pitchFamily="34" charset="-128"/>
                <a:cs typeface="Arial" pitchFamily="34" charset="0"/>
              </a:rPr>
              <a:t>reporting and Department of Disease Control, Ministry of Public Health </a:t>
            </a:r>
            <a:endParaRPr kumimoji="0" lang="en-US" sz="9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endParaRPr>
          </a:p>
        </p:txBody>
      </p:sp>
    </p:spTree>
    <p:extLst>
      <p:ext uri="{BB962C8B-B14F-4D97-AF65-F5344CB8AC3E}">
        <p14:creationId xmlns:p14="http://schemas.microsoft.com/office/powerpoint/2010/main" val="3681126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B654-FFCE-4665-970C-DEE1F082DFA0}"/>
              </a:ext>
            </a:extLst>
          </p:cNvPr>
          <p:cNvSpPr>
            <a:spLocks noGrp="1"/>
          </p:cNvSpPr>
          <p:nvPr>
            <p:ph type="title"/>
          </p:nvPr>
        </p:nvSpPr>
        <p:spPr>
          <a:xfrm>
            <a:off x="302637" y="1477200"/>
            <a:ext cx="11203563" cy="504000"/>
          </a:xfrm>
          <a:prstGeom prst="rect">
            <a:avLst/>
          </a:prstGeom>
        </p:spPr>
        <p:txBody>
          <a:bodyPr>
            <a:noAutofit/>
          </a:bodyPr>
          <a:lstStyle/>
          <a:p>
            <a:r>
              <a:rPr lang="en-US" dirty="0"/>
              <a:t>HIV prevention coverage among key populations by age group, 2018-2019</a:t>
            </a:r>
          </a:p>
        </p:txBody>
      </p:sp>
      <p:sp>
        <p:nvSpPr>
          <p:cNvPr id="79" name="Rectangle 78">
            <a:extLst>
              <a:ext uri="{FF2B5EF4-FFF2-40B4-BE49-F238E27FC236}">
                <a16:creationId xmlns:a16="http://schemas.microsoft.com/office/drawing/2014/main" id="{C7D31D44-EABB-4326-B51E-55766CE598B8}"/>
              </a:ext>
            </a:extLst>
          </p:cNvPr>
          <p:cNvSpPr/>
          <p:nvPr/>
        </p:nvSpPr>
        <p:spPr>
          <a:xfrm>
            <a:off x="152400" y="6521640"/>
            <a:ext cx="5501640" cy="230538"/>
          </a:xfrm>
          <a:prstGeom prst="rect">
            <a:avLst/>
          </a:prstGeom>
        </p:spPr>
        <p:txBody>
          <a:bodyPr wrap="square" lIns="91136" tIns="45574" rIns="91136" bIns="45574">
            <a:spAutoFit/>
          </a:bodyPr>
          <a:lstStyle/>
          <a:p>
            <a:pPr fontAlgn="base">
              <a:spcBef>
                <a:spcPct val="0"/>
              </a:spcBef>
              <a:spcAft>
                <a:spcPct val="0"/>
              </a:spcAft>
              <a:defRPr/>
            </a:pPr>
            <a:r>
              <a:rPr lang="en-US" sz="900" dirty="0">
                <a:solidFill>
                  <a:prstClr val="black"/>
                </a:solidFill>
                <a:latin typeface="Arial"/>
                <a:ea typeface="ＭＳ Ｐゴシック" pitchFamily="34" charset="-128"/>
                <a:cs typeface="Arial" pitchFamily="34" charset="0"/>
              </a:rPr>
              <a:t>Source: Prepared by </a:t>
            </a:r>
            <a:r>
              <a:rPr lang="en-US" sz="900" dirty="0">
                <a:solidFill>
                  <a:prstClr val="black"/>
                </a:solidFill>
                <a:latin typeface="Arial"/>
                <a:ea typeface="ＭＳ Ｐゴシック" pitchFamily="34" charset="-128"/>
                <a:cs typeface="Arial" pitchFamily="34" charset="0"/>
                <a:hlinkClick r:id="rId3"/>
              </a:rPr>
              <a:t>www.aidsdatahub.org</a:t>
            </a:r>
            <a:r>
              <a:rPr lang="en-US" sz="900" dirty="0">
                <a:solidFill>
                  <a:prstClr val="black"/>
                </a:solidFill>
                <a:latin typeface="Arial"/>
                <a:ea typeface="ＭＳ Ｐゴシック" pitchFamily="34" charset="-128"/>
                <a:cs typeface="Arial" pitchFamily="34" charset="0"/>
              </a:rPr>
              <a:t> based on Global AIDS Monitoring (GAM)</a:t>
            </a:r>
          </a:p>
        </p:txBody>
      </p:sp>
      <p:graphicFrame>
        <p:nvGraphicFramePr>
          <p:cNvPr id="5" name="Chart 4">
            <a:extLst>
              <a:ext uri="{FF2B5EF4-FFF2-40B4-BE49-F238E27FC236}">
                <a16:creationId xmlns:a16="http://schemas.microsoft.com/office/drawing/2014/main" id="{FF180106-6447-4C38-BF4B-53045F6C10EE}"/>
              </a:ext>
            </a:extLst>
          </p:cNvPr>
          <p:cNvGraphicFramePr>
            <a:graphicFrameLocks/>
          </p:cNvGraphicFramePr>
          <p:nvPr>
            <p:extLst>
              <p:ext uri="{D42A27DB-BD31-4B8C-83A1-F6EECF244321}">
                <p14:modId xmlns:p14="http://schemas.microsoft.com/office/powerpoint/2010/main" val="2896131544"/>
              </p:ext>
            </p:extLst>
          </p:nvPr>
        </p:nvGraphicFramePr>
        <p:xfrm>
          <a:off x="762000" y="2143389"/>
          <a:ext cx="10668000" cy="364781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98BEC09-DFDE-425A-BFFD-1B2A9D94D743}"/>
              </a:ext>
            </a:extLst>
          </p:cNvPr>
          <p:cNvSpPr txBox="1"/>
          <p:nvPr/>
        </p:nvSpPr>
        <p:spPr>
          <a:xfrm>
            <a:off x="1600200" y="5847391"/>
            <a:ext cx="29718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non-venue based FSW</a:t>
            </a:r>
          </a:p>
        </p:txBody>
      </p:sp>
    </p:spTree>
    <p:extLst>
      <p:ext uri="{BB962C8B-B14F-4D97-AF65-F5344CB8AC3E}">
        <p14:creationId xmlns:p14="http://schemas.microsoft.com/office/powerpoint/2010/main" val="450705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2011 – 2021</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Response Progress Reporting and Global AIDS Monitoring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7728285" y="2514600"/>
            <a:ext cx="4077355" cy="2823754"/>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10" name="Chart 9">
            <a:extLst>
              <a:ext uri="{FF2B5EF4-FFF2-40B4-BE49-F238E27FC236}">
                <a16:creationId xmlns:a16="http://schemas.microsoft.com/office/drawing/2014/main" id="{00000000-0008-0000-0B00-000002000000}"/>
              </a:ext>
            </a:extLst>
          </p:cNvPr>
          <p:cNvGraphicFramePr>
            <a:graphicFrameLocks noGrp="1"/>
          </p:cNvGraphicFramePr>
          <p:nvPr/>
        </p:nvGraphicFramePr>
        <p:xfrm>
          <a:off x="432455" y="2324100"/>
          <a:ext cx="7315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152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35987"/>
            <a:ext cx="11506200" cy="790588"/>
          </a:xfrm>
        </p:spPr>
        <p:txBody>
          <a:bodyPr/>
          <a:lstStyle/>
          <a:p>
            <a:r>
              <a:rPr lang="en-US" dirty="0"/>
              <a:t>OST coverage among people who inject drugs, 2015-2019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45</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28600" y="6629401"/>
            <a:ext cx="10629901" cy="216725"/>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Thailand Global AIDS Monitoring  (GAM)</a:t>
            </a:r>
          </a:p>
        </p:txBody>
      </p:sp>
      <p:grpSp>
        <p:nvGrpSpPr>
          <p:cNvPr id="7" name="Group 6">
            <a:extLst>
              <a:ext uri="{FF2B5EF4-FFF2-40B4-BE49-F238E27FC236}">
                <a16:creationId xmlns:a16="http://schemas.microsoft.com/office/drawing/2014/main" id="{69E33115-ED48-4A8A-9C76-67795C6C028F}"/>
              </a:ext>
            </a:extLst>
          </p:cNvPr>
          <p:cNvGrpSpPr/>
          <p:nvPr/>
        </p:nvGrpSpPr>
        <p:grpSpPr>
          <a:xfrm>
            <a:off x="8487274" y="3048000"/>
            <a:ext cx="2733287" cy="2362200"/>
            <a:chOff x="0" y="65192"/>
            <a:chExt cx="1135223" cy="687227"/>
          </a:xfrm>
        </p:grpSpPr>
        <p:sp>
          <p:nvSpPr>
            <p:cNvPr id="8" name="Rounded Rectangle 6">
              <a:extLst>
                <a:ext uri="{FF2B5EF4-FFF2-40B4-BE49-F238E27FC236}">
                  <a16:creationId xmlns:a16="http://schemas.microsoft.com/office/drawing/2014/main" id="{03F71A85-C26C-4A3B-BE37-8B734994F8E3}"/>
                </a:ext>
              </a:extLst>
            </p:cNvPr>
            <p:cNvSpPr/>
            <p:nvPr/>
          </p:nvSpPr>
          <p:spPr>
            <a:xfrm>
              <a:off x="0" y="343794"/>
              <a:ext cx="1135221" cy="133012"/>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b="1" kern="0" dirty="0">
                  <a:solidFill>
                    <a:sysClr val="windowText" lastClr="000000"/>
                  </a:solidFill>
                  <a:latin typeface="Arial" pitchFamily="34" charset="0"/>
                  <a:cs typeface="Arial" pitchFamily="34" charset="0"/>
                </a:rPr>
                <a:t>Medium coverage: 20 – ≤ 40%</a:t>
              </a:r>
            </a:p>
          </p:txBody>
        </p:sp>
        <p:sp>
          <p:nvSpPr>
            <p:cNvPr id="9" name="Rounded Rectangle 7">
              <a:extLst>
                <a:ext uri="{FF2B5EF4-FFF2-40B4-BE49-F238E27FC236}">
                  <a16:creationId xmlns:a16="http://schemas.microsoft.com/office/drawing/2014/main" id="{72DFB2BA-5C62-4A45-87DC-E9B2B370FC9C}"/>
                </a:ext>
              </a:extLst>
            </p:cNvPr>
            <p:cNvSpPr/>
            <p:nvPr/>
          </p:nvSpPr>
          <p:spPr>
            <a:xfrm>
              <a:off x="1" y="619407"/>
              <a:ext cx="1135221" cy="133012"/>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b="1" kern="0" dirty="0">
                  <a:solidFill>
                    <a:sysClr val="windowText" lastClr="000000"/>
                  </a:solidFill>
                  <a:latin typeface="Arial" pitchFamily="34" charset="0"/>
                  <a:cs typeface="Arial" pitchFamily="34" charset="0"/>
                </a:rPr>
                <a:t>Low coverage: &lt; 20%</a:t>
              </a:r>
            </a:p>
          </p:txBody>
        </p:sp>
        <p:sp>
          <p:nvSpPr>
            <p:cNvPr id="10" name="Rounded Rectangle 8">
              <a:extLst>
                <a:ext uri="{FF2B5EF4-FFF2-40B4-BE49-F238E27FC236}">
                  <a16:creationId xmlns:a16="http://schemas.microsoft.com/office/drawing/2014/main" id="{B6CD3153-4E2C-4FF0-8A22-D7B596540F36}"/>
                </a:ext>
              </a:extLst>
            </p:cNvPr>
            <p:cNvSpPr/>
            <p:nvPr/>
          </p:nvSpPr>
          <p:spPr>
            <a:xfrm>
              <a:off x="2" y="65192"/>
              <a:ext cx="1135221" cy="133012"/>
            </a:xfrm>
            <a:prstGeom prst="roundRect">
              <a:avLst/>
            </a:prstGeom>
            <a:solidFill>
              <a:sysClr val="window" lastClr="FFFFFF"/>
            </a:solidFill>
            <a:ln w="22225" cap="flat" cmpd="sng" algn="ctr">
              <a:solidFill>
                <a:srgbClr val="88C54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b="1" kern="0" dirty="0">
                  <a:solidFill>
                    <a:sysClr val="windowText" lastClr="000000"/>
                  </a:solidFill>
                  <a:latin typeface="Arial" pitchFamily="34" charset="0"/>
                  <a:cs typeface="Arial" pitchFamily="34" charset="0"/>
                </a:rPr>
                <a:t>High coverage: &gt;40%</a:t>
              </a:r>
            </a:p>
          </p:txBody>
        </p:sp>
      </p:grpSp>
      <p:graphicFrame>
        <p:nvGraphicFramePr>
          <p:cNvPr id="12" name="Chart 11">
            <a:extLst>
              <a:ext uri="{FF2B5EF4-FFF2-40B4-BE49-F238E27FC236}">
                <a16:creationId xmlns:a16="http://schemas.microsoft.com/office/drawing/2014/main" id="{A2E3879B-76FA-4B92-9A4C-AE3DD5CF6492}"/>
              </a:ext>
            </a:extLst>
          </p:cNvPr>
          <p:cNvGraphicFramePr>
            <a:graphicFrameLocks noGrp="1"/>
          </p:cNvGraphicFramePr>
          <p:nvPr>
            <p:extLst>
              <p:ext uri="{D42A27DB-BD31-4B8C-83A1-F6EECF244321}">
                <p14:modId xmlns:p14="http://schemas.microsoft.com/office/powerpoint/2010/main" val="3684752397"/>
              </p:ext>
            </p:extLst>
          </p:nvPr>
        </p:nvGraphicFramePr>
        <p:xfrm>
          <a:off x="685799" y="2213243"/>
          <a:ext cx="10820401" cy="4258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9603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112"/>
            <a:ext cx="11049001" cy="504000"/>
          </a:xfrm>
        </p:spPr>
        <p:txBody>
          <a:bodyPr/>
          <a:lstStyle/>
          <a:p>
            <a:r>
              <a:rPr lang="en-US" dirty="0"/>
              <a:t>Opioid substitution therapy (OST) sites and number of people on OST, 2009-2017</a:t>
            </a:r>
            <a:br>
              <a:rPr lang="en-US" dirty="0"/>
            </a:b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46</a:t>
            </a:fld>
            <a:endParaRPr lang="th-TH" dirty="0">
              <a:solidFill>
                <a:prstClr val="black">
                  <a:tint val="75000"/>
                </a:prstClr>
              </a:solidFill>
            </a:endParaRPr>
          </a:p>
        </p:txBody>
      </p:sp>
      <p:sp>
        <p:nvSpPr>
          <p:cNvPr id="5" name="Rectangle 4"/>
          <p:cNvSpPr/>
          <p:nvPr/>
        </p:nvSpPr>
        <p:spPr>
          <a:xfrm>
            <a:off x="76200" y="6477036"/>
            <a:ext cx="11201400" cy="215149"/>
          </a:xfrm>
          <a:prstGeom prst="rect">
            <a:avLst/>
          </a:prstGeom>
        </p:spPr>
        <p:txBody>
          <a:bodyPr wrap="square" lIns="91136" tIns="45574" rIns="91136" bIns="45574">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a:t>
            </a:r>
            <a:r>
              <a:rPr lang="en-US" sz="800" dirty="0"/>
              <a:t>Global AIDS Response Progress Reporting and Global AIDS Monitoring (GAM)</a:t>
            </a:r>
            <a:endParaRPr lang="en-GB" sz="800" dirty="0">
              <a:solidFill>
                <a:prstClr val="black"/>
              </a:solidFill>
              <a:cs typeface="Arial" pitchFamily="34" charset="0"/>
            </a:endParaRPr>
          </a:p>
        </p:txBody>
      </p:sp>
      <p:graphicFrame>
        <p:nvGraphicFramePr>
          <p:cNvPr id="6" name="Chart 5">
            <a:extLst>
              <a:ext uri="{FF2B5EF4-FFF2-40B4-BE49-F238E27FC236}">
                <a16:creationId xmlns:a16="http://schemas.microsoft.com/office/drawing/2014/main" id="{5BA8AEE3-BCE5-42A9-A599-0B02CA41E7B5}"/>
              </a:ext>
            </a:extLst>
          </p:cNvPr>
          <p:cNvGraphicFramePr>
            <a:graphicFrameLocks noGrp="1"/>
          </p:cNvGraphicFramePr>
          <p:nvPr>
            <p:extLst>
              <p:ext uri="{D42A27DB-BD31-4B8C-83A1-F6EECF244321}">
                <p14:modId xmlns:p14="http://schemas.microsoft.com/office/powerpoint/2010/main" val="3078918088"/>
              </p:ext>
            </p:extLst>
          </p:nvPr>
        </p:nvGraphicFramePr>
        <p:xfrm>
          <a:off x="1828800" y="2225987"/>
          <a:ext cx="8534400" cy="3883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2151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24000"/>
            <a:ext cx="11203563" cy="504000"/>
          </a:xfrm>
        </p:spPr>
        <p:txBody>
          <a:bodyPr/>
          <a:lstStyle/>
          <a:p>
            <a:r>
              <a:rPr lang="en-US" dirty="0"/>
              <a:t>Number of Needle and Syringe Programme (NSP) and Opioid Substitution Therapy sites (OST), 2009 - 2017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47</a:t>
            </a:fld>
            <a:endParaRPr lang="th-TH" dirty="0">
              <a:solidFill>
                <a:prstClr val="black">
                  <a:tint val="75000"/>
                </a:prstClr>
              </a:solidFill>
            </a:endParaRPr>
          </a:p>
        </p:txBody>
      </p:sp>
      <p:graphicFrame>
        <p:nvGraphicFramePr>
          <p:cNvPr id="7" name="Chart 6">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3892711230"/>
              </p:ext>
            </p:extLst>
          </p:nvPr>
        </p:nvGraphicFramePr>
        <p:xfrm>
          <a:off x="1752005" y="2514600"/>
          <a:ext cx="8687991" cy="395049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72B488FA-1D5A-4DFC-AD28-95EC7C7D3FD9}"/>
              </a:ext>
            </a:extLst>
          </p:cNvPr>
          <p:cNvSpPr/>
          <p:nvPr/>
        </p:nvSpPr>
        <p:spPr>
          <a:xfrm>
            <a:off x="76200" y="6477036"/>
            <a:ext cx="11201400" cy="215149"/>
          </a:xfrm>
          <a:prstGeom prst="rect">
            <a:avLst/>
          </a:prstGeom>
        </p:spPr>
        <p:txBody>
          <a:bodyPr wrap="square" lIns="91136" tIns="45574" rIns="91136" bIns="45574">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a:t>
            </a:r>
            <a:r>
              <a:rPr lang="en-US" sz="800" dirty="0"/>
              <a:t>Global AIDS Response Progress Reporting and Global AIDS Monitoring (GAM)</a:t>
            </a:r>
            <a:endParaRPr lang="en-GB" sz="800" dirty="0">
              <a:solidFill>
                <a:prstClr val="black"/>
              </a:solidFill>
              <a:cs typeface="Arial" pitchFamily="34" charset="0"/>
            </a:endParaRPr>
          </a:p>
        </p:txBody>
      </p:sp>
    </p:spTree>
    <p:extLst>
      <p:ext uri="{BB962C8B-B14F-4D97-AF65-F5344CB8AC3E}">
        <p14:creationId xmlns:p14="http://schemas.microsoft.com/office/powerpoint/2010/main" val="4191504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7200"/>
            <a:ext cx="11125200" cy="504000"/>
          </a:xfrm>
        </p:spPr>
        <p:txBody>
          <a:bodyPr/>
          <a:lstStyle/>
          <a:p>
            <a:r>
              <a:rPr lang="en-US" dirty="0"/>
              <a:t>Proportion of FSW who have ever been reached with outreach programmes and who have ever received an HIV test, Bangkok, 2007 and 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48</a:t>
            </a:fld>
            <a:endParaRPr lang="th-TH" dirty="0">
              <a:solidFill>
                <a:prstClr val="black">
                  <a:tint val="75000"/>
                </a:prstClr>
              </a:solidFill>
            </a:endParaRPr>
          </a:p>
        </p:txBody>
      </p:sp>
      <p:sp>
        <p:nvSpPr>
          <p:cNvPr id="7" name="TextBox 1"/>
          <p:cNvSpPr txBox="1"/>
          <p:nvPr/>
        </p:nvSpPr>
        <p:spPr>
          <a:xfrm>
            <a:off x="0" y="6540501"/>
            <a:ext cx="8915400" cy="29546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Ministry of Public Health. (2014). IBBS among SW by using RDS, Bangkok. Presentation on April 4, 2014.</a:t>
            </a:r>
          </a:p>
        </p:txBody>
      </p:sp>
      <p:graphicFrame>
        <p:nvGraphicFramePr>
          <p:cNvPr id="8" name="Chart 7"/>
          <p:cNvGraphicFramePr>
            <a:graphicFrameLocks/>
          </p:cNvGraphicFramePr>
          <p:nvPr>
            <p:extLst>
              <p:ext uri="{D42A27DB-BD31-4B8C-83A1-F6EECF244321}">
                <p14:modId xmlns:p14="http://schemas.microsoft.com/office/powerpoint/2010/main" val="1079140356"/>
              </p:ext>
            </p:extLst>
          </p:nvPr>
        </p:nvGraphicFramePr>
        <p:xfrm>
          <a:off x="2743200" y="2667000"/>
          <a:ext cx="61722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1005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2009 - 2021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83F873D6-7B71-42D9-B908-45186B8BFEF9}"/>
              </a:ext>
            </a:extLst>
          </p:cNvPr>
          <p:cNvGraphicFramePr>
            <a:graphicFrameLocks noGrp="1"/>
          </p:cNvGraphicFramePr>
          <p:nvPr/>
        </p:nvGraphicFramePr>
        <p:xfrm>
          <a:off x="1661160" y="2324099"/>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544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1990-2021</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14F3868D-6717-4938-9A55-76D95BF364FE}"/>
              </a:ext>
            </a:extLst>
          </p:cNvPr>
          <p:cNvGraphicFramePr>
            <a:graphicFrameLocks/>
          </p:cNvGraphicFramePr>
          <p:nvPr>
            <p:extLst>
              <p:ext uri="{D42A27DB-BD31-4B8C-83A1-F6EECF244321}">
                <p14:modId xmlns:p14="http://schemas.microsoft.com/office/powerpoint/2010/main" val="918897252"/>
              </p:ext>
            </p:extLst>
          </p:nvPr>
        </p:nvGraphicFramePr>
        <p:xfrm>
          <a:off x="571499"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6199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2021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2022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nvGraphicFramePr>
        <p:xfrm>
          <a:off x="1324304" y="2517936"/>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5140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a:t>
            </a:r>
          </a:p>
        </p:txBody>
      </p:sp>
      <p:graphicFrame>
        <p:nvGraphicFramePr>
          <p:cNvPr id="5" name="Chart 4">
            <a:extLst>
              <a:ext uri="{FF2B5EF4-FFF2-40B4-BE49-F238E27FC236}">
                <a16:creationId xmlns:a16="http://schemas.microsoft.com/office/drawing/2014/main" id="{00000000-0008-0000-1C00-000002000000}"/>
              </a:ext>
            </a:extLst>
          </p:cNvPr>
          <p:cNvGraphicFramePr>
            <a:graphicFrameLocks noGrp="1"/>
          </p:cNvGraphicFramePr>
          <p:nvPr/>
        </p:nvGraphicFramePr>
        <p:xfrm>
          <a:off x="1706880" y="2324100"/>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4309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900-000002000000}"/>
              </a:ext>
            </a:extLst>
          </p:cNvPr>
          <p:cNvGraphicFramePr>
            <a:graphicFrameLocks noGrp="1"/>
          </p:cNvGraphicFramePr>
          <p:nvPr>
            <p:extLst>
              <p:ext uri="{D42A27DB-BD31-4B8C-83A1-F6EECF244321}">
                <p14:modId xmlns:p14="http://schemas.microsoft.com/office/powerpoint/2010/main" val="1642749564"/>
              </p:ext>
            </p:extLst>
          </p:nvPr>
        </p:nvGraphicFramePr>
        <p:xfrm>
          <a:off x="1981200" y="23241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399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A00-000002000000}"/>
              </a:ext>
            </a:extLst>
          </p:cNvPr>
          <p:cNvGraphicFramePr>
            <a:graphicFrameLocks/>
          </p:cNvGraphicFramePr>
          <p:nvPr/>
        </p:nvGraphicFramePr>
        <p:xfrm>
          <a:off x="2529840" y="2190277"/>
          <a:ext cx="71323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0546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317F2-A5DD-5D9D-4B7D-43FE94324CF5}"/>
              </a:ext>
            </a:extLst>
          </p:cNvPr>
          <p:cNvSpPr>
            <a:spLocks noGrp="1"/>
          </p:cNvSpPr>
          <p:nvPr>
            <p:ph type="title"/>
          </p:nvPr>
        </p:nvSpPr>
        <p:spPr>
          <a:xfrm>
            <a:off x="226476" y="1517636"/>
            <a:ext cx="11889324" cy="504000"/>
          </a:xfrm>
        </p:spPr>
        <p:txBody>
          <a:bodyPr/>
          <a:lstStyle/>
          <a:p>
            <a:r>
              <a:rPr lang="en-US" dirty="0"/>
              <a:t>The new normal – Continued efforts are made to expand multi-month dispensing of antiretroviral treatment</a:t>
            </a:r>
          </a:p>
        </p:txBody>
      </p:sp>
      <p:sp>
        <p:nvSpPr>
          <p:cNvPr id="16" name="TextBox 15">
            <a:extLst>
              <a:ext uri="{FF2B5EF4-FFF2-40B4-BE49-F238E27FC236}">
                <a16:creationId xmlns:a16="http://schemas.microsoft.com/office/drawing/2014/main" id="{44CE31C4-CE87-403E-B293-CBF0748BE05D}"/>
              </a:ext>
            </a:extLst>
          </p:cNvPr>
          <p:cNvSpPr txBox="1"/>
          <p:nvPr/>
        </p:nvSpPr>
        <p:spPr>
          <a:xfrm>
            <a:off x="531190" y="6465593"/>
            <a:ext cx="8482969" cy="230832"/>
          </a:xfrm>
          <a:prstGeom prst="rect">
            <a:avLst/>
          </a:prstGeom>
        </p:spPr>
        <p:txBody>
          <a:bodyPr wrap="square">
            <a:spAutoFit/>
          </a:bodyPr>
          <a:lstStyle>
            <a:defPPr>
              <a:defRPr lang="en-US"/>
            </a:defPPr>
            <a:lvl1pPr lvl="0" fontAlgn="base">
              <a:spcBef>
                <a:spcPct val="0"/>
              </a:spcBef>
              <a:spcAft>
                <a:spcPct val="0"/>
              </a:spcAft>
              <a:defRPr kumimoji="0" sz="800" b="0" i="0" u="none" strike="noStrike" cap="none" spc="0" normalizeH="0" baseline="0">
                <a:ln>
                  <a:noFill/>
                </a:ln>
                <a:solidFill>
                  <a:prstClr val="black"/>
                </a:solidFill>
                <a:effectLst/>
                <a:uLnTx/>
                <a:uFillTx/>
                <a:latin typeface="Arial"/>
                <a:ea typeface="ＭＳ Ｐゴシック" pitchFamily="34" charset="-128"/>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Data from PEPFAR-supported sites in 13 provinces Q3/2021: MER Report from BMA &amp; MOPH &amp; fhi360</a:t>
            </a:r>
          </a:p>
        </p:txBody>
      </p:sp>
      <p:grpSp>
        <p:nvGrpSpPr>
          <p:cNvPr id="13" name="Group 12">
            <a:extLst>
              <a:ext uri="{FF2B5EF4-FFF2-40B4-BE49-F238E27FC236}">
                <a16:creationId xmlns:a16="http://schemas.microsoft.com/office/drawing/2014/main" id="{8C4A28A9-FC31-4638-9ADC-31A761242EA3}"/>
              </a:ext>
            </a:extLst>
          </p:cNvPr>
          <p:cNvGrpSpPr/>
          <p:nvPr/>
        </p:nvGrpSpPr>
        <p:grpSpPr>
          <a:xfrm>
            <a:off x="818866" y="2554046"/>
            <a:ext cx="10985418" cy="4227754"/>
            <a:chOff x="841917" y="1436393"/>
            <a:chExt cx="7580186" cy="4507207"/>
          </a:xfrm>
        </p:grpSpPr>
        <p:graphicFrame>
          <p:nvGraphicFramePr>
            <p:cNvPr id="15" name="Chart 14">
              <a:extLst>
                <a:ext uri="{FF2B5EF4-FFF2-40B4-BE49-F238E27FC236}">
                  <a16:creationId xmlns:a16="http://schemas.microsoft.com/office/drawing/2014/main" id="{5E3583AC-6302-49FE-8B95-6BE86104BC8F}"/>
                </a:ext>
              </a:extLst>
            </p:cNvPr>
            <p:cNvGraphicFramePr>
              <a:graphicFrameLocks/>
            </p:cNvGraphicFramePr>
            <p:nvPr/>
          </p:nvGraphicFramePr>
          <p:xfrm>
            <a:off x="841917" y="1436393"/>
            <a:ext cx="7580186" cy="450720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13FFCA5-97AF-48C1-B526-3935F85758BA}"/>
                </a:ext>
              </a:extLst>
            </p:cNvPr>
            <p:cNvSpPr txBox="1"/>
            <p:nvPr/>
          </p:nvSpPr>
          <p:spPr>
            <a:xfrm>
              <a:off x="6053376" y="2200794"/>
              <a:ext cx="8909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23</a:t>
              </a:r>
              <a:r>
                <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10" name="TextBox 9">
              <a:extLst>
                <a:ext uri="{FF2B5EF4-FFF2-40B4-BE49-F238E27FC236}">
                  <a16:creationId xmlns:a16="http://schemas.microsoft.com/office/drawing/2014/main" id="{D98A68C6-1AE0-4472-A466-7C13773604FE}"/>
                </a:ext>
              </a:extLst>
            </p:cNvPr>
            <p:cNvSpPr txBox="1"/>
            <p:nvPr/>
          </p:nvSpPr>
          <p:spPr>
            <a:xfrm>
              <a:off x="6053376" y="3253158"/>
              <a:ext cx="8909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44</a:t>
              </a:r>
              <a:r>
                <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12" name="TextBox 11">
              <a:extLst>
                <a:ext uri="{FF2B5EF4-FFF2-40B4-BE49-F238E27FC236}">
                  <a16:creationId xmlns:a16="http://schemas.microsoft.com/office/drawing/2014/main" id="{C5D2DCFA-B284-4741-913C-3E6A10F5B70C}"/>
                </a:ext>
              </a:extLst>
            </p:cNvPr>
            <p:cNvSpPr txBox="1"/>
            <p:nvPr/>
          </p:nvSpPr>
          <p:spPr>
            <a:xfrm>
              <a:off x="6041336" y="4395335"/>
              <a:ext cx="8909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33</a:t>
              </a:r>
              <a:r>
                <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17" name="TextBox 16">
              <a:extLst>
                <a:ext uri="{FF2B5EF4-FFF2-40B4-BE49-F238E27FC236}">
                  <a16:creationId xmlns:a16="http://schemas.microsoft.com/office/drawing/2014/main" id="{F3269747-C3E5-481C-9391-F221E4D8F19F}"/>
                </a:ext>
              </a:extLst>
            </p:cNvPr>
            <p:cNvSpPr txBox="1"/>
            <p:nvPr/>
          </p:nvSpPr>
          <p:spPr>
            <a:xfrm>
              <a:off x="1785562" y="3111193"/>
              <a:ext cx="8909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19</a:t>
              </a:r>
              <a:r>
                <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18" name="TextBox 17">
              <a:extLst>
                <a:ext uri="{FF2B5EF4-FFF2-40B4-BE49-F238E27FC236}">
                  <a16:creationId xmlns:a16="http://schemas.microsoft.com/office/drawing/2014/main" id="{79780103-8F68-4A06-BD60-2ED7ABBBEF17}"/>
                </a:ext>
              </a:extLst>
            </p:cNvPr>
            <p:cNvSpPr txBox="1"/>
            <p:nvPr/>
          </p:nvSpPr>
          <p:spPr>
            <a:xfrm>
              <a:off x="1785562" y="3814634"/>
              <a:ext cx="8909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58</a:t>
              </a:r>
              <a:r>
                <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19" name="TextBox 18">
              <a:extLst>
                <a:ext uri="{FF2B5EF4-FFF2-40B4-BE49-F238E27FC236}">
                  <a16:creationId xmlns:a16="http://schemas.microsoft.com/office/drawing/2014/main" id="{9B5FD369-84B5-43DE-B352-8DBAAC2F166F}"/>
                </a:ext>
              </a:extLst>
            </p:cNvPr>
            <p:cNvSpPr txBox="1"/>
            <p:nvPr/>
          </p:nvSpPr>
          <p:spPr>
            <a:xfrm>
              <a:off x="1773525" y="4583831"/>
              <a:ext cx="8909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23</a:t>
              </a:r>
              <a:r>
                <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grpSp>
      <p:sp>
        <p:nvSpPr>
          <p:cNvPr id="20" name="Title 8">
            <a:extLst>
              <a:ext uri="{FF2B5EF4-FFF2-40B4-BE49-F238E27FC236}">
                <a16:creationId xmlns:a16="http://schemas.microsoft.com/office/drawing/2014/main" id="{6F011E27-9F4E-4744-8291-C622CF64E699}"/>
              </a:ext>
            </a:extLst>
          </p:cNvPr>
          <p:cNvSpPr txBox="1">
            <a:spLocks/>
          </p:cNvSpPr>
          <p:nvPr/>
        </p:nvSpPr>
        <p:spPr>
          <a:xfrm>
            <a:off x="341858" y="2172000"/>
            <a:ext cx="10972800" cy="504254"/>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Nova Cond" panose="020B0506020202020204" pitchFamily="34" charset="0"/>
                <a:ea typeface="ＭＳ Ｐゴシック" pitchFamily="4" charset="-128"/>
                <a:cs typeface="+mj-cs"/>
              </a:rPr>
              <a:t>Number of clients receiving multi-month dispensing of ART, 2020 - 2021</a:t>
            </a:r>
          </a:p>
        </p:txBody>
      </p:sp>
    </p:spTree>
    <p:extLst>
      <p:ext uri="{BB962C8B-B14F-4D97-AF65-F5344CB8AC3E}">
        <p14:creationId xmlns:p14="http://schemas.microsoft.com/office/powerpoint/2010/main" val="906705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3CF2-245D-CCEF-B53B-07D43CAB8959}"/>
              </a:ext>
            </a:extLst>
          </p:cNvPr>
          <p:cNvSpPr>
            <a:spLocks noGrp="1"/>
          </p:cNvSpPr>
          <p:nvPr>
            <p:ph type="title"/>
          </p:nvPr>
        </p:nvSpPr>
        <p:spPr>
          <a:xfrm>
            <a:off x="226477" y="1524000"/>
            <a:ext cx="11203563" cy="790588"/>
          </a:xfrm>
        </p:spPr>
        <p:txBody>
          <a:bodyPr/>
          <a:lstStyle/>
          <a:p>
            <a:r>
              <a:rPr lang="en-US" dirty="0"/>
              <a:t>New innovations and recommendations are adopted: Trend of same day ART initiation (SDART) in government sites</a:t>
            </a:r>
          </a:p>
        </p:txBody>
      </p:sp>
      <p:sp>
        <p:nvSpPr>
          <p:cNvPr id="3" name="Slide Number Placeholder 2">
            <a:extLst>
              <a:ext uri="{FF2B5EF4-FFF2-40B4-BE49-F238E27FC236}">
                <a16:creationId xmlns:a16="http://schemas.microsoft.com/office/drawing/2014/main" id="{7AB0D3F0-144C-36CC-AE32-245E0A2E0B60}"/>
              </a:ext>
            </a:extLst>
          </p:cNvPr>
          <p:cNvSpPr>
            <a:spLocks noGrp="1"/>
          </p:cNvSpPr>
          <p:nvPr>
            <p:ph type="sldNum" sz="quarter" idx="10"/>
          </p:nvPr>
        </p:nvSpPr>
        <p:spPr/>
        <p:txBody>
          <a:bodyPr/>
          <a:lstStyle/>
          <a:p>
            <a:fld id="{8800C79D-0615-AF41-9AB4-7D5AEAE4FA5F}" type="slidenum">
              <a:rPr lang="th-TH" smtClean="0"/>
              <a:pPr/>
              <a:t>55</a:t>
            </a:fld>
            <a:endParaRPr lang="th-TH"/>
          </a:p>
        </p:txBody>
      </p:sp>
      <p:pic>
        <p:nvPicPr>
          <p:cNvPr id="12" name="Picture 11">
            <a:extLst>
              <a:ext uri="{FF2B5EF4-FFF2-40B4-BE49-F238E27FC236}">
                <a16:creationId xmlns:a16="http://schemas.microsoft.com/office/drawing/2014/main" id="{C464D123-4A85-9E1C-721A-919CA206C743}"/>
              </a:ext>
            </a:extLst>
          </p:cNvPr>
          <p:cNvPicPr>
            <a:picLocks noChangeAspect="1"/>
          </p:cNvPicPr>
          <p:nvPr/>
        </p:nvPicPr>
        <p:blipFill>
          <a:blip r:embed="rId2"/>
          <a:stretch>
            <a:fillRect/>
          </a:stretch>
        </p:blipFill>
        <p:spPr>
          <a:xfrm>
            <a:off x="1880599" y="2519903"/>
            <a:ext cx="8430802" cy="4001058"/>
          </a:xfrm>
          <a:prstGeom prst="rect">
            <a:avLst/>
          </a:prstGeom>
        </p:spPr>
      </p:pic>
    </p:spTree>
    <p:extLst>
      <p:ext uri="{BB962C8B-B14F-4D97-AF65-F5344CB8AC3E}">
        <p14:creationId xmlns:p14="http://schemas.microsoft.com/office/powerpoint/2010/main" val="2546381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2A1180E8-0DFC-4A95-A94F-914A90A9CA3B}"/>
              </a:ext>
            </a:extLst>
          </p:cNvPr>
          <p:cNvGraphicFramePr>
            <a:graphicFrameLocks/>
          </p:cNvGraphicFramePr>
          <p:nvPr>
            <p:extLst>
              <p:ext uri="{D42A27DB-BD31-4B8C-83A1-F6EECF244321}">
                <p14:modId xmlns:p14="http://schemas.microsoft.com/office/powerpoint/2010/main" val="189918793"/>
              </p:ext>
            </p:extLst>
          </p:nvPr>
        </p:nvGraphicFramePr>
        <p:xfrm>
          <a:off x="481722" y="1789802"/>
          <a:ext cx="4754880" cy="2020198"/>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a:spLocks noChangeArrowheads="1"/>
          </p:cNvSpPr>
          <p:nvPr/>
        </p:nvSpPr>
        <p:spPr bwMode="auto">
          <a:xfrm>
            <a:off x="267827" y="1201505"/>
            <a:ext cx="12180710" cy="666999"/>
          </a:xfrm>
          <a:prstGeom prst="rect">
            <a:avLst/>
          </a:prstGeom>
        </p:spPr>
        <p:txBody>
          <a:bodyPr lIns="91136" tIns="45574" rIns="91136" bIns="45574">
            <a:noAutofit/>
          </a:bodyPr>
          <a:lstStyle/>
          <a:p>
            <a:pPr eaLnBrk="0" fontAlgn="base" hangingPunct="0">
              <a:spcBef>
                <a:spcPct val="0"/>
              </a:spcBef>
              <a:spcAft>
                <a:spcPct val="0"/>
              </a:spcAft>
            </a:pPr>
            <a:r>
              <a:rPr lang="en-US" altLang="en-US" sz="2400" b="1" dirty="0">
                <a:solidFill>
                  <a:srgbClr val="C00000"/>
                </a:solidFill>
                <a:latin typeface="Arial" charset="0"/>
                <a:ea typeface="ＭＳ Ｐゴシック" charset="0"/>
                <a:cs typeface="Cordia New" charset="0"/>
              </a:rPr>
              <a:t>Late diagnosis: a matter of urgency in Thailand’s treatment response</a:t>
            </a:r>
          </a:p>
        </p:txBody>
      </p:sp>
      <p:sp>
        <p:nvSpPr>
          <p:cNvPr id="2" name="Rectangle 1">
            <a:extLst>
              <a:ext uri="{FF2B5EF4-FFF2-40B4-BE49-F238E27FC236}">
                <a16:creationId xmlns:a16="http://schemas.microsoft.com/office/drawing/2014/main" id="{B731EAE0-E374-44CA-8497-2BD1BC484B60}"/>
              </a:ext>
            </a:extLst>
          </p:cNvPr>
          <p:cNvSpPr/>
          <p:nvPr/>
        </p:nvSpPr>
        <p:spPr>
          <a:xfrm>
            <a:off x="11464939" y="5158491"/>
            <a:ext cx="595036" cy="400110"/>
          </a:xfrm>
          <a:prstGeom prst="rect">
            <a:avLst/>
          </a:prstGeom>
        </p:spPr>
        <p:txBody>
          <a:bodyPr wrap="none">
            <a:spAutoFit/>
          </a:bodyPr>
          <a:lstStyle/>
          <a:p>
            <a:pPr algn="ctr">
              <a:defRPr sz="1800" b="1" i="0" u="none" strike="noStrike" kern="1200" baseline="0">
                <a:solidFill>
                  <a:srgbClr val="FF5050"/>
                </a:solidFill>
                <a:latin typeface="Arial" pitchFamily="34" charset="0"/>
                <a:ea typeface="+mn-ea"/>
                <a:cs typeface="Arial" pitchFamily="34" charset="0"/>
              </a:defRPr>
            </a:pPr>
            <a:r>
              <a:rPr lang="en-US" sz="2000" b="1" dirty="0">
                <a:solidFill>
                  <a:srgbClr val="FF5050"/>
                </a:solidFill>
              </a:rPr>
              <a:t>52</a:t>
            </a:r>
            <a:r>
              <a:rPr lang="en-US" sz="1100" b="1" dirty="0">
                <a:solidFill>
                  <a:srgbClr val="FF5050"/>
                </a:solidFill>
              </a:rPr>
              <a:t>%</a:t>
            </a:r>
            <a:endParaRPr lang="en-US" sz="1600" b="1" dirty="0">
              <a:solidFill>
                <a:srgbClr val="FF5050"/>
              </a:solidFill>
            </a:endParaRPr>
          </a:p>
        </p:txBody>
      </p:sp>
      <p:sp>
        <p:nvSpPr>
          <p:cNvPr id="18" name="Rectangle 17">
            <a:extLst>
              <a:ext uri="{FF2B5EF4-FFF2-40B4-BE49-F238E27FC236}">
                <a16:creationId xmlns:a16="http://schemas.microsoft.com/office/drawing/2014/main" id="{80F1604E-5503-470F-A6AB-0D542CBB4505}"/>
              </a:ext>
            </a:extLst>
          </p:cNvPr>
          <p:cNvSpPr/>
          <p:nvPr/>
        </p:nvSpPr>
        <p:spPr>
          <a:xfrm>
            <a:off x="5153467" y="5151947"/>
            <a:ext cx="595036" cy="400110"/>
          </a:xfrm>
          <a:prstGeom prst="rect">
            <a:avLst/>
          </a:prstGeom>
        </p:spPr>
        <p:txBody>
          <a:bodyPr wrap="none">
            <a:spAutoFit/>
          </a:bodyPr>
          <a:lstStyle/>
          <a:p>
            <a:pPr algn="ctr">
              <a:defRPr sz="1800" b="1" i="0" u="none" strike="noStrike" kern="1200" baseline="0">
                <a:solidFill>
                  <a:srgbClr val="FF5050"/>
                </a:solidFill>
                <a:latin typeface="Arial" pitchFamily="34" charset="0"/>
                <a:ea typeface="+mn-ea"/>
                <a:cs typeface="Arial" pitchFamily="34" charset="0"/>
              </a:defRPr>
            </a:pPr>
            <a:r>
              <a:rPr lang="en-US" sz="2000" b="1" dirty="0">
                <a:solidFill>
                  <a:srgbClr val="FF5050"/>
                </a:solidFill>
              </a:rPr>
              <a:t>53</a:t>
            </a:r>
            <a:r>
              <a:rPr lang="en-US" sz="1100" b="1" dirty="0">
                <a:solidFill>
                  <a:srgbClr val="FF5050"/>
                </a:solidFill>
              </a:rPr>
              <a:t>%</a:t>
            </a:r>
            <a:endParaRPr lang="en-US" sz="1600" b="1" dirty="0">
              <a:solidFill>
                <a:srgbClr val="FF5050"/>
              </a:solidFill>
            </a:endParaRPr>
          </a:p>
        </p:txBody>
      </p:sp>
      <p:graphicFrame>
        <p:nvGraphicFramePr>
          <p:cNvPr id="9" name="Chart 8">
            <a:extLst>
              <a:ext uri="{FF2B5EF4-FFF2-40B4-BE49-F238E27FC236}">
                <a16:creationId xmlns:a16="http://schemas.microsoft.com/office/drawing/2014/main" id="{B7AAAF12-3627-42BF-9D5A-5213C9F2B2C3}"/>
              </a:ext>
            </a:extLst>
          </p:cNvPr>
          <p:cNvGraphicFramePr>
            <a:graphicFrameLocks/>
          </p:cNvGraphicFramePr>
          <p:nvPr>
            <p:extLst>
              <p:ext uri="{D42A27DB-BD31-4B8C-83A1-F6EECF244321}">
                <p14:modId xmlns:p14="http://schemas.microsoft.com/office/powerpoint/2010/main" val="2881640849"/>
              </p:ext>
            </p:extLst>
          </p:nvPr>
        </p:nvGraphicFramePr>
        <p:xfrm>
          <a:off x="6685632" y="4145280"/>
          <a:ext cx="5076825" cy="256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DDC4626C-DEA0-4E02-875B-11799BB07139}"/>
              </a:ext>
            </a:extLst>
          </p:cNvPr>
          <p:cNvGraphicFramePr>
            <a:graphicFrameLocks/>
          </p:cNvGraphicFramePr>
          <p:nvPr>
            <p:extLst>
              <p:ext uri="{D42A27DB-BD31-4B8C-83A1-F6EECF244321}">
                <p14:modId xmlns:p14="http://schemas.microsoft.com/office/powerpoint/2010/main" val="607663596"/>
              </p:ext>
            </p:extLst>
          </p:nvPr>
        </p:nvGraphicFramePr>
        <p:xfrm>
          <a:off x="352025" y="4145280"/>
          <a:ext cx="5076825" cy="25603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23DAF12E-35C7-4945-AF10-9D1C3D122C83}"/>
              </a:ext>
            </a:extLst>
          </p:cNvPr>
          <p:cNvGraphicFramePr>
            <a:graphicFrameLocks/>
          </p:cNvGraphicFramePr>
          <p:nvPr>
            <p:extLst>
              <p:ext uri="{D42A27DB-BD31-4B8C-83A1-F6EECF244321}">
                <p14:modId xmlns:p14="http://schemas.microsoft.com/office/powerpoint/2010/main" val="1772034971"/>
              </p:ext>
            </p:extLst>
          </p:nvPr>
        </p:nvGraphicFramePr>
        <p:xfrm>
          <a:off x="6801255" y="1786660"/>
          <a:ext cx="4754880" cy="2020198"/>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724BD1AB-B79B-431B-8D07-D026E9B02C8D}"/>
              </a:ext>
            </a:extLst>
          </p:cNvPr>
          <p:cNvSpPr txBox="1"/>
          <p:nvPr/>
        </p:nvSpPr>
        <p:spPr>
          <a:xfrm>
            <a:off x="230872" y="3852446"/>
            <a:ext cx="5406749" cy="338554"/>
          </a:xfrm>
          <a:prstGeom prst="rect">
            <a:avLst/>
          </a:prstGeom>
          <a:ln>
            <a:noFill/>
          </a:ln>
        </p:spPr>
        <p:txBody>
          <a:bodyPr wrap="square" rtlCol="0" anchor="ctr"/>
          <a:lstStyle>
            <a:defPPr>
              <a:defRPr lang="en-US"/>
            </a:defPPr>
            <a:lvl1pPr algn="ctr">
              <a:defRPr sz="1600">
                <a:solidFill>
                  <a:prstClr val="black"/>
                </a:solidFill>
                <a:latin typeface="Arial" pitchFamily="34" charset="0"/>
                <a:cs typeface="Arial" pitchFamily="34" charset="0"/>
              </a:defRPr>
            </a:lvl1pPr>
          </a:lstStyle>
          <a:p>
            <a:r>
              <a:rPr lang="en-US" sz="1400" dirty="0"/>
              <a:t>Proportion of PLHIV by CD4 level at the time of diagnosis</a:t>
            </a:r>
          </a:p>
        </p:txBody>
      </p:sp>
      <p:sp>
        <p:nvSpPr>
          <p:cNvPr id="17" name="TextBox 16">
            <a:extLst>
              <a:ext uri="{FF2B5EF4-FFF2-40B4-BE49-F238E27FC236}">
                <a16:creationId xmlns:a16="http://schemas.microsoft.com/office/drawing/2014/main" id="{9C50DA4A-B48B-4B9C-9708-4360F803D182}"/>
              </a:ext>
            </a:extLst>
          </p:cNvPr>
          <p:cNvSpPr txBox="1"/>
          <p:nvPr/>
        </p:nvSpPr>
        <p:spPr>
          <a:xfrm>
            <a:off x="6520669" y="3831345"/>
            <a:ext cx="5406749" cy="338554"/>
          </a:xfrm>
          <a:prstGeom prst="rect">
            <a:avLst/>
          </a:prstGeom>
          <a:ln>
            <a:noFill/>
          </a:ln>
        </p:spPr>
        <p:txBody>
          <a:bodyPr wrap="square" rtlCol="0" anchor="ctr"/>
          <a:lstStyle>
            <a:defPPr>
              <a:defRPr lang="en-US"/>
            </a:defPPr>
            <a:lvl1pPr algn="ctr">
              <a:defRPr sz="1600">
                <a:solidFill>
                  <a:prstClr val="black"/>
                </a:solidFill>
                <a:latin typeface="Arial" pitchFamily="34" charset="0"/>
                <a:cs typeface="Arial" pitchFamily="34" charset="0"/>
              </a:defRPr>
            </a:lvl1pPr>
          </a:lstStyle>
          <a:p>
            <a:r>
              <a:rPr lang="en-US" sz="1400" dirty="0"/>
              <a:t>Proportion of PLHIV by CD4 level at ART initiation</a:t>
            </a:r>
          </a:p>
        </p:txBody>
      </p:sp>
      <p:sp>
        <p:nvSpPr>
          <p:cNvPr id="21" name="Rectangle 20">
            <a:extLst>
              <a:ext uri="{FF2B5EF4-FFF2-40B4-BE49-F238E27FC236}">
                <a16:creationId xmlns:a16="http://schemas.microsoft.com/office/drawing/2014/main" id="{7DD6865A-358D-48A7-8353-81B360D0083F}"/>
              </a:ext>
            </a:extLst>
          </p:cNvPr>
          <p:cNvSpPr/>
          <p:nvPr/>
        </p:nvSpPr>
        <p:spPr>
          <a:xfrm>
            <a:off x="408226" y="6609164"/>
            <a:ext cx="7917067" cy="215444"/>
          </a:xfrm>
          <a:prstGeom prst="rect">
            <a:avLst/>
          </a:prstGeom>
        </p:spPr>
        <p:txBody>
          <a:bodyPr wrap="square">
            <a:spAutoFit/>
          </a:bodyPr>
          <a:lstStyle/>
          <a:p>
            <a:pPr fontAlgn="base">
              <a:spcBef>
                <a:spcPct val="0"/>
              </a:spcBef>
              <a:spcAft>
                <a:spcPct val="0"/>
              </a:spcAft>
              <a:defRPr/>
            </a:pPr>
            <a:r>
              <a:rPr lang="en-US" sz="800" dirty="0">
                <a:solidFill>
                  <a:prstClr val="black"/>
                </a:solidFill>
                <a:latin typeface="Arial"/>
                <a:ea typeface="ＭＳ Ｐゴシック" pitchFamily="34" charset="-128"/>
                <a:cs typeface="Arial" pitchFamily="34" charset="0"/>
              </a:rPr>
              <a:t>Source: Prepared by </a:t>
            </a:r>
            <a:r>
              <a:rPr lang="en-US" sz="800" dirty="0">
                <a:solidFill>
                  <a:prstClr val="black"/>
                </a:solidFill>
                <a:latin typeface="Arial"/>
                <a:ea typeface="ＭＳ Ｐゴシック" pitchFamily="34" charset="-128"/>
                <a:cs typeface="Arial" pitchFamily="34" charset="0"/>
                <a:hlinkClick r:id="rId7"/>
              </a:rPr>
              <a:t>www.aidsdatahub.org</a:t>
            </a:r>
            <a:r>
              <a:rPr lang="en-US" sz="800" dirty="0">
                <a:solidFill>
                  <a:prstClr val="black"/>
                </a:solidFill>
                <a:latin typeface="Arial"/>
                <a:ea typeface="ＭＳ Ｐゴシック" pitchFamily="34" charset="-128"/>
                <a:cs typeface="Arial" pitchFamily="34" charset="0"/>
              </a:rPr>
              <a:t> based on Thailand GAM 2021 reporting and </a:t>
            </a:r>
            <a:r>
              <a:rPr lang="en-US" sz="800" dirty="0">
                <a:solidFill>
                  <a:prstClr val="black"/>
                </a:solidFill>
                <a:latin typeface="Arial"/>
                <a:ea typeface="ＭＳ Ｐゴシック" pitchFamily="34" charset="-128"/>
                <a:cs typeface="Arial" pitchFamily="34" charset="0"/>
                <a:hlinkClick r:id="rId8"/>
              </a:rPr>
              <a:t>https://hivhub.ddc.moph.go.th/response.php</a:t>
            </a:r>
            <a:r>
              <a:rPr lang="en-US" sz="800" dirty="0">
                <a:solidFill>
                  <a:prstClr val="black"/>
                </a:solidFill>
                <a:latin typeface="Arial"/>
                <a:ea typeface="ＭＳ Ｐゴシック" pitchFamily="34" charset="-128"/>
                <a:cs typeface="Arial" pitchFamily="34" charset="0"/>
              </a:rPr>
              <a:t> </a:t>
            </a:r>
          </a:p>
        </p:txBody>
      </p:sp>
      <p:sp>
        <p:nvSpPr>
          <p:cNvPr id="22" name="TextBox 21">
            <a:extLst>
              <a:ext uri="{FF2B5EF4-FFF2-40B4-BE49-F238E27FC236}">
                <a16:creationId xmlns:a16="http://schemas.microsoft.com/office/drawing/2014/main" id="{9D313D23-4CB2-42A7-B5E6-B19A47002506}"/>
              </a:ext>
            </a:extLst>
          </p:cNvPr>
          <p:cNvSpPr txBox="1"/>
          <p:nvPr/>
        </p:nvSpPr>
        <p:spPr>
          <a:xfrm>
            <a:off x="227627" y="1566446"/>
            <a:ext cx="5406749" cy="338554"/>
          </a:xfrm>
          <a:prstGeom prst="rect">
            <a:avLst/>
          </a:prstGeom>
          <a:ln>
            <a:noFill/>
          </a:ln>
        </p:spPr>
        <p:txBody>
          <a:bodyPr wrap="square" rtlCol="0" anchor="ctr"/>
          <a:lstStyle>
            <a:defPPr>
              <a:defRPr lang="en-US"/>
            </a:defPPr>
            <a:lvl1pPr algn="ctr">
              <a:defRPr sz="1600">
                <a:solidFill>
                  <a:prstClr val="black"/>
                </a:solidFill>
                <a:latin typeface="Arial" pitchFamily="34" charset="0"/>
                <a:cs typeface="Arial" pitchFamily="34" charset="0"/>
              </a:defRPr>
            </a:lvl1pPr>
          </a:lstStyle>
          <a:p>
            <a:r>
              <a:rPr lang="en-US" sz="1400" dirty="0"/>
              <a:t>Median CD4 level of PLHIV at the time of diagnosis</a:t>
            </a:r>
          </a:p>
        </p:txBody>
      </p:sp>
      <p:sp>
        <p:nvSpPr>
          <p:cNvPr id="23" name="TextBox 22">
            <a:extLst>
              <a:ext uri="{FF2B5EF4-FFF2-40B4-BE49-F238E27FC236}">
                <a16:creationId xmlns:a16="http://schemas.microsoft.com/office/drawing/2014/main" id="{C5DD0556-2F6C-4C1F-BBB6-2224A6270455}"/>
              </a:ext>
            </a:extLst>
          </p:cNvPr>
          <p:cNvSpPr txBox="1"/>
          <p:nvPr/>
        </p:nvSpPr>
        <p:spPr>
          <a:xfrm>
            <a:off x="6517424" y="1545345"/>
            <a:ext cx="5406749" cy="338554"/>
          </a:xfrm>
          <a:prstGeom prst="rect">
            <a:avLst/>
          </a:prstGeom>
          <a:ln>
            <a:noFill/>
          </a:ln>
        </p:spPr>
        <p:txBody>
          <a:bodyPr wrap="square" rtlCol="0" anchor="ctr"/>
          <a:lstStyle>
            <a:defPPr>
              <a:defRPr lang="en-US"/>
            </a:defPPr>
            <a:lvl1pPr algn="ctr">
              <a:defRPr sz="1600">
                <a:solidFill>
                  <a:prstClr val="black"/>
                </a:solidFill>
                <a:latin typeface="Arial" pitchFamily="34" charset="0"/>
                <a:cs typeface="Arial" pitchFamily="34" charset="0"/>
              </a:defRPr>
            </a:lvl1pPr>
          </a:lstStyle>
          <a:p>
            <a:r>
              <a:rPr lang="en-US" sz="1400" dirty="0"/>
              <a:t>Median CD4 level of PLHIV at ART initiation</a:t>
            </a:r>
          </a:p>
        </p:txBody>
      </p:sp>
      <p:cxnSp>
        <p:nvCxnSpPr>
          <p:cNvPr id="24" name="Straight Connector 23">
            <a:extLst>
              <a:ext uri="{FF2B5EF4-FFF2-40B4-BE49-F238E27FC236}">
                <a16:creationId xmlns:a16="http://schemas.microsoft.com/office/drawing/2014/main" id="{E50D2082-82CB-4827-B89C-1CBBCFFECB79}"/>
              </a:ext>
            </a:extLst>
          </p:cNvPr>
          <p:cNvCxnSpPr>
            <a:cxnSpLocks/>
          </p:cNvCxnSpPr>
          <p:nvPr/>
        </p:nvCxnSpPr>
        <p:spPr>
          <a:xfrm>
            <a:off x="6096000" y="1752600"/>
            <a:ext cx="0" cy="4572000"/>
          </a:xfrm>
          <a:prstGeom prst="line">
            <a:avLst/>
          </a:prstGeom>
          <a:noFill/>
          <a:ln w="19050" cap="flat" cmpd="sng" algn="ctr">
            <a:solidFill>
              <a:sysClr val="window" lastClr="FFFFFF">
                <a:lumMod val="50000"/>
              </a:sysClr>
            </a:solidFill>
            <a:prstDash val="sysDash"/>
            <a:headEnd type="oval"/>
            <a:tailEnd type="oval"/>
          </a:ln>
          <a:effectLst/>
        </p:spPr>
      </p:cxnSp>
      <p:sp>
        <p:nvSpPr>
          <p:cNvPr id="4" name="Right Brace 3">
            <a:extLst>
              <a:ext uri="{FF2B5EF4-FFF2-40B4-BE49-F238E27FC236}">
                <a16:creationId xmlns:a16="http://schemas.microsoft.com/office/drawing/2014/main" id="{97D804E4-0543-488C-ACF0-84F34EB1D465}"/>
              </a:ext>
            </a:extLst>
          </p:cNvPr>
          <p:cNvSpPr/>
          <p:nvPr/>
        </p:nvSpPr>
        <p:spPr>
          <a:xfrm>
            <a:off x="5153467" y="5038344"/>
            <a:ext cx="45719" cy="74295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9BA3F99C-26F4-4C75-9C16-613B8D918C3D}"/>
              </a:ext>
            </a:extLst>
          </p:cNvPr>
          <p:cNvSpPr/>
          <p:nvPr/>
        </p:nvSpPr>
        <p:spPr>
          <a:xfrm>
            <a:off x="11456427" y="5056632"/>
            <a:ext cx="45719" cy="74295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23513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77F6-E71F-478D-9544-EB63DFC6D205}"/>
              </a:ext>
            </a:extLst>
          </p:cNvPr>
          <p:cNvSpPr>
            <a:spLocks noGrp="1"/>
          </p:cNvSpPr>
          <p:nvPr>
            <p:ph type="title"/>
          </p:nvPr>
        </p:nvSpPr>
        <p:spPr>
          <a:xfrm>
            <a:off x="228601" y="1600200"/>
            <a:ext cx="11203563" cy="504000"/>
          </a:xfrm>
        </p:spPr>
        <p:txBody>
          <a:bodyPr>
            <a:noAutofit/>
          </a:bodyPr>
          <a:lstStyle/>
          <a:p>
            <a:r>
              <a:rPr lang="en-US" dirty="0"/>
              <a:t>Proportion of PLHIV who know their HIV status by treatment access, 2018</a:t>
            </a:r>
          </a:p>
        </p:txBody>
      </p:sp>
      <p:grpSp>
        <p:nvGrpSpPr>
          <p:cNvPr id="3" name="Group 2">
            <a:extLst>
              <a:ext uri="{FF2B5EF4-FFF2-40B4-BE49-F238E27FC236}">
                <a16:creationId xmlns:a16="http://schemas.microsoft.com/office/drawing/2014/main" id="{46A17CC5-6E75-4C7D-B7F6-CB141AE2E282}"/>
              </a:ext>
            </a:extLst>
          </p:cNvPr>
          <p:cNvGrpSpPr/>
          <p:nvPr/>
        </p:nvGrpSpPr>
        <p:grpSpPr>
          <a:xfrm>
            <a:off x="89304" y="2361226"/>
            <a:ext cx="12013407" cy="4344374"/>
            <a:chOff x="89297" y="1819469"/>
            <a:chExt cx="12013406" cy="4344374"/>
          </a:xfrm>
        </p:grpSpPr>
        <p:graphicFrame>
          <p:nvGraphicFramePr>
            <p:cNvPr id="5" name="Chart 4">
              <a:extLst>
                <a:ext uri="{FF2B5EF4-FFF2-40B4-BE49-F238E27FC236}">
                  <a16:creationId xmlns:a16="http://schemas.microsoft.com/office/drawing/2014/main" id="{13D23F90-E369-4B51-B4D8-A85ED8E72115}"/>
                </a:ext>
              </a:extLst>
            </p:cNvPr>
            <p:cNvGraphicFramePr>
              <a:graphicFrameLocks/>
            </p:cNvGraphicFramePr>
            <p:nvPr>
              <p:extLst>
                <p:ext uri="{D42A27DB-BD31-4B8C-83A1-F6EECF244321}">
                  <p14:modId xmlns:p14="http://schemas.microsoft.com/office/powerpoint/2010/main" val="502360969"/>
                </p:ext>
              </p:extLst>
            </p:nvPr>
          </p:nvGraphicFramePr>
          <p:xfrm>
            <a:off x="89297" y="1819469"/>
            <a:ext cx="12013406" cy="434437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AA1F1879-6D78-4C35-AF7F-5DE54970FE26}"/>
                </a:ext>
              </a:extLst>
            </p:cNvPr>
            <p:cNvSpPr/>
            <p:nvPr/>
          </p:nvSpPr>
          <p:spPr>
            <a:xfrm>
              <a:off x="2848329" y="5705494"/>
              <a:ext cx="288000" cy="288000"/>
            </a:xfrm>
            <a:prstGeom prst="roundRect">
              <a:avLst/>
            </a:prstGeom>
            <a:solidFill>
              <a:srgbClr val="FF5050"/>
            </a:solidFill>
            <a:ln w="9525" cap="flat" cmpd="sng" algn="ctr">
              <a:noFill/>
              <a:prstDash val="solid"/>
            </a:ln>
            <a:effectLst>
              <a:outerShdw dist="23000" sx="1000" sy="1000" rotWithShape="0">
                <a:srgbClr val="000000"/>
              </a:outerShdw>
            </a:effectLst>
          </p:spPr>
          <p:txBody>
            <a:bodyPr rtlCol="0" anchor="ctr"/>
            <a:lstStyle/>
            <a:p>
              <a:pPr algn="ctr">
                <a:defRPr/>
              </a:pPr>
              <a:endParaRPr lang="en-US" sz="1200" kern="0" dirty="0">
                <a:solidFill>
                  <a:prstClr val="white"/>
                </a:solidFill>
                <a:latin typeface="Calibri"/>
                <a:cs typeface="Arial" panose="020B0604020202020204" pitchFamily="34" charset="0"/>
              </a:endParaRPr>
            </a:p>
          </p:txBody>
        </p:sp>
        <p:sp>
          <p:nvSpPr>
            <p:cNvPr id="7" name="Rectangle: Rounded Corners 6">
              <a:extLst>
                <a:ext uri="{FF2B5EF4-FFF2-40B4-BE49-F238E27FC236}">
                  <a16:creationId xmlns:a16="http://schemas.microsoft.com/office/drawing/2014/main" id="{A65E2381-00F0-4515-8F36-767FF22CCEFE}"/>
                </a:ext>
              </a:extLst>
            </p:cNvPr>
            <p:cNvSpPr/>
            <p:nvPr/>
          </p:nvSpPr>
          <p:spPr>
            <a:xfrm>
              <a:off x="6902442" y="5703496"/>
              <a:ext cx="288000" cy="288000"/>
            </a:xfrm>
            <a:prstGeom prst="roundRect">
              <a:avLst/>
            </a:prstGeom>
            <a:solidFill>
              <a:srgbClr val="33CCCC"/>
            </a:solidFill>
            <a:ln w="9525" cap="flat" cmpd="sng" algn="ctr">
              <a:noFill/>
              <a:prstDash val="solid"/>
            </a:ln>
            <a:effectLst>
              <a:outerShdw dist="23000" sx="1000" sy="1000" rotWithShape="0">
                <a:srgbClr val="000000"/>
              </a:outerShdw>
            </a:effectLst>
          </p:spPr>
          <p:txBody>
            <a:bodyPr rtlCol="0" anchor="ctr"/>
            <a:lstStyle/>
            <a:p>
              <a:pPr algn="ctr">
                <a:defRPr/>
              </a:pPr>
              <a:endParaRPr lang="en-US" sz="1200" kern="0" dirty="0">
                <a:solidFill>
                  <a:prstClr val="white"/>
                </a:solidFill>
                <a:latin typeface="Calibri"/>
                <a:cs typeface="Arial" panose="020B0604020202020204" pitchFamily="34" charset="0"/>
              </a:endParaRPr>
            </a:p>
          </p:txBody>
        </p:sp>
      </p:grpSp>
      <p:sp>
        <p:nvSpPr>
          <p:cNvPr id="8" name="Rectangle 7">
            <a:extLst>
              <a:ext uri="{FF2B5EF4-FFF2-40B4-BE49-F238E27FC236}">
                <a16:creationId xmlns:a16="http://schemas.microsoft.com/office/drawing/2014/main" id="{6A209F26-7FBA-456B-8C14-6A2EAC1373B5}"/>
              </a:ext>
            </a:extLst>
          </p:cNvPr>
          <p:cNvSpPr/>
          <p:nvPr/>
        </p:nvSpPr>
        <p:spPr>
          <a:xfrm>
            <a:off x="408228" y="6609205"/>
            <a:ext cx="7917067" cy="230538"/>
          </a:xfrm>
          <a:prstGeom prst="rect">
            <a:avLst/>
          </a:prstGeom>
        </p:spPr>
        <p:txBody>
          <a:bodyPr wrap="square" lIns="91136" tIns="45574" rIns="91136" bIns="45574">
            <a:spAutoFit/>
          </a:bodyPr>
          <a:lstStyle/>
          <a:p>
            <a:pPr fontAlgn="base">
              <a:spcBef>
                <a:spcPct val="0"/>
              </a:spcBef>
              <a:spcAft>
                <a:spcPct val="0"/>
              </a:spcAft>
              <a:defRPr/>
            </a:pPr>
            <a:r>
              <a:rPr lang="en-US" sz="900" dirty="0">
                <a:solidFill>
                  <a:prstClr val="black"/>
                </a:solidFill>
                <a:latin typeface="Arial"/>
                <a:ea typeface="ＭＳ Ｐゴシック" pitchFamily="34" charset="-128"/>
                <a:cs typeface="Arial" pitchFamily="34" charset="0"/>
              </a:rPr>
              <a:t>Source: Prepared by </a:t>
            </a:r>
            <a:r>
              <a:rPr lang="en-US" sz="900" dirty="0">
                <a:solidFill>
                  <a:prstClr val="black"/>
                </a:solidFill>
                <a:latin typeface="Arial"/>
                <a:ea typeface="ＭＳ Ｐゴシック" pitchFamily="34" charset="-128"/>
                <a:cs typeface="Arial" pitchFamily="34" charset="0"/>
                <a:hlinkClick r:id="rId4"/>
              </a:rPr>
              <a:t>www.aidsdatahub.org</a:t>
            </a:r>
            <a:r>
              <a:rPr lang="en-US" sz="900" dirty="0">
                <a:solidFill>
                  <a:prstClr val="black"/>
                </a:solidFill>
                <a:latin typeface="Arial"/>
                <a:ea typeface="ＭＳ Ｐゴシック" pitchFamily="34" charset="-128"/>
                <a:cs typeface="Arial" pitchFamily="34" charset="0"/>
              </a:rPr>
              <a:t> based on Thailand GAM 2019 reporting</a:t>
            </a:r>
          </a:p>
        </p:txBody>
      </p:sp>
    </p:spTree>
    <p:extLst>
      <p:ext uri="{BB962C8B-B14F-4D97-AF65-F5344CB8AC3E}">
        <p14:creationId xmlns:p14="http://schemas.microsoft.com/office/powerpoint/2010/main" val="8281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pregnant women living with HIV, pregnant women receiving ARVs, and PMTCT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5" name="Chart 4">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1637636411"/>
              </p:ext>
            </p:extLst>
          </p:nvPr>
        </p:nvGraphicFramePr>
        <p:xfrm>
          <a:off x="2575560" y="2324100"/>
          <a:ext cx="70408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8083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B00-000002000000}"/>
              </a:ext>
            </a:extLst>
          </p:cNvPr>
          <p:cNvGraphicFramePr>
            <a:graphicFrameLocks/>
          </p:cNvGraphicFramePr>
          <p:nvPr>
            <p:extLst>
              <p:ext uri="{D42A27DB-BD31-4B8C-83A1-F6EECF244321}">
                <p14:modId xmlns:p14="http://schemas.microsoft.com/office/powerpoint/2010/main" val="1795591727"/>
              </p:ext>
            </p:extLst>
          </p:nvPr>
        </p:nvGraphicFramePr>
        <p:xfrm>
          <a:off x="1828800" y="23241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177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1990-2021</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F128F8AE-37C9-43F3-AB57-77D70CE8B94F}"/>
              </a:ext>
            </a:extLst>
          </p:cNvPr>
          <p:cNvGraphicFramePr>
            <a:graphicFrameLocks/>
          </p:cNvGraphicFramePr>
          <p:nvPr/>
        </p:nvGraphicFramePr>
        <p:xfrm>
          <a:off x="1648196" y="2295194"/>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6261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AD0BD9F-6776-4381-8E12-C01C124FBD93}" type="slidenum">
              <a:rPr lang="th-TH" smtClean="0">
                <a:solidFill>
                  <a:prstClr val="black">
                    <a:tint val="75000"/>
                  </a:prstClr>
                </a:solidFill>
              </a:rPr>
              <a:pPr>
                <a:defRPr/>
              </a:pPr>
              <a:t>60</a:t>
            </a:fld>
            <a:endParaRPr lang="th-TH" dirty="0">
              <a:solidFill>
                <a:prstClr val="black">
                  <a:tint val="75000"/>
                </a:prstClr>
              </a:solidFill>
            </a:endParaRPr>
          </a:p>
        </p:txBody>
      </p:sp>
      <p:sp>
        <p:nvSpPr>
          <p:cNvPr id="4" name="Rectangle 3"/>
          <p:cNvSpPr/>
          <p:nvPr/>
        </p:nvSpPr>
        <p:spPr>
          <a:xfrm>
            <a:off x="76200" y="6613181"/>
            <a:ext cx="8382000" cy="215149"/>
          </a:xfrm>
          <a:prstGeom prst="rect">
            <a:avLst/>
          </a:prstGeom>
        </p:spPr>
        <p:txBody>
          <a:bodyPr wrap="square" lIns="91136" tIns="45574" rIns="91136" bIns="45574">
            <a:spAutoFit/>
          </a:bodyPr>
          <a:lstStyle/>
          <a:p>
            <a:r>
              <a:rPr lang="en-US" sz="800" dirty="0">
                <a:latin typeface="Arial" pitchFamily="34" charset="0"/>
                <a:cs typeface="Arial" pitchFamily="34" charset="0"/>
              </a:rPr>
              <a:t>Source: </a:t>
            </a:r>
            <a:r>
              <a:rPr lang="en-GB" sz="800" dirty="0"/>
              <a:t>Prepared by UNAIDS Regional Support Team Asia and the Pacific and</a:t>
            </a:r>
            <a:r>
              <a:rPr lang="en-GB" sz="800" u="sng" dirty="0">
                <a:hlinkClick r:id="rId2"/>
              </a:rPr>
              <a:t>www.aidsdatahub.org</a:t>
            </a:r>
            <a:r>
              <a:rPr lang="en-GB" sz="800" dirty="0"/>
              <a:t> based on information provided by UNAIDS country office and partners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295401"/>
            <a:ext cx="9144000" cy="521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141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11116793" cy="504000"/>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10676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984432" y="4356430"/>
            <a:ext cx="900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Tree>
    <p:extLst>
      <p:ext uri="{BB962C8B-B14F-4D97-AF65-F5344CB8AC3E}">
        <p14:creationId xmlns:p14="http://schemas.microsoft.com/office/powerpoint/2010/main" val="1230367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2800">
                <a:solidFill>
                  <a:schemeClr val="tx1"/>
                </a:solidFill>
                <a:latin typeface="Cordia New" pitchFamily="34" charset="0"/>
                <a:ea typeface="ＭＳ Ｐゴシック" charset="-128"/>
              </a:defRPr>
            </a:lvl1pPr>
            <a:lvl2pPr marL="740529" indent="-284804">
              <a:defRPr sz="2800">
                <a:solidFill>
                  <a:schemeClr val="tx1"/>
                </a:solidFill>
                <a:latin typeface="Cordia New" pitchFamily="34" charset="0"/>
                <a:ea typeface="ＭＳ Ｐゴシック" charset="-128"/>
              </a:defRPr>
            </a:lvl2pPr>
            <a:lvl3pPr marL="1139270" indent="-227864">
              <a:defRPr sz="2800">
                <a:solidFill>
                  <a:schemeClr val="tx1"/>
                </a:solidFill>
                <a:latin typeface="Cordia New" pitchFamily="34" charset="0"/>
                <a:ea typeface="ＭＳ Ｐゴシック" charset="-128"/>
              </a:defRPr>
            </a:lvl3pPr>
            <a:lvl4pPr marL="1594957" indent="-227864">
              <a:defRPr sz="2800">
                <a:solidFill>
                  <a:schemeClr val="tx1"/>
                </a:solidFill>
                <a:latin typeface="Cordia New" pitchFamily="34" charset="0"/>
                <a:ea typeface="ＭＳ Ｐゴシック" charset="-128"/>
              </a:defRPr>
            </a:lvl4pPr>
            <a:lvl5pPr marL="2050671" indent="-227864">
              <a:defRPr sz="2800">
                <a:solidFill>
                  <a:schemeClr val="tx1"/>
                </a:solidFill>
                <a:latin typeface="Cordia New" pitchFamily="34" charset="0"/>
                <a:ea typeface="ＭＳ Ｐゴシック" charset="-128"/>
              </a:defRPr>
            </a:lvl5pPr>
            <a:lvl6pPr marL="2506397" indent="-227864" fontAlgn="base">
              <a:spcBef>
                <a:spcPct val="0"/>
              </a:spcBef>
              <a:spcAft>
                <a:spcPct val="0"/>
              </a:spcAft>
              <a:defRPr sz="2800">
                <a:solidFill>
                  <a:schemeClr val="tx1"/>
                </a:solidFill>
                <a:latin typeface="Cordia New" pitchFamily="34" charset="0"/>
                <a:ea typeface="ＭＳ Ｐゴシック" charset="-128"/>
              </a:defRPr>
            </a:lvl6pPr>
            <a:lvl7pPr marL="2962107" indent="-227864" fontAlgn="base">
              <a:spcBef>
                <a:spcPct val="0"/>
              </a:spcBef>
              <a:spcAft>
                <a:spcPct val="0"/>
              </a:spcAft>
              <a:defRPr sz="2800">
                <a:solidFill>
                  <a:schemeClr val="tx1"/>
                </a:solidFill>
                <a:latin typeface="Cordia New" pitchFamily="34" charset="0"/>
                <a:ea typeface="ＭＳ Ｐゴシック" charset="-128"/>
              </a:defRPr>
            </a:lvl7pPr>
            <a:lvl8pPr marL="3417784" indent="-227864" fontAlgn="base">
              <a:spcBef>
                <a:spcPct val="0"/>
              </a:spcBef>
              <a:spcAft>
                <a:spcPct val="0"/>
              </a:spcAft>
              <a:defRPr sz="2800">
                <a:solidFill>
                  <a:schemeClr val="tx1"/>
                </a:solidFill>
                <a:latin typeface="Cordia New" pitchFamily="34" charset="0"/>
                <a:ea typeface="ＭＳ Ｐゴシック" charset="-128"/>
              </a:defRPr>
            </a:lvl8pPr>
            <a:lvl9pPr marL="3873477" indent="-227864" fontAlgn="base">
              <a:spcBef>
                <a:spcPct val="0"/>
              </a:spcBef>
              <a:spcAft>
                <a:spcPct val="0"/>
              </a:spcAft>
              <a:defRPr sz="2800">
                <a:solidFill>
                  <a:schemeClr val="tx1"/>
                </a:solidFill>
                <a:latin typeface="Cordia New" pitchFamily="34" charset="0"/>
                <a:ea typeface="ＭＳ Ｐゴシック" charset="-128"/>
              </a:defRPr>
            </a:lvl9pPr>
          </a:lstStyle>
          <a:p>
            <a:fld id="{D71F7AB3-E2B0-4B29-8A02-B9393B333315}" type="slidenum">
              <a:rPr lang="th-TH" sz="1200">
                <a:solidFill>
                  <a:srgbClr val="898989"/>
                </a:solidFill>
              </a:rPr>
              <a:pPr/>
              <a:t>62</a:t>
            </a:fld>
            <a:endParaRPr lang="th-TH" sz="1200">
              <a:solidFill>
                <a:srgbClr val="898989"/>
              </a:solidFill>
            </a:endParaRPr>
          </a:p>
        </p:txBody>
      </p:sp>
      <p:sp>
        <p:nvSpPr>
          <p:cNvPr id="141314" name="Rectangle 2"/>
          <p:cNvSpPr txBox="1">
            <a:spLocks noChangeArrowheads="1"/>
          </p:cNvSpPr>
          <p:nvPr/>
        </p:nvSpPr>
        <p:spPr bwMode="auto">
          <a:xfrm>
            <a:off x="1981200" y="1792288"/>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6" tIns="45574" rIns="91136" bIns="45574"/>
          <a:lstStyle>
            <a:lvl1pPr marL="342900" indent="-342900">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algn="ctr" fontAlgn="base">
              <a:spcBef>
                <a:spcPct val="20000"/>
              </a:spcBef>
              <a:spcAft>
                <a:spcPct val="0"/>
              </a:spcAft>
            </a:pPr>
            <a:r>
              <a:rPr lang="en-US" sz="4000" dirty="0">
                <a:solidFill>
                  <a:srgbClr val="C00000"/>
                </a:solidFill>
                <a:latin typeface="Arial" pitchFamily="34" charset="0"/>
              </a:rPr>
              <a:t>THANK YOU</a:t>
            </a:r>
          </a:p>
          <a:p>
            <a:pPr algn="ctr" fontAlgn="base">
              <a:spcBef>
                <a:spcPct val="20000"/>
              </a:spcBef>
              <a:spcAft>
                <a:spcPct val="0"/>
              </a:spcAft>
            </a:pPr>
            <a:endParaRPr lang="en-US" sz="4000" dirty="0">
              <a:solidFill>
                <a:srgbClr val="C00000"/>
              </a:solidFill>
              <a:latin typeface="Arial" pitchFamily="34" charset="0"/>
            </a:endParaRPr>
          </a:p>
          <a:p>
            <a:pPr algn="ctr" fontAlgn="base">
              <a:spcBef>
                <a:spcPct val="20000"/>
              </a:spcBef>
              <a:spcAft>
                <a:spcPct val="0"/>
              </a:spcAft>
            </a:pPr>
            <a:r>
              <a:rPr lang="en-US" dirty="0">
                <a:solidFill>
                  <a:srgbClr val="C00000"/>
                </a:solidFill>
                <a:latin typeface="Arial" pitchFamily="34" charset="0"/>
              </a:rPr>
              <a:t>slides compiled by </a:t>
            </a:r>
            <a:r>
              <a:rPr lang="en-US" u="sng" dirty="0">
                <a:solidFill>
                  <a:srgbClr val="C00000"/>
                </a:solidFill>
                <a:latin typeface="Arial" pitchFamily="34" charset="0"/>
                <a:hlinkClick r:id="rId2"/>
              </a:rPr>
              <a:t>www.aidsdatahub.org</a:t>
            </a:r>
            <a:endParaRPr lang="en-US" u="sng"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r>
              <a:rPr lang="en-US" sz="1400" i="1" dirty="0">
                <a:solidFill>
                  <a:srgbClr val="C00000"/>
                </a:solidFill>
                <a:latin typeface="Arial" pitchFamily="34" charset="0"/>
              </a:rPr>
              <a:t>Data shown in this slide set  are comprehensive to the extent they are available from country reports. Please inform us if you know of sources where more recent data can be used.</a:t>
            </a:r>
          </a:p>
          <a:p>
            <a:pPr algn="ctr" fontAlgn="base">
              <a:spcBef>
                <a:spcPct val="20000"/>
              </a:spcBef>
              <a:spcAft>
                <a:spcPct val="0"/>
              </a:spcAft>
            </a:pPr>
            <a:r>
              <a:rPr lang="en-US" sz="1400" i="1" dirty="0">
                <a:solidFill>
                  <a:srgbClr val="C00000"/>
                </a:solidFill>
                <a:latin typeface="Arial" pitchFamily="34" charset="0"/>
              </a:rPr>
              <a:t>Please acknowledge </a:t>
            </a:r>
            <a:r>
              <a:rPr lang="en-US" sz="1400" i="1" dirty="0">
                <a:solidFill>
                  <a:srgbClr val="C00000"/>
                </a:solidFill>
                <a:latin typeface="Arial" pitchFamily="34" charset="0"/>
                <a:hlinkClick r:id="rId2"/>
              </a:rPr>
              <a:t>www.aidsdatahub.org</a:t>
            </a:r>
            <a:r>
              <a:rPr lang="en-US" sz="1400" i="1" dirty="0">
                <a:solidFill>
                  <a:srgbClr val="C00000"/>
                </a:solidFill>
                <a:latin typeface="Arial" pitchFamily="34" charset="0"/>
              </a:rPr>
              <a:t> if slides are lifted directly from this site.</a:t>
            </a:r>
            <a:endParaRPr lang="en-US" sz="1400" dirty="0">
              <a:solidFill>
                <a:srgbClr val="C00000"/>
              </a:solidFill>
              <a:latin typeface="Arial" pitchFamily="34" charset="0"/>
            </a:endParaRPr>
          </a:p>
        </p:txBody>
      </p:sp>
    </p:spTree>
    <p:extLst>
      <p:ext uri="{BB962C8B-B14F-4D97-AF65-F5344CB8AC3E}">
        <p14:creationId xmlns:p14="http://schemas.microsoft.com/office/powerpoint/2010/main" val="370092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8"/>
          <p:cNvSpPr txBox="1">
            <a:spLocks noGrp="1"/>
          </p:cNvSpPr>
          <p:nvPr>
            <p:ph type="sldNum" idx="12"/>
          </p:nvPr>
        </p:nvSpPr>
        <p:spPr>
          <a:xfrm>
            <a:off x="9667903" y="6358656"/>
            <a:ext cx="542900" cy="365125"/>
          </a:xfrm>
          <a:prstGeom prst="rect">
            <a:avLst/>
          </a:prstGeom>
          <a:noFill/>
          <a:ln>
            <a:noFill/>
          </a:ln>
        </p:spPr>
        <p:txBody>
          <a:bodyPr spcFirstLastPara="1" wrap="square" lIns="91122" tIns="45553" rIns="91122" bIns="45553" anchor="b" anchorCtr="0">
            <a:noAutofit/>
          </a:bodyPr>
          <a:lstStyle/>
          <a:p>
            <a:pPr>
              <a:buClr>
                <a:srgbClr val="000000"/>
              </a:buClr>
              <a:defRPr/>
            </a:pPr>
            <a:fld id="{00000000-1234-1234-1234-123412341234}" type="slidenum">
              <a:rPr lang="en-US" kern="0"/>
              <a:pPr>
                <a:buClr>
                  <a:srgbClr val="000000"/>
                </a:buClr>
                <a:defRPr/>
              </a:pPr>
              <a:t>7</a:t>
            </a:fld>
            <a:endParaRPr kern="0"/>
          </a:p>
        </p:txBody>
      </p:sp>
      <p:sp>
        <p:nvSpPr>
          <p:cNvPr id="579" name="Google Shape;579;p98"/>
          <p:cNvSpPr txBox="1">
            <a:spLocks noGrp="1"/>
          </p:cNvSpPr>
          <p:nvPr>
            <p:ph type="title"/>
          </p:nvPr>
        </p:nvSpPr>
        <p:spPr>
          <a:xfrm>
            <a:off x="228600" y="1600200"/>
            <a:ext cx="8402672" cy="504000"/>
          </a:xfrm>
          <a:prstGeom prst="rect">
            <a:avLst/>
          </a:prstGeom>
          <a:noFill/>
          <a:ln>
            <a:noFill/>
          </a:ln>
        </p:spPr>
        <p:txBody>
          <a:bodyPr spcFirstLastPara="1" wrap="square" lIns="91122" tIns="45553" rIns="91122" bIns="45553" anchor="t" anchorCtr="0">
            <a:noAutofit/>
          </a:bodyPr>
          <a:lstStyle/>
          <a:p>
            <a:r>
              <a:rPr lang="en-US" dirty="0"/>
              <a:t>Key population size estimates, 2014-2016</a:t>
            </a:r>
            <a:endParaRPr dirty="0"/>
          </a:p>
        </p:txBody>
      </p:sp>
      <p:sp>
        <p:nvSpPr>
          <p:cNvPr id="580" name="Google Shape;580;p98"/>
          <p:cNvSpPr/>
          <p:nvPr/>
        </p:nvSpPr>
        <p:spPr>
          <a:xfrm>
            <a:off x="148788" y="6424215"/>
            <a:ext cx="8534400" cy="233810"/>
          </a:xfrm>
          <a:prstGeom prst="rect">
            <a:avLst/>
          </a:prstGeom>
          <a:noFill/>
          <a:ln>
            <a:noFill/>
          </a:ln>
        </p:spPr>
        <p:txBody>
          <a:bodyPr spcFirstLastPara="1" wrap="square" lIns="91122" tIns="45553" rIns="91122" bIns="45553"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graphicFrame>
        <p:nvGraphicFramePr>
          <p:cNvPr id="581" name="Google Shape;581;p98"/>
          <p:cNvGraphicFramePr/>
          <p:nvPr>
            <p:extLst>
              <p:ext uri="{D42A27DB-BD31-4B8C-83A1-F6EECF244321}">
                <p14:modId xmlns:p14="http://schemas.microsoft.com/office/powerpoint/2010/main" val="21429917"/>
              </p:ext>
            </p:extLst>
          </p:nvPr>
        </p:nvGraphicFramePr>
        <p:xfrm>
          <a:off x="2147532" y="2571411"/>
          <a:ext cx="7791831" cy="3160714"/>
        </p:xfrm>
        <a:graphic>
          <a:graphicData uri="http://schemas.openxmlformats.org/drawingml/2006/table">
            <a:tbl>
              <a:tblPr>
                <a:noFill/>
              </a:tblPr>
              <a:tblGrid>
                <a:gridCol w="3496215">
                  <a:extLst>
                    <a:ext uri="{9D8B030D-6E8A-4147-A177-3AD203B41FA5}">
                      <a16:colId xmlns:a16="http://schemas.microsoft.com/office/drawing/2014/main" val="20000"/>
                    </a:ext>
                  </a:extLst>
                </a:gridCol>
                <a:gridCol w="2189277">
                  <a:extLst>
                    <a:ext uri="{9D8B030D-6E8A-4147-A177-3AD203B41FA5}">
                      <a16:colId xmlns:a16="http://schemas.microsoft.com/office/drawing/2014/main" val="20001"/>
                    </a:ext>
                  </a:extLst>
                </a:gridCol>
                <a:gridCol w="2106339">
                  <a:extLst>
                    <a:ext uri="{9D8B030D-6E8A-4147-A177-3AD203B41FA5}">
                      <a16:colId xmlns:a16="http://schemas.microsoft.com/office/drawing/2014/main" val="20002"/>
                    </a:ext>
                  </a:extLst>
                </a:gridCol>
              </a:tblGrid>
              <a:tr h="399226">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Populations</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Year of 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42 650</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2014</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527 900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chemeClr val="tx1"/>
                          </a:solidFill>
                          <a:effectLst/>
                          <a:latin typeface="Arial" panose="020B0604020202020204" pitchFamily="34" charset="0"/>
                          <a:ea typeface="+mn-ea"/>
                          <a:cs typeface="Arial" panose="020B0604020202020204" pitchFamily="34" charset="0"/>
                        </a:rPr>
                        <a:t>129 000</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  15 000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(TG)</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   62 800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357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2522"/>
            <a:ext cx="11277600" cy="504000"/>
          </a:xfrm>
        </p:spPr>
        <p:txBody>
          <a:bodyPr/>
          <a:lstStyle/>
          <a:p>
            <a:r>
              <a:rPr lang="en-US" dirty="0"/>
              <a:t>HIV prevalence among key populations, national and select cities, 2017-2021</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54965" y="6535477"/>
            <a:ext cx="88392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a:t>
            </a:r>
          </a:p>
        </p:txBody>
      </p:sp>
      <p:grpSp>
        <p:nvGrpSpPr>
          <p:cNvPr id="4" name="Group 3">
            <a:extLst>
              <a:ext uri="{FF2B5EF4-FFF2-40B4-BE49-F238E27FC236}">
                <a16:creationId xmlns:a16="http://schemas.microsoft.com/office/drawing/2014/main" id="{F5094D47-5D6C-4757-B54E-1F0DB3AFA4E7}"/>
              </a:ext>
            </a:extLst>
          </p:cNvPr>
          <p:cNvGrpSpPr/>
          <p:nvPr/>
        </p:nvGrpSpPr>
        <p:grpSpPr>
          <a:xfrm>
            <a:off x="3821902" y="2104474"/>
            <a:ext cx="4413515" cy="3724392"/>
            <a:chOff x="240503" y="0"/>
            <a:chExt cx="4484673" cy="3804445"/>
          </a:xfrm>
        </p:grpSpPr>
        <p:graphicFrame>
          <p:nvGraphicFramePr>
            <p:cNvPr id="7" name="Chart 6">
              <a:extLst>
                <a:ext uri="{FF2B5EF4-FFF2-40B4-BE49-F238E27FC236}">
                  <a16:creationId xmlns:a16="http://schemas.microsoft.com/office/drawing/2014/main" id="{D985EF71-8D71-4407-8C15-DD2E41C1D88E}"/>
                </a:ext>
              </a:extLst>
            </p:cNvPr>
            <p:cNvGraphicFramePr/>
            <p:nvPr/>
          </p:nvGraphicFramePr>
          <p:xfrm>
            <a:off x="1656779"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E455132-9A07-4DBF-9FC5-34ED8D622696}"/>
                </a:ext>
              </a:extLst>
            </p:cNvPr>
            <p:cNvGraphicFramePr>
              <a:graphicFrameLocks/>
            </p:cNvGraphicFramePr>
            <p:nvPr/>
          </p:nvGraphicFramePr>
          <p:xfrm>
            <a:off x="1637728" y="983376"/>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B467F4AF-88DD-4CC9-8BE7-BDD8F53B0E2C}"/>
                </a:ext>
              </a:extLst>
            </p:cNvPr>
            <p:cNvGraphicFramePr>
              <a:graphicFrameLocks/>
            </p:cNvGraphicFramePr>
            <p:nvPr/>
          </p:nvGraphicFramePr>
          <p:xfrm>
            <a:off x="1637731" y="2002285"/>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7C888379-4AAC-4230-A3D2-F229A159274F}"/>
                </a:ext>
              </a:extLst>
            </p:cNvPr>
            <p:cNvGraphicFramePr>
              <a:graphicFrameLocks/>
            </p:cNvGraphicFramePr>
            <p:nvPr/>
          </p:nvGraphicFramePr>
          <p:xfrm>
            <a:off x="1637731" y="2897303"/>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8">
              <a:extLst>
                <a:ext uri="{FF2B5EF4-FFF2-40B4-BE49-F238E27FC236}">
                  <a16:creationId xmlns:a16="http://schemas.microsoft.com/office/drawing/2014/main" id="{61D6B4DD-7D47-4A4F-B05B-C4CB676A24C8}"/>
                </a:ext>
              </a:extLst>
            </p:cNvPr>
            <p:cNvSpPr txBox="1"/>
            <p:nvPr/>
          </p:nvSpPr>
          <p:spPr>
            <a:xfrm>
              <a:off x="240504" y="2126133"/>
              <a:ext cx="1783961" cy="859491"/>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 INJECT DRUGS (2020) ***</a:t>
              </a:r>
            </a:p>
          </p:txBody>
        </p:sp>
        <p:sp>
          <p:nvSpPr>
            <p:cNvPr id="12" name="TextBox 19">
              <a:extLst>
                <a:ext uri="{FF2B5EF4-FFF2-40B4-BE49-F238E27FC236}">
                  <a16:creationId xmlns:a16="http://schemas.microsoft.com/office/drawing/2014/main" id="{FD00CA77-13BB-4C3B-9FFF-19E5F39C8E45}"/>
                </a:ext>
              </a:extLst>
            </p:cNvPr>
            <p:cNvSpPr txBox="1"/>
            <p:nvPr/>
          </p:nvSpPr>
          <p:spPr>
            <a:xfrm>
              <a:off x="240503" y="1118923"/>
              <a:ext cx="1369557" cy="91350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(2020)</a:t>
              </a:r>
            </a:p>
          </p:txBody>
        </p:sp>
        <p:sp>
          <p:nvSpPr>
            <p:cNvPr id="13" name="TextBox 20">
              <a:extLst>
                <a:ext uri="{FF2B5EF4-FFF2-40B4-BE49-F238E27FC236}">
                  <a16:creationId xmlns:a16="http://schemas.microsoft.com/office/drawing/2014/main" id="{CBFB8096-2789-41C2-B855-1286E6E27224}"/>
                </a:ext>
              </a:extLst>
            </p:cNvPr>
            <p:cNvSpPr txBox="1"/>
            <p:nvPr/>
          </p:nvSpPr>
          <p:spPr>
            <a:xfrm>
              <a:off x="240503" y="112756"/>
              <a:ext cx="1559486" cy="826135"/>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(2020)</a:t>
              </a:r>
            </a:p>
          </p:txBody>
        </p:sp>
        <p:sp>
          <p:nvSpPr>
            <p:cNvPr id="15" name="TextBox 21">
              <a:extLst>
                <a:ext uri="{FF2B5EF4-FFF2-40B4-BE49-F238E27FC236}">
                  <a16:creationId xmlns:a16="http://schemas.microsoft.com/office/drawing/2014/main" id="{585678A9-E564-417C-8779-1E92DFEF51BD}"/>
                </a:ext>
              </a:extLst>
            </p:cNvPr>
            <p:cNvSpPr txBox="1"/>
            <p:nvPr/>
          </p:nvSpPr>
          <p:spPr>
            <a:xfrm>
              <a:off x="240503" y="3150635"/>
              <a:ext cx="1546440" cy="63314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 SEX WORKERS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(2021, 2017)</a:t>
              </a:r>
            </a:p>
          </p:txBody>
        </p:sp>
      </p:grpSp>
      <p:sp>
        <p:nvSpPr>
          <p:cNvPr id="6" name="TextBox 132">
            <a:extLst>
              <a:ext uri="{FF2B5EF4-FFF2-40B4-BE49-F238E27FC236}">
                <a16:creationId xmlns:a16="http://schemas.microsoft.com/office/drawing/2014/main" id="{7686A070-5279-4A12-A74C-60F36746A027}"/>
              </a:ext>
            </a:extLst>
          </p:cNvPr>
          <p:cNvSpPr txBox="1"/>
          <p:nvPr/>
        </p:nvSpPr>
        <p:spPr>
          <a:xfrm>
            <a:off x="7097369" y="5619374"/>
            <a:ext cx="4988719" cy="738664"/>
          </a:xfrm>
          <a:prstGeom prst="rect">
            <a:avLst/>
          </a:prstGeom>
          <a:noFill/>
          <a:ln>
            <a:noFill/>
          </a:ln>
          <a:effectLst/>
        </p:spPr>
        <p:txBody>
          <a:bodyPr wrap="square" rtlCol="0" anchor="t">
            <a:noAutofit/>
          </a:bodyPr>
          <a:lstStyle>
            <a:defPPr>
              <a:defRPr lang="en-US"/>
            </a:defPPr>
            <a:lvl1pPr indent="0">
              <a:defRPr sz="1050" b="0" i="0" u="none" strike="noStrike" baseline="0"/>
            </a:lvl1pPr>
            <a:lvl2pPr marL="457200" indent="0">
              <a:defRPr sz="1100"/>
            </a:lvl2pPr>
            <a:lvl3pPr marL="914400" indent="0">
              <a:defRPr sz="1100"/>
            </a:lvl3pPr>
            <a:lvl4pPr marL="1371600" indent="0">
              <a:defRPr sz="1100"/>
            </a:lvl4pPr>
            <a:lvl5pPr marL="1828800" indent="0">
              <a:defRPr sz="1100"/>
            </a:lvl5pPr>
            <a:lvl6pPr marL="2286000" indent="0">
              <a:defRPr sz="1100"/>
            </a:lvl6pPr>
            <a:lvl7pPr marL="2743200" indent="0">
              <a:defRPr sz="1100"/>
            </a:lvl7pPr>
            <a:lvl8pPr marL="3200400" indent="0">
              <a:defRPr sz="1100"/>
            </a:lvl8pPr>
            <a:lvl9pPr marL="3657600" indent="0">
              <a:defRPr sz="1100"/>
            </a:lvl9pPr>
          </a:lstStyle>
          <a:p>
            <a:pPr/>
            <a:endParaRPr lang="en-US" dirty="0"/>
          </a:p>
          <a:p>
            <a:pPr/>
            <a:r>
              <a:rPr lang="en-US" dirty="0"/>
              <a:t> *4 sites -Bangkok, Chiang Mai, Chonburi, and Phuket; **3 sites -Bangkok, Chiang Mai, and Phuket;   *** Male and female PWID in 3 sites - Bangkok, Chiang Mai, Songkhla</a:t>
            </a:r>
          </a:p>
        </p:txBody>
      </p:sp>
    </p:spTree>
    <p:extLst>
      <p:ext uri="{BB962C8B-B14F-4D97-AF65-F5344CB8AC3E}">
        <p14:creationId xmlns:p14="http://schemas.microsoft.com/office/powerpoint/2010/main" val="21296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2018-2021</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TextBox 1"/>
          <p:cNvSpPr txBox="1"/>
          <p:nvPr/>
        </p:nvSpPr>
        <p:spPr>
          <a:xfrm>
            <a:off x="152407" y="6494464"/>
            <a:ext cx="9043481" cy="2286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Thailand Global AIDS Monitoring  (GAM) Reporting</a:t>
            </a:r>
          </a:p>
        </p:txBody>
      </p:sp>
      <p:graphicFrame>
        <p:nvGraphicFramePr>
          <p:cNvPr id="9" name="Chart 8">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700205416"/>
              </p:ext>
            </p:extLst>
          </p:nvPr>
        </p:nvGraphicFramePr>
        <p:xfrm>
          <a:off x="393664" y="2075612"/>
          <a:ext cx="10274336" cy="44188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755429"/>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17217</TotalTime>
  <Words>4018</Words>
  <Application>Microsoft Office PowerPoint</Application>
  <PresentationFormat>Widescreen</PresentationFormat>
  <Paragraphs>451</Paragraphs>
  <Slides>62</Slides>
  <Notes>32</Notes>
  <HiddenSlides>0</HiddenSlides>
  <MMClips>0</MMClips>
  <ScaleCrop>false</ScaleCrop>
  <HeadingPairs>
    <vt:vector size="6" baseType="variant">
      <vt:variant>
        <vt:lpstr>Fonts Used</vt:lpstr>
      </vt:variant>
      <vt:variant>
        <vt:i4>7</vt:i4>
      </vt:variant>
      <vt:variant>
        <vt:lpstr>Theme</vt:lpstr>
      </vt:variant>
      <vt:variant>
        <vt:i4>20</vt:i4>
      </vt:variant>
      <vt:variant>
        <vt:lpstr>Slide Titles</vt:lpstr>
      </vt:variant>
      <vt:variant>
        <vt:i4>62</vt:i4>
      </vt:variant>
    </vt:vector>
  </HeadingPairs>
  <TitlesOfParts>
    <vt:vector size="89" baseType="lpstr">
      <vt:lpstr>Arial</vt:lpstr>
      <vt:lpstr>Arial Narrow</vt:lpstr>
      <vt:lpstr>Arial Nova</vt:lpstr>
      <vt:lpstr>Arial Nova Cond</vt:lpstr>
      <vt:lpstr>Calibri</vt:lpstr>
      <vt:lpstr>Cordia New</vt:lpstr>
      <vt:lpstr>Times New Roman</vt:lpstr>
      <vt:lpstr>1_Cover Design</vt:lpstr>
      <vt:lpstr>Layout with Latest!</vt:lpstr>
      <vt:lpstr>Layout</vt:lpstr>
      <vt:lpstr>1_Layout</vt:lpstr>
      <vt:lpstr>2_Layout</vt:lpstr>
      <vt:lpstr>3_Layout</vt:lpstr>
      <vt:lpstr>7_Layout</vt:lpstr>
      <vt:lpstr>1_Layout with Latest!</vt:lpstr>
      <vt:lpstr>2_Layout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12_Layout with Latest!</vt:lpstr>
      <vt:lpstr>4_Layout</vt:lpstr>
      <vt:lpstr>5_Layout</vt:lpstr>
      <vt:lpstr>Thailand</vt:lpstr>
      <vt:lpstr>CONTENT</vt:lpstr>
      <vt:lpstr>BASIC SOCIO-DEMOGRAPHIC INDICATORS </vt:lpstr>
      <vt:lpstr>HIV prevalence and  epidemiology </vt:lpstr>
      <vt:lpstr>Estimated people living with HIV, new HIV infections and AIDS-related deaths, 1990-2021</vt:lpstr>
      <vt:lpstr>Estimated number of adults (15+) living with HIV and women (15+) living with HIV, 1990-2021</vt:lpstr>
      <vt:lpstr>Key population size estimates, 2014-2016</vt:lpstr>
      <vt:lpstr>HIV prevalence among key populations, national and select cities, 2017-2021 </vt:lpstr>
      <vt:lpstr>HIV prevalence among key populations, 2018-2021 </vt:lpstr>
      <vt:lpstr>HIV prevalence among key populations, IBBS results, 2010-2021 </vt:lpstr>
      <vt:lpstr>HIV prevalence among men who have sex with men by age group, IBBS results, 2010-2018 </vt:lpstr>
      <vt:lpstr>HIV prevalence among male sex workers by age group, IBBS results, 2012-2018 </vt:lpstr>
      <vt:lpstr>HIV prevalence among transgender people by age group, IBBS results, 2012-2018 </vt:lpstr>
      <vt:lpstr>HIV, Hepatitis C, Hepatitis B and syphilis prevalence among people who inject drugs, 2020</vt:lpstr>
      <vt:lpstr>HIV prevalence among key populations, national and select cities, 2017-2018 </vt:lpstr>
      <vt:lpstr>Chlamydia and Gonorrhea prevalence among FSW in Bangkok, 2007 and 2013</vt:lpstr>
      <vt:lpstr>Risk behaviours </vt:lpstr>
      <vt:lpstr>Proportion of key populations who reported condom use at last sex, 2006 - 2019 </vt:lpstr>
      <vt:lpstr>Proportion of key populations who reported condom use at last sex, by province, 2018 </vt:lpstr>
      <vt:lpstr>Proportion of FSW who reported condom use with clients, Bangkok, 2007 and 2013</vt:lpstr>
      <vt:lpstr>Proportion of FSW who reported condom use at last sex with different partners, 2012</vt:lpstr>
      <vt:lpstr>Proportion of venue-based FSW who reported consistent condom use with different partners in the last month, 2012  </vt:lpstr>
      <vt:lpstr>Median age at first sex work and duration of sex work among FSW in Bangkok, 2007 and 2013</vt:lpstr>
      <vt:lpstr>Median number of clients reported among FSW in Bangkok, 2007 and 2013</vt:lpstr>
      <vt:lpstr>Proportion of MSM, transgender people, and male sex workers who reported consistent condom use in the last 3 months, Bangkok, 2010 </vt:lpstr>
      <vt:lpstr>Proportion of MSM and transgender people who reported consistent condom use, Bangkok and Chiang Mai </vt:lpstr>
      <vt:lpstr>Proportion of MSM and transgender who reported exchanging sex for money or goods, Bangkok and Chiang Mai </vt:lpstr>
      <vt:lpstr>Proportion of transgender with selected sexual behaviours, Bangkok, Chiang Mai, and Phuket </vt:lpstr>
      <vt:lpstr>Proportion of PWID who reported using sterile injecting equipment the last time they injected, 2009-2014 </vt:lpstr>
      <vt:lpstr>Proportion of factory workers who had more than one sexual  partner in the past 12 months and reported condom use at last sex, by age group and gender, 2014 </vt:lpstr>
      <vt:lpstr>HIV expenditure </vt:lpstr>
      <vt:lpstr>AIDS Spending by financing source, 2019 </vt:lpstr>
      <vt:lpstr>Key populations account for more than 50% of new HIV infections but only 35% was spent for HIV prevention programme for key populations </vt:lpstr>
      <vt:lpstr>AIDS Spending by financing source, 2007-2019 </vt:lpstr>
      <vt:lpstr>AIDS Spending by financing source, 2007-2013 </vt:lpstr>
      <vt:lpstr>Vulnerability and  HIV knowledge</vt:lpstr>
      <vt:lpstr>Proportion of key populations with comprehensive HIV knowledge, 2007 and 2009 </vt:lpstr>
      <vt:lpstr>Proportion of FSW and MSM with comprehensive HIV knowledge by age group, 2007 and 2009 </vt:lpstr>
      <vt:lpstr>Proportion of young people (15-24) with comprehensive HIV knowledge by age group and gender, 2006 </vt:lpstr>
      <vt:lpstr>National response </vt:lpstr>
      <vt:lpstr>HIV testing coverage among key populations, 2017-2020 </vt:lpstr>
      <vt:lpstr>PowerPoint Presentation</vt:lpstr>
      <vt:lpstr>HIV prevention coverage among key populations by age group, 2018-2019</vt:lpstr>
      <vt:lpstr>Number of needles/syringes distributed per PWID per year, 2011 – 2021</vt:lpstr>
      <vt:lpstr>OST coverage among people who inject drugs, 2015-2019 </vt:lpstr>
      <vt:lpstr>Opioid substitution therapy (OST) sites and number of people on OST, 2009-2017  </vt:lpstr>
      <vt:lpstr>Number of Needle and Syringe Programme (NSP) and Opioid Substitution Therapy sites (OST), 2009 - 2017 </vt:lpstr>
      <vt:lpstr>Proportion of FSW who have ever been reached with outreach programmes and who have ever received an HIV test, Bangkok, 2007 and 2013</vt:lpstr>
      <vt:lpstr>ART scale-up, 2009 - 2021</vt:lpstr>
      <vt:lpstr>HIV testing and treatment cascade, women (aged 15+ years) compared to men (aged 15+ years), 2021  </vt:lpstr>
      <vt:lpstr>Estimated adults living with HIV, adults receiving ARVs, and adult ART coverage, 2021</vt:lpstr>
      <vt:lpstr>Treatment cascade, 2021</vt:lpstr>
      <vt:lpstr>HIV testing and treatment cascade, 2021</vt:lpstr>
      <vt:lpstr>The new normal – Continued efforts are made to expand multi-month dispensing of antiretroviral treatment</vt:lpstr>
      <vt:lpstr>New innovations and recommendations are adopted: Trend of same day ART initiation (SDART) in government sites</vt:lpstr>
      <vt:lpstr>PowerPoint Presentation</vt:lpstr>
      <vt:lpstr>Proportion of PLHIV who know their HIV status by treatment access, 2018</vt:lpstr>
      <vt:lpstr>Estimated number of pregnant women living with HIV, pregnant women receiving ARVs, and PMTCT coverage, 2021</vt:lpstr>
      <vt:lpstr>PMTCT cascade, 2021</vt:lpstr>
      <vt:lpstr>PowerPoint Presentation</vt:lpstr>
      <vt:lpstr>Punitive and discriminatory laws, 2021</vt:lpstr>
      <vt:lpstr>PowerPoint Presentation</vt:lpstr>
    </vt:vector>
  </TitlesOfParts>
  <Manager/>
  <Company>HIV and AIDS Data Hub for Asia-Pacific</Company>
  <LinksUpToDate>false</LinksUpToDate>
  <SharedDoc>false</SharedDoc>
  <HyperlinkBase>https://www.aidsdatahub.org/resource/thailand-country-slides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Thailand</dc:title>
  <dc:subject>Get an overview of the HIV/AIDS situation in Thailand. Browse and view charts and graphs illustrating data on the country's basic socio-demographic indicators, HIV prevalence and epidemiology, risk behaviors, vulnerability and HIV knowledge, HIV expenditu</dc:subject>
  <dc:creator>HIV and AIDS Data Hub for Asia-Pacific</dc:creator>
  <cp:keywords>hiv, aids, socio-demographic indicators, prevalence, epidemiology, risk behaviors, vulnerability, hiv knowledge, national response</cp:keywords>
  <dc:description/>
  <cp:lastModifiedBy>Ye Yu SHWE</cp:lastModifiedBy>
  <cp:revision>886</cp:revision>
  <dcterms:created xsi:type="dcterms:W3CDTF">2013-01-31T02:09:13Z</dcterms:created>
  <dcterms:modified xsi:type="dcterms:W3CDTF">2022-08-23T10:04:37Z</dcterms:modified>
  <cp:category/>
</cp:coreProperties>
</file>