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3.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7.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8.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9.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9.xml" ContentType="application/vnd.openxmlformats-officedocument.drawingml.chart+xml"/>
  <Override PartName="/ppt/theme/themeOverride10.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11.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11.xml" ContentType="application/vnd.openxmlformats-officedocument.drawingml.chart+xml"/>
  <Override PartName="/ppt/theme/themeOverride12.xml" ContentType="application/vnd.openxmlformats-officedocument.themeOverride+xml"/>
  <Override PartName="/ppt/charts/chart12.xml" ContentType="application/vnd.openxmlformats-officedocument.drawingml.chart+xml"/>
  <Override PartName="/ppt/theme/themeOverride13.xml" ContentType="application/vnd.openxmlformats-officedocument.themeOverride+xml"/>
  <Override PartName="/ppt/drawings/drawing5.xml" ContentType="application/vnd.openxmlformats-officedocument.drawingml.chartshapes+xml"/>
  <Override PartName="/ppt/charts/chart13.xml" ContentType="application/vnd.openxmlformats-officedocument.drawingml.chart+xml"/>
  <Override PartName="/ppt/theme/themeOverride14.xml" ContentType="application/vnd.openxmlformats-officedocument.themeOverride+xml"/>
  <Override PartName="/ppt/notesSlides/notesSlide12.xml" ContentType="application/vnd.openxmlformats-officedocument.presentationml.notesSlide+xml"/>
  <Override PartName="/ppt/charts/chart14.xml" ContentType="application/vnd.openxmlformats-officedocument.drawingml.chart+xml"/>
  <Override PartName="/ppt/theme/themeOverride15.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theme/themeOverride16.xml" ContentType="application/vnd.openxmlformats-officedocument.themeOverride+xml"/>
  <Override PartName="/ppt/charts/chart16.xml" ContentType="application/vnd.openxmlformats-officedocument.drawingml.chart+xml"/>
  <Override PartName="/ppt/theme/themeOverride17.xml" ContentType="application/vnd.openxmlformats-officedocument.themeOverride+xml"/>
  <Override PartName="/ppt/charts/chart17.xml" ContentType="application/vnd.openxmlformats-officedocument.drawingml.chart+xml"/>
  <Override PartName="/ppt/theme/themeOverride18.xml" ContentType="application/vnd.openxmlformats-officedocument.themeOverride+xml"/>
  <Override PartName="/ppt/charts/chart18.xml" ContentType="application/vnd.openxmlformats-officedocument.drawingml.chart+xml"/>
  <Override PartName="/ppt/theme/themeOverride19.xml" ContentType="application/vnd.openxmlformats-officedocument.themeOverride+xml"/>
  <Override PartName="/ppt/notesSlides/notesSlide14.xml" ContentType="application/vnd.openxmlformats-officedocument.presentationml.notesSlide+xml"/>
  <Override PartName="/ppt/charts/chart19.xml" ContentType="application/vnd.openxmlformats-officedocument.drawingml.chart+xml"/>
  <Override PartName="/ppt/theme/themeOverride20.xml" ContentType="application/vnd.openxmlformats-officedocument.themeOverride+xml"/>
  <Override PartName="/ppt/charts/chart20.xml" ContentType="application/vnd.openxmlformats-officedocument.drawingml.chart+xml"/>
  <Override PartName="/ppt/theme/themeOverride21.xml" ContentType="application/vnd.openxmlformats-officedocument.themeOverride+xml"/>
  <Override PartName="/ppt/charts/chart21.xml" ContentType="application/vnd.openxmlformats-officedocument.drawingml.chart+xml"/>
  <Override PartName="/ppt/theme/themeOverride22.xml" ContentType="application/vnd.openxmlformats-officedocument.themeOverride+xml"/>
  <Override PartName="/ppt/charts/chart22.xml" ContentType="application/vnd.openxmlformats-officedocument.drawingml.chart+xml"/>
  <Override PartName="/ppt/theme/themeOverride23.xml" ContentType="application/vnd.openxmlformats-officedocument.themeOverride+xml"/>
  <Override PartName="/ppt/charts/chart23.xml" ContentType="application/vnd.openxmlformats-officedocument.drawingml.chart+xml"/>
  <Override PartName="/ppt/theme/themeOverride24.xml" ContentType="application/vnd.openxmlformats-officedocument.themeOverride+xml"/>
  <Override PartName="/ppt/charts/chart24.xml" ContentType="application/vnd.openxmlformats-officedocument.drawingml.chart+xml"/>
  <Override PartName="/ppt/theme/themeOverride25.xml" ContentType="application/vnd.openxmlformats-officedocument.themeOverride+xml"/>
  <Override PartName="/ppt/notesSlides/notesSlide15.xml" ContentType="application/vnd.openxmlformats-officedocument.presentationml.notesSlide+xml"/>
  <Override PartName="/ppt/charts/chart25.xml" ContentType="application/vnd.openxmlformats-officedocument.drawingml.chart+xml"/>
  <Override PartName="/ppt/theme/themeOverride26.xml" ContentType="application/vnd.openxmlformats-officedocument.themeOverride+xml"/>
  <Override PartName="/ppt/notesSlides/notesSlide16.xml" ContentType="application/vnd.openxmlformats-officedocument.presentationml.notesSlide+xml"/>
  <Override PartName="/ppt/charts/chart26.xml" ContentType="application/vnd.openxmlformats-officedocument.drawingml.chart+xml"/>
  <Override PartName="/ppt/theme/themeOverride2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35" r:id="rId6"/>
    <p:sldMasterId id="2147483944" r:id="rId7"/>
    <p:sldMasterId id="2147483968" r:id="rId8"/>
    <p:sldMasterId id="2147483978" r:id="rId9"/>
    <p:sldMasterId id="2147483988" r:id="rId10"/>
    <p:sldMasterId id="2147484010" r:id="rId11"/>
    <p:sldMasterId id="2147484020" r:id="rId12"/>
    <p:sldMasterId id="2147484030" r:id="rId13"/>
    <p:sldMasterId id="2147484039" r:id="rId14"/>
    <p:sldMasterId id="2147484049" r:id="rId15"/>
    <p:sldMasterId id="2147484058" r:id="rId16"/>
    <p:sldMasterId id="2147484067" r:id="rId17"/>
    <p:sldMasterId id="2147484080" r:id="rId18"/>
    <p:sldMasterId id="2147484090" r:id="rId19"/>
  </p:sldMasterIdLst>
  <p:notesMasterIdLst>
    <p:notesMasterId r:id="rId50"/>
  </p:notesMasterIdLst>
  <p:handoutMasterIdLst>
    <p:handoutMasterId r:id="rId51"/>
  </p:handoutMasterIdLst>
  <p:sldIdLst>
    <p:sldId id="266" r:id="rId20"/>
    <p:sldId id="268" r:id="rId21"/>
    <p:sldId id="322" r:id="rId22"/>
    <p:sldId id="1016" r:id="rId23"/>
    <p:sldId id="271" r:id="rId24"/>
    <p:sldId id="5024" r:id="rId25"/>
    <p:sldId id="5020" r:id="rId26"/>
    <p:sldId id="5021" r:id="rId27"/>
    <p:sldId id="360" r:id="rId28"/>
    <p:sldId id="292" r:id="rId29"/>
    <p:sldId id="5022" r:id="rId30"/>
    <p:sldId id="1008" r:id="rId31"/>
    <p:sldId id="1009" r:id="rId32"/>
    <p:sldId id="606" r:id="rId33"/>
    <p:sldId id="1010" r:id="rId34"/>
    <p:sldId id="1011" r:id="rId35"/>
    <p:sldId id="344" r:id="rId36"/>
    <p:sldId id="296" r:id="rId37"/>
    <p:sldId id="351" r:id="rId38"/>
    <p:sldId id="1015" r:id="rId39"/>
    <p:sldId id="925" r:id="rId40"/>
    <p:sldId id="308" r:id="rId41"/>
    <p:sldId id="1014" r:id="rId42"/>
    <p:sldId id="5023" r:id="rId43"/>
    <p:sldId id="362" r:id="rId44"/>
    <p:sldId id="1000" r:id="rId45"/>
    <p:sldId id="1001" r:id="rId46"/>
    <p:sldId id="1002" r:id="rId47"/>
    <p:sldId id="1003" r:id="rId48"/>
    <p:sldId id="311" r:id="rId49"/>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A00"/>
    <a:srgbClr val="00A99A"/>
    <a:srgbClr val="FF5050"/>
    <a:srgbClr val="FFFFFF"/>
    <a:srgbClr val="CC99FF"/>
    <a:srgbClr val="FF99CC"/>
    <a:srgbClr val="EC008C"/>
    <a:srgbClr val="E6E6E6"/>
    <a:srgbClr val="88C540"/>
    <a:srgbClr val="ADD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DD02E0-1F3B-450B-A566-380232AE45D6}" v="14" dt="2022-01-13T07:39:08.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5" autoAdjust="0"/>
    <p:restoredTop sz="75574" autoAdjust="0"/>
  </p:normalViewPr>
  <p:slideViewPr>
    <p:cSldViewPr>
      <p:cViewPr varScale="1">
        <p:scale>
          <a:sx n="50" d="100"/>
          <a:sy n="50" d="100"/>
        </p:scale>
        <p:origin x="1348" y="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microsoft.com/office/2015/10/relationships/revisionInfo" Target="revisionInfo.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E923A708-B22A-4B20-B950-FE132A4A6E38}"/>
    <pc:docChg chg="modSld">
      <pc:chgData name="RWODZI, Desire Tarwireyi" userId="f2e414da-657a-4eae-9cb2-9d4947cf517c" providerId="ADAL" clId="{E923A708-B22A-4B20-B950-FE132A4A6E38}" dt="2021-06-03T01:07:40.062" v="5" actId="729"/>
      <pc:docMkLst>
        <pc:docMk/>
      </pc:docMkLst>
      <pc:sldChg chg="mod modShow">
        <pc:chgData name="RWODZI, Desire Tarwireyi" userId="f2e414da-657a-4eae-9cb2-9d4947cf517c" providerId="ADAL" clId="{E923A708-B22A-4B20-B950-FE132A4A6E38}" dt="2021-06-03T01:07:40.062" v="5" actId="729"/>
        <pc:sldMkLst>
          <pc:docMk/>
          <pc:sldMk cId="0" sldId="266"/>
        </pc:sldMkLst>
      </pc:sldChg>
      <pc:sldChg chg="mod modShow">
        <pc:chgData name="RWODZI, Desire Tarwireyi" userId="f2e414da-657a-4eae-9cb2-9d4947cf517c" providerId="ADAL" clId="{E923A708-B22A-4B20-B950-FE132A4A6E38}" dt="2021-06-03T01:07:40.062" v="5" actId="729"/>
        <pc:sldMkLst>
          <pc:docMk/>
          <pc:sldMk cId="0" sldId="268"/>
        </pc:sldMkLst>
      </pc:sldChg>
      <pc:sldChg chg="mod modShow">
        <pc:chgData name="RWODZI, Desire Tarwireyi" userId="f2e414da-657a-4eae-9cb2-9d4947cf517c" providerId="ADAL" clId="{E923A708-B22A-4B20-B950-FE132A4A6E38}" dt="2021-06-03T01:07:40.062" v="5" actId="729"/>
        <pc:sldMkLst>
          <pc:docMk/>
          <pc:sldMk cId="0" sldId="271"/>
        </pc:sldMkLst>
      </pc:sldChg>
      <pc:sldChg chg="mod modShow">
        <pc:chgData name="RWODZI, Desire Tarwireyi" userId="f2e414da-657a-4eae-9cb2-9d4947cf517c" providerId="ADAL" clId="{E923A708-B22A-4B20-B950-FE132A4A6E38}" dt="2021-06-03T01:07:40.062" v="5" actId="729"/>
        <pc:sldMkLst>
          <pc:docMk/>
          <pc:sldMk cId="0" sldId="292"/>
        </pc:sldMkLst>
      </pc:sldChg>
      <pc:sldChg chg="mod modShow">
        <pc:chgData name="RWODZI, Desire Tarwireyi" userId="f2e414da-657a-4eae-9cb2-9d4947cf517c" providerId="ADAL" clId="{E923A708-B22A-4B20-B950-FE132A4A6E38}" dt="2021-06-03T01:07:40.062" v="5" actId="729"/>
        <pc:sldMkLst>
          <pc:docMk/>
          <pc:sldMk cId="0" sldId="296"/>
        </pc:sldMkLst>
      </pc:sldChg>
      <pc:sldChg chg="mod modShow">
        <pc:chgData name="RWODZI, Desire Tarwireyi" userId="f2e414da-657a-4eae-9cb2-9d4947cf517c" providerId="ADAL" clId="{E923A708-B22A-4B20-B950-FE132A4A6E38}" dt="2021-06-03T01:07:40.062" v="5" actId="729"/>
        <pc:sldMkLst>
          <pc:docMk/>
          <pc:sldMk cId="0" sldId="308"/>
        </pc:sldMkLst>
      </pc:sldChg>
      <pc:sldChg chg="mod modShow">
        <pc:chgData name="RWODZI, Desire Tarwireyi" userId="f2e414da-657a-4eae-9cb2-9d4947cf517c" providerId="ADAL" clId="{E923A708-B22A-4B20-B950-FE132A4A6E38}" dt="2021-06-03T01:07:40.062" v="5" actId="729"/>
        <pc:sldMkLst>
          <pc:docMk/>
          <pc:sldMk cId="0" sldId="311"/>
        </pc:sldMkLst>
      </pc:sldChg>
      <pc:sldChg chg="mod modShow">
        <pc:chgData name="RWODZI, Desire Tarwireyi" userId="f2e414da-657a-4eae-9cb2-9d4947cf517c" providerId="ADAL" clId="{E923A708-B22A-4B20-B950-FE132A4A6E38}" dt="2021-06-03T01:07:40.062" v="5" actId="729"/>
        <pc:sldMkLst>
          <pc:docMk/>
          <pc:sldMk cId="0" sldId="322"/>
        </pc:sldMkLst>
      </pc:sldChg>
      <pc:sldChg chg="mod modShow">
        <pc:chgData name="RWODZI, Desire Tarwireyi" userId="f2e414da-657a-4eae-9cb2-9d4947cf517c" providerId="ADAL" clId="{E923A708-B22A-4B20-B950-FE132A4A6E38}" dt="2021-06-03T01:07:40.062" v="5" actId="729"/>
        <pc:sldMkLst>
          <pc:docMk/>
          <pc:sldMk cId="3120785194" sldId="344"/>
        </pc:sldMkLst>
      </pc:sldChg>
      <pc:sldChg chg="mod modShow">
        <pc:chgData name="RWODZI, Desire Tarwireyi" userId="f2e414da-657a-4eae-9cb2-9d4947cf517c" providerId="ADAL" clId="{E923A708-B22A-4B20-B950-FE132A4A6E38}" dt="2021-06-03T01:07:40.062" v="5" actId="729"/>
        <pc:sldMkLst>
          <pc:docMk/>
          <pc:sldMk cId="2316171185" sldId="351"/>
        </pc:sldMkLst>
      </pc:sldChg>
      <pc:sldChg chg="mod modShow">
        <pc:chgData name="RWODZI, Desire Tarwireyi" userId="f2e414da-657a-4eae-9cb2-9d4947cf517c" providerId="ADAL" clId="{E923A708-B22A-4B20-B950-FE132A4A6E38}" dt="2021-06-03T01:07:40.062" v="5" actId="729"/>
        <pc:sldMkLst>
          <pc:docMk/>
          <pc:sldMk cId="266685353" sldId="360"/>
        </pc:sldMkLst>
      </pc:sldChg>
      <pc:sldChg chg="mod modShow modNotesTx">
        <pc:chgData name="RWODZI, Desire Tarwireyi" userId="f2e414da-657a-4eae-9cb2-9d4947cf517c" providerId="ADAL" clId="{E923A708-B22A-4B20-B950-FE132A4A6E38}" dt="2021-06-03T01:07:40.062" v="5" actId="729"/>
        <pc:sldMkLst>
          <pc:docMk/>
          <pc:sldMk cId="4058372563" sldId="362"/>
        </pc:sldMkLst>
      </pc:sldChg>
      <pc:sldChg chg="mod modShow modNotesTx">
        <pc:chgData name="RWODZI, Desire Tarwireyi" userId="f2e414da-657a-4eae-9cb2-9d4947cf517c" providerId="ADAL" clId="{E923A708-B22A-4B20-B950-FE132A4A6E38}" dt="2021-06-03T01:07:40.062" v="5" actId="729"/>
        <pc:sldMkLst>
          <pc:docMk/>
          <pc:sldMk cId="2846041059" sldId="382"/>
        </pc:sldMkLst>
      </pc:sldChg>
      <pc:sldChg chg="mod modShow">
        <pc:chgData name="RWODZI, Desire Tarwireyi" userId="f2e414da-657a-4eae-9cb2-9d4947cf517c" providerId="ADAL" clId="{E923A708-B22A-4B20-B950-FE132A4A6E38}" dt="2021-06-03T01:07:40.062" v="5" actId="729"/>
        <pc:sldMkLst>
          <pc:docMk/>
          <pc:sldMk cId="548231327" sldId="478"/>
        </pc:sldMkLst>
      </pc:sldChg>
      <pc:sldChg chg="mod modShow">
        <pc:chgData name="RWODZI, Desire Tarwireyi" userId="f2e414da-657a-4eae-9cb2-9d4947cf517c" providerId="ADAL" clId="{E923A708-B22A-4B20-B950-FE132A4A6E38}" dt="2021-06-03T01:07:40.062" v="5" actId="729"/>
        <pc:sldMkLst>
          <pc:docMk/>
          <pc:sldMk cId="1523078041" sldId="606"/>
        </pc:sldMkLst>
      </pc:sldChg>
      <pc:sldChg chg="mod modShow">
        <pc:chgData name="RWODZI, Desire Tarwireyi" userId="f2e414da-657a-4eae-9cb2-9d4947cf517c" providerId="ADAL" clId="{E923A708-B22A-4B20-B950-FE132A4A6E38}" dt="2021-06-03T01:07:40.062" v="5" actId="729"/>
        <pc:sldMkLst>
          <pc:docMk/>
          <pc:sldMk cId="3571662974" sldId="925"/>
        </pc:sldMkLst>
      </pc:sldChg>
      <pc:sldChg chg="mod modShow">
        <pc:chgData name="RWODZI, Desire Tarwireyi" userId="f2e414da-657a-4eae-9cb2-9d4947cf517c" providerId="ADAL" clId="{E923A708-B22A-4B20-B950-FE132A4A6E38}" dt="2021-06-03T01:07:40.062" v="5" actId="729"/>
        <pc:sldMkLst>
          <pc:docMk/>
          <pc:sldMk cId="1467752522" sldId="928"/>
        </pc:sldMkLst>
      </pc:sldChg>
      <pc:sldChg chg="mod modShow">
        <pc:chgData name="RWODZI, Desire Tarwireyi" userId="f2e414da-657a-4eae-9cb2-9d4947cf517c" providerId="ADAL" clId="{E923A708-B22A-4B20-B950-FE132A4A6E38}" dt="2021-06-03T01:07:40.062" v="5" actId="729"/>
        <pc:sldMkLst>
          <pc:docMk/>
          <pc:sldMk cId="39411522" sldId="1000"/>
        </pc:sldMkLst>
      </pc:sldChg>
      <pc:sldChg chg="mod modShow">
        <pc:chgData name="RWODZI, Desire Tarwireyi" userId="f2e414da-657a-4eae-9cb2-9d4947cf517c" providerId="ADAL" clId="{E923A708-B22A-4B20-B950-FE132A4A6E38}" dt="2021-06-03T01:07:40.062" v="5" actId="729"/>
        <pc:sldMkLst>
          <pc:docMk/>
          <pc:sldMk cId="666283305" sldId="1001"/>
        </pc:sldMkLst>
      </pc:sldChg>
      <pc:sldChg chg="mod modShow">
        <pc:chgData name="RWODZI, Desire Tarwireyi" userId="f2e414da-657a-4eae-9cb2-9d4947cf517c" providerId="ADAL" clId="{E923A708-B22A-4B20-B950-FE132A4A6E38}" dt="2021-06-03T01:07:40.062" v="5" actId="729"/>
        <pc:sldMkLst>
          <pc:docMk/>
          <pc:sldMk cId="1114943440" sldId="1002"/>
        </pc:sldMkLst>
      </pc:sldChg>
      <pc:sldChg chg="mod modShow">
        <pc:chgData name="RWODZI, Desire Tarwireyi" userId="f2e414da-657a-4eae-9cb2-9d4947cf517c" providerId="ADAL" clId="{E923A708-B22A-4B20-B950-FE132A4A6E38}" dt="2021-06-03T01:07:40.062" v="5" actId="729"/>
        <pc:sldMkLst>
          <pc:docMk/>
          <pc:sldMk cId="2526664968" sldId="1003"/>
        </pc:sldMkLst>
      </pc:sldChg>
      <pc:sldChg chg="mod modShow">
        <pc:chgData name="RWODZI, Desire Tarwireyi" userId="f2e414da-657a-4eae-9cb2-9d4947cf517c" providerId="ADAL" clId="{E923A708-B22A-4B20-B950-FE132A4A6E38}" dt="2021-06-03T01:07:40.062" v="5" actId="729"/>
        <pc:sldMkLst>
          <pc:docMk/>
          <pc:sldMk cId="1079903972" sldId="1006"/>
        </pc:sldMkLst>
      </pc:sldChg>
      <pc:sldChg chg="mod modShow">
        <pc:chgData name="RWODZI, Desire Tarwireyi" userId="f2e414da-657a-4eae-9cb2-9d4947cf517c" providerId="ADAL" clId="{E923A708-B22A-4B20-B950-FE132A4A6E38}" dt="2021-06-03T01:07:40.062" v="5" actId="729"/>
        <pc:sldMkLst>
          <pc:docMk/>
          <pc:sldMk cId="1111510399" sldId="1007"/>
        </pc:sldMkLst>
      </pc:sldChg>
      <pc:sldChg chg="mod modShow modNotesTx">
        <pc:chgData name="RWODZI, Desire Tarwireyi" userId="f2e414da-657a-4eae-9cb2-9d4947cf517c" providerId="ADAL" clId="{E923A708-B22A-4B20-B950-FE132A4A6E38}" dt="2021-06-03T01:07:40.062" v="5" actId="729"/>
        <pc:sldMkLst>
          <pc:docMk/>
          <pc:sldMk cId="1567874882" sldId="1008"/>
        </pc:sldMkLst>
      </pc:sldChg>
      <pc:sldChg chg="mod modShow modNotesTx">
        <pc:chgData name="RWODZI, Desire Tarwireyi" userId="f2e414da-657a-4eae-9cb2-9d4947cf517c" providerId="ADAL" clId="{E923A708-B22A-4B20-B950-FE132A4A6E38}" dt="2021-06-03T01:07:40.062" v="5" actId="729"/>
        <pc:sldMkLst>
          <pc:docMk/>
          <pc:sldMk cId="427045067" sldId="1009"/>
        </pc:sldMkLst>
      </pc:sldChg>
      <pc:sldChg chg="mod modShow">
        <pc:chgData name="RWODZI, Desire Tarwireyi" userId="f2e414da-657a-4eae-9cb2-9d4947cf517c" providerId="ADAL" clId="{E923A708-B22A-4B20-B950-FE132A4A6E38}" dt="2021-06-03T01:07:40.062" v="5" actId="729"/>
        <pc:sldMkLst>
          <pc:docMk/>
          <pc:sldMk cId="3760930375" sldId="1010"/>
        </pc:sldMkLst>
      </pc:sldChg>
      <pc:sldChg chg="mod modShow">
        <pc:chgData name="RWODZI, Desire Tarwireyi" userId="f2e414da-657a-4eae-9cb2-9d4947cf517c" providerId="ADAL" clId="{E923A708-B22A-4B20-B950-FE132A4A6E38}" dt="2021-06-03T01:07:40.062" v="5" actId="729"/>
        <pc:sldMkLst>
          <pc:docMk/>
          <pc:sldMk cId="343576513" sldId="1011"/>
        </pc:sldMkLst>
      </pc:sldChg>
      <pc:sldChg chg="mod modShow">
        <pc:chgData name="RWODZI, Desire Tarwireyi" userId="f2e414da-657a-4eae-9cb2-9d4947cf517c" providerId="ADAL" clId="{E923A708-B22A-4B20-B950-FE132A4A6E38}" dt="2021-06-03T01:07:40.062" v="5" actId="729"/>
        <pc:sldMkLst>
          <pc:docMk/>
          <pc:sldMk cId="901087438" sldId="1013"/>
        </pc:sldMkLst>
      </pc:sldChg>
      <pc:sldChg chg="mod modShow">
        <pc:chgData name="RWODZI, Desire Tarwireyi" userId="f2e414da-657a-4eae-9cb2-9d4947cf517c" providerId="ADAL" clId="{E923A708-B22A-4B20-B950-FE132A4A6E38}" dt="2021-06-03T01:07:40.062" v="5" actId="729"/>
        <pc:sldMkLst>
          <pc:docMk/>
          <pc:sldMk cId="2564561108" sldId="1014"/>
        </pc:sldMkLst>
      </pc:sldChg>
      <pc:sldChg chg="mod modShow">
        <pc:chgData name="RWODZI, Desire Tarwireyi" userId="f2e414da-657a-4eae-9cb2-9d4947cf517c" providerId="ADAL" clId="{E923A708-B22A-4B20-B950-FE132A4A6E38}" dt="2021-06-03T01:07:40.062" v="5" actId="729"/>
        <pc:sldMkLst>
          <pc:docMk/>
          <pc:sldMk cId="313709788" sldId="1015"/>
        </pc:sldMkLst>
      </pc:sldChg>
    </pc:docChg>
  </pc:docChgLst>
  <pc:docChgLst>
    <pc:chgData name="RWODZI, Desire Tarwireyi" userId="f2e414da-657a-4eae-9cb2-9d4947cf517c" providerId="ADAL" clId="{68895AF9-5465-4C47-8818-9E07780EB9C4}"/>
    <pc:docChg chg="modSld">
      <pc:chgData name="RWODZI, Desire Tarwireyi" userId="f2e414da-657a-4eae-9cb2-9d4947cf517c" providerId="ADAL" clId="{68895AF9-5465-4C47-8818-9E07780EB9C4}" dt="2021-06-01T08:21:55.181" v="175" actId="20577"/>
      <pc:docMkLst>
        <pc:docMk/>
      </pc:docMkLst>
      <pc:sldChg chg="modSp mod">
        <pc:chgData name="RWODZI, Desire Tarwireyi" userId="f2e414da-657a-4eae-9cb2-9d4947cf517c" providerId="ADAL" clId="{68895AF9-5465-4C47-8818-9E07780EB9C4}" dt="2021-06-01T08:21:55.181" v="175" actId="20577"/>
        <pc:sldMkLst>
          <pc:docMk/>
          <pc:sldMk cId="0" sldId="266"/>
        </pc:sldMkLst>
        <pc:spChg chg="mod">
          <ac:chgData name="RWODZI, Desire Tarwireyi" userId="f2e414da-657a-4eae-9cb2-9d4947cf517c" providerId="ADAL" clId="{68895AF9-5465-4C47-8818-9E07780EB9C4}" dt="2021-06-01T08:21:55.181" v="175" actId="20577"/>
          <ac:spMkLst>
            <pc:docMk/>
            <pc:sldMk cId="0" sldId="266"/>
            <ac:spMk id="2" creationId="{00000000-0000-0000-0000-000000000000}"/>
          </ac:spMkLst>
        </pc:spChg>
      </pc:sldChg>
      <pc:sldChg chg="modSp mod">
        <pc:chgData name="RWODZI, Desire Tarwireyi" userId="f2e414da-657a-4eae-9cb2-9d4947cf517c" providerId="ADAL" clId="{68895AF9-5465-4C47-8818-9E07780EB9C4}" dt="2021-06-01T07:10:03.838" v="57" actId="27918"/>
        <pc:sldMkLst>
          <pc:docMk/>
          <pc:sldMk cId="3120785194" sldId="344"/>
        </pc:sldMkLst>
        <pc:spChg chg="mod">
          <ac:chgData name="RWODZI, Desire Tarwireyi" userId="f2e414da-657a-4eae-9cb2-9d4947cf517c" providerId="ADAL" clId="{68895AF9-5465-4C47-8818-9E07780EB9C4}" dt="2021-06-01T07:09:12.461" v="42" actId="20577"/>
          <ac:spMkLst>
            <pc:docMk/>
            <pc:sldMk cId="3120785194" sldId="344"/>
            <ac:spMk id="2" creationId="{00000000-0000-0000-0000-000000000000}"/>
          </ac:spMkLst>
        </pc:spChg>
        <pc:graphicFrameChg chg="mod">
          <ac:chgData name="RWODZI, Desire Tarwireyi" userId="f2e414da-657a-4eae-9cb2-9d4947cf517c" providerId="ADAL" clId="{68895AF9-5465-4C47-8818-9E07780EB9C4}" dt="2021-06-01T07:09:22.185" v="53" actId="20577"/>
          <ac:graphicFrameMkLst>
            <pc:docMk/>
            <pc:sldMk cId="3120785194" sldId="344"/>
            <ac:graphicFrameMk id="8" creationId="{00000000-0008-0000-0000-000002000000}"/>
          </ac:graphicFrameMkLst>
        </pc:graphicFrameChg>
      </pc:sldChg>
      <pc:sldChg chg="modNotesTx">
        <pc:chgData name="RWODZI, Desire Tarwireyi" userId="f2e414da-657a-4eae-9cb2-9d4947cf517c" providerId="ADAL" clId="{68895AF9-5465-4C47-8818-9E07780EB9C4}" dt="2021-06-01T06:54:32.820" v="20" actId="20577"/>
        <pc:sldMkLst>
          <pc:docMk/>
          <pc:sldMk cId="4058372563" sldId="362"/>
        </pc:sldMkLst>
      </pc:sldChg>
      <pc:sldChg chg="modSp mod">
        <pc:chgData name="RWODZI, Desire Tarwireyi" userId="f2e414da-657a-4eae-9cb2-9d4947cf517c" providerId="ADAL" clId="{68895AF9-5465-4C47-8818-9E07780EB9C4}" dt="2021-06-01T08:21:42.661" v="171" actId="1076"/>
        <pc:sldMkLst>
          <pc:docMk/>
          <pc:sldMk cId="2846041059" sldId="382"/>
        </pc:sldMkLst>
        <pc:spChg chg="mod">
          <ac:chgData name="RWODZI, Desire Tarwireyi" userId="f2e414da-657a-4eae-9cb2-9d4947cf517c" providerId="ADAL" clId="{68895AF9-5465-4C47-8818-9E07780EB9C4}" dt="2021-06-01T08:21:42.661" v="171" actId="1076"/>
          <ac:spMkLst>
            <pc:docMk/>
            <pc:sldMk cId="2846041059" sldId="382"/>
            <ac:spMk id="9" creationId="{00000000-0000-0000-0000-000000000000}"/>
          </ac:spMkLst>
        </pc:spChg>
      </pc:sldChg>
      <pc:sldChg chg="modNotesTx">
        <pc:chgData name="RWODZI, Desire Tarwireyi" userId="f2e414da-657a-4eae-9cb2-9d4947cf517c" providerId="ADAL" clId="{68895AF9-5465-4C47-8818-9E07780EB9C4}" dt="2021-06-01T06:53:32.243" v="3" actId="6549"/>
        <pc:sldMkLst>
          <pc:docMk/>
          <pc:sldMk cId="39411522" sldId="1000"/>
        </pc:sldMkLst>
      </pc:sldChg>
      <pc:sldChg chg="modNotesTx">
        <pc:chgData name="RWODZI, Desire Tarwireyi" userId="f2e414da-657a-4eae-9cb2-9d4947cf517c" providerId="ADAL" clId="{68895AF9-5465-4C47-8818-9E07780EB9C4}" dt="2021-06-01T06:53:26.038" v="2" actId="6549"/>
        <pc:sldMkLst>
          <pc:docMk/>
          <pc:sldMk cId="666283305" sldId="1001"/>
        </pc:sldMkLst>
      </pc:sldChg>
      <pc:sldChg chg="modNotesTx">
        <pc:chgData name="RWODZI, Desire Tarwireyi" userId="f2e414da-657a-4eae-9cb2-9d4947cf517c" providerId="ADAL" clId="{68895AF9-5465-4C47-8818-9E07780EB9C4}" dt="2021-06-01T06:53:17.261" v="1" actId="6549"/>
        <pc:sldMkLst>
          <pc:docMk/>
          <pc:sldMk cId="1114943440" sldId="1002"/>
        </pc:sldMkLst>
      </pc:sldChg>
      <pc:sldChg chg="modNotesTx">
        <pc:chgData name="RWODZI, Desire Tarwireyi" userId="f2e414da-657a-4eae-9cb2-9d4947cf517c" providerId="ADAL" clId="{68895AF9-5465-4C47-8818-9E07780EB9C4}" dt="2021-06-01T06:53:08.479" v="0" actId="6549"/>
        <pc:sldMkLst>
          <pc:docMk/>
          <pc:sldMk cId="2526664968" sldId="1003"/>
        </pc:sldMkLst>
      </pc:sldChg>
      <pc:sldChg chg="modSp">
        <pc:chgData name="RWODZI, Desire Tarwireyi" userId="f2e414da-657a-4eae-9cb2-9d4947cf517c" providerId="ADAL" clId="{68895AF9-5465-4C47-8818-9E07780EB9C4}" dt="2021-06-01T08:08:07.723" v="169"/>
        <pc:sldMkLst>
          <pc:docMk/>
          <pc:sldMk cId="1079903972" sldId="1006"/>
        </pc:sldMkLst>
        <pc:graphicFrameChg chg="mod">
          <ac:chgData name="RWODZI, Desire Tarwireyi" userId="f2e414da-657a-4eae-9cb2-9d4947cf517c" providerId="ADAL" clId="{68895AF9-5465-4C47-8818-9E07780EB9C4}" dt="2021-06-01T08:08:07.723" v="169"/>
          <ac:graphicFrameMkLst>
            <pc:docMk/>
            <pc:sldMk cId="1079903972" sldId="1006"/>
            <ac:graphicFrameMk id="7" creationId="{912CAD5B-B3B3-4117-BCEA-E5EC77485795}"/>
          </ac:graphicFrameMkLst>
        </pc:graphicFrameChg>
      </pc:sldChg>
      <pc:sldChg chg="modNotesTx">
        <pc:chgData name="RWODZI, Desire Tarwireyi" userId="f2e414da-657a-4eae-9cb2-9d4947cf517c" providerId="ADAL" clId="{68895AF9-5465-4C47-8818-9E07780EB9C4}" dt="2021-06-01T08:00:30.484" v="168" actId="6549"/>
        <pc:sldMkLst>
          <pc:docMk/>
          <pc:sldMk cId="1567874882" sldId="1008"/>
        </pc:sldMkLst>
      </pc:sldChg>
      <pc:sldChg chg="mod">
        <pc:chgData name="RWODZI, Desire Tarwireyi" userId="f2e414da-657a-4eae-9cb2-9d4947cf517c" providerId="ADAL" clId="{68895AF9-5465-4C47-8818-9E07780EB9C4}" dt="2021-06-01T07:34:54.267" v="60" actId="27918"/>
        <pc:sldMkLst>
          <pc:docMk/>
          <pc:sldMk cId="3760930375" sldId="1010"/>
        </pc:sldMkLst>
      </pc:sldChg>
    </pc:docChg>
  </pc:docChgLst>
  <pc:docChgLst>
    <pc:chgData name="RWODZI, Desire Tarwireyi" userId="f2e414da-657a-4eae-9cb2-9d4947cf517c" providerId="ADAL" clId="{D3DD02E0-1F3B-450B-A566-380232AE45D6}"/>
    <pc:docChg chg="undo custSel delSld modSld">
      <pc:chgData name="RWODZI, Desire Tarwireyi" userId="f2e414da-657a-4eae-9cb2-9d4947cf517c" providerId="ADAL" clId="{D3DD02E0-1F3B-450B-A566-380232AE45D6}" dt="2022-02-11T01:34:32.428" v="96" actId="729"/>
      <pc:docMkLst>
        <pc:docMk/>
      </pc:docMkLst>
      <pc:sldChg chg="modSp mod modShow">
        <pc:chgData name="RWODZI, Desire Tarwireyi" userId="f2e414da-657a-4eae-9cb2-9d4947cf517c" providerId="ADAL" clId="{D3DD02E0-1F3B-450B-A566-380232AE45D6}" dt="2022-02-11T01:34:32.428" v="96" actId="729"/>
        <pc:sldMkLst>
          <pc:docMk/>
          <pc:sldMk cId="0" sldId="266"/>
        </pc:sldMkLst>
        <pc:spChg chg="mod">
          <ac:chgData name="RWODZI, Desire Tarwireyi" userId="f2e414da-657a-4eae-9cb2-9d4947cf517c" providerId="ADAL" clId="{D3DD02E0-1F3B-450B-A566-380232AE45D6}" dt="2022-01-10T04:02:15.788" v="8" actId="20577"/>
          <ac:spMkLst>
            <pc:docMk/>
            <pc:sldMk cId="0" sldId="266"/>
            <ac:spMk id="2" creationId="{00000000-0000-0000-0000-000000000000}"/>
          </ac:spMkLst>
        </pc:spChg>
      </pc:sldChg>
      <pc:sldChg chg="mod modShow">
        <pc:chgData name="RWODZI, Desire Tarwireyi" userId="f2e414da-657a-4eae-9cb2-9d4947cf517c" providerId="ADAL" clId="{D3DD02E0-1F3B-450B-A566-380232AE45D6}" dt="2022-02-11T01:34:32.428" v="96" actId="729"/>
        <pc:sldMkLst>
          <pc:docMk/>
          <pc:sldMk cId="0" sldId="268"/>
        </pc:sldMkLst>
      </pc:sldChg>
      <pc:sldChg chg="mod modShow">
        <pc:chgData name="RWODZI, Desire Tarwireyi" userId="f2e414da-657a-4eae-9cb2-9d4947cf517c" providerId="ADAL" clId="{D3DD02E0-1F3B-450B-A566-380232AE45D6}" dt="2022-02-11T01:34:32.428" v="96" actId="729"/>
        <pc:sldMkLst>
          <pc:docMk/>
          <pc:sldMk cId="0" sldId="271"/>
        </pc:sldMkLst>
      </pc:sldChg>
      <pc:sldChg chg="mod modShow">
        <pc:chgData name="RWODZI, Desire Tarwireyi" userId="f2e414da-657a-4eae-9cb2-9d4947cf517c" providerId="ADAL" clId="{D3DD02E0-1F3B-450B-A566-380232AE45D6}" dt="2022-02-11T01:34:32.428" v="96" actId="729"/>
        <pc:sldMkLst>
          <pc:docMk/>
          <pc:sldMk cId="0" sldId="292"/>
        </pc:sldMkLst>
      </pc:sldChg>
      <pc:sldChg chg="mod modShow">
        <pc:chgData name="RWODZI, Desire Tarwireyi" userId="f2e414da-657a-4eae-9cb2-9d4947cf517c" providerId="ADAL" clId="{D3DD02E0-1F3B-450B-A566-380232AE45D6}" dt="2022-02-11T01:34:32.428" v="96" actId="729"/>
        <pc:sldMkLst>
          <pc:docMk/>
          <pc:sldMk cId="0" sldId="296"/>
        </pc:sldMkLst>
      </pc:sldChg>
      <pc:sldChg chg="mod modShow">
        <pc:chgData name="RWODZI, Desire Tarwireyi" userId="f2e414da-657a-4eae-9cb2-9d4947cf517c" providerId="ADAL" clId="{D3DD02E0-1F3B-450B-A566-380232AE45D6}" dt="2022-02-11T01:34:32.428" v="96" actId="729"/>
        <pc:sldMkLst>
          <pc:docMk/>
          <pc:sldMk cId="0" sldId="308"/>
        </pc:sldMkLst>
      </pc:sldChg>
      <pc:sldChg chg="mod modShow">
        <pc:chgData name="RWODZI, Desire Tarwireyi" userId="f2e414da-657a-4eae-9cb2-9d4947cf517c" providerId="ADAL" clId="{D3DD02E0-1F3B-450B-A566-380232AE45D6}" dt="2022-02-11T01:34:32.428" v="96" actId="729"/>
        <pc:sldMkLst>
          <pc:docMk/>
          <pc:sldMk cId="0" sldId="311"/>
        </pc:sldMkLst>
      </pc:sldChg>
      <pc:sldChg chg="mod modShow">
        <pc:chgData name="RWODZI, Desire Tarwireyi" userId="f2e414da-657a-4eae-9cb2-9d4947cf517c" providerId="ADAL" clId="{D3DD02E0-1F3B-450B-A566-380232AE45D6}" dt="2022-02-11T01:34:32.428" v="96" actId="729"/>
        <pc:sldMkLst>
          <pc:docMk/>
          <pc:sldMk cId="0" sldId="322"/>
        </pc:sldMkLst>
      </pc:sldChg>
      <pc:sldChg chg="modSp mod modShow">
        <pc:chgData name="RWODZI, Desire Tarwireyi" userId="f2e414da-657a-4eae-9cb2-9d4947cf517c" providerId="ADAL" clId="{D3DD02E0-1F3B-450B-A566-380232AE45D6}" dt="2022-02-11T01:34:32.428" v="96" actId="729"/>
        <pc:sldMkLst>
          <pc:docMk/>
          <pc:sldMk cId="3120785194" sldId="344"/>
        </pc:sldMkLst>
        <pc:spChg chg="mod">
          <ac:chgData name="RWODZI, Desire Tarwireyi" userId="f2e414da-657a-4eae-9cb2-9d4947cf517c" providerId="ADAL" clId="{D3DD02E0-1F3B-450B-A566-380232AE45D6}" dt="2022-01-10T07:26:04.811" v="46" actId="20577"/>
          <ac:spMkLst>
            <pc:docMk/>
            <pc:sldMk cId="3120785194" sldId="344"/>
            <ac:spMk id="2" creationId="{00000000-0000-0000-0000-000000000000}"/>
          </ac:spMkLst>
        </pc:spChg>
      </pc:sldChg>
      <pc:sldChg chg="mod modShow">
        <pc:chgData name="RWODZI, Desire Tarwireyi" userId="f2e414da-657a-4eae-9cb2-9d4947cf517c" providerId="ADAL" clId="{D3DD02E0-1F3B-450B-A566-380232AE45D6}" dt="2022-02-11T01:34:32.428" v="96" actId="729"/>
        <pc:sldMkLst>
          <pc:docMk/>
          <pc:sldMk cId="2316171185" sldId="351"/>
        </pc:sldMkLst>
      </pc:sldChg>
      <pc:sldChg chg="mod modShow">
        <pc:chgData name="RWODZI, Desire Tarwireyi" userId="f2e414da-657a-4eae-9cb2-9d4947cf517c" providerId="ADAL" clId="{D3DD02E0-1F3B-450B-A566-380232AE45D6}" dt="2022-02-11T01:34:32.428" v="96" actId="729"/>
        <pc:sldMkLst>
          <pc:docMk/>
          <pc:sldMk cId="266685353" sldId="360"/>
        </pc:sldMkLst>
      </pc:sldChg>
      <pc:sldChg chg="mod modShow">
        <pc:chgData name="RWODZI, Desire Tarwireyi" userId="f2e414da-657a-4eae-9cb2-9d4947cf517c" providerId="ADAL" clId="{D3DD02E0-1F3B-450B-A566-380232AE45D6}" dt="2022-02-11T01:34:32.428" v="96" actId="729"/>
        <pc:sldMkLst>
          <pc:docMk/>
          <pc:sldMk cId="4058372563" sldId="362"/>
        </pc:sldMkLst>
      </pc:sldChg>
      <pc:sldChg chg="del">
        <pc:chgData name="RWODZI, Desire Tarwireyi" userId="f2e414da-657a-4eae-9cb2-9d4947cf517c" providerId="ADAL" clId="{D3DD02E0-1F3B-450B-A566-380232AE45D6}" dt="2022-01-10T04:06:28.531" v="9" actId="47"/>
        <pc:sldMkLst>
          <pc:docMk/>
          <pc:sldMk cId="2846041059" sldId="382"/>
        </pc:sldMkLst>
      </pc:sldChg>
      <pc:sldChg chg="del">
        <pc:chgData name="RWODZI, Desire Tarwireyi" userId="f2e414da-657a-4eae-9cb2-9d4947cf517c" providerId="ADAL" clId="{D3DD02E0-1F3B-450B-A566-380232AE45D6}" dt="2022-01-10T04:06:55.531" v="12" actId="47"/>
        <pc:sldMkLst>
          <pc:docMk/>
          <pc:sldMk cId="548231327" sldId="478"/>
        </pc:sldMkLst>
      </pc:sldChg>
      <pc:sldChg chg="mod modShow">
        <pc:chgData name="RWODZI, Desire Tarwireyi" userId="f2e414da-657a-4eae-9cb2-9d4947cf517c" providerId="ADAL" clId="{D3DD02E0-1F3B-450B-A566-380232AE45D6}" dt="2022-02-11T01:34:32.428" v="96" actId="729"/>
        <pc:sldMkLst>
          <pc:docMk/>
          <pc:sldMk cId="1523078041" sldId="606"/>
        </pc:sldMkLst>
      </pc:sldChg>
      <pc:sldChg chg="mod modShow">
        <pc:chgData name="RWODZI, Desire Tarwireyi" userId="f2e414da-657a-4eae-9cb2-9d4947cf517c" providerId="ADAL" clId="{D3DD02E0-1F3B-450B-A566-380232AE45D6}" dt="2022-02-11T01:34:32.428" v="96" actId="729"/>
        <pc:sldMkLst>
          <pc:docMk/>
          <pc:sldMk cId="3571662974" sldId="925"/>
        </pc:sldMkLst>
      </pc:sldChg>
      <pc:sldChg chg="del">
        <pc:chgData name="RWODZI, Desire Tarwireyi" userId="f2e414da-657a-4eae-9cb2-9d4947cf517c" providerId="ADAL" clId="{D3DD02E0-1F3B-450B-A566-380232AE45D6}" dt="2022-01-10T04:53:36.375" v="15" actId="47"/>
        <pc:sldMkLst>
          <pc:docMk/>
          <pc:sldMk cId="1467752522" sldId="928"/>
        </pc:sldMkLst>
      </pc:sldChg>
      <pc:sldChg chg="mod modShow">
        <pc:chgData name="RWODZI, Desire Tarwireyi" userId="f2e414da-657a-4eae-9cb2-9d4947cf517c" providerId="ADAL" clId="{D3DD02E0-1F3B-450B-A566-380232AE45D6}" dt="2022-02-11T01:34:32.428" v="96" actId="729"/>
        <pc:sldMkLst>
          <pc:docMk/>
          <pc:sldMk cId="39411522" sldId="1000"/>
        </pc:sldMkLst>
      </pc:sldChg>
      <pc:sldChg chg="mod modShow">
        <pc:chgData name="RWODZI, Desire Tarwireyi" userId="f2e414da-657a-4eae-9cb2-9d4947cf517c" providerId="ADAL" clId="{D3DD02E0-1F3B-450B-A566-380232AE45D6}" dt="2022-02-11T01:34:32.428" v="96" actId="729"/>
        <pc:sldMkLst>
          <pc:docMk/>
          <pc:sldMk cId="666283305" sldId="1001"/>
        </pc:sldMkLst>
      </pc:sldChg>
      <pc:sldChg chg="mod modShow">
        <pc:chgData name="RWODZI, Desire Tarwireyi" userId="f2e414da-657a-4eae-9cb2-9d4947cf517c" providerId="ADAL" clId="{D3DD02E0-1F3B-450B-A566-380232AE45D6}" dt="2022-02-11T01:34:32.428" v="96" actId="729"/>
        <pc:sldMkLst>
          <pc:docMk/>
          <pc:sldMk cId="1114943440" sldId="1002"/>
        </pc:sldMkLst>
      </pc:sldChg>
      <pc:sldChg chg="mod modShow">
        <pc:chgData name="RWODZI, Desire Tarwireyi" userId="f2e414da-657a-4eae-9cb2-9d4947cf517c" providerId="ADAL" clId="{D3DD02E0-1F3B-450B-A566-380232AE45D6}" dt="2022-02-11T01:34:32.428" v="96" actId="729"/>
        <pc:sldMkLst>
          <pc:docMk/>
          <pc:sldMk cId="2526664968" sldId="1003"/>
        </pc:sldMkLst>
      </pc:sldChg>
      <pc:sldChg chg="del">
        <pc:chgData name="RWODZI, Desire Tarwireyi" userId="f2e414da-657a-4eae-9cb2-9d4947cf517c" providerId="ADAL" clId="{D3DD02E0-1F3B-450B-A566-380232AE45D6}" dt="2022-01-10T04:53:57.281" v="17" actId="47"/>
        <pc:sldMkLst>
          <pc:docMk/>
          <pc:sldMk cId="1079903972" sldId="1006"/>
        </pc:sldMkLst>
      </pc:sldChg>
      <pc:sldChg chg="del">
        <pc:chgData name="RWODZI, Desire Tarwireyi" userId="f2e414da-657a-4eae-9cb2-9d4947cf517c" providerId="ADAL" clId="{D3DD02E0-1F3B-450B-A566-380232AE45D6}" dt="2022-01-10T04:54:24.391" v="18" actId="47"/>
        <pc:sldMkLst>
          <pc:docMk/>
          <pc:sldMk cId="1111510399" sldId="1007"/>
        </pc:sldMkLst>
      </pc:sldChg>
      <pc:sldChg chg="mod modShow">
        <pc:chgData name="RWODZI, Desire Tarwireyi" userId="f2e414da-657a-4eae-9cb2-9d4947cf517c" providerId="ADAL" clId="{D3DD02E0-1F3B-450B-A566-380232AE45D6}" dt="2022-02-11T01:34:32.428" v="96" actId="729"/>
        <pc:sldMkLst>
          <pc:docMk/>
          <pc:sldMk cId="1567874882" sldId="1008"/>
        </pc:sldMkLst>
      </pc:sldChg>
      <pc:sldChg chg="mod modShow">
        <pc:chgData name="RWODZI, Desire Tarwireyi" userId="f2e414da-657a-4eae-9cb2-9d4947cf517c" providerId="ADAL" clId="{D3DD02E0-1F3B-450B-A566-380232AE45D6}" dt="2022-02-11T01:34:32.428" v="96" actId="729"/>
        <pc:sldMkLst>
          <pc:docMk/>
          <pc:sldMk cId="427045067" sldId="1009"/>
        </pc:sldMkLst>
      </pc:sldChg>
      <pc:sldChg chg="mod modShow">
        <pc:chgData name="RWODZI, Desire Tarwireyi" userId="f2e414da-657a-4eae-9cb2-9d4947cf517c" providerId="ADAL" clId="{D3DD02E0-1F3B-450B-A566-380232AE45D6}" dt="2022-02-11T01:34:32.428" v="96" actId="729"/>
        <pc:sldMkLst>
          <pc:docMk/>
          <pc:sldMk cId="3760930375" sldId="1010"/>
        </pc:sldMkLst>
      </pc:sldChg>
      <pc:sldChg chg="mod modShow">
        <pc:chgData name="RWODZI, Desire Tarwireyi" userId="f2e414da-657a-4eae-9cb2-9d4947cf517c" providerId="ADAL" clId="{D3DD02E0-1F3B-450B-A566-380232AE45D6}" dt="2022-02-11T01:34:32.428" v="96" actId="729"/>
        <pc:sldMkLst>
          <pc:docMk/>
          <pc:sldMk cId="343576513" sldId="1011"/>
        </pc:sldMkLst>
      </pc:sldChg>
      <pc:sldChg chg="del">
        <pc:chgData name="RWODZI, Desire Tarwireyi" userId="f2e414da-657a-4eae-9cb2-9d4947cf517c" providerId="ADAL" clId="{D3DD02E0-1F3B-450B-A566-380232AE45D6}" dt="2022-01-10T07:05:13.901" v="19" actId="47"/>
        <pc:sldMkLst>
          <pc:docMk/>
          <pc:sldMk cId="901087438" sldId="1013"/>
        </pc:sldMkLst>
      </pc:sldChg>
      <pc:sldChg chg="modSp mod modShow">
        <pc:chgData name="RWODZI, Desire Tarwireyi" userId="f2e414da-657a-4eae-9cb2-9d4947cf517c" providerId="ADAL" clId="{D3DD02E0-1F3B-450B-A566-380232AE45D6}" dt="2022-02-11T01:34:32.428" v="96" actId="729"/>
        <pc:sldMkLst>
          <pc:docMk/>
          <pc:sldMk cId="2564561108" sldId="1014"/>
        </pc:sldMkLst>
        <pc:spChg chg="mod">
          <ac:chgData name="RWODZI, Desire Tarwireyi" userId="f2e414da-657a-4eae-9cb2-9d4947cf517c" providerId="ADAL" clId="{D3DD02E0-1F3B-450B-A566-380232AE45D6}" dt="2022-01-10T07:29:56.647" v="51" actId="20577"/>
          <ac:spMkLst>
            <pc:docMk/>
            <pc:sldMk cId="2564561108" sldId="1014"/>
            <ac:spMk id="11" creationId="{00000000-0000-0000-0000-000000000000}"/>
          </ac:spMkLst>
        </pc:spChg>
        <pc:spChg chg="mod">
          <ac:chgData name="RWODZI, Desire Tarwireyi" userId="f2e414da-657a-4eae-9cb2-9d4947cf517c" providerId="ADAL" clId="{D3DD02E0-1F3B-450B-A566-380232AE45D6}" dt="2022-01-10T07:30:28.786" v="74" actId="20577"/>
          <ac:spMkLst>
            <pc:docMk/>
            <pc:sldMk cId="2564561108" sldId="1014"/>
            <ac:spMk id="12" creationId="{00000000-0000-0000-0000-000000000000}"/>
          </ac:spMkLst>
        </pc:spChg>
        <pc:spChg chg="mod">
          <ac:chgData name="RWODZI, Desire Tarwireyi" userId="f2e414da-657a-4eae-9cb2-9d4947cf517c" providerId="ADAL" clId="{D3DD02E0-1F3B-450B-A566-380232AE45D6}" dt="2022-01-10T08:21:50.289" v="85" actId="20577"/>
          <ac:spMkLst>
            <pc:docMk/>
            <pc:sldMk cId="2564561108" sldId="1014"/>
            <ac:spMk id="29" creationId="{0036D1C6-EE5F-4F05-87ED-01978E81D399}"/>
          </ac:spMkLst>
        </pc:spChg>
        <pc:spChg chg="mod">
          <ac:chgData name="RWODZI, Desire Tarwireyi" userId="f2e414da-657a-4eae-9cb2-9d4947cf517c" providerId="ADAL" clId="{D3DD02E0-1F3B-450B-A566-380232AE45D6}" dt="2022-01-10T07:30:20.968" v="69" actId="20577"/>
          <ac:spMkLst>
            <pc:docMk/>
            <pc:sldMk cId="2564561108" sldId="1014"/>
            <ac:spMk id="31" creationId="{61C8B40E-F0E0-47E7-8B8C-F43E5F6F6614}"/>
          </ac:spMkLst>
        </pc:spChg>
        <pc:spChg chg="mod">
          <ac:chgData name="RWODZI, Desire Tarwireyi" userId="f2e414da-657a-4eae-9cb2-9d4947cf517c" providerId="ADAL" clId="{D3DD02E0-1F3B-450B-A566-380232AE45D6}" dt="2022-01-10T07:30:36.694" v="79" actId="20577"/>
          <ac:spMkLst>
            <pc:docMk/>
            <pc:sldMk cId="2564561108" sldId="1014"/>
            <ac:spMk id="37" creationId="{6D78A643-34B6-4E75-B0D1-194DFEF01D6E}"/>
          </ac:spMkLst>
        </pc:spChg>
        <pc:spChg chg="mod">
          <ac:chgData name="RWODZI, Desire Tarwireyi" userId="f2e414da-657a-4eae-9cb2-9d4947cf517c" providerId="ADAL" clId="{D3DD02E0-1F3B-450B-A566-380232AE45D6}" dt="2022-01-10T07:30:13.824" v="64" actId="20577"/>
          <ac:spMkLst>
            <pc:docMk/>
            <pc:sldMk cId="2564561108" sldId="1014"/>
            <ac:spMk id="38" creationId="{56461F23-F1D3-41F6-8653-9BF23D965F75}"/>
          </ac:spMkLst>
        </pc:spChg>
      </pc:sldChg>
      <pc:sldChg chg="mod modShow">
        <pc:chgData name="RWODZI, Desire Tarwireyi" userId="f2e414da-657a-4eae-9cb2-9d4947cf517c" providerId="ADAL" clId="{D3DD02E0-1F3B-450B-A566-380232AE45D6}" dt="2022-02-11T01:34:32.428" v="96" actId="729"/>
        <pc:sldMkLst>
          <pc:docMk/>
          <pc:sldMk cId="313709788" sldId="1015"/>
        </pc:sldMkLst>
      </pc:sldChg>
      <pc:sldChg chg="mod modShow">
        <pc:chgData name="RWODZI, Desire Tarwireyi" userId="f2e414da-657a-4eae-9cb2-9d4947cf517c" providerId="ADAL" clId="{D3DD02E0-1F3B-450B-A566-380232AE45D6}" dt="2022-02-11T01:34:32.428" v="96" actId="729"/>
        <pc:sldMkLst>
          <pc:docMk/>
          <pc:sldMk cId="390395291" sldId="1016"/>
        </pc:sldMkLst>
      </pc:sldChg>
      <pc:sldChg chg="del mod modShow">
        <pc:chgData name="RWODZI, Desire Tarwireyi" userId="f2e414da-657a-4eae-9cb2-9d4947cf517c" providerId="ADAL" clId="{D3DD02E0-1F3B-450B-A566-380232AE45D6}" dt="2022-01-13T07:39:11.774" v="94" actId="47"/>
        <pc:sldMkLst>
          <pc:docMk/>
          <pc:sldMk cId="3641573778" sldId="4972"/>
        </pc:sldMkLst>
      </pc:sldChg>
      <pc:sldChg chg="mod modShow modNotes">
        <pc:chgData name="RWODZI, Desire Tarwireyi" userId="f2e414da-657a-4eae-9cb2-9d4947cf517c" providerId="ADAL" clId="{D3DD02E0-1F3B-450B-A566-380232AE45D6}" dt="2022-02-11T01:34:32.428" v="96" actId="729"/>
        <pc:sldMkLst>
          <pc:docMk/>
          <pc:sldMk cId="2131736757" sldId="5020"/>
        </pc:sldMkLst>
      </pc:sldChg>
      <pc:sldChg chg="mod modShow">
        <pc:chgData name="RWODZI, Desire Tarwireyi" userId="f2e414da-657a-4eae-9cb2-9d4947cf517c" providerId="ADAL" clId="{D3DD02E0-1F3B-450B-A566-380232AE45D6}" dt="2022-02-11T01:34:32.428" v="96" actId="729"/>
        <pc:sldMkLst>
          <pc:docMk/>
          <pc:sldMk cId="1493113580" sldId="5021"/>
        </pc:sldMkLst>
      </pc:sldChg>
      <pc:sldChg chg="modSp mod modShow">
        <pc:chgData name="RWODZI, Desire Tarwireyi" userId="f2e414da-657a-4eae-9cb2-9d4947cf517c" providerId="ADAL" clId="{D3DD02E0-1F3B-450B-A566-380232AE45D6}" dt="2022-02-11T01:34:32.428" v="96" actId="729"/>
        <pc:sldMkLst>
          <pc:docMk/>
          <pc:sldMk cId="1684205703" sldId="5022"/>
        </pc:sldMkLst>
        <pc:spChg chg="mod">
          <ac:chgData name="RWODZI, Desire Tarwireyi" userId="f2e414da-657a-4eae-9cb2-9d4947cf517c" providerId="ADAL" clId="{D3DD02E0-1F3B-450B-A566-380232AE45D6}" dt="2022-01-10T07:23:19.230" v="37" actId="20577"/>
          <ac:spMkLst>
            <pc:docMk/>
            <pc:sldMk cId="1684205703" sldId="5022"/>
            <ac:spMk id="2" creationId="{00000000-0000-0000-0000-000000000000}"/>
          </ac:spMkLst>
        </pc:spChg>
        <pc:spChg chg="mod">
          <ac:chgData name="RWODZI, Desire Tarwireyi" userId="f2e414da-657a-4eae-9cb2-9d4947cf517c" providerId="ADAL" clId="{D3DD02E0-1F3B-450B-A566-380232AE45D6}" dt="2022-01-10T07:23:06.590" v="33" actId="6549"/>
          <ac:spMkLst>
            <pc:docMk/>
            <pc:sldMk cId="1684205703" sldId="5022"/>
            <ac:spMk id="6" creationId="{00000000-0000-0000-0000-000000000000}"/>
          </ac:spMkLst>
        </pc:spChg>
      </pc:sldChg>
      <pc:sldChg chg="mod modShow">
        <pc:chgData name="RWODZI, Desire Tarwireyi" userId="f2e414da-657a-4eae-9cb2-9d4947cf517c" providerId="ADAL" clId="{D3DD02E0-1F3B-450B-A566-380232AE45D6}" dt="2022-02-11T01:34:32.428" v="96" actId="729"/>
        <pc:sldMkLst>
          <pc:docMk/>
          <pc:sldMk cId="905473917" sldId="5023"/>
        </pc:sldMkLst>
      </pc:sldChg>
      <pc:sldChg chg="mod modShow">
        <pc:chgData name="RWODZI, Desire Tarwireyi" userId="f2e414da-657a-4eae-9cb2-9d4947cf517c" providerId="ADAL" clId="{D3DD02E0-1F3B-450B-A566-380232AE45D6}" dt="2022-02-11T01:34:32.428" v="96" actId="729"/>
        <pc:sldMkLst>
          <pc:docMk/>
          <pc:sldMk cId="3314019641" sldId="502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0.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9.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1.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2.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3.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4.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5.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6.xml"/></Relationships>
</file>

<file path=ppt/charts/_rels/chart2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5142577513834"/>
          <c:y val="0.12984463196009335"/>
          <c:w val="0.50365435189315511"/>
          <c:h val="0.83571584655022602"/>
        </c:manualLayout>
      </c:layout>
      <c:doughnut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336B-446E-8D08-C78EE33A6984}"/>
              </c:ext>
            </c:extLst>
          </c:dPt>
          <c:dPt>
            <c:idx val="1"/>
            <c:bubble3D val="0"/>
            <c:spPr>
              <a:solidFill>
                <a:srgbClr val="00CCFF"/>
              </a:solidFill>
              <a:ln w="19050">
                <a:solidFill>
                  <a:schemeClr val="lt1"/>
                </a:solidFill>
              </a:ln>
              <a:effectLst/>
            </c:spPr>
            <c:extLst>
              <c:ext xmlns:c16="http://schemas.microsoft.com/office/drawing/2014/chart" uri="{C3380CC4-5D6E-409C-BE32-E72D297353CC}">
                <c16:uniqueId val="{00000003-336B-446E-8D08-C78EE33A6984}"/>
              </c:ext>
            </c:extLst>
          </c:dPt>
          <c:dPt>
            <c:idx val="2"/>
            <c:bubble3D val="0"/>
            <c:spPr>
              <a:solidFill>
                <a:srgbClr val="FF5050"/>
              </a:solidFill>
              <a:ln w="19050">
                <a:solidFill>
                  <a:schemeClr val="lt1"/>
                </a:solidFill>
              </a:ln>
              <a:effectLst/>
            </c:spPr>
            <c:extLst>
              <c:ext xmlns:c16="http://schemas.microsoft.com/office/drawing/2014/chart" uri="{C3380CC4-5D6E-409C-BE32-E72D297353CC}">
                <c16:uniqueId val="{00000005-336B-446E-8D08-C78EE33A6984}"/>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336B-446E-8D08-C78EE33A6984}"/>
              </c:ext>
            </c:extLst>
          </c:dPt>
          <c:dPt>
            <c:idx val="4"/>
            <c:bubble3D val="0"/>
            <c:spPr>
              <a:solidFill>
                <a:srgbClr val="33CCCC"/>
              </a:solidFill>
              <a:ln w="19050">
                <a:solidFill>
                  <a:schemeClr val="lt1"/>
                </a:solidFill>
              </a:ln>
              <a:effectLst/>
            </c:spPr>
            <c:extLst>
              <c:ext xmlns:c16="http://schemas.microsoft.com/office/drawing/2014/chart" uri="{C3380CC4-5D6E-409C-BE32-E72D297353CC}">
                <c16:uniqueId val="{00000009-336B-446E-8D08-C78EE33A6984}"/>
              </c:ext>
            </c:extLst>
          </c:dPt>
          <c:dPt>
            <c:idx val="5"/>
            <c:bubble3D val="0"/>
            <c:spPr>
              <a:solidFill>
                <a:sysClr val="window" lastClr="FFFFFF">
                  <a:lumMod val="65000"/>
                </a:sysClr>
              </a:solidFill>
              <a:ln w="19050">
                <a:solidFill>
                  <a:schemeClr val="lt1"/>
                </a:solidFill>
              </a:ln>
              <a:effectLst/>
            </c:spPr>
            <c:extLst>
              <c:ext xmlns:c16="http://schemas.microsoft.com/office/drawing/2014/chart" uri="{C3380CC4-5D6E-409C-BE32-E72D297353CC}">
                <c16:uniqueId val="{0000000B-336B-446E-8D08-C78EE33A6984}"/>
              </c:ext>
            </c:extLst>
          </c:dPt>
          <c:dLbls>
            <c:dLbl>
              <c:idx val="0"/>
              <c:tx>
                <c:rich>
                  <a:bodyPr/>
                  <a:lstStyle/>
                  <a:p>
                    <a:r>
                      <a:rPr lang="en-US"/>
                      <a:t>12</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36B-446E-8D08-C78EE33A6984}"/>
                </c:ext>
              </c:extLst>
            </c:dLbl>
            <c:dLbl>
              <c:idx val="1"/>
              <c:tx>
                <c:rich>
                  <a:bodyPr/>
                  <a:lstStyle/>
                  <a:p>
                    <a:r>
                      <a:rPr lang="en-US"/>
                      <a:t>18</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36B-446E-8D08-C78EE33A6984}"/>
                </c:ext>
              </c:extLst>
            </c:dLbl>
            <c:dLbl>
              <c:idx val="2"/>
              <c:tx>
                <c:rich>
                  <a:bodyPr/>
                  <a:lstStyle/>
                  <a:p>
                    <a:r>
                      <a:rPr lang="en-US"/>
                      <a:t>53</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336B-446E-8D08-C78EE33A6984}"/>
                </c:ext>
              </c:extLst>
            </c:dLbl>
            <c:dLbl>
              <c:idx val="3"/>
              <c:tx>
                <c:rich>
                  <a:bodyPr/>
                  <a:lstStyle/>
                  <a:p>
                    <a:r>
                      <a:rPr lang="en-US"/>
                      <a:t>2</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336B-446E-8D08-C78EE33A6984}"/>
                </c:ext>
              </c:extLst>
            </c:dLbl>
            <c:dLbl>
              <c:idx val="4"/>
              <c:tx>
                <c:rich>
                  <a:bodyPr/>
                  <a:lstStyle/>
                  <a:p>
                    <a:r>
                      <a:rPr lang="en-US"/>
                      <a:t>9</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336B-446E-8D08-C78EE33A6984}"/>
                </c:ext>
              </c:extLst>
            </c:dLbl>
            <c:dLbl>
              <c:idx val="5"/>
              <c:tx>
                <c:rich>
                  <a:bodyPr/>
                  <a:lstStyle/>
                  <a:p>
                    <a:r>
                      <a:rPr lang="en-US"/>
                      <a:t>6</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336B-446E-8D08-C78EE33A69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'NI donut'!$B$1:$G$1</c:f>
              <c:strCache>
                <c:ptCount val="6"/>
                <c:pt idx="0">
                  <c:v>Sex workers</c:v>
                </c:pt>
                <c:pt idx="1">
                  <c:v>People who inject drugs</c:v>
                </c:pt>
                <c:pt idx="2">
                  <c:v>Gay men and other men who have sex with men</c:v>
                </c:pt>
                <c:pt idx="3">
                  <c:v>Transgender women</c:v>
                </c:pt>
                <c:pt idx="4">
                  <c:v>Clients of sex workers and sex partners of all key populations</c:v>
                </c:pt>
                <c:pt idx="5">
                  <c:v>Remaining population</c:v>
                </c:pt>
              </c:strCache>
            </c:strRef>
          </c:cat>
          <c:val>
            <c:numRef>
              <c:f>'NI donut'!$B$2:$G$2</c:f>
              <c:numCache>
                <c:formatCode>0</c:formatCode>
                <c:ptCount val="6"/>
                <c:pt idx="0">
                  <c:v>29235.432486606733</c:v>
                </c:pt>
                <c:pt idx="1">
                  <c:v>43102.156990000025</c:v>
                </c:pt>
                <c:pt idx="2">
                  <c:v>131131.06375574559</c:v>
                </c:pt>
                <c:pt idx="3">
                  <c:v>4639.1880000000001</c:v>
                </c:pt>
                <c:pt idx="4">
                  <c:v>22849.912272735237</c:v>
                </c:pt>
                <c:pt idx="5">
                  <c:v>15354.246494912419</c:v>
                </c:pt>
              </c:numCache>
            </c:numRef>
          </c:val>
          <c:extLst>
            <c:ext xmlns:c16="http://schemas.microsoft.com/office/drawing/2014/chart" uri="{C3380CC4-5D6E-409C-BE32-E72D297353CC}">
              <c16:uniqueId val="{0000000C-336B-446E-8D08-C78EE33A6984}"/>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67297927857856E-2"/>
          <c:y val="0.13719584857505007"/>
          <c:w val="0.87685471133837978"/>
          <c:h val="0.60073895039651726"/>
        </c:manualLayout>
      </c:layout>
      <c:barChart>
        <c:barDir val="col"/>
        <c:grouping val="clustered"/>
        <c:varyColors val="0"/>
        <c:ser>
          <c:idx val="0"/>
          <c:order val="0"/>
          <c:tx>
            <c:strRef>
              <c:f>'Consis cnd use withmale clients'!$C$3</c:f>
              <c:strCache>
                <c:ptCount val="1"/>
                <c:pt idx="0">
                  <c:v>last week</c:v>
                </c:pt>
              </c:strCache>
            </c:strRef>
          </c:tx>
          <c:spPr>
            <a:solidFill>
              <a:srgbClr val="E31837"/>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 cnd use withmale clients'!$B$4:$B$11</c:f>
              <c:strCache>
                <c:ptCount val="8"/>
                <c:pt idx="0">
                  <c:v>Bangladesh 
(2015) *</c:v>
                </c:pt>
                <c:pt idx="1">
                  <c:v>Pakistan 
(2016)</c:v>
                </c:pt>
                <c:pt idx="2">
                  <c:v>Indonesia
(2013)</c:v>
                </c:pt>
                <c:pt idx="3">
                  <c:v>India 
(2014-2015)</c:v>
                </c:pt>
                <c:pt idx="4">
                  <c:v>Nepal 
(2017) **</c:v>
                </c:pt>
                <c:pt idx="5">
                  <c:v>Lao PDR 
(2012)</c:v>
                </c:pt>
                <c:pt idx="6">
                  <c:v>Cambodia
(2019)</c:v>
                </c:pt>
                <c:pt idx="7">
                  <c:v>Hong Kong SAR 
(2017)</c:v>
                </c:pt>
              </c:strCache>
            </c:strRef>
          </c:cat>
          <c:val>
            <c:numRef>
              <c:f>'Consis cnd use withmale clients'!$C$4:$C$11</c:f>
              <c:numCache>
                <c:formatCode>General</c:formatCode>
                <c:ptCount val="8"/>
                <c:pt idx="0" formatCode="0">
                  <c:v>24.8</c:v>
                </c:pt>
              </c:numCache>
            </c:numRef>
          </c:val>
          <c:extLst>
            <c:ext xmlns:c16="http://schemas.microsoft.com/office/drawing/2014/chart" uri="{C3380CC4-5D6E-409C-BE32-E72D297353CC}">
              <c16:uniqueId val="{00000000-5B49-4120-B4C1-D201CF3B9B5D}"/>
            </c:ext>
          </c:extLst>
        </c:ser>
        <c:ser>
          <c:idx val="1"/>
          <c:order val="1"/>
          <c:tx>
            <c:strRef>
              <c:f>'Consis cnd use withmale clients'!$D$3</c:f>
              <c:strCache>
                <c:ptCount val="1"/>
                <c:pt idx="0">
                  <c:v>last month</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 cnd use withmale clients'!$B$4:$B$11</c:f>
              <c:strCache>
                <c:ptCount val="8"/>
                <c:pt idx="0">
                  <c:v>Bangladesh 
(2015) *</c:v>
                </c:pt>
                <c:pt idx="1">
                  <c:v>Pakistan 
(2016)</c:v>
                </c:pt>
                <c:pt idx="2">
                  <c:v>Indonesia
(2013)</c:v>
                </c:pt>
                <c:pt idx="3">
                  <c:v>India 
(2014-2015)</c:v>
                </c:pt>
                <c:pt idx="4">
                  <c:v>Nepal 
(2017) **</c:v>
                </c:pt>
                <c:pt idx="5">
                  <c:v>Lao PDR 
(2012)</c:v>
                </c:pt>
                <c:pt idx="6">
                  <c:v>Cambodia
(2019)</c:v>
                </c:pt>
                <c:pt idx="7">
                  <c:v>Hong Kong SAR 
(2017)</c:v>
                </c:pt>
              </c:strCache>
            </c:strRef>
          </c:cat>
          <c:val>
            <c:numRef>
              <c:f>'Consis cnd use withmale clients'!$D$4:$D$11</c:f>
              <c:numCache>
                <c:formatCode>0</c:formatCode>
                <c:ptCount val="8"/>
                <c:pt idx="1">
                  <c:v>13.1</c:v>
                </c:pt>
                <c:pt idx="2" formatCode="General">
                  <c:v>42</c:v>
                </c:pt>
                <c:pt idx="3">
                  <c:v>65.2</c:v>
                </c:pt>
                <c:pt idx="4">
                  <c:v>67.8</c:v>
                </c:pt>
                <c:pt idx="5">
                  <c:v>69.2</c:v>
                </c:pt>
              </c:numCache>
            </c:numRef>
          </c:val>
          <c:extLst>
            <c:ext xmlns:c16="http://schemas.microsoft.com/office/drawing/2014/chart" uri="{C3380CC4-5D6E-409C-BE32-E72D297353CC}">
              <c16:uniqueId val="{00000001-5B49-4120-B4C1-D201CF3B9B5D}"/>
            </c:ext>
          </c:extLst>
        </c:ser>
        <c:ser>
          <c:idx val="2"/>
          <c:order val="2"/>
          <c:tx>
            <c:strRef>
              <c:f>'Consis cnd use withmale clients'!$E$3</c:f>
              <c:strCache>
                <c:ptCount val="1"/>
                <c:pt idx="0">
                  <c:v>last three months</c:v>
                </c:pt>
              </c:strCache>
            </c:strRef>
          </c:tx>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 cnd use withmale clients'!$B$4:$B$11</c:f>
              <c:strCache>
                <c:ptCount val="8"/>
                <c:pt idx="0">
                  <c:v>Bangladesh 
(2015) *</c:v>
                </c:pt>
                <c:pt idx="1">
                  <c:v>Pakistan 
(2016)</c:v>
                </c:pt>
                <c:pt idx="2">
                  <c:v>Indonesia
(2013)</c:v>
                </c:pt>
                <c:pt idx="3">
                  <c:v>India 
(2014-2015)</c:v>
                </c:pt>
                <c:pt idx="4">
                  <c:v>Nepal 
(2017) **</c:v>
                </c:pt>
                <c:pt idx="5">
                  <c:v>Lao PDR 
(2012)</c:v>
                </c:pt>
                <c:pt idx="6">
                  <c:v>Cambodia
(2019)</c:v>
                </c:pt>
                <c:pt idx="7">
                  <c:v>Hong Kong SAR 
(2017)</c:v>
                </c:pt>
              </c:strCache>
            </c:strRef>
          </c:cat>
          <c:val>
            <c:numRef>
              <c:f>'Consis cnd use withmale clients'!$E$4:$E$11</c:f>
              <c:numCache>
                <c:formatCode>General</c:formatCode>
                <c:ptCount val="8"/>
              </c:numCache>
            </c:numRef>
          </c:val>
          <c:extLst>
            <c:ext xmlns:c16="http://schemas.microsoft.com/office/drawing/2014/chart" uri="{C3380CC4-5D6E-409C-BE32-E72D297353CC}">
              <c16:uniqueId val="{00000002-5B49-4120-B4C1-D201CF3B9B5D}"/>
            </c:ext>
          </c:extLst>
        </c:ser>
        <c:ser>
          <c:idx val="3"/>
          <c:order val="3"/>
          <c:tx>
            <c:strRef>
              <c:f>'Consis cnd use withmale clients'!$F$3</c:f>
              <c:strCache>
                <c:ptCount val="1"/>
                <c:pt idx="0">
                  <c:v>Last 6 months</c:v>
                </c:pt>
              </c:strCache>
            </c:strRef>
          </c:tx>
          <c:spPr>
            <a:solidFill>
              <a:srgbClr val="00A99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 cnd use withmale clients'!$B$4:$B$11</c:f>
              <c:strCache>
                <c:ptCount val="8"/>
                <c:pt idx="0">
                  <c:v>Bangladesh 
(2015) *</c:v>
                </c:pt>
                <c:pt idx="1">
                  <c:v>Pakistan 
(2016)</c:v>
                </c:pt>
                <c:pt idx="2">
                  <c:v>Indonesia
(2013)</c:v>
                </c:pt>
                <c:pt idx="3">
                  <c:v>India 
(2014-2015)</c:v>
                </c:pt>
                <c:pt idx="4">
                  <c:v>Nepal 
(2017) **</c:v>
                </c:pt>
                <c:pt idx="5">
                  <c:v>Lao PDR 
(2012)</c:v>
                </c:pt>
                <c:pt idx="6">
                  <c:v>Cambodia
(2019)</c:v>
                </c:pt>
                <c:pt idx="7">
                  <c:v>Hong Kong SAR 
(2017)</c:v>
                </c:pt>
              </c:strCache>
            </c:strRef>
          </c:cat>
          <c:val>
            <c:numRef>
              <c:f>'Consis cnd use withmale clients'!$F$4:$F$11</c:f>
              <c:numCache>
                <c:formatCode>General</c:formatCode>
                <c:ptCount val="8"/>
                <c:pt idx="6" formatCode="0">
                  <c:v>56.3</c:v>
                </c:pt>
                <c:pt idx="7" formatCode="0">
                  <c:v>73.3</c:v>
                </c:pt>
              </c:numCache>
            </c:numRef>
          </c:val>
          <c:extLst>
            <c:ext xmlns:c16="http://schemas.microsoft.com/office/drawing/2014/chart" uri="{C3380CC4-5D6E-409C-BE32-E72D297353CC}">
              <c16:uniqueId val="{00000000-05DC-443E-9C96-FBB980D20369}"/>
            </c:ext>
          </c:extLst>
        </c:ser>
        <c:dLbls>
          <c:dLblPos val="outEnd"/>
          <c:showLegendKey val="0"/>
          <c:showVal val="1"/>
          <c:showCatName val="0"/>
          <c:showSerName val="0"/>
          <c:showPercent val="0"/>
          <c:showBubbleSize val="0"/>
        </c:dLbls>
        <c:gapWidth val="26"/>
        <c:overlap val="89"/>
        <c:axId val="317762560"/>
        <c:axId val="317784832"/>
      </c:barChart>
      <c:catAx>
        <c:axId val="317762560"/>
        <c:scaling>
          <c:orientation val="minMax"/>
        </c:scaling>
        <c:delete val="0"/>
        <c:axPos val="b"/>
        <c:numFmt formatCode="General" sourceLinked="0"/>
        <c:majorTickMark val="out"/>
        <c:minorTickMark val="none"/>
        <c:tickLblPos val="nextTo"/>
        <c:txPr>
          <a:bodyPr/>
          <a:lstStyle/>
          <a:p>
            <a:pPr>
              <a:defRPr sz="1200"/>
            </a:pPr>
            <a:endParaRPr lang="en-US"/>
          </a:p>
        </c:txPr>
        <c:crossAx val="317784832"/>
        <c:crosses val="autoZero"/>
        <c:auto val="1"/>
        <c:lblAlgn val="ctr"/>
        <c:lblOffset val="100"/>
        <c:noMultiLvlLbl val="0"/>
      </c:catAx>
      <c:valAx>
        <c:axId val="317784832"/>
        <c:scaling>
          <c:orientation val="minMax"/>
          <c:max val="100"/>
          <c:min val="0"/>
        </c:scaling>
        <c:delete val="0"/>
        <c:axPos val="l"/>
        <c:title>
          <c:tx>
            <c:rich>
              <a:bodyPr rot="0" vert="horz"/>
              <a:lstStyle/>
              <a:p>
                <a:pPr>
                  <a:defRPr/>
                </a:pPr>
                <a:r>
                  <a:rPr lang="en-GB"/>
                  <a:t>%</a:t>
                </a:r>
              </a:p>
            </c:rich>
          </c:tx>
          <c:layout>
            <c:manualLayout>
              <c:xMode val="edge"/>
              <c:yMode val="edge"/>
              <c:x val="1.7528082465311659E-4"/>
              <c:y val="0.10270919054943184"/>
            </c:manualLayout>
          </c:layout>
          <c:overlay val="0"/>
        </c:title>
        <c:numFmt formatCode="0" sourceLinked="1"/>
        <c:majorTickMark val="out"/>
        <c:minorTickMark val="none"/>
        <c:tickLblPos val="nextTo"/>
        <c:crossAx val="317762560"/>
        <c:crosses val="autoZero"/>
        <c:crossBetween val="between"/>
        <c:majorUnit val="20"/>
      </c:valAx>
    </c:plotArea>
    <c:legend>
      <c:legendPos val="t"/>
      <c:legendEntry>
        <c:idx val="2"/>
        <c:delete val="1"/>
      </c:legendEntry>
      <c:layout>
        <c:manualLayout>
          <c:xMode val="edge"/>
          <c:yMode val="edge"/>
          <c:x val="0.1816360856269113"/>
          <c:y val="1.9253287119014431E-2"/>
          <c:w val="0.78910640757061334"/>
          <c:h val="4.6805276791381467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25985795537943E-2"/>
          <c:y val="0.1223778784031702"/>
          <c:w val="0.84189860785397164"/>
          <c:h val="0.69863216316710408"/>
        </c:manualLayout>
      </c:layout>
      <c:barChart>
        <c:barDir val="col"/>
        <c:grouping val="clustered"/>
        <c:varyColors val="0"/>
        <c:ser>
          <c:idx val="0"/>
          <c:order val="0"/>
          <c:tx>
            <c:strRef>
              <c:f>'TG_Drug use'!$B$3</c:f>
              <c:strCache>
                <c:ptCount val="1"/>
                <c:pt idx="0">
                  <c:v>ever</c:v>
                </c:pt>
              </c:strCache>
            </c:strRef>
          </c:tx>
          <c:spPr>
            <a:solidFill>
              <a:srgbClr val="CDC884"/>
            </a:solidFill>
            <a:ln>
              <a:noFill/>
            </a:ln>
          </c:spPr>
          <c:invertIfNegative val="0"/>
          <c:dLbls>
            <c:dLbl>
              <c:idx val="2"/>
              <c:numFmt formatCode="#,##0" sourceLinked="0"/>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599-449D-AE57-2CFEBD66138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'TG_Drug use'!$A$4:$A$9</c:f>
              <c:strCache>
                <c:ptCount val="6"/>
                <c:pt idx="0">
                  <c:v>PNG 
(2016-17) *</c:v>
                </c:pt>
                <c:pt idx="1">
                  <c:v>Cambodia
 (2019)</c:v>
                </c:pt>
                <c:pt idx="2">
                  <c:v>India
(2014-2015)</c:v>
                </c:pt>
                <c:pt idx="3">
                  <c:v>Indonesia 
(2013)</c:v>
                </c:pt>
                <c:pt idx="4">
                  <c:v>Malaysia 
(2014)</c:v>
                </c:pt>
                <c:pt idx="5">
                  <c:v>Paksitan 
(2016-17)</c:v>
                </c:pt>
              </c:strCache>
            </c:strRef>
          </c:cat>
          <c:val>
            <c:numRef>
              <c:f>'TG_Drug use'!$B$4:$B$9</c:f>
              <c:numCache>
                <c:formatCode>General</c:formatCode>
                <c:ptCount val="6"/>
                <c:pt idx="0">
                  <c:v>1.9</c:v>
                </c:pt>
              </c:numCache>
            </c:numRef>
          </c:val>
          <c:extLst>
            <c:ext xmlns:c16="http://schemas.microsoft.com/office/drawing/2014/chart" uri="{C3380CC4-5D6E-409C-BE32-E72D297353CC}">
              <c16:uniqueId val="{00000001-2D86-495A-AED7-16FC910FB6EE}"/>
            </c:ext>
          </c:extLst>
        </c:ser>
        <c:ser>
          <c:idx val="1"/>
          <c:order val="1"/>
          <c:tx>
            <c:strRef>
              <c:f>'TG_Drug use'!$C$3</c:f>
              <c:strCache>
                <c:ptCount val="1"/>
                <c:pt idx="0">
                  <c:v>last 3 months</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'TG_Drug use'!$A$4:$A$9</c:f>
              <c:strCache>
                <c:ptCount val="6"/>
                <c:pt idx="0">
                  <c:v>PNG 
(2016-17) *</c:v>
                </c:pt>
                <c:pt idx="1">
                  <c:v>Cambodia
 (2019)</c:v>
                </c:pt>
                <c:pt idx="2">
                  <c:v>India
(2014-2015)</c:v>
                </c:pt>
                <c:pt idx="3">
                  <c:v>Indonesia 
(2013)</c:v>
                </c:pt>
                <c:pt idx="4">
                  <c:v>Malaysia 
(2014)</c:v>
                </c:pt>
                <c:pt idx="5">
                  <c:v>Paksitan 
(2016-17)</c:v>
                </c:pt>
              </c:strCache>
            </c:strRef>
          </c:cat>
          <c:val>
            <c:numRef>
              <c:f>'TG_Drug use'!$C$4:$C$9</c:f>
              <c:numCache>
                <c:formatCode>General</c:formatCode>
                <c:ptCount val="6"/>
                <c:pt idx="1">
                  <c:v>0.2</c:v>
                </c:pt>
                <c:pt idx="2">
                  <c:v>3.7</c:v>
                </c:pt>
              </c:numCache>
            </c:numRef>
          </c:val>
          <c:extLst>
            <c:ext xmlns:c16="http://schemas.microsoft.com/office/drawing/2014/chart" uri="{C3380CC4-5D6E-409C-BE32-E72D297353CC}">
              <c16:uniqueId val="{00000002-2D86-495A-AED7-16FC910FB6EE}"/>
            </c:ext>
          </c:extLst>
        </c:ser>
        <c:ser>
          <c:idx val="2"/>
          <c:order val="2"/>
          <c:tx>
            <c:strRef>
              <c:f>'TG_Drug use'!$D$3</c:f>
              <c:strCache>
                <c:ptCount val="1"/>
                <c:pt idx="0">
                  <c:v>last year</c:v>
                </c:pt>
              </c:strCache>
            </c:strRef>
          </c:tx>
          <c:spPr>
            <a:solidFill>
              <a:srgbClr val="00A99A"/>
            </a:solidFill>
            <a:ln>
              <a:noFill/>
            </a:ln>
          </c:spPr>
          <c:invertIfNegative val="0"/>
          <c:dLbls>
            <c:dLbl>
              <c:idx val="4"/>
              <c:numFmt formatCode="#,##0" sourceLinked="0"/>
              <c:spPr>
                <a:noFill/>
                <a:ln>
                  <a:noFill/>
                </a:ln>
                <a:effectLst/>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599-449D-AE57-2CFEBD66138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'TG_Drug use'!$A$4:$A$9</c:f>
              <c:strCache>
                <c:ptCount val="6"/>
                <c:pt idx="0">
                  <c:v>PNG 
(2016-17) *</c:v>
                </c:pt>
                <c:pt idx="1">
                  <c:v>Cambodia
 (2019)</c:v>
                </c:pt>
                <c:pt idx="2">
                  <c:v>India
(2014-2015)</c:v>
                </c:pt>
                <c:pt idx="3">
                  <c:v>Indonesia 
(2013)</c:v>
                </c:pt>
                <c:pt idx="4">
                  <c:v>Malaysia 
(2014)</c:v>
                </c:pt>
                <c:pt idx="5">
                  <c:v>Paksitan 
(2016-17)</c:v>
                </c:pt>
              </c:strCache>
            </c:strRef>
          </c:cat>
          <c:val>
            <c:numRef>
              <c:f>'TG_Drug use'!$D$4:$D$9</c:f>
              <c:numCache>
                <c:formatCode>General</c:formatCode>
                <c:ptCount val="6"/>
                <c:pt idx="3">
                  <c:v>0.7</c:v>
                </c:pt>
                <c:pt idx="4" formatCode="0.0">
                  <c:v>1.2</c:v>
                </c:pt>
                <c:pt idx="5" formatCode="0.0">
                  <c:v>2.4</c:v>
                </c:pt>
              </c:numCache>
            </c:numRef>
          </c:val>
          <c:extLst>
            <c:ext xmlns:c16="http://schemas.microsoft.com/office/drawing/2014/chart" uri="{C3380CC4-5D6E-409C-BE32-E72D297353CC}">
              <c16:uniqueId val="{00000003-2D86-495A-AED7-16FC910FB6EE}"/>
            </c:ext>
          </c:extLst>
        </c:ser>
        <c:ser>
          <c:idx val="3"/>
          <c:order val="3"/>
          <c:tx>
            <c:strRef>
              <c:f>'TG_Drug use'!$E$3</c:f>
              <c:strCache>
                <c:ptCount val="1"/>
                <c:pt idx="0">
                  <c:v>undefined period</c:v>
                </c:pt>
              </c:strCache>
            </c:strRef>
          </c:tx>
          <c:spPr>
            <a:solidFill>
              <a:srgbClr val="F26B73"/>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'TG_Drug use'!$A$4:$A$9</c:f>
              <c:strCache>
                <c:ptCount val="6"/>
                <c:pt idx="0">
                  <c:v>PNG 
(2016-17) *</c:v>
                </c:pt>
                <c:pt idx="1">
                  <c:v>Cambodia
 (2019)</c:v>
                </c:pt>
                <c:pt idx="2">
                  <c:v>India
(2014-2015)</c:v>
                </c:pt>
                <c:pt idx="3">
                  <c:v>Indonesia 
(2013)</c:v>
                </c:pt>
                <c:pt idx="4">
                  <c:v>Malaysia 
(2014)</c:v>
                </c:pt>
                <c:pt idx="5">
                  <c:v>Paksitan 
(2016-17)</c:v>
                </c:pt>
              </c:strCache>
            </c:strRef>
          </c:cat>
          <c:val>
            <c:numRef>
              <c:f>'TG_Drug use'!$E$4:$E$9</c:f>
              <c:numCache>
                <c:formatCode>General</c:formatCode>
                <c:ptCount val="6"/>
              </c:numCache>
            </c:numRef>
          </c:val>
          <c:extLst>
            <c:ext xmlns:c16="http://schemas.microsoft.com/office/drawing/2014/chart" uri="{C3380CC4-5D6E-409C-BE32-E72D297353CC}">
              <c16:uniqueId val="{00000002-9FE6-42C6-B4D3-556424E99888}"/>
            </c:ext>
          </c:extLst>
        </c:ser>
        <c:dLbls>
          <c:dLblPos val="outEnd"/>
          <c:showLegendKey val="0"/>
          <c:showVal val="1"/>
          <c:showCatName val="0"/>
          <c:showSerName val="0"/>
          <c:showPercent val="0"/>
          <c:showBubbleSize val="0"/>
        </c:dLbls>
        <c:gapWidth val="72"/>
        <c:overlap val="100"/>
        <c:axId val="317909248"/>
        <c:axId val="317919232"/>
      </c:barChart>
      <c:catAx>
        <c:axId val="317909248"/>
        <c:scaling>
          <c:orientation val="minMax"/>
        </c:scaling>
        <c:delete val="0"/>
        <c:axPos val="b"/>
        <c:numFmt formatCode="General" sourceLinked="0"/>
        <c:majorTickMark val="out"/>
        <c:minorTickMark val="none"/>
        <c:tickLblPos val="nextTo"/>
        <c:crossAx val="317919232"/>
        <c:crosses val="autoZero"/>
        <c:auto val="1"/>
        <c:lblAlgn val="ctr"/>
        <c:lblOffset val="100"/>
        <c:noMultiLvlLbl val="0"/>
      </c:catAx>
      <c:valAx>
        <c:axId val="317919232"/>
        <c:scaling>
          <c:orientation val="minMax"/>
          <c:max val="5"/>
        </c:scaling>
        <c:delete val="0"/>
        <c:axPos val="l"/>
        <c:title>
          <c:tx>
            <c:rich>
              <a:bodyPr rot="0" vert="horz"/>
              <a:lstStyle/>
              <a:p>
                <a:pPr>
                  <a:defRPr/>
                </a:pPr>
                <a:r>
                  <a:rPr lang="en-GB"/>
                  <a:t>%</a:t>
                </a:r>
              </a:p>
            </c:rich>
          </c:tx>
          <c:layout>
            <c:manualLayout>
              <c:xMode val="edge"/>
              <c:yMode val="edge"/>
              <c:x val="1.3474797445408236E-2"/>
              <c:y val="5.217101238956371E-2"/>
            </c:manualLayout>
          </c:layout>
          <c:overlay val="0"/>
        </c:title>
        <c:numFmt formatCode="General" sourceLinked="1"/>
        <c:majorTickMark val="out"/>
        <c:minorTickMark val="none"/>
        <c:tickLblPos val="nextTo"/>
        <c:crossAx val="317909248"/>
        <c:crosses val="autoZero"/>
        <c:crossBetween val="between"/>
        <c:majorUnit val="1"/>
      </c:valAx>
    </c:plotArea>
    <c:legend>
      <c:legendPos val="t"/>
      <c:legendEntry>
        <c:idx val="3"/>
        <c:delete val="1"/>
      </c:legendEntry>
      <c:layout>
        <c:manualLayout>
          <c:xMode val="edge"/>
          <c:yMode val="edge"/>
          <c:x val="0.25674645020526288"/>
          <c:y val="2.4781765349408683E-2"/>
          <c:w val="0.52746874597951621"/>
          <c:h val="0.1015773713901932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5418623883946876"/>
          <c:y val="0.17362040682414698"/>
          <c:w val="0.28225894306752664"/>
          <c:h val="0.80415737095363082"/>
        </c:manualLayout>
      </c:layout>
      <c:barChart>
        <c:barDir val="bar"/>
        <c:grouping val="clustered"/>
        <c:varyColors val="0"/>
        <c:ser>
          <c:idx val="0"/>
          <c:order val="0"/>
          <c:tx>
            <c:strRef>
              <c:f>'# of clients'!$B$3</c:f>
              <c:strCache>
                <c:ptCount val="1"/>
                <c:pt idx="0">
                  <c:v>Average number of years of selling sex</c:v>
                </c:pt>
              </c:strCache>
            </c:strRef>
          </c:tx>
          <c:spPr>
            <a:solidFill>
              <a:schemeClr val="bg1">
                <a:lumMod val="50000"/>
              </a:schemeClr>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of clients'!$A$4:$A$8</c:f>
              <c:strCache>
                <c:ptCount val="5"/>
                <c:pt idx="0">
                  <c:v>Pakistan (2016) **</c:v>
                </c:pt>
                <c:pt idx="1">
                  <c:v>Cebu, Philippines (2013) #</c:v>
                </c:pt>
                <c:pt idx="2">
                  <c:v>Dhaka, Bangladesh (2015) ++</c:v>
                </c:pt>
                <c:pt idx="3">
                  <c:v>Cambodia (2016) ***</c:v>
                </c:pt>
                <c:pt idx="4">
                  <c:v>Indonesia (2013) *</c:v>
                </c:pt>
              </c:strCache>
            </c:strRef>
          </c:cat>
          <c:val>
            <c:numRef>
              <c:f>'# of clients'!$B$4:$B$8</c:f>
              <c:numCache>
                <c:formatCode>General</c:formatCode>
                <c:ptCount val="5"/>
                <c:pt idx="0">
                  <c:v>10.9</c:v>
                </c:pt>
                <c:pt idx="2">
                  <c:v>8.6999999999999993</c:v>
                </c:pt>
              </c:numCache>
            </c:numRef>
          </c:val>
          <c:extLst>
            <c:ext xmlns:c16="http://schemas.microsoft.com/office/drawing/2014/chart" uri="{C3380CC4-5D6E-409C-BE32-E72D297353CC}">
              <c16:uniqueId val="{00000000-7867-400B-A4EB-92E8C75B31CD}"/>
            </c:ext>
          </c:extLst>
        </c:ser>
        <c:ser>
          <c:idx val="1"/>
          <c:order val="1"/>
          <c:tx>
            <c:strRef>
              <c:f>'# of clients'!$C$3</c:f>
              <c:strCache>
                <c:ptCount val="1"/>
                <c:pt idx="0">
                  <c:v>Average number of clients</c:v>
                </c:pt>
              </c:strCache>
            </c:strRef>
          </c:tx>
          <c:spPr>
            <a:solidFill>
              <a:srgbClr val="EC008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of clients'!$A$4:$A$8</c:f>
              <c:strCache>
                <c:ptCount val="5"/>
                <c:pt idx="0">
                  <c:v>Pakistan (2016) **</c:v>
                </c:pt>
                <c:pt idx="1">
                  <c:v>Cebu, Philippines (2013) #</c:v>
                </c:pt>
                <c:pt idx="2">
                  <c:v>Dhaka, Bangladesh (2015) ++</c:v>
                </c:pt>
                <c:pt idx="3">
                  <c:v>Cambodia (2016) ***</c:v>
                </c:pt>
                <c:pt idx="4">
                  <c:v>Indonesia (2013) *</c:v>
                </c:pt>
              </c:strCache>
            </c:strRef>
          </c:cat>
          <c:val>
            <c:numRef>
              <c:f>'# of clients'!$C$4:$C$8</c:f>
              <c:numCache>
                <c:formatCode>General</c:formatCode>
                <c:ptCount val="5"/>
                <c:pt idx="0">
                  <c:v>31.1</c:v>
                </c:pt>
                <c:pt idx="1">
                  <c:v>26</c:v>
                </c:pt>
                <c:pt idx="2">
                  <c:v>4.5999999999999996</c:v>
                </c:pt>
                <c:pt idx="3">
                  <c:v>7.6</c:v>
                </c:pt>
                <c:pt idx="4">
                  <c:v>6</c:v>
                </c:pt>
              </c:numCache>
            </c:numRef>
          </c:val>
          <c:extLst>
            <c:ext xmlns:c16="http://schemas.microsoft.com/office/drawing/2014/chart" uri="{C3380CC4-5D6E-409C-BE32-E72D297353CC}">
              <c16:uniqueId val="{00000001-7867-400B-A4EB-92E8C75B31CD}"/>
            </c:ext>
          </c:extLst>
        </c:ser>
        <c:dLbls>
          <c:dLblPos val="outEnd"/>
          <c:showLegendKey val="0"/>
          <c:showVal val="1"/>
          <c:showCatName val="0"/>
          <c:showSerName val="0"/>
          <c:showPercent val="0"/>
          <c:showBubbleSize val="0"/>
        </c:dLbls>
        <c:gapWidth val="40"/>
        <c:axId val="182592640"/>
        <c:axId val="182594176"/>
      </c:barChart>
      <c:catAx>
        <c:axId val="182592640"/>
        <c:scaling>
          <c:orientation val="maxMin"/>
        </c:scaling>
        <c:delete val="0"/>
        <c:axPos val="l"/>
        <c:numFmt formatCode="General" sourceLinked="0"/>
        <c:majorTickMark val="out"/>
        <c:minorTickMark val="none"/>
        <c:tickLblPos val="nextTo"/>
        <c:crossAx val="182594176"/>
        <c:crosses val="autoZero"/>
        <c:auto val="1"/>
        <c:lblAlgn val="ctr"/>
        <c:lblOffset val="100"/>
        <c:noMultiLvlLbl val="0"/>
      </c:catAx>
      <c:valAx>
        <c:axId val="182594176"/>
        <c:scaling>
          <c:orientation val="minMax"/>
          <c:max val="50"/>
          <c:min val="0"/>
        </c:scaling>
        <c:delete val="0"/>
        <c:axPos val="t"/>
        <c:title>
          <c:tx>
            <c:rich>
              <a:bodyPr/>
              <a:lstStyle/>
              <a:p>
                <a:pPr>
                  <a:defRPr/>
                </a:pPr>
                <a:r>
                  <a:rPr lang="en-GB" baseline="0" dirty="0"/>
                  <a:t>Average number</a:t>
                </a:r>
                <a:endParaRPr lang="en-GB" dirty="0"/>
              </a:p>
            </c:rich>
          </c:tx>
          <c:layout>
            <c:manualLayout>
              <c:xMode val="edge"/>
              <c:yMode val="edge"/>
              <c:x val="0.42347905182047563"/>
              <c:y val="1.2268427384076989E-2"/>
            </c:manualLayout>
          </c:layout>
          <c:overlay val="0"/>
        </c:title>
        <c:numFmt formatCode="General" sourceLinked="1"/>
        <c:majorTickMark val="out"/>
        <c:minorTickMark val="none"/>
        <c:tickLblPos val="nextTo"/>
        <c:crossAx val="182592640"/>
        <c:crosses val="autoZero"/>
        <c:crossBetween val="between"/>
        <c:majorUnit val="10"/>
      </c:valAx>
    </c:plotArea>
    <c:legend>
      <c:legendPos val="r"/>
      <c:layout>
        <c:manualLayout>
          <c:xMode val="edge"/>
          <c:yMode val="edge"/>
          <c:x val="0.67071322360035568"/>
          <c:y val="0.16165009088658236"/>
          <c:w val="0.30456913632611471"/>
          <c:h val="0.4229163932633420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835900947164225E-2"/>
          <c:y val="0.10159090909090909"/>
          <c:w val="0.89690806040549276"/>
          <c:h val="0.67315309636797727"/>
        </c:manualLayout>
      </c:layout>
      <c:barChart>
        <c:barDir val="col"/>
        <c:grouping val="clustered"/>
        <c:varyColors val="0"/>
        <c:ser>
          <c:idx val="0"/>
          <c:order val="0"/>
          <c:spPr>
            <a:solidFill>
              <a:srgbClr val="FF505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knowledge!$B$4:$B$8</c:f>
              <c:strCache>
                <c:ptCount val="5"/>
                <c:pt idx="0">
                  <c:v>Indonesia 
(2015)</c:v>
                </c:pt>
                <c:pt idx="1">
                  <c:v>Dhaka,
Bangladesh 
(2013-14)</c:v>
                </c:pt>
                <c:pt idx="2">
                  <c:v>Philippines
(2018)</c:v>
                </c:pt>
                <c:pt idx="3">
                  <c:v>Fiji 
(2012)</c:v>
                </c:pt>
                <c:pt idx="4">
                  <c:v>India 
(2019-20)</c:v>
                </c:pt>
              </c:strCache>
            </c:strRef>
          </c:cat>
          <c:val>
            <c:numRef>
              <c:f>knowledge!$C$4:$C$8</c:f>
              <c:numCache>
                <c:formatCode>0</c:formatCode>
                <c:ptCount val="5"/>
                <c:pt idx="0" formatCode="General">
                  <c:v>35</c:v>
                </c:pt>
                <c:pt idx="1">
                  <c:v>35.799999999999997</c:v>
                </c:pt>
                <c:pt idx="2" formatCode="General">
                  <c:v>32</c:v>
                </c:pt>
                <c:pt idx="3" formatCode="General">
                  <c:v>41</c:v>
                </c:pt>
                <c:pt idx="4">
                  <c:v>45.3</c:v>
                </c:pt>
              </c:numCache>
            </c:numRef>
          </c:val>
          <c:extLst>
            <c:ext xmlns:c16="http://schemas.microsoft.com/office/drawing/2014/chart" uri="{C3380CC4-5D6E-409C-BE32-E72D297353CC}">
              <c16:uniqueId val="{00000000-CB31-4965-A470-44B1CA6750B0}"/>
            </c:ext>
          </c:extLst>
        </c:ser>
        <c:dLbls>
          <c:showLegendKey val="0"/>
          <c:showVal val="0"/>
          <c:showCatName val="0"/>
          <c:showSerName val="0"/>
          <c:showPercent val="0"/>
          <c:showBubbleSize val="0"/>
        </c:dLbls>
        <c:gapWidth val="150"/>
        <c:axId val="182427008"/>
        <c:axId val="182441088"/>
      </c:barChart>
      <c:catAx>
        <c:axId val="182427008"/>
        <c:scaling>
          <c:orientation val="minMax"/>
        </c:scaling>
        <c:delete val="0"/>
        <c:axPos val="b"/>
        <c:numFmt formatCode="General" sourceLinked="0"/>
        <c:majorTickMark val="out"/>
        <c:minorTickMark val="none"/>
        <c:tickLblPos val="nextTo"/>
        <c:crossAx val="182441088"/>
        <c:crosses val="autoZero"/>
        <c:auto val="1"/>
        <c:lblAlgn val="ctr"/>
        <c:lblOffset val="100"/>
        <c:noMultiLvlLbl val="0"/>
      </c:catAx>
      <c:valAx>
        <c:axId val="182441088"/>
        <c:scaling>
          <c:orientation val="minMax"/>
          <c:max val="100"/>
        </c:scaling>
        <c:delete val="0"/>
        <c:axPos val="l"/>
        <c:title>
          <c:tx>
            <c:rich>
              <a:bodyPr rot="0" vert="horz"/>
              <a:lstStyle/>
              <a:p>
                <a:pPr>
                  <a:defRPr/>
                </a:pPr>
                <a:r>
                  <a:rPr lang="en-GB"/>
                  <a:t>%</a:t>
                </a:r>
              </a:p>
            </c:rich>
          </c:tx>
          <c:layout>
            <c:manualLayout>
              <c:xMode val="edge"/>
              <c:yMode val="edge"/>
              <c:x val="1.1954479805274163E-3"/>
              <c:y val="8.1325430961185718E-2"/>
            </c:manualLayout>
          </c:layout>
          <c:overlay val="0"/>
        </c:title>
        <c:numFmt formatCode="General" sourceLinked="1"/>
        <c:majorTickMark val="out"/>
        <c:minorTickMark val="none"/>
        <c:tickLblPos val="nextTo"/>
        <c:crossAx val="18242700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185325075892503"/>
          <c:y val="2.4366607735639225E-2"/>
          <c:w val="0.36081905316441093"/>
          <c:h val="0.91467119548977027"/>
        </c:manualLayout>
      </c:layout>
      <c:barChart>
        <c:barDir val="bar"/>
        <c:grouping val="clustered"/>
        <c:varyColors val="0"/>
        <c:ser>
          <c:idx val="0"/>
          <c:order val="0"/>
          <c:tx>
            <c:strRef>
              <c:f>'TG stigma and violence'!$D$2</c:f>
              <c:strCache>
                <c:ptCount val="1"/>
                <c:pt idx="0">
                  <c:v>Bangladesh (2015)*</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violence'!$D$3:$D$15</c:f>
              <c:numCache>
                <c:formatCode>General</c:formatCode>
                <c:ptCount val="13"/>
                <c:pt idx="0" formatCode="0">
                  <c:v>10</c:v>
                </c:pt>
                <c:pt idx="3" formatCode="0">
                  <c:v>32</c:v>
                </c:pt>
              </c:numCache>
            </c:numRef>
          </c:val>
          <c:extLst>
            <c:ext xmlns:c16="http://schemas.microsoft.com/office/drawing/2014/chart" uri="{C3380CC4-5D6E-409C-BE32-E72D297353CC}">
              <c16:uniqueId val="{00000000-9118-494C-BCC2-3069CFA7395B}"/>
            </c:ext>
          </c:extLst>
        </c:ser>
        <c:ser>
          <c:idx val="1"/>
          <c:order val="1"/>
          <c:tx>
            <c:strRef>
              <c:f>'TG stigma and violence'!$E$2</c:f>
              <c:strCache>
                <c:ptCount val="1"/>
                <c:pt idx="0">
                  <c:v>Cambodia (2016)</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violence'!$E$3:$E$15</c:f>
              <c:numCache>
                <c:formatCode>General</c:formatCode>
                <c:ptCount val="13"/>
                <c:pt idx="6" formatCode="0">
                  <c:v>39.200000000000003</c:v>
                </c:pt>
                <c:pt idx="8" formatCode="0">
                  <c:v>23.6</c:v>
                </c:pt>
                <c:pt idx="10" formatCode="0">
                  <c:v>10.5</c:v>
                </c:pt>
              </c:numCache>
            </c:numRef>
          </c:val>
          <c:extLst>
            <c:ext xmlns:c16="http://schemas.microsoft.com/office/drawing/2014/chart" uri="{C3380CC4-5D6E-409C-BE32-E72D297353CC}">
              <c16:uniqueId val="{00000001-9118-494C-BCC2-3069CFA7395B}"/>
            </c:ext>
          </c:extLst>
        </c:ser>
        <c:ser>
          <c:idx val="2"/>
          <c:order val="2"/>
          <c:tx>
            <c:strRef>
              <c:f>'TG stigma and violence'!$F$2</c:f>
              <c:strCache>
                <c:ptCount val="1"/>
                <c:pt idx="0">
                  <c:v>Fiji (2012)*</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violence'!$F$3:$F$15</c:f>
              <c:numCache>
                <c:formatCode>0</c:formatCode>
                <c:ptCount val="13"/>
                <c:pt idx="1">
                  <c:v>20</c:v>
                </c:pt>
              </c:numCache>
            </c:numRef>
          </c:val>
          <c:extLst>
            <c:ext xmlns:c16="http://schemas.microsoft.com/office/drawing/2014/chart" uri="{C3380CC4-5D6E-409C-BE32-E72D297353CC}">
              <c16:uniqueId val="{00000002-9118-494C-BCC2-3069CFA7395B}"/>
            </c:ext>
          </c:extLst>
        </c:ser>
        <c:ser>
          <c:idx val="3"/>
          <c:order val="3"/>
          <c:tx>
            <c:strRef>
              <c:f>'TG stigma and violence'!$G$2</c:f>
              <c:strCache>
                <c:ptCount val="1"/>
                <c:pt idx="0">
                  <c:v>Nepal (Kathmandu, 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violence'!$G$3:$G$15</c:f>
              <c:numCache>
                <c:formatCode>General</c:formatCode>
                <c:ptCount val="13"/>
                <c:pt idx="2" formatCode="0">
                  <c:v>15.9</c:v>
                </c:pt>
                <c:pt idx="4" formatCode="0">
                  <c:v>7.9</c:v>
                </c:pt>
              </c:numCache>
            </c:numRef>
          </c:val>
          <c:extLst>
            <c:ext xmlns:c16="http://schemas.microsoft.com/office/drawing/2014/chart" uri="{C3380CC4-5D6E-409C-BE32-E72D297353CC}">
              <c16:uniqueId val="{00000003-9118-494C-BCC2-3069CFA7395B}"/>
            </c:ext>
          </c:extLst>
        </c:ser>
        <c:ser>
          <c:idx val="4"/>
          <c:order val="4"/>
          <c:tx>
            <c:strRef>
              <c:f>'TG stigma and violence'!$H$2</c:f>
              <c:strCache>
                <c:ptCount val="1"/>
                <c:pt idx="0">
                  <c:v>Pakistan (2016-17)</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violence'!$H$3:$H$15</c:f>
              <c:numCache>
                <c:formatCode>General</c:formatCode>
                <c:ptCount val="13"/>
                <c:pt idx="7" formatCode="0">
                  <c:v>51.4</c:v>
                </c:pt>
                <c:pt idx="11" formatCode="0">
                  <c:v>19.899999999999999</c:v>
                </c:pt>
              </c:numCache>
            </c:numRef>
          </c:val>
          <c:extLst>
            <c:ext xmlns:c16="http://schemas.microsoft.com/office/drawing/2014/chart" uri="{C3380CC4-5D6E-409C-BE32-E72D297353CC}">
              <c16:uniqueId val="{00000004-9118-494C-BCC2-3069CFA7395B}"/>
            </c:ext>
          </c:extLst>
        </c:ser>
        <c:ser>
          <c:idx val="5"/>
          <c:order val="5"/>
          <c:tx>
            <c:strRef>
              <c:f>'TG stigma and violence'!$I$2</c:f>
              <c:strCache>
                <c:ptCount val="1"/>
                <c:pt idx="0">
                  <c:v>PNG (Port Moresby, 2016-17)</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violence'!$I$3:$I$15</c:f>
              <c:numCache>
                <c:formatCode>General</c:formatCode>
                <c:ptCount val="13"/>
                <c:pt idx="5" formatCode="0">
                  <c:v>24.1</c:v>
                </c:pt>
                <c:pt idx="9" formatCode="0">
                  <c:v>58.5</c:v>
                </c:pt>
              </c:numCache>
            </c:numRef>
          </c:val>
          <c:extLst>
            <c:ext xmlns:c16="http://schemas.microsoft.com/office/drawing/2014/chart" uri="{C3380CC4-5D6E-409C-BE32-E72D297353CC}">
              <c16:uniqueId val="{00000005-9118-494C-BCC2-3069CFA7395B}"/>
            </c:ext>
          </c:extLst>
        </c:ser>
        <c:ser>
          <c:idx val="6"/>
          <c:order val="6"/>
          <c:tx>
            <c:strRef>
              <c:f>'TG stigma and violence'!$J$2</c:f>
              <c:strCache>
                <c:ptCount val="1"/>
                <c:pt idx="0">
                  <c:v>Philippines (Cebu City,2015)*</c:v>
                </c:pt>
              </c:strCache>
            </c:strRef>
          </c:tx>
          <c:spPr>
            <a:solidFill>
              <a:srgbClr val="BA91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violence'!$C$3:$C$15</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violence'!$J$3:$J$15</c:f>
              <c:numCache>
                <c:formatCode>General</c:formatCode>
                <c:ptCount val="13"/>
                <c:pt idx="12" formatCode="0">
                  <c:v>7</c:v>
                </c:pt>
              </c:numCache>
            </c:numRef>
          </c:val>
          <c:extLst>
            <c:ext xmlns:c16="http://schemas.microsoft.com/office/drawing/2014/chart" uri="{C3380CC4-5D6E-409C-BE32-E72D297353CC}">
              <c16:uniqueId val="{00000006-9118-494C-BCC2-3069CFA7395B}"/>
            </c:ext>
          </c:extLst>
        </c:ser>
        <c:dLbls>
          <c:dLblPos val="inBase"/>
          <c:showLegendKey val="0"/>
          <c:showVal val="1"/>
          <c:showCatName val="0"/>
          <c:showSerName val="0"/>
          <c:showPercent val="0"/>
          <c:showBubbleSize val="0"/>
        </c:dLbls>
        <c:gapWidth val="0"/>
        <c:overlap val="90"/>
        <c:axId val="190220544"/>
        <c:axId val="190226432"/>
      </c:barChart>
      <c:catAx>
        <c:axId val="190220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226432"/>
        <c:crosses val="autoZero"/>
        <c:auto val="1"/>
        <c:lblAlgn val="ctr"/>
        <c:lblOffset val="100"/>
        <c:noMultiLvlLbl val="0"/>
      </c:catAx>
      <c:valAx>
        <c:axId val="190226432"/>
        <c:scaling>
          <c:orientation val="minMax"/>
          <c:max val="60"/>
          <c:min val="0"/>
        </c:scaling>
        <c:delete val="0"/>
        <c:axPos val="b"/>
        <c:majorGridlines>
          <c:spPr>
            <a:ln w="15875" cap="flat" cmpd="sng" algn="ctr">
              <a:solidFill>
                <a:schemeClr val="bg1">
                  <a:lumMod val="7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71064826921653301"/>
              <c:y val="0.94906067862612264"/>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220544"/>
        <c:crosses val="autoZero"/>
        <c:crossBetween val="between"/>
        <c:majorUnit val="15"/>
      </c:valAx>
      <c:spPr>
        <a:noFill/>
        <a:ln>
          <a:noFill/>
        </a:ln>
        <a:effectLst/>
      </c:spPr>
    </c:plotArea>
    <c:legend>
      <c:legendPos val="r"/>
      <c:layout>
        <c:manualLayout>
          <c:xMode val="edge"/>
          <c:yMode val="edge"/>
          <c:x val="0.72539372029829574"/>
          <c:y val="4.3162764928098618E-2"/>
          <c:w val="0.26553604992994168"/>
          <c:h val="0.8358151842035430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26B73"/>
              </a:solidFill>
              <a:ln w="31750">
                <a:solidFill>
                  <a:schemeClr val="bg1"/>
                </a:solidFill>
              </a:ln>
            </c:spPr>
            <c:extLst>
              <c:ext xmlns:c16="http://schemas.microsoft.com/office/drawing/2014/chart" uri="{C3380CC4-5D6E-409C-BE32-E72D297353CC}">
                <c16:uniqueId val="{00000001-DAE3-417F-881F-028F3A20D88F}"/>
              </c:ext>
            </c:extLst>
          </c:dPt>
          <c:val>
            <c:numRef>
              <c:f>Sheet7!$D$6:$E$6</c:f>
              <c:numCache>
                <c:formatCode>0</c:formatCode>
                <c:ptCount val="2"/>
                <c:pt idx="0">
                  <c:v>20.3</c:v>
                </c:pt>
                <c:pt idx="1">
                  <c:v>79.7</c:v>
                </c:pt>
              </c:numCache>
            </c:numRef>
          </c:val>
          <c:extLst>
            <c:ext xmlns:c16="http://schemas.microsoft.com/office/drawing/2014/chart" uri="{C3380CC4-5D6E-409C-BE32-E72D297353CC}">
              <c16:uniqueId val="{00000002-DAE3-417F-881F-028F3A20D88F}"/>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C54C3F"/>
              </a:solidFill>
              <a:ln w="31750">
                <a:solidFill>
                  <a:schemeClr val="bg1"/>
                </a:solidFill>
              </a:ln>
            </c:spPr>
            <c:extLst>
              <c:ext xmlns:c16="http://schemas.microsoft.com/office/drawing/2014/chart" uri="{C3380CC4-5D6E-409C-BE32-E72D297353CC}">
                <c16:uniqueId val="{00000001-3D30-43E2-A8B8-3C8C752DCD0B}"/>
              </c:ext>
            </c:extLst>
          </c:dPt>
          <c:val>
            <c:numRef>
              <c:f>Sheet7!$D$4:$E$4</c:f>
              <c:numCache>
                <c:formatCode>0</c:formatCode>
                <c:ptCount val="2"/>
                <c:pt idx="0">
                  <c:v>25.9</c:v>
                </c:pt>
                <c:pt idx="1">
                  <c:v>74.099999999999994</c:v>
                </c:pt>
              </c:numCache>
            </c:numRef>
          </c:val>
          <c:extLst>
            <c:ext xmlns:c16="http://schemas.microsoft.com/office/drawing/2014/chart" uri="{C3380CC4-5D6E-409C-BE32-E72D297353CC}">
              <c16:uniqueId val="{00000002-3D30-43E2-A8B8-3C8C752DCD0B}"/>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F9900"/>
              </a:solidFill>
              <a:ln w="31750">
                <a:solidFill>
                  <a:schemeClr val="bg1"/>
                </a:solidFill>
              </a:ln>
            </c:spPr>
            <c:extLst>
              <c:ext xmlns:c16="http://schemas.microsoft.com/office/drawing/2014/chart" uri="{C3380CC4-5D6E-409C-BE32-E72D297353CC}">
                <c16:uniqueId val="{00000001-903F-4FF3-BBD4-BEAF5F99791A}"/>
              </c:ext>
            </c:extLst>
          </c:dPt>
          <c:val>
            <c:numRef>
              <c:f>Sheet7!$D$5:$E$5</c:f>
              <c:numCache>
                <c:formatCode>0</c:formatCode>
                <c:ptCount val="2"/>
                <c:pt idx="0">
                  <c:v>18.100000000000001</c:v>
                </c:pt>
                <c:pt idx="1">
                  <c:v>81.900000000000006</c:v>
                </c:pt>
              </c:numCache>
            </c:numRef>
          </c:val>
          <c:extLst>
            <c:ext xmlns:c16="http://schemas.microsoft.com/office/drawing/2014/chart" uri="{C3380CC4-5D6E-409C-BE32-E72D297353CC}">
              <c16:uniqueId val="{00000002-903F-4FF3-BBD4-BEAF5F99791A}"/>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B5033"/>
              </a:solidFill>
              <a:ln w="31750">
                <a:solidFill>
                  <a:schemeClr val="bg1"/>
                </a:solidFill>
              </a:ln>
            </c:spPr>
            <c:extLst>
              <c:ext xmlns:c16="http://schemas.microsoft.com/office/drawing/2014/chart" uri="{C3380CC4-5D6E-409C-BE32-E72D297353CC}">
                <c16:uniqueId val="{00000001-4D85-4663-9895-A19882BD3E7A}"/>
              </c:ext>
            </c:extLst>
          </c:dPt>
          <c:val>
            <c:numRef>
              <c:f>Sheet7!$D$7:$E$7</c:f>
              <c:numCache>
                <c:formatCode>0</c:formatCode>
                <c:ptCount val="2"/>
                <c:pt idx="0">
                  <c:v>16.600000000000001</c:v>
                </c:pt>
                <c:pt idx="1">
                  <c:v>83.4</c:v>
                </c:pt>
              </c:numCache>
            </c:numRef>
          </c:val>
          <c:extLst>
            <c:ext xmlns:c16="http://schemas.microsoft.com/office/drawing/2014/chart" uri="{C3380CC4-5D6E-409C-BE32-E72D297353CC}">
              <c16:uniqueId val="{00000002-4D85-4663-9895-A19882BD3E7A}"/>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prevention'!$D$23</c:f>
              <c:strCache>
                <c:ptCount val="1"/>
                <c:pt idx="0">
                  <c:v>Coverage</c:v>
                </c:pt>
              </c:strCache>
            </c:strRef>
          </c:tx>
          <c:spPr>
            <a:solidFill>
              <a:srgbClr val="00B050"/>
            </a:solidFill>
          </c:spPr>
          <c:invertIfNegative val="0"/>
          <c:dLbls>
            <c:spPr>
              <a:noFill/>
              <a:ln>
                <a:noFill/>
              </a:ln>
              <a:effectLst/>
            </c:spPr>
            <c:txPr>
              <a:bodyPr/>
              <a:lstStyle/>
              <a:p>
                <a:pPr>
                  <a:defRPr sz="12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 and prevention'!$E$22:$F$22</c:f>
              <c:strCache>
                <c:ptCount val="2"/>
                <c:pt idx="0">
                  <c:v>Prevention coverage</c:v>
                </c:pt>
                <c:pt idx="1">
                  <c:v>HIV testing</c:v>
                </c:pt>
              </c:strCache>
            </c:strRef>
          </c:cat>
          <c:val>
            <c:numRef>
              <c:f>'Testing and prevention'!$E$23:$F$23</c:f>
              <c:numCache>
                <c:formatCode>General</c:formatCode>
                <c:ptCount val="2"/>
                <c:pt idx="0" formatCode="0">
                  <c:v>33.299999999999997</c:v>
                </c:pt>
                <c:pt idx="1">
                  <c:v>35</c:v>
                </c:pt>
              </c:numCache>
            </c:numRef>
          </c:val>
          <c:extLst>
            <c:ext xmlns:c16="http://schemas.microsoft.com/office/drawing/2014/chart" uri="{C3380CC4-5D6E-409C-BE32-E72D297353CC}">
              <c16:uniqueId val="{00000000-78CE-4897-AABA-4A5F82BAF6B8}"/>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prevention'!$E$24:$F$24</c:f>
              <c:numCache>
                <c:formatCode>General</c:formatCode>
                <c:ptCount val="2"/>
                <c:pt idx="0">
                  <c:v>56.7</c:v>
                </c:pt>
                <c:pt idx="1">
                  <c:v>55</c:v>
                </c:pt>
              </c:numCache>
            </c:numRef>
          </c:val>
          <c:extLst>
            <c:ext xmlns:c16="http://schemas.microsoft.com/office/drawing/2014/chart" uri="{C3380CC4-5D6E-409C-BE32-E72D297353CC}">
              <c16:uniqueId val="{00000001-78CE-4897-AABA-4A5F82BAF6B8}"/>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2-78CE-4897-AABA-4A5F82BAF6B8}"/>
            </c:ext>
          </c:extLst>
        </c:ser>
        <c:dLbls>
          <c:showLegendKey val="0"/>
          <c:showVal val="0"/>
          <c:showCatName val="0"/>
          <c:showSerName val="0"/>
          <c:showPercent val="0"/>
          <c:showBubbleSize val="0"/>
        </c:dLbls>
        <c:gapWidth val="150"/>
        <c:overlap val="100"/>
        <c:axId val="334647680"/>
        <c:axId val="334649216"/>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3-78CE-4897-AABA-4A5F82BAF6B8}"/>
            </c:ext>
          </c:extLst>
        </c:ser>
        <c:dLbls>
          <c:showLegendKey val="0"/>
          <c:showVal val="0"/>
          <c:showCatName val="0"/>
          <c:showSerName val="0"/>
          <c:showPercent val="0"/>
          <c:showBubbleSize val="0"/>
        </c:dLbls>
        <c:axId val="334660736"/>
        <c:axId val="334650752"/>
      </c:scatterChart>
      <c:catAx>
        <c:axId val="334647680"/>
        <c:scaling>
          <c:orientation val="minMax"/>
        </c:scaling>
        <c:delete val="0"/>
        <c:axPos val="b"/>
        <c:numFmt formatCode="General" sourceLinked="0"/>
        <c:majorTickMark val="none"/>
        <c:minorTickMark val="none"/>
        <c:tickLblPos val="nextTo"/>
        <c:txPr>
          <a:bodyPr/>
          <a:lstStyle/>
          <a:p>
            <a:pPr>
              <a:defRPr sz="1200" b="0"/>
            </a:pPr>
            <a:endParaRPr lang="en-US"/>
          </a:p>
        </c:txPr>
        <c:crossAx val="334649216"/>
        <c:crosses val="autoZero"/>
        <c:auto val="1"/>
        <c:lblAlgn val="ctr"/>
        <c:lblOffset val="100"/>
        <c:noMultiLvlLbl val="0"/>
      </c:catAx>
      <c:valAx>
        <c:axId val="334649216"/>
        <c:scaling>
          <c:orientation val="minMax"/>
          <c:max val="100"/>
        </c:scaling>
        <c:delete val="0"/>
        <c:axPos val="l"/>
        <c:numFmt formatCode="0" sourceLinked="1"/>
        <c:majorTickMark val="out"/>
        <c:minorTickMark val="none"/>
        <c:tickLblPos val="none"/>
        <c:spPr>
          <a:ln>
            <a:noFill/>
          </a:ln>
        </c:spPr>
        <c:crossAx val="334647680"/>
        <c:crosses val="autoZero"/>
        <c:crossBetween val="between"/>
        <c:majorUnit val="100"/>
      </c:valAx>
      <c:valAx>
        <c:axId val="334650752"/>
        <c:scaling>
          <c:orientation val="minMax"/>
        </c:scaling>
        <c:delete val="1"/>
        <c:axPos val="l"/>
        <c:numFmt formatCode="General" sourceLinked="1"/>
        <c:majorTickMark val="out"/>
        <c:minorTickMark val="none"/>
        <c:tickLblPos val="nextTo"/>
        <c:crossAx val="334660736"/>
        <c:crosses val="autoZero"/>
        <c:crossBetween val="midCat"/>
      </c:valAx>
      <c:valAx>
        <c:axId val="334660736"/>
        <c:scaling>
          <c:orientation val="minMax"/>
          <c:max val="2"/>
          <c:min val="1"/>
        </c:scaling>
        <c:delete val="0"/>
        <c:axPos val="t"/>
        <c:majorTickMark val="none"/>
        <c:minorTickMark val="none"/>
        <c:tickLblPos val="none"/>
        <c:spPr>
          <a:ln>
            <a:noFill/>
          </a:ln>
        </c:spPr>
        <c:crossAx val="334650752"/>
        <c:crosses val="max"/>
        <c:crossBetween val="midCat"/>
      </c:valAx>
    </c:plotArea>
    <c:plotVisOnly val="1"/>
    <c:dispBlanksAs val="gap"/>
    <c:showDLblsOverMax val="0"/>
  </c:chart>
  <c:spPr>
    <a:ln>
      <a:solidFill>
        <a:srgbClr val="00B05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w="50800">
              <a:solidFill>
                <a:sysClr val="window" lastClr="FFFFFF"/>
              </a:solidFill>
            </a:ln>
          </c:spPr>
          <c:dPt>
            <c:idx val="0"/>
            <c:bubble3D val="0"/>
            <c:spPr>
              <a:solidFill>
                <a:srgbClr val="92D050"/>
              </a:solidFill>
              <a:ln w="50800">
                <a:solidFill>
                  <a:sysClr val="window" lastClr="FFFFFF"/>
                </a:solidFill>
              </a:ln>
              <a:effectLst/>
            </c:spPr>
            <c:extLst>
              <c:ext xmlns:c16="http://schemas.microsoft.com/office/drawing/2014/chart" uri="{C3380CC4-5D6E-409C-BE32-E72D297353CC}">
                <c16:uniqueId val="{00000001-61D9-43DB-84A1-261DA3444539}"/>
              </c:ext>
            </c:extLst>
          </c:dPt>
          <c:dPt>
            <c:idx val="1"/>
            <c:bubble3D val="0"/>
            <c:spPr>
              <a:noFill/>
              <a:ln w="50800">
                <a:solidFill>
                  <a:sysClr val="window" lastClr="FFFFFF"/>
                </a:solidFill>
              </a:ln>
              <a:effectLst/>
            </c:spPr>
            <c:extLst>
              <c:ext xmlns:c16="http://schemas.microsoft.com/office/drawing/2014/chart" uri="{C3380CC4-5D6E-409C-BE32-E72D297353CC}">
                <c16:uniqueId val="{00000003-61D9-43DB-84A1-261DA3444539}"/>
              </c:ext>
            </c:extLst>
          </c:dPt>
          <c:val>
            <c:numRef>
              <c:f>Sheet1!$B$15:$B$16</c:f>
              <c:numCache>
                <c:formatCode>General</c:formatCode>
                <c:ptCount val="2"/>
                <c:pt idx="0">
                  <c:v>94</c:v>
                </c:pt>
                <c:pt idx="1">
                  <c:v>6</c:v>
                </c:pt>
              </c:numCache>
            </c:numRef>
          </c:val>
          <c:extLst>
            <c:ext xmlns:c16="http://schemas.microsoft.com/office/drawing/2014/chart" uri="{C3380CC4-5D6E-409C-BE32-E72D297353CC}">
              <c16:uniqueId val="{00000004-61D9-43DB-84A1-261DA344453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prevention'!$D$56</c:f>
              <c:strCache>
                <c:ptCount val="1"/>
                <c:pt idx="0">
                  <c:v>Coverage</c:v>
                </c:pt>
              </c:strCache>
            </c:strRef>
          </c:tx>
          <c:spPr>
            <a:solidFill>
              <a:srgbClr val="00B050"/>
            </a:solidFill>
          </c:spPr>
          <c:invertIfNegative val="0"/>
          <c:dLbls>
            <c:dLbl>
              <c:idx val="0"/>
              <c:layout>
                <c:manualLayout>
                  <c:x val="0"/>
                  <c:y val="-7.0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CE-46CC-AACF-5946FEE694D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 and prevention'!$E$22:$F$22</c:f>
              <c:strCache>
                <c:ptCount val="2"/>
                <c:pt idx="0">
                  <c:v>Prevention coverage</c:v>
                </c:pt>
                <c:pt idx="1">
                  <c:v>HIV testing</c:v>
                </c:pt>
              </c:strCache>
            </c:strRef>
          </c:cat>
          <c:val>
            <c:numRef>
              <c:f>'Testing and prevention'!$E$56:$F$56</c:f>
              <c:numCache>
                <c:formatCode>General</c:formatCode>
                <c:ptCount val="2"/>
                <c:pt idx="0">
                  <c:v>1.1000000000000001</c:v>
                </c:pt>
                <c:pt idx="1">
                  <c:v>29</c:v>
                </c:pt>
              </c:numCache>
            </c:numRef>
          </c:val>
          <c:extLst>
            <c:ext xmlns:c16="http://schemas.microsoft.com/office/drawing/2014/chart" uri="{C3380CC4-5D6E-409C-BE32-E72D297353CC}">
              <c16:uniqueId val="{00000000-5DE6-434F-A8C9-FF39A08FE738}"/>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prevention'!$E$57:$F$57</c:f>
              <c:numCache>
                <c:formatCode>General</c:formatCode>
                <c:ptCount val="2"/>
                <c:pt idx="0">
                  <c:v>88.9</c:v>
                </c:pt>
                <c:pt idx="1">
                  <c:v>61</c:v>
                </c:pt>
              </c:numCache>
            </c:numRef>
          </c:val>
          <c:extLst>
            <c:ext xmlns:c16="http://schemas.microsoft.com/office/drawing/2014/chart" uri="{C3380CC4-5D6E-409C-BE32-E72D297353CC}">
              <c16:uniqueId val="{00000001-5DE6-434F-A8C9-FF39A08FE738}"/>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2-5DE6-434F-A8C9-FF39A08FE738}"/>
            </c:ext>
          </c:extLst>
        </c:ser>
        <c:dLbls>
          <c:showLegendKey val="0"/>
          <c:showVal val="0"/>
          <c:showCatName val="0"/>
          <c:showSerName val="0"/>
          <c:showPercent val="0"/>
          <c:showBubbleSize val="0"/>
        </c:dLbls>
        <c:gapWidth val="150"/>
        <c:overlap val="100"/>
        <c:axId val="334248192"/>
        <c:axId val="334274560"/>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3-5DE6-434F-A8C9-FF39A08FE738}"/>
            </c:ext>
          </c:extLst>
        </c:ser>
        <c:dLbls>
          <c:showLegendKey val="0"/>
          <c:showVal val="0"/>
          <c:showCatName val="0"/>
          <c:showSerName val="0"/>
          <c:showPercent val="0"/>
          <c:showBubbleSize val="0"/>
        </c:dLbls>
        <c:axId val="334277632"/>
        <c:axId val="334276096"/>
      </c:scatterChart>
      <c:catAx>
        <c:axId val="334248192"/>
        <c:scaling>
          <c:orientation val="minMax"/>
        </c:scaling>
        <c:delete val="0"/>
        <c:axPos val="b"/>
        <c:numFmt formatCode="General" sourceLinked="0"/>
        <c:majorTickMark val="none"/>
        <c:minorTickMark val="none"/>
        <c:tickLblPos val="nextTo"/>
        <c:crossAx val="334274560"/>
        <c:crosses val="autoZero"/>
        <c:auto val="1"/>
        <c:lblAlgn val="ctr"/>
        <c:lblOffset val="100"/>
        <c:noMultiLvlLbl val="0"/>
      </c:catAx>
      <c:valAx>
        <c:axId val="334274560"/>
        <c:scaling>
          <c:orientation val="minMax"/>
          <c:max val="100"/>
        </c:scaling>
        <c:delete val="0"/>
        <c:axPos val="l"/>
        <c:majorGridlines>
          <c:spPr>
            <a:ln>
              <a:noFill/>
            </a:ln>
          </c:spPr>
        </c:majorGridlines>
        <c:numFmt formatCode="General" sourceLinked="1"/>
        <c:majorTickMark val="out"/>
        <c:minorTickMark val="none"/>
        <c:tickLblPos val="none"/>
        <c:spPr>
          <a:ln>
            <a:noFill/>
          </a:ln>
        </c:spPr>
        <c:crossAx val="334248192"/>
        <c:crosses val="autoZero"/>
        <c:crossBetween val="between"/>
        <c:majorUnit val="100"/>
      </c:valAx>
      <c:valAx>
        <c:axId val="334276096"/>
        <c:scaling>
          <c:orientation val="minMax"/>
        </c:scaling>
        <c:delete val="1"/>
        <c:axPos val="l"/>
        <c:numFmt formatCode="General" sourceLinked="1"/>
        <c:majorTickMark val="out"/>
        <c:minorTickMark val="none"/>
        <c:tickLblPos val="nextTo"/>
        <c:crossAx val="334277632"/>
        <c:crosses val="autoZero"/>
        <c:crossBetween val="midCat"/>
      </c:valAx>
      <c:valAx>
        <c:axId val="334277632"/>
        <c:scaling>
          <c:orientation val="minMax"/>
          <c:max val="2"/>
          <c:min val="1"/>
        </c:scaling>
        <c:delete val="0"/>
        <c:axPos val="t"/>
        <c:majorTickMark val="none"/>
        <c:minorTickMark val="none"/>
        <c:tickLblPos val="none"/>
        <c:spPr>
          <a:ln>
            <a:noFill/>
          </a:ln>
        </c:spPr>
        <c:crossAx val="334276096"/>
        <c:crosses val="max"/>
        <c:crossBetween val="midCat"/>
      </c:valAx>
    </c:plotArea>
    <c:plotVisOnly val="1"/>
    <c:dispBlanksAs val="gap"/>
    <c:showDLblsOverMax val="0"/>
  </c:chart>
  <c:spPr>
    <a:ln>
      <a:solidFill>
        <a:srgbClr val="00B050"/>
      </a:solidFill>
    </a:ln>
  </c:spPr>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prevention'!$D$56</c:f>
              <c:strCache>
                <c:ptCount val="1"/>
                <c:pt idx="0">
                  <c:v>Coverage</c:v>
                </c:pt>
              </c:strCache>
            </c:strRef>
          </c:tx>
          <c:spPr>
            <a:solidFill>
              <a:srgbClr val="00B050"/>
            </a:solidFill>
          </c:spPr>
          <c:invertIfNegative val="0"/>
          <c:dLbls>
            <c:dLbl>
              <c:idx val="0"/>
              <c:layout>
                <c:manualLayout>
                  <c:x val="-6.9164428353276648E-3"/>
                  <c:y val="-4.4092323075213866E-2"/>
                </c:manualLayout>
              </c:layout>
              <c:tx>
                <c:rich>
                  <a:bodyPr/>
                  <a:lstStyle/>
                  <a:p>
                    <a:r>
                      <a:rPr lang="en-US" dirty="0"/>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48D-46B9-9A8F-E75BB323E24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 and prevention'!$E$22:$F$22</c:f>
              <c:strCache>
                <c:ptCount val="2"/>
                <c:pt idx="0">
                  <c:v>Prevention coverage</c:v>
                </c:pt>
                <c:pt idx="1">
                  <c:v>HIV testing</c:v>
                </c:pt>
              </c:strCache>
            </c:strRef>
          </c:cat>
          <c:val>
            <c:numRef>
              <c:f>'Testing and prevention'!$E$56:$F$56</c:f>
              <c:numCache>
                <c:formatCode>0</c:formatCode>
                <c:ptCount val="2"/>
                <c:pt idx="0" formatCode="General">
                  <c:v>0</c:v>
                </c:pt>
                <c:pt idx="1">
                  <c:v>88.4</c:v>
                </c:pt>
              </c:numCache>
            </c:numRef>
          </c:val>
          <c:extLst>
            <c:ext xmlns:c16="http://schemas.microsoft.com/office/drawing/2014/chart" uri="{C3380CC4-5D6E-409C-BE32-E72D297353CC}">
              <c16:uniqueId val="{00000001-948D-46B9-9A8F-E75BB323E240}"/>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prevention'!$E$57:$F$57</c:f>
              <c:numCache>
                <c:formatCode>General</c:formatCode>
                <c:ptCount val="2"/>
                <c:pt idx="0">
                  <c:v>90</c:v>
                </c:pt>
                <c:pt idx="1">
                  <c:v>1.5999999999999943</c:v>
                </c:pt>
              </c:numCache>
            </c:numRef>
          </c:val>
          <c:extLst>
            <c:ext xmlns:c16="http://schemas.microsoft.com/office/drawing/2014/chart" uri="{C3380CC4-5D6E-409C-BE32-E72D297353CC}">
              <c16:uniqueId val="{00000002-948D-46B9-9A8F-E75BB323E240}"/>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3-948D-46B9-9A8F-E75BB323E240}"/>
            </c:ext>
          </c:extLst>
        </c:ser>
        <c:dLbls>
          <c:showLegendKey val="0"/>
          <c:showVal val="0"/>
          <c:showCatName val="0"/>
          <c:showSerName val="0"/>
          <c:showPercent val="0"/>
          <c:showBubbleSize val="0"/>
        </c:dLbls>
        <c:gapWidth val="150"/>
        <c:overlap val="100"/>
        <c:axId val="335114624"/>
        <c:axId val="335116160"/>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4-948D-46B9-9A8F-E75BB323E240}"/>
            </c:ext>
          </c:extLst>
        </c:ser>
        <c:dLbls>
          <c:showLegendKey val="0"/>
          <c:showVal val="0"/>
          <c:showCatName val="0"/>
          <c:showSerName val="0"/>
          <c:showPercent val="0"/>
          <c:showBubbleSize val="0"/>
        </c:dLbls>
        <c:axId val="335131776"/>
        <c:axId val="335117696"/>
      </c:scatterChart>
      <c:catAx>
        <c:axId val="335114624"/>
        <c:scaling>
          <c:orientation val="minMax"/>
        </c:scaling>
        <c:delete val="0"/>
        <c:axPos val="b"/>
        <c:numFmt formatCode="General" sourceLinked="0"/>
        <c:majorTickMark val="none"/>
        <c:minorTickMark val="none"/>
        <c:tickLblPos val="nextTo"/>
        <c:crossAx val="335116160"/>
        <c:crosses val="autoZero"/>
        <c:auto val="1"/>
        <c:lblAlgn val="ctr"/>
        <c:lblOffset val="100"/>
        <c:noMultiLvlLbl val="0"/>
      </c:catAx>
      <c:valAx>
        <c:axId val="335116160"/>
        <c:scaling>
          <c:orientation val="minMax"/>
          <c:max val="100"/>
        </c:scaling>
        <c:delete val="0"/>
        <c:axPos val="l"/>
        <c:majorGridlines>
          <c:spPr>
            <a:ln>
              <a:noFill/>
            </a:ln>
          </c:spPr>
        </c:majorGridlines>
        <c:numFmt formatCode="General" sourceLinked="1"/>
        <c:majorTickMark val="out"/>
        <c:minorTickMark val="none"/>
        <c:tickLblPos val="none"/>
        <c:spPr>
          <a:ln>
            <a:noFill/>
          </a:ln>
        </c:spPr>
        <c:crossAx val="335114624"/>
        <c:crosses val="autoZero"/>
        <c:crossBetween val="between"/>
        <c:majorUnit val="100"/>
      </c:valAx>
      <c:valAx>
        <c:axId val="335117696"/>
        <c:scaling>
          <c:orientation val="minMax"/>
        </c:scaling>
        <c:delete val="1"/>
        <c:axPos val="l"/>
        <c:numFmt formatCode="General" sourceLinked="1"/>
        <c:majorTickMark val="out"/>
        <c:minorTickMark val="none"/>
        <c:tickLblPos val="nextTo"/>
        <c:crossAx val="335131776"/>
        <c:crosses val="autoZero"/>
        <c:crossBetween val="midCat"/>
      </c:valAx>
      <c:valAx>
        <c:axId val="335131776"/>
        <c:scaling>
          <c:orientation val="minMax"/>
          <c:max val="2"/>
          <c:min val="1"/>
        </c:scaling>
        <c:delete val="0"/>
        <c:axPos val="t"/>
        <c:majorTickMark val="none"/>
        <c:minorTickMark val="none"/>
        <c:tickLblPos val="none"/>
        <c:spPr>
          <a:ln>
            <a:noFill/>
          </a:ln>
        </c:spPr>
        <c:crossAx val="335117696"/>
        <c:crosses val="max"/>
        <c:crossBetween val="midCat"/>
      </c:valAx>
    </c:plotArea>
    <c:plotVisOnly val="1"/>
    <c:dispBlanksAs val="gap"/>
    <c:showDLblsOverMax val="0"/>
  </c:chart>
  <c:spPr>
    <a:ln>
      <a:solidFill>
        <a:srgbClr val="00B050"/>
      </a:solidFill>
    </a:ln>
  </c:spPr>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prevention'!$D$23</c:f>
              <c:strCache>
                <c:ptCount val="1"/>
                <c:pt idx="0">
                  <c:v>Coverage</c:v>
                </c:pt>
              </c:strCache>
            </c:strRef>
          </c:tx>
          <c:spPr>
            <a:solidFill>
              <a:srgbClr val="00B050"/>
            </a:solidFill>
          </c:spPr>
          <c:invertIfNegative val="0"/>
          <c:dLbls>
            <c:dLbl>
              <c:idx val="0"/>
              <c:layout>
                <c:manualLayout>
                  <c:x val="4.7825396825396825E-3"/>
                  <c:y val="-6.3157848324514987E-2"/>
                </c:manualLayout>
              </c:layout>
              <c:numFmt formatCode="#,##0" sourceLinked="0"/>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111031746031746"/>
                      <c:h val="0.11713932980599648"/>
                    </c:manualLayout>
                  </c15:layout>
                </c:ext>
                <c:ext xmlns:c16="http://schemas.microsoft.com/office/drawing/2014/chart" uri="{C3380CC4-5D6E-409C-BE32-E72D297353CC}">
                  <c16:uniqueId val="{00000000-0F85-4B74-8704-51940037FC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'Testing and prevention'!$E$22:$F$22</c:f>
              <c:strCache>
                <c:ptCount val="2"/>
                <c:pt idx="0">
                  <c:v>Prevention coverage</c:v>
                </c:pt>
                <c:pt idx="1">
                  <c:v>HIV testing</c:v>
                </c:pt>
              </c:strCache>
            </c:strRef>
          </c:cat>
          <c:val>
            <c:numRef>
              <c:f>'Testing and prevention'!$E$23:$F$23</c:f>
              <c:numCache>
                <c:formatCode>0</c:formatCode>
                <c:ptCount val="2"/>
                <c:pt idx="0" formatCode="General">
                  <c:v>29.8</c:v>
                </c:pt>
                <c:pt idx="1">
                  <c:v>89.4</c:v>
                </c:pt>
              </c:numCache>
            </c:numRef>
          </c:val>
          <c:extLst>
            <c:ext xmlns:c16="http://schemas.microsoft.com/office/drawing/2014/chart" uri="{C3380CC4-5D6E-409C-BE32-E72D297353CC}">
              <c16:uniqueId val="{00000001-0F85-4B74-8704-51940037FC09}"/>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prevention'!$E$24:$F$24</c:f>
              <c:numCache>
                <c:formatCode>General</c:formatCode>
                <c:ptCount val="2"/>
                <c:pt idx="0">
                  <c:v>60.2</c:v>
                </c:pt>
                <c:pt idx="1">
                  <c:v>0.59999999999999432</c:v>
                </c:pt>
              </c:numCache>
            </c:numRef>
          </c:val>
          <c:extLst>
            <c:ext xmlns:c16="http://schemas.microsoft.com/office/drawing/2014/chart" uri="{C3380CC4-5D6E-409C-BE32-E72D297353CC}">
              <c16:uniqueId val="{00000002-0F85-4B74-8704-51940037FC09}"/>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3-0F85-4B74-8704-51940037FC09}"/>
            </c:ext>
          </c:extLst>
        </c:ser>
        <c:dLbls>
          <c:showLegendKey val="0"/>
          <c:showVal val="0"/>
          <c:showCatName val="0"/>
          <c:showSerName val="0"/>
          <c:showPercent val="0"/>
          <c:showBubbleSize val="0"/>
        </c:dLbls>
        <c:gapWidth val="150"/>
        <c:overlap val="100"/>
        <c:axId val="334850688"/>
        <c:axId val="334864768"/>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4-0F85-4B74-8704-51940037FC09}"/>
            </c:ext>
          </c:extLst>
        </c:ser>
        <c:dLbls>
          <c:showLegendKey val="0"/>
          <c:showVal val="0"/>
          <c:showCatName val="0"/>
          <c:showSerName val="0"/>
          <c:showPercent val="0"/>
          <c:showBubbleSize val="0"/>
        </c:dLbls>
        <c:axId val="334867840"/>
        <c:axId val="334866304"/>
      </c:scatterChart>
      <c:catAx>
        <c:axId val="334850688"/>
        <c:scaling>
          <c:orientation val="minMax"/>
        </c:scaling>
        <c:delete val="0"/>
        <c:axPos val="b"/>
        <c:numFmt formatCode="General" sourceLinked="0"/>
        <c:majorTickMark val="none"/>
        <c:minorTickMark val="none"/>
        <c:tickLblPos val="nextTo"/>
        <c:crossAx val="334864768"/>
        <c:crosses val="autoZero"/>
        <c:auto val="1"/>
        <c:lblAlgn val="ctr"/>
        <c:lblOffset val="100"/>
        <c:noMultiLvlLbl val="0"/>
      </c:catAx>
      <c:valAx>
        <c:axId val="334864768"/>
        <c:scaling>
          <c:orientation val="minMax"/>
          <c:max val="100"/>
        </c:scaling>
        <c:delete val="0"/>
        <c:axPos val="l"/>
        <c:numFmt formatCode="General" sourceLinked="1"/>
        <c:majorTickMark val="out"/>
        <c:minorTickMark val="none"/>
        <c:tickLblPos val="none"/>
        <c:spPr>
          <a:ln>
            <a:noFill/>
          </a:ln>
        </c:spPr>
        <c:crossAx val="334850688"/>
        <c:crosses val="autoZero"/>
        <c:crossBetween val="between"/>
        <c:majorUnit val="100"/>
      </c:valAx>
      <c:valAx>
        <c:axId val="334866304"/>
        <c:scaling>
          <c:orientation val="minMax"/>
        </c:scaling>
        <c:delete val="1"/>
        <c:axPos val="l"/>
        <c:numFmt formatCode="General" sourceLinked="1"/>
        <c:majorTickMark val="out"/>
        <c:minorTickMark val="none"/>
        <c:tickLblPos val="nextTo"/>
        <c:crossAx val="334867840"/>
        <c:crosses val="autoZero"/>
        <c:crossBetween val="midCat"/>
      </c:valAx>
      <c:valAx>
        <c:axId val="334867840"/>
        <c:scaling>
          <c:orientation val="minMax"/>
          <c:max val="2"/>
          <c:min val="1"/>
        </c:scaling>
        <c:delete val="0"/>
        <c:axPos val="t"/>
        <c:majorTickMark val="none"/>
        <c:minorTickMark val="none"/>
        <c:tickLblPos val="none"/>
        <c:spPr>
          <a:ln>
            <a:noFill/>
          </a:ln>
        </c:spPr>
        <c:crossAx val="334866304"/>
        <c:crosses val="max"/>
        <c:crossBetween val="midCat"/>
      </c:valAx>
    </c:plotArea>
    <c:plotVisOnly val="1"/>
    <c:dispBlanksAs val="gap"/>
    <c:showDLblsOverMax val="0"/>
  </c:chart>
  <c:spPr>
    <a:ln>
      <a:solidFill>
        <a:srgbClr val="00B050"/>
      </a:solidFill>
    </a:ln>
  </c:spPr>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prevention'!$D$56</c:f>
              <c:strCache>
                <c:ptCount val="1"/>
                <c:pt idx="0">
                  <c:v>Coverage</c:v>
                </c:pt>
              </c:strCache>
            </c:strRef>
          </c:tx>
          <c:spPr>
            <a:solidFill>
              <a:srgbClr val="00B050"/>
            </a:solidFill>
          </c:spPr>
          <c:invertIfNegative val="0"/>
          <c:dLbls>
            <c:spPr>
              <a:noFill/>
              <a:ln>
                <a:noFill/>
              </a:ln>
              <a:effectLst/>
            </c:spPr>
            <c:txPr>
              <a:bodyPr/>
              <a:lstStyle/>
              <a:p>
                <a:pPr>
                  <a:defRPr sz="12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 and prevention'!$E$22:$F$22</c:f>
              <c:strCache>
                <c:ptCount val="2"/>
                <c:pt idx="0">
                  <c:v>Prevention coverage</c:v>
                </c:pt>
                <c:pt idx="1">
                  <c:v>HIV testing</c:v>
                </c:pt>
              </c:strCache>
            </c:strRef>
          </c:cat>
          <c:val>
            <c:numRef>
              <c:f>'Testing and prevention'!$E$56:$F$56</c:f>
              <c:numCache>
                <c:formatCode>0</c:formatCode>
                <c:ptCount val="2"/>
                <c:pt idx="0">
                  <c:v>37.6</c:v>
                </c:pt>
                <c:pt idx="1">
                  <c:v>36.299999999999997</c:v>
                </c:pt>
              </c:numCache>
            </c:numRef>
          </c:val>
          <c:extLst>
            <c:ext xmlns:c16="http://schemas.microsoft.com/office/drawing/2014/chart" uri="{C3380CC4-5D6E-409C-BE32-E72D297353CC}">
              <c16:uniqueId val="{00000000-40DC-4C9B-A7B1-00D0C00B3FFC}"/>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prevention'!$E$57:$F$57</c:f>
              <c:numCache>
                <c:formatCode>General</c:formatCode>
                <c:ptCount val="2"/>
                <c:pt idx="0">
                  <c:v>52.4</c:v>
                </c:pt>
                <c:pt idx="1">
                  <c:v>53.7</c:v>
                </c:pt>
              </c:numCache>
            </c:numRef>
          </c:val>
          <c:extLst>
            <c:ext xmlns:c16="http://schemas.microsoft.com/office/drawing/2014/chart" uri="{C3380CC4-5D6E-409C-BE32-E72D297353CC}">
              <c16:uniqueId val="{00000001-40DC-4C9B-A7B1-00D0C00B3FFC}"/>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2-40DC-4C9B-A7B1-00D0C00B3FFC}"/>
            </c:ext>
          </c:extLst>
        </c:ser>
        <c:dLbls>
          <c:showLegendKey val="0"/>
          <c:showVal val="0"/>
          <c:showCatName val="0"/>
          <c:showSerName val="0"/>
          <c:showPercent val="0"/>
          <c:showBubbleSize val="0"/>
        </c:dLbls>
        <c:gapWidth val="150"/>
        <c:overlap val="100"/>
        <c:axId val="335061376"/>
        <c:axId val="335062912"/>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3-40DC-4C9B-A7B1-00D0C00B3FFC}"/>
            </c:ext>
          </c:extLst>
        </c:ser>
        <c:dLbls>
          <c:showLegendKey val="0"/>
          <c:showVal val="0"/>
          <c:showCatName val="0"/>
          <c:showSerName val="0"/>
          <c:showPercent val="0"/>
          <c:showBubbleSize val="0"/>
        </c:dLbls>
        <c:axId val="335074432"/>
        <c:axId val="335064448"/>
      </c:scatterChart>
      <c:catAx>
        <c:axId val="335061376"/>
        <c:scaling>
          <c:orientation val="minMax"/>
        </c:scaling>
        <c:delete val="0"/>
        <c:axPos val="b"/>
        <c:numFmt formatCode="General" sourceLinked="0"/>
        <c:majorTickMark val="none"/>
        <c:minorTickMark val="none"/>
        <c:tickLblPos val="nextTo"/>
        <c:txPr>
          <a:bodyPr/>
          <a:lstStyle/>
          <a:p>
            <a:pPr>
              <a:defRPr sz="1200" b="0"/>
            </a:pPr>
            <a:endParaRPr lang="en-US"/>
          </a:p>
        </c:txPr>
        <c:crossAx val="335062912"/>
        <c:crosses val="autoZero"/>
        <c:auto val="1"/>
        <c:lblAlgn val="ctr"/>
        <c:lblOffset val="100"/>
        <c:noMultiLvlLbl val="0"/>
      </c:catAx>
      <c:valAx>
        <c:axId val="335062912"/>
        <c:scaling>
          <c:orientation val="minMax"/>
          <c:max val="100"/>
        </c:scaling>
        <c:delete val="0"/>
        <c:axPos val="l"/>
        <c:majorGridlines>
          <c:spPr>
            <a:ln>
              <a:noFill/>
            </a:ln>
          </c:spPr>
        </c:majorGridlines>
        <c:numFmt formatCode="0" sourceLinked="1"/>
        <c:majorTickMark val="out"/>
        <c:minorTickMark val="none"/>
        <c:tickLblPos val="none"/>
        <c:spPr>
          <a:ln>
            <a:noFill/>
          </a:ln>
        </c:spPr>
        <c:crossAx val="335061376"/>
        <c:crosses val="autoZero"/>
        <c:crossBetween val="between"/>
        <c:majorUnit val="100"/>
      </c:valAx>
      <c:valAx>
        <c:axId val="335064448"/>
        <c:scaling>
          <c:orientation val="minMax"/>
        </c:scaling>
        <c:delete val="1"/>
        <c:axPos val="l"/>
        <c:numFmt formatCode="General" sourceLinked="1"/>
        <c:majorTickMark val="out"/>
        <c:minorTickMark val="none"/>
        <c:tickLblPos val="nextTo"/>
        <c:crossAx val="335074432"/>
        <c:crosses val="autoZero"/>
        <c:crossBetween val="midCat"/>
      </c:valAx>
      <c:valAx>
        <c:axId val="335074432"/>
        <c:scaling>
          <c:orientation val="minMax"/>
          <c:max val="2"/>
          <c:min val="1"/>
        </c:scaling>
        <c:delete val="0"/>
        <c:axPos val="t"/>
        <c:majorTickMark val="none"/>
        <c:minorTickMark val="none"/>
        <c:tickLblPos val="none"/>
        <c:spPr>
          <a:ln>
            <a:noFill/>
          </a:ln>
        </c:spPr>
        <c:crossAx val="335064448"/>
        <c:crosses val="max"/>
        <c:crossBetween val="midCat"/>
      </c:valAx>
    </c:plotArea>
    <c:plotVisOnly val="1"/>
    <c:dispBlanksAs val="gap"/>
    <c:showDLblsOverMax val="0"/>
  </c:chart>
  <c:spPr>
    <a:ln>
      <a:solidFill>
        <a:srgbClr val="00B05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prevention'!$D$56</c:f>
              <c:strCache>
                <c:ptCount val="1"/>
                <c:pt idx="0">
                  <c:v>Coverage</c:v>
                </c:pt>
              </c:strCache>
            </c:strRef>
          </c:tx>
          <c:spPr>
            <a:solidFill>
              <a:srgbClr val="00B050"/>
            </a:solidFill>
          </c:spPr>
          <c:invertIfNegative val="0"/>
          <c:dLbls>
            <c:dLbl>
              <c:idx val="0"/>
              <c:layout>
                <c:manualLayout>
                  <c:x val="-6.9164428353276648E-3"/>
                  <c:y val="-4.4092323075213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AC-49E9-8D32-0F66847E5F4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 and prevention'!$E$22:$F$22</c:f>
              <c:strCache>
                <c:ptCount val="2"/>
                <c:pt idx="0">
                  <c:v>Prevention coverage</c:v>
                </c:pt>
                <c:pt idx="1">
                  <c:v>HIV testing</c:v>
                </c:pt>
              </c:strCache>
            </c:strRef>
          </c:cat>
          <c:val>
            <c:numRef>
              <c:f>'Testing and prevention'!$E$56:$F$56</c:f>
              <c:numCache>
                <c:formatCode>0</c:formatCode>
                <c:ptCount val="2"/>
                <c:pt idx="0">
                  <c:v>57.9</c:v>
                </c:pt>
                <c:pt idx="1">
                  <c:v>43</c:v>
                </c:pt>
              </c:numCache>
            </c:numRef>
          </c:val>
          <c:extLst>
            <c:ext xmlns:c16="http://schemas.microsoft.com/office/drawing/2014/chart" uri="{C3380CC4-5D6E-409C-BE32-E72D297353CC}">
              <c16:uniqueId val="{00000001-58AC-49E9-8D32-0F66847E5F4A}"/>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prevention'!$E$57:$F$57</c:f>
              <c:numCache>
                <c:formatCode>General</c:formatCode>
                <c:ptCount val="2"/>
                <c:pt idx="0">
                  <c:v>32.1</c:v>
                </c:pt>
                <c:pt idx="1">
                  <c:v>47</c:v>
                </c:pt>
              </c:numCache>
            </c:numRef>
          </c:val>
          <c:extLst>
            <c:ext xmlns:c16="http://schemas.microsoft.com/office/drawing/2014/chart" uri="{C3380CC4-5D6E-409C-BE32-E72D297353CC}">
              <c16:uniqueId val="{00000002-58AC-49E9-8D32-0F66847E5F4A}"/>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3-58AC-49E9-8D32-0F66847E5F4A}"/>
            </c:ext>
          </c:extLst>
        </c:ser>
        <c:dLbls>
          <c:showLegendKey val="0"/>
          <c:showVal val="0"/>
          <c:showCatName val="0"/>
          <c:showSerName val="0"/>
          <c:showPercent val="0"/>
          <c:showBubbleSize val="0"/>
        </c:dLbls>
        <c:gapWidth val="150"/>
        <c:overlap val="100"/>
        <c:axId val="335255808"/>
        <c:axId val="335265792"/>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4-58AC-49E9-8D32-0F66847E5F4A}"/>
            </c:ext>
          </c:extLst>
        </c:ser>
        <c:dLbls>
          <c:showLegendKey val="0"/>
          <c:showVal val="0"/>
          <c:showCatName val="0"/>
          <c:showSerName val="0"/>
          <c:showPercent val="0"/>
          <c:showBubbleSize val="0"/>
        </c:dLbls>
        <c:axId val="335268864"/>
        <c:axId val="335267328"/>
      </c:scatterChart>
      <c:catAx>
        <c:axId val="335255808"/>
        <c:scaling>
          <c:orientation val="minMax"/>
        </c:scaling>
        <c:delete val="0"/>
        <c:axPos val="b"/>
        <c:numFmt formatCode="General" sourceLinked="0"/>
        <c:majorTickMark val="none"/>
        <c:minorTickMark val="none"/>
        <c:tickLblPos val="nextTo"/>
        <c:crossAx val="335265792"/>
        <c:crosses val="autoZero"/>
        <c:auto val="1"/>
        <c:lblAlgn val="ctr"/>
        <c:lblOffset val="100"/>
        <c:noMultiLvlLbl val="0"/>
      </c:catAx>
      <c:valAx>
        <c:axId val="335265792"/>
        <c:scaling>
          <c:orientation val="minMax"/>
          <c:max val="100"/>
        </c:scaling>
        <c:delete val="0"/>
        <c:axPos val="l"/>
        <c:majorGridlines>
          <c:spPr>
            <a:ln>
              <a:noFill/>
            </a:ln>
          </c:spPr>
        </c:majorGridlines>
        <c:numFmt formatCode="0" sourceLinked="1"/>
        <c:majorTickMark val="out"/>
        <c:minorTickMark val="none"/>
        <c:tickLblPos val="none"/>
        <c:spPr>
          <a:ln>
            <a:noFill/>
          </a:ln>
        </c:spPr>
        <c:crossAx val="335255808"/>
        <c:crosses val="autoZero"/>
        <c:crossBetween val="between"/>
        <c:majorUnit val="100"/>
      </c:valAx>
      <c:valAx>
        <c:axId val="335267328"/>
        <c:scaling>
          <c:orientation val="minMax"/>
        </c:scaling>
        <c:delete val="1"/>
        <c:axPos val="l"/>
        <c:numFmt formatCode="General" sourceLinked="1"/>
        <c:majorTickMark val="out"/>
        <c:minorTickMark val="none"/>
        <c:tickLblPos val="nextTo"/>
        <c:crossAx val="335268864"/>
        <c:crosses val="autoZero"/>
        <c:crossBetween val="midCat"/>
      </c:valAx>
      <c:valAx>
        <c:axId val="335268864"/>
        <c:scaling>
          <c:orientation val="minMax"/>
          <c:max val="2"/>
          <c:min val="1"/>
        </c:scaling>
        <c:delete val="0"/>
        <c:axPos val="t"/>
        <c:majorTickMark val="none"/>
        <c:minorTickMark val="none"/>
        <c:tickLblPos val="none"/>
        <c:spPr>
          <a:ln>
            <a:noFill/>
          </a:ln>
        </c:spPr>
        <c:crossAx val="335267328"/>
        <c:crosses val="max"/>
        <c:crossBetween val="midCat"/>
      </c:valAx>
    </c:plotArea>
    <c:plotVisOnly val="1"/>
    <c:dispBlanksAs val="gap"/>
    <c:showDLblsOverMax val="0"/>
  </c:chart>
  <c:spPr>
    <a:ln>
      <a:solidFill>
        <a:srgbClr val="00B050"/>
      </a:solidFill>
    </a:ln>
  </c:spPr>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25853161121213"/>
          <c:y val="0.10183370702090214"/>
          <c:w val="0.80861146502704806"/>
          <c:h val="0.42763414248107251"/>
        </c:manualLayout>
      </c:layout>
      <c:barChart>
        <c:barDir val="col"/>
        <c:grouping val="percentStacked"/>
        <c:varyColors val="0"/>
        <c:ser>
          <c:idx val="0"/>
          <c:order val="0"/>
          <c:tx>
            <c:strRef>
              <c:f>'TG HIV testing'!$B$1</c:f>
              <c:strCache>
                <c:ptCount val="1"/>
                <c:pt idx="0">
                  <c:v>Testing coverage</c:v>
                </c:pt>
              </c:strCache>
            </c:strRef>
          </c:tx>
          <c:spPr>
            <a:solidFill>
              <a:srgbClr val="33CCCC"/>
            </a:solidFill>
            <a:ln>
              <a:solidFill>
                <a:schemeClr val="bg1"/>
              </a:solidFill>
            </a:ln>
          </c:spPr>
          <c:invertIfNegative val="0"/>
          <c:dPt>
            <c:idx val="6"/>
            <c:invertIfNegative val="0"/>
            <c:bubble3D val="0"/>
            <c:extLst>
              <c:ext xmlns:c16="http://schemas.microsoft.com/office/drawing/2014/chart" uri="{C3380CC4-5D6E-409C-BE32-E72D297353CC}">
                <c16:uniqueId val="{00000000-1A3A-436C-AAAB-000B7F56BB2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 HIV testing'!$A$2:$A$11</c:f>
              <c:strCache>
                <c:ptCount val="10"/>
                <c:pt idx="0">
                  <c:v>Bangladesh (2015)*</c:v>
                </c:pt>
                <c:pt idx="1">
                  <c:v>Philippines (2018)</c:v>
                </c:pt>
                <c:pt idx="2">
                  <c:v>Sri Lanka (2018)</c:v>
                </c:pt>
                <c:pt idx="3">
                  <c:v>Malaysia (2017)</c:v>
                </c:pt>
                <c:pt idx="4">
                  <c:v>Indonesia (2018-19)</c:v>
                </c:pt>
                <c:pt idx="5">
                  <c:v>Cambodia (2019)</c:v>
                </c:pt>
                <c:pt idx="6">
                  <c:v>Thailand (2020)</c:v>
                </c:pt>
                <c:pt idx="7">
                  <c:v>Pakistan (2020) **</c:v>
                </c:pt>
                <c:pt idx="8">
                  <c:v>India (2019-20)</c:v>
                </c:pt>
                <c:pt idx="9">
                  <c:v>Nepal (2017)</c:v>
                </c:pt>
              </c:strCache>
            </c:strRef>
          </c:cat>
          <c:val>
            <c:numRef>
              <c:f>'TG HIV testing'!$B$2:$B$11</c:f>
              <c:numCache>
                <c:formatCode>0</c:formatCode>
                <c:ptCount val="10"/>
                <c:pt idx="0">
                  <c:v>35.1</c:v>
                </c:pt>
                <c:pt idx="1">
                  <c:v>36.299999999999997</c:v>
                </c:pt>
                <c:pt idx="2">
                  <c:v>36.9</c:v>
                </c:pt>
                <c:pt idx="3" formatCode="General">
                  <c:v>43</c:v>
                </c:pt>
                <c:pt idx="4">
                  <c:v>65</c:v>
                </c:pt>
                <c:pt idx="5">
                  <c:v>66.8</c:v>
                </c:pt>
                <c:pt idx="6">
                  <c:v>68.400000000000006</c:v>
                </c:pt>
                <c:pt idx="7">
                  <c:v>74.7</c:v>
                </c:pt>
                <c:pt idx="8">
                  <c:v>88.4</c:v>
                </c:pt>
                <c:pt idx="9">
                  <c:v>89.4</c:v>
                </c:pt>
              </c:numCache>
            </c:numRef>
          </c:val>
          <c:extLst>
            <c:ext xmlns:c16="http://schemas.microsoft.com/office/drawing/2014/chart" uri="{C3380CC4-5D6E-409C-BE32-E72D297353CC}">
              <c16:uniqueId val="{00000001-1A3A-436C-AAAB-000B7F56BB29}"/>
            </c:ext>
          </c:extLst>
        </c:ser>
        <c:ser>
          <c:idx val="1"/>
          <c:order val="1"/>
          <c:tx>
            <c:strRef>
              <c:f>'TG HIV testing'!$C$1</c:f>
              <c:strCache>
                <c:ptCount val="1"/>
                <c:pt idx="0">
                  <c:v>Response gap to reach Fast-Track target</c:v>
                </c:pt>
              </c:strCache>
            </c:strRef>
          </c:tx>
          <c:spPr>
            <a:solidFill>
              <a:sysClr val="window" lastClr="FFFFFF">
                <a:lumMod val="75000"/>
              </a:sysClr>
            </a:solidFill>
            <a:ln>
              <a:solidFill>
                <a:sysClr val="window" lastClr="FFFFFF"/>
              </a:solidFill>
            </a:ln>
          </c:spPr>
          <c:invertIfNegative val="0"/>
          <c:cat>
            <c:strRef>
              <c:f>'TG HIV testing'!$A$2:$A$11</c:f>
              <c:strCache>
                <c:ptCount val="10"/>
                <c:pt idx="0">
                  <c:v>Bangladesh (2015)*</c:v>
                </c:pt>
                <c:pt idx="1">
                  <c:v>Philippines (2018)</c:v>
                </c:pt>
                <c:pt idx="2">
                  <c:v>Sri Lanka (2018)</c:v>
                </c:pt>
                <c:pt idx="3">
                  <c:v>Malaysia (2017)</c:v>
                </c:pt>
                <c:pt idx="4">
                  <c:v>Indonesia (2018-19)</c:v>
                </c:pt>
                <c:pt idx="5">
                  <c:v>Cambodia (2019)</c:v>
                </c:pt>
                <c:pt idx="6">
                  <c:v>Thailand (2020)</c:v>
                </c:pt>
                <c:pt idx="7">
                  <c:v>Pakistan (2020) **</c:v>
                </c:pt>
                <c:pt idx="8">
                  <c:v>India (2019-20)</c:v>
                </c:pt>
                <c:pt idx="9">
                  <c:v>Nepal (2017)</c:v>
                </c:pt>
              </c:strCache>
            </c:strRef>
          </c:cat>
          <c:val>
            <c:numRef>
              <c:f>'TG HIV testing'!$C$2:$C$11</c:f>
              <c:numCache>
                <c:formatCode>0</c:formatCode>
                <c:ptCount val="10"/>
                <c:pt idx="0">
                  <c:v>54.9</c:v>
                </c:pt>
                <c:pt idx="1">
                  <c:v>53.7</c:v>
                </c:pt>
                <c:pt idx="2">
                  <c:v>53.1</c:v>
                </c:pt>
                <c:pt idx="3">
                  <c:v>47</c:v>
                </c:pt>
                <c:pt idx="4">
                  <c:v>25</c:v>
                </c:pt>
                <c:pt idx="5">
                  <c:v>23.200000000000003</c:v>
                </c:pt>
                <c:pt idx="6">
                  <c:v>21.599999999999994</c:v>
                </c:pt>
                <c:pt idx="7">
                  <c:v>15.299999999999997</c:v>
                </c:pt>
                <c:pt idx="8">
                  <c:v>1.5999999999999943</c:v>
                </c:pt>
                <c:pt idx="9">
                  <c:v>0.59999999999999432</c:v>
                </c:pt>
              </c:numCache>
            </c:numRef>
          </c:val>
          <c:extLst>
            <c:ext xmlns:c16="http://schemas.microsoft.com/office/drawing/2014/chart" uri="{C3380CC4-5D6E-409C-BE32-E72D297353CC}">
              <c16:uniqueId val="{00000002-1A3A-436C-AAAB-000B7F56BB29}"/>
            </c:ext>
          </c:extLst>
        </c:ser>
        <c:ser>
          <c:idx val="2"/>
          <c:order val="2"/>
          <c:tx>
            <c:strRef>
              <c:f>'TG HIV testing'!$D$1</c:f>
              <c:strCache>
                <c:ptCount val="1"/>
                <c:pt idx="0">
                  <c:v>10%</c:v>
                </c:pt>
              </c:strCache>
            </c:strRef>
          </c:tx>
          <c:spPr>
            <a:noFill/>
          </c:spPr>
          <c:invertIfNegative val="0"/>
          <c:cat>
            <c:strRef>
              <c:f>'TG HIV testing'!$A$2:$A$11</c:f>
              <c:strCache>
                <c:ptCount val="10"/>
                <c:pt idx="0">
                  <c:v>Bangladesh (2015)*</c:v>
                </c:pt>
                <c:pt idx="1">
                  <c:v>Philippines (2018)</c:v>
                </c:pt>
                <c:pt idx="2">
                  <c:v>Sri Lanka (2018)</c:v>
                </c:pt>
                <c:pt idx="3">
                  <c:v>Malaysia (2017)</c:v>
                </c:pt>
                <c:pt idx="4">
                  <c:v>Indonesia (2018-19)</c:v>
                </c:pt>
                <c:pt idx="5">
                  <c:v>Cambodia (2019)</c:v>
                </c:pt>
                <c:pt idx="6">
                  <c:v>Thailand (2020)</c:v>
                </c:pt>
                <c:pt idx="7">
                  <c:v>Pakistan (2020) **</c:v>
                </c:pt>
                <c:pt idx="8">
                  <c:v>India (2019-20)</c:v>
                </c:pt>
                <c:pt idx="9">
                  <c:v>Nepal (2017)</c:v>
                </c:pt>
              </c:strCache>
            </c:strRef>
          </c:cat>
          <c:val>
            <c:numRef>
              <c:f>'TG HIV testing'!$D$2:$D$11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3-1A3A-436C-AAAB-000B7F56BB29}"/>
            </c:ext>
          </c:extLst>
        </c:ser>
        <c:dLbls>
          <c:showLegendKey val="0"/>
          <c:showVal val="0"/>
          <c:showCatName val="0"/>
          <c:showSerName val="0"/>
          <c:showPercent val="0"/>
          <c:showBubbleSize val="0"/>
        </c:dLbls>
        <c:gapWidth val="53"/>
        <c:overlap val="100"/>
        <c:axId val="335885056"/>
        <c:axId val="335886592"/>
      </c:barChart>
      <c:catAx>
        <c:axId val="335885056"/>
        <c:scaling>
          <c:orientation val="minMax"/>
        </c:scaling>
        <c:delete val="0"/>
        <c:axPos val="b"/>
        <c:numFmt formatCode="General" sourceLinked="1"/>
        <c:majorTickMark val="out"/>
        <c:minorTickMark val="none"/>
        <c:tickLblPos val="nextTo"/>
        <c:txPr>
          <a:bodyPr rot="-3000000"/>
          <a:lstStyle/>
          <a:p>
            <a:pPr>
              <a:defRPr sz="1400"/>
            </a:pPr>
            <a:endParaRPr lang="en-US"/>
          </a:p>
        </c:txPr>
        <c:crossAx val="335886592"/>
        <c:crosses val="autoZero"/>
        <c:auto val="1"/>
        <c:lblAlgn val="ctr"/>
        <c:lblOffset val="100"/>
        <c:noMultiLvlLbl val="0"/>
      </c:catAx>
      <c:valAx>
        <c:axId val="335886592"/>
        <c:scaling>
          <c:orientation val="minMax"/>
          <c:max val="1"/>
        </c:scaling>
        <c:delete val="0"/>
        <c:axPos val="l"/>
        <c:numFmt formatCode="0%" sourceLinked="1"/>
        <c:majorTickMark val="out"/>
        <c:minorTickMark val="none"/>
        <c:tickLblPos val="nextTo"/>
        <c:crossAx val="335885056"/>
        <c:crosses val="autoZero"/>
        <c:crossBetween val="between"/>
        <c:majorUnit val="0.5"/>
      </c:valAx>
    </c:plotArea>
    <c:legend>
      <c:legendPos val="r"/>
      <c:legendEntry>
        <c:idx val="0"/>
        <c:delete val="1"/>
      </c:legendEntry>
      <c:layout>
        <c:manualLayout>
          <c:xMode val="edge"/>
          <c:yMode val="edge"/>
          <c:x val="9.6549836500144551E-2"/>
          <c:y val="0.89381981184936155"/>
          <c:w val="0.83021008479211067"/>
          <c:h val="0.10618026480123346"/>
        </c:manualLayout>
      </c:layout>
      <c:overlay val="0"/>
      <c:txPr>
        <a:bodyPr/>
        <a:lstStyle/>
        <a:p>
          <a:pPr>
            <a:defRPr sz="1400"/>
          </a:pPr>
          <a:endParaRPr lang="en-US"/>
        </a:p>
      </c:txPr>
    </c:legend>
    <c:plotVisOnly val="1"/>
    <c:dispBlanksAs val="gap"/>
    <c:showDLblsOverMax val="0"/>
  </c:chart>
  <c:spPr>
    <a:ln>
      <a:solidFill>
        <a:srgbClr val="8FE2F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65286209452826"/>
          <c:y val="0.13871896965260294"/>
          <c:w val="0.83602228633634534"/>
          <c:h val="0.69465126376862285"/>
        </c:manualLayout>
      </c:layout>
      <c:barChart>
        <c:barDir val="col"/>
        <c:grouping val="clustered"/>
        <c:varyColors val="0"/>
        <c:ser>
          <c:idx val="0"/>
          <c:order val="0"/>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and care cascade_TG_TH'!$B$7:$B$10</c:f>
              <c:strCache>
                <c:ptCount val="4"/>
                <c:pt idx="0">
                  <c:v>Reached</c:v>
                </c:pt>
                <c:pt idx="1">
                  <c:v>HIV tested</c:v>
                </c:pt>
                <c:pt idx="2">
                  <c:v>HIV positive</c:v>
                </c:pt>
                <c:pt idx="3">
                  <c:v>On ART</c:v>
                </c:pt>
              </c:strCache>
            </c:strRef>
          </c:cat>
          <c:val>
            <c:numRef>
              <c:f>'Px and care cascade_TG_TH'!$C$7:$C$10</c:f>
              <c:numCache>
                <c:formatCode>General</c:formatCode>
                <c:ptCount val="4"/>
                <c:pt idx="0">
                  <c:v>1346</c:v>
                </c:pt>
                <c:pt idx="1">
                  <c:v>264</c:v>
                </c:pt>
                <c:pt idx="2">
                  <c:v>28</c:v>
                </c:pt>
                <c:pt idx="3">
                  <c:v>17</c:v>
                </c:pt>
              </c:numCache>
            </c:numRef>
          </c:val>
          <c:extLst>
            <c:ext xmlns:c16="http://schemas.microsoft.com/office/drawing/2014/chart" uri="{C3380CC4-5D6E-409C-BE32-E72D297353CC}">
              <c16:uniqueId val="{00000000-6A52-43FB-8DFF-5F84D986D0D0}"/>
            </c:ext>
          </c:extLst>
        </c:ser>
        <c:dLbls>
          <c:showLegendKey val="0"/>
          <c:showVal val="0"/>
          <c:showCatName val="0"/>
          <c:showSerName val="0"/>
          <c:showPercent val="0"/>
          <c:showBubbleSize val="0"/>
        </c:dLbls>
        <c:gapWidth val="150"/>
        <c:axId val="180619520"/>
        <c:axId val="180621312"/>
      </c:barChart>
      <c:catAx>
        <c:axId val="180619520"/>
        <c:scaling>
          <c:orientation val="minMax"/>
        </c:scaling>
        <c:delete val="0"/>
        <c:axPos val="b"/>
        <c:numFmt formatCode="General" sourceLinked="0"/>
        <c:majorTickMark val="out"/>
        <c:minorTickMark val="none"/>
        <c:tickLblPos val="nextTo"/>
        <c:crossAx val="180621312"/>
        <c:crosses val="autoZero"/>
        <c:auto val="1"/>
        <c:lblAlgn val="ctr"/>
        <c:lblOffset val="100"/>
        <c:noMultiLvlLbl val="0"/>
      </c:catAx>
      <c:valAx>
        <c:axId val="180621312"/>
        <c:scaling>
          <c:orientation val="minMax"/>
        </c:scaling>
        <c:delete val="0"/>
        <c:axPos val="l"/>
        <c:title>
          <c:tx>
            <c:rich>
              <a:bodyPr rot="-5400000" vert="horz"/>
              <a:lstStyle/>
              <a:p>
                <a:pPr>
                  <a:defRPr/>
                </a:pPr>
                <a:r>
                  <a:rPr lang="en-GB" dirty="0"/>
                  <a:t>Number of transgender women</a:t>
                </a:r>
              </a:p>
            </c:rich>
          </c:tx>
          <c:layout>
            <c:manualLayout>
              <c:xMode val="edge"/>
              <c:yMode val="edge"/>
              <c:x val="9.6624751444850786E-3"/>
              <c:y val="0.14215440816436589"/>
            </c:manualLayout>
          </c:layout>
          <c:overlay val="0"/>
        </c:title>
        <c:numFmt formatCode="General" sourceLinked="1"/>
        <c:majorTickMark val="out"/>
        <c:minorTickMark val="none"/>
        <c:tickLblPos val="nextTo"/>
        <c:crossAx val="180619520"/>
        <c:crosses val="autoZero"/>
        <c:crossBetween val="between"/>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752429195380568E-2"/>
          <c:y val="3.4161490683229816E-2"/>
          <c:w val="0.9396592352666383"/>
          <c:h val="0.8030324742015944"/>
        </c:manualLayout>
      </c:layout>
      <c:barChart>
        <c:barDir val="col"/>
        <c:grouping val="clustered"/>
        <c:varyColors val="0"/>
        <c:ser>
          <c:idx val="0"/>
          <c:order val="0"/>
          <c:tx>
            <c:strRef>
              <c:f>'HIV prev TG'!$D$3</c:f>
              <c:strCache>
                <c:ptCount val="1"/>
                <c:pt idx="0">
                  <c:v>Yogyakarta City</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(2017)</c:v>
                  </c:pt>
                  <c:pt idx="4">
                    <c:v>Pakistan 
(2016-17)</c:v>
                  </c:pt>
                  <c:pt idx="6">
                    <c:v>Cambodia
 (2019)</c:v>
                  </c:pt>
                  <c:pt idx="8">
                    <c:v>Thailand 
(2020)</c:v>
                  </c:pt>
                  <c:pt idx="10">
                    <c:v>India
 (2016-17)</c:v>
                  </c:pt>
                  <c:pt idx="12">
                    <c:v>Philippines
 (2018) *</c:v>
                  </c:pt>
                  <c:pt idx="14">
                    <c:v>Nepal
 (2017) *</c:v>
                  </c:pt>
                  <c:pt idx="16">
                    <c:v>Bangladesh
 (2015)</c:v>
                  </c:pt>
                  <c:pt idx="18">
                    <c:v>Sri Lanka
(2018)</c:v>
                  </c:pt>
                </c:lvl>
              </c:multiLvlStrCache>
            </c:multiLvlStrRef>
          </c:cat>
          <c:val>
            <c:numRef>
              <c:f>'HIV prev TG'!$D$4:$D$23</c:f>
              <c:numCache>
                <c:formatCode>General</c:formatCode>
                <c:ptCount val="20"/>
                <c:pt idx="0">
                  <c:v>36.6</c:v>
                </c:pt>
              </c:numCache>
            </c:numRef>
          </c:val>
          <c:extLst>
            <c:ext xmlns:c16="http://schemas.microsoft.com/office/drawing/2014/chart" uri="{C3380CC4-5D6E-409C-BE32-E72D297353CC}">
              <c16:uniqueId val="{00000000-9303-406B-B53A-B984461CF088}"/>
            </c:ext>
          </c:extLst>
        </c:ser>
        <c:ser>
          <c:idx val="1"/>
          <c:order val="1"/>
          <c:tx>
            <c:strRef>
              <c:f>'HIV prev TG'!$E$3</c:f>
              <c:strCache>
                <c:ptCount val="1"/>
                <c:pt idx="0">
                  <c:v>North East Delhi</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(2017)</c:v>
                  </c:pt>
                  <c:pt idx="4">
                    <c:v>Pakistan 
(2016-17)</c:v>
                  </c:pt>
                  <c:pt idx="6">
                    <c:v>Cambodia
 (2019)</c:v>
                  </c:pt>
                  <c:pt idx="8">
                    <c:v>Thailand 
(2020)</c:v>
                  </c:pt>
                  <c:pt idx="10">
                    <c:v>India
 (2016-17)</c:v>
                  </c:pt>
                  <c:pt idx="12">
                    <c:v>Philippines
 (2018) *</c:v>
                  </c:pt>
                  <c:pt idx="14">
                    <c:v>Nepal
 (2017) *</c:v>
                  </c:pt>
                  <c:pt idx="16">
                    <c:v>Bangladesh
 (2015)</c:v>
                  </c:pt>
                  <c:pt idx="18">
                    <c:v>Sri Lanka
(2018)</c:v>
                  </c:pt>
                </c:lvl>
              </c:multiLvlStrCache>
            </c:multiLvlStrRef>
          </c:cat>
          <c:val>
            <c:numRef>
              <c:f>'HIV prev TG'!$E$4:$E$23</c:f>
              <c:numCache>
                <c:formatCode>General</c:formatCode>
                <c:ptCount val="20"/>
                <c:pt idx="10">
                  <c:v>10.9</c:v>
                </c:pt>
              </c:numCache>
            </c:numRef>
          </c:val>
          <c:extLst>
            <c:ext xmlns:c16="http://schemas.microsoft.com/office/drawing/2014/chart" uri="{C3380CC4-5D6E-409C-BE32-E72D297353CC}">
              <c16:uniqueId val="{00000001-9303-406B-B53A-B984461CF088}"/>
            </c:ext>
          </c:extLst>
        </c:ser>
        <c:ser>
          <c:idx val="2"/>
          <c:order val="2"/>
          <c:tx>
            <c:strRef>
              <c:f>'HIV prev TG'!$F$3</c:f>
              <c:strCache>
                <c:ptCount val="1"/>
                <c:pt idx="0">
                  <c:v>Kuala Lumpur</c:v>
                </c:pt>
              </c:strCache>
            </c:strRef>
          </c:tx>
          <c:spPr>
            <a:solidFill>
              <a:srgbClr val="F78F2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(2017)</c:v>
                  </c:pt>
                  <c:pt idx="4">
                    <c:v>Pakistan 
(2016-17)</c:v>
                  </c:pt>
                  <c:pt idx="6">
                    <c:v>Cambodia
 (2019)</c:v>
                  </c:pt>
                  <c:pt idx="8">
                    <c:v>Thailand 
(2020)</c:v>
                  </c:pt>
                  <c:pt idx="10">
                    <c:v>India
 (2016-17)</c:v>
                  </c:pt>
                  <c:pt idx="12">
                    <c:v>Philippines
 (2018) *</c:v>
                  </c:pt>
                  <c:pt idx="14">
                    <c:v>Nepal
 (2017) *</c:v>
                  </c:pt>
                  <c:pt idx="16">
                    <c:v>Bangladesh
 (2015)</c:v>
                  </c:pt>
                  <c:pt idx="18">
                    <c:v>Sri Lanka
(2018)</c:v>
                  </c:pt>
                </c:lvl>
              </c:multiLvlStrCache>
            </c:multiLvlStrRef>
          </c:cat>
          <c:val>
            <c:numRef>
              <c:f>'HIV prev TG'!$F$4:$F$23</c:f>
              <c:numCache>
                <c:formatCode>General</c:formatCode>
                <c:ptCount val="20"/>
                <c:pt idx="2">
                  <c:v>23.9</c:v>
                </c:pt>
              </c:numCache>
            </c:numRef>
          </c:val>
          <c:extLst>
            <c:ext xmlns:c16="http://schemas.microsoft.com/office/drawing/2014/chart" uri="{C3380CC4-5D6E-409C-BE32-E72D297353CC}">
              <c16:uniqueId val="{00000002-9303-406B-B53A-B984461CF088}"/>
            </c:ext>
          </c:extLst>
        </c:ser>
        <c:ser>
          <c:idx val="3"/>
          <c:order val="3"/>
          <c:tx>
            <c:strRef>
              <c:f>'HIV prev TG'!$G$3</c:f>
              <c:strCache>
                <c:ptCount val="1"/>
                <c:pt idx="0">
                  <c:v>Larkana</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(2017)</c:v>
                  </c:pt>
                  <c:pt idx="4">
                    <c:v>Pakistan 
(2016-17)</c:v>
                  </c:pt>
                  <c:pt idx="6">
                    <c:v>Cambodia
 (2019)</c:v>
                  </c:pt>
                  <c:pt idx="8">
                    <c:v>Thailand 
(2020)</c:v>
                  </c:pt>
                  <c:pt idx="10">
                    <c:v>India
 (2016-17)</c:v>
                  </c:pt>
                  <c:pt idx="12">
                    <c:v>Philippines
 (2018) *</c:v>
                  </c:pt>
                  <c:pt idx="14">
                    <c:v>Nepal
 (2017) *</c:v>
                  </c:pt>
                  <c:pt idx="16">
                    <c:v>Bangladesh
 (2015)</c:v>
                  </c:pt>
                  <c:pt idx="18">
                    <c:v>Sri Lanka
(2018)</c:v>
                  </c:pt>
                </c:lvl>
              </c:multiLvlStrCache>
            </c:multiLvlStrRef>
          </c:cat>
          <c:val>
            <c:numRef>
              <c:f>'HIV prev TG'!$G$4:$G$23</c:f>
              <c:numCache>
                <c:formatCode>General</c:formatCode>
                <c:ptCount val="20"/>
                <c:pt idx="4">
                  <c:v>18.2</c:v>
                </c:pt>
              </c:numCache>
            </c:numRef>
          </c:val>
          <c:extLst>
            <c:ext xmlns:c16="http://schemas.microsoft.com/office/drawing/2014/chart" uri="{C3380CC4-5D6E-409C-BE32-E72D297353CC}">
              <c16:uniqueId val="{00000003-9303-406B-B53A-B984461CF088}"/>
            </c:ext>
          </c:extLst>
        </c:ser>
        <c:ser>
          <c:idx val="4"/>
          <c:order val="4"/>
          <c:tx>
            <c:strRef>
              <c:f>'HIV prev TG'!$H$3</c:f>
              <c:strCache>
                <c:ptCount val="1"/>
                <c:pt idx="0">
                  <c:v>Iloilo</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(2017)</c:v>
                  </c:pt>
                  <c:pt idx="4">
                    <c:v>Pakistan 
(2016-17)</c:v>
                  </c:pt>
                  <c:pt idx="6">
                    <c:v>Cambodia
 (2019)</c:v>
                  </c:pt>
                  <c:pt idx="8">
                    <c:v>Thailand 
(2020)</c:v>
                  </c:pt>
                  <c:pt idx="10">
                    <c:v>India
 (2016-17)</c:v>
                  </c:pt>
                  <c:pt idx="12">
                    <c:v>Philippines
 (2018) *</c:v>
                  </c:pt>
                  <c:pt idx="14">
                    <c:v>Nepal
 (2017) *</c:v>
                  </c:pt>
                  <c:pt idx="16">
                    <c:v>Bangladesh
 (2015)</c:v>
                  </c:pt>
                  <c:pt idx="18">
                    <c:v>Sri Lanka
(2018)</c:v>
                  </c:pt>
                </c:lvl>
              </c:multiLvlStrCache>
            </c:multiLvlStrRef>
          </c:cat>
          <c:val>
            <c:numRef>
              <c:f>'HIV prev TG'!$H$4:$H$23</c:f>
              <c:numCache>
                <c:formatCode>General</c:formatCode>
                <c:ptCount val="20"/>
                <c:pt idx="12">
                  <c:v>6.1</c:v>
                </c:pt>
              </c:numCache>
            </c:numRef>
          </c:val>
          <c:extLst>
            <c:ext xmlns:c16="http://schemas.microsoft.com/office/drawing/2014/chart" uri="{C3380CC4-5D6E-409C-BE32-E72D297353CC}">
              <c16:uniqueId val="{00000004-9303-406B-B53A-B984461CF088}"/>
            </c:ext>
          </c:extLst>
        </c:ser>
        <c:ser>
          <c:idx val="5"/>
          <c:order val="5"/>
          <c:tx>
            <c:strRef>
              <c:f>'HIV prev TG'!$I$3</c:f>
              <c:strCache>
                <c:ptCount val="1"/>
                <c:pt idx="0">
                  <c:v>Banteay Meanchey</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(2017)</c:v>
                  </c:pt>
                  <c:pt idx="4">
                    <c:v>Pakistan 
(2016-17)</c:v>
                  </c:pt>
                  <c:pt idx="6">
                    <c:v>Cambodia
 (2019)</c:v>
                  </c:pt>
                  <c:pt idx="8">
                    <c:v>Thailand 
(2020)</c:v>
                  </c:pt>
                  <c:pt idx="10">
                    <c:v>India
 (2016-17)</c:v>
                  </c:pt>
                  <c:pt idx="12">
                    <c:v>Philippines
 (2018) *</c:v>
                  </c:pt>
                  <c:pt idx="14">
                    <c:v>Nepal
 (2017) *</c:v>
                  </c:pt>
                  <c:pt idx="16">
                    <c:v>Bangladesh
 (2015)</c:v>
                  </c:pt>
                  <c:pt idx="18">
                    <c:v>Sri Lanka
(2018)</c:v>
                  </c:pt>
                </c:lvl>
              </c:multiLvlStrCache>
            </c:multiLvlStrRef>
          </c:cat>
          <c:val>
            <c:numRef>
              <c:f>'HIV prev TG'!$I$4:$I$23</c:f>
              <c:numCache>
                <c:formatCode>General</c:formatCode>
                <c:ptCount val="20"/>
                <c:pt idx="6">
                  <c:v>17.7</c:v>
                </c:pt>
              </c:numCache>
            </c:numRef>
          </c:val>
          <c:extLst>
            <c:ext xmlns:c16="http://schemas.microsoft.com/office/drawing/2014/chart" uri="{C3380CC4-5D6E-409C-BE32-E72D297353CC}">
              <c16:uniqueId val="{00000005-9303-406B-B53A-B984461CF088}"/>
            </c:ext>
          </c:extLst>
        </c:ser>
        <c:ser>
          <c:idx val="6"/>
          <c:order val="6"/>
          <c:tx>
            <c:strRef>
              <c:f>'HIV prev TG'!$J$3</c:f>
              <c:strCache>
                <c:ptCount val="1"/>
                <c:pt idx="0">
                  <c:v>Pokhara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(2017)</c:v>
                  </c:pt>
                  <c:pt idx="4">
                    <c:v>Pakistan 
(2016-17)</c:v>
                  </c:pt>
                  <c:pt idx="6">
                    <c:v>Cambodia
 (2019)</c:v>
                  </c:pt>
                  <c:pt idx="8">
                    <c:v>Thailand 
(2020)</c:v>
                  </c:pt>
                  <c:pt idx="10">
                    <c:v>India
 (2016-17)</c:v>
                  </c:pt>
                  <c:pt idx="12">
                    <c:v>Philippines
 (2018) *</c:v>
                  </c:pt>
                  <c:pt idx="14">
                    <c:v>Nepal
 (2017) *</c:v>
                  </c:pt>
                  <c:pt idx="16">
                    <c:v>Bangladesh
 (2015)</c:v>
                  </c:pt>
                  <c:pt idx="18">
                    <c:v>Sri Lanka
(2018)</c:v>
                  </c:pt>
                </c:lvl>
              </c:multiLvlStrCache>
            </c:multiLvlStrRef>
          </c:cat>
          <c:val>
            <c:numRef>
              <c:f>'HIV prev TG'!$J$4:$J$23</c:f>
              <c:numCache>
                <c:formatCode>General</c:formatCode>
                <c:ptCount val="20"/>
                <c:pt idx="14">
                  <c:v>4.8</c:v>
                </c:pt>
              </c:numCache>
            </c:numRef>
          </c:val>
          <c:extLst>
            <c:ext xmlns:c16="http://schemas.microsoft.com/office/drawing/2014/chart" uri="{C3380CC4-5D6E-409C-BE32-E72D297353CC}">
              <c16:uniqueId val="{00000006-9303-406B-B53A-B984461CF088}"/>
            </c:ext>
          </c:extLst>
        </c:ser>
        <c:ser>
          <c:idx val="7"/>
          <c:order val="7"/>
          <c:tx>
            <c:strRef>
              <c:f>'HIV prev TG'!$K$3</c:f>
              <c:strCache>
                <c:ptCount val="1"/>
                <c:pt idx="0">
                  <c:v>Dhaka</c:v>
                </c:pt>
              </c:strCache>
            </c:strRef>
          </c:tx>
          <c:spPr>
            <a:solidFill>
              <a:srgbClr val="FF66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(2017)</c:v>
                  </c:pt>
                  <c:pt idx="4">
                    <c:v>Pakistan 
(2016-17)</c:v>
                  </c:pt>
                  <c:pt idx="6">
                    <c:v>Cambodia
 (2019)</c:v>
                  </c:pt>
                  <c:pt idx="8">
                    <c:v>Thailand 
(2020)</c:v>
                  </c:pt>
                  <c:pt idx="10">
                    <c:v>India
 (2016-17)</c:v>
                  </c:pt>
                  <c:pt idx="12">
                    <c:v>Philippines
 (2018) *</c:v>
                  </c:pt>
                  <c:pt idx="14">
                    <c:v>Nepal
 (2017) *</c:v>
                  </c:pt>
                  <c:pt idx="16">
                    <c:v>Bangladesh
 (2015)</c:v>
                  </c:pt>
                  <c:pt idx="18">
                    <c:v>Sri Lanka
(2018)</c:v>
                  </c:pt>
                </c:lvl>
              </c:multiLvlStrCache>
            </c:multiLvlStrRef>
          </c:cat>
          <c:val>
            <c:numRef>
              <c:f>'HIV prev TG'!$K$4:$K$23</c:f>
              <c:numCache>
                <c:formatCode>General</c:formatCode>
                <c:ptCount val="20"/>
                <c:pt idx="16">
                  <c:v>0.9</c:v>
                </c:pt>
              </c:numCache>
            </c:numRef>
          </c:val>
          <c:extLst>
            <c:ext xmlns:c16="http://schemas.microsoft.com/office/drawing/2014/chart" uri="{C3380CC4-5D6E-409C-BE32-E72D297353CC}">
              <c16:uniqueId val="{00000007-9303-406B-B53A-B984461CF088}"/>
            </c:ext>
          </c:extLst>
        </c:ser>
        <c:ser>
          <c:idx val="8"/>
          <c:order val="8"/>
          <c:tx>
            <c:strRef>
              <c:f>'HIV prev TG'!$L$3</c:f>
              <c:strCache>
                <c:ptCount val="1"/>
                <c:pt idx="0">
                  <c:v>Colombo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(2017)</c:v>
                  </c:pt>
                  <c:pt idx="4">
                    <c:v>Pakistan 
(2016-17)</c:v>
                  </c:pt>
                  <c:pt idx="6">
                    <c:v>Cambodia
 (2019)</c:v>
                  </c:pt>
                  <c:pt idx="8">
                    <c:v>Thailand 
(2020)</c:v>
                  </c:pt>
                  <c:pt idx="10">
                    <c:v>India
 (2016-17)</c:v>
                  </c:pt>
                  <c:pt idx="12">
                    <c:v>Philippines
 (2018) *</c:v>
                  </c:pt>
                  <c:pt idx="14">
                    <c:v>Nepal
 (2017) *</c:v>
                  </c:pt>
                  <c:pt idx="16">
                    <c:v>Bangladesh
 (2015)</c:v>
                  </c:pt>
                  <c:pt idx="18">
                    <c:v>Sri Lanka
(2018)</c:v>
                  </c:pt>
                </c:lvl>
              </c:multiLvlStrCache>
            </c:multiLvlStrRef>
          </c:cat>
          <c:val>
            <c:numRef>
              <c:f>'HIV prev TG'!$L$4:$L$23</c:f>
              <c:numCache>
                <c:formatCode>General</c:formatCode>
                <c:ptCount val="20"/>
                <c:pt idx="18">
                  <c:v>0.6</c:v>
                </c:pt>
              </c:numCache>
            </c:numRef>
          </c:val>
          <c:extLst>
            <c:ext xmlns:c16="http://schemas.microsoft.com/office/drawing/2014/chart" uri="{C3380CC4-5D6E-409C-BE32-E72D297353CC}">
              <c16:uniqueId val="{00000008-9303-406B-B53A-B984461CF088}"/>
            </c:ext>
          </c:extLst>
        </c:ser>
        <c:ser>
          <c:idx val="9"/>
          <c:order val="9"/>
          <c:tx>
            <c:strRef>
              <c:f>'HIV prev TG'!$M$3</c:f>
              <c:strCache>
                <c:ptCount val="1"/>
                <c:pt idx="0">
                  <c:v>Chon Buri</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(2017)</c:v>
                  </c:pt>
                  <c:pt idx="4">
                    <c:v>Pakistan 
(2016-17)</c:v>
                  </c:pt>
                  <c:pt idx="6">
                    <c:v>Cambodia
 (2019)</c:v>
                  </c:pt>
                  <c:pt idx="8">
                    <c:v>Thailand 
(2020)</c:v>
                  </c:pt>
                  <c:pt idx="10">
                    <c:v>India
 (2016-17)</c:v>
                  </c:pt>
                  <c:pt idx="12">
                    <c:v>Philippines
 (2018) *</c:v>
                  </c:pt>
                  <c:pt idx="14">
                    <c:v>Nepal
 (2017) *</c:v>
                  </c:pt>
                  <c:pt idx="16">
                    <c:v>Bangladesh
 (2015)</c:v>
                  </c:pt>
                  <c:pt idx="18">
                    <c:v>Sri Lanka
(2018)</c:v>
                  </c:pt>
                </c:lvl>
              </c:multiLvlStrCache>
            </c:multiLvlStrRef>
          </c:cat>
          <c:val>
            <c:numRef>
              <c:f>'HIV prev TG'!$M$4:$M$23</c:f>
              <c:numCache>
                <c:formatCode>General</c:formatCode>
                <c:ptCount val="20"/>
                <c:pt idx="8">
                  <c:v>8</c:v>
                </c:pt>
              </c:numCache>
            </c:numRef>
          </c:val>
          <c:extLst>
            <c:ext xmlns:c16="http://schemas.microsoft.com/office/drawing/2014/chart" uri="{C3380CC4-5D6E-409C-BE32-E72D297353CC}">
              <c16:uniqueId val="{00000009-9303-406B-B53A-B984461CF088}"/>
            </c:ext>
          </c:extLst>
        </c:ser>
        <c:ser>
          <c:idx val="10"/>
          <c:order val="10"/>
          <c:tx>
            <c:strRef>
              <c:f>'HIV prev TG'!$N$3</c:f>
              <c:strCache>
                <c:ptCount val="1"/>
                <c:pt idx="0">
                  <c:v>National</c:v>
                </c:pt>
              </c:strCache>
            </c:strRef>
          </c:tx>
          <c:spPr>
            <a:pattFill prst="dkUpDiag">
              <a:fgClr>
                <a:srgbClr val="00A99A"/>
              </a:fgClr>
              <a:bgClr>
                <a:schemeClr val="bg1"/>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 TG'!$B$4:$C$23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(2018-19)</c:v>
                  </c:pt>
                  <c:pt idx="2">
                    <c:v>Malaysia 
(2017)</c:v>
                  </c:pt>
                  <c:pt idx="4">
                    <c:v>Pakistan 
(2016-17)</c:v>
                  </c:pt>
                  <c:pt idx="6">
                    <c:v>Cambodia
 (2019)</c:v>
                  </c:pt>
                  <c:pt idx="8">
                    <c:v>Thailand 
(2020)</c:v>
                  </c:pt>
                  <c:pt idx="10">
                    <c:v>India
 (2016-17)</c:v>
                  </c:pt>
                  <c:pt idx="12">
                    <c:v>Philippines
 (2018) *</c:v>
                  </c:pt>
                  <c:pt idx="14">
                    <c:v>Nepal
 (2017) *</c:v>
                  </c:pt>
                  <c:pt idx="16">
                    <c:v>Bangladesh
 (2015)</c:v>
                  </c:pt>
                  <c:pt idx="18">
                    <c:v>Sri Lanka
(2018)</c:v>
                  </c:pt>
                </c:lvl>
              </c:multiLvlStrCache>
            </c:multiLvlStrRef>
          </c:cat>
          <c:val>
            <c:numRef>
              <c:f>'HIV prev TG'!$N$4:$N$23</c:f>
              <c:numCache>
                <c:formatCode>General</c:formatCode>
                <c:ptCount val="20"/>
                <c:pt idx="1">
                  <c:v>11.9</c:v>
                </c:pt>
                <c:pt idx="3">
                  <c:v>10.9</c:v>
                </c:pt>
                <c:pt idx="5">
                  <c:v>7.1</c:v>
                </c:pt>
                <c:pt idx="7">
                  <c:v>9.6</c:v>
                </c:pt>
                <c:pt idx="9">
                  <c:v>4.2</c:v>
                </c:pt>
                <c:pt idx="11">
                  <c:v>3.1</c:v>
                </c:pt>
                <c:pt idx="13" formatCode="0.0">
                  <c:v>3.9</c:v>
                </c:pt>
                <c:pt idx="15">
                  <c:v>8.5</c:v>
                </c:pt>
                <c:pt idx="17">
                  <c:v>1.4</c:v>
                </c:pt>
                <c:pt idx="19">
                  <c:v>0.5</c:v>
                </c:pt>
              </c:numCache>
            </c:numRef>
          </c:val>
          <c:extLst>
            <c:ext xmlns:c16="http://schemas.microsoft.com/office/drawing/2014/chart" uri="{C3380CC4-5D6E-409C-BE32-E72D297353CC}">
              <c16:uniqueId val="{0000000A-9303-406B-B53A-B984461CF088}"/>
            </c:ext>
          </c:extLst>
        </c:ser>
        <c:dLbls>
          <c:showLegendKey val="0"/>
          <c:showVal val="0"/>
          <c:showCatName val="0"/>
          <c:showSerName val="0"/>
          <c:showPercent val="0"/>
          <c:showBubbleSize val="0"/>
        </c:dLbls>
        <c:gapWidth val="150"/>
        <c:overlap val="100"/>
        <c:axId val="313868288"/>
        <c:axId val="313869824"/>
      </c:barChart>
      <c:scatterChart>
        <c:scatterStyle val="smoothMarker"/>
        <c:varyColors val="0"/>
        <c:ser>
          <c:idx val="11"/>
          <c:order val="11"/>
          <c:tx>
            <c:strRef>
              <c:f>'HIV prev TG'!$C$28</c:f>
              <c:strCache>
                <c:ptCount val="1"/>
                <c:pt idx="0">
                  <c:v>t</c:v>
                </c:pt>
              </c:strCache>
            </c:strRef>
          </c:tx>
          <c:spPr>
            <a:ln w="22225">
              <a:solidFill>
                <a:srgbClr val="E31837"/>
              </a:solidFill>
              <a:prstDash val="dash"/>
            </a:ln>
          </c:spPr>
          <c:marker>
            <c:symbol val="none"/>
          </c:marker>
          <c:xVal>
            <c:numRef>
              <c:f>'HIV prev TG'!$B$29:$B$30</c:f>
              <c:numCache>
                <c:formatCode>General</c:formatCode>
                <c:ptCount val="2"/>
                <c:pt idx="0">
                  <c:v>0</c:v>
                </c:pt>
                <c:pt idx="1">
                  <c:v>1</c:v>
                </c:pt>
              </c:numCache>
            </c:numRef>
          </c:xVal>
          <c:yVal>
            <c:numRef>
              <c:f>'HIV prev TG'!$C$29:$C$30</c:f>
              <c:numCache>
                <c:formatCode>General</c:formatCode>
                <c:ptCount val="2"/>
                <c:pt idx="0">
                  <c:v>5</c:v>
                </c:pt>
                <c:pt idx="1">
                  <c:v>5</c:v>
                </c:pt>
              </c:numCache>
            </c:numRef>
          </c:yVal>
          <c:smooth val="1"/>
          <c:extLst>
            <c:ext xmlns:c16="http://schemas.microsoft.com/office/drawing/2014/chart" uri="{C3380CC4-5D6E-409C-BE32-E72D297353CC}">
              <c16:uniqueId val="{0000000B-9303-406B-B53A-B984461CF088}"/>
            </c:ext>
          </c:extLst>
        </c:ser>
        <c:dLbls>
          <c:showLegendKey val="0"/>
          <c:showVal val="0"/>
          <c:showCatName val="0"/>
          <c:showSerName val="0"/>
          <c:showPercent val="0"/>
          <c:showBubbleSize val="0"/>
        </c:dLbls>
        <c:axId val="313873536"/>
        <c:axId val="313871744"/>
      </c:scatterChart>
      <c:catAx>
        <c:axId val="313868288"/>
        <c:scaling>
          <c:orientation val="minMax"/>
        </c:scaling>
        <c:delete val="0"/>
        <c:axPos val="b"/>
        <c:numFmt formatCode="General" sourceLinked="0"/>
        <c:majorTickMark val="out"/>
        <c:minorTickMark val="none"/>
        <c:tickLblPos val="nextTo"/>
        <c:crossAx val="313869824"/>
        <c:crosses val="autoZero"/>
        <c:auto val="1"/>
        <c:lblAlgn val="ctr"/>
        <c:lblOffset val="100"/>
        <c:noMultiLvlLbl val="0"/>
      </c:catAx>
      <c:valAx>
        <c:axId val="313869824"/>
        <c:scaling>
          <c:orientation val="minMax"/>
        </c:scaling>
        <c:delete val="0"/>
        <c:axPos val="l"/>
        <c:title>
          <c:tx>
            <c:rich>
              <a:bodyPr rot="0" vert="horz"/>
              <a:lstStyle/>
              <a:p>
                <a:pPr>
                  <a:defRPr/>
                </a:pPr>
                <a:r>
                  <a:rPr lang="en-US"/>
                  <a:t>%</a:t>
                </a:r>
              </a:p>
            </c:rich>
          </c:tx>
          <c:layout>
            <c:manualLayout>
              <c:xMode val="edge"/>
              <c:yMode val="edge"/>
              <c:x val="1.6066213500541605E-4"/>
              <c:y val="9.4353694918570402E-3"/>
            </c:manualLayout>
          </c:layout>
          <c:overlay val="0"/>
        </c:title>
        <c:numFmt formatCode="General" sourceLinked="1"/>
        <c:majorTickMark val="out"/>
        <c:minorTickMark val="none"/>
        <c:tickLblPos val="nextTo"/>
        <c:crossAx val="313868288"/>
        <c:crosses val="autoZero"/>
        <c:crossBetween val="between"/>
      </c:valAx>
      <c:valAx>
        <c:axId val="313871744"/>
        <c:scaling>
          <c:orientation val="minMax"/>
          <c:max val="40"/>
          <c:min val="0"/>
        </c:scaling>
        <c:delete val="1"/>
        <c:axPos val="r"/>
        <c:numFmt formatCode="General" sourceLinked="1"/>
        <c:majorTickMark val="out"/>
        <c:minorTickMark val="none"/>
        <c:tickLblPos val="nextTo"/>
        <c:crossAx val="313873536"/>
        <c:crosses val="max"/>
        <c:crossBetween val="midCat"/>
        <c:majorUnit val="1"/>
      </c:valAx>
      <c:valAx>
        <c:axId val="313873536"/>
        <c:scaling>
          <c:orientation val="minMax"/>
          <c:max val="1"/>
          <c:min val="0"/>
        </c:scaling>
        <c:delete val="1"/>
        <c:axPos val="t"/>
        <c:numFmt formatCode="General" sourceLinked="1"/>
        <c:majorTickMark val="out"/>
        <c:minorTickMark val="none"/>
        <c:tickLblPos val="nextTo"/>
        <c:crossAx val="313871744"/>
        <c:crosses val="max"/>
        <c:crossBetween val="midCat"/>
      </c:valAx>
    </c:plotArea>
    <c:legend>
      <c:legendPos val="r"/>
      <c:legendEntry>
        <c:idx val="11"/>
        <c:delete val="1"/>
      </c:legendEntry>
      <c:layout>
        <c:manualLayout>
          <c:xMode val="edge"/>
          <c:yMode val="edge"/>
          <c:x val="0.84359178891134556"/>
          <c:y val="2.5317405976426857E-2"/>
          <c:w val="0.15494764622496884"/>
          <c:h val="0.64501711742553924"/>
        </c:manualLayout>
      </c:layout>
      <c:overlay val="0"/>
    </c:legend>
    <c:plotVisOnly val="1"/>
    <c:dispBlanksAs val="gap"/>
    <c:showDLblsOverMax val="0"/>
  </c:chart>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93299190954603E-2"/>
          <c:y val="7.6724012439621514E-2"/>
          <c:w val="0.73828633029471746"/>
          <c:h val="0.53374930036419799"/>
        </c:manualLayout>
      </c:layout>
      <c:barChart>
        <c:barDir val="col"/>
        <c:grouping val="clustered"/>
        <c:varyColors val="0"/>
        <c:ser>
          <c:idx val="0"/>
          <c:order val="0"/>
          <c:tx>
            <c:strRef>
              <c:f>'Subnational HIV prevalence'!$B$2</c:f>
              <c:strCache>
                <c:ptCount val="1"/>
                <c:pt idx="0">
                  <c:v>Bangladesh (2015)</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prevalence'!$A$3:$A$27</c:f>
              <c:strCache>
                <c:ptCount val="25"/>
                <c:pt idx="0">
                  <c:v>Dhaka</c:v>
                </c:pt>
                <c:pt idx="1">
                  <c:v>Fiji (4 cities)*</c:v>
                </c:pt>
                <c:pt idx="2">
                  <c:v>Vientiane &amp; Svannakhet</c:v>
                </c:pt>
                <c:pt idx="3">
                  <c:v>Hili</c:v>
                </c:pt>
                <c:pt idx="4">
                  <c:v>Pokhara</c:v>
                </c:pt>
                <c:pt idx="5">
                  <c:v>General Santos</c:v>
                </c:pt>
                <c:pt idx="6">
                  <c:v>Iloilo</c:v>
                </c:pt>
                <c:pt idx="7">
                  <c:v>Hyderabad</c:v>
                </c:pt>
                <c:pt idx="8">
                  <c:v>Thane</c:v>
                </c:pt>
                <c:pt idx="9">
                  <c:v>Kolkata</c:v>
                </c:pt>
                <c:pt idx="10">
                  <c:v>Chon Buri</c:v>
                </c:pt>
                <c:pt idx="11">
                  <c:v>Kathmandu</c:v>
                </c:pt>
                <c:pt idx="12">
                  <c:v>Johor</c:v>
                </c:pt>
                <c:pt idx="13">
                  <c:v>North East Delhi</c:v>
                </c:pt>
                <c:pt idx="14">
                  <c:v>Pahang</c:v>
                </c:pt>
                <c:pt idx="15">
                  <c:v>Karachi</c:v>
                </c:pt>
                <c:pt idx="16">
                  <c:v>Phnom Penh</c:v>
                </c:pt>
                <c:pt idx="17">
                  <c:v>Siem Reap</c:v>
                </c:pt>
                <c:pt idx="18">
                  <c:v>Banteay Meanchey</c:v>
                </c:pt>
                <c:pt idx="19">
                  <c:v>Larkana</c:v>
                </c:pt>
                <c:pt idx="20">
                  <c:v>Purwakarta</c:v>
                </c:pt>
                <c:pt idx="21">
                  <c:v>Negeri Sembilan</c:v>
                </c:pt>
                <c:pt idx="22">
                  <c:v>Kuala Lumpur</c:v>
                </c:pt>
                <c:pt idx="23">
                  <c:v>Banyuwangi</c:v>
                </c:pt>
                <c:pt idx="24">
                  <c:v>Yogyakarta City</c:v>
                </c:pt>
              </c:strCache>
            </c:strRef>
          </c:cat>
          <c:val>
            <c:numRef>
              <c:f>'Subnational HIV prevalence'!$B$3:$B$27</c:f>
              <c:numCache>
                <c:formatCode>General</c:formatCode>
                <c:ptCount val="25"/>
                <c:pt idx="0" formatCode="0.0">
                  <c:v>0.9</c:v>
                </c:pt>
                <c:pt idx="3" formatCode="0.0">
                  <c:v>4.3</c:v>
                </c:pt>
              </c:numCache>
            </c:numRef>
          </c:val>
          <c:extLst>
            <c:ext xmlns:c16="http://schemas.microsoft.com/office/drawing/2014/chart" uri="{C3380CC4-5D6E-409C-BE32-E72D297353CC}">
              <c16:uniqueId val="{00000000-1E7A-42C1-8322-B0DF0933E8EE}"/>
            </c:ext>
          </c:extLst>
        </c:ser>
        <c:ser>
          <c:idx val="1"/>
          <c:order val="1"/>
          <c:tx>
            <c:strRef>
              <c:f>'Subnational HIV prevalence'!$C$2</c:f>
              <c:strCache>
                <c:ptCount val="1"/>
                <c:pt idx="0">
                  <c:v>Fiji (2012)</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prevalence'!$A$3:$A$27</c:f>
              <c:strCache>
                <c:ptCount val="25"/>
                <c:pt idx="0">
                  <c:v>Dhaka</c:v>
                </c:pt>
                <c:pt idx="1">
                  <c:v>Fiji (4 cities)*</c:v>
                </c:pt>
                <c:pt idx="2">
                  <c:v>Vientiane &amp; Svannakhet</c:v>
                </c:pt>
                <c:pt idx="3">
                  <c:v>Hili</c:v>
                </c:pt>
                <c:pt idx="4">
                  <c:v>Pokhara</c:v>
                </c:pt>
                <c:pt idx="5">
                  <c:v>General Santos</c:v>
                </c:pt>
                <c:pt idx="6">
                  <c:v>Iloilo</c:v>
                </c:pt>
                <c:pt idx="7">
                  <c:v>Hyderabad</c:v>
                </c:pt>
                <c:pt idx="8">
                  <c:v>Thane</c:v>
                </c:pt>
                <c:pt idx="9">
                  <c:v>Kolkata</c:v>
                </c:pt>
                <c:pt idx="10">
                  <c:v>Chon Buri</c:v>
                </c:pt>
                <c:pt idx="11">
                  <c:v>Kathmandu</c:v>
                </c:pt>
                <c:pt idx="12">
                  <c:v>Johor</c:v>
                </c:pt>
                <c:pt idx="13">
                  <c:v>North East Delhi</c:v>
                </c:pt>
                <c:pt idx="14">
                  <c:v>Pahang</c:v>
                </c:pt>
                <c:pt idx="15">
                  <c:v>Karachi</c:v>
                </c:pt>
                <c:pt idx="16">
                  <c:v>Phnom Penh</c:v>
                </c:pt>
                <c:pt idx="17">
                  <c:v>Siem Reap</c:v>
                </c:pt>
                <c:pt idx="18">
                  <c:v>Banteay Meanchey</c:v>
                </c:pt>
                <c:pt idx="19">
                  <c:v>Larkana</c:v>
                </c:pt>
                <c:pt idx="20">
                  <c:v>Purwakarta</c:v>
                </c:pt>
                <c:pt idx="21">
                  <c:v>Negeri Sembilan</c:v>
                </c:pt>
                <c:pt idx="22">
                  <c:v>Kuala Lumpur</c:v>
                </c:pt>
                <c:pt idx="23">
                  <c:v>Banyuwangi</c:v>
                </c:pt>
                <c:pt idx="24">
                  <c:v>Yogyakarta City</c:v>
                </c:pt>
              </c:strCache>
            </c:strRef>
          </c:cat>
          <c:val>
            <c:numRef>
              <c:f>'Subnational HIV prevalence'!$C$3:$C$27</c:f>
              <c:numCache>
                <c:formatCode>0.0</c:formatCode>
                <c:ptCount val="25"/>
                <c:pt idx="1">
                  <c:v>2</c:v>
                </c:pt>
              </c:numCache>
            </c:numRef>
          </c:val>
          <c:extLst>
            <c:ext xmlns:c16="http://schemas.microsoft.com/office/drawing/2014/chart" uri="{C3380CC4-5D6E-409C-BE32-E72D297353CC}">
              <c16:uniqueId val="{00000001-1E7A-42C1-8322-B0DF0933E8EE}"/>
            </c:ext>
          </c:extLst>
        </c:ser>
        <c:ser>
          <c:idx val="2"/>
          <c:order val="2"/>
          <c:tx>
            <c:strRef>
              <c:f>'Subnational HIV prevalence'!$D$2</c:f>
              <c:strCache>
                <c:ptCount val="1"/>
                <c:pt idx="0">
                  <c:v>Lao PDR (2012)</c:v>
                </c:pt>
              </c:strCache>
            </c:strRef>
          </c:tx>
          <c:spPr>
            <a:solidFill>
              <a:srgbClr val="FF65B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prevalence'!$A$3:$A$27</c:f>
              <c:strCache>
                <c:ptCount val="25"/>
                <c:pt idx="0">
                  <c:v>Dhaka</c:v>
                </c:pt>
                <c:pt idx="1">
                  <c:v>Fiji (4 cities)*</c:v>
                </c:pt>
                <c:pt idx="2">
                  <c:v>Vientiane &amp; Svannakhet</c:v>
                </c:pt>
                <c:pt idx="3">
                  <c:v>Hili</c:v>
                </c:pt>
                <c:pt idx="4">
                  <c:v>Pokhara</c:v>
                </c:pt>
                <c:pt idx="5">
                  <c:v>General Santos</c:v>
                </c:pt>
                <c:pt idx="6">
                  <c:v>Iloilo</c:v>
                </c:pt>
                <c:pt idx="7">
                  <c:v>Hyderabad</c:v>
                </c:pt>
                <c:pt idx="8">
                  <c:v>Thane</c:v>
                </c:pt>
                <c:pt idx="9">
                  <c:v>Kolkata</c:v>
                </c:pt>
                <c:pt idx="10">
                  <c:v>Chon Buri</c:v>
                </c:pt>
                <c:pt idx="11">
                  <c:v>Kathmandu</c:v>
                </c:pt>
                <c:pt idx="12">
                  <c:v>Johor</c:v>
                </c:pt>
                <c:pt idx="13">
                  <c:v>North East Delhi</c:v>
                </c:pt>
                <c:pt idx="14">
                  <c:v>Pahang</c:v>
                </c:pt>
                <c:pt idx="15">
                  <c:v>Karachi</c:v>
                </c:pt>
                <c:pt idx="16">
                  <c:v>Phnom Penh</c:v>
                </c:pt>
                <c:pt idx="17">
                  <c:v>Siem Reap</c:v>
                </c:pt>
                <c:pt idx="18">
                  <c:v>Banteay Meanchey</c:v>
                </c:pt>
                <c:pt idx="19">
                  <c:v>Larkana</c:v>
                </c:pt>
                <c:pt idx="20">
                  <c:v>Purwakarta</c:v>
                </c:pt>
                <c:pt idx="21">
                  <c:v>Negeri Sembilan</c:v>
                </c:pt>
                <c:pt idx="22">
                  <c:v>Kuala Lumpur</c:v>
                </c:pt>
                <c:pt idx="23">
                  <c:v>Banyuwangi</c:v>
                </c:pt>
                <c:pt idx="24">
                  <c:v>Yogyakarta City</c:v>
                </c:pt>
              </c:strCache>
            </c:strRef>
          </c:cat>
          <c:val>
            <c:numRef>
              <c:f>'Subnational HIV prevalence'!$D$3:$D$27</c:f>
              <c:numCache>
                <c:formatCode>General</c:formatCode>
                <c:ptCount val="25"/>
                <c:pt idx="2" formatCode="0.0">
                  <c:v>3.1</c:v>
                </c:pt>
              </c:numCache>
            </c:numRef>
          </c:val>
          <c:extLst>
            <c:ext xmlns:c16="http://schemas.microsoft.com/office/drawing/2014/chart" uri="{C3380CC4-5D6E-409C-BE32-E72D297353CC}">
              <c16:uniqueId val="{00000002-1E7A-42C1-8322-B0DF0933E8EE}"/>
            </c:ext>
          </c:extLst>
        </c:ser>
        <c:ser>
          <c:idx val="4"/>
          <c:order val="3"/>
          <c:tx>
            <c:strRef>
              <c:f>'Subnational HIV prevalence'!$E$2</c:f>
              <c:strCache>
                <c:ptCount val="1"/>
                <c:pt idx="0">
                  <c:v>Malaysia (2017)</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prevalence'!$A$3:$A$27</c:f>
              <c:strCache>
                <c:ptCount val="25"/>
                <c:pt idx="0">
                  <c:v>Dhaka</c:v>
                </c:pt>
                <c:pt idx="1">
                  <c:v>Fiji (4 cities)*</c:v>
                </c:pt>
                <c:pt idx="2">
                  <c:v>Vientiane &amp; Svannakhet</c:v>
                </c:pt>
                <c:pt idx="3">
                  <c:v>Hili</c:v>
                </c:pt>
                <c:pt idx="4">
                  <c:v>Pokhara</c:v>
                </c:pt>
                <c:pt idx="5">
                  <c:v>General Santos</c:v>
                </c:pt>
                <c:pt idx="6">
                  <c:v>Iloilo</c:v>
                </c:pt>
                <c:pt idx="7">
                  <c:v>Hyderabad</c:v>
                </c:pt>
                <c:pt idx="8">
                  <c:v>Thane</c:v>
                </c:pt>
                <c:pt idx="9">
                  <c:v>Kolkata</c:v>
                </c:pt>
                <c:pt idx="10">
                  <c:v>Chon Buri</c:v>
                </c:pt>
                <c:pt idx="11">
                  <c:v>Kathmandu</c:v>
                </c:pt>
                <c:pt idx="12">
                  <c:v>Johor</c:v>
                </c:pt>
                <c:pt idx="13">
                  <c:v>North East Delhi</c:v>
                </c:pt>
                <c:pt idx="14">
                  <c:v>Pahang</c:v>
                </c:pt>
                <c:pt idx="15">
                  <c:v>Karachi</c:v>
                </c:pt>
                <c:pt idx="16">
                  <c:v>Phnom Penh</c:v>
                </c:pt>
                <c:pt idx="17">
                  <c:v>Siem Reap</c:v>
                </c:pt>
                <c:pt idx="18">
                  <c:v>Banteay Meanchey</c:v>
                </c:pt>
                <c:pt idx="19">
                  <c:v>Larkana</c:v>
                </c:pt>
                <c:pt idx="20">
                  <c:v>Purwakarta</c:v>
                </c:pt>
                <c:pt idx="21">
                  <c:v>Negeri Sembilan</c:v>
                </c:pt>
                <c:pt idx="22">
                  <c:v>Kuala Lumpur</c:v>
                </c:pt>
                <c:pt idx="23">
                  <c:v>Banyuwangi</c:v>
                </c:pt>
                <c:pt idx="24">
                  <c:v>Yogyakarta City</c:v>
                </c:pt>
              </c:strCache>
            </c:strRef>
          </c:cat>
          <c:val>
            <c:numRef>
              <c:f>'Subnational HIV prevalence'!$E$3:$E$27</c:f>
              <c:numCache>
                <c:formatCode>General</c:formatCode>
                <c:ptCount val="25"/>
                <c:pt idx="12" formatCode="0.0">
                  <c:v>9.1999999999999993</c:v>
                </c:pt>
                <c:pt idx="14" formatCode="0.0">
                  <c:v>12.7</c:v>
                </c:pt>
                <c:pt idx="21" formatCode="0.0">
                  <c:v>23.3</c:v>
                </c:pt>
                <c:pt idx="22" formatCode="0.0">
                  <c:v>23.9</c:v>
                </c:pt>
              </c:numCache>
            </c:numRef>
          </c:val>
          <c:extLst>
            <c:ext xmlns:c16="http://schemas.microsoft.com/office/drawing/2014/chart" uri="{C3380CC4-5D6E-409C-BE32-E72D297353CC}">
              <c16:uniqueId val="{00000003-1E7A-42C1-8322-B0DF0933E8EE}"/>
            </c:ext>
          </c:extLst>
        </c:ser>
        <c:ser>
          <c:idx val="3"/>
          <c:order val="4"/>
          <c:tx>
            <c:strRef>
              <c:f>'Subnational HIV prevalence'!$F$2</c:f>
              <c:strCache>
                <c:ptCount val="1"/>
                <c:pt idx="0">
                  <c:v>Cambodia (2019)</c:v>
                </c:pt>
              </c:strCache>
            </c:strRef>
          </c:tx>
          <c:spPr>
            <a:solidFill>
              <a:srgbClr val="FFD68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prevalence'!$A$3:$A$27</c:f>
              <c:strCache>
                <c:ptCount val="25"/>
                <c:pt idx="0">
                  <c:v>Dhaka</c:v>
                </c:pt>
                <c:pt idx="1">
                  <c:v>Fiji (4 cities)*</c:v>
                </c:pt>
                <c:pt idx="2">
                  <c:v>Vientiane &amp; Svannakhet</c:v>
                </c:pt>
                <c:pt idx="3">
                  <c:v>Hili</c:v>
                </c:pt>
                <c:pt idx="4">
                  <c:v>Pokhara</c:v>
                </c:pt>
                <c:pt idx="5">
                  <c:v>General Santos</c:v>
                </c:pt>
                <c:pt idx="6">
                  <c:v>Iloilo</c:v>
                </c:pt>
                <c:pt idx="7">
                  <c:v>Hyderabad</c:v>
                </c:pt>
                <c:pt idx="8">
                  <c:v>Thane</c:v>
                </c:pt>
                <c:pt idx="9">
                  <c:v>Kolkata</c:v>
                </c:pt>
                <c:pt idx="10">
                  <c:v>Chon Buri</c:v>
                </c:pt>
                <c:pt idx="11">
                  <c:v>Kathmandu</c:v>
                </c:pt>
                <c:pt idx="12">
                  <c:v>Johor</c:v>
                </c:pt>
                <c:pt idx="13">
                  <c:v>North East Delhi</c:v>
                </c:pt>
                <c:pt idx="14">
                  <c:v>Pahang</c:v>
                </c:pt>
                <c:pt idx="15">
                  <c:v>Karachi</c:v>
                </c:pt>
                <c:pt idx="16">
                  <c:v>Phnom Penh</c:v>
                </c:pt>
                <c:pt idx="17">
                  <c:v>Siem Reap</c:v>
                </c:pt>
                <c:pt idx="18">
                  <c:v>Banteay Meanchey</c:v>
                </c:pt>
                <c:pt idx="19">
                  <c:v>Larkana</c:v>
                </c:pt>
                <c:pt idx="20">
                  <c:v>Purwakarta</c:v>
                </c:pt>
                <c:pt idx="21">
                  <c:v>Negeri Sembilan</c:v>
                </c:pt>
                <c:pt idx="22">
                  <c:v>Kuala Lumpur</c:v>
                </c:pt>
                <c:pt idx="23">
                  <c:v>Banyuwangi</c:v>
                </c:pt>
                <c:pt idx="24">
                  <c:v>Yogyakarta City</c:v>
                </c:pt>
              </c:strCache>
            </c:strRef>
          </c:cat>
          <c:val>
            <c:numRef>
              <c:f>'Subnational HIV prevalence'!$F$3:$F$27</c:f>
              <c:numCache>
                <c:formatCode>General</c:formatCode>
                <c:ptCount val="25"/>
                <c:pt idx="16" formatCode="0">
                  <c:v>14</c:v>
                </c:pt>
                <c:pt idx="17" formatCode="0.0">
                  <c:v>16.399999999999999</c:v>
                </c:pt>
                <c:pt idx="18" formatCode="0.0">
                  <c:v>17.7</c:v>
                </c:pt>
              </c:numCache>
            </c:numRef>
          </c:val>
          <c:extLst>
            <c:ext xmlns:c16="http://schemas.microsoft.com/office/drawing/2014/chart" uri="{C3380CC4-5D6E-409C-BE32-E72D297353CC}">
              <c16:uniqueId val="{00000004-1E7A-42C1-8322-B0DF0933E8EE}"/>
            </c:ext>
          </c:extLst>
        </c:ser>
        <c:ser>
          <c:idx val="5"/>
          <c:order val="5"/>
          <c:tx>
            <c:strRef>
              <c:f>'Subnational HIV prevalence'!$G$2</c:f>
              <c:strCache>
                <c:ptCount val="1"/>
                <c:pt idx="0">
                  <c:v>Nepal (2017)</c:v>
                </c:pt>
              </c:strCache>
            </c:strRef>
          </c:tx>
          <c:spPr>
            <a:solidFill>
              <a:srgbClr val="7DDF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prevalence'!$A$3:$A$27</c:f>
              <c:strCache>
                <c:ptCount val="25"/>
                <c:pt idx="0">
                  <c:v>Dhaka</c:v>
                </c:pt>
                <c:pt idx="1">
                  <c:v>Fiji (4 cities)*</c:v>
                </c:pt>
                <c:pt idx="2">
                  <c:v>Vientiane &amp; Svannakhet</c:v>
                </c:pt>
                <c:pt idx="3">
                  <c:v>Hili</c:v>
                </c:pt>
                <c:pt idx="4">
                  <c:v>Pokhara</c:v>
                </c:pt>
                <c:pt idx="5">
                  <c:v>General Santos</c:v>
                </c:pt>
                <c:pt idx="6">
                  <c:v>Iloilo</c:v>
                </c:pt>
                <c:pt idx="7">
                  <c:v>Hyderabad</c:v>
                </c:pt>
                <c:pt idx="8">
                  <c:v>Thane</c:v>
                </c:pt>
                <c:pt idx="9">
                  <c:v>Kolkata</c:v>
                </c:pt>
                <c:pt idx="10">
                  <c:v>Chon Buri</c:v>
                </c:pt>
                <c:pt idx="11">
                  <c:v>Kathmandu</c:v>
                </c:pt>
                <c:pt idx="12">
                  <c:v>Johor</c:v>
                </c:pt>
                <c:pt idx="13">
                  <c:v>North East Delhi</c:v>
                </c:pt>
                <c:pt idx="14">
                  <c:v>Pahang</c:v>
                </c:pt>
                <c:pt idx="15">
                  <c:v>Karachi</c:v>
                </c:pt>
                <c:pt idx="16">
                  <c:v>Phnom Penh</c:v>
                </c:pt>
                <c:pt idx="17">
                  <c:v>Siem Reap</c:v>
                </c:pt>
                <c:pt idx="18">
                  <c:v>Banteay Meanchey</c:v>
                </c:pt>
                <c:pt idx="19">
                  <c:v>Larkana</c:v>
                </c:pt>
                <c:pt idx="20">
                  <c:v>Purwakarta</c:v>
                </c:pt>
                <c:pt idx="21">
                  <c:v>Negeri Sembilan</c:v>
                </c:pt>
                <c:pt idx="22">
                  <c:v>Kuala Lumpur</c:v>
                </c:pt>
                <c:pt idx="23">
                  <c:v>Banyuwangi</c:v>
                </c:pt>
                <c:pt idx="24">
                  <c:v>Yogyakarta City</c:v>
                </c:pt>
              </c:strCache>
            </c:strRef>
          </c:cat>
          <c:val>
            <c:numRef>
              <c:f>'Subnational HIV prevalence'!$G$3:$G$27</c:f>
              <c:numCache>
                <c:formatCode>General</c:formatCode>
                <c:ptCount val="25"/>
                <c:pt idx="4" formatCode="0.0">
                  <c:v>4.9000000000000004</c:v>
                </c:pt>
                <c:pt idx="11" formatCode="0.0">
                  <c:v>8.6</c:v>
                </c:pt>
              </c:numCache>
            </c:numRef>
          </c:val>
          <c:extLst>
            <c:ext xmlns:c16="http://schemas.microsoft.com/office/drawing/2014/chart" uri="{C3380CC4-5D6E-409C-BE32-E72D297353CC}">
              <c16:uniqueId val="{00000005-1E7A-42C1-8322-B0DF0933E8EE}"/>
            </c:ext>
          </c:extLst>
        </c:ser>
        <c:ser>
          <c:idx val="6"/>
          <c:order val="6"/>
          <c:tx>
            <c:strRef>
              <c:f>'Subnational HIV prevalence'!$H$2</c:f>
              <c:strCache>
                <c:ptCount val="1"/>
                <c:pt idx="0">
                  <c:v>India (2016-17)</c:v>
                </c:pt>
              </c:strCache>
            </c:strRef>
          </c:tx>
          <c:spPr>
            <a:solidFill>
              <a:srgbClr val="00CC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prevalence'!$A$3:$A$27</c:f>
              <c:strCache>
                <c:ptCount val="25"/>
                <c:pt idx="0">
                  <c:v>Dhaka</c:v>
                </c:pt>
                <c:pt idx="1">
                  <c:v>Fiji (4 cities)*</c:v>
                </c:pt>
                <c:pt idx="2">
                  <c:v>Vientiane &amp; Svannakhet</c:v>
                </c:pt>
                <c:pt idx="3">
                  <c:v>Hili</c:v>
                </c:pt>
                <c:pt idx="4">
                  <c:v>Pokhara</c:v>
                </c:pt>
                <c:pt idx="5">
                  <c:v>General Santos</c:v>
                </c:pt>
                <c:pt idx="6">
                  <c:v>Iloilo</c:v>
                </c:pt>
                <c:pt idx="7">
                  <c:v>Hyderabad</c:v>
                </c:pt>
                <c:pt idx="8">
                  <c:v>Thane</c:v>
                </c:pt>
                <c:pt idx="9">
                  <c:v>Kolkata</c:v>
                </c:pt>
                <c:pt idx="10">
                  <c:v>Chon Buri</c:v>
                </c:pt>
                <c:pt idx="11">
                  <c:v>Kathmandu</c:v>
                </c:pt>
                <c:pt idx="12">
                  <c:v>Johor</c:v>
                </c:pt>
                <c:pt idx="13">
                  <c:v>North East Delhi</c:v>
                </c:pt>
                <c:pt idx="14">
                  <c:v>Pahang</c:v>
                </c:pt>
                <c:pt idx="15">
                  <c:v>Karachi</c:v>
                </c:pt>
                <c:pt idx="16">
                  <c:v>Phnom Penh</c:v>
                </c:pt>
                <c:pt idx="17">
                  <c:v>Siem Reap</c:v>
                </c:pt>
                <c:pt idx="18">
                  <c:v>Banteay Meanchey</c:v>
                </c:pt>
                <c:pt idx="19">
                  <c:v>Larkana</c:v>
                </c:pt>
                <c:pt idx="20">
                  <c:v>Purwakarta</c:v>
                </c:pt>
                <c:pt idx="21">
                  <c:v>Negeri Sembilan</c:v>
                </c:pt>
                <c:pt idx="22">
                  <c:v>Kuala Lumpur</c:v>
                </c:pt>
                <c:pt idx="23">
                  <c:v>Banyuwangi</c:v>
                </c:pt>
                <c:pt idx="24">
                  <c:v>Yogyakarta City</c:v>
                </c:pt>
              </c:strCache>
            </c:strRef>
          </c:cat>
          <c:val>
            <c:numRef>
              <c:f>'Subnational HIV prevalence'!$H$3:$H$27</c:f>
              <c:numCache>
                <c:formatCode>General</c:formatCode>
                <c:ptCount val="25"/>
                <c:pt idx="7" formatCode="0.0">
                  <c:v>6.47</c:v>
                </c:pt>
                <c:pt idx="8" formatCode="0.0">
                  <c:v>6.8</c:v>
                </c:pt>
                <c:pt idx="9" formatCode="0.0">
                  <c:v>7.28</c:v>
                </c:pt>
                <c:pt idx="13" formatCode="0.0">
                  <c:v>10.9</c:v>
                </c:pt>
              </c:numCache>
            </c:numRef>
          </c:val>
          <c:extLst>
            <c:ext xmlns:c16="http://schemas.microsoft.com/office/drawing/2014/chart" uri="{C3380CC4-5D6E-409C-BE32-E72D297353CC}">
              <c16:uniqueId val="{00000006-1E7A-42C1-8322-B0DF0933E8EE}"/>
            </c:ext>
          </c:extLst>
        </c:ser>
        <c:ser>
          <c:idx val="7"/>
          <c:order val="7"/>
          <c:tx>
            <c:strRef>
              <c:f>'Subnational HIV prevalence'!$I$2</c:f>
              <c:strCache>
                <c:ptCount val="1"/>
                <c:pt idx="0">
                  <c:v>Philippines (2018)</c:v>
                </c:pt>
              </c:strCache>
            </c:strRef>
          </c:tx>
          <c:spPr>
            <a:solidFill>
              <a:srgbClr val="FFCCC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prevalence'!$A$3:$A$27</c:f>
              <c:strCache>
                <c:ptCount val="25"/>
                <c:pt idx="0">
                  <c:v>Dhaka</c:v>
                </c:pt>
                <c:pt idx="1">
                  <c:v>Fiji (4 cities)*</c:v>
                </c:pt>
                <c:pt idx="2">
                  <c:v>Vientiane &amp; Svannakhet</c:v>
                </c:pt>
                <c:pt idx="3">
                  <c:v>Hili</c:v>
                </c:pt>
                <c:pt idx="4">
                  <c:v>Pokhara</c:v>
                </c:pt>
                <c:pt idx="5">
                  <c:v>General Santos</c:v>
                </c:pt>
                <c:pt idx="6">
                  <c:v>Iloilo</c:v>
                </c:pt>
                <c:pt idx="7">
                  <c:v>Hyderabad</c:v>
                </c:pt>
                <c:pt idx="8">
                  <c:v>Thane</c:v>
                </c:pt>
                <c:pt idx="9">
                  <c:v>Kolkata</c:v>
                </c:pt>
                <c:pt idx="10">
                  <c:v>Chon Buri</c:v>
                </c:pt>
                <c:pt idx="11">
                  <c:v>Kathmandu</c:v>
                </c:pt>
                <c:pt idx="12">
                  <c:v>Johor</c:v>
                </c:pt>
                <c:pt idx="13">
                  <c:v>North East Delhi</c:v>
                </c:pt>
                <c:pt idx="14">
                  <c:v>Pahang</c:v>
                </c:pt>
                <c:pt idx="15">
                  <c:v>Karachi</c:v>
                </c:pt>
                <c:pt idx="16">
                  <c:v>Phnom Penh</c:v>
                </c:pt>
                <c:pt idx="17">
                  <c:v>Siem Reap</c:v>
                </c:pt>
                <c:pt idx="18">
                  <c:v>Banteay Meanchey</c:v>
                </c:pt>
                <c:pt idx="19">
                  <c:v>Larkana</c:v>
                </c:pt>
                <c:pt idx="20">
                  <c:v>Purwakarta</c:v>
                </c:pt>
                <c:pt idx="21">
                  <c:v>Negeri Sembilan</c:v>
                </c:pt>
                <c:pt idx="22">
                  <c:v>Kuala Lumpur</c:v>
                </c:pt>
                <c:pt idx="23">
                  <c:v>Banyuwangi</c:v>
                </c:pt>
                <c:pt idx="24">
                  <c:v>Yogyakarta City</c:v>
                </c:pt>
              </c:strCache>
            </c:strRef>
          </c:cat>
          <c:val>
            <c:numRef>
              <c:f>'Subnational HIV prevalence'!$I$3:$I$27</c:f>
              <c:numCache>
                <c:formatCode>General</c:formatCode>
                <c:ptCount val="25"/>
                <c:pt idx="5" formatCode="0.0">
                  <c:v>5.9</c:v>
                </c:pt>
                <c:pt idx="6" formatCode="0.0">
                  <c:v>6.1</c:v>
                </c:pt>
              </c:numCache>
            </c:numRef>
          </c:val>
          <c:extLst>
            <c:ext xmlns:c16="http://schemas.microsoft.com/office/drawing/2014/chart" uri="{C3380CC4-5D6E-409C-BE32-E72D297353CC}">
              <c16:uniqueId val="{00000007-1E7A-42C1-8322-B0DF0933E8EE}"/>
            </c:ext>
          </c:extLst>
        </c:ser>
        <c:ser>
          <c:idx val="8"/>
          <c:order val="8"/>
          <c:tx>
            <c:strRef>
              <c:f>'Subnational HIV prevalence'!$J$2</c:f>
              <c:strCache>
                <c:ptCount val="1"/>
                <c:pt idx="0">
                  <c:v>Thailand (2020)</c:v>
                </c:pt>
              </c:strCache>
            </c:strRef>
          </c:tx>
          <c:spPr>
            <a:solidFill>
              <a:srgbClr val="33CCC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prevalence'!$A$3:$A$27</c:f>
              <c:strCache>
                <c:ptCount val="25"/>
                <c:pt idx="0">
                  <c:v>Dhaka</c:v>
                </c:pt>
                <c:pt idx="1">
                  <c:v>Fiji (4 cities)*</c:v>
                </c:pt>
                <c:pt idx="2">
                  <c:v>Vientiane &amp; Svannakhet</c:v>
                </c:pt>
                <c:pt idx="3">
                  <c:v>Hili</c:v>
                </c:pt>
                <c:pt idx="4">
                  <c:v>Pokhara</c:v>
                </c:pt>
                <c:pt idx="5">
                  <c:v>General Santos</c:v>
                </c:pt>
                <c:pt idx="6">
                  <c:v>Iloilo</c:v>
                </c:pt>
                <c:pt idx="7">
                  <c:v>Hyderabad</c:v>
                </c:pt>
                <c:pt idx="8">
                  <c:v>Thane</c:v>
                </c:pt>
                <c:pt idx="9">
                  <c:v>Kolkata</c:v>
                </c:pt>
                <c:pt idx="10">
                  <c:v>Chon Buri</c:v>
                </c:pt>
                <c:pt idx="11">
                  <c:v>Kathmandu</c:v>
                </c:pt>
                <c:pt idx="12">
                  <c:v>Johor</c:v>
                </c:pt>
                <c:pt idx="13">
                  <c:v>North East Delhi</c:v>
                </c:pt>
                <c:pt idx="14">
                  <c:v>Pahang</c:v>
                </c:pt>
                <c:pt idx="15">
                  <c:v>Karachi</c:v>
                </c:pt>
                <c:pt idx="16">
                  <c:v>Phnom Penh</c:v>
                </c:pt>
                <c:pt idx="17">
                  <c:v>Siem Reap</c:v>
                </c:pt>
                <c:pt idx="18">
                  <c:v>Banteay Meanchey</c:v>
                </c:pt>
                <c:pt idx="19">
                  <c:v>Larkana</c:v>
                </c:pt>
                <c:pt idx="20">
                  <c:v>Purwakarta</c:v>
                </c:pt>
                <c:pt idx="21">
                  <c:v>Negeri Sembilan</c:v>
                </c:pt>
                <c:pt idx="22">
                  <c:v>Kuala Lumpur</c:v>
                </c:pt>
                <c:pt idx="23">
                  <c:v>Banyuwangi</c:v>
                </c:pt>
                <c:pt idx="24">
                  <c:v>Yogyakarta City</c:v>
                </c:pt>
              </c:strCache>
            </c:strRef>
          </c:cat>
          <c:val>
            <c:numRef>
              <c:f>'Subnational HIV prevalence'!$J$3:$J$27</c:f>
              <c:numCache>
                <c:formatCode>General</c:formatCode>
                <c:ptCount val="25"/>
                <c:pt idx="10" formatCode="0.0">
                  <c:v>8</c:v>
                </c:pt>
              </c:numCache>
            </c:numRef>
          </c:val>
          <c:extLst>
            <c:ext xmlns:c16="http://schemas.microsoft.com/office/drawing/2014/chart" uri="{C3380CC4-5D6E-409C-BE32-E72D297353CC}">
              <c16:uniqueId val="{00000008-1E7A-42C1-8322-B0DF0933E8EE}"/>
            </c:ext>
          </c:extLst>
        </c:ser>
        <c:ser>
          <c:idx val="9"/>
          <c:order val="9"/>
          <c:tx>
            <c:strRef>
              <c:f>'Subnational HIV prevalence'!$K$2</c:f>
              <c:strCache>
                <c:ptCount val="1"/>
                <c:pt idx="0">
                  <c:v>Pakistan (2016-17)</c:v>
                </c:pt>
              </c:strCache>
            </c:strRef>
          </c:tx>
          <c:spPr>
            <a:solidFill>
              <a:srgbClr val="9B9B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prevalence'!$A$3:$A$27</c:f>
              <c:strCache>
                <c:ptCount val="25"/>
                <c:pt idx="0">
                  <c:v>Dhaka</c:v>
                </c:pt>
                <c:pt idx="1">
                  <c:v>Fiji (4 cities)*</c:v>
                </c:pt>
                <c:pt idx="2">
                  <c:v>Vientiane &amp; Svannakhet</c:v>
                </c:pt>
                <c:pt idx="3">
                  <c:v>Hili</c:v>
                </c:pt>
                <c:pt idx="4">
                  <c:v>Pokhara</c:v>
                </c:pt>
                <c:pt idx="5">
                  <c:v>General Santos</c:v>
                </c:pt>
                <c:pt idx="6">
                  <c:v>Iloilo</c:v>
                </c:pt>
                <c:pt idx="7">
                  <c:v>Hyderabad</c:v>
                </c:pt>
                <c:pt idx="8">
                  <c:v>Thane</c:v>
                </c:pt>
                <c:pt idx="9">
                  <c:v>Kolkata</c:v>
                </c:pt>
                <c:pt idx="10">
                  <c:v>Chon Buri</c:v>
                </c:pt>
                <c:pt idx="11">
                  <c:v>Kathmandu</c:v>
                </c:pt>
                <c:pt idx="12">
                  <c:v>Johor</c:v>
                </c:pt>
                <c:pt idx="13">
                  <c:v>North East Delhi</c:v>
                </c:pt>
                <c:pt idx="14">
                  <c:v>Pahang</c:v>
                </c:pt>
                <c:pt idx="15">
                  <c:v>Karachi</c:v>
                </c:pt>
                <c:pt idx="16">
                  <c:v>Phnom Penh</c:v>
                </c:pt>
                <c:pt idx="17">
                  <c:v>Siem Reap</c:v>
                </c:pt>
                <c:pt idx="18">
                  <c:v>Banteay Meanchey</c:v>
                </c:pt>
                <c:pt idx="19">
                  <c:v>Larkana</c:v>
                </c:pt>
                <c:pt idx="20">
                  <c:v>Purwakarta</c:v>
                </c:pt>
                <c:pt idx="21">
                  <c:v>Negeri Sembilan</c:v>
                </c:pt>
                <c:pt idx="22">
                  <c:v>Kuala Lumpur</c:v>
                </c:pt>
                <c:pt idx="23">
                  <c:v>Banyuwangi</c:v>
                </c:pt>
                <c:pt idx="24">
                  <c:v>Yogyakarta City</c:v>
                </c:pt>
              </c:strCache>
            </c:strRef>
          </c:cat>
          <c:val>
            <c:numRef>
              <c:f>'Subnational HIV prevalence'!$K$3:$K$27</c:f>
              <c:numCache>
                <c:formatCode>General</c:formatCode>
                <c:ptCount val="25"/>
                <c:pt idx="15" formatCode="0.0">
                  <c:v>12.9</c:v>
                </c:pt>
                <c:pt idx="19" formatCode="0.0">
                  <c:v>18.2</c:v>
                </c:pt>
              </c:numCache>
            </c:numRef>
          </c:val>
          <c:extLst>
            <c:ext xmlns:c16="http://schemas.microsoft.com/office/drawing/2014/chart" uri="{C3380CC4-5D6E-409C-BE32-E72D297353CC}">
              <c16:uniqueId val="{00000009-1E7A-42C1-8322-B0DF0933E8EE}"/>
            </c:ext>
          </c:extLst>
        </c:ser>
        <c:ser>
          <c:idx val="10"/>
          <c:order val="10"/>
          <c:tx>
            <c:strRef>
              <c:f>'Subnational HIV prevalence'!$L$2</c:f>
              <c:strCache>
                <c:ptCount val="1"/>
                <c:pt idx="0">
                  <c:v>Indonesia (2018-19)</c:v>
                </c:pt>
              </c:strCache>
            </c:strRef>
          </c:tx>
          <c:spPr>
            <a:solidFill>
              <a:srgbClr val="E31837"/>
            </a:solidFill>
            <a:ln>
              <a:noFill/>
            </a:ln>
          </c:spPr>
          <c:invertIfNegative val="0"/>
          <c:dLbls>
            <c:dLbl>
              <c:idx val="20"/>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17B-4623-96F0-D94D4AE1F6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'Subnational HIV prevalence'!$A$3:$A$27</c:f>
              <c:strCache>
                <c:ptCount val="25"/>
                <c:pt idx="0">
                  <c:v>Dhaka</c:v>
                </c:pt>
                <c:pt idx="1">
                  <c:v>Fiji (4 cities)*</c:v>
                </c:pt>
                <c:pt idx="2">
                  <c:v>Vientiane &amp; Svannakhet</c:v>
                </c:pt>
                <c:pt idx="3">
                  <c:v>Hili</c:v>
                </c:pt>
                <c:pt idx="4">
                  <c:v>Pokhara</c:v>
                </c:pt>
                <c:pt idx="5">
                  <c:v>General Santos</c:v>
                </c:pt>
                <c:pt idx="6">
                  <c:v>Iloilo</c:v>
                </c:pt>
                <c:pt idx="7">
                  <c:v>Hyderabad</c:v>
                </c:pt>
                <c:pt idx="8">
                  <c:v>Thane</c:v>
                </c:pt>
                <c:pt idx="9">
                  <c:v>Kolkata</c:v>
                </c:pt>
                <c:pt idx="10">
                  <c:v>Chon Buri</c:v>
                </c:pt>
                <c:pt idx="11">
                  <c:v>Kathmandu</c:v>
                </c:pt>
                <c:pt idx="12">
                  <c:v>Johor</c:v>
                </c:pt>
                <c:pt idx="13">
                  <c:v>North East Delhi</c:v>
                </c:pt>
                <c:pt idx="14">
                  <c:v>Pahang</c:v>
                </c:pt>
                <c:pt idx="15">
                  <c:v>Karachi</c:v>
                </c:pt>
                <c:pt idx="16">
                  <c:v>Phnom Penh</c:v>
                </c:pt>
                <c:pt idx="17">
                  <c:v>Siem Reap</c:v>
                </c:pt>
                <c:pt idx="18">
                  <c:v>Banteay Meanchey</c:v>
                </c:pt>
                <c:pt idx="19">
                  <c:v>Larkana</c:v>
                </c:pt>
                <c:pt idx="20">
                  <c:v>Purwakarta</c:v>
                </c:pt>
                <c:pt idx="21">
                  <c:v>Negeri Sembilan</c:v>
                </c:pt>
                <c:pt idx="22">
                  <c:v>Kuala Lumpur</c:v>
                </c:pt>
                <c:pt idx="23">
                  <c:v>Banyuwangi</c:v>
                </c:pt>
                <c:pt idx="24">
                  <c:v>Yogyakarta City</c:v>
                </c:pt>
              </c:strCache>
            </c:strRef>
          </c:cat>
          <c:val>
            <c:numRef>
              <c:f>'Subnational HIV prevalence'!$L$3:$L$27</c:f>
              <c:numCache>
                <c:formatCode>General</c:formatCode>
                <c:ptCount val="25"/>
                <c:pt idx="20" formatCode="0.0">
                  <c:v>20</c:v>
                </c:pt>
                <c:pt idx="23" formatCode="0.0">
                  <c:v>32.4</c:v>
                </c:pt>
                <c:pt idx="24" formatCode="0.0">
                  <c:v>36.6</c:v>
                </c:pt>
              </c:numCache>
            </c:numRef>
          </c:val>
          <c:extLst>
            <c:ext xmlns:c16="http://schemas.microsoft.com/office/drawing/2014/chart" uri="{C3380CC4-5D6E-409C-BE32-E72D297353CC}">
              <c16:uniqueId val="{0000000A-1E7A-42C1-8322-B0DF0933E8EE}"/>
            </c:ext>
          </c:extLst>
        </c:ser>
        <c:dLbls>
          <c:showLegendKey val="0"/>
          <c:showVal val="0"/>
          <c:showCatName val="0"/>
          <c:showSerName val="0"/>
          <c:showPercent val="0"/>
          <c:showBubbleSize val="0"/>
        </c:dLbls>
        <c:gapWidth val="70"/>
        <c:overlap val="100"/>
        <c:axId val="107263872"/>
        <c:axId val="107265408"/>
      </c:barChart>
      <c:scatterChart>
        <c:scatterStyle val="smoothMarker"/>
        <c:varyColors val="0"/>
        <c:ser>
          <c:idx val="11"/>
          <c:order val="11"/>
          <c:tx>
            <c:strRef>
              <c:f>'Subnational HIV prevalence'!$L$30</c:f>
              <c:strCache>
                <c:ptCount val="1"/>
                <c:pt idx="0">
                  <c:v>t</c:v>
                </c:pt>
              </c:strCache>
            </c:strRef>
          </c:tx>
          <c:spPr>
            <a:ln w="25400">
              <a:solidFill>
                <a:srgbClr val="E31837"/>
              </a:solidFill>
              <a:prstDash val="dash"/>
            </a:ln>
          </c:spPr>
          <c:marker>
            <c:symbol val="none"/>
          </c:marker>
          <c:xVal>
            <c:numRef>
              <c:f>'Subnational HIV prevalence'!$K$31:$K$32</c:f>
              <c:numCache>
                <c:formatCode>General</c:formatCode>
                <c:ptCount val="2"/>
                <c:pt idx="0">
                  <c:v>0</c:v>
                </c:pt>
                <c:pt idx="1">
                  <c:v>1</c:v>
                </c:pt>
              </c:numCache>
            </c:numRef>
          </c:xVal>
          <c:yVal>
            <c:numRef>
              <c:f>'Subnational HIV prevalence'!$L$31:$L$32</c:f>
              <c:numCache>
                <c:formatCode>General</c:formatCode>
                <c:ptCount val="2"/>
                <c:pt idx="0">
                  <c:v>5</c:v>
                </c:pt>
                <c:pt idx="1">
                  <c:v>5</c:v>
                </c:pt>
              </c:numCache>
            </c:numRef>
          </c:yVal>
          <c:smooth val="1"/>
          <c:extLst>
            <c:ext xmlns:c16="http://schemas.microsoft.com/office/drawing/2014/chart" uri="{C3380CC4-5D6E-409C-BE32-E72D297353CC}">
              <c16:uniqueId val="{0000000B-1E7A-42C1-8322-B0DF0933E8EE}"/>
            </c:ext>
          </c:extLst>
        </c:ser>
        <c:dLbls>
          <c:showLegendKey val="0"/>
          <c:showVal val="0"/>
          <c:showCatName val="0"/>
          <c:showSerName val="0"/>
          <c:showPercent val="0"/>
          <c:showBubbleSize val="0"/>
        </c:dLbls>
        <c:axId val="107277312"/>
        <c:axId val="107275776"/>
      </c:scatterChart>
      <c:catAx>
        <c:axId val="107263872"/>
        <c:scaling>
          <c:orientation val="minMax"/>
        </c:scaling>
        <c:delete val="0"/>
        <c:axPos val="b"/>
        <c:numFmt formatCode="General" sourceLinked="0"/>
        <c:majorTickMark val="out"/>
        <c:minorTickMark val="none"/>
        <c:tickLblPos val="nextTo"/>
        <c:txPr>
          <a:bodyPr rot="-3000000"/>
          <a:lstStyle/>
          <a:p>
            <a:pPr>
              <a:defRPr sz="1400"/>
            </a:pPr>
            <a:endParaRPr lang="en-US"/>
          </a:p>
        </c:txPr>
        <c:crossAx val="107265408"/>
        <c:crosses val="autoZero"/>
        <c:auto val="1"/>
        <c:lblAlgn val="ctr"/>
        <c:lblOffset val="100"/>
        <c:noMultiLvlLbl val="0"/>
      </c:catAx>
      <c:valAx>
        <c:axId val="107265408"/>
        <c:scaling>
          <c:orientation val="minMax"/>
          <c:max val="40"/>
          <c:min val="0"/>
        </c:scaling>
        <c:delete val="0"/>
        <c:axPos val="l"/>
        <c:title>
          <c:tx>
            <c:rich>
              <a:bodyPr rot="0" vert="horz"/>
              <a:lstStyle/>
              <a:p>
                <a:pPr>
                  <a:defRPr/>
                </a:pPr>
                <a:r>
                  <a:rPr lang="en-GB" dirty="0"/>
                  <a:t>%</a:t>
                </a:r>
              </a:p>
            </c:rich>
          </c:tx>
          <c:layout>
            <c:manualLayout>
              <c:xMode val="edge"/>
              <c:yMode val="edge"/>
              <c:x val="4.5770171625415506E-3"/>
              <c:y val="2.5697028003735849E-2"/>
            </c:manualLayout>
          </c:layout>
          <c:overlay val="0"/>
        </c:title>
        <c:numFmt formatCode="0" sourceLinked="0"/>
        <c:majorTickMark val="out"/>
        <c:minorTickMark val="none"/>
        <c:tickLblPos val="nextTo"/>
        <c:txPr>
          <a:bodyPr/>
          <a:lstStyle/>
          <a:p>
            <a:pPr>
              <a:defRPr sz="1400"/>
            </a:pPr>
            <a:endParaRPr lang="en-US"/>
          </a:p>
        </c:txPr>
        <c:crossAx val="107263872"/>
        <c:crosses val="autoZero"/>
        <c:crossBetween val="between"/>
        <c:majorUnit val="10"/>
      </c:valAx>
      <c:valAx>
        <c:axId val="107275776"/>
        <c:scaling>
          <c:orientation val="minMax"/>
          <c:max val="40"/>
          <c:min val="0"/>
        </c:scaling>
        <c:delete val="1"/>
        <c:axPos val="r"/>
        <c:numFmt formatCode="General" sourceLinked="1"/>
        <c:majorTickMark val="out"/>
        <c:minorTickMark val="none"/>
        <c:tickLblPos val="nextTo"/>
        <c:crossAx val="107277312"/>
        <c:crosses val="max"/>
        <c:crossBetween val="midCat"/>
        <c:majorUnit val="10"/>
      </c:valAx>
      <c:valAx>
        <c:axId val="107277312"/>
        <c:scaling>
          <c:orientation val="minMax"/>
          <c:max val="1"/>
          <c:min val="0"/>
        </c:scaling>
        <c:delete val="1"/>
        <c:axPos val="t"/>
        <c:numFmt formatCode="General" sourceLinked="1"/>
        <c:majorTickMark val="out"/>
        <c:minorTickMark val="none"/>
        <c:tickLblPos val="nextTo"/>
        <c:crossAx val="107275776"/>
        <c:crosses val="max"/>
        <c:crossBetween val="midCat"/>
        <c:majorUnit val="0.2"/>
      </c:valAx>
    </c:plotArea>
    <c:legend>
      <c:legendPos val="r"/>
      <c:legendEntry>
        <c:idx val="11"/>
        <c:delete val="1"/>
      </c:legendEntry>
      <c:layout>
        <c:manualLayout>
          <c:xMode val="edge"/>
          <c:yMode val="edge"/>
          <c:x val="0.77282515289139231"/>
          <c:y val="0.15117767081347647"/>
          <c:w val="0.22717482021654353"/>
          <c:h val="0.77811922844071135"/>
        </c:manualLayout>
      </c:layout>
      <c:overlay val="0"/>
      <c:txPr>
        <a:bodyPr/>
        <a:lstStyle/>
        <a:p>
          <a:pPr>
            <a:defRPr sz="1400"/>
          </a:pPr>
          <a:endParaRPr lang="en-US"/>
        </a:p>
      </c:txPr>
    </c:legend>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994288383911757E-2"/>
          <c:y val="0.1374726679227054"/>
          <c:w val="0.9296006491543134"/>
          <c:h val="0.5611886393092228"/>
        </c:manualLayout>
      </c:layout>
      <c:barChart>
        <c:barDir val="col"/>
        <c:grouping val="clustered"/>
        <c:varyColors val="0"/>
        <c:ser>
          <c:idx val="0"/>
          <c:order val="0"/>
          <c:tx>
            <c:strRef>
              <c:f>sti!$B$2</c:f>
              <c:strCache>
                <c:ptCount val="1"/>
                <c:pt idx="0">
                  <c:v>Gonorrhoea</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sti!$A$3:$A$12</c:f>
              <c:strCache>
                <c:ptCount val="10"/>
                <c:pt idx="0">
                  <c:v>Bangladesh,
Dhaka (2015)</c:v>
                </c:pt>
                <c:pt idx="1">
                  <c:v>Cambodia (2019)</c:v>
                </c:pt>
                <c:pt idx="2">
                  <c:v>Fiji (2012)*</c:v>
                </c:pt>
                <c:pt idx="3">
                  <c:v>Indonesia,
Jakarta (2015)</c:v>
                </c:pt>
                <c:pt idx="4">
                  <c:v>Indonesia, 
Surabaya (2015)**</c:v>
                </c:pt>
                <c:pt idx="5">
                  <c:v>Lao PDR (2012)***</c:v>
                </c:pt>
                <c:pt idx="6">
                  <c:v>Philippines, 
Angeles (2015)</c:v>
                </c:pt>
                <c:pt idx="7">
                  <c:v>Philippines, 
Cebu (2015)</c:v>
                </c:pt>
                <c:pt idx="8">
                  <c:v>PNG, Lae (2016-17) #</c:v>
                </c:pt>
                <c:pt idx="9">
                  <c:v>PNG, 
Port Moresby (2016-17) #</c:v>
                </c:pt>
              </c:strCache>
            </c:strRef>
          </c:cat>
          <c:val>
            <c:numRef>
              <c:f>sti!$B$3:$B$12</c:f>
              <c:numCache>
                <c:formatCode>0.0</c:formatCode>
                <c:ptCount val="10"/>
                <c:pt idx="1">
                  <c:v>5.6</c:v>
                </c:pt>
                <c:pt idx="3" formatCode="0">
                  <c:v>11.24</c:v>
                </c:pt>
                <c:pt idx="4" formatCode="0">
                  <c:v>8.8000000000000007</c:v>
                </c:pt>
                <c:pt idx="5" formatCode="0">
                  <c:v>20.7</c:v>
                </c:pt>
                <c:pt idx="8" formatCode="0">
                  <c:v>4.5999999999999996</c:v>
                </c:pt>
                <c:pt idx="9" formatCode="0">
                  <c:v>7.1</c:v>
                </c:pt>
              </c:numCache>
            </c:numRef>
          </c:val>
          <c:extLst>
            <c:ext xmlns:c16="http://schemas.microsoft.com/office/drawing/2014/chart" uri="{C3380CC4-5D6E-409C-BE32-E72D297353CC}">
              <c16:uniqueId val="{00000000-E3BC-407C-92F6-8653CAC49C2F}"/>
            </c:ext>
          </c:extLst>
        </c:ser>
        <c:ser>
          <c:idx val="1"/>
          <c:order val="1"/>
          <c:tx>
            <c:strRef>
              <c:f>sti!$C$2</c:f>
              <c:strCache>
                <c:ptCount val="1"/>
                <c:pt idx="0">
                  <c:v>Chlamydia</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sti!$A$3:$A$12</c:f>
              <c:strCache>
                <c:ptCount val="10"/>
                <c:pt idx="0">
                  <c:v>Bangladesh,
Dhaka (2015)</c:v>
                </c:pt>
                <c:pt idx="1">
                  <c:v>Cambodia (2019)</c:v>
                </c:pt>
                <c:pt idx="2">
                  <c:v>Fiji (2012)*</c:v>
                </c:pt>
                <c:pt idx="3">
                  <c:v>Indonesia,
Jakarta (2015)</c:v>
                </c:pt>
                <c:pt idx="4">
                  <c:v>Indonesia, 
Surabaya (2015)**</c:v>
                </c:pt>
                <c:pt idx="5">
                  <c:v>Lao PDR (2012)***</c:v>
                </c:pt>
                <c:pt idx="6">
                  <c:v>Philippines, 
Angeles (2015)</c:v>
                </c:pt>
                <c:pt idx="7">
                  <c:v>Philippines, 
Cebu (2015)</c:v>
                </c:pt>
                <c:pt idx="8">
                  <c:v>PNG, Lae (2016-17) #</c:v>
                </c:pt>
                <c:pt idx="9">
                  <c:v>PNG, 
Port Moresby (2016-17) #</c:v>
                </c:pt>
              </c:strCache>
            </c:strRef>
          </c:cat>
          <c:val>
            <c:numRef>
              <c:f>sti!$C$3:$C$12</c:f>
              <c:numCache>
                <c:formatCode>0.0</c:formatCode>
                <c:ptCount val="10"/>
                <c:pt idx="1">
                  <c:v>9.1999999999999993</c:v>
                </c:pt>
                <c:pt idx="3" formatCode="0">
                  <c:v>12</c:v>
                </c:pt>
                <c:pt idx="4" formatCode="0">
                  <c:v>16.8</c:v>
                </c:pt>
                <c:pt idx="5" formatCode="0">
                  <c:v>38.1</c:v>
                </c:pt>
                <c:pt idx="8" formatCode="0">
                  <c:v>6.5</c:v>
                </c:pt>
                <c:pt idx="9" formatCode="0">
                  <c:v>9.6</c:v>
                </c:pt>
              </c:numCache>
            </c:numRef>
          </c:val>
          <c:extLst>
            <c:ext xmlns:c16="http://schemas.microsoft.com/office/drawing/2014/chart" uri="{C3380CC4-5D6E-409C-BE32-E72D297353CC}">
              <c16:uniqueId val="{00000001-E3BC-407C-92F6-8653CAC49C2F}"/>
            </c:ext>
          </c:extLst>
        </c:ser>
        <c:ser>
          <c:idx val="2"/>
          <c:order val="2"/>
          <c:tx>
            <c:strRef>
              <c:f>sti!$D$2</c:f>
              <c:strCache>
                <c:ptCount val="1"/>
                <c:pt idx="0">
                  <c:v>Hepatitis B</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sti!$A$3:$A$12</c:f>
              <c:strCache>
                <c:ptCount val="10"/>
                <c:pt idx="0">
                  <c:v>Bangladesh,
Dhaka (2015)</c:v>
                </c:pt>
                <c:pt idx="1">
                  <c:v>Cambodia (2019)</c:v>
                </c:pt>
                <c:pt idx="2">
                  <c:v>Fiji (2012)*</c:v>
                </c:pt>
                <c:pt idx="3">
                  <c:v>Indonesia,
Jakarta (2015)</c:v>
                </c:pt>
                <c:pt idx="4">
                  <c:v>Indonesia, 
Surabaya (2015)**</c:v>
                </c:pt>
                <c:pt idx="5">
                  <c:v>Lao PDR (2012)***</c:v>
                </c:pt>
                <c:pt idx="6">
                  <c:v>Philippines, 
Angeles (2015)</c:v>
                </c:pt>
                <c:pt idx="7">
                  <c:v>Philippines, 
Cebu (2015)</c:v>
                </c:pt>
                <c:pt idx="8">
                  <c:v>PNG, Lae (2016-17) #</c:v>
                </c:pt>
                <c:pt idx="9">
                  <c:v>PNG, 
Port Moresby (2016-17) #</c:v>
                </c:pt>
              </c:strCache>
            </c:strRef>
          </c:cat>
          <c:val>
            <c:numRef>
              <c:f>sti!$D$3:$D$12</c:f>
              <c:numCache>
                <c:formatCode>General</c:formatCode>
                <c:ptCount val="10"/>
                <c:pt idx="2" formatCode="0">
                  <c:v>7.1</c:v>
                </c:pt>
                <c:pt idx="4" formatCode="0">
                  <c:v>18.8</c:v>
                </c:pt>
                <c:pt idx="6" formatCode="0">
                  <c:v>9.6</c:v>
                </c:pt>
                <c:pt idx="7" formatCode="0">
                  <c:v>6.7</c:v>
                </c:pt>
                <c:pt idx="8" formatCode="0">
                  <c:v>13.8</c:v>
                </c:pt>
                <c:pt idx="9" formatCode="0">
                  <c:v>11.6</c:v>
                </c:pt>
              </c:numCache>
            </c:numRef>
          </c:val>
          <c:extLst>
            <c:ext xmlns:c16="http://schemas.microsoft.com/office/drawing/2014/chart" uri="{C3380CC4-5D6E-409C-BE32-E72D297353CC}">
              <c16:uniqueId val="{00000002-E3BC-407C-92F6-8653CAC49C2F}"/>
            </c:ext>
          </c:extLst>
        </c:ser>
        <c:ser>
          <c:idx val="3"/>
          <c:order val="3"/>
          <c:tx>
            <c:strRef>
              <c:f>sti!$E$2</c:f>
              <c:strCache>
                <c:ptCount val="1"/>
                <c:pt idx="0">
                  <c:v>Hepatitis C</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sti!$A$3:$A$12</c:f>
              <c:strCache>
                <c:ptCount val="10"/>
                <c:pt idx="0">
                  <c:v>Bangladesh,
Dhaka (2015)</c:v>
                </c:pt>
                <c:pt idx="1">
                  <c:v>Cambodia (2019)</c:v>
                </c:pt>
                <c:pt idx="2">
                  <c:v>Fiji (2012)*</c:v>
                </c:pt>
                <c:pt idx="3">
                  <c:v>Indonesia,
Jakarta (2015)</c:v>
                </c:pt>
                <c:pt idx="4">
                  <c:v>Indonesia, 
Surabaya (2015)**</c:v>
                </c:pt>
                <c:pt idx="5">
                  <c:v>Lao PDR (2012)***</c:v>
                </c:pt>
                <c:pt idx="6">
                  <c:v>Philippines, 
Angeles (2015)</c:v>
                </c:pt>
                <c:pt idx="7">
                  <c:v>Philippines, 
Cebu (2015)</c:v>
                </c:pt>
                <c:pt idx="8">
                  <c:v>PNG, Lae (2016-17) #</c:v>
                </c:pt>
                <c:pt idx="9">
                  <c:v>PNG, 
Port Moresby (2016-17) #</c:v>
                </c:pt>
              </c:strCache>
            </c:strRef>
          </c:cat>
          <c:val>
            <c:numRef>
              <c:f>sti!$E$3:$E$12</c:f>
              <c:numCache>
                <c:formatCode>General</c:formatCode>
                <c:ptCount val="10"/>
                <c:pt idx="4" formatCode="0">
                  <c:v>6.5</c:v>
                </c:pt>
              </c:numCache>
            </c:numRef>
          </c:val>
          <c:extLst>
            <c:ext xmlns:c16="http://schemas.microsoft.com/office/drawing/2014/chart" uri="{C3380CC4-5D6E-409C-BE32-E72D297353CC}">
              <c16:uniqueId val="{00000003-E3BC-407C-92F6-8653CAC49C2F}"/>
            </c:ext>
          </c:extLst>
        </c:ser>
        <c:ser>
          <c:idx val="4"/>
          <c:order val="4"/>
          <c:tx>
            <c:strRef>
              <c:f>sti!$F$2</c:f>
              <c:strCache>
                <c:ptCount val="1"/>
                <c:pt idx="0">
                  <c:v>Syphilis</c:v>
                </c:pt>
              </c:strCache>
            </c:strRef>
          </c:tx>
          <c:spPr>
            <a:solidFill>
              <a:srgbClr val="FF7D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sti!$A$3:$A$12</c:f>
              <c:strCache>
                <c:ptCount val="10"/>
                <c:pt idx="0">
                  <c:v>Bangladesh,
Dhaka (2015)</c:v>
                </c:pt>
                <c:pt idx="1">
                  <c:v>Cambodia (2019)</c:v>
                </c:pt>
                <c:pt idx="2">
                  <c:v>Fiji (2012)*</c:v>
                </c:pt>
                <c:pt idx="3">
                  <c:v>Indonesia,
Jakarta (2015)</c:v>
                </c:pt>
                <c:pt idx="4">
                  <c:v>Indonesia, 
Surabaya (2015)**</c:v>
                </c:pt>
                <c:pt idx="5">
                  <c:v>Lao PDR (2012)***</c:v>
                </c:pt>
                <c:pt idx="6">
                  <c:v>Philippines, 
Angeles (2015)</c:v>
                </c:pt>
                <c:pt idx="7">
                  <c:v>Philippines, 
Cebu (2015)</c:v>
                </c:pt>
                <c:pt idx="8">
                  <c:v>PNG, Lae (2016-17) #</c:v>
                </c:pt>
                <c:pt idx="9">
                  <c:v>PNG, 
Port Moresby (2016-17) #</c:v>
                </c:pt>
              </c:strCache>
            </c:strRef>
          </c:cat>
          <c:val>
            <c:numRef>
              <c:f>sti!$F$3:$F$12</c:f>
              <c:numCache>
                <c:formatCode>0</c:formatCode>
                <c:ptCount val="10"/>
                <c:pt idx="0">
                  <c:v>2.1</c:v>
                </c:pt>
                <c:pt idx="1">
                  <c:v>15.6</c:v>
                </c:pt>
                <c:pt idx="2">
                  <c:v>30</c:v>
                </c:pt>
                <c:pt idx="3">
                  <c:v>18</c:v>
                </c:pt>
                <c:pt idx="4">
                  <c:v>20.399999999999999</c:v>
                </c:pt>
                <c:pt idx="8">
                  <c:v>21.1</c:v>
                </c:pt>
                <c:pt idx="9">
                  <c:v>10</c:v>
                </c:pt>
              </c:numCache>
            </c:numRef>
          </c:val>
          <c:extLst>
            <c:ext xmlns:c16="http://schemas.microsoft.com/office/drawing/2014/chart" uri="{C3380CC4-5D6E-409C-BE32-E72D297353CC}">
              <c16:uniqueId val="{00000004-E3BC-407C-92F6-8653CAC49C2F}"/>
            </c:ext>
          </c:extLst>
        </c:ser>
        <c:dLbls>
          <c:showLegendKey val="0"/>
          <c:showVal val="0"/>
          <c:showCatName val="0"/>
          <c:showSerName val="0"/>
          <c:showPercent val="0"/>
          <c:showBubbleSize val="0"/>
        </c:dLbls>
        <c:gapWidth val="60"/>
        <c:axId val="181523968"/>
        <c:axId val="181525504"/>
      </c:barChart>
      <c:catAx>
        <c:axId val="181523968"/>
        <c:scaling>
          <c:orientation val="minMax"/>
        </c:scaling>
        <c:delete val="0"/>
        <c:axPos val="b"/>
        <c:majorGridlines>
          <c:spPr>
            <a:ln>
              <a:solidFill>
                <a:srgbClr val="00A99A"/>
              </a:solidFill>
              <a:prstDash val="dashDot"/>
            </a:ln>
          </c:spPr>
        </c:majorGridlines>
        <c:numFmt formatCode="General" sourceLinked="0"/>
        <c:majorTickMark val="out"/>
        <c:minorTickMark val="none"/>
        <c:tickLblPos val="nextTo"/>
        <c:crossAx val="181525504"/>
        <c:crosses val="autoZero"/>
        <c:auto val="1"/>
        <c:lblAlgn val="ctr"/>
        <c:lblOffset val="100"/>
        <c:noMultiLvlLbl val="0"/>
      </c:catAx>
      <c:valAx>
        <c:axId val="181525504"/>
        <c:scaling>
          <c:orientation val="minMax"/>
          <c:max val="50"/>
          <c:min val="0"/>
        </c:scaling>
        <c:delete val="0"/>
        <c:axPos val="l"/>
        <c:majorGridlines>
          <c:spPr>
            <a:ln>
              <a:solidFill>
                <a:srgbClr val="00A99A"/>
              </a:solidFill>
              <a:prstDash val="dashDot"/>
            </a:ln>
          </c:spPr>
        </c:majorGridlines>
        <c:title>
          <c:tx>
            <c:rich>
              <a:bodyPr rot="0" vert="horz"/>
              <a:lstStyle/>
              <a:p>
                <a:pPr>
                  <a:defRPr/>
                </a:pPr>
                <a:r>
                  <a:rPr lang="en-US" dirty="0"/>
                  <a:t>%</a:t>
                </a:r>
              </a:p>
            </c:rich>
          </c:tx>
          <c:layout>
            <c:manualLayout>
              <c:xMode val="edge"/>
              <c:yMode val="edge"/>
              <c:x val="6.4092737937697473E-4"/>
              <c:y val="9.6640796804678769E-2"/>
            </c:manualLayout>
          </c:layout>
          <c:overlay val="0"/>
        </c:title>
        <c:numFmt formatCode="0" sourceLinked="0"/>
        <c:majorTickMark val="out"/>
        <c:minorTickMark val="none"/>
        <c:tickLblPos val="nextTo"/>
        <c:crossAx val="181523968"/>
        <c:crosses val="autoZero"/>
        <c:crossBetween val="between"/>
        <c:majorUnit val="10"/>
      </c:valAx>
    </c:plotArea>
    <c:legend>
      <c:legendPos val="t"/>
      <c:overlay val="0"/>
      <c:txPr>
        <a:bodyPr/>
        <a:lstStyle/>
        <a:p>
          <a:pPr>
            <a:defRPr sz="1400"/>
          </a:pPr>
          <a:endParaRPr lang="en-US"/>
        </a:p>
      </c:txPr>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372862785361013E-2"/>
          <c:y val="0.10450363123074988"/>
          <c:w val="0.8824815441962387"/>
          <c:h val="0.45871103505968924"/>
        </c:manualLayout>
      </c:layout>
      <c:barChart>
        <c:barDir val="col"/>
        <c:grouping val="clustered"/>
        <c:varyColors val="0"/>
        <c:ser>
          <c:idx val="0"/>
          <c:order val="0"/>
          <c:spPr>
            <a:solidFill>
              <a:srgbClr val="CDC884"/>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use-last sex_client'!$B$4:$B$16</c:f>
              <c:strCache>
                <c:ptCount val="13"/>
                <c:pt idx="0">
                  <c:v>Nepal (2017) #</c:v>
                </c:pt>
                <c:pt idx="1">
                  <c:v>Fiji (2012)</c:v>
                </c:pt>
                <c:pt idx="2">
                  <c:v>Cambodia (2019)</c:v>
                </c:pt>
                <c:pt idx="3">
                  <c:v>Thailand (2020)</c:v>
                </c:pt>
                <c:pt idx="4">
                  <c:v>Malaysia (2017)</c:v>
                </c:pt>
                <c:pt idx="5">
                  <c:v>Sri Lanka (2018)</c:v>
                </c:pt>
                <c:pt idx="6">
                  <c:v>Lao PDR (2012) **</c:v>
                </c:pt>
                <c:pt idx="7">
                  <c:v>Indonesia (2018-19)</c:v>
                </c:pt>
                <c:pt idx="8">
                  <c:v>India (2019-20)</c:v>
                </c:pt>
                <c:pt idx="9">
                  <c:v>Samoa (2018)</c:v>
                </c:pt>
                <c:pt idx="10">
                  <c:v>Bangladesh(2015)*</c:v>
                </c:pt>
                <c:pt idx="11">
                  <c:v>Philippines (2018)</c:v>
                </c:pt>
                <c:pt idx="12">
                  <c:v>Pakistan (2016)</c:v>
                </c:pt>
              </c:strCache>
            </c:strRef>
          </c:cat>
          <c:val>
            <c:numRef>
              <c:f>'TG_Condom use-last sex_client'!$C$4:$C$16</c:f>
              <c:numCache>
                <c:formatCode>0</c:formatCode>
                <c:ptCount val="13"/>
                <c:pt idx="0">
                  <c:v>91.5</c:v>
                </c:pt>
                <c:pt idx="1">
                  <c:v>89</c:v>
                </c:pt>
                <c:pt idx="2">
                  <c:v>83.8</c:v>
                </c:pt>
                <c:pt idx="3">
                  <c:v>78.8</c:v>
                </c:pt>
                <c:pt idx="4">
                  <c:v>78.2</c:v>
                </c:pt>
                <c:pt idx="5">
                  <c:v>76.3</c:v>
                </c:pt>
                <c:pt idx="6">
                  <c:v>73.7</c:v>
                </c:pt>
                <c:pt idx="7">
                  <c:v>68.900000000000006</c:v>
                </c:pt>
                <c:pt idx="8">
                  <c:v>68.2</c:v>
                </c:pt>
                <c:pt idx="9">
                  <c:v>64.099999999999994</c:v>
                </c:pt>
                <c:pt idx="10">
                  <c:v>41.1</c:v>
                </c:pt>
                <c:pt idx="11">
                  <c:v>40.6</c:v>
                </c:pt>
                <c:pt idx="12">
                  <c:v>24.4</c:v>
                </c:pt>
              </c:numCache>
            </c:numRef>
          </c:val>
          <c:extLst>
            <c:ext xmlns:c16="http://schemas.microsoft.com/office/drawing/2014/chart" uri="{C3380CC4-5D6E-409C-BE32-E72D297353CC}">
              <c16:uniqueId val="{00000000-36DE-4EBD-8955-DD171CF9D299}"/>
            </c:ext>
          </c:extLst>
        </c:ser>
        <c:dLbls>
          <c:showLegendKey val="0"/>
          <c:showVal val="0"/>
          <c:showCatName val="0"/>
          <c:showSerName val="0"/>
          <c:showPercent val="0"/>
          <c:showBubbleSize val="0"/>
        </c:dLbls>
        <c:gapWidth val="100"/>
        <c:axId val="316938880"/>
        <c:axId val="316944768"/>
      </c:barChart>
      <c:scatterChart>
        <c:scatterStyle val="lineMarker"/>
        <c:varyColors val="0"/>
        <c:ser>
          <c:idx val="1"/>
          <c:order val="1"/>
          <c:tx>
            <c:strRef>
              <c:f>'TG_Condom use-last sex_client'!$H$1</c:f>
              <c:strCache>
                <c:ptCount val="1"/>
                <c:pt idx="0">
                  <c:v>t</c:v>
                </c:pt>
              </c:strCache>
            </c:strRef>
          </c:tx>
          <c:spPr>
            <a:ln w="19050">
              <a:solidFill>
                <a:srgbClr val="E31837"/>
              </a:solidFill>
              <a:prstDash val="dash"/>
            </a:ln>
          </c:spPr>
          <c:marker>
            <c:symbol val="none"/>
          </c:marker>
          <c:xVal>
            <c:numRef>
              <c:f>'TG_Condom use-last sex_client'!$G$2:$G$3</c:f>
              <c:numCache>
                <c:formatCode>General</c:formatCode>
                <c:ptCount val="2"/>
                <c:pt idx="0">
                  <c:v>0</c:v>
                </c:pt>
                <c:pt idx="1">
                  <c:v>1</c:v>
                </c:pt>
              </c:numCache>
            </c:numRef>
          </c:xVal>
          <c:yVal>
            <c:numRef>
              <c:f>'TG_Condom use-last sex_client'!$H$2:$H$3</c:f>
              <c:numCache>
                <c:formatCode>General</c:formatCode>
                <c:ptCount val="2"/>
                <c:pt idx="0">
                  <c:v>90</c:v>
                </c:pt>
                <c:pt idx="1">
                  <c:v>90</c:v>
                </c:pt>
              </c:numCache>
            </c:numRef>
          </c:yVal>
          <c:smooth val="0"/>
          <c:extLst>
            <c:ext xmlns:c16="http://schemas.microsoft.com/office/drawing/2014/chart" uri="{C3380CC4-5D6E-409C-BE32-E72D297353CC}">
              <c16:uniqueId val="{00000001-36DE-4EBD-8955-DD171CF9D299}"/>
            </c:ext>
          </c:extLst>
        </c:ser>
        <c:dLbls>
          <c:showLegendKey val="0"/>
          <c:showVal val="0"/>
          <c:showCatName val="0"/>
          <c:showSerName val="0"/>
          <c:showPercent val="0"/>
          <c:showBubbleSize val="0"/>
        </c:dLbls>
        <c:axId val="316948480"/>
        <c:axId val="316946688"/>
      </c:scatterChart>
      <c:catAx>
        <c:axId val="316938880"/>
        <c:scaling>
          <c:orientation val="minMax"/>
        </c:scaling>
        <c:delete val="0"/>
        <c:axPos val="b"/>
        <c:numFmt formatCode="General" sourceLinked="0"/>
        <c:majorTickMark val="out"/>
        <c:minorTickMark val="none"/>
        <c:tickLblPos val="nextTo"/>
        <c:crossAx val="316944768"/>
        <c:crosses val="autoZero"/>
        <c:auto val="1"/>
        <c:lblAlgn val="ctr"/>
        <c:lblOffset val="100"/>
        <c:noMultiLvlLbl val="0"/>
      </c:catAx>
      <c:valAx>
        <c:axId val="316944768"/>
        <c:scaling>
          <c:orientation val="minMax"/>
          <c:max val="100"/>
        </c:scaling>
        <c:delete val="0"/>
        <c:axPos val="l"/>
        <c:title>
          <c:tx>
            <c:rich>
              <a:bodyPr rot="0" vert="horz"/>
              <a:lstStyle/>
              <a:p>
                <a:pPr>
                  <a:defRPr/>
                </a:pPr>
                <a:r>
                  <a:rPr lang="en-GB"/>
                  <a:t>%</a:t>
                </a:r>
              </a:p>
            </c:rich>
          </c:tx>
          <c:layout>
            <c:manualLayout>
              <c:xMode val="edge"/>
              <c:yMode val="edge"/>
              <c:x val="1.0868010487631332E-2"/>
              <c:y val="7.4275989948032306E-2"/>
            </c:manualLayout>
          </c:layout>
          <c:overlay val="0"/>
        </c:title>
        <c:numFmt formatCode="0" sourceLinked="1"/>
        <c:majorTickMark val="out"/>
        <c:minorTickMark val="none"/>
        <c:tickLblPos val="nextTo"/>
        <c:crossAx val="316938880"/>
        <c:crosses val="autoZero"/>
        <c:crossBetween val="between"/>
        <c:majorUnit val="10"/>
      </c:valAx>
      <c:valAx>
        <c:axId val="316946688"/>
        <c:scaling>
          <c:orientation val="minMax"/>
          <c:max val="100"/>
          <c:min val="0"/>
        </c:scaling>
        <c:delete val="1"/>
        <c:axPos val="r"/>
        <c:numFmt formatCode="General" sourceLinked="1"/>
        <c:majorTickMark val="out"/>
        <c:minorTickMark val="none"/>
        <c:tickLblPos val="nextTo"/>
        <c:crossAx val="316948480"/>
        <c:crosses val="max"/>
        <c:crossBetween val="midCat"/>
        <c:majorUnit val="10"/>
      </c:valAx>
      <c:valAx>
        <c:axId val="316948480"/>
        <c:scaling>
          <c:orientation val="minMax"/>
          <c:max val="1"/>
          <c:min val="0"/>
        </c:scaling>
        <c:delete val="1"/>
        <c:axPos val="t"/>
        <c:numFmt formatCode="General" sourceLinked="1"/>
        <c:majorTickMark val="out"/>
        <c:minorTickMark val="none"/>
        <c:tickLblPos val="nextTo"/>
        <c:crossAx val="316946688"/>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874868654449536E-2"/>
          <c:y val="8.9446816515336675E-2"/>
          <c:w val="0.85796740228031554"/>
          <c:h val="0.65995444950561044"/>
        </c:manualLayout>
      </c:layout>
      <c:barChart>
        <c:barDir val="col"/>
        <c:grouping val="clustered"/>
        <c:varyColors val="0"/>
        <c:ser>
          <c:idx val="0"/>
          <c:order val="0"/>
          <c:spPr>
            <a:solidFill>
              <a:srgbClr val="00A99A"/>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use-casual partner'!$B$4:$B$10</c:f>
              <c:strCache>
                <c:ptCount val="7"/>
                <c:pt idx="0">
                  <c:v>Bangladesh
(2015) *</c:v>
                </c:pt>
                <c:pt idx="1">
                  <c:v>Malaysia 
(2014)</c:v>
                </c:pt>
                <c:pt idx="2">
                  <c:v>Lao PDR 
(2012)</c:v>
                </c:pt>
                <c:pt idx="3">
                  <c:v>Indonesia 
(2011)</c:v>
                </c:pt>
                <c:pt idx="4">
                  <c:v>Cambodia
(2019)</c:v>
                </c:pt>
                <c:pt idx="5">
                  <c:v>Nepal
(2017) **</c:v>
                </c:pt>
                <c:pt idx="6">
                  <c:v>India 
(2014-2015)</c:v>
                </c:pt>
              </c:strCache>
            </c:strRef>
          </c:cat>
          <c:val>
            <c:numRef>
              <c:f>'TG_Condom use-casual partner'!$C$4:$C$10</c:f>
              <c:numCache>
                <c:formatCode>0</c:formatCode>
                <c:ptCount val="7"/>
                <c:pt idx="0" formatCode="General">
                  <c:v>33.299999999999997</c:v>
                </c:pt>
                <c:pt idx="1">
                  <c:v>58.7</c:v>
                </c:pt>
                <c:pt idx="2" formatCode="General">
                  <c:v>70</c:v>
                </c:pt>
                <c:pt idx="3" formatCode="General">
                  <c:v>70</c:v>
                </c:pt>
                <c:pt idx="4">
                  <c:v>83.8</c:v>
                </c:pt>
                <c:pt idx="5" formatCode="General">
                  <c:v>87</c:v>
                </c:pt>
                <c:pt idx="6" formatCode="General">
                  <c:v>92.7</c:v>
                </c:pt>
              </c:numCache>
            </c:numRef>
          </c:val>
          <c:extLst>
            <c:ext xmlns:c16="http://schemas.microsoft.com/office/drawing/2014/chart" uri="{C3380CC4-5D6E-409C-BE32-E72D297353CC}">
              <c16:uniqueId val="{00000000-493B-48BC-86AB-F2636230BA93}"/>
            </c:ext>
          </c:extLst>
        </c:ser>
        <c:dLbls>
          <c:dLblPos val="outEnd"/>
          <c:showLegendKey val="0"/>
          <c:showVal val="1"/>
          <c:showCatName val="0"/>
          <c:showSerName val="0"/>
          <c:showPercent val="0"/>
          <c:showBubbleSize val="0"/>
        </c:dLbls>
        <c:gapWidth val="140"/>
        <c:axId val="314938880"/>
        <c:axId val="314940416"/>
      </c:barChart>
      <c:scatterChart>
        <c:scatterStyle val="lineMarker"/>
        <c:varyColors val="0"/>
        <c:ser>
          <c:idx val="1"/>
          <c:order val="1"/>
          <c:tx>
            <c:strRef>
              <c:f>'TG_Condom use-casual partner'!$I$2</c:f>
              <c:strCache>
                <c:ptCount val="1"/>
                <c:pt idx="0">
                  <c:v>t</c:v>
                </c:pt>
              </c:strCache>
            </c:strRef>
          </c:tx>
          <c:spPr>
            <a:ln w="19050">
              <a:solidFill>
                <a:srgbClr val="E31837"/>
              </a:solidFill>
              <a:prstDash val="dash"/>
            </a:ln>
          </c:spPr>
          <c:marker>
            <c:symbol val="none"/>
          </c:marker>
          <c:xVal>
            <c:numRef>
              <c:f>'TG_Condom use-casual partner'!$H$3:$H$4</c:f>
              <c:numCache>
                <c:formatCode>General</c:formatCode>
                <c:ptCount val="2"/>
                <c:pt idx="0">
                  <c:v>0</c:v>
                </c:pt>
                <c:pt idx="1">
                  <c:v>1</c:v>
                </c:pt>
              </c:numCache>
            </c:numRef>
          </c:xVal>
          <c:yVal>
            <c:numRef>
              <c:f>'TG_Condom use-casual partner'!$I$3:$I$4</c:f>
              <c:numCache>
                <c:formatCode>General</c:formatCode>
                <c:ptCount val="2"/>
                <c:pt idx="0">
                  <c:v>90</c:v>
                </c:pt>
                <c:pt idx="1">
                  <c:v>90</c:v>
                </c:pt>
              </c:numCache>
            </c:numRef>
          </c:yVal>
          <c:smooth val="0"/>
          <c:extLst>
            <c:ext xmlns:c16="http://schemas.microsoft.com/office/drawing/2014/chart" uri="{C3380CC4-5D6E-409C-BE32-E72D297353CC}">
              <c16:uniqueId val="{00000001-493B-48BC-86AB-F2636230BA93}"/>
            </c:ext>
          </c:extLst>
        </c:ser>
        <c:dLbls>
          <c:showLegendKey val="0"/>
          <c:showVal val="0"/>
          <c:showCatName val="0"/>
          <c:showSerName val="0"/>
          <c:showPercent val="0"/>
          <c:showBubbleSize val="0"/>
        </c:dLbls>
        <c:axId val="314956416"/>
        <c:axId val="314954880"/>
      </c:scatterChart>
      <c:catAx>
        <c:axId val="314938880"/>
        <c:scaling>
          <c:orientation val="minMax"/>
        </c:scaling>
        <c:delete val="0"/>
        <c:axPos val="b"/>
        <c:numFmt formatCode="General" sourceLinked="0"/>
        <c:majorTickMark val="out"/>
        <c:minorTickMark val="none"/>
        <c:tickLblPos val="nextTo"/>
        <c:crossAx val="314940416"/>
        <c:crosses val="autoZero"/>
        <c:auto val="1"/>
        <c:lblAlgn val="ctr"/>
        <c:lblOffset val="100"/>
        <c:noMultiLvlLbl val="0"/>
      </c:catAx>
      <c:valAx>
        <c:axId val="314940416"/>
        <c:scaling>
          <c:orientation val="minMax"/>
          <c:max val="100"/>
          <c:min val="0"/>
        </c:scaling>
        <c:delete val="0"/>
        <c:axPos val="l"/>
        <c:title>
          <c:tx>
            <c:rich>
              <a:bodyPr rot="0" vert="horz"/>
              <a:lstStyle/>
              <a:p>
                <a:pPr>
                  <a:defRPr/>
                </a:pPr>
                <a:r>
                  <a:rPr lang="en-GB"/>
                  <a:t>%</a:t>
                </a:r>
              </a:p>
            </c:rich>
          </c:tx>
          <c:layout>
            <c:manualLayout>
              <c:xMode val="edge"/>
              <c:yMode val="edge"/>
              <c:x val="0"/>
              <c:y val="2.6117678843764834E-2"/>
            </c:manualLayout>
          </c:layout>
          <c:overlay val="0"/>
        </c:title>
        <c:numFmt formatCode="General" sourceLinked="1"/>
        <c:majorTickMark val="out"/>
        <c:minorTickMark val="none"/>
        <c:tickLblPos val="nextTo"/>
        <c:crossAx val="314938880"/>
        <c:crosses val="autoZero"/>
        <c:crossBetween val="between"/>
        <c:majorUnit val="10"/>
      </c:valAx>
      <c:valAx>
        <c:axId val="314954880"/>
        <c:scaling>
          <c:orientation val="minMax"/>
          <c:max val="100"/>
          <c:min val="0"/>
        </c:scaling>
        <c:delete val="1"/>
        <c:axPos val="r"/>
        <c:numFmt formatCode="General" sourceLinked="1"/>
        <c:majorTickMark val="out"/>
        <c:minorTickMark val="none"/>
        <c:tickLblPos val="nextTo"/>
        <c:crossAx val="314956416"/>
        <c:crosses val="max"/>
        <c:crossBetween val="midCat"/>
        <c:majorUnit val="10"/>
      </c:valAx>
      <c:valAx>
        <c:axId val="314956416"/>
        <c:scaling>
          <c:orientation val="minMax"/>
          <c:max val="1"/>
          <c:min val="0"/>
        </c:scaling>
        <c:delete val="1"/>
        <c:axPos val="t"/>
        <c:numFmt formatCode="General" sourceLinked="1"/>
        <c:majorTickMark val="out"/>
        <c:minorTickMark val="none"/>
        <c:tickLblPos val="nextTo"/>
        <c:crossAx val="314954880"/>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91470862486222E-2"/>
          <c:y val="0.16035991040678019"/>
          <c:w val="0.90235577047111049"/>
          <c:h val="0.57823237894202228"/>
        </c:manualLayout>
      </c:layout>
      <c:barChart>
        <c:barDir val="col"/>
        <c:grouping val="clustered"/>
        <c:varyColors val="0"/>
        <c:ser>
          <c:idx val="0"/>
          <c:order val="0"/>
          <c:tx>
            <c:strRef>
              <c:f>'consist cndm use_casual partner'!$C$2</c:f>
              <c:strCache>
                <c:ptCount val="1"/>
                <c:pt idx="0">
                  <c:v>last month</c:v>
                </c:pt>
              </c:strCache>
            </c:strRef>
          </c:tx>
          <c:spPr>
            <a:solidFill>
              <a:srgbClr val="0CBCC1"/>
            </a:solidFill>
            <a:ln w="12700">
              <a:solidFill>
                <a:sysClr val="window" lastClr="FFFFFF"/>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(2015)</c:v>
                </c:pt>
                <c:pt idx="2">
                  <c:v>Lao PDR
(2012)</c:v>
                </c:pt>
                <c:pt idx="3">
                  <c:v>India
(2014-2015)</c:v>
                </c:pt>
                <c:pt idx="4">
                  <c:v>Nepal**
(2017)</c:v>
                </c:pt>
                <c:pt idx="5">
                  <c:v>Cambodia
(2019)</c:v>
                </c:pt>
                <c:pt idx="6">
                  <c:v>Indonesia
(2015)</c:v>
                </c:pt>
              </c:strCache>
            </c:strRef>
          </c:cat>
          <c:val>
            <c:numRef>
              <c:f>'consist cndm use_casual partner'!$C$3:$C$9</c:f>
              <c:numCache>
                <c:formatCode>0</c:formatCode>
                <c:ptCount val="7"/>
                <c:pt idx="0">
                  <c:v>6.7</c:v>
                </c:pt>
                <c:pt idx="1">
                  <c:v>20.2</c:v>
                </c:pt>
                <c:pt idx="2">
                  <c:v>59.8</c:v>
                </c:pt>
                <c:pt idx="3">
                  <c:v>60.4</c:v>
                </c:pt>
                <c:pt idx="4">
                  <c:v>77.2</c:v>
                </c:pt>
              </c:numCache>
            </c:numRef>
          </c:val>
          <c:extLst>
            <c:ext xmlns:c16="http://schemas.microsoft.com/office/drawing/2014/chart" uri="{C3380CC4-5D6E-409C-BE32-E72D297353CC}">
              <c16:uniqueId val="{00000000-0457-4892-9B36-087EC58279E6}"/>
            </c:ext>
          </c:extLst>
        </c:ser>
        <c:ser>
          <c:idx val="1"/>
          <c:order val="1"/>
          <c:tx>
            <c:strRef>
              <c:f>'consist cndm use_casual partner'!$D$2</c:f>
              <c:strCache>
                <c:ptCount val="1"/>
                <c:pt idx="0">
                  <c:v>last 6 months</c:v>
                </c:pt>
              </c:strCache>
            </c:strRef>
          </c:tx>
          <c:spPr>
            <a:solidFill>
              <a:srgbClr val="63CDF6"/>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(2015)</c:v>
                </c:pt>
                <c:pt idx="2">
                  <c:v>Lao PDR
(2012)</c:v>
                </c:pt>
                <c:pt idx="3">
                  <c:v>India
(2014-2015)</c:v>
                </c:pt>
                <c:pt idx="4">
                  <c:v>Nepal**
(2017)</c:v>
                </c:pt>
                <c:pt idx="5">
                  <c:v>Cambodia
(2019)</c:v>
                </c:pt>
                <c:pt idx="6">
                  <c:v>Indonesia
(2015)</c:v>
                </c:pt>
              </c:strCache>
            </c:strRef>
          </c:cat>
          <c:val>
            <c:numRef>
              <c:f>'consist cndm use_casual partner'!$D$3:$D$9</c:f>
              <c:numCache>
                <c:formatCode>General</c:formatCode>
                <c:ptCount val="7"/>
                <c:pt idx="5" formatCode="0">
                  <c:v>51.2</c:v>
                </c:pt>
              </c:numCache>
            </c:numRef>
          </c:val>
          <c:extLst>
            <c:ext xmlns:c16="http://schemas.microsoft.com/office/drawing/2014/chart" uri="{C3380CC4-5D6E-409C-BE32-E72D297353CC}">
              <c16:uniqueId val="{00000001-0457-4892-9B36-087EC58279E6}"/>
            </c:ext>
          </c:extLst>
        </c:ser>
        <c:ser>
          <c:idx val="2"/>
          <c:order val="2"/>
          <c:tx>
            <c:strRef>
              <c:f>'consist cndm use_casual partner'!$E$2</c:f>
              <c:strCache>
                <c:ptCount val="1"/>
                <c:pt idx="0">
                  <c:v>last year</c:v>
                </c:pt>
              </c:strCache>
            </c:strRef>
          </c:tx>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(2015)</c:v>
                </c:pt>
                <c:pt idx="2">
                  <c:v>Lao PDR
(2012)</c:v>
                </c:pt>
                <c:pt idx="3">
                  <c:v>India
(2014-2015)</c:v>
                </c:pt>
                <c:pt idx="4">
                  <c:v>Nepal**
(2017)</c:v>
                </c:pt>
                <c:pt idx="5">
                  <c:v>Cambodia
(2019)</c:v>
                </c:pt>
                <c:pt idx="6">
                  <c:v>Indonesia
(2015)</c:v>
                </c:pt>
              </c:strCache>
            </c:strRef>
          </c:cat>
          <c:val>
            <c:numRef>
              <c:f>'consist cndm use_casual partner'!$E$3:$E$9</c:f>
              <c:numCache>
                <c:formatCode>General</c:formatCode>
                <c:ptCount val="7"/>
              </c:numCache>
            </c:numRef>
          </c:val>
          <c:extLst>
            <c:ext xmlns:c16="http://schemas.microsoft.com/office/drawing/2014/chart" uri="{C3380CC4-5D6E-409C-BE32-E72D297353CC}">
              <c16:uniqueId val="{00000002-0457-4892-9B36-087EC58279E6}"/>
            </c:ext>
          </c:extLst>
        </c:ser>
        <c:ser>
          <c:idx val="3"/>
          <c:order val="3"/>
          <c:tx>
            <c:strRef>
              <c:f>'consist cndm use_casual partner'!$F$2</c:f>
              <c:strCache>
                <c:ptCount val="1"/>
                <c:pt idx="0">
                  <c:v>undefined period</c:v>
                </c:pt>
              </c:strCache>
            </c:strRef>
          </c:tx>
          <c:spPr>
            <a:solidFill>
              <a:srgbClr val="F76C63"/>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(2015)</c:v>
                </c:pt>
                <c:pt idx="2">
                  <c:v>Lao PDR
(2012)</c:v>
                </c:pt>
                <c:pt idx="3">
                  <c:v>India
(2014-2015)</c:v>
                </c:pt>
                <c:pt idx="4">
                  <c:v>Nepal**
(2017)</c:v>
                </c:pt>
                <c:pt idx="5">
                  <c:v>Cambodia
(2019)</c:v>
                </c:pt>
                <c:pt idx="6">
                  <c:v>Indonesia
(2015)</c:v>
                </c:pt>
              </c:strCache>
            </c:strRef>
          </c:cat>
          <c:val>
            <c:numRef>
              <c:f>'consist cndm use_casual partner'!$F$3:$F$9</c:f>
              <c:numCache>
                <c:formatCode>General</c:formatCode>
                <c:ptCount val="7"/>
                <c:pt idx="6" formatCode="0">
                  <c:v>55.66</c:v>
                </c:pt>
              </c:numCache>
            </c:numRef>
          </c:val>
          <c:extLst>
            <c:ext xmlns:c16="http://schemas.microsoft.com/office/drawing/2014/chart" uri="{C3380CC4-5D6E-409C-BE32-E72D297353CC}">
              <c16:uniqueId val="{00000003-0457-4892-9B36-087EC58279E6}"/>
            </c:ext>
          </c:extLst>
        </c:ser>
        <c:dLbls>
          <c:dLblPos val="outEnd"/>
          <c:showLegendKey val="0"/>
          <c:showVal val="1"/>
          <c:showCatName val="0"/>
          <c:showSerName val="0"/>
          <c:showPercent val="0"/>
          <c:showBubbleSize val="0"/>
        </c:dLbls>
        <c:gapWidth val="80"/>
        <c:overlap val="100"/>
        <c:axId val="315016704"/>
        <c:axId val="315018240"/>
      </c:barChart>
      <c:catAx>
        <c:axId val="315016704"/>
        <c:scaling>
          <c:orientation val="minMax"/>
        </c:scaling>
        <c:delete val="0"/>
        <c:axPos val="b"/>
        <c:numFmt formatCode="General" sourceLinked="0"/>
        <c:majorTickMark val="out"/>
        <c:minorTickMark val="none"/>
        <c:tickLblPos val="nextTo"/>
        <c:spPr>
          <a:ln>
            <a:solidFill>
              <a:sysClr val="window" lastClr="FFFFFF">
                <a:lumMod val="50000"/>
              </a:sysClr>
            </a:solidFill>
          </a:ln>
        </c:spPr>
        <c:txPr>
          <a:bodyPr rot="0" vert="horz"/>
          <a:lstStyle/>
          <a:p>
            <a:pPr>
              <a:defRPr sz="1250"/>
            </a:pPr>
            <a:endParaRPr lang="en-US"/>
          </a:p>
        </c:txPr>
        <c:crossAx val="315018240"/>
        <c:crosses val="autoZero"/>
        <c:auto val="1"/>
        <c:lblAlgn val="ctr"/>
        <c:lblOffset val="100"/>
        <c:noMultiLvlLbl val="0"/>
      </c:catAx>
      <c:valAx>
        <c:axId val="315018240"/>
        <c:scaling>
          <c:orientation val="minMax"/>
          <c:max val="100"/>
        </c:scaling>
        <c:delete val="0"/>
        <c:axPos val="l"/>
        <c:title>
          <c:tx>
            <c:rich>
              <a:bodyPr rot="0" vert="horz"/>
              <a:lstStyle/>
              <a:p>
                <a:pPr>
                  <a:defRPr/>
                </a:pPr>
                <a:r>
                  <a:rPr lang="en-GB"/>
                  <a:t>%</a:t>
                </a:r>
              </a:p>
            </c:rich>
          </c:tx>
          <c:layout>
            <c:manualLayout>
              <c:xMode val="edge"/>
              <c:yMode val="edge"/>
              <c:x val="4.1368088730881734E-3"/>
              <c:y val="0.10876643666576731"/>
            </c:manualLayout>
          </c:layout>
          <c:overlay val="0"/>
        </c:title>
        <c:numFmt formatCode="0" sourceLinked="1"/>
        <c:majorTickMark val="out"/>
        <c:minorTickMark val="none"/>
        <c:tickLblPos val="nextTo"/>
        <c:crossAx val="315016704"/>
        <c:crosses val="autoZero"/>
        <c:crossBetween val="between"/>
        <c:majorUnit val="20"/>
      </c:valAx>
    </c:plotArea>
    <c:legend>
      <c:legendPos val="t"/>
      <c:legendEntry>
        <c:idx val="2"/>
        <c:delete val="1"/>
      </c:legendEntry>
      <c:layout>
        <c:manualLayout>
          <c:xMode val="edge"/>
          <c:yMode val="edge"/>
          <c:x val="0.18206183109284155"/>
          <c:y val="5.3737580744996585E-2"/>
          <c:w val="0.70705982618547891"/>
          <c:h val="6.656230583433116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79699786443486E-2"/>
          <c:y val="0.12682887163709536"/>
          <c:w val="0.89753310885685067"/>
          <c:h val="0.61682350488699522"/>
        </c:manualLayout>
      </c:layout>
      <c:barChart>
        <c:barDir val="col"/>
        <c:grouping val="clustered"/>
        <c:varyColors val="0"/>
        <c:ser>
          <c:idx val="0"/>
          <c:order val="0"/>
          <c:tx>
            <c:strRef>
              <c:f>'TG_sold sex'!$C$3</c:f>
              <c:strCache>
                <c:ptCount val="1"/>
                <c:pt idx="0">
                  <c:v>in the last week</c:v>
                </c:pt>
              </c:strCache>
            </c:strRef>
          </c:tx>
          <c:spPr>
            <a:solidFill>
              <a:srgbClr val="FF5050"/>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'TG_sold sex'!$B$4:$B$10</c:f>
              <c:strCache>
                <c:ptCount val="7"/>
                <c:pt idx="0">
                  <c:v>Dhaka, 
Bangladesh 
(2013-14) *</c:v>
                </c:pt>
                <c:pt idx="1">
                  <c:v>Dhaka, 
Bangladesh 
(2013-14) **</c:v>
                </c:pt>
                <c:pt idx="2">
                  <c:v>Cambodia 
(2016)</c:v>
                </c:pt>
                <c:pt idx="3">
                  <c:v>Philippines 
(2018) #</c:v>
                </c:pt>
                <c:pt idx="4">
                  <c:v>India 
(2014-2015)</c:v>
                </c:pt>
                <c:pt idx="5">
                  <c:v>Indonesia 
(2011)</c:v>
                </c:pt>
                <c:pt idx="6">
                  <c:v>Malaysia 
(2014)</c:v>
                </c:pt>
              </c:strCache>
            </c:strRef>
          </c:cat>
          <c:val>
            <c:numRef>
              <c:f>'TG_sold sex'!$C$4:$C$10</c:f>
              <c:numCache>
                <c:formatCode>General</c:formatCode>
                <c:ptCount val="7"/>
                <c:pt idx="0">
                  <c:v>82.4</c:v>
                </c:pt>
                <c:pt idx="1">
                  <c:v>91.6</c:v>
                </c:pt>
              </c:numCache>
            </c:numRef>
          </c:val>
          <c:extLst>
            <c:ext xmlns:c16="http://schemas.microsoft.com/office/drawing/2014/chart" uri="{C3380CC4-5D6E-409C-BE32-E72D297353CC}">
              <c16:uniqueId val="{00000000-BD33-4185-BB27-085F080EA635}"/>
            </c:ext>
          </c:extLst>
        </c:ser>
        <c:ser>
          <c:idx val="1"/>
          <c:order val="1"/>
          <c:tx>
            <c:strRef>
              <c:f>'TG_sold sex'!$D$3</c:f>
              <c:strCache>
                <c:ptCount val="1"/>
                <c:pt idx="0">
                  <c:v>in last last 12 months</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'TG_sold sex'!$B$4:$B$10</c:f>
              <c:strCache>
                <c:ptCount val="7"/>
                <c:pt idx="0">
                  <c:v>Dhaka, 
Bangladesh 
(2013-14) *</c:v>
                </c:pt>
                <c:pt idx="1">
                  <c:v>Dhaka, 
Bangladesh 
(2013-14) **</c:v>
                </c:pt>
                <c:pt idx="2">
                  <c:v>Cambodia 
(2016)</c:v>
                </c:pt>
                <c:pt idx="3">
                  <c:v>Philippines 
(2018) #</c:v>
                </c:pt>
                <c:pt idx="4">
                  <c:v>India 
(2014-2015)</c:v>
                </c:pt>
                <c:pt idx="5">
                  <c:v>Indonesia 
(2011)</c:v>
                </c:pt>
                <c:pt idx="6">
                  <c:v>Malaysia 
(2014)</c:v>
                </c:pt>
              </c:strCache>
            </c:strRef>
          </c:cat>
          <c:val>
            <c:numRef>
              <c:f>'TG_sold sex'!$D$4:$D$10</c:f>
              <c:numCache>
                <c:formatCode>General</c:formatCode>
                <c:ptCount val="7"/>
                <c:pt idx="2" formatCode="0">
                  <c:v>29.8</c:v>
                </c:pt>
                <c:pt idx="3" formatCode="0">
                  <c:v>37</c:v>
                </c:pt>
                <c:pt idx="4" formatCode="0">
                  <c:v>54.7</c:v>
                </c:pt>
                <c:pt idx="5">
                  <c:v>81</c:v>
                </c:pt>
              </c:numCache>
            </c:numRef>
          </c:val>
          <c:extLst>
            <c:ext xmlns:c16="http://schemas.microsoft.com/office/drawing/2014/chart" uri="{C3380CC4-5D6E-409C-BE32-E72D297353CC}">
              <c16:uniqueId val="{00000001-BD33-4185-BB27-085F080EA635}"/>
            </c:ext>
          </c:extLst>
        </c:ser>
        <c:ser>
          <c:idx val="2"/>
          <c:order val="2"/>
          <c:tx>
            <c:strRef>
              <c:f>'TG_sold sex'!$E$3</c:f>
              <c:strCache>
                <c:ptCount val="1"/>
                <c:pt idx="0">
                  <c:v>undefined period</c:v>
                </c:pt>
              </c:strCache>
            </c:strRef>
          </c:tx>
          <c:spPr>
            <a:solidFill>
              <a:srgbClr val="00A99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'TG_sold sex'!$B$4:$B$10</c:f>
              <c:strCache>
                <c:ptCount val="7"/>
                <c:pt idx="0">
                  <c:v>Dhaka, 
Bangladesh 
(2013-14) *</c:v>
                </c:pt>
                <c:pt idx="1">
                  <c:v>Dhaka, 
Bangladesh 
(2013-14) **</c:v>
                </c:pt>
                <c:pt idx="2">
                  <c:v>Cambodia 
(2016)</c:v>
                </c:pt>
                <c:pt idx="3">
                  <c:v>Philippines 
(2018) #</c:v>
                </c:pt>
                <c:pt idx="4">
                  <c:v>India 
(2014-2015)</c:v>
                </c:pt>
                <c:pt idx="5">
                  <c:v>Indonesia 
(2011)</c:v>
                </c:pt>
                <c:pt idx="6">
                  <c:v>Malaysia 
(2014)</c:v>
                </c:pt>
              </c:strCache>
            </c:strRef>
          </c:cat>
          <c:val>
            <c:numRef>
              <c:f>'TG_sold sex'!$E$4:$E$10</c:f>
              <c:numCache>
                <c:formatCode>General</c:formatCode>
                <c:ptCount val="7"/>
                <c:pt idx="6" formatCode="0">
                  <c:v>86.6</c:v>
                </c:pt>
              </c:numCache>
            </c:numRef>
          </c:val>
          <c:extLst>
            <c:ext xmlns:c16="http://schemas.microsoft.com/office/drawing/2014/chart" uri="{C3380CC4-5D6E-409C-BE32-E72D297353CC}">
              <c16:uniqueId val="{00000002-BD33-4185-BB27-085F080EA635}"/>
            </c:ext>
          </c:extLst>
        </c:ser>
        <c:dLbls>
          <c:dLblPos val="outEnd"/>
          <c:showLegendKey val="0"/>
          <c:showVal val="1"/>
          <c:showCatName val="0"/>
          <c:showSerName val="0"/>
          <c:showPercent val="0"/>
          <c:showBubbleSize val="0"/>
        </c:dLbls>
        <c:gapWidth val="110"/>
        <c:overlap val="99"/>
        <c:axId val="318051456"/>
        <c:axId val="318052992"/>
      </c:barChart>
      <c:catAx>
        <c:axId val="318051456"/>
        <c:scaling>
          <c:orientation val="minMax"/>
        </c:scaling>
        <c:delete val="0"/>
        <c:axPos val="b"/>
        <c:numFmt formatCode="General" sourceLinked="0"/>
        <c:majorTickMark val="out"/>
        <c:minorTickMark val="none"/>
        <c:tickLblPos val="nextTo"/>
        <c:txPr>
          <a:bodyPr/>
          <a:lstStyle/>
          <a:p>
            <a:pPr>
              <a:defRPr sz="1300"/>
            </a:pPr>
            <a:endParaRPr lang="en-US"/>
          </a:p>
        </c:txPr>
        <c:crossAx val="318052992"/>
        <c:crosses val="autoZero"/>
        <c:auto val="1"/>
        <c:lblAlgn val="ctr"/>
        <c:lblOffset val="100"/>
        <c:noMultiLvlLbl val="0"/>
      </c:catAx>
      <c:valAx>
        <c:axId val="318052992"/>
        <c:scaling>
          <c:orientation val="minMax"/>
          <c:max val="100"/>
          <c:min val="0"/>
        </c:scaling>
        <c:delete val="0"/>
        <c:axPos val="l"/>
        <c:title>
          <c:tx>
            <c:rich>
              <a:bodyPr rot="0" vert="horz"/>
              <a:lstStyle/>
              <a:p>
                <a:pPr>
                  <a:defRPr/>
                </a:pPr>
                <a:r>
                  <a:rPr lang="en-GB"/>
                  <a:t>%</a:t>
                </a:r>
              </a:p>
            </c:rich>
          </c:tx>
          <c:layout>
            <c:manualLayout>
              <c:xMode val="edge"/>
              <c:yMode val="edge"/>
              <c:x val="2.1583664071138892E-2"/>
              <c:y val="7.620844279975815E-2"/>
            </c:manualLayout>
          </c:layout>
          <c:overlay val="0"/>
        </c:title>
        <c:numFmt formatCode="General" sourceLinked="1"/>
        <c:majorTickMark val="out"/>
        <c:minorTickMark val="none"/>
        <c:tickLblPos val="nextTo"/>
        <c:crossAx val="318051456"/>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0.24505</cdr:x>
      <cdr:y>0.91208</cdr:y>
    </cdr:from>
    <cdr:to>
      <cdr:x>0.65097</cdr:x>
      <cdr:y>0.96651</cdr:y>
    </cdr:to>
    <cdr:sp macro="" textlink="">
      <cdr:nvSpPr>
        <cdr:cNvPr id="3" name="TextBox 6"/>
        <cdr:cNvSpPr txBox="1"/>
      </cdr:nvSpPr>
      <cdr:spPr>
        <a:xfrm xmlns:a="http://schemas.openxmlformats.org/drawingml/2006/main">
          <a:off x="2664297" y="4355832"/>
          <a:ext cx="4413361" cy="259941"/>
        </a:xfrm>
        <a:prstGeom xmlns:a="http://schemas.openxmlformats.org/drawingml/2006/main" prst="rect">
          <a:avLst/>
        </a:prstGeom>
        <a:noFill xmlns:a="http://schemas.openxmlformats.org/drawingml/2006/main"/>
        <a:ln xmlns:a="http://schemas.openxmlformats.org/drawingml/2006/main">
          <a:no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TG sex workers in Suva, </a:t>
          </a:r>
          <a:r>
            <a:rPr kumimoji="0" lang="en-US" sz="1200" b="0" i="0" u="none" strike="noStrike" kern="1200" cap="none" spc="0" normalizeH="0" baseline="0" noProof="0" dirty="0" err="1">
              <a:ln>
                <a:noFill/>
              </a:ln>
              <a:solidFill>
                <a:prstClr val="black"/>
              </a:solidFill>
              <a:effectLst/>
              <a:uLnTx/>
              <a:uFillTx/>
              <a:latin typeface="Arial"/>
              <a:ea typeface="+mn-ea"/>
              <a:cs typeface="+mn-cs"/>
            </a:rPr>
            <a:t>Nadi</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err="1">
              <a:ln>
                <a:noFill/>
              </a:ln>
              <a:solidFill>
                <a:prstClr val="black"/>
              </a:solidFill>
              <a:effectLst/>
              <a:uLnTx/>
              <a:uFillTx/>
              <a:latin typeface="Arial"/>
              <a:ea typeface="+mn-ea"/>
              <a:cs typeface="+mn-cs"/>
            </a:rPr>
            <a:t>Lautoka</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err="1">
              <a:ln>
                <a:noFill/>
              </a:ln>
              <a:solidFill>
                <a:prstClr val="black"/>
              </a:solidFill>
              <a:effectLst/>
              <a:uLnTx/>
              <a:uFillTx/>
              <a:latin typeface="Arial"/>
              <a:ea typeface="+mn-ea"/>
              <a:cs typeface="+mn-cs"/>
            </a:rPr>
            <a:t>Labasa</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0.12628</cdr:x>
      <cdr:y>0.87736</cdr:y>
    </cdr:from>
    <cdr:to>
      <cdr:x>0.83635</cdr:x>
      <cdr:y>0.97919</cdr:y>
    </cdr:to>
    <cdr:sp macro="" textlink="">
      <cdr:nvSpPr>
        <cdr:cNvPr id="3" name="TextBox 6"/>
        <cdr:cNvSpPr txBox="1"/>
      </cdr:nvSpPr>
      <cdr:spPr>
        <a:xfrm xmlns:a="http://schemas.openxmlformats.org/drawingml/2006/main">
          <a:off x="1143147" y="3712365"/>
          <a:ext cx="6427951" cy="430887"/>
        </a:xfrm>
        <a:prstGeom xmlns:a="http://schemas.openxmlformats.org/drawingml/2006/main" prst="rect">
          <a:avLst/>
        </a:prstGeom>
        <a:noFill xmlns:a="http://schemas.openxmlformats.org/drawingml/2006/main"/>
        <a:ln xmlns:a="http://schemas.openxmlformats.org/drawingml/2006/main">
          <a:no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pPr>
          <a:r>
            <a:rPr lang="en-US" sz="1050" b="0" dirty="0">
              <a:solidFill>
                <a:prstClr val="black"/>
              </a:solidFill>
              <a:latin typeface="Arial"/>
            </a:rPr>
            <a:t>* TG sex workers; ** 2012 data for Hepatitis B and C; *** Vientiane and </a:t>
          </a:r>
          <a:r>
            <a:rPr lang="en-US" sz="1050" b="0" dirty="0" err="1">
              <a:solidFill>
                <a:prstClr val="black"/>
              </a:solidFill>
              <a:latin typeface="Arial"/>
            </a:rPr>
            <a:t>Savannakhet</a:t>
          </a:r>
        </a:p>
        <a:p xmlns:a="http://schemas.openxmlformats.org/drawingml/2006/main">
          <a:pPr fontAlgn="auto">
            <a:spcBef>
              <a:spcPts val="0"/>
            </a:spcBef>
            <a:spcAft>
              <a:spcPts val="0"/>
            </a:spcAft>
          </a:pPr>
          <a:r>
            <a:rPr lang="en-US" sz="1050" b="0" dirty="0">
              <a:solidFill>
                <a:prstClr val="black"/>
              </a:solidFill>
              <a:latin typeface="Arial"/>
            </a:rPr>
            <a:t># Mixed survey samples of MSM and TG </a:t>
          </a:r>
          <a:r>
            <a:rPr lang="en-US" sz="1050" dirty="0">
              <a:solidFill>
                <a:prstClr val="black"/>
              </a:solidFill>
              <a:latin typeface="Arial"/>
            </a:rPr>
            <a:t>- syphilis (lifetime prevalence); gonorrhea (</a:t>
          </a:r>
          <a:r>
            <a:rPr lang="en-US" sz="1050" b="0" dirty="0">
              <a:solidFill>
                <a:prstClr val="black"/>
              </a:solidFill>
              <a:latin typeface="Arial"/>
            </a:rPr>
            <a:t>anorectal)</a:t>
          </a:r>
        </a:p>
      </cdr:txBody>
    </cdr:sp>
  </cdr:relSizeAnchor>
</c:userShapes>
</file>

<file path=ppt/drawings/drawing3.xml><?xml version="1.0" encoding="utf-8"?>
<c:userShapes xmlns:c="http://schemas.openxmlformats.org/drawingml/2006/chart">
  <cdr:relSizeAnchor xmlns:cdr="http://schemas.openxmlformats.org/drawingml/2006/chartDrawing">
    <cdr:from>
      <cdr:x>0.2</cdr:x>
      <cdr:y>0.89297</cdr:y>
    </cdr:from>
    <cdr:to>
      <cdr:x>0.89868</cdr:x>
      <cdr:y>0.97608</cdr:y>
    </cdr:to>
    <cdr:sp macro="" textlink="">
      <cdr:nvSpPr>
        <cdr:cNvPr id="2" name="TextBox 5"/>
        <cdr:cNvSpPr txBox="1"/>
      </cdr:nvSpPr>
      <cdr:spPr>
        <a:xfrm xmlns:a="http://schemas.openxmlformats.org/drawingml/2006/main">
          <a:off x="2131158" y="3601689"/>
          <a:ext cx="7445031" cy="335215"/>
        </a:xfrm>
        <a:prstGeom xmlns:a="http://schemas.openxmlformats.org/drawingml/2006/main" prst="rect">
          <a:avLst/>
        </a:prstGeom>
        <a:noFill xmlns:a="http://schemas.openxmlformats.org/drawingml/2006/main"/>
        <a:ln xmlns:a="http://schemas.openxmlformats.org/drawingml/2006/main">
          <a:noFill/>
          <a:prstDash val="sysDash"/>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50000"/>
            </a:lnSpc>
          </a:pPr>
          <a:r>
            <a:rPr lang="en-US" sz="1200" b="0" dirty="0"/>
            <a:t> *  Dhaka (non-transactional male partners) ;        **  Kathmandu (Mixed sample of MSM and TG)</a:t>
          </a:r>
        </a:p>
      </cdr:txBody>
    </cdr:sp>
  </cdr:relSizeAnchor>
</c:userShapes>
</file>

<file path=ppt/drawings/drawing4.xml><?xml version="1.0" encoding="utf-8"?>
<c:userShapes xmlns:c="http://schemas.openxmlformats.org/drawingml/2006/chart">
  <cdr:relSizeAnchor xmlns:cdr="http://schemas.openxmlformats.org/drawingml/2006/chartDrawing">
    <cdr:from>
      <cdr:x>0.16514</cdr:x>
      <cdr:y>0.88989</cdr:y>
    </cdr:from>
    <cdr:to>
      <cdr:x>0.70947</cdr:x>
      <cdr:y>0.95595</cdr:y>
    </cdr:to>
    <cdr:sp macro="" textlink="">
      <cdr:nvSpPr>
        <cdr:cNvPr id="3" name="TextBox 5"/>
        <cdr:cNvSpPr txBox="1"/>
      </cdr:nvSpPr>
      <cdr:spPr>
        <a:xfrm xmlns:a="http://schemas.openxmlformats.org/drawingml/2006/main">
          <a:off x="1759698" y="3730927"/>
          <a:ext cx="5800311" cy="276999"/>
        </a:xfrm>
        <a:prstGeom xmlns:a="http://schemas.openxmlformats.org/drawingml/2006/main" prst="rect">
          <a:avLst/>
        </a:prstGeom>
        <a:noFill xmlns:a="http://schemas.openxmlformats.org/drawingml/2006/main"/>
        <a:ln xmlns:a="http://schemas.openxmlformats.org/drawingml/2006/main">
          <a:no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r>
            <a:rPr lang="en-US" sz="1200" b="0" dirty="0"/>
            <a:t> *  Dhaka (with new clients);   ** Kathmandu (mixed sample of MSM and TG)</a:t>
          </a:r>
        </a:p>
      </cdr:txBody>
    </cdr:sp>
  </cdr:relSizeAnchor>
</c:userShapes>
</file>

<file path=ppt/drawings/drawing5.xml><?xml version="1.0" encoding="utf-8"?>
<c:userShapes xmlns:c="http://schemas.openxmlformats.org/drawingml/2006/chart">
  <cdr:relSizeAnchor xmlns:cdr="http://schemas.openxmlformats.org/drawingml/2006/chartDrawing">
    <cdr:from>
      <cdr:x>0.67089</cdr:x>
      <cdr:y>0.78889</cdr:y>
    </cdr:from>
    <cdr:to>
      <cdr:x>0.95696</cdr:x>
      <cdr:y>0.91389</cdr:y>
    </cdr:to>
    <cdr:sp macro="" textlink="">
      <cdr:nvSpPr>
        <cdr:cNvPr id="2" name="TextBox 1"/>
        <cdr:cNvSpPr txBox="1"/>
      </cdr:nvSpPr>
      <cdr:spPr>
        <a:xfrm xmlns:a="http://schemas.openxmlformats.org/drawingml/2006/main">
          <a:off x="5048252" y="2705100"/>
          <a:ext cx="2152650" cy="42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latin typeface="Arial" pitchFamily="34" charset="0"/>
            <a:cs typeface="Arial" pitchFamily="34" charset="0"/>
          </a:endParaRPr>
        </a:p>
      </cdr:txBody>
    </cdr:sp>
  </cdr:relSizeAnchor>
  <cdr:relSizeAnchor xmlns:cdr="http://schemas.openxmlformats.org/drawingml/2006/chartDrawing">
    <cdr:from>
      <cdr:x>0.68987</cdr:x>
      <cdr:y>0.74722</cdr:y>
    </cdr:from>
    <cdr:to>
      <cdr:x>0.87848</cdr:x>
      <cdr:y>0.84167</cdr:y>
    </cdr:to>
    <cdr:sp macro="" textlink="">
      <cdr:nvSpPr>
        <cdr:cNvPr id="3" name="TextBox 2"/>
        <cdr:cNvSpPr txBox="1"/>
      </cdr:nvSpPr>
      <cdr:spPr>
        <a:xfrm xmlns:a="http://schemas.openxmlformats.org/drawingml/2006/main">
          <a:off x="5191127" y="2562225"/>
          <a:ext cx="141922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latin typeface="Arial" pitchFamily="34" charset="0"/>
            <a:cs typeface="Arial" pitchFamily="34" charset="0"/>
          </a:endParaRPr>
        </a:p>
      </cdr:txBody>
    </cdr:sp>
  </cdr:relSizeAnchor>
  <cdr:relSizeAnchor xmlns:cdr="http://schemas.openxmlformats.org/drawingml/2006/chartDrawing">
    <cdr:from>
      <cdr:x>0.67089</cdr:x>
      <cdr:y>0.75833</cdr:y>
    </cdr:from>
    <cdr:to>
      <cdr:x>0.91139</cdr:x>
      <cdr:y>0.86389</cdr:y>
    </cdr:to>
    <cdr:sp macro="" textlink="">
      <cdr:nvSpPr>
        <cdr:cNvPr id="4" name="TextBox 3"/>
        <cdr:cNvSpPr txBox="1"/>
      </cdr:nvSpPr>
      <cdr:spPr>
        <a:xfrm xmlns:a="http://schemas.openxmlformats.org/drawingml/2006/main">
          <a:off x="5048252" y="2600325"/>
          <a:ext cx="180975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0.59431</cdr:x>
      <cdr:y>0.64063</cdr:y>
    </cdr:from>
    <cdr:to>
      <cdr:x>0.96835</cdr:x>
      <cdr:y>0.9682</cdr:y>
    </cdr:to>
    <cdr:sp macro="" textlink="">
      <cdr:nvSpPr>
        <cdr:cNvPr id="5" name="TextBox 4"/>
        <cdr:cNvSpPr txBox="1"/>
      </cdr:nvSpPr>
      <cdr:spPr>
        <a:xfrm xmlns:a="http://schemas.openxmlformats.org/drawingml/2006/main">
          <a:off x="4474840" y="2429931"/>
          <a:ext cx="2816363" cy="1242477"/>
        </a:xfrm>
        <a:prstGeom xmlns:a="http://schemas.openxmlformats.org/drawingml/2006/main" prst="rect">
          <a:avLst/>
        </a:prstGeom>
        <a:ln xmlns:a="http://schemas.openxmlformats.org/drawingml/2006/main">
          <a:solidFill>
            <a:srgbClr val="EC008C"/>
          </a:solidFill>
          <a:prstDash val="sysDash"/>
        </a:ln>
      </cdr:spPr>
      <cdr:txBody>
        <a:bodyPr xmlns:a="http://schemas.openxmlformats.org/drawingml/2006/main" vertOverflow="clip" wrap="square" rtlCol="0"/>
        <a:lstStyle xmlns:a="http://schemas.openxmlformats.org/drawingml/2006/main"/>
        <a:p xmlns:a="http://schemas.openxmlformats.org/drawingml/2006/main">
          <a:r>
            <a:rPr lang="en-GB" sz="1200" b="1" dirty="0">
              <a:latin typeface="Arial" pitchFamily="34" charset="0"/>
              <a:cs typeface="Arial" pitchFamily="34" charset="0"/>
            </a:rPr>
            <a:t>Average</a:t>
          </a:r>
          <a:r>
            <a:rPr lang="en-GB" sz="1200" b="1" baseline="0" dirty="0">
              <a:latin typeface="Arial" pitchFamily="34" charset="0"/>
              <a:cs typeface="Arial" pitchFamily="34" charset="0"/>
            </a:rPr>
            <a:t> number of clients in </a:t>
          </a:r>
        </a:p>
        <a:p xmlns:a="http://schemas.openxmlformats.org/drawingml/2006/main">
          <a:r>
            <a:rPr lang="en-GB" sz="1200" b="1" baseline="0" dirty="0">
              <a:latin typeface="Arial" pitchFamily="34" charset="0"/>
              <a:cs typeface="Arial" pitchFamily="34" charset="0"/>
            </a:rPr>
            <a:t>* last week</a:t>
          </a:r>
        </a:p>
        <a:p xmlns:a="http://schemas.openxmlformats.org/drawingml/2006/main">
          <a:r>
            <a:rPr lang="en-GB" sz="1200" b="1" baseline="0" dirty="0">
              <a:latin typeface="Arial" pitchFamily="34" charset="0"/>
              <a:cs typeface="Arial" pitchFamily="34" charset="0"/>
            </a:rPr>
            <a:t>** last month</a:t>
          </a:r>
        </a:p>
        <a:p xmlns:a="http://schemas.openxmlformats.org/drawingml/2006/main">
          <a:r>
            <a:rPr lang="en-GB" sz="1200" b="1" baseline="0" dirty="0">
              <a:latin typeface="Arial" pitchFamily="34" charset="0"/>
              <a:cs typeface="Arial" pitchFamily="34" charset="0"/>
            </a:rPr>
            <a:t>*** last 6 months</a:t>
          </a:r>
        </a:p>
        <a:p xmlns:a="http://schemas.openxmlformats.org/drawingml/2006/main">
          <a:r>
            <a:rPr lang="en-GB" sz="1200" b="1" baseline="0" dirty="0">
              <a:latin typeface="Arial" pitchFamily="34" charset="0"/>
              <a:cs typeface="Arial" pitchFamily="34" charset="0"/>
            </a:rPr>
            <a:t># last 12 months</a:t>
          </a:r>
        </a:p>
        <a:p xmlns:a="http://schemas.openxmlformats.org/drawingml/2006/main">
          <a:r>
            <a:rPr lang="en-GB" sz="1200" b="1" dirty="0">
              <a:latin typeface="Arial" pitchFamily="34" charset="0"/>
              <a:cs typeface="Arial" pitchFamily="34" charset="0"/>
            </a:rPr>
            <a:t>++ new clients in last week</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A7C5D31D-D6CE-45A8-B841-0ACFDFCF5FE0}" type="datetimeFigureOut">
              <a:rPr lang="th-TH"/>
              <a:pPr>
                <a:defRPr/>
              </a:pPr>
              <a:t>11/02/65</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77222556-3EF5-4740-AC64-7AE151C6BF5D}" type="datetimeFigureOut">
              <a:rPr lang="th-TH"/>
              <a:pPr>
                <a:defRPr/>
              </a:pPr>
              <a:t>11/02/65</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Cordia New" pitchFamily="34" charset="-34"/>
            </a:endParaRPr>
          </a:p>
        </p:txBody>
      </p:sp>
      <p:sp>
        <p:nvSpPr>
          <p:cNvPr id="4" name="Slide Number Placeholder 3"/>
          <p:cNvSpPr>
            <a:spLocks noGrp="1"/>
          </p:cNvSpPr>
          <p:nvPr>
            <p:ph type="sldNum" sz="quarter" idx="5"/>
          </p:nvPr>
        </p:nvSpPr>
        <p:spPr/>
        <p:txBody>
          <a:bodyPr/>
          <a:lstStyle/>
          <a:p>
            <a:pPr>
              <a:defRPr/>
            </a:pPr>
            <a:fld id="{3A1FE2A3-6651-465B-A8D8-A3C69E1119DF}" type="slidenum">
              <a:rPr lang="th-TH" smtClean="0">
                <a:solidFill>
                  <a:prstClr val="black"/>
                </a:solidFill>
              </a:rPr>
              <a:pPr>
                <a:defRPr/>
              </a:pPr>
              <a:t>3</a:t>
            </a:fld>
            <a:endParaRPr lang="th-TH">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b="0" strike="noStrike" dirty="0">
              <a:effectLst/>
            </a:endParaRPr>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19531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16</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75039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92530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973"/>
              </a:spcAft>
            </a:pPr>
            <a:endParaRPr lang="en-US" sz="140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C0151A-5CE7-4A3B-82F9-3E99DCA8BD3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5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a:spcAft>
                <a:spcPts val="916"/>
              </a:spcAft>
            </a:pPr>
            <a:endParaRPr lang="en-GB" sz="1300" b="0"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93C0151A-5CE7-4A3B-82F9-3E99DCA8BD3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291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778835" eaLnBrk="0" fontAlgn="base" hangingPunct="0">
              <a:spcBef>
                <a:spcPct val="30000"/>
              </a:spcBef>
              <a:spcAft>
                <a:spcPct val="0"/>
              </a:spcAft>
              <a:defRPr/>
            </a:pPr>
            <a:endParaRPr lang="th-TH"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24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131333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25</a:t>
            </a:fld>
            <a:endParaRPr lang="th-TH"/>
          </a:p>
        </p:txBody>
      </p:sp>
    </p:spTree>
    <p:extLst>
      <p:ext uri="{BB962C8B-B14F-4D97-AF65-F5344CB8AC3E}">
        <p14:creationId xmlns:p14="http://schemas.microsoft.com/office/powerpoint/2010/main" val="1095752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63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73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27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5FC61-84B6-42F2-8A4C-7D5E6498259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0648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6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076"/>
              </a:spcAft>
              <a:buFont typeface="+mj-lt"/>
              <a:buNone/>
            </a:pPr>
            <a:endParaRPr lang="en-GB" sz="15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1003459"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1003459"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54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981"/>
              </a:spcAft>
            </a:pP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266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sz="1300" b="0" dirty="0">
              <a:latin typeface="Arial" panose="020B0604020202020204"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39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778835" eaLnBrk="0" fontAlgn="base" hangingPunct="0">
              <a:spcBef>
                <a:spcPct val="30000"/>
              </a:spcBef>
              <a:spcAft>
                <a:spcPct val="0"/>
              </a:spcAft>
              <a:defRPr/>
            </a:pPr>
            <a:endParaRPr lang="th-TH"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52063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12</a:t>
            </a:fld>
            <a:endParaRPr lang="th-TH"/>
          </a:p>
        </p:txBody>
      </p:sp>
    </p:spTree>
    <p:extLst>
      <p:ext uri="{BB962C8B-B14F-4D97-AF65-F5344CB8AC3E}">
        <p14:creationId xmlns:p14="http://schemas.microsoft.com/office/powerpoint/2010/main" val="3475864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b="1"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685669" indent="-263719" eaLnBrk="0" hangingPunct="0">
              <a:defRPr>
                <a:solidFill>
                  <a:schemeClr val="tx1"/>
                </a:solidFill>
                <a:latin typeface="Arial" charset="0"/>
                <a:ea typeface="ＭＳ Ｐゴシック" charset="-128"/>
              </a:defRPr>
            </a:lvl2pPr>
            <a:lvl3pPr marL="1054875" indent="-210975" eaLnBrk="0" hangingPunct="0">
              <a:defRPr>
                <a:solidFill>
                  <a:schemeClr val="tx1"/>
                </a:solidFill>
                <a:latin typeface="Arial" charset="0"/>
                <a:ea typeface="ＭＳ Ｐゴシック" charset="-128"/>
              </a:defRPr>
            </a:lvl3pPr>
            <a:lvl4pPr marL="1476825" indent="-210975" eaLnBrk="0" hangingPunct="0">
              <a:defRPr>
                <a:solidFill>
                  <a:schemeClr val="tx1"/>
                </a:solidFill>
                <a:latin typeface="Arial" charset="0"/>
                <a:ea typeface="ＭＳ Ｐゴシック" charset="-128"/>
              </a:defRPr>
            </a:lvl4pPr>
            <a:lvl5pPr marL="1898774" indent="-210975" eaLnBrk="0" hangingPunct="0">
              <a:defRPr>
                <a:solidFill>
                  <a:schemeClr val="tx1"/>
                </a:solidFill>
                <a:latin typeface="Arial" charset="0"/>
                <a:ea typeface="ＭＳ Ｐゴシック" charset="-128"/>
              </a:defRPr>
            </a:lvl5pPr>
            <a:lvl6pPr marL="2320724" indent="-210975" defTabSz="421950" eaLnBrk="0" fontAlgn="base" hangingPunct="0">
              <a:spcBef>
                <a:spcPct val="0"/>
              </a:spcBef>
              <a:spcAft>
                <a:spcPct val="0"/>
              </a:spcAft>
              <a:defRPr>
                <a:solidFill>
                  <a:schemeClr val="tx1"/>
                </a:solidFill>
                <a:latin typeface="Arial" charset="0"/>
                <a:ea typeface="ＭＳ Ｐゴシック" charset="-128"/>
              </a:defRPr>
            </a:lvl6pPr>
            <a:lvl7pPr marL="2742674" indent="-210975" defTabSz="421950" eaLnBrk="0" fontAlgn="base" hangingPunct="0">
              <a:spcBef>
                <a:spcPct val="0"/>
              </a:spcBef>
              <a:spcAft>
                <a:spcPct val="0"/>
              </a:spcAft>
              <a:defRPr>
                <a:solidFill>
                  <a:schemeClr val="tx1"/>
                </a:solidFill>
                <a:latin typeface="Arial" charset="0"/>
                <a:ea typeface="ＭＳ Ｐゴシック" charset="-128"/>
              </a:defRPr>
            </a:lvl7pPr>
            <a:lvl8pPr marL="3164624" indent="-210975" defTabSz="421950" eaLnBrk="0" fontAlgn="base" hangingPunct="0">
              <a:spcBef>
                <a:spcPct val="0"/>
              </a:spcBef>
              <a:spcAft>
                <a:spcPct val="0"/>
              </a:spcAft>
              <a:defRPr>
                <a:solidFill>
                  <a:schemeClr val="tx1"/>
                </a:solidFill>
                <a:latin typeface="Arial" charset="0"/>
                <a:ea typeface="ＭＳ Ｐゴシック" charset="-128"/>
              </a:defRPr>
            </a:lvl8pPr>
            <a:lvl9pPr marL="3586574" indent="-210975" defTabSz="42195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1086633" rtl="0" eaLnBrk="1" fontAlgn="auto" latinLnBrk="0" hangingPunct="1">
              <a:lnSpc>
                <a:spcPct val="100000"/>
              </a:lnSpc>
              <a:spcBef>
                <a:spcPts val="0"/>
              </a:spcBef>
              <a:spcAft>
                <a:spcPts val="0"/>
              </a:spcAft>
              <a:buClrTx/>
              <a:buSzTx/>
              <a:buFontTx/>
              <a:buNone/>
              <a:tabLst/>
              <a:defRPr/>
            </a:pPr>
            <a:fld id="{0952D087-53CF-4670-9A2F-1DD7B4B0CA0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1086633"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507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38761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55" y="157179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44297651"/>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41003146"/>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5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1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18" y="542944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214422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25138219"/>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38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914217">
              <a:defRPr/>
            </a:pPr>
            <a:fld id="{F5845613-47D0-4D7F-9152-CF8044F1764D}" type="datetime1">
              <a:rPr lang="en-US" sz="2799" smtClean="0">
                <a:ea typeface="ＭＳ Ｐゴシック" charset="0"/>
              </a:rPr>
              <a:pPr defTabSz="914217">
                <a:defRPr/>
              </a:pPr>
              <a:t>2/11/2022</a:t>
            </a:fld>
            <a:endParaRPr lang="en-US" sz="2799">
              <a:ea typeface="ＭＳ Ｐゴシック" charset="0"/>
            </a:endParaRPr>
          </a:p>
        </p:txBody>
      </p:sp>
      <p:sp>
        <p:nvSpPr>
          <p:cNvPr id="5" name="Footer Placeholder 4"/>
          <p:cNvSpPr>
            <a:spLocks noGrp="1"/>
          </p:cNvSpPr>
          <p:nvPr>
            <p:ph type="ftr" sz="quarter" idx="11"/>
          </p:nvPr>
        </p:nvSpPr>
        <p:spPr>
          <a:xfrm>
            <a:off x="4165780" y="6356351"/>
            <a:ext cx="3860800" cy="365125"/>
          </a:xfrm>
          <a:prstGeom prst="rect">
            <a:avLst/>
          </a:prstGeom>
        </p:spPr>
        <p:txBody>
          <a:bodyPr/>
          <a:lstStyle>
            <a:lvl1pPr>
              <a:defRPr>
                <a:solidFill>
                  <a:prstClr val="black"/>
                </a:solidFill>
                <a:cs typeface="ＭＳ Ｐゴシック" charset="-128"/>
              </a:defRPr>
            </a:lvl1pPr>
          </a:lstStyle>
          <a:p>
            <a:pPr defTabSz="914217">
              <a:defRPr/>
            </a:pPr>
            <a:endParaRPr lang="en-US" sz="2799">
              <a:ea typeface="ＭＳ Ｐゴシック" charset="0"/>
            </a:endParaRPr>
          </a:p>
        </p:txBody>
      </p:sp>
      <p:sp>
        <p:nvSpPr>
          <p:cNvPr id="6" name="Slide Number Placeholder 5"/>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7619690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a:normAutofit/>
          </a:bodyPr>
          <a:lstStyle>
            <a:lvl1pPr marL="533293" marR="0" indent="-533293" algn="l" defTabSz="91421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3748348"/>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0785550"/>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6"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3989607"/>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6"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6"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4103126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6184982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24764803"/>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0854354"/>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440867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274977457"/>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4005259202"/>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910146031"/>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748201269"/>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817931626"/>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503097149"/>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1644962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227457807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622"/>
            <a:ext cx="10769700" cy="3448055"/>
          </a:xfrm>
          <a:prstGeom prst="rect">
            <a:avLst/>
          </a:prstGeom>
        </p:spPr>
        <p:txBody>
          <a:bodyPr lIns="108322" tIns="54157" rIns="108322" bIns="54157">
            <a:normAutofit/>
          </a:bodyPr>
          <a:lstStyle>
            <a:lvl1pPr marL="633547" marR="0" indent="-633547" algn="l" defTabSz="1086090"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043" indent="0" algn="ctr">
              <a:buNone/>
              <a:defRPr>
                <a:solidFill>
                  <a:schemeClr val="tx1">
                    <a:tint val="75000"/>
                  </a:schemeClr>
                </a:solidFill>
              </a:defRPr>
            </a:lvl2pPr>
            <a:lvl3pPr marL="1086090" indent="0" algn="ctr">
              <a:buNone/>
              <a:defRPr>
                <a:solidFill>
                  <a:schemeClr val="tx1">
                    <a:tint val="75000"/>
                  </a:schemeClr>
                </a:solidFill>
              </a:defRPr>
            </a:lvl3pPr>
            <a:lvl4pPr marL="1629118" indent="0" algn="ctr">
              <a:buNone/>
              <a:defRPr>
                <a:solidFill>
                  <a:schemeClr val="tx1">
                    <a:tint val="75000"/>
                  </a:schemeClr>
                </a:solidFill>
              </a:defRPr>
            </a:lvl4pPr>
            <a:lvl5pPr marL="2172156" indent="0" algn="ctr">
              <a:buNone/>
              <a:defRPr>
                <a:solidFill>
                  <a:schemeClr val="tx1">
                    <a:tint val="75000"/>
                  </a:schemeClr>
                </a:solidFill>
              </a:defRPr>
            </a:lvl5pPr>
            <a:lvl6pPr marL="2715193" indent="0" algn="ctr">
              <a:buNone/>
              <a:defRPr>
                <a:solidFill>
                  <a:schemeClr val="tx1">
                    <a:tint val="75000"/>
                  </a:schemeClr>
                </a:solidFill>
              </a:defRPr>
            </a:lvl6pPr>
            <a:lvl7pPr marL="3258240" indent="0" algn="ctr">
              <a:buNone/>
              <a:defRPr>
                <a:solidFill>
                  <a:schemeClr val="tx1">
                    <a:tint val="75000"/>
                  </a:schemeClr>
                </a:solidFill>
              </a:defRPr>
            </a:lvl7pPr>
            <a:lvl8pPr marL="3801271" indent="0" algn="ctr">
              <a:buNone/>
              <a:defRPr>
                <a:solidFill>
                  <a:schemeClr val="tx1">
                    <a:tint val="75000"/>
                  </a:schemeClr>
                </a:solidFill>
              </a:defRPr>
            </a:lvl8pPr>
            <a:lvl9pPr marL="434431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3857392"/>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2718070"/>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1"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2709334"/>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1"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1"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5525747"/>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50679726"/>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71934818"/>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26492908"/>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48221473"/>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73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EC76-4FA3-4647-A65F-B8BEC1B8D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3685E-0746-49B4-A365-15692FAAC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C2CCF-D7E3-4313-B42C-3BA51E96F796}"/>
              </a:ext>
            </a:extLst>
          </p:cNvPr>
          <p:cNvSpPr>
            <a:spLocks noGrp="1"/>
          </p:cNvSpPr>
          <p:nvPr>
            <p:ph type="dt" sz="half" idx="10"/>
          </p:nvPr>
        </p:nvSpPr>
        <p:spPr/>
        <p:txBody>
          <a:bodyPr/>
          <a:lstStyle/>
          <a:p>
            <a:fld id="{DF93BD42-6A70-4971-AD86-0C9FA4A0ADC5}" type="datetimeFigureOut">
              <a:rPr lang="en-US" smtClean="0"/>
              <a:t>2/11/2022</a:t>
            </a:fld>
            <a:endParaRPr lang="en-US"/>
          </a:p>
        </p:txBody>
      </p:sp>
      <p:sp>
        <p:nvSpPr>
          <p:cNvPr id="5" name="Footer Placeholder 4">
            <a:extLst>
              <a:ext uri="{FF2B5EF4-FFF2-40B4-BE49-F238E27FC236}">
                <a16:creationId xmlns:a16="http://schemas.microsoft.com/office/drawing/2014/main" id="{41D865EE-D529-41D8-9F2B-6E1D5A687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43EB-CF23-447C-9C30-D3EC96EA5129}"/>
              </a:ext>
            </a:extLst>
          </p:cNvPr>
          <p:cNvSpPr>
            <a:spLocks noGrp="1"/>
          </p:cNvSpPr>
          <p:nvPr>
            <p:ph type="sldNum" sz="quarter" idx="12"/>
          </p:nvPr>
        </p:nvSpPr>
        <p:spPr/>
        <p:txBody>
          <a:bodyPr/>
          <a:lstStyle/>
          <a:p>
            <a:fld id="{75DD692F-A5C1-4EB0-9044-931F12AD6C88}" type="slidenum">
              <a:rPr lang="en-US" smtClean="0"/>
              <a:t>‹#›</a:t>
            </a:fld>
            <a:endParaRPr lang="en-US"/>
          </a:p>
        </p:txBody>
      </p:sp>
    </p:spTree>
    <p:extLst>
      <p:ext uri="{BB962C8B-B14F-4D97-AF65-F5344CB8AC3E}">
        <p14:creationId xmlns:p14="http://schemas.microsoft.com/office/powerpoint/2010/main" val="16105217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10515600" cy="1325563"/>
          </a:xfrm>
          <a:prstGeom prst="rect">
            <a:avLst/>
          </a:prstGeom>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3" y="1031842"/>
            <a:ext cx="11425767" cy="4799049"/>
          </a:xfrm>
          <a:prstGeom prst="rect">
            <a:avLst/>
          </a:prstGeo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11372538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8" name="Subtitle 2"/>
          <p:cNvSpPr>
            <a:spLocks noGrp="1"/>
          </p:cNvSpPr>
          <p:nvPr>
            <p:ph type="subTitle" idx="1"/>
          </p:nvPr>
        </p:nvSpPr>
        <p:spPr>
          <a:xfrm>
            <a:off x="660338" y="1978556"/>
            <a:ext cx="10769700" cy="3448055"/>
          </a:xfrm>
          <a:prstGeom prst="rect">
            <a:avLst/>
          </a:prstGeom>
        </p:spPr>
        <p:txBody>
          <a:bodyPr>
            <a:normAutofit/>
          </a:bodyPr>
          <a:lstStyle>
            <a:lvl1pPr marL="533133" marR="0" indent="-533133" algn="l" defTabSz="913943"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972" indent="0" algn="ctr">
              <a:buNone/>
              <a:defRPr>
                <a:solidFill>
                  <a:schemeClr val="tx1">
                    <a:tint val="75000"/>
                  </a:schemeClr>
                </a:solidFill>
              </a:defRPr>
            </a:lvl2pPr>
            <a:lvl3pPr marL="913943" indent="0" algn="ctr">
              <a:buNone/>
              <a:defRPr>
                <a:solidFill>
                  <a:schemeClr val="tx1">
                    <a:tint val="75000"/>
                  </a:schemeClr>
                </a:solidFill>
              </a:defRPr>
            </a:lvl3pPr>
            <a:lvl4pPr marL="1370915" indent="0" algn="ctr">
              <a:buNone/>
              <a:defRPr>
                <a:solidFill>
                  <a:schemeClr val="tx1">
                    <a:tint val="75000"/>
                  </a:schemeClr>
                </a:solidFill>
              </a:defRPr>
            </a:lvl4pPr>
            <a:lvl5pPr marL="1827885" indent="0" algn="ctr">
              <a:buNone/>
              <a:defRPr>
                <a:solidFill>
                  <a:schemeClr val="tx1">
                    <a:tint val="75000"/>
                  </a:schemeClr>
                </a:solidFill>
              </a:defRPr>
            </a:lvl5pPr>
            <a:lvl6pPr marL="2284857" indent="0" algn="ctr">
              <a:buNone/>
              <a:defRPr>
                <a:solidFill>
                  <a:schemeClr val="tx1">
                    <a:tint val="75000"/>
                  </a:schemeClr>
                </a:solidFill>
              </a:defRPr>
            </a:lvl6pPr>
            <a:lvl7pPr marL="2741829"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740" y="1571877"/>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03" y="5429530"/>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6230113"/>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740" y="1571877"/>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03" y="5429530"/>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8596401"/>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740" y="1571877"/>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00"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03" y="5429530"/>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2795276"/>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740" y="1571877"/>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00" y="2500570"/>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00"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570"/>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03" y="5429530"/>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62368711"/>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740" y="1571877"/>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51347220"/>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74356750"/>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26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740"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99"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603" y="5429530"/>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9136153"/>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9148318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8105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8" name="Subtitle 2"/>
          <p:cNvSpPr>
            <a:spLocks noGrp="1"/>
          </p:cNvSpPr>
          <p:nvPr>
            <p:ph type="subTitle" idx="1"/>
          </p:nvPr>
        </p:nvSpPr>
        <p:spPr>
          <a:xfrm>
            <a:off x="660338" y="1978515"/>
            <a:ext cx="10769700" cy="3448055"/>
          </a:xfrm>
          <a:prstGeom prst="rect">
            <a:avLst/>
          </a:prstGeom>
        </p:spPr>
        <p:txBody>
          <a:bodyPr>
            <a:normAutofit/>
          </a:bodyPr>
          <a:lstStyle>
            <a:lvl1pPr marL="533133" marR="0" indent="-533133" algn="l" defTabSz="913943"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972" indent="0" algn="ctr">
              <a:buNone/>
              <a:defRPr>
                <a:solidFill>
                  <a:schemeClr val="tx1">
                    <a:tint val="75000"/>
                  </a:schemeClr>
                </a:solidFill>
              </a:defRPr>
            </a:lvl2pPr>
            <a:lvl3pPr marL="913943" indent="0" algn="ctr">
              <a:buNone/>
              <a:defRPr>
                <a:solidFill>
                  <a:schemeClr val="tx1">
                    <a:tint val="75000"/>
                  </a:schemeClr>
                </a:solidFill>
              </a:defRPr>
            </a:lvl3pPr>
            <a:lvl4pPr marL="1370915" indent="0" algn="ctr">
              <a:buNone/>
              <a:defRPr>
                <a:solidFill>
                  <a:schemeClr val="tx1">
                    <a:tint val="75000"/>
                  </a:schemeClr>
                </a:solidFill>
              </a:defRPr>
            </a:lvl4pPr>
            <a:lvl5pPr marL="1827885" indent="0" algn="ctr">
              <a:buNone/>
              <a:defRPr>
                <a:solidFill>
                  <a:schemeClr val="tx1">
                    <a:tint val="75000"/>
                  </a:schemeClr>
                </a:solidFill>
              </a:defRPr>
            </a:lvl5pPr>
            <a:lvl6pPr marL="2284857" indent="0" algn="ctr">
              <a:buNone/>
              <a:defRPr>
                <a:solidFill>
                  <a:schemeClr val="tx1">
                    <a:tint val="75000"/>
                  </a:schemeClr>
                </a:solidFill>
              </a:defRPr>
            </a:lvl6pPr>
            <a:lvl7pPr marL="2741829"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99" y="157183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62" y="542948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0741221"/>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699" y="157183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62" y="542948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8893854"/>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699" y="157183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59"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62" y="542948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98539066"/>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699" y="157183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59" y="2500529"/>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59"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529"/>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62" y="542948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4030244"/>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699" y="157183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52272196"/>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98586158"/>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22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43" fontAlgn="base">
              <a:spcBef>
                <a:spcPct val="0"/>
              </a:spcBef>
              <a:spcAft>
                <a:spcPct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699"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58"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62" y="542948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3721384"/>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441414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3350228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735009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373585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008134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8412547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8692052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16964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71824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a:defRPr/>
            </a:pPr>
            <a:fld id="{F1E8C53E-F3EA-43B8-9309-CFA456305E93}" type="datetime1">
              <a:rPr lang="en-US" smtClean="0">
                <a:latin typeface="Arial" charset="0"/>
                <a:ea typeface="ＭＳ Ｐゴシック" charset="-128"/>
              </a:rPr>
              <a:pPr defTabSz="457200">
                <a:defRPr/>
              </a:pPr>
              <a:t>2/11/2022</a:t>
            </a:fld>
            <a:endParaRPr lang="en-US">
              <a:latin typeface="Arial" charset="0"/>
              <a:ea typeface="ＭＳ Ｐゴシック" charset="-128"/>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a:defRPr/>
            </a:pPr>
            <a:endParaRPr lang="en-US">
              <a:latin typeface="Arial" charset="0"/>
              <a:ea typeface="ＭＳ Ｐゴシック" charset="-128"/>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454FA720-F685-4E62-A590-C103D9A1D044}" type="slidenum">
              <a:rPr lang="en-US" smtClean="0">
                <a:ea typeface="ＭＳ Ｐゴシック" charset="-128"/>
              </a:rPr>
              <a:pPr defTabSz="457200"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1904396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060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41929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968410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88C4B-13E7-4A0F-80C3-57BBE57DFD96}"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396789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A88C4B-13E7-4A0F-80C3-57BBE57DFD96}"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3706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A88C4B-13E7-4A0F-80C3-57BBE57DFD96}" type="datetimeFigureOut">
              <a:rPr lang="en-GB" smtClean="0"/>
              <a:t>11/02/2022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3123912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A88C4B-13E7-4A0F-80C3-57BBE57DFD96}" type="datetimeFigureOut">
              <a:rPr lang="en-GB" smtClean="0"/>
              <a:t>11/02/2022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110124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88C4B-13E7-4A0F-80C3-57BBE57DFD96}" type="datetimeFigureOut">
              <a:rPr lang="en-GB" smtClean="0"/>
              <a:t>11/02/2022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11445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1425437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808653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461736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843781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215505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515215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345926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478724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3807560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062597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7002960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9692151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848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866871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409525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652013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893353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6516356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7530327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41160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7564973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800">
                <a:ea typeface="ＭＳ Ｐゴシック" charset="0"/>
                <a:cs typeface="Cordia New" pitchFamily="34" charset="-34"/>
              </a:rPr>
              <a:pPr fontAlgn="base">
                <a:spcBef>
                  <a:spcPct val="0"/>
                </a:spcBef>
                <a:spcAft>
                  <a:spcPct val="0"/>
                </a:spcAft>
                <a:defRPr/>
              </a:pPr>
              <a:t>2/11/2022</a:t>
            </a:fld>
            <a:endParaRPr lang="en-US" sz="2800">
              <a:ea typeface="ＭＳ Ｐゴシック" charset="0"/>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80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087787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297101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9471724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151978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681654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9637357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4519574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63708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725348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934537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188015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9817113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80180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92953773"/>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5320875"/>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555200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112565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3554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555"/>
            <a:ext cx="10769700" cy="3448055"/>
          </a:xfrm>
          <a:prstGeom prst="rect">
            <a:avLst/>
          </a:prstGeom>
        </p:spPr>
        <p:txBody>
          <a:bodyPr>
            <a:normAutofit/>
          </a:bodyPr>
          <a:lstStyle>
            <a:lvl1pPr marL="533293" marR="0" indent="-533293" algn="l" defTabSz="91421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739" y="157187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02" y="542952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63319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739" y="157187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02" y="542952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668011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739" y="157187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99"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02" y="542952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899420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739" y="157187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99" y="2500569"/>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99"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569"/>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02" y="542952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146562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739" y="1571876"/>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3889560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7371496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26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739"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98"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602" y="5429529"/>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1557120"/>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3490768"/>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514"/>
            <a:ext cx="10769700" cy="3448055"/>
          </a:xfrm>
          <a:prstGeom prst="rect">
            <a:avLst/>
          </a:prstGeom>
        </p:spPr>
        <p:txBody>
          <a:bodyPr>
            <a:normAutofit/>
          </a:bodyPr>
          <a:lstStyle>
            <a:lvl1pPr marL="533293" marR="0" indent="-533293" algn="l" defTabSz="91421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98" y="1571835"/>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61" y="5429488"/>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488748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98" y="1571835"/>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61" y="5429488"/>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32732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98" y="1571835"/>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58"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61" y="5429488"/>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7367532"/>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98" y="1571835"/>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58" y="2500528"/>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58"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528"/>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61" y="5429488"/>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525272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98" y="1571835"/>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8733127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21085480"/>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223"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98"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57"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61" y="5429488"/>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337179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5356046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471"/>
            <a:ext cx="10769700" cy="3448055"/>
          </a:xfrm>
          <a:prstGeom prst="rect">
            <a:avLst/>
          </a:prstGeom>
        </p:spPr>
        <p:txBody>
          <a:bodyPr>
            <a:normAutofit/>
          </a:bodyPr>
          <a:lstStyle>
            <a:lvl1pPr marL="533293" marR="0" indent="-533293" algn="l" defTabSz="91421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55" y="157179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18" y="542944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35675160"/>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55" y="157179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18" y="542944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46421758"/>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55" y="157179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1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18" y="542944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8737587"/>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base">
              <a:spcBef>
                <a:spcPct val="0"/>
              </a:spcBef>
              <a:spcAft>
                <a:spcPct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655" y="157179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15" y="250048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1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48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18" y="542944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492810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4.png"/><Relationship Id="rId5" Type="http://schemas.openxmlformats.org/officeDocument/2006/relationships/slideLayout" Target="../slideLayouts/slideLayout66.xml"/><Relationship Id="rId10"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4.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3.png"/><Relationship Id="rId5" Type="http://schemas.openxmlformats.org/officeDocument/2006/relationships/slideLayout" Target="../slideLayouts/slideLayout74.xml"/><Relationship Id="rId10" Type="http://schemas.openxmlformats.org/officeDocument/2006/relationships/theme" Target="../theme/theme11.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4.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3.png"/><Relationship Id="rId5" Type="http://schemas.openxmlformats.org/officeDocument/2006/relationships/slideLayout" Target="../slideLayouts/slideLayout83.xml"/><Relationship Id="rId10" Type="http://schemas.openxmlformats.org/officeDocument/2006/relationships/theme" Target="../theme/theme12.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image" Target="../media/image4.png"/><Relationship Id="rId5" Type="http://schemas.openxmlformats.org/officeDocument/2006/relationships/slideLayout" Target="../slideLayouts/slideLayout92.xml"/><Relationship Id="rId10" Type="http://schemas.openxmlformats.org/officeDocument/2006/relationships/image" Target="../media/image3.png"/><Relationship Id="rId4" Type="http://schemas.openxmlformats.org/officeDocument/2006/relationships/slideLayout" Target="../slideLayouts/slideLayout91.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image" Target="../media/image7.png"/><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image" Target="../media/image6.png"/><Relationship Id="rId5" Type="http://schemas.openxmlformats.org/officeDocument/2006/relationships/slideLayout" Target="../slideLayouts/slideLayout100.xml"/><Relationship Id="rId10" Type="http://schemas.openxmlformats.org/officeDocument/2006/relationships/theme" Target="../theme/theme14.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image" Target="../media/image4.png"/><Relationship Id="rId5" Type="http://schemas.openxmlformats.org/officeDocument/2006/relationships/slideLayout" Target="../slideLayouts/slideLayout109.xml"/><Relationship Id="rId10" Type="http://schemas.openxmlformats.org/officeDocument/2006/relationships/image" Target="../media/image3.png"/><Relationship Id="rId4" Type="http://schemas.openxmlformats.org/officeDocument/2006/relationships/slideLayout" Target="../slideLayouts/slideLayout108.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image" Target="../media/image4.png"/><Relationship Id="rId5" Type="http://schemas.openxmlformats.org/officeDocument/2006/relationships/slideLayout" Target="../slideLayouts/slideLayout117.xml"/><Relationship Id="rId10" Type="http://schemas.openxmlformats.org/officeDocument/2006/relationships/image" Target="../media/image3.png"/><Relationship Id="rId4" Type="http://schemas.openxmlformats.org/officeDocument/2006/relationships/slideLayout" Target="../slideLayouts/slideLayout116.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3.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4.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image" Target="../media/image4.png"/><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image" Target="../media/image3.png"/><Relationship Id="rId5" Type="http://schemas.openxmlformats.org/officeDocument/2006/relationships/slideLayout" Target="../slideLayouts/slideLayout136.xml"/><Relationship Id="rId10" Type="http://schemas.openxmlformats.org/officeDocument/2006/relationships/theme" Target="../theme/theme18.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image" Target="../media/image4.png"/><Relationship Id="rId5" Type="http://schemas.openxmlformats.org/officeDocument/2006/relationships/slideLayout" Target="../slideLayouts/slideLayout145.xml"/><Relationship Id="rId10" Type="http://schemas.openxmlformats.org/officeDocument/2006/relationships/image" Target="../media/image3.png"/><Relationship Id="rId4" Type="http://schemas.openxmlformats.org/officeDocument/2006/relationships/slideLayout" Target="../slideLayouts/slideLayout144.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6.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4.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3.png"/><Relationship Id="rId5" Type="http://schemas.openxmlformats.org/officeDocument/2006/relationships/slideLayout" Target="../slideLayouts/slideLayout48.xml"/><Relationship Id="rId10" Type="http://schemas.openxmlformats.org/officeDocument/2006/relationships/theme" Target="../theme/theme8.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7.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6.png"/><Relationship Id="rId5" Type="http://schemas.openxmlformats.org/officeDocument/2006/relationships/slideLayout" Target="../slideLayouts/slideLayout57.xml"/><Relationship Id="rId10" Type="http://schemas.openxmlformats.org/officeDocument/2006/relationships/theme" Target="../theme/theme9.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26166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45350"/>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682" y="1103578"/>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46" tIns="49773" rIns="99546" bIns="49773" anchor="ctr"/>
          <a:lstStyle/>
          <a:p>
            <a:pPr algn="ctr" defTabSz="914217" fontAlgn="base">
              <a:spcBef>
                <a:spcPct val="0"/>
              </a:spcBef>
              <a:spcAft>
                <a:spcPct val="0"/>
              </a:spcAft>
              <a:defRPr/>
            </a:pPr>
            <a:endParaRPr lang="th-TH" sz="2799" dirty="0">
              <a:solidFill>
                <a:prstClr val="white"/>
              </a:solidFill>
            </a:endParaRPr>
          </a:p>
        </p:txBody>
      </p:sp>
      <p:cxnSp>
        <p:nvCxnSpPr>
          <p:cNvPr id="25" name="Straight Connector 24"/>
          <p:cNvCxnSpPr/>
          <p:nvPr/>
        </p:nvCxnSpPr>
        <p:spPr>
          <a:xfrm>
            <a:off x="1" y="124645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46" tIns="49773" rIns="99546" bIns="4977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3599" b="1">
                <a:solidFill>
                  <a:prstClr val="white"/>
                </a:solidFill>
              </a:rPr>
              <a:t>HIV and AIDS</a:t>
            </a:r>
            <a:endParaRPr lang="th-TH" sz="3599" b="1">
              <a:solidFill>
                <a:prstClr val="white"/>
              </a:solidFill>
            </a:endParaRPr>
          </a:p>
        </p:txBody>
      </p:sp>
      <p:sp>
        <p:nvSpPr>
          <p:cNvPr id="27" name="TextBox 26"/>
          <p:cNvSpPr txBox="1"/>
          <p:nvPr/>
        </p:nvSpPr>
        <p:spPr>
          <a:xfrm>
            <a:off x="7148249" y="800100"/>
            <a:ext cx="4948767" cy="438150"/>
          </a:xfrm>
          <a:prstGeom prst="rect">
            <a:avLst/>
          </a:prstGeom>
          <a:noFill/>
        </p:spPr>
        <p:txBody>
          <a:bodyPr lIns="99546" tIns="49773" rIns="99546" bIns="49773">
            <a:spAutoFit/>
          </a:bodyPr>
          <a:lstStyle/>
          <a:p>
            <a:pPr defTabSz="914217"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99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79816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109" algn="ctr" rtl="0" fontAlgn="base">
        <a:spcBef>
          <a:spcPct val="0"/>
        </a:spcBef>
        <a:spcAft>
          <a:spcPct val="0"/>
        </a:spcAft>
        <a:defRPr sz="4399">
          <a:solidFill>
            <a:schemeClr val="tx1"/>
          </a:solidFill>
          <a:latin typeface="Arial" charset="0"/>
          <a:cs typeface="Cordia New" pitchFamily="34" charset="-34"/>
        </a:defRPr>
      </a:lvl6pPr>
      <a:lvl7pPr marL="914217" algn="ctr" rtl="0" fontAlgn="base">
        <a:spcBef>
          <a:spcPct val="0"/>
        </a:spcBef>
        <a:spcAft>
          <a:spcPct val="0"/>
        </a:spcAft>
        <a:defRPr sz="4399">
          <a:solidFill>
            <a:schemeClr val="tx1"/>
          </a:solidFill>
          <a:latin typeface="Arial" charset="0"/>
          <a:cs typeface="Cordia New" pitchFamily="34" charset="-34"/>
        </a:defRPr>
      </a:lvl7pPr>
      <a:lvl8pPr marL="1371326" algn="ctr" rtl="0" fontAlgn="base">
        <a:spcBef>
          <a:spcPct val="0"/>
        </a:spcBef>
        <a:spcAft>
          <a:spcPct val="0"/>
        </a:spcAft>
        <a:defRPr sz="4399">
          <a:solidFill>
            <a:schemeClr val="tx1"/>
          </a:solidFill>
          <a:latin typeface="Arial" charset="0"/>
          <a:cs typeface="Cordia New" pitchFamily="34" charset="-34"/>
        </a:defRPr>
      </a:lvl8pPr>
      <a:lvl9pPr marL="1828434" algn="ctr" rtl="0" fontAlgn="base">
        <a:spcBef>
          <a:spcPct val="0"/>
        </a:spcBef>
        <a:spcAft>
          <a:spcPct val="0"/>
        </a:spcAft>
        <a:defRPr sz="4399">
          <a:solidFill>
            <a:schemeClr val="tx1"/>
          </a:solidFill>
          <a:latin typeface="Arial" charset="0"/>
          <a:cs typeface="Cordia New" pitchFamily="34" charset="-34"/>
        </a:defRPr>
      </a:lvl9pPr>
    </p:titleStyle>
    <p:bodyStyle>
      <a:lvl1pPr marL="342831" indent="-342831"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801" indent="-285693"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771" indent="-2285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880"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989"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217" rtl="0" eaLnBrk="1" latinLnBrk="0" hangingPunct="1">
        <a:defRPr sz="2799" kern="1200">
          <a:solidFill>
            <a:schemeClr val="tx1"/>
          </a:solidFill>
          <a:latin typeface="+mn-lt"/>
          <a:ea typeface="+mn-ea"/>
          <a:cs typeface="+mn-cs"/>
        </a:defRPr>
      </a:lvl1pPr>
      <a:lvl2pPr marL="457109" algn="l" defTabSz="914217" rtl="0" eaLnBrk="1" latinLnBrk="0" hangingPunct="1">
        <a:defRPr sz="2799" kern="1200">
          <a:solidFill>
            <a:schemeClr val="tx1"/>
          </a:solidFill>
          <a:latin typeface="+mn-lt"/>
          <a:ea typeface="+mn-ea"/>
          <a:cs typeface="+mn-cs"/>
        </a:defRPr>
      </a:lvl2pPr>
      <a:lvl3pPr marL="914217" algn="l" defTabSz="914217" rtl="0" eaLnBrk="1" latinLnBrk="0" hangingPunct="1">
        <a:defRPr sz="2799" kern="1200">
          <a:solidFill>
            <a:schemeClr val="tx1"/>
          </a:solidFill>
          <a:latin typeface="+mn-lt"/>
          <a:ea typeface="+mn-ea"/>
          <a:cs typeface="+mn-cs"/>
        </a:defRPr>
      </a:lvl3pPr>
      <a:lvl4pPr marL="1371326" algn="l" defTabSz="914217" rtl="0" eaLnBrk="1" latinLnBrk="0" hangingPunct="1">
        <a:defRPr sz="2799" kern="1200">
          <a:solidFill>
            <a:schemeClr val="tx1"/>
          </a:solidFill>
          <a:latin typeface="+mn-lt"/>
          <a:ea typeface="+mn-ea"/>
          <a:cs typeface="+mn-cs"/>
        </a:defRPr>
      </a:lvl4pPr>
      <a:lvl5pPr marL="1828434" algn="l" defTabSz="914217" rtl="0" eaLnBrk="1" latinLnBrk="0" hangingPunct="1">
        <a:defRPr sz="2799" kern="1200">
          <a:solidFill>
            <a:schemeClr val="tx1"/>
          </a:solidFill>
          <a:latin typeface="+mn-lt"/>
          <a:ea typeface="+mn-ea"/>
          <a:cs typeface="+mn-cs"/>
        </a:defRPr>
      </a:lvl5pPr>
      <a:lvl6pPr marL="2285543" algn="l" defTabSz="914217" rtl="0" eaLnBrk="1" latinLnBrk="0" hangingPunct="1">
        <a:defRPr sz="2799" kern="1200">
          <a:solidFill>
            <a:schemeClr val="tx1"/>
          </a:solidFill>
          <a:latin typeface="+mn-lt"/>
          <a:ea typeface="+mn-ea"/>
          <a:cs typeface="+mn-cs"/>
        </a:defRPr>
      </a:lvl6pPr>
      <a:lvl7pPr marL="2742651" algn="l" defTabSz="914217" rtl="0" eaLnBrk="1" latinLnBrk="0" hangingPunct="1">
        <a:defRPr sz="2799" kern="1200">
          <a:solidFill>
            <a:schemeClr val="tx1"/>
          </a:solidFill>
          <a:latin typeface="+mn-lt"/>
          <a:ea typeface="+mn-ea"/>
          <a:cs typeface="+mn-cs"/>
        </a:defRPr>
      </a:lvl7pPr>
      <a:lvl8pPr marL="3199760" algn="l" defTabSz="914217" rtl="0" eaLnBrk="1" latinLnBrk="0" hangingPunct="1">
        <a:defRPr sz="2799" kern="1200">
          <a:solidFill>
            <a:schemeClr val="tx1"/>
          </a:solidFill>
          <a:latin typeface="+mn-lt"/>
          <a:ea typeface="+mn-ea"/>
          <a:cs typeface="+mn-cs"/>
        </a:defRPr>
      </a:lvl8pPr>
      <a:lvl9pPr marL="3656868" algn="l" defTabSz="914217" rtl="0" eaLnBrk="1" latinLnBrk="0" hangingPunct="1">
        <a:defRPr sz="2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641" y="1103537"/>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46" tIns="49773" rIns="99546" bIns="49773" anchor="ctr"/>
          <a:lstStyle/>
          <a:p>
            <a:pPr algn="ctr" defTabSz="914217" fontAlgn="base">
              <a:spcBef>
                <a:spcPct val="0"/>
              </a:spcBef>
              <a:spcAft>
                <a:spcPct val="0"/>
              </a:spcAft>
              <a:defRPr/>
            </a:pPr>
            <a:endParaRPr lang="th-TH" sz="2799" dirty="0">
              <a:solidFill>
                <a:prstClr val="white"/>
              </a:solidFill>
            </a:endParaRPr>
          </a:p>
        </p:txBody>
      </p:sp>
      <p:cxnSp>
        <p:nvCxnSpPr>
          <p:cNvPr id="25" name="Straight Connector 24"/>
          <p:cNvCxnSpPr/>
          <p:nvPr userDrawn="1"/>
        </p:nvCxnSpPr>
        <p:spPr>
          <a:xfrm>
            <a:off x="1" y="124641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46" tIns="49773" rIns="99546" bIns="4977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3599" b="1">
                <a:solidFill>
                  <a:prstClr val="white"/>
                </a:solidFill>
              </a:rPr>
              <a:t>HIV and AIDS</a:t>
            </a:r>
            <a:endParaRPr lang="th-TH" sz="3599" b="1">
              <a:solidFill>
                <a:prstClr val="white"/>
              </a:solidFill>
            </a:endParaRPr>
          </a:p>
        </p:txBody>
      </p:sp>
      <p:sp>
        <p:nvSpPr>
          <p:cNvPr id="27" name="TextBox 26"/>
          <p:cNvSpPr txBox="1"/>
          <p:nvPr userDrawn="1"/>
        </p:nvSpPr>
        <p:spPr>
          <a:xfrm>
            <a:off x="7148208" y="800100"/>
            <a:ext cx="4948767" cy="438150"/>
          </a:xfrm>
          <a:prstGeom prst="rect">
            <a:avLst/>
          </a:prstGeom>
          <a:noFill/>
        </p:spPr>
        <p:txBody>
          <a:bodyPr lIns="99546" tIns="49773" rIns="99546" bIns="49773">
            <a:spAutoFit/>
          </a:bodyPr>
          <a:lstStyle/>
          <a:p>
            <a:pPr defTabSz="914217"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95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652073"/>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109" algn="ctr" rtl="0" fontAlgn="base">
        <a:spcBef>
          <a:spcPct val="0"/>
        </a:spcBef>
        <a:spcAft>
          <a:spcPct val="0"/>
        </a:spcAft>
        <a:defRPr sz="4399">
          <a:solidFill>
            <a:schemeClr val="tx1"/>
          </a:solidFill>
          <a:latin typeface="Arial" charset="0"/>
          <a:cs typeface="Cordia New" pitchFamily="34" charset="-34"/>
        </a:defRPr>
      </a:lvl6pPr>
      <a:lvl7pPr marL="914217" algn="ctr" rtl="0" fontAlgn="base">
        <a:spcBef>
          <a:spcPct val="0"/>
        </a:spcBef>
        <a:spcAft>
          <a:spcPct val="0"/>
        </a:spcAft>
        <a:defRPr sz="4399">
          <a:solidFill>
            <a:schemeClr val="tx1"/>
          </a:solidFill>
          <a:latin typeface="Arial" charset="0"/>
          <a:cs typeface="Cordia New" pitchFamily="34" charset="-34"/>
        </a:defRPr>
      </a:lvl7pPr>
      <a:lvl8pPr marL="1371326" algn="ctr" rtl="0" fontAlgn="base">
        <a:spcBef>
          <a:spcPct val="0"/>
        </a:spcBef>
        <a:spcAft>
          <a:spcPct val="0"/>
        </a:spcAft>
        <a:defRPr sz="4399">
          <a:solidFill>
            <a:schemeClr val="tx1"/>
          </a:solidFill>
          <a:latin typeface="Arial" charset="0"/>
          <a:cs typeface="Cordia New" pitchFamily="34" charset="-34"/>
        </a:defRPr>
      </a:lvl8pPr>
      <a:lvl9pPr marL="1828434" algn="ctr" rtl="0" fontAlgn="base">
        <a:spcBef>
          <a:spcPct val="0"/>
        </a:spcBef>
        <a:spcAft>
          <a:spcPct val="0"/>
        </a:spcAft>
        <a:defRPr sz="4399">
          <a:solidFill>
            <a:schemeClr val="tx1"/>
          </a:solidFill>
          <a:latin typeface="Arial" charset="0"/>
          <a:cs typeface="Cordia New" pitchFamily="34" charset="-34"/>
        </a:defRPr>
      </a:lvl9pPr>
    </p:titleStyle>
    <p:bodyStyle>
      <a:lvl1pPr marL="342831" indent="-342831"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801" indent="-285693"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771" indent="-2285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880"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989"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217" rtl="0" eaLnBrk="1" latinLnBrk="0" hangingPunct="1">
        <a:defRPr sz="2799" kern="1200">
          <a:solidFill>
            <a:schemeClr val="tx1"/>
          </a:solidFill>
          <a:latin typeface="+mn-lt"/>
          <a:ea typeface="+mn-ea"/>
          <a:cs typeface="+mn-cs"/>
        </a:defRPr>
      </a:lvl1pPr>
      <a:lvl2pPr marL="457109" algn="l" defTabSz="914217" rtl="0" eaLnBrk="1" latinLnBrk="0" hangingPunct="1">
        <a:defRPr sz="2799" kern="1200">
          <a:solidFill>
            <a:schemeClr val="tx1"/>
          </a:solidFill>
          <a:latin typeface="+mn-lt"/>
          <a:ea typeface="+mn-ea"/>
          <a:cs typeface="+mn-cs"/>
        </a:defRPr>
      </a:lvl2pPr>
      <a:lvl3pPr marL="914217" algn="l" defTabSz="914217" rtl="0" eaLnBrk="1" latinLnBrk="0" hangingPunct="1">
        <a:defRPr sz="2799" kern="1200">
          <a:solidFill>
            <a:schemeClr val="tx1"/>
          </a:solidFill>
          <a:latin typeface="+mn-lt"/>
          <a:ea typeface="+mn-ea"/>
          <a:cs typeface="+mn-cs"/>
        </a:defRPr>
      </a:lvl3pPr>
      <a:lvl4pPr marL="1371326" algn="l" defTabSz="914217" rtl="0" eaLnBrk="1" latinLnBrk="0" hangingPunct="1">
        <a:defRPr sz="2799" kern="1200">
          <a:solidFill>
            <a:schemeClr val="tx1"/>
          </a:solidFill>
          <a:latin typeface="+mn-lt"/>
          <a:ea typeface="+mn-ea"/>
          <a:cs typeface="+mn-cs"/>
        </a:defRPr>
      </a:lvl4pPr>
      <a:lvl5pPr marL="1828434" algn="l" defTabSz="914217" rtl="0" eaLnBrk="1" latinLnBrk="0" hangingPunct="1">
        <a:defRPr sz="2799" kern="1200">
          <a:solidFill>
            <a:schemeClr val="tx1"/>
          </a:solidFill>
          <a:latin typeface="+mn-lt"/>
          <a:ea typeface="+mn-ea"/>
          <a:cs typeface="+mn-cs"/>
        </a:defRPr>
      </a:lvl5pPr>
      <a:lvl6pPr marL="2285543" algn="l" defTabSz="914217" rtl="0" eaLnBrk="1" latinLnBrk="0" hangingPunct="1">
        <a:defRPr sz="2799" kern="1200">
          <a:solidFill>
            <a:schemeClr val="tx1"/>
          </a:solidFill>
          <a:latin typeface="+mn-lt"/>
          <a:ea typeface="+mn-ea"/>
          <a:cs typeface="+mn-cs"/>
        </a:defRPr>
      </a:lvl6pPr>
      <a:lvl7pPr marL="2742651" algn="l" defTabSz="914217" rtl="0" eaLnBrk="1" latinLnBrk="0" hangingPunct="1">
        <a:defRPr sz="2799" kern="1200">
          <a:solidFill>
            <a:schemeClr val="tx1"/>
          </a:solidFill>
          <a:latin typeface="+mn-lt"/>
          <a:ea typeface="+mn-ea"/>
          <a:cs typeface="+mn-cs"/>
        </a:defRPr>
      </a:lvl7pPr>
      <a:lvl8pPr marL="3199760" algn="l" defTabSz="914217" rtl="0" eaLnBrk="1" latinLnBrk="0" hangingPunct="1">
        <a:defRPr sz="2799" kern="1200">
          <a:solidFill>
            <a:schemeClr val="tx1"/>
          </a:solidFill>
          <a:latin typeface="+mn-lt"/>
          <a:ea typeface="+mn-ea"/>
          <a:cs typeface="+mn-cs"/>
        </a:defRPr>
      </a:lvl8pPr>
      <a:lvl9pPr marL="3656868" algn="l" defTabSz="914217" rtl="0" eaLnBrk="1" latinLnBrk="0" hangingPunct="1">
        <a:defRPr sz="2799"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598" y="110349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ea typeface="ＭＳ Ｐゴシック" charset="0"/>
              </a:rPr>
              <a:pPr defTabSz="914217">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46" tIns="49773" rIns="99546" bIns="49773" anchor="ctr"/>
          <a:lstStyle/>
          <a:p>
            <a:pPr algn="ctr" defTabSz="914217" fontAlgn="base">
              <a:spcBef>
                <a:spcPct val="0"/>
              </a:spcBef>
              <a:spcAft>
                <a:spcPct val="0"/>
              </a:spcAft>
              <a:defRPr/>
            </a:pPr>
            <a:endParaRPr lang="th-TH" sz="2799" dirty="0">
              <a:solidFill>
                <a:prstClr val="white"/>
              </a:solidFill>
            </a:endParaRPr>
          </a:p>
        </p:txBody>
      </p:sp>
      <p:cxnSp>
        <p:nvCxnSpPr>
          <p:cNvPr id="25" name="Straight Connector 24"/>
          <p:cNvCxnSpPr/>
          <p:nvPr userDrawn="1"/>
        </p:nvCxnSpPr>
        <p:spPr>
          <a:xfrm>
            <a:off x="1" y="124636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46" tIns="49773" rIns="99546" bIns="4977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3599" b="1">
                <a:solidFill>
                  <a:prstClr val="white"/>
                </a:solidFill>
                <a:ea typeface="ＭＳ Ｐゴシック" charset="0"/>
              </a:rPr>
              <a:t>HIV and AIDS</a:t>
            </a:r>
            <a:endParaRPr lang="th-TH" sz="3599" b="1">
              <a:solidFill>
                <a:prstClr val="white"/>
              </a:solidFill>
              <a:ea typeface="ＭＳ Ｐゴシック" charset="0"/>
            </a:endParaRPr>
          </a:p>
        </p:txBody>
      </p:sp>
      <p:sp>
        <p:nvSpPr>
          <p:cNvPr id="27" name="TextBox 26"/>
          <p:cNvSpPr txBox="1"/>
          <p:nvPr userDrawn="1"/>
        </p:nvSpPr>
        <p:spPr>
          <a:xfrm>
            <a:off x="7148165" y="800100"/>
            <a:ext cx="4948767" cy="438150"/>
          </a:xfrm>
          <a:prstGeom prst="rect">
            <a:avLst/>
          </a:prstGeom>
          <a:noFill/>
        </p:spPr>
        <p:txBody>
          <a:bodyPr lIns="99546" tIns="49773" rIns="99546" bIns="49773">
            <a:spAutoFit/>
          </a:bodyPr>
          <a:lstStyle/>
          <a:p>
            <a:pPr defTabSz="914217" fontAlgn="base">
              <a:spcBef>
                <a:spcPct val="0"/>
              </a:spcBef>
              <a:spcAft>
                <a:spcPct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91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868710"/>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109" algn="ctr" rtl="0" fontAlgn="base">
        <a:spcBef>
          <a:spcPct val="0"/>
        </a:spcBef>
        <a:spcAft>
          <a:spcPct val="0"/>
        </a:spcAft>
        <a:defRPr sz="4399">
          <a:solidFill>
            <a:schemeClr val="tx1"/>
          </a:solidFill>
          <a:latin typeface="Arial" charset="0"/>
          <a:cs typeface="Cordia New" pitchFamily="34" charset="-34"/>
        </a:defRPr>
      </a:lvl6pPr>
      <a:lvl7pPr marL="914217" algn="ctr" rtl="0" fontAlgn="base">
        <a:spcBef>
          <a:spcPct val="0"/>
        </a:spcBef>
        <a:spcAft>
          <a:spcPct val="0"/>
        </a:spcAft>
        <a:defRPr sz="4399">
          <a:solidFill>
            <a:schemeClr val="tx1"/>
          </a:solidFill>
          <a:latin typeface="Arial" charset="0"/>
          <a:cs typeface="Cordia New" pitchFamily="34" charset="-34"/>
        </a:defRPr>
      </a:lvl7pPr>
      <a:lvl8pPr marL="1371326" algn="ctr" rtl="0" fontAlgn="base">
        <a:spcBef>
          <a:spcPct val="0"/>
        </a:spcBef>
        <a:spcAft>
          <a:spcPct val="0"/>
        </a:spcAft>
        <a:defRPr sz="4399">
          <a:solidFill>
            <a:schemeClr val="tx1"/>
          </a:solidFill>
          <a:latin typeface="Arial" charset="0"/>
          <a:cs typeface="Cordia New" pitchFamily="34" charset="-34"/>
        </a:defRPr>
      </a:lvl8pPr>
      <a:lvl9pPr marL="1828434" algn="ctr" rtl="0" fontAlgn="base">
        <a:spcBef>
          <a:spcPct val="0"/>
        </a:spcBef>
        <a:spcAft>
          <a:spcPct val="0"/>
        </a:spcAft>
        <a:defRPr sz="4399">
          <a:solidFill>
            <a:schemeClr val="tx1"/>
          </a:solidFill>
          <a:latin typeface="Arial" charset="0"/>
          <a:cs typeface="Cordia New" pitchFamily="34" charset="-34"/>
        </a:defRPr>
      </a:lvl9pPr>
    </p:titleStyle>
    <p:bodyStyle>
      <a:lvl1pPr marL="342831" indent="-342831"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801" indent="-285693"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771" indent="-2285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880"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989"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217" rtl="0" eaLnBrk="1" latinLnBrk="0" hangingPunct="1">
        <a:defRPr sz="2799" kern="1200">
          <a:solidFill>
            <a:schemeClr val="tx1"/>
          </a:solidFill>
          <a:latin typeface="+mn-lt"/>
          <a:ea typeface="+mn-ea"/>
          <a:cs typeface="+mn-cs"/>
        </a:defRPr>
      </a:lvl1pPr>
      <a:lvl2pPr marL="457109" algn="l" defTabSz="914217" rtl="0" eaLnBrk="1" latinLnBrk="0" hangingPunct="1">
        <a:defRPr sz="2799" kern="1200">
          <a:solidFill>
            <a:schemeClr val="tx1"/>
          </a:solidFill>
          <a:latin typeface="+mn-lt"/>
          <a:ea typeface="+mn-ea"/>
          <a:cs typeface="+mn-cs"/>
        </a:defRPr>
      </a:lvl2pPr>
      <a:lvl3pPr marL="914217" algn="l" defTabSz="914217" rtl="0" eaLnBrk="1" latinLnBrk="0" hangingPunct="1">
        <a:defRPr sz="2799" kern="1200">
          <a:solidFill>
            <a:schemeClr val="tx1"/>
          </a:solidFill>
          <a:latin typeface="+mn-lt"/>
          <a:ea typeface="+mn-ea"/>
          <a:cs typeface="+mn-cs"/>
        </a:defRPr>
      </a:lvl3pPr>
      <a:lvl4pPr marL="1371326" algn="l" defTabSz="914217" rtl="0" eaLnBrk="1" latinLnBrk="0" hangingPunct="1">
        <a:defRPr sz="2799" kern="1200">
          <a:solidFill>
            <a:schemeClr val="tx1"/>
          </a:solidFill>
          <a:latin typeface="+mn-lt"/>
          <a:ea typeface="+mn-ea"/>
          <a:cs typeface="+mn-cs"/>
        </a:defRPr>
      </a:lvl4pPr>
      <a:lvl5pPr marL="1828434" algn="l" defTabSz="914217" rtl="0" eaLnBrk="1" latinLnBrk="0" hangingPunct="1">
        <a:defRPr sz="2799" kern="1200">
          <a:solidFill>
            <a:schemeClr val="tx1"/>
          </a:solidFill>
          <a:latin typeface="+mn-lt"/>
          <a:ea typeface="+mn-ea"/>
          <a:cs typeface="+mn-cs"/>
        </a:defRPr>
      </a:lvl5pPr>
      <a:lvl6pPr marL="2285543" algn="l" defTabSz="914217" rtl="0" eaLnBrk="1" latinLnBrk="0" hangingPunct="1">
        <a:defRPr sz="2799" kern="1200">
          <a:solidFill>
            <a:schemeClr val="tx1"/>
          </a:solidFill>
          <a:latin typeface="+mn-lt"/>
          <a:ea typeface="+mn-ea"/>
          <a:cs typeface="+mn-cs"/>
        </a:defRPr>
      </a:lvl6pPr>
      <a:lvl7pPr marL="2742651" algn="l" defTabSz="914217" rtl="0" eaLnBrk="1" latinLnBrk="0" hangingPunct="1">
        <a:defRPr sz="2799" kern="1200">
          <a:solidFill>
            <a:schemeClr val="tx1"/>
          </a:solidFill>
          <a:latin typeface="+mn-lt"/>
          <a:ea typeface="+mn-ea"/>
          <a:cs typeface="+mn-cs"/>
        </a:defRPr>
      </a:lvl7pPr>
      <a:lvl8pPr marL="3199760" algn="l" defTabSz="914217" rtl="0" eaLnBrk="1" latinLnBrk="0" hangingPunct="1">
        <a:defRPr sz="2799" kern="1200">
          <a:solidFill>
            <a:schemeClr val="tx1"/>
          </a:solidFill>
          <a:latin typeface="+mn-lt"/>
          <a:ea typeface="+mn-ea"/>
          <a:cs typeface="+mn-cs"/>
        </a:defRPr>
      </a:lvl8pPr>
      <a:lvl9pPr marL="3656868" algn="l" defTabSz="914217" rtl="0" eaLnBrk="1" latinLnBrk="0" hangingPunct="1">
        <a:defRPr sz="2799"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5"/>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46" tIns="49773" rIns="99546" bIns="49773" anchor="ctr"/>
          <a:lstStyle/>
          <a:p>
            <a:pPr algn="ctr" defTabSz="914217">
              <a:defRPr/>
            </a:pPr>
            <a:endParaRPr lang="th-TH" sz="2799" dirty="0">
              <a:solidFill>
                <a:prstClr val="white"/>
              </a:solidFill>
            </a:endParaRPr>
          </a:p>
        </p:txBody>
      </p:sp>
      <p:cxnSp>
        <p:nvCxnSpPr>
          <p:cNvPr id="25" name="Straight Connector 24"/>
          <p:cNvCxnSpPr/>
          <p:nvPr userDrawn="1"/>
        </p:nvCxnSpPr>
        <p:spPr>
          <a:xfrm>
            <a:off x="1" y="124619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46" tIns="49773" rIns="99546" bIns="4977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3599" b="1">
                <a:solidFill>
                  <a:prstClr val="white"/>
                </a:solidFill>
              </a:rPr>
              <a:t>HIV and AIDS</a:t>
            </a:r>
            <a:endParaRPr lang="th-TH" sz="3599" b="1">
              <a:solidFill>
                <a:prstClr val="white"/>
              </a:solidFill>
            </a:endParaRPr>
          </a:p>
        </p:txBody>
      </p:sp>
      <p:sp>
        <p:nvSpPr>
          <p:cNvPr id="27" name="TextBox 26"/>
          <p:cNvSpPr txBox="1"/>
          <p:nvPr userDrawn="1"/>
        </p:nvSpPr>
        <p:spPr>
          <a:xfrm>
            <a:off x="7147986" y="800100"/>
            <a:ext cx="4948767" cy="438150"/>
          </a:xfrm>
          <a:prstGeom prst="rect">
            <a:avLst/>
          </a:prstGeom>
          <a:noFill/>
        </p:spPr>
        <p:txBody>
          <a:bodyPr lIns="99546" tIns="49773" rIns="99546" bIns="49773">
            <a:spAutoFit/>
          </a:bodyPr>
          <a:lstStyle/>
          <a:p>
            <a:pPr defTabSz="914217">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4"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315032"/>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109" algn="ctr" rtl="0" fontAlgn="base">
        <a:spcBef>
          <a:spcPct val="0"/>
        </a:spcBef>
        <a:spcAft>
          <a:spcPct val="0"/>
        </a:spcAft>
        <a:defRPr sz="4399">
          <a:solidFill>
            <a:schemeClr val="tx1"/>
          </a:solidFill>
          <a:latin typeface="Arial" charset="0"/>
          <a:cs typeface="Cordia New" pitchFamily="34" charset="-34"/>
        </a:defRPr>
      </a:lvl6pPr>
      <a:lvl7pPr marL="914217" algn="ctr" rtl="0" fontAlgn="base">
        <a:spcBef>
          <a:spcPct val="0"/>
        </a:spcBef>
        <a:spcAft>
          <a:spcPct val="0"/>
        </a:spcAft>
        <a:defRPr sz="4399">
          <a:solidFill>
            <a:schemeClr val="tx1"/>
          </a:solidFill>
          <a:latin typeface="Arial" charset="0"/>
          <a:cs typeface="Cordia New" pitchFamily="34" charset="-34"/>
        </a:defRPr>
      </a:lvl7pPr>
      <a:lvl8pPr marL="1371326" algn="ctr" rtl="0" fontAlgn="base">
        <a:spcBef>
          <a:spcPct val="0"/>
        </a:spcBef>
        <a:spcAft>
          <a:spcPct val="0"/>
        </a:spcAft>
        <a:defRPr sz="4399">
          <a:solidFill>
            <a:schemeClr val="tx1"/>
          </a:solidFill>
          <a:latin typeface="Arial" charset="0"/>
          <a:cs typeface="Cordia New" pitchFamily="34" charset="-34"/>
        </a:defRPr>
      </a:lvl8pPr>
      <a:lvl9pPr marL="1828434" algn="ctr" rtl="0" fontAlgn="base">
        <a:spcBef>
          <a:spcPct val="0"/>
        </a:spcBef>
        <a:spcAft>
          <a:spcPct val="0"/>
        </a:spcAft>
        <a:defRPr sz="4399">
          <a:solidFill>
            <a:schemeClr val="tx1"/>
          </a:solidFill>
          <a:latin typeface="Arial" charset="0"/>
          <a:cs typeface="Cordia New" pitchFamily="34" charset="-34"/>
        </a:defRPr>
      </a:lvl9pPr>
    </p:titleStyle>
    <p:bodyStyle>
      <a:lvl1pPr marL="342831" indent="-342831"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801" indent="-285693"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771" indent="-2285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880"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989" indent="-22855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217" rtl="0" eaLnBrk="1" latinLnBrk="0" hangingPunct="1">
        <a:defRPr sz="2799" kern="1200">
          <a:solidFill>
            <a:schemeClr val="tx1"/>
          </a:solidFill>
          <a:latin typeface="+mn-lt"/>
          <a:ea typeface="+mn-ea"/>
          <a:cs typeface="+mn-cs"/>
        </a:defRPr>
      </a:lvl1pPr>
      <a:lvl2pPr marL="457109" algn="l" defTabSz="914217" rtl="0" eaLnBrk="1" latinLnBrk="0" hangingPunct="1">
        <a:defRPr sz="2799" kern="1200">
          <a:solidFill>
            <a:schemeClr val="tx1"/>
          </a:solidFill>
          <a:latin typeface="+mn-lt"/>
          <a:ea typeface="+mn-ea"/>
          <a:cs typeface="+mn-cs"/>
        </a:defRPr>
      </a:lvl2pPr>
      <a:lvl3pPr marL="914217" algn="l" defTabSz="914217" rtl="0" eaLnBrk="1" latinLnBrk="0" hangingPunct="1">
        <a:defRPr sz="2799" kern="1200">
          <a:solidFill>
            <a:schemeClr val="tx1"/>
          </a:solidFill>
          <a:latin typeface="+mn-lt"/>
          <a:ea typeface="+mn-ea"/>
          <a:cs typeface="+mn-cs"/>
        </a:defRPr>
      </a:lvl3pPr>
      <a:lvl4pPr marL="1371326" algn="l" defTabSz="914217" rtl="0" eaLnBrk="1" latinLnBrk="0" hangingPunct="1">
        <a:defRPr sz="2799" kern="1200">
          <a:solidFill>
            <a:schemeClr val="tx1"/>
          </a:solidFill>
          <a:latin typeface="+mn-lt"/>
          <a:ea typeface="+mn-ea"/>
          <a:cs typeface="+mn-cs"/>
        </a:defRPr>
      </a:lvl4pPr>
      <a:lvl5pPr marL="1828434" algn="l" defTabSz="914217" rtl="0" eaLnBrk="1" latinLnBrk="0" hangingPunct="1">
        <a:defRPr sz="2799" kern="1200">
          <a:solidFill>
            <a:schemeClr val="tx1"/>
          </a:solidFill>
          <a:latin typeface="+mn-lt"/>
          <a:ea typeface="+mn-ea"/>
          <a:cs typeface="+mn-cs"/>
        </a:defRPr>
      </a:lvl5pPr>
      <a:lvl6pPr marL="2285543" algn="l" defTabSz="914217" rtl="0" eaLnBrk="1" latinLnBrk="0" hangingPunct="1">
        <a:defRPr sz="2799" kern="1200">
          <a:solidFill>
            <a:schemeClr val="tx1"/>
          </a:solidFill>
          <a:latin typeface="+mn-lt"/>
          <a:ea typeface="+mn-ea"/>
          <a:cs typeface="+mn-cs"/>
        </a:defRPr>
      </a:lvl6pPr>
      <a:lvl7pPr marL="2742651" algn="l" defTabSz="914217" rtl="0" eaLnBrk="1" latinLnBrk="0" hangingPunct="1">
        <a:defRPr sz="2799" kern="1200">
          <a:solidFill>
            <a:schemeClr val="tx1"/>
          </a:solidFill>
          <a:latin typeface="+mn-lt"/>
          <a:ea typeface="+mn-ea"/>
          <a:cs typeface="+mn-cs"/>
        </a:defRPr>
      </a:lvl7pPr>
      <a:lvl8pPr marL="3199760" algn="l" defTabSz="914217" rtl="0" eaLnBrk="1" latinLnBrk="0" hangingPunct="1">
        <a:defRPr sz="2799" kern="1200">
          <a:solidFill>
            <a:schemeClr val="tx1"/>
          </a:solidFill>
          <a:latin typeface="+mn-lt"/>
          <a:ea typeface="+mn-ea"/>
          <a:cs typeface="+mn-cs"/>
        </a:defRPr>
      </a:lvl8pPr>
      <a:lvl9pPr marL="3656868" algn="l" defTabSz="914217" rtl="0" eaLnBrk="1" latinLnBrk="0" hangingPunct="1">
        <a:defRPr sz="2799"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483906"/>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3" cstate="print">
            <a:extLst>
              <a:ext uri="{28A0092B-C50C-407E-A947-70E740481C1C}">
                <a14:useLocalDpi xmlns:a14="http://schemas.microsoft.com/office/drawing/2010/main" val="0"/>
              </a:ext>
            </a:extLst>
          </a:blip>
          <a:srcRect r="8307" b="15314"/>
          <a:stretch>
            <a:fillRect/>
          </a:stretch>
        </p:blipFill>
        <p:spPr bwMode="auto">
          <a:xfrm>
            <a:off x="4307418" y="1103645"/>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872" tIns="58938" rIns="117872" bIns="58938" anchor="ctr"/>
          <a:lstStyle/>
          <a:p>
            <a:pPr algn="ctr">
              <a:defRPr/>
            </a:pPr>
            <a:endParaRPr lang="th-TH" sz="3298" dirty="0">
              <a:solidFill>
                <a:prstClr val="white"/>
              </a:solidFill>
            </a:endParaRPr>
          </a:p>
        </p:txBody>
      </p:sp>
      <p:cxnSp>
        <p:nvCxnSpPr>
          <p:cNvPr id="25" name="Straight Connector 24"/>
          <p:cNvCxnSpPr/>
          <p:nvPr/>
        </p:nvCxnSpPr>
        <p:spPr>
          <a:xfrm>
            <a:off x="0" y="124652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1"/>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872" tIns="58938" rIns="117872" bIns="589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15"/>
            <a:ext cx="4948766" cy="519089"/>
          </a:xfrm>
          <a:prstGeom prst="rect">
            <a:avLst/>
          </a:prstGeom>
          <a:noFill/>
        </p:spPr>
        <p:txBody>
          <a:bodyPr lIns="117872" tIns="58938" rIns="117872" bIns="58938">
            <a:spAutoFit/>
          </a:bodyPr>
          <a:lstStyle/>
          <a:p>
            <a:pPr>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p:nvPicPr>
        <p:blipFill>
          <a:blip r:embed="rId14">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197130"/>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8" r:id="rId10"/>
    <p:sldLayoutId id="2147484079" r:id="rId11"/>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043" algn="ctr" rtl="0" fontAlgn="base">
        <a:spcBef>
          <a:spcPct val="0"/>
        </a:spcBef>
        <a:spcAft>
          <a:spcPct val="0"/>
        </a:spcAft>
        <a:defRPr sz="5197">
          <a:solidFill>
            <a:schemeClr val="tx1"/>
          </a:solidFill>
          <a:latin typeface="Arial" charset="0"/>
          <a:cs typeface="Cordia New" pitchFamily="34" charset="-34"/>
        </a:defRPr>
      </a:lvl6pPr>
      <a:lvl7pPr marL="1086090" algn="ctr" rtl="0" fontAlgn="base">
        <a:spcBef>
          <a:spcPct val="0"/>
        </a:spcBef>
        <a:spcAft>
          <a:spcPct val="0"/>
        </a:spcAft>
        <a:defRPr sz="5197">
          <a:solidFill>
            <a:schemeClr val="tx1"/>
          </a:solidFill>
          <a:latin typeface="Arial" charset="0"/>
          <a:cs typeface="Cordia New" pitchFamily="34" charset="-34"/>
        </a:defRPr>
      </a:lvl7pPr>
      <a:lvl8pPr marL="1629118" algn="ctr" rtl="0" fontAlgn="base">
        <a:spcBef>
          <a:spcPct val="0"/>
        </a:spcBef>
        <a:spcAft>
          <a:spcPct val="0"/>
        </a:spcAft>
        <a:defRPr sz="5197">
          <a:solidFill>
            <a:schemeClr val="tx1"/>
          </a:solidFill>
          <a:latin typeface="Arial" charset="0"/>
          <a:cs typeface="Cordia New" pitchFamily="34" charset="-34"/>
        </a:defRPr>
      </a:lvl8pPr>
      <a:lvl9pPr marL="2172156" algn="ctr" rtl="0" fontAlgn="base">
        <a:spcBef>
          <a:spcPct val="0"/>
        </a:spcBef>
        <a:spcAft>
          <a:spcPct val="0"/>
        </a:spcAft>
        <a:defRPr sz="5197">
          <a:solidFill>
            <a:schemeClr val="tx1"/>
          </a:solidFill>
          <a:latin typeface="Arial" charset="0"/>
          <a:cs typeface="Cordia New" pitchFamily="34" charset="-34"/>
        </a:defRPr>
      </a:lvl9pPr>
    </p:titleStyle>
    <p:bodyStyle>
      <a:lvl1pPr marL="407278" indent="-407278"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2448" indent="-339396"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7601" indent="-271515"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0638"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3687"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6711"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9758"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2799"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5836"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090" rtl="0" eaLnBrk="1" latinLnBrk="0" hangingPunct="1">
        <a:defRPr sz="3298" kern="1200">
          <a:solidFill>
            <a:schemeClr val="tx1"/>
          </a:solidFill>
          <a:latin typeface="+mn-lt"/>
          <a:ea typeface="+mn-ea"/>
          <a:cs typeface="+mn-cs"/>
        </a:defRPr>
      </a:lvl1pPr>
      <a:lvl2pPr marL="543043" algn="l" defTabSz="1086090" rtl="0" eaLnBrk="1" latinLnBrk="0" hangingPunct="1">
        <a:defRPr sz="3298" kern="1200">
          <a:solidFill>
            <a:schemeClr val="tx1"/>
          </a:solidFill>
          <a:latin typeface="+mn-lt"/>
          <a:ea typeface="+mn-ea"/>
          <a:cs typeface="+mn-cs"/>
        </a:defRPr>
      </a:lvl2pPr>
      <a:lvl3pPr marL="1086090" algn="l" defTabSz="1086090" rtl="0" eaLnBrk="1" latinLnBrk="0" hangingPunct="1">
        <a:defRPr sz="3298" kern="1200">
          <a:solidFill>
            <a:schemeClr val="tx1"/>
          </a:solidFill>
          <a:latin typeface="+mn-lt"/>
          <a:ea typeface="+mn-ea"/>
          <a:cs typeface="+mn-cs"/>
        </a:defRPr>
      </a:lvl3pPr>
      <a:lvl4pPr marL="1629118" algn="l" defTabSz="1086090" rtl="0" eaLnBrk="1" latinLnBrk="0" hangingPunct="1">
        <a:defRPr sz="3298" kern="1200">
          <a:solidFill>
            <a:schemeClr val="tx1"/>
          </a:solidFill>
          <a:latin typeface="+mn-lt"/>
          <a:ea typeface="+mn-ea"/>
          <a:cs typeface="+mn-cs"/>
        </a:defRPr>
      </a:lvl4pPr>
      <a:lvl5pPr marL="2172156" algn="l" defTabSz="1086090" rtl="0" eaLnBrk="1" latinLnBrk="0" hangingPunct="1">
        <a:defRPr sz="3298" kern="1200">
          <a:solidFill>
            <a:schemeClr val="tx1"/>
          </a:solidFill>
          <a:latin typeface="+mn-lt"/>
          <a:ea typeface="+mn-ea"/>
          <a:cs typeface="+mn-cs"/>
        </a:defRPr>
      </a:lvl5pPr>
      <a:lvl6pPr marL="2715193" algn="l" defTabSz="1086090" rtl="0" eaLnBrk="1" latinLnBrk="0" hangingPunct="1">
        <a:defRPr sz="3298" kern="1200">
          <a:solidFill>
            <a:schemeClr val="tx1"/>
          </a:solidFill>
          <a:latin typeface="+mn-lt"/>
          <a:ea typeface="+mn-ea"/>
          <a:cs typeface="+mn-cs"/>
        </a:defRPr>
      </a:lvl6pPr>
      <a:lvl7pPr marL="3258240" algn="l" defTabSz="1086090" rtl="0" eaLnBrk="1" latinLnBrk="0" hangingPunct="1">
        <a:defRPr sz="3298" kern="1200">
          <a:solidFill>
            <a:schemeClr val="tx1"/>
          </a:solidFill>
          <a:latin typeface="+mn-lt"/>
          <a:ea typeface="+mn-ea"/>
          <a:cs typeface="+mn-cs"/>
        </a:defRPr>
      </a:lvl7pPr>
      <a:lvl8pPr marL="3801271" algn="l" defTabSz="1086090" rtl="0" eaLnBrk="1" latinLnBrk="0" hangingPunct="1">
        <a:defRPr sz="3298" kern="1200">
          <a:solidFill>
            <a:schemeClr val="tx1"/>
          </a:solidFill>
          <a:latin typeface="+mn-lt"/>
          <a:ea typeface="+mn-ea"/>
          <a:cs typeface="+mn-cs"/>
        </a:defRPr>
      </a:lvl8pPr>
      <a:lvl9pPr marL="4344317" algn="l" defTabSz="1086090" rtl="0" eaLnBrk="1" latinLnBrk="0" hangingPunct="1">
        <a:defRPr sz="3298"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683" y="1103579"/>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3943">
              <a:defRPr/>
            </a:pPr>
            <a:fld id="{2037F788-FB31-48BA-8E9B-0E30FE84CCC1}"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10" tIns="49755" rIns="99510" bIns="49755" anchor="ctr"/>
          <a:lstStyle/>
          <a:p>
            <a:pPr algn="ctr" defTabSz="913943" fontAlgn="base">
              <a:spcBef>
                <a:spcPct val="0"/>
              </a:spcBef>
              <a:spcAft>
                <a:spcPct val="0"/>
              </a:spcAft>
              <a:defRPr/>
            </a:pPr>
            <a:endParaRPr lang="th-TH" sz="2798" dirty="0">
              <a:solidFill>
                <a:prstClr val="white"/>
              </a:solidFill>
            </a:endParaRPr>
          </a:p>
        </p:txBody>
      </p:sp>
      <p:cxnSp>
        <p:nvCxnSpPr>
          <p:cNvPr id="25" name="Straight Connector 24"/>
          <p:cNvCxnSpPr/>
          <p:nvPr/>
        </p:nvCxnSpPr>
        <p:spPr>
          <a:xfrm>
            <a:off x="1" y="1246454"/>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10" tIns="49755" rIns="99510" bIns="4975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3943" fontAlgn="base">
              <a:spcBef>
                <a:spcPct val="0"/>
              </a:spcBef>
              <a:spcAft>
                <a:spcPct val="0"/>
              </a:spcAft>
              <a:defRPr/>
            </a:pPr>
            <a:r>
              <a:rPr lang="en-US" sz="3598" b="1">
                <a:solidFill>
                  <a:prstClr val="white"/>
                </a:solidFill>
              </a:rPr>
              <a:t>HIV and AIDS</a:t>
            </a:r>
            <a:endParaRPr lang="th-TH" sz="3598" b="1">
              <a:solidFill>
                <a:prstClr val="white"/>
              </a:solidFill>
            </a:endParaRPr>
          </a:p>
        </p:txBody>
      </p:sp>
      <p:sp>
        <p:nvSpPr>
          <p:cNvPr id="27" name="TextBox 26"/>
          <p:cNvSpPr txBox="1"/>
          <p:nvPr/>
        </p:nvSpPr>
        <p:spPr>
          <a:xfrm>
            <a:off x="7148250" y="800100"/>
            <a:ext cx="4948767" cy="438150"/>
          </a:xfrm>
          <a:prstGeom prst="rect">
            <a:avLst/>
          </a:prstGeom>
          <a:noFill/>
        </p:spPr>
        <p:txBody>
          <a:bodyPr lIns="99510" tIns="49755" rIns="99510" bIns="49755">
            <a:spAutoFit/>
          </a:bodyPr>
          <a:lstStyle/>
          <a:p>
            <a:pPr defTabSz="913943"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998"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016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Lst>
  <p:hf hdr="0" ftr="0" dt="0"/>
  <p:txStyles>
    <p:titleStyle>
      <a:lvl1pPr algn="ctr" rtl="0" eaLnBrk="0" fontAlgn="base" hangingPunct="0">
        <a:spcBef>
          <a:spcPct val="0"/>
        </a:spcBef>
        <a:spcAft>
          <a:spcPct val="0"/>
        </a:spcAft>
        <a:defRPr sz="4398" kern="1200">
          <a:solidFill>
            <a:schemeClr val="tx1"/>
          </a:solidFill>
          <a:latin typeface="+mj-lt"/>
          <a:ea typeface="+mj-ea"/>
          <a:cs typeface="+mj-cs"/>
        </a:defRPr>
      </a:lvl1pPr>
      <a:lvl2pPr algn="ctr" rtl="0" eaLnBrk="0" fontAlgn="base" hangingPunct="0">
        <a:spcBef>
          <a:spcPct val="0"/>
        </a:spcBef>
        <a:spcAft>
          <a:spcPct val="0"/>
        </a:spcAft>
        <a:defRPr sz="4398">
          <a:solidFill>
            <a:schemeClr val="tx1"/>
          </a:solidFill>
          <a:latin typeface="Arial" charset="0"/>
          <a:cs typeface="Cordia New" pitchFamily="34" charset="-34"/>
        </a:defRPr>
      </a:lvl2pPr>
      <a:lvl3pPr algn="ctr" rtl="0" eaLnBrk="0" fontAlgn="base" hangingPunct="0">
        <a:spcBef>
          <a:spcPct val="0"/>
        </a:spcBef>
        <a:spcAft>
          <a:spcPct val="0"/>
        </a:spcAft>
        <a:defRPr sz="4398">
          <a:solidFill>
            <a:schemeClr val="tx1"/>
          </a:solidFill>
          <a:latin typeface="Arial" charset="0"/>
          <a:cs typeface="Cordia New" pitchFamily="34" charset="-34"/>
        </a:defRPr>
      </a:lvl3pPr>
      <a:lvl4pPr algn="ctr" rtl="0" eaLnBrk="0" fontAlgn="base" hangingPunct="0">
        <a:spcBef>
          <a:spcPct val="0"/>
        </a:spcBef>
        <a:spcAft>
          <a:spcPct val="0"/>
        </a:spcAft>
        <a:defRPr sz="4398">
          <a:solidFill>
            <a:schemeClr val="tx1"/>
          </a:solidFill>
          <a:latin typeface="Arial" charset="0"/>
          <a:cs typeface="Cordia New" pitchFamily="34" charset="-34"/>
        </a:defRPr>
      </a:lvl4pPr>
      <a:lvl5pPr algn="ctr" rtl="0" eaLnBrk="0" fontAlgn="base" hangingPunct="0">
        <a:spcBef>
          <a:spcPct val="0"/>
        </a:spcBef>
        <a:spcAft>
          <a:spcPct val="0"/>
        </a:spcAft>
        <a:defRPr sz="4398">
          <a:solidFill>
            <a:schemeClr val="tx1"/>
          </a:solidFill>
          <a:latin typeface="Arial" charset="0"/>
          <a:cs typeface="Cordia New" pitchFamily="34" charset="-34"/>
        </a:defRPr>
      </a:lvl5pPr>
      <a:lvl6pPr marL="456972" algn="ctr" rtl="0" fontAlgn="base">
        <a:spcBef>
          <a:spcPct val="0"/>
        </a:spcBef>
        <a:spcAft>
          <a:spcPct val="0"/>
        </a:spcAft>
        <a:defRPr sz="4398">
          <a:solidFill>
            <a:schemeClr val="tx1"/>
          </a:solidFill>
          <a:latin typeface="Arial" charset="0"/>
          <a:cs typeface="Cordia New" pitchFamily="34" charset="-34"/>
        </a:defRPr>
      </a:lvl6pPr>
      <a:lvl7pPr marL="913943" algn="ctr" rtl="0" fontAlgn="base">
        <a:spcBef>
          <a:spcPct val="0"/>
        </a:spcBef>
        <a:spcAft>
          <a:spcPct val="0"/>
        </a:spcAft>
        <a:defRPr sz="4398">
          <a:solidFill>
            <a:schemeClr val="tx1"/>
          </a:solidFill>
          <a:latin typeface="Arial" charset="0"/>
          <a:cs typeface="Cordia New" pitchFamily="34" charset="-34"/>
        </a:defRPr>
      </a:lvl7pPr>
      <a:lvl8pPr marL="1370915" algn="ctr" rtl="0" fontAlgn="base">
        <a:spcBef>
          <a:spcPct val="0"/>
        </a:spcBef>
        <a:spcAft>
          <a:spcPct val="0"/>
        </a:spcAft>
        <a:defRPr sz="4398">
          <a:solidFill>
            <a:schemeClr val="tx1"/>
          </a:solidFill>
          <a:latin typeface="Arial" charset="0"/>
          <a:cs typeface="Cordia New" pitchFamily="34" charset="-34"/>
        </a:defRPr>
      </a:lvl8pPr>
      <a:lvl9pPr marL="1827885" algn="ctr" rtl="0" fontAlgn="base">
        <a:spcBef>
          <a:spcPct val="0"/>
        </a:spcBef>
        <a:spcAft>
          <a:spcPct val="0"/>
        </a:spcAft>
        <a:defRPr sz="4398">
          <a:solidFill>
            <a:schemeClr val="tx1"/>
          </a:solidFill>
          <a:latin typeface="Arial" charset="0"/>
          <a:cs typeface="Cordia New" pitchFamily="34" charset="-34"/>
        </a:defRPr>
      </a:lvl9pPr>
    </p:titleStyle>
    <p:bodyStyle>
      <a:lvl1pPr marL="342728" indent="-342728" algn="l" rtl="0" eaLnBrk="0" fontAlgn="base" hangingPunct="0">
        <a:spcBef>
          <a:spcPct val="20000"/>
        </a:spcBef>
        <a:spcAft>
          <a:spcPct val="0"/>
        </a:spcAft>
        <a:buFont typeface="Arial" pitchFamily="34" charset="0"/>
        <a:buChar char="•"/>
        <a:defRPr sz="3198" kern="1200">
          <a:solidFill>
            <a:schemeClr val="tx1"/>
          </a:solidFill>
          <a:latin typeface="+mn-lt"/>
          <a:ea typeface="+mn-ea"/>
          <a:cs typeface="+mn-cs"/>
        </a:defRPr>
      </a:lvl1pPr>
      <a:lvl2pPr marL="742578" indent="-285607" algn="l" rtl="0" eaLnBrk="0" fontAlgn="base" hangingPunct="0">
        <a:spcBef>
          <a:spcPct val="20000"/>
        </a:spcBef>
        <a:spcAft>
          <a:spcPct val="0"/>
        </a:spcAft>
        <a:buFont typeface="Arial" pitchFamily="34" charset="0"/>
        <a:buChar char="–"/>
        <a:defRPr sz="2798" kern="1200">
          <a:solidFill>
            <a:schemeClr val="tx1"/>
          </a:solidFill>
          <a:latin typeface="+mn-lt"/>
          <a:ea typeface="+mn-ea"/>
          <a:cs typeface="+mn-cs"/>
        </a:defRPr>
      </a:lvl2pPr>
      <a:lvl3pPr marL="1142428" indent="-22848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400" indent="-22848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372" indent="-22848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343"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315"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85"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57"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3943" rtl="0" eaLnBrk="1" latinLnBrk="0" hangingPunct="1">
        <a:defRPr sz="2798" kern="1200">
          <a:solidFill>
            <a:schemeClr val="tx1"/>
          </a:solidFill>
          <a:latin typeface="+mn-lt"/>
          <a:ea typeface="+mn-ea"/>
          <a:cs typeface="+mn-cs"/>
        </a:defRPr>
      </a:lvl1pPr>
      <a:lvl2pPr marL="456972" algn="l" defTabSz="913943" rtl="0" eaLnBrk="1" latinLnBrk="0" hangingPunct="1">
        <a:defRPr sz="2798" kern="1200">
          <a:solidFill>
            <a:schemeClr val="tx1"/>
          </a:solidFill>
          <a:latin typeface="+mn-lt"/>
          <a:ea typeface="+mn-ea"/>
          <a:cs typeface="+mn-cs"/>
        </a:defRPr>
      </a:lvl2pPr>
      <a:lvl3pPr marL="913943" algn="l" defTabSz="913943" rtl="0" eaLnBrk="1" latinLnBrk="0" hangingPunct="1">
        <a:defRPr sz="2798" kern="1200">
          <a:solidFill>
            <a:schemeClr val="tx1"/>
          </a:solidFill>
          <a:latin typeface="+mn-lt"/>
          <a:ea typeface="+mn-ea"/>
          <a:cs typeface="+mn-cs"/>
        </a:defRPr>
      </a:lvl3pPr>
      <a:lvl4pPr marL="1370915" algn="l" defTabSz="913943" rtl="0" eaLnBrk="1" latinLnBrk="0" hangingPunct="1">
        <a:defRPr sz="2798" kern="1200">
          <a:solidFill>
            <a:schemeClr val="tx1"/>
          </a:solidFill>
          <a:latin typeface="+mn-lt"/>
          <a:ea typeface="+mn-ea"/>
          <a:cs typeface="+mn-cs"/>
        </a:defRPr>
      </a:lvl4pPr>
      <a:lvl5pPr marL="1827885" algn="l" defTabSz="913943" rtl="0" eaLnBrk="1" latinLnBrk="0" hangingPunct="1">
        <a:defRPr sz="2798" kern="1200">
          <a:solidFill>
            <a:schemeClr val="tx1"/>
          </a:solidFill>
          <a:latin typeface="+mn-lt"/>
          <a:ea typeface="+mn-ea"/>
          <a:cs typeface="+mn-cs"/>
        </a:defRPr>
      </a:lvl5pPr>
      <a:lvl6pPr marL="2284857" algn="l" defTabSz="913943" rtl="0" eaLnBrk="1" latinLnBrk="0" hangingPunct="1">
        <a:defRPr sz="2798" kern="1200">
          <a:solidFill>
            <a:schemeClr val="tx1"/>
          </a:solidFill>
          <a:latin typeface="+mn-lt"/>
          <a:ea typeface="+mn-ea"/>
          <a:cs typeface="+mn-cs"/>
        </a:defRPr>
      </a:lvl6pPr>
      <a:lvl7pPr marL="2741829" algn="l" defTabSz="913943" rtl="0" eaLnBrk="1" latinLnBrk="0" hangingPunct="1">
        <a:defRPr sz="2798" kern="1200">
          <a:solidFill>
            <a:schemeClr val="tx1"/>
          </a:solidFill>
          <a:latin typeface="+mn-lt"/>
          <a:ea typeface="+mn-ea"/>
          <a:cs typeface="+mn-cs"/>
        </a:defRPr>
      </a:lvl7pPr>
      <a:lvl8pPr marL="3198800" algn="l" defTabSz="913943" rtl="0" eaLnBrk="1" latinLnBrk="0" hangingPunct="1">
        <a:defRPr sz="2798" kern="1200">
          <a:solidFill>
            <a:schemeClr val="tx1"/>
          </a:solidFill>
          <a:latin typeface="+mn-lt"/>
          <a:ea typeface="+mn-ea"/>
          <a:cs typeface="+mn-cs"/>
        </a:defRPr>
      </a:lvl8pPr>
      <a:lvl9pPr marL="3655771" algn="l" defTabSz="913943" rtl="0" eaLnBrk="1" latinLnBrk="0" hangingPunct="1">
        <a:defRPr sz="2798"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642" y="1103538"/>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3943">
              <a:defRPr/>
            </a:pPr>
            <a:fld id="{2037F788-FB31-48BA-8E9B-0E30FE84CCC1}"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10" tIns="49755" rIns="99510" bIns="49755" anchor="ctr"/>
          <a:lstStyle/>
          <a:p>
            <a:pPr algn="ctr" defTabSz="913943" fontAlgn="base">
              <a:spcBef>
                <a:spcPct val="0"/>
              </a:spcBef>
              <a:spcAft>
                <a:spcPct val="0"/>
              </a:spcAft>
              <a:defRPr/>
            </a:pPr>
            <a:endParaRPr lang="th-TH" sz="2798" dirty="0">
              <a:solidFill>
                <a:prstClr val="white"/>
              </a:solidFill>
            </a:endParaRPr>
          </a:p>
        </p:txBody>
      </p:sp>
      <p:cxnSp>
        <p:nvCxnSpPr>
          <p:cNvPr id="25" name="Straight Connector 24"/>
          <p:cNvCxnSpPr/>
          <p:nvPr userDrawn="1"/>
        </p:nvCxnSpPr>
        <p:spPr>
          <a:xfrm>
            <a:off x="1" y="124641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10" tIns="49755" rIns="99510" bIns="4975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3943" fontAlgn="base">
              <a:spcBef>
                <a:spcPct val="0"/>
              </a:spcBef>
              <a:spcAft>
                <a:spcPct val="0"/>
              </a:spcAft>
              <a:defRPr/>
            </a:pPr>
            <a:r>
              <a:rPr lang="en-US" sz="3598" b="1">
                <a:solidFill>
                  <a:prstClr val="white"/>
                </a:solidFill>
              </a:rPr>
              <a:t>HIV and AIDS</a:t>
            </a:r>
            <a:endParaRPr lang="th-TH" sz="3598" b="1">
              <a:solidFill>
                <a:prstClr val="white"/>
              </a:solidFill>
            </a:endParaRPr>
          </a:p>
        </p:txBody>
      </p:sp>
      <p:sp>
        <p:nvSpPr>
          <p:cNvPr id="27" name="TextBox 26"/>
          <p:cNvSpPr txBox="1"/>
          <p:nvPr userDrawn="1"/>
        </p:nvSpPr>
        <p:spPr>
          <a:xfrm>
            <a:off x="7148209" y="800100"/>
            <a:ext cx="4948767" cy="438150"/>
          </a:xfrm>
          <a:prstGeom prst="rect">
            <a:avLst/>
          </a:prstGeom>
          <a:noFill/>
        </p:spPr>
        <p:txBody>
          <a:bodyPr lIns="99510" tIns="49755" rIns="99510" bIns="49755">
            <a:spAutoFit/>
          </a:bodyPr>
          <a:lstStyle/>
          <a:p>
            <a:pPr defTabSz="913943"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95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544978"/>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Lst>
  <p:hf hdr="0" ftr="0" dt="0"/>
  <p:txStyles>
    <p:titleStyle>
      <a:lvl1pPr algn="ctr" rtl="0" eaLnBrk="0" fontAlgn="base" hangingPunct="0">
        <a:spcBef>
          <a:spcPct val="0"/>
        </a:spcBef>
        <a:spcAft>
          <a:spcPct val="0"/>
        </a:spcAft>
        <a:defRPr sz="4398" kern="1200">
          <a:solidFill>
            <a:schemeClr val="tx1"/>
          </a:solidFill>
          <a:latin typeface="+mj-lt"/>
          <a:ea typeface="+mj-ea"/>
          <a:cs typeface="+mj-cs"/>
        </a:defRPr>
      </a:lvl1pPr>
      <a:lvl2pPr algn="ctr" rtl="0" eaLnBrk="0" fontAlgn="base" hangingPunct="0">
        <a:spcBef>
          <a:spcPct val="0"/>
        </a:spcBef>
        <a:spcAft>
          <a:spcPct val="0"/>
        </a:spcAft>
        <a:defRPr sz="4398">
          <a:solidFill>
            <a:schemeClr val="tx1"/>
          </a:solidFill>
          <a:latin typeface="Arial" charset="0"/>
          <a:cs typeface="Cordia New" pitchFamily="34" charset="-34"/>
        </a:defRPr>
      </a:lvl2pPr>
      <a:lvl3pPr algn="ctr" rtl="0" eaLnBrk="0" fontAlgn="base" hangingPunct="0">
        <a:spcBef>
          <a:spcPct val="0"/>
        </a:spcBef>
        <a:spcAft>
          <a:spcPct val="0"/>
        </a:spcAft>
        <a:defRPr sz="4398">
          <a:solidFill>
            <a:schemeClr val="tx1"/>
          </a:solidFill>
          <a:latin typeface="Arial" charset="0"/>
          <a:cs typeface="Cordia New" pitchFamily="34" charset="-34"/>
        </a:defRPr>
      </a:lvl3pPr>
      <a:lvl4pPr algn="ctr" rtl="0" eaLnBrk="0" fontAlgn="base" hangingPunct="0">
        <a:spcBef>
          <a:spcPct val="0"/>
        </a:spcBef>
        <a:spcAft>
          <a:spcPct val="0"/>
        </a:spcAft>
        <a:defRPr sz="4398">
          <a:solidFill>
            <a:schemeClr val="tx1"/>
          </a:solidFill>
          <a:latin typeface="Arial" charset="0"/>
          <a:cs typeface="Cordia New" pitchFamily="34" charset="-34"/>
        </a:defRPr>
      </a:lvl4pPr>
      <a:lvl5pPr algn="ctr" rtl="0" eaLnBrk="0" fontAlgn="base" hangingPunct="0">
        <a:spcBef>
          <a:spcPct val="0"/>
        </a:spcBef>
        <a:spcAft>
          <a:spcPct val="0"/>
        </a:spcAft>
        <a:defRPr sz="4398">
          <a:solidFill>
            <a:schemeClr val="tx1"/>
          </a:solidFill>
          <a:latin typeface="Arial" charset="0"/>
          <a:cs typeface="Cordia New" pitchFamily="34" charset="-34"/>
        </a:defRPr>
      </a:lvl5pPr>
      <a:lvl6pPr marL="456972" algn="ctr" rtl="0" fontAlgn="base">
        <a:spcBef>
          <a:spcPct val="0"/>
        </a:spcBef>
        <a:spcAft>
          <a:spcPct val="0"/>
        </a:spcAft>
        <a:defRPr sz="4398">
          <a:solidFill>
            <a:schemeClr val="tx1"/>
          </a:solidFill>
          <a:latin typeface="Arial" charset="0"/>
          <a:cs typeface="Cordia New" pitchFamily="34" charset="-34"/>
        </a:defRPr>
      </a:lvl6pPr>
      <a:lvl7pPr marL="913943" algn="ctr" rtl="0" fontAlgn="base">
        <a:spcBef>
          <a:spcPct val="0"/>
        </a:spcBef>
        <a:spcAft>
          <a:spcPct val="0"/>
        </a:spcAft>
        <a:defRPr sz="4398">
          <a:solidFill>
            <a:schemeClr val="tx1"/>
          </a:solidFill>
          <a:latin typeface="Arial" charset="0"/>
          <a:cs typeface="Cordia New" pitchFamily="34" charset="-34"/>
        </a:defRPr>
      </a:lvl7pPr>
      <a:lvl8pPr marL="1370915" algn="ctr" rtl="0" fontAlgn="base">
        <a:spcBef>
          <a:spcPct val="0"/>
        </a:spcBef>
        <a:spcAft>
          <a:spcPct val="0"/>
        </a:spcAft>
        <a:defRPr sz="4398">
          <a:solidFill>
            <a:schemeClr val="tx1"/>
          </a:solidFill>
          <a:latin typeface="Arial" charset="0"/>
          <a:cs typeface="Cordia New" pitchFamily="34" charset="-34"/>
        </a:defRPr>
      </a:lvl8pPr>
      <a:lvl9pPr marL="1827885" algn="ctr" rtl="0" fontAlgn="base">
        <a:spcBef>
          <a:spcPct val="0"/>
        </a:spcBef>
        <a:spcAft>
          <a:spcPct val="0"/>
        </a:spcAft>
        <a:defRPr sz="4398">
          <a:solidFill>
            <a:schemeClr val="tx1"/>
          </a:solidFill>
          <a:latin typeface="Arial" charset="0"/>
          <a:cs typeface="Cordia New" pitchFamily="34" charset="-34"/>
        </a:defRPr>
      </a:lvl9pPr>
    </p:titleStyle>
    <p:bodyStyle>
      <a:lvl1pPr marL="342728" indent="-342728" algn="l" rtl="0" eaLnBrk="0" fontAlgn="base" hangingPunct="0">
        <a:spcBef>
          <a:spcPct val="20000"/>
        </a:spcBef>
        <a:spcAft>
          <a:spcPct val="0"/>
        </a:spcAft>
        <a:buFont typeface="Arial" pitchFamily="34" charset="0"/>
        <a:buChar char="•"/>
        <a:defRPr sz="3198" kern="1200">
          <a:solidFill>
            <a:schemeClr val="tx1"/>
          </a:solidFill>
          <a:latin typeface="+mn-lt"/>
          <a:ea typeface="+mn-ea"/>
          <a:cs typeface="+mn-cs"/>
        </a:defRPr>
      </a:lvl1pPr>
      <a:lvl2pPr marL="742578" indent="-285607" algn="l" rtl="0" eaLnBrk="0" fontAlgn="base" hangingPunct="0">
        <a:spcBef>
          <a:spcPct val="20000"/>
        </a:spcBef>
        <a:spcAft>
          <a:spcPct val="0"/>
        </a:spcAft>
        <a:buFont typeface="Arial" pitchFamily="34" charset="0"/>
        <a:buChar char="–"/>
        <a:defRPr sz="2798" kern="1200">
          <a:solidFill>
            <a:schemeClr val="tx1"/>
          </a:solidFill>
          <a:latin typeface="+mn-lt"/>
          <a:ea typeface="+mn-ea"/>
          <a:cs typeface="+mn-cs"/>
        </a:defRPr>
      </a:lvl2pPr>
      <a:lvl3pPr marL="1142428" indent="-22848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400" indent="-22848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372" indent="-22848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343"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315"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85"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57" indent="-228485" algn="l" defTabSz="9139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3943" rtl="0" eaLnBrk="1" latinLnBrk="0" hangingPunct="1">
        <a:defRPr sz="2798" kern="1200">
          <a:solidFill>
            <a:schemeClr val="tx1"/>
          </a:solidFill>
          <a:latin typeface="+mn-lt"/>
          <a:ea typeface="+mn-ea"/>
          <a:cs typeface="+mn-cs"/>
        </a:defRPr>
      </a:lvl1pPr>
      <a:lvl2pPr marL="456972" algn="l" defTabSz="913943" rtl="0" eaLnBrk="1" latinLnBrk="0" hangingPunct="1">
        <a:defRPr sz="2798" kern="1200">
          <a:solidFill>
            <a:schemeClr val="tx1"/>
          </a:solidFill>
          <a:latin typeface="+mn-lt"/>
          <a:ea typeface="+mn-ea"/>
          <a:cs typeface="+mn-cs"/>
        </a:defRPr>
      </a:lvl2pPr>
      <a:lvl3pPr marL="913943" algn="l" defTabSz="913943" rtl="0" eaLnBrk="1" latinLnBrk="0" hangingPunct="1">
        <a:defRPr sz="2798" kern="1200">
          <a:solidFill>
            <a:schemeClr val="tx1"/>
          </a:solidFill>
          <a:latin typeface="+mn-lt"/>
          <a:ea typeface="+mn-ea"/>
          <a:cs typeface="+mn-cs"/>
        </a:defRPr>
      </a:lvl3pPr>
      <a:lvl4pPr marL="1370915" algn="l" defTabSz="913943" rtl="0" eaLnBrk="1" latinLnBrk="0" hangingPunct="1">
        <a:defRPr sz="2798" kern="1200">
          <a:solidFill>
            <a:schemeClr val="tx1"/>
          </a:solidFill>
          <a:latin typeface="+mn-lt"/>
          <a:ea typeface="+mn-ea"/>
          <a:cs typeface="+mn-cs"/>
        </a:defRPr>
      </a:lvl4pPr>
      <a:lvl5pPr marL="1827885" algn="l" defTabSz="913943" rtl="0" eaLnBrk="1" latinLnBrk="0" hangingPunct="1">
        <a:defRPr sz="2798" kern="1200">
          <a:solidFill>
            <a:schemeClr val="tx1"/>
          </a:solidFill>
          <a:latin typeface="+mn-lt"/>
          <a:ea typeface="+mn-ea"/>
          <a:cs typeface="+mn-cs"/>
        </a:defRPr>
      </a:lvl5pPr>
      <a:lvl6pPr marL="2284857" algn="l" defTabSz="913943" rtl="0" eaLnBrk="1" latinLnBrk="0" hangingPunct="1">
        <a:defRPr sz="2798" kern="1200">
          <a:solidFill>
            <a:schemeClr val="tx1"/>
          </a:solidFill>
          <a:latin typeface="+mn-lt"/>
          <a:ea typeface="+mn-ea"/>
          <a:cs typeface="+mn-cs"/>
        </a:defRPr>
      </a:lvl6pPr>
      <a:lvl7pPr marL="2741829" algn="l" defTabSz="913943" rtl="0" eaLnBrk="1" latinLnBrk="0" hangingPunct="1">
        <a:defRPr sz="2798" kern="1200">
          <a:solidFill>
            <a:schemeClr val="tx1"/>
          </a:solidFill>
          <a:latin typeface="+mn-lt"/>
          <a:ea typeface="+mn-ea"/>
          <a:cs typeface="+mn-cs"/>
        </a:defRPr>
      </a:lvl7pPr>
      <a:lvl8pPr marL="3198800" algn="l" defTabSz="913943" rtl="0" eaLnBrk="1" latinLnBrk="0" hangingPunct="1">
        <a:defRPr sz="2798" kern="1200">
          <a:solidFill>
            <a:schemeClr val="tx1"/>
          </a:solidFill>
          <a:latin typeface="+mn-lt"/>
          <a:ea typeface="+mn-ea"/>
          <a:cs typeface="+mn-cs"/>
        </a:defRPr>
      </a:lvl8pPr>
      <a:lvl9pPr marL="3655771" algn="l" defTabSz="913943" rtl="0" eaLnBrk="1" latinLnBrk="0" hangingPunct="1">
        <a:defRPr sz="2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80396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4009" r:id="rId9"/>
    <p:sldLayoutId id="2147483998"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8C4B-13E7-4A0F-80C3-57BBE57DFD96}" type="datetimeFigureOut">
              <a:rPr lang="en-GB" smtClean="0"/>
              <a:t>11/02/2022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1E85B-0E3A-4AE4-8CFF-2D216F4D8E84}" type="slidenum">
              <a:rPr lang="en-GB" smtClean="0"/>
              <a:t>‹#›</a:t>
            </a:fld>
            <a:endParaRPr lang="en-GB"/>
          </a:p>
        </p:txBody>
      </p:sp>
    </p:spTree>
    <p:extLst>
      <p:ext uri="{BB962C8B-B14F-4D97-AF65-F5344CB8AC3E}">
        <p14:creationId xmlns:p14="http://schemas.microsoft.com/office/powerpoint/2010/main" val="419943912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84587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5173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45.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92.xml"/><Relationship Id="rId4" Type="http://schemas.openxmlformats.org/officeDocument/2006/relationships/hyperlink" Target="http://www.aidsdatahub.org/"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00.xm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74.xml"/><Relationship Id="rId4" Type="http://schemas.openxmlformats.org/officeDocument/2006/relationships/hyperlink" Target="http://www.aidsdatahub.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92.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9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18.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4.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9.xml"/><Relationship Id="rId7"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109.xml"/><Relationship Id="rId6" Type="http://schemas.openxmlformats.org/officeDocument/2006/relationships/chart" Target="../charts/chart21.xml"/><Relationship Id="rId5" Type="http://schemas.openxmlformats.org/officeDocument/2006/relationships/hyperlink" Target="http://www.aidsdatahub.org/" TargetMode="External"/><Relationship Id="rId4" Type="http://schemas.openxmlformats.org/officeDocument/2006/relationships/chart" Target="../charts/chart20.xml"/><Relationship Id="rId9"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5.xml"/><Relationship Id="rId1" Type="http://schemas.openxmlformats.org/officeDocument/2006/relationships/slideLayout" Target="../slideLayouts/slideLayout92.xml"/><Relationship Id="rId4" Type="http://schemas.openxmlformats.org/officeDocument/2006/relationships/hyperlink" Target="http://www.aidsdatahub.org/"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6.xml"/><Relationship Id="rId1" Type="http://schemas.openxmlformats.org/officeDocument/2006/relationships/themeOverride" Target="../theme/themeOverride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5.xml"/><Relationship Id="rId4" Type="http://schemas.openxmlformats.org/officeDocument/2006/relationships/hyperlink" Target="http://www.aidsdatahub.org/"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36.xml"/><Relationship Id="rId4" Type="http://schemas.openxmlformats.org/officeDocument/2006/relationships/hyperlink" Target="http://www.aidsdatahub.or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263352" y="4365104"/>
            <a:ext cx="8379023"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dirty="0"/>
              <a:t>Transgender people</a:t>
            </a:r>
            <a:br>
              <a:rPr lang="en-US" dirty="0"/>
            </a:br>
            <a:r>
              <a:rPr lang="en-US" sz="4000" i="1" dirty="0"/>
              <a:t>(male-to-female)</a:t>
            </a:r>
            <a:endParaRPr lang="th-TH" sz="4000" i="1" dirty="0"/>
          </a:p>
        </p:txBody>
      </p:sp>
      <p:sp>
        <p:nvSpPr>
          <p:cNvPr id="2" name="TextBox 1"/>
          <p:cNvSpPr txBox="1"/>
          <p:nvPr/>
        </p:nvSpPr>
        <p:spPr>
          <a:xfrm>
            <a:off x="271786" y="6093296"/>
            <a:ext cx="4392488" cy="338554"/>
          </a:xfrm>
          <a:prstGeom prst="rect">
            <a:avLst/>
          </a:prstGeom>
          <a:noFill/>
        </p:spPr>
        <p:txBody>
          <a:bodyPr wrap="square" rtlCol="0">
            <a:spAutoFit/>
          </a:bodyPr>
          <a:lstStyle/>
          <a:p>
            <a:r>
              <a:rPr lang="en-US" sz="1600" b="1" dirty="0">
                <a:solidFill>
                  <a:schemeClr val="bg1"/>
                </a:solidFill>
              </a:rPr>
              <a:t>Last update: January 2022</a:t>
            </a:r>
            <a:endParaRPr lang="en-GB" sz="1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behaviors</a:t>
            </a:r>
            <a:br>
              <a:rPr lang="en-US" altLang="zh-CN" sz="5400" dirty="0">
                <a:cs typeface="Cordia New" pitchFamily="34" charset="-34"/>
              </a:rPr>
            </a:br>
            <a:br>
              <a:rPr lang="zh-CN" altLang="en-US" sz="5400" dirty="0">
                <a:cs typeface="Cordia New" pitchFamily="34" charset="-34"/>
              </a:rPr>
            </a:br>
            <a:endParaRPr lang="en-US" dirty="0">
              <a:cs typeface="Cordia New" pitchFamily="34" charset="-3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11" y="1440948"/>
            <a:ext cx="10866762" cy="871070"/>
          </a:xfrm>
        </p:spPr>
        <p:txBody>
          <a:bodyPr/>
          <a:lstStyle/>
          <a:p>
            <a:r>
              <a:rPr lang="en-US" dirty="0"/>
              <a:t>Proportion of transgender people who reported condom use at last sex, 2012-2020</a:t>
            </a:r>
            <a:endParaRPr lang="en-GB" dirty="0"/>
          </a:p>
        </p:txBody>
      </p:sp>
      <p:sp>
        <p:nvSpPr>
          <p:cNvPr id="3" name="Slide Number Placeholder 2"/>
          <p:cNvSpPr>
            <a:spLocks noGrp="1"/>
          </p:cNvSpPr>
          <p:nvPr>
            <p:ph type="sldNum" sz="quarter" idx="10"/>
          </p:nvPr>
        </p:nvSpPr>
        <p:spPr/>
        <p:txBody>
          <a:bodyPr/>
          <a:lstStyle/>
          <a:p>
            <a:pPr defTabSz="1086090">
              <a:defRPr/>
            </a:pPr>
            <a:fld id="{9D28C68A-2064-4B7C-AFCD-A80A23DCD611}" type="slidenum">
              <a:rPr lang="th-TH">
                <a:solidFill>
                  <a:prstClr val="black">
                    <a:tint val="75000"/>
                  </a:prstClr>
                </a:solidFill>
                <a:latin typeface="Arial"/>
                <a:cs typeface="Cordia New" panose="020B0304020202020204" pitchFamily="34" charset="-34"/>
              </a:rPr>
              <a:pPr defTabSz="1086090">
                <a:defRPr/>
              </a:pPr>
              <a:t>11</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49516" y="6626012"/>
            <a:ext cx="10507086" cy="230749"/>
          </a:xfrm>
          <a:prstGeom prst="rect">
            <a:avLst/>
          </a:prstGeom>
          <a:noFill/>
        </p:spPr>
        <p:txBody>
          <a:bodyPr wrap="square" rtlCol="0">
            <a:spAutoFit/>
          </a:bodyPr>
          <a:lstStyle/>
          <a:p>
            <a:pPr defTabSz="913943">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1) Behavioral Surveillance Surveys; 2) Integrated Biological and Behavioral Surveillance (IBBS) surveys; 3)</a:t>
            </a:r>
            <a:r>
              <a:rPr lang="en-US" sz="900" dirty="0">
                <a:solidFill>
                  <a:prstClr val="black"/>
                </a:solidFill>
                <a:latin typeface="Arial"/>
                <a:cs typeface="Arial" pitchFamily="34" charset="0"/>
              </a:rPr>
              <a:t> Global AIDS Monitoring (GAM) reporting</a:t>
            </a:r>
            <a:endParaRPr lang="en-GB" sz="900" dirty="0">
              <a:solidFill>
                <a:prstClr val="black"/>
              </a:solidFill>
              <a:latin typeface="Arial"/>
            </a:endParaRPr>
          </a:p>
        </p:txBody>
      </p:sp>
      <p:sp>
        <p:nvSpPr>
          <p:cNvPr id="6" name="TextBox 1"/>
          <p:cNvSpPr txBox="1"/>
          <p:nvPr/>
        </p:nvSpPr>
        <p:spPr>
          <a:xfrm>
            <a:off x="3288704" y="5732647"/>
            <a:ext cx="6550359" cy="791578"/>
          </a:xfrm>
          <a:prstGeom prst="rect">
            <a:avLst/>
          </a:prstGeom>
          <a:ln>
            <a:no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3943">
              <a:defRPr/>
            </a:pPr>
            <a:r>
              <a:rPr lang="en-US" sz="1200" dirty="0">
                <a:solidFill>
                  <a:prstClr val="black"/>
                </a:solidFill>
                <a:latin typeface="Arial"/>
                <a:cs typeface="Arial" pitchFamily="34" charset="0"/>
              </a:rPr>
              <a:t> *  Dhaka;        # Kathmandu </a:t>
            </a:r>
          </a:p>
          <a:p>
            <a:pPr defTabSz="913943">
              <a:defRPr/>
            </a:pPr>
            <a:r>
              <a:rPr lang="en-US" sz="1200" dirty="0">
                <a:solidFill>
                  <a:prstClr val="black"/>
                </a:solidFill>
                <a:latin typeface="Arial"/>
                <a:cs typeface="Arial" pitchFamily="34" charset="0"/>
              </a:rPr>
              <a:t>**  Combined use of condom and water-based lubricant</a:t>
            </a:r>
          </a:p>
          <a:p>
            <a:pPr defTabSz="913943">
              <a:defRPr/>
            </a:pPr>
            <a:r>
              <a:rPr lang="en-US" sz="1200" dirty="0">
                <a:solidFill>
                  <a:prstClr val="black"/>
                </a:solidFill>
                <a:latin typeface="Arial"/>
                <a:cs typeface="Arial" pitchFamily="34" charset="0"/>
              </a:rPr>
              <a:t>Surveys in Cambodia and Philippines included mixed samples of MSM and TG</a:t>
            </a:r>
            <a:endParaRPr lang="en-GB" sz="1200" dirty="0">
              <a:solidFill>
                <a:prstClr val="black"/>
              </a:solidFill>
              <a:latin typeface="Arial"/>
              <a:cs typeface="Arial" pitchFamily="34" charset="0"/>
            </a:endParaRPr>
          </a:p>
        </p:txBody>
      </p:sp>
      <p:graphicFrame>
        <p:nvGraphicFramePr>
          <p:cNvPr id="7" name="Chart 6">
            <a:extLst>
              <a:ext uri="{FF2B5EF4-FFF2-40B4-BE49-F238E27FC236}">
                <a16:creationId xmlns:a16="http://schemas.microsoft.com/office/drawing/2014/main" id="{9CB5BDF0-E1AF-4587-91C5-F0E3F15386D9}"/>
              </a:ext>
            </a:extLst>
          </p:cNvPr>
          <p:cNvGraphicFramePr>
            <a:graphicFrameLocks/>
          </p:cNvGraphicFramePr>
          <p:nvPr>
            <p:extLst>
              <p:ext uri="{D42A27DB-BD31-4B8C-83A1-F6EECF244321}">
                <p14:modId xmlns:p14="http://schemas.microsoft.com/office/powerpoint/2010/main" val="964599081"/>
              </p:ext>
            </p:extLst>
          </p:nvPr>
        </p:nvGraphicFramePr>
        <p:xfrm>
          <a:off x="879195" y="2190494"/>
          <a:ext cx="10433611" cy="38523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420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715717745"/>
              </p:ext>
            </p:extLst>
          </p:nvPr>
        </p:nvGraphicFramePr>
        <p:xfrm>
          <a:off x="553611" y="2474795"/>
          <a:ext cx="11027028" cy="38833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7444" y="1528158"/>
            <a:ext cx="11157204" cy="777268"/>
          </a:xfrm>
          <a:noFill/>
        </p:spPr>
        <p:txBody>
          <a:bodyPr/>
          <a:lstStyle/>
          <a:p>
            <a:r>
              <a:rPr lang="en-US" dirty="0"/>
              <a:t>Proportion of transgender people who reported condom use at last sex with casual/non-commercial male partners, 2011-2019</a:t>
            </a:r>
            <a:endParaRPr lang="en-GB" dirty="0"/>
          </a:p>
        </p:txBody>
      </p:sp>
      <p:sp>
        <p:nvSpPr>
          <p:cNvPr id="3" name="Slide Number Placeholder 2"/>
          <p:cNvSpPr>
            <a:spLocks noGrp="1"/>
          </p:cNvSpPr>
          <p:nvPr>
            <p:ph type="sldNum" sz="quarter" idx="10"/>
          </p:nvPr>
        </p:nvSpPr>
        <p:spPr/>
        <p:txBody>
          <a:bodyPr/>
          <a:lstStyle/>
          <a:p>
            <a:pPr defTabSz="1086416">
              <a:defRPr/>
            </a:pPr>
            <a:fld id="{9D28C68A-2064-4B7C-AFCD-A80A23DCD611}" type="slidenum">
              <a:rPr lang="th-TH">
                <a:solidFill>
                  <a:prstClr val="black">
                    <a:tint val="75000"/>
                  </a:prstClr>
                </a:solidFill>
                <a:latin typeface="Arial"/>
                <a:cs typeface="Cordia New" panose="020B0304020202020204" pitchFamily="34" charset="-34"/>
              </a:rPr>
              <a:pPr defTabSz="1086416">
                <a:defRPr/>
              </a:pPr>
              <a:t>12</a:t>
            </a:fld>
            <a:endParaRPr lang="th-TH" dirty="0">
              <a:solidFill>
                <a:prstClr val="black">
                  <a:tint val="75000"/>
                </a:prstClr>
              </a:solidFill>
              <a:latin typeface="Arial"/>
              <a:cs typeface="Cordia New" panose="020B0304020202020204" pitchFamily="34" charset="-34"/>
            </a:endParaRPr>
          </a:p>
        </p:txBody>
      </p:sp>
      <p:sp>
        <p:nvSpPr>
          <p:cNvPr id="4" name="TextBox 3"/>
          <p:cNvSpPr txBox="1"/>
          <p:nvPr/>
        </p:nvSpPr>
        <p:spPr>
          <a:xfrm>
            <a:off x="4368432" y="6062461"/>
            <a:ext cx="5002239" cy="261549"/>
          </a:xfrm>
          <a:prstGeom prst="rect">
            <a:avLst/>
          </a:prstGeom>
          <a:noFill/>
          <a:ln>
            <a:noFill/>
            <a:prstDash val="sysDash"/>
          </a:ln>
        </p:spPr>
        <p:txBody>
          <a:bodyPr wrap="square" rtlCol="0" anchor="ctr">
            <a:spAutoFit/>
          </a:bodyPr>
          <a:lstStyle/>
          <a:p>
            <a:pPr algn="ctr" defTabSz="914217">
              <a:defRPr/>
            </a:pPr>
            <a:r>
              <a:rPr lang="en-US" sz="1100" b="1" dirty="0">
                <a:solidFill>
                  <a:prstClr val="black"/>
                </a:solidFill>
                <a:latin typeface="Arial"/>
              </a:rPr>
              <a:t>* Dhaka; ** Kathmandu (mixed sample of MSM and TG)</a:t>
            </a:r>
            <a:endParaRPr lang="en-GB" sz="1100" b="1" dirty="0">
              <a:solidFill>
                <a:prstClr val="black"/>
              </a:solidFill>
              <a:latin typeface="Arial"/>
            </a:endParaRPr>
          </a:p>
        </p:txBody>
      </p:sp>
      <p:sp>
        <p:nvSpPr>
          <p:cNvPr id="9" name="TextBox 8">
            <a:extLst>
              <a:ext uri="{FF2B5EF4-FFF2-40B4-BE49-F238E27FC236}">
                <a16:creationId xmlns:a16="http://schemas.microsoft.com/office/drawing/2014/main" id="{0D9AB526-901B-4F72-B2F4-6CD195C76AB4}"/>
              </a:ext>
            </a:extLst>
          </p:cNvPr>
          <p:cNvSpPr txBox="1"/>
          <p:nvPr/>
        </p:nvSpPr>
        <p:spPr>
          <a:xfrm>
            <a:off x="47328" y="6627168"/>
            <a:ext cx="9033229" cy="230832"/>
          </a:xfrm>
          <a:prstGeom prst="rect">
            <a:avLst/>
          </a:prstGeom>
          <a:noFill/>
        </p:spPr>
        <p:txBody>
          <a:bodyPr wrap="square" rtlCol="0">
            <a:spAutoFit/>
          </a:bodyPr>
          <a:lstStyle/>
          <a:p>
            <a:pPr defTabSz="914217">
              <a:defRPr/>
            </a:pPr>
            <a:r>
              <a:rPr lang="en-US" sz="900" dirty="0">
                <a:solidFill>
                  <a:prstClr val="black"/>
                </a:solidFill>
                <a:latin typeface="Arial"/>
              </a:rPr>
              <a:t>Source: Prepared by </a:t>
            </a:r>
            <a:r>
              <a:rPr lang="en-US" sz="900" dirty="0">
                <a:solidFill>
                  <a:prstClr val="black"/>
                </a:solidFill>
                <a:latin typeface="Arial"/>
                <a:hlinkClick r:id="rId4"/>
              </a:rPr>
              <a:t>www.aidsdatahub.org</a:t>
            </a:r>
            <a:r>
              <a:rPr lang="en-US" sz="900" dirty="0">
                <a:solidFill>
                  <a:prstClr val="black"/>
                </a:solidFill>
                <a:latin typeface="Arial"/>
              </a:rPr>
              <a:t> based on 1) Behavioral Surveillance Surveys; 2) Integrated Biological and Behavioral Surveillance (IBBS) surveys</a:t>
            </a:r>
            <a:endParaRPr lang="en-GB" sz="900" dirty="0">
              <a:solidFill>
                <a:prstClr val="black"/>
              </a:solidFill>
              <a:latin typeface="Arial"/>
            </a:endParaRPr>
          </a:p>
        </p:txBody>
      </p:sp>
    </p:spTree>
    <p:extLst>
      <p:ext uri="{BB962C8B-B14F-4D97-AF65-F5344CB8AC3E}">
        <p14:creationId xmlns:p14="http://schemas.microsoft.com/office/powerpoint/2010/main" val="156787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860555062"/>
              </p:ext>
            </p:extLst>
          </p:nvPr>
        </p:nvGraphicFramePr>
        <p:xfrm>
          <a:off x="769515" y="2251762"/>
          <a:ext cx="10653331" cy="40324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09606" y="1484965"/>
            <a:ext cx="11373150" cy="504000"/>
          </a:xfrm>
        </p:spPr>
        <p:txBody>
          <a:bodyPr>
            <a:noAutofit/>
          </a:bodyPr>
          <a:lstStyle/>
          <a:p>
            <a:r>
              <a:rPr lang="en-US" dirty="0"/>
              <a:t>Proportion of transgender people who reported consistent condom use with casual partners, 2012-2019</a:t>
            </a:r>
          </a:p>
        </p:txBody>
      </p:sp>
      <p:sp>
        <p:nvSpPr>
          <p:cNvPr id="4" name="TextBox 3"/>
          <p:cNvSpPr txBox="1"/>
          <p:nvPr/>
        </p:nvSpPr>
        <p:spPr>
          <a:xfrm>
            <a:off x="119336" y="6627168"/>
            <a:ext cx="8493872" cy="230832"/>
          </a:xfrm>
          <a:prstGeom prst="rect">
            <a:avLst/>
          </a:prstGeom>
          <a:noFill/>
        </p:spPr>
        <p:txBody>
          <a:bodyPr wrap="square" rtlCol="0">
            <a:spAutoFit/>
          </a:bodyPr>
          <a:lstStyle/>
          <a:p>
            <a:pPr defTabSz="914217" fontAlgn="auto">
              <a:spcBef>
                <a:spcPts val="0"/>
              </a:spcBef>
              <a:spcAft>
                <a:spcPts val="0"/>
              </a:spcAft>
              <a:defRPr/>
            </a:pPr>
            <a:r>
              <a:rPr lang="en-US" sz="900" kern="0" dirty="0">
                <a:solidFill>
                  <a:prstClr val="black"/>
                </a:solidFill>
                <a:latin typeface="Arial"/>
                <a:ea typeface="ＭＳ Ｐゴシック" charset="-128"/>
              </a:rPr>
              <a:t>Source: Prepared by </a:t>
            </a:r>
            <a:r>
              <a:rPr lang="en-US" sz="900" kern="0" dirty="0">
                <a:solidFill>
                  <a:prstClr val="black"/>
                </a:solidFill>
                <a:latin typeface="Arial"/>
                <a:ea typeface="ＭＳ Ｐゴシック" charset="-128"/>
                <a:hlinkClick r:id="rId4"/>
              </a:rPr>
              <a:t>www.aidsdatahub.org</a:t>
            </a:r>
            <a:r>
              <a:rPr lang="en-US" sz="900" kern="0" dirty="0">
                <a:solidFill>
                  <a:prstClr val="black"/>
                </a:solidFill>
                <a:latin typeface="Arial"/>
                <a:ea typeface="ＭＳ Ｐゴシック" charset="-128"/>
              </a:rPr>
              <a:t> based on Behavioral Surveillance Surveys and Integrated Biological and Behavioral Surveillance Surveys.</a:t>
            </a:r>
            <a:endParaRPr lang="en-GB" sz="900" kern="0" dirty="0">
              <a:solidFill>
                <a:prstClr val="black"/>
              </a:solidFill>
              <a:latin typeface="Arial"/>
              <a:ea typeface="ＭＳ Ｐゴシック" charset="-128"/>
            </a:endParaRPr>
          </a:p>
        </p:txBody>
      </p:sp>
    </p:spTree>
    <p:extLst>
      <p:ext uri="{BB962C8B-B14F-4D97-AF65-F5344CB8AC3E}">
        <p14:creationId xmlns:p14="http://schemas.microsoft.com/office/powerpoint/2010/main" val="42704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67" y="1340768"/>
            <a:ext cx="11613090" cy="504000"/>
          </a:xfrm>
        </p:spPr>
        <p:txBody>
          <a:bodyPr/>
          <a:lstStyle/>
          <a:p>
            <a:r>
              <a:rPr lang="en-US" dirty="0"/>
              <a:t>Proportion of surveyed transgender people who sold sex or had sex with clients, countries where data is available, 2014 - 2018</a:t>
            </a:r>
            <a:endParaRPr lang="en-GB" dirty="0"/>
          </a:p>
        </p:txBody>
      </p:sp>
      <p:sp>
        <p:nvSpPr>
          <p:cNvPr id="3" name="Slide Number Placeholder 2"/>
          <p:cNvSpPr>
            <a:spLocks noGrp="1"/>
          </p:cNvSpPr>
          <p:nvPr>
            <p:ph type="sldNum" sz="quarter" idx="10"/>
          </p:nvPr>
        </p:nvSpPr>
        <p:spPr/>
        <p:txBody>
          <a:bodyPr/>
          <a:lstStyle/>
          <a:p>
            <a:pPr defTabSz="1086416">
              <a:defRPr/>
            </a:pPr>
            <a:fld id="{9D28C68A-2064-4B7C-AFCD-A80A23DCD611}" type="slidenum">
              <a:rPr lang="th-TH">
                <a:solidFill>
                  <a:prstClr val="black">
                    <a:tint val="75000"/>
                  </a:prstClr>
                </a:solidFill>
                <a:latin typeface="Arial"/>
                <a:cs typeface="Cordia New" panose="020B0304020202020204" pitchFamily="34" charset="-34"/>
              </a:rPr>
              <a:pPr defTabSz="1086416">
                <a:defRPr/>
              </a:pPr>
              <a:t>14</a:t>
            </a:fld>
            <a:endParaRPr lang="th-TH" dirty="0">
              <a:solidFill>
                <a:prstClr val="black">
                  <a:tint val="75000"/>
                </a:prstClr>
              </a:solidFill>
              <a:latin typeface="Arial"/>
              <a:cs typeface="Cordia New" panose="020B0304020202020204" pitchFamily="34" charset="-34"/>
            </a:endParaRPr>
          </a:p>
        </p:txBody>
      </p:sp>
      <p:sp>
        <p:nvSpPr>
          <p:cNvPr id="7" name="TextBox 1"/>
          <p:cNvSpPr txBox="1"/>
          <p:nvPr/>
        </p:nvSpPr>
        <p:spPr>
          <a:xfrm>
            <a:off x="1656094" y="5925909"/>
            <a:ext cx="8879812" cy="288025"/>
          </a:xfrm>
          <a:prstGeom prst="rect">
            <a:avLst/>
          </a:prstGeom>
          <a:ln>
            <a:noFill/>
            <a:prstDash val="dash"/>
          </a:ln>
        </p:spPr>
        <p:txBody>
          <a:bodyPr wrap="square" lIns="108297" tIns="54144" rIns="108297" bIns="5414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6416"/>
            <a:r>
              <a:rPr lang="en-US" sz="1400" dirty="0">
                <a:solidFill>
                  <a:prstClr val="black"/>
                </a:solidFill>
                <a:latin typeface="Arial"/>
                <a:cs typeface="Arial" pitchFamily="34" charset="0"/>
              </a:rPr>
              <a:t>* Sold sex to new clients;      ** Sold sex to regular clients;     # mixed survey sample of MSM and TG</a:t>
            </a:r>
            <a:endParaRPr lang="th-TH" sz="1400" dirty="0">
              <a:solidFill>
                <a:prstClr val="black"/>
              </a:solidFill>
              <a:latin typeface="Arial"/>
              <a:cs typeface="Cordia New" panose="020B0304020202020204" pitchFamily="34" charset="-34"/>
            </a:endParaRPr>
          </a:p>
        </p:txBody>
      </p:sp>
      <p:graphicFrame>
        <p:nvGraphicFramePr>
          <p:cNvPr id="8" name="Chart 7"/>
          <p:cNvGraphicFramePr>
            <a:graphicFrameLocks/>
          </p:cNvGraphicFramePr>
          <p:nvPr>
            <p:extLst>
              <p:ext uri="{D42A27DB-BD31-4B8C-83A1-F6EECF244321}">
                <p14:modId xmlns:p14="http://schemas.microsoft.com/office/powerpoint/2010/main" val="2840531240"/>
              </p:ext>
            </p:extLst>
          </p:nvPr>
        </p:nvGraphicFramePr>
        <p:xfrm>
          <a:off x="386109" y="2456120"/>
          <a:ext cx="11229187" cy="338193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6C6C9B8-7A4E-4C40-8FD7-B78DDC3B3F41}"/>
              </a:ext>
            </a:extLst>
          </p:cNvPr>
          <p:cNvSpPr txBox="1"/>
          <p:nvPr/>
        </p:nvSpPr>
        <p:spPr>
          <a:xfrm>
            <a:off x="119336" y="6627168"/>
            <a:ext cx="8493872" cy="230832"/>
          </a:xfrm>
          <a:prstGeom prst="rect">
            <a:avLst/>
          </a:prstGeom>
          <a:noFill/>
        </p:spPr>
        <p:txBody>
          <a:bodyPr wrap="square" rtlCol="0">
            <a:spAutoFit/>
          </a:bodyPr>
          <a:lstStyle/>
          <a:p>
            <a:pPr defTabSz="914217" fontAlgn="auto">
              <a:spcBef>
                <a:spcPts val="0"/>
              </a:spcBef>
              <a:spcAft>
                <a:spcPts val="0"/>
              </a:spcAft>
              <a:defRPr/>
            </a:pPr>
            <a:r>
              <a:rPr lang="en-US" sz="900" kern="0" dirty="0">
                <a:solidFill>
                  <a:prstClr val="black"/>
                </a:solidFill>
                <a:latin typeface="Arial"/>
                <a:ea typeface="ＭＳ Ｐゴシック" charset="-128"/>
              </a:rPr>
              <a:t>Source: Prepared by </a:t>
            </a:r>
            <a:r>
              <a:rPr lang="en-US" sz="900" kern="0" dirty="0">
                <a:solidFill>
                  <a:prstClr val="black"/>
                </a:solidFill>
                <a:latin typeface="Arial"/>
                <a:ea typeface="ＭＳ Ｐゴシック" charset="-128"/>
                <a:hlinkClick r:id="rId4"/>
              </a:rPr>
              <a:t>www.aidsdatahub.org</a:t>
            </a:r>
            <a:r>
              <a:rPr lang="en-US" sz="900" kern="0" dirty="0">
                <a:solidFill>
                  <a:prstClr val="black"/>
                </a:solidFill>
                <a:latin typeface="Arial"/>
                <a:ea typeface="ＭＳ Ｐゴシック" charset="-128"/>
              </a:rPr>
              <a:t> based on Behavioral Surveillance Surveys and Integrated Biological and Behavioral Surveillance Surveys.</a:t>
            </a:r>
            <a:endParaRPr lang="en-GB" sz="900" kern="0" dirty="0">
              <a:solidFill>
                <a:prstClr val="black"/>
              </a:solidFill>
              <a:latin typeface="Arial"/>
              <a:ea typeface="ＭＳ Ｐゴシック" charset="-128"/>
            </a:endParaRPr>
          </a:p>
        </p:txBody>
      </p:sp>
    </p:spTree>
    <p:extLst>
      <p:ext uri="{BB962C8B-B14F-4D97-AF65-F5344CB8AC3E}">
        <p14:creationId xmlns:p14="http://schemas.microsoft.com/office/powerpoint/2010/main" val="152307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560328"/>
            <a:ext cx="11373150" cy="504000"/>
          </a:xfrm>
        </p:spPr>
        <p:txBody>
          <a:bodyPr/>
          <a:lstStyle/>
          <a:p>
            <a:r>
              <a:rPr lang="en-US" dirty="0"/>
              <a:t>Proportion of transgender people who reported consistent condom use with male clients, 2012-2019</a:t>
            </a:r>
            <a:endParaRPr lang="en-GB" dirty="0"/>
          </a:p>
        </p:txBody>
      </p:sp>
      <p:sp>
        <p:nvSpPr>
          <p:cNvPr id="3" name="Slide Number Placeholder 2"/>
          <p:cNvSpPr>
            <a:spLocks noGrp="1"/>
          </p:cNvSpPr>
          <p:nvPr>
            <p:ph type="sldNum" sz="quarter" idx="10"/>
          </p:nvPr>
        </p:nvSpPr>
        <p:spPr/>
        <p:txBody>
          <a:bodyPr/>
          <a:lstStyle/>
          <a:p>
            <a:pPr defTabSz="1086416">
              <a:defRPr/>
            </a:pPr>
            <a:fld id="{9D28C68A-2064-4B7C-AFCD-A80A23DCD611}" type="slidenum">
              <a:rPr lang="th-TH">
                <a:solidFill>
                  <a:prstClr val="black">
                    <a:tint val="75000"/>
                  </a:prstClr>
                </a:solidFill>
                <a:latin typeface="Arial"/>
                <a:cs typeface="Cordia New" panose="020B0304020202020204" pitchFamily="34" charset="-34"/>
              </a:rPr>
              <a:pPr defTabSz="1086416">
                <a:defRPr/>
              </a:pPr>
              <a:t>15</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191344" y="6605606"/>
            <a:ext cx="8493872" cy="230832"/>
          </a:xfrm>
          <a:prstGeom prst="rect">
            <a:avLst/>
          </a:prstGeom>
          <a:noFill/>
        </p:spPr>
        <p:txBody>
          <a:bodyPr wrap="square" rtlCol="0">
            <a:spAutoFit/>
          </a:bodyPr>
          <a:lstStyle/>
          <a:p>
            <a:pPr defTabSz="914217"/>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Behavioral Surveillance Surveys and Bio-Behavioral Surveys.</a:t>
            </a:r>
            <a:endParaRPr lang="en-GB" sz="900" dirty="0">
              <a:solidFill>
                <a:prstClr val="black"/>
              </a:solidFill>
              <a:latin typeface="Arial"/>
            </a:endParaRPr>
          </a:p>
        </p:txBody>
      </p:sp>
      <p:graphicFrame>
        <p:nvGraphicFramePr>
          <p:cNvPr id="7" name="Chart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142061051"/>
              </p:ext>
            </p:extLst>
          </p:nvPr>
        </p:nvGraphicFramePr>
        <p:xfrm>
          <a:off x="769472" y="2348880"/>
          <a:ext cx="10653331" cy="41916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093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34" y="1571749"/>
            <a:ext cx="11626573" cy="504000"/>
          </a:xfrm>
        </p:spPr>
        <p:txBody>
          <a:bodyPr/>
          <a:lstStyle/>
          <a:p>
            <a:r>
              <a:rPr lang="en-US" dirty="0"/>
              <a:t>Proportion of transgender people who reported injecting drug use, countries where data is available, 2013-2019</a:t>
            </a:r>
            <a:endParaRPr lang="en-GB" dirty="0"/>
          </a:p>
        </p:txBody>
      </p:sp>
      <p:sp>
        <p:nvSpPr>
          <p:cNvPr id="3" name="Slide Number Placeholder 2"/>
          <p:cNvSpPr>
            <a:spLocks noGrp="1"/>
          </p:cNvSpPr>
          <p:nvPr>
            <p:ph type="sldNum" sz="quarter" idx="10"/>
          </p:nvPr>
        </p:nvSpPr>
        <p:spPr/>
        <p:txBody>
          <a:bodyPr/>
          <a:lstStyle/>
          <a:p>
            <a:pPr defTabSz="1086416">
              <a:defRPr/>
            </a:pPr>
            <a:fld id="{9D28C68A-2064-4B7C-AFCD-A80A23DCD611}" type="slidenum">
              <a:rPr lang="th-TH">
                <a:solidFill>
                  <a:prstClr val="black">
                    <a:tint val="75000"/>
                  </a:prstClr>
                </a:solidFill>
                <a:latin typeface="Arial"/>
                <a:cs typeface="Cordia New" panose="020B0304020202020204" pitchFamily="34" charset="-34"/>
              </a:rPr>
              <a:pPr defTabSz="1086416">
                <a:defRPr/>
              </a:pPr>
              <a:t>16</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119336" y="6607648"/>
            <a:ext cx="8529355" cy="230832"/>
          </a:xfrm>
          <a:prstGeom prst="rect">
            <a:avLst/>
          </a:prstGeom>
          <a:noFill/>
        </p:spPr>
        <p:txBody>
          <a:bodyPr wrap="square" rtlCol="0">
            <a:spAutoFit/>
          </a:bodyPr>
          <a:lstStyle/>
          <a:p>
            <a:pPr defTabSz="914217">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Behavioral Surveillance Surveys and Integrated Biological and Behavioral Surveillance Surveys</a:t>
            </a:r>
            <a:r>
              <a:rPr lang="en-GB" sz="900" dirty="0">
                <a:solidFill>
                  <a:prstClr val="black"/>
                </a:solidFill>
                <a:latin typeface="Arial"/>
              </a:rPr>
              <a:t>.</a:t>
            </a:r>
          </a:p>
        </p:txBody>
      </p:sp>
      <p:graphicFrame>
        <p:nvGraphicFramePr>
          <p:cNvPr id="10" name="Chart 9">
            <a:extLst>
              <a:ext uri="{FF2B5EF4-FFF2-40B4-BE49-F238E27FC236}">
                <a16:creationId xmlns:a16="http://schemas.microsoft.com/office/drawing/2014/main" id="{82CCFC1E-AE3D-4113-B14C-FB94DDEEA1C2}"/>
              </a:ext>
            </a:extLst>
          </p:cNvPr>
          <p:cNvGraphicFramePr>
            <a:graphicFrameLocks/>
          </p:cNvGraphicFramePr>
          <p:nvPr>
            <p:extLst>
              <p:ext uri="{D42A27DB-BD31-4B8C-83A1-F6EECF244321}">
                <p14:modId xmlns:p14="http://schemas.microsoft.com/office/powerpoint/2010/main" val="1309932886"/>
              </p:ext>
            </p:extLst>
          </p:nvPr>
        </p:nvGraphicFramePr>
        <p:xfrm>
          <a:off x="733480" y="2420888"/>
          <a:ext cx="10725312" cy="332268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5"/>
          <p:cNvSpPr txBox="1"/>
          <p:nvPr/>
        </p:nvSpPr>
        <p:spPr>
          <a:xfrm>
            <a:off x="4080505" y="5933649"/>
            <a:ext cx="4174954" cy="430887"/>
          </a:xfrm>
          <a:prstGeom prst="rect">
            <a:avLst/>
          </a:prstGeom>
          <a:noFill/>
          <a:ln>
            <a:no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217"/>
            <a:r>
              <a:rPr lang="en-US" dirty="0">
                <a:solidFill>
                  <a:prstClr val="black"/>
                </a:solidFill>
                <a:latin typeface="Arial"/>
                <a:cs typeface="Arial" panose="020B0604020202020204" pitchFamily="34" charset="0"/>
              </a:rPr>
              <a:t> *  Dhaka </a:t>
            </a:r>
          </a:p>
          <a:p>
            <a:pPr defTabSz="914217"/>
            <a:r>
              <a:rPr lang="en-US" dirty="0">
                <a:solidFill>
                  <a:prstClr val="black"/>
                </a:solidFill>
                <a:latin typeface="Arial"/>
                <a:cs typeface="Arial" panose="020B0604020202020204" pitchFamily="34" charset="0"/>
              </a:rPr>
              <a:t>** Mixed survey sample of MSM and TG in Port Moresby</a:t>
            </a:r>
          </a:p>
        </p:txBody>
      </p:sp>
    </p:spTree>
    <p:extLst>
      <p:ext uri="{BB962C8B-B14F-4D97-AF65-F5344CB8AC3E}">
        <p14:creationId xmlns:p14="http://schemas.microsoft.com/office/powerpoint/2010/main" val="34357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665296" cy="504000"/>
          </a:xfrm>
        </p:spPr>
        <p:txBody>
          <a:bodyPr/>
          <a:lstStyle/>
          <a:p>
            <a:r>
              <a:rPr lang="en-US" dirty="0"/>
              <a:t>Average number years in the profession of selling sex and </a:t>
            </a:r>
            <a:r>
              <a:rPr lang="en-US" dirty="0" err="1"/>
              <a:t>averane</a:t>
            </a:r>
            <a:r>
              <a:rPr lang="en-US" dirty="0"/>
              <a:t> number of clients among transgender people, 2013-2016</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pPr>
                <a:defRPr/>
              </a:pPr>
              <a:t>17</a:t>
            </a:fld>
            <a:endParaRPr lang="th-TH" dirty="0"/>
          </a:p>
        </p:txBody>
      </p:sp>
      <p:sp>
        <p:nvSpPr>
          <p:cNvPr id="6" name="TextBox 5"/>
          <p:cNvSpPr txBox="1"/>
          <p:nvPr/>
        </p:nvSpPr>
        <p:spPr>
          <a:xfrm>
            <a:off x="119336" y="6627168"/>
            <a:ext cx="9144000"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a:t>
            </a:r>
            <a:r>
              <a:rPr lang="en-US" sz="900" dirty="0">
                <a:solidFill>
                  <a:prstClr val="black"/>
                </a:solidFill>
                <a:latin typeface="Arial"/>
              </a:rPr>
              <a:t>Behavioral Surveillance Surveys and  Integrated Biological and Behavioral Surveillance (IBBS) surveys </a:t>
            </a:r>
            <a:endParaRPr lang="en-GB" sz="900" dirty="0">
              <a:solidFill>
                <a:prstClr val="black"/>
              </a:solidFill>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09320664"/>
              </p:ext>
            </p:extLst>
          </p:nvPr>
        </p:nvGraphicFramePr>
        <p:xfrm>
          <a:off x="1451484" y="2564904"/>
          <a:ext cx="9289032" cy="3793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0785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35360" y="3390900"/>
            <a:ext cx="952936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49" y="1507113"/>
            <a:ext cx="11203563" cy="504000"/>
          </a:xfrm>
        </p:spPr>
        <p:txBody>
          <a:bodyPr/>
          <a:lstStyle/>
          <a:p>
            <a:r>
              <a:rPr lang="en-US" dirty="0"/>
              <a:t>Proportion of transgender people with comprehensive HIV knowledge, 2012-2019</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pPr>
                <a:defRPr/>
              </a:pPr>
              <a:t>19</a:t>
            </a:fld>
            <a:endParaRPr lang="th-TH" dirty="0"/>
          </a:p>
        </p:txBody>
      </p:sp>
      <p:graphicFrame>
        <p:nvGraphicFramePr>
          <p:cNvPr id="8" name="Chart 7"/>
          <p:cNvGraphicFramePr>
            <a:graphicFrameLocks/>
          </p:cNvGraphicFramePr>
          <p:nvPr>
            <p:extLst>
              <p:ext uri="{D42A27DB-BD31-4B8C-83A1-F6EECF244321}">
                <p14:modId xmlns:p14="http://schemas.microsoft.com/office/powerpoint/2010/main" val="1280158943"/>
              </p:ext>
            </p:extLst>
          </p:nvPr>
        </p:nvGraphicFramePr>
        <p:xfrm>
          <a:off x="695400" y="2420888"/>
          <a:ext cx="1080120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8074A48-A4B5-482A-AE14-44DBEB24EE42}"/>
              </a:ext>
            </a:extLst>
          </p:cNvPr>
          <p:cNvSpPr txBox="1"/>
          <p:nvPr/>
        </p:nvSpPr>
        <p:spPr>
          <a:xfrm>
            <a:off x="127854" y="6599900"/>
            <a:ext cx="8529355" cy="230832"/>
          </a:xfrm>
          <a:prstGeom prst="rect">
            <a:avLst/>
          </a:prstGeom>
          <a:noFill/>
        </p:spPr>
        <p:txBody>
          <a:bodyPr wrap="square" rtlCol="0">
            <a:spAutoFit/>
          </a:bodyPr>
          <a:lstStyle/>
          <a:p>
            <a:pPr defTabSz="914217">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Behavioral Surveillance Surveys and Integrated Biological and Behavioral Surveillance Surveys</a:t>
            </a:r>
            <a:r>
              <a:rPr lang="en-GB" sz="900" dirty="0">
                <a:solidFill>
                  <a:prstClr val="black"/>
                </a:solidFill>
                <a:latin typeface="Arial"/>
              </a:rPr>
              <a:t>.</a:t>
            </a:r>
          </a:p>
        </p:txBody>
      </p:sp>
    </p:spTree>
    <p:extLst>
      <p:ext uri="{BB962C8B-B14F-4D97-AF65-F5344CB8AC3E}">
        <p14:creationId xmlns:p14="http://schemas.microsoft.com/office/powerpoint/2010/main" val="231617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pPr>
                <a:defRPr/>
              </a:pPr>
              <a:t>2</a:t>
            </a:fld>
            <a:endParaRPr lang="th-TH" dirty="0"/>
          </a:p>
        </p:txBody>
      </p:sp>
      <p:sp>
        <p:nvSpPr>
          <p:cNvPr id="29699" name="Subtitle 4"/>
          <p:cNvSpPr>
            <a:spLocks noGrp="1"/>
          </p:cNvSpPr>
          <p:nvPr>
            <p:ph type="subTitle" idx="1"/>
          </p:nvPr>
        </p:nvSpPr>
        <p:spPr bwMode="auto">
          <a:xfrm>
            <a:off x="570086" y="2492896"/>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Data availability and population size estimates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407368" y="1556792"/>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484784"/>
            <a:ext cx="11377264" cy="504000"/>
          </a:xfrm>
        </p:spPr>
        <p:txBody>
          <a:bodyPr>
            <a:noAutofit/>
          </a:bodyPr>
          <a:lstStyle/>
          <a:p>
            <a:r>
              <a:rPr lang="en-US" dirty="0"/>
              <a:t>Prevailing stigma, discrimination and violence against transgender people</a:t>
            </a:r>
            <a:endParaRPr lang="th-TH" dirty="0"/>
          </a:p>
        </p:txBody>
      </p:sp>
      <p:sp>
        <p:nvSpPr>
          <p:cNvPr id="6" name="Title 1"/>
          <p:cNvSpPr txBox="1">
            <a:spLocks/>
          </p:cNvSpPr>
          <p:nvPr/>
        </p:nvSpPr>
        <p:spPr>
          <a:xfrm>
            <a:off x="5709862" y="6589471"/>
            <a:ext cx="6120680" cy="26710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5" name="TextBox 1">
            <a:extLst>
              <a:ext uri="{FF2B5EF4-FFF2-40B4-BE49-F238E27FC236}">
                <a16:creationId xmlns:a16="http://schemas.microsoft.com/office/drawing/2014/main" id="{BFE3DDB5-2ED8-47DD-A15E-6AFB922E646E}"/>
              </a:ext>
            </a:extLst>
          </p:cNvPr>
          <p:cNvSpPr txBox="1"/>
          <p:nvPr/>
        </p:nvSpPr>
        <p:spPr>
          <a:xfrm>
            <a:off x="335360" y="6332041"/>
            <a:ext cx="5054565" cy="435080"/>
          </a:xfrm>
          <a:prstGeom prst="rect">
            <a:avLst/>
          </a:prstGeom>
          <a:ln w="19050">
            <a:solidFill>
              <a:schemeClr val="bg1">
                <a:lumMod val="75000"/>
              </a:schemeClr>
            </a:solidFill>
            <a:prstDash val="sysDot"/>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Experienced  in the last 12 months; Arrested – ever arrested in Cambodia and last 12 months in Pakistan Data reported for PNG is a mixed survey sample of MSM and TG   </a:t>
            </a:r>
            <a:endParaRPr kumimoji="0" lang="th-TH" sz="1000" b="0" i="0" u="none" strike="noStrike" kern="1200" cap="none" spc="0" normalizeH="0" baseline="0" noProof="0" dirty="0">
              <a:ln>
                <a:noFill/>
              </a:ln>
              <a:solidFill>
                <a:prstClr val="black"/>
              </a:solidFill>
              <a:effectLst/>
              <a:uLnTx/>
              <a:uFillTx/>
              <a:latin typeface="Arial" panose="020B0604020202020204" pitchFamily="34" charset="0"/>
              <a:ea typeface="+mn-ea"/>
              <a:cs typeface="Cordia New" panose="020B0304020202020204" pitchFamily="34" charset="-34"/>
            </a:endParaRPr>
          </a:p>
        </p:txBody>
      </p:sp>
      <p:graphicFrame>
        <p:nvGraphicFramePr>
          <p:cNvPr id="9" name="Chart 8">
            <a:extLst>
              <a:ext uri="{FF2B5EF4-FFF2-40B4-BE49-F238E27FC236}">
                <a16:creationId xmlns:a16="http://schemas.microsoft.com/office/drawing/2014/main" id="{5C9C6FD2-14A6-4889-B32E-3304F493FBD4}"/>
              </a:ext>
            </a:extLst>
          </p:cNvPr>
          <p:cNvGraphicFramePr>
            <a:graphicFrameLocks/>
          </p:cNvGraphicFramePr>
          <p:nvPr>
            <p:extLst>
              <p:ext uri="{D42A27DB-BD31-4B8C-83A1-F6EECF244321}">
                <p14:modId xmlns:p14="http://schemas.microsoft.com/office/powerpoint/2010/main" val="2873972961"/>
              </p:ext>
            </p:extLst>
          </p:nvPr>
        </p:nvGraphicFramePr>
        <p:xfrm>
          <a:off x="659396" y="1988784"/>
          <a:ext cx="10873208" cy="4398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70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1368" y="2170787"/>
            <a:ext cx="10941258" cy="4642920"/>
            <a:chOff x="736166" y="908720"/>
            <a:chExt cx="8407834" cy="6011072"/>
          </a:xfrm>
        </p:grpSpPr>
        <p:graphicFrame>
          <p:nvGraphicFramePr>
            <p:cNvPr id="7" name="Chart 6"/>
            <p:cNvGraphicFramePr>
              <a:graphicFrameLocks/>
            </p:cNvGraphicFramePr>
            <p:nvPr/>
          </p:nvGraphicFramePr>
          <p:xfrm>
            <a:off x="736166" y="1052736"/>
            <a:ext cx="1404000" cy="140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736166" y="2540421"/>
            <a:ext cx="1404000" cy="140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nvGraphicFramePr>
          <p:xfrm>
            <a:off x="736166" y="4028106"/>
            <a:ext cx="1404000" cy="140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nvGraphicFramePr>
          <p:xfrm>
            <a:off x="736166" y="5515792"/>
            <a:ext cx="1404000" cy="1404000"/>
          </p:xfrm>
          <a:graphic>
            <a:graphicData uri="http://schemas.openxmlformats.org/drawingml/2006/chart">
              <c:chart xmlns:c="http://schemas.openxmlformats.org/drawingml/2006/chart" xmlns:r="http://schemas.openxmlformats.org/officeDocument/2006/relationships" r:id="rId6"/>
            </a:graphicData>
          </a:graphic>
        </p:graphicFrame>
        <p:cxnSp>
          <p:nvCxnSpPr>
            <p:cNvPr id="12" name="Straight Connector 11"/>
            <p:cNvCxnSpPr/>
            <p:nvPr/>
          </p:nvCxnSpPr>
          <p:spPr>
            <a:xfrm>
              <a:off x="994450" y="2420888"/>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4450" y="5373216"/>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4450" y="3915841"/>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5576" y="908720"/>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India…</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p:cNvSpPr txBox="1"/>
            <p:nvPr/>
          </p:nvSpPr>
          <p:spPr>
            <a:xfrm>
              <a:off x="770190" y="2401142"/>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Bangladesh…</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p:cNvSpPr txBox="1"/>
            <p:nvPr/>
          </p:nvSpPr>
          <p:spPr>
            <a:xfrm>
              <a:off x="768102" y="3891406"/>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Cambodia…</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Box 17"/>
            <p:cNvSpPr txBox="1"/>
            <p:nvPr/>
          </p:nvSpPr>
          <p:spPr>
            <a:xfrm>
              <a:off x="768102" y="5378522"/>
              <a:ext cx="1728191" cy="458135"/>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a:ea typeface="+mn-ea"/>
                  <a:cs typeface="+mn-cs"/>
                </a:rPr>
                <a:t>In Pakistan…</a:t>
              </a:r>
              <a:endParaRPr kumimoji="0" lang="en-GB"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19" name="TextBox 18"/>
            <p:cNvSpPr txBox="1"/>
            <p:nvPr/>
          </p:nvSpPr>
          <p:spPr>
            <a:xfrm>
              <a:off x="2412804" y="1046066"/>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F26B73"/>
                  </a:solidFill>
                  <a:effectLst/>
                  <a:uLnTx/>
                  <a:uFillTx/>
                  <a:latin typeface="Arial"/>
                  <a:ea typeface="+mn-ea"/>
                  <a:cs typeface="+mn-cs"/>
                </a:rPr>
                <a:t>1 </a:t>
              </a:r>
              <a:r>
                <a:rPr kumimoji="0" lang="en-US" sz="3299" b="1" i="0" u="none" strike="noStrike" kern="1200" cap="none" spc="0" normalizeH="0" baseline="0" noProof="0" dirty="0">
                  <a:ln>
                    <a:noFill/>
                  </a:ln>
                  <a:solidFill>
                    <a:srgbClr val="F26B73"/>
                  </a:solidFill>
                  <a:effectLst/>
                  <a:uLnTx/>
                  <a:uFillTx/>
                  <a:latin typeface="Arial"/>
                  <a:ea typeface="+mn-ea"/>
                  <a:cs typeface="+mn-cs"/>
                </a:rPr>
                <a:t>in</a:t>
              </a:r>
              <a:r>
                <a:rPr kumimoji="0" lang="en-US" sz="4799" b="1" i="0" u="none" strike="noStrike" kern="1200" cap="none" spc="0" normalizeH="0" baseline="0" noProof="0" dirty="0">
                  <a:ln>
                    <a:noFill/>
                  </a:ln>
                  <a:solidFill>
                    <a:srgbClr val="F26B73"/>
                  </a:solidFill>
                  <a:effectLst/>
                  <a:uLnTx/>
                  <a:uFillTx/>
                  <a:latin typeface="Arial"/>
                  <a:ea typeface="+mn-ea"/>
                  <a:cs typeface="+mn-cs"/>
                </a:rPr>
                <a:t> 5</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0" name="TextBox 19"/>
            <p:cNvSpPr txBox="1"/>
            <p:nvPr/>
          </p:nvSpPr>
          <p:spPr>
            <a:xfrm>
              <a:off x="2412804" y="2444470"/>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C54C3F"/>
                  </a:solidFill>
                  <a:effectLst/>
                  <a:uLnTx/>
                  <a:uFillTx/>
                  <a:latin typeface="Arial"/>
                  <a:ea typeface="+mn-ea"/>
                  <a:cs typeface="+mn-cs"/>
                </a:rPr>
                <a:t>1 </a:t>
              </a:r>
              <a:r>
                <a:rPr kumimoji="0" lang="en-US" sz="3299" b="1" i="0" u="none" strike="noStrike" kern="1200" cap="none" spc="0" normalizeH="0" baseline="0" noProof="0" dirty="0">
                  <a:ln>
                    <a:noFill/>
                  </a:ln>
                  <a:solidFill>
                    <a:srgbClr val="C54C3F"/>
                  </a:solidFill>
                  <a:effectLst/>
                  <a:uLnTx/>
                  <a:uFillTx/>
                  <a:latin typeface="Arial"/>
                  <a:ea typeface="+mn-ea"/>
                  <a:cs typeface="+mn-cs"/>
                </a:rPr>
                <a:t>in</a:t>
              </a:r>
              <a:r>
                <a:rPr kumimoji="0" lang="en-US" sz="4799" b="1" i="0" u="none" strike="noStrike" kern="1200" cap="none" spc="0" normalizeH="0" baseline="0" noProof="0" dirty="0">
                  <a:ln>
                    <a:noFill/>
                  </a:ln>
                  <a:solidFill>
                    <a:srgbClr val="C54C3F"/>
                  </a:solidFill>
                  <a:effectLst/>
                  <a:uLnTx/>
                  <a:uFillTx/>
                  <a:latin typeface="Arial"/>
                  <a:ea typeface="+mn-ea"/>
                  <a:cs typeface="+mn-cs"/>
                </a:rPr>
                <a:t> 4</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1" name="TextBox 20"/>
            <p:cNvSpPr txBox="1"/>
            <p:nvPr/>
          </p:nvSpPr>
          <p:spPr>
            <a:xfrm>
              <a:off x="2412804" y="3936101"/>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FF9900"/>
                  </a:solidFill>
                  <a:effectLst/>
                  <a:uLnTx/>
                  <a:uFillTx/>
                  <a:latin typeface="Arial"/>
                  <a:ea typeface="+mn-ea"/>
                  <a:cs typeface="+mn-cs"/>
                </a:rPr>
                <a:t>1 </a:t>
              </a:r>
              <a:r>
                <a:rPr kumimoji="0" lang="en-US" sz="3299" b="1" i="0" u="none" strike="noStrike" kern="1200" cap="none" spc="0" normalizeH="0" baseline="0" noProof="0" dirty="0">
                  <a:ln>
                    <a:noFill/>
                  </a:ln>
                  <a:solidFill>
                    <a:srgbClr val="FF9900"/>
                  </a:solidFill>
                  <a:effectLst/>
                  <a:uLnTx/>
                  <a:uFillTx/>
                  <a:latin typeface="Arial"/>
                  <a:ea typeface="+mn-ea"/>
                  <a:cs typeface="+mn-cs"/>
                </a:rPr>
                <a:t>in</a:t>
              </a:r>
              <a:r>
                <a:rPr kumimoji="0" lang="en-US" sz="4799" b="1" i="0" u="none" strike="noStrike" kern="1200" cap="none" spc="0" normalizeH="0" baseline="0" noProof="0" dirty="0">
                  <a:ln>
                    <a:noFill/>
                  </a:ln>
                  <a:solidFill>
                    <a:srgbClr val="FF9900"/>
                  </a:solidFill>
                  <a:effectLst/>
                  <a:uLnTx/>
                  <a:uFillTx/>
                  <a:latin typeface="Arial"/>
                  <a:ea typeface="+mn-ea"/>
                  <a:cs typeface="+mn-cs"/>
                </a:rPr>
                <a:t> 5</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2" name="TextBox 21"/>
            <p:cNvSpPr txBox="1"/>
            <p:nvPr/>
          </p:nvSpPr>
          <p:spPr>
            <a:xfrm>
              <a:off x="2412804" y="5427732"/>
              <a:ext cx="2232248" cy="1414243"/>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FB5033"/>
                  </a:solidFill>
                  <a:effectLst/>
                  <a:uLnTx/>
                  <a:uFillTx/>
                  <a:latin typeface="Arial"/>
                  <a:ea typeface="+mn-ea"/>
                  <a:cs typeface="+mn-cs"/>
                </a:rPr>
                <a:t>1 </a:t>
              </a:r>
              <a:r>
                <a:rPr kumimoji="0" lang="en-US" sz="3299" b="1" i="0" u="none" strike="noStrike" kern="1200" cap="none" spc="0" normalizeH="0" baseline="0" noProof="0" dirty="0">
                  <a:ln>
                    <a:noFill/>
                  </a:ln>
                  <a:solidFill>
                    <a:srgbClr val="FB5033"/>
                  </a:solidFill>
                  <a:effectLst/>
                  <a:uLnTx/>
                  <a:uFillTx/>
                  <a:latin typeface="Arial"/>
                  <a:ea typeface="+mn-ea"/>
                  <a:cs typeface="+mn-cs"/>
                </a:rPr>
                <a:t>in</a:t>
              </a:r>
              <a:r>
                <a:rPr kumimoji="0" lang="en-US" sz="4799" b="1" i="0" u="none" strike="noStrike" kern="1200" cap="none" spc="0" normalizeH="0" baseline="0" noProof="0" dirty="0">
                  <a:ln>
                    <a:noFill/>
                  </a:ln>
                  <a:solidFill>
                    <a:srgbClr val="FB5033"/>
                  </a:solidFill>
                  <a:effectLst/>
                  <a:uLnTx/>
                  <a:uFillTx/>
                  <a:latin typeface="Arial"/>
                  <a:ea typeface="+mn-ea"/>
                  <a:cs typeface="+mn-cs"/>
                </a:rPr>
                <a:t> 6</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lumMod val="50000"/>
                    </a:prstClr>
                  </a:solidFill>
                  <a:effectLst/>
                  <a:uLnTx/>
                  <a:uFillTx/>
                  <a:latin typeface="Arial"/>
                  <a:ea typeface="+mn-ea"/>
                  <a:cs typeface="+mn-cs"/>
                </a:rPr>
                <a:t>Transgender women</a:t>
              </a:r>
              <a:endParaRPr kumimoji="0" lang="en-GB" sz="17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 name="TextBox 1"/>
            <p:cNvSpPr txBox="1"/>
            <p:nvPr/>
          </p:nvSpPr>
          <p:spPr>
            <a:xfrm>
              <a:off x="4645052" y="1232519"/>
              <a:ext cx="4031405" cy="1175217"/>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experienced </a:t>
              </a:r>
              <a:r>
                <a:rPr kumimoji="0" lang="en-US" sz="2899" b="1" i="0" u="none" strike="noStrike" kern="1200" cap="none" spc="0" normalizeH="0" baseline="0" noProof="0" dirty="0">
                  <a:ln>
                    <a:noFill/>
                  </a:ln>
                  <a:solidFill>
                    <a:srgbClr val="F26B73"/>
                  </a:solidFill>
                  <a:effectLst/>
                  <a:uLnTx/>
                  <a:uFillTx/>
                  <a:latin typeface="Arial"/>
                  <a:ea typeface="+mn-ea"/>
                  <a:cs typeface="+mn-cs"/>
                </a:rPr>
                <a:t>sexual violence </a:t>
              </a:r>
              <a:r>
                <a:rPr kumimoji="0" lang="en-US" sz="2400" b="0" i="0" u="none" strike="noStrike" kern="1200" cap="none" spc="0" normalizeH="0" baseline="0" noProof="0" dirty="0">
                  <a:ln>
                    <a:noFill/>
                  </a:ln>
                  <a:solidFill>
                    <a:prstClr val="black"/>
                  </a:solidFill>
                  <a:effectLst/>
                  <a:uLnTx/>
                  <a:uFillTx/>
                  <a:latin typeface="Arial"/>
                  <a:ea typeface="+mn-ea"/>
                  <a:cs typeface="+mn-cs"/>
                </a:rPr>
                <a:t>in last 12 months </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p:cNvSpPr txBox="1"/>
            <p:nvPr/>
          </p:nvSpPr>
          <p:spPr>
            <a:xfrm>
              <a:off x="4644008" y="2537697"/>
              <a:ext cx="4031405" cy="1175217"/>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reported being</a:t>
              </a:r>
              <a:r>
                <a:rPr kumimoji="0" lang="en-US" sz="2899" b="1" i="0" u="none" strike="noStrike" kern="1200" cap="none" spc="0" normalizeH="0" baseline="0" noProof="0" dirty="0">
                  <a:ln>
                    <a:noFill/>
                  </a:ln>
                  <a:solidFill>
                    <a:srgbClr val="C54C3F"/>
                  </a:solidFill>
                  <a:effectLst/>
                  <a:uLnTx/>
                  <a:uFillTx/>
                  <a:latin typeface="Arial"/>
                  <a:ea typeface="+mn-ea"/>
                  <a:cs typeface="+mn-cs"/>
                </a:rPr>
                <a:t> raped </a:t>
              </a:r>
              <a:r>
                <a:rPr kumimoji="0" lang="en-US" sz="2400" b="0" i="0" u="none" strike="noStrike" kern="1200" cap="none" spc="0" normalizeH="0" baseline="0" noProof="0" dirty="0">
                  <a:ln>
                    <a:noFill/>
                  </a:ln>
                  <a:solidFill>
                    <a:prstClr val="black"/>
                  </a:solidFill>
                  <a:effectLst/>
                  <a:uLnTx/>
                  <a:uFillTx/>
                  <a:latin typeface="Arial"/>
                  <a:ea typeface="+mn-ea"/>
                  <a:cs typeface="+mn-cs"/>
                </a:rPr>
                <a:t>in last 12 months </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p:cNvSpPr txBox="1"/>
            <p:nvPr/>
          </p:nvSpPr>
          <p:spPr>
            <a:xfrm>
              <a:off x="4644008" y="4122555"/>
              <a:ext cx="4392488" cy="1175217"/>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have been </a:t>
              </a:r>
              <a:r>
                <a:rPr kumimoji="0" lang="en-US" sz="2899" b="1" i="0" u="none" strike="noStrike" kern="1200" cap="none" spc="0" normalizeH="0" baseline="0" noProof="0" dirty="0">
                  <a:ln>
                    <a:noFill/>
                  </a:ln>
                  <a:solidFill>
                    <a:srgbClr val="FF9900"/>
                  </a:solidFill>
                  <a:effectLst/>
                  <a:uLnTx/>
                  <a:uFillTx/>
                  <a:latin typeface="Arial"/>
                  <a:ea typeface="+mn-ea"/>
                  <a:cs typeface="+mn-cs"/>
                </a:rPr>
                <a:t>denied/thrown out </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of a housing in </a:t>
              </a:r>
              <a:r>
                <a:rPr kumimoji="0" lang="en-US" sz="2400" b="0" i="0" u="none" strike="noStrike" kern="1200" cap="none" spc="0" normalizeH="0" baseline="0" noProof="0">
                  <a:ln>
                    <a:noFill/>
                  </a:ln>
                  <a:solidFill>
                    <a:prstClr val="black"/>
                  </a:solidFill>
                  <a:effectLst/>
                  <a:uLnTx/>
                  <a:uFillTx/>
                  <a:latin typeface="Arial"/>
                  <a:ea typeface="+mn-ea"/>
                  <a:cs typeface="+mn-cs"/>
                </a:rPr>
                <a:t>their life-time</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p:cNvSpPr txBox="1"/>
            <p:nvPr/>
          </p:nvSpPr>
          <p:spPr>
            <a:xfrm>
              <a:off x="4646096" y="5520959"/>
              <a:ext cx="4497904" cy="1175217"/>
            </a:xfrm>
            <a:prstGeom prst="rect">
              <a:avLst/>
            </a:prstGeom>
            <a:noFill/>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have been </a:t>
              </a:r>
              <a:r>
                <a:rPr kumimoji="0" lang="en-US" sz="2899" b="1" i="0" u="none" strike="noStrike" kern="1200" cap="none" spc="0" normalizeH="0" baseline="0" noProof="0" dirty="0">
                  <a:ln>
                    <a:noFill/>
                  </a:ln>
                  <a:solidFill>
                    <a:srgbClr val="FB5033"/>
                  </a:solidFill>
                  <a:effectLst/>
                  <a:uLnTx/>
                  <a:uFillTx/>
                  <a:latin typeface="Arial"/>
                  <a:ea typeface="+mn-ea"/>
                  <a:cs typeface="+mn-cs"/>
                </a:rPr>
                <a:t>denied healthcare</a:t>
              </a:r>
            </a:p>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in their life-time</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 name="TextBox 25"/>
          <p:cNvSpPr txBox="1"/>
          <p:nvPr/>
        </p:nvSpPr>
        <p:spPr>
          <a:xfrm>
            <a:off x="5015880" y="6627196"/>
            <a:ext cx="7054910" cy="247845"/>
          </a:xfrm>
          <a:prstGeom prst="rect">
            <a:avLst/>
          </a:prstGeom>
          <a:noFill/>
        </p:spPr>
        <p:txBody>
          <a:bodyPr wrap="square" lIns="108297" tIns="54144" rIns="108297" bIns="54144" rtlCol="0">
            <a:spAutoFit/>
          </a:bodyPr>
          <a:lstStyle/>
          <a:p>
            <a:pPr marL="0" marR="0" lvl="0" indent="0" algn="r" defTabSz="10864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hlinkClick r:id="rId7"/>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based on Integrated Biological and Behavioral Surveillance Surveys </a:t>
            </a:r>
            <a:endParaRPr kumimoji="0" lang="en-GB"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4" name="Rectangle 3"/>
          <p:cNvSpPr/>
          <p:nvPr/>
        </p:nvSpPr>
        <p:spPr>
          <a:xfrm>
            <a:off x="27682" y="-747134"/>
            <a:ext cx="12476874" cy="918592"/>
          </a:xfrm>
          <a:prstGeom prst="rect">
            <a:avLst/>
          </a:prstGeom>
          <a:noFill/>
        </p:spPr>
        <p:txBody>
          <a:bodyPr lIns="108297" tIns="54144" rIns="108297" bIns="54144"/>
          <a:lstStyle/>
          <a:p>
            <a:pPr marL="0" marR="0" lvl="0" indent="0" algn="ctr" defTabSz="1086416" rtl="0" eaLnBrk="1" fontAlgn="auto" latinLnBrk="0" hangingPunct="1">
              <a:lnSpc>
                <a:spcPct val="100000"/>
              </a:lnSpc>
              <a:spcBef>
                <a:spcPct val="0"/>
              </a:spcBef>
              <a:spcAft>
                <a:spcPts val="0"/>
              </a:spcAft>
              <a:buClrTx/>
              <a:buSzTx/>
              <a:buFontTx/>
              <a:buNone/>
              <a:tabLst/>
              <a:defRPr/>
            </a:pPr>
            <a:endParaRPr kumimoji="0" lang="en-GB" sz="2899" b="1" i="0" u="none" strike="noStrike" kern="1200" cap="none" spc="0" normalizeH="0" baseline="0" noProof="0" dirty="0">
              <a:ln>
                <a:noFill/>
              </a:ln>
              <a:solidFill>
                <a:srgbClr val="00B0F0"/>
              </a:solidFill>
              <a:effectLst/>
              <a:uLnTx/>
              <a:uFillTx/>
              <a:latin typeface="Arial"/>
              <a:ea typeface="+mn-ea"/>
              <a:cs typeface="Arial" pitchFamily="34" charset="0"/>
            </a:endParaRPr>
          </a:p>
        </p:txBody>
      </p:sp>
      <p:sp>
        <p:nvSpPr>
          <p:cNvPr id="5" name="Title 4"/>
          <p:cNvSpPr>
            <a:spLocks noGrp="1"/>
          </p:cNvSpPr>
          <p:nvPr>
            <p:ph type="title"/>
          </p:nvPr>
        </p:nvSpPr>
        <p:spPr>
          <a:xfrm>
            <a:off x="206954" y="1264042"/>
            <a:ext cx="11649686" cy="380343"/>
          </a:xfrm>
        </p:spPr>
        <p:txBody>
          <a:bodyPr/>
          <a:lstStyle/>
          <a:p>
            <a:r>
              <a:rPr lang="en-GB" sz="2400" dirty="0"/>
              <a:t>Social justice and human rights are fundamental to address the public health needs of transgender women</a:t>
            </a:r>
            <a:br>
              <a:rPr lang="en-GB" sz="2400" dirty="0"/>
            </a:br>
            <a:endParaRPr lang="en-GB" sz="2400" dirty="0"/>
          </a:p>
        </p:txBody>
      </p:sp>
    </p:spTree>
    <p:extLst>
      <p:ext uri="{BB962C8B-B14F-4D97-AF65-F5344CB8AC3E}">
        <p14:creationId xmlns:p14="http://schemas.microsoft.com/office/powerpoint/2010/main" val="357166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2287365" y="2565112"/>
          <a:ext cx="2375141"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nvGraphicFramePr>
        <p:xfrm>
          <a:off x="4774625" y="4698460"/>
          <a:ext cx="2375141" cy="1872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750307" y="1938318"/>
            <a:ext cx="8664615" cy="338554"/>
          </a:xfrm>
          <a:prstGeom prst="rect">
            <a:avLst/>
          </a:prstGeom>
          <a:noFill/>
        </p:spPr>
        <p:txBody>
          <a:bodyPr wrap="square" rtlCol="0">
            <a:spAutoFit/>
          </a:bodyPr>
          <a:lstStyle/>
          <a:p>
            <a:pPr algn="ctr" defTabSz="914217" fontAlgn="auto">
              <a:spcBef>
                <a:spcPts val="0"/>
              </a:spcBef>
              <a:spcAft>
                <a:spcPts val="0"/>
              </a:spcAft>
              <a:defRPr/>
            </a:pPr>
            <a:r>
              <a:rPr lang="en-US" sz="1600" b="1" dirty="0">
                <a:solidFill>
                  <a:prstClr val="black"/>
                </a:solidFill>
                <a:latin typeface="Arial"/>
              </a:rPr>
              <a:t>HIV prevention and testing coverage among transgender women in select countries</a:t>
            </a:r>
            <a:endParaRPr lang="en-GB" sz="1600" b="1" dirty="0">
              <a:solidFill>
                <a:prstClr val="black"/>
              </a:solidFill>
              <a:latin typeface="Arial"/>
            </a:endParaRPr>
          </a:p>
        </p:txBody>
      </p:sp>
      <p:sp>
        <p:nvSpPr>
          <p:cNvPr id="11" name="TextBox 10"/>
          <p:cNvSpPr txBox="1"/>
          <p:nvPr/>
        </p:nvSpPr>
        <p:spPr>
          <a:xfrm>
            <a:off x="2137289" y="2255358"/>
            <a:ext cx="2663037" cy="307777"/>
          </a:xfrm>
          <a:prstGeom prst="rect">
            <a:avLst/>
          </a:prstGeom>
          <a:noFill/>
        </p:spPr>
        <p:txBody>
          <a:bodyPr wrap="square" rtlCol="0">
            <a:spAutoFit/>
          </a:bodyPr>
          <a:lstStyle/>
          <a:p>
            <a:pPr algn="ctr" defTabSz="914217" fontAlgn="auto">
              <a:spcBef>
                <a:spcPts val="0"/>
              </a:spcBef>
              <a:spcAft>
                <a:spcPts val="0"/>
              </a:spcAft>
              <a:defRPr/>
            </a:pPr>
            <a:r>
              <a:rPr lang="en-US" sz="1400" b="1" dirty="0">
                <a:solidFill>
                  <a:srgbClr val="00B0F0"/>
                </a:solidFill>
                <a:latin typeface="Arial"/>
              </a:rPr>
              <a:t>Bangladesh 2015</a:t>
            </a:r>
            <a:endParaRPr lang="en-GB" sz="1400" b="1" dirty="0">
              <a:solidFill>
                <a:srgbClr val="00B0F0"/>
              </a:solidFill>
              <a:latin typeface="Arial"/>
            </a:endParaRPr>
          </a:p>
        </p:txBody>
      </p:sp>
      <p:sp>
        <p:nvSpPr>
          <p:cNvPr id="12" name="TextBox 11"/>
          <p:cNvSpPr txBox="1"/>
          <p:nvPr/>
        </p:nvSpPr>
        <p:spPr>
          <a:xfrm>
            <a:off x="4673678" y="4417368"/>
            <a:ext cx="2663037" cy="307777"/>
          </a:xfrm>
          <a:prstGeom prst="rect">
            <a:avLst/>
          </a:prstGeom>
          <a:noFill/>
        </p:spPr>
        <p:txBody>
          <a:bodyPr wrap="square" rtlCol="0">
            <a:spAutoFit/>
          </a:bodyPr>
          <a:lstStyle>
            <a:defPPr>
              <a:defRPr lang="en-US"/>
            </a:defPPr>
            <a:lvl1pPr algn="ctr">
              <a:defRPr b="1">
                <a:solidFill>
                  <a:srgbClr val="00B0F0"/>
                </a:solidFill>
              </a:defRPr>
            </a:lvl1pPr>
          </a:lstStyle>
          <a:p>
            <a:pPr defTabSz="914217" fontAlgn="auto">
              <a:spcBef>
                <a:spcPts val="0"/>
              </a:spcBef>
              <a:spcAft>
                <a:spcPts val="0"/>
              </a:spcAft>
              <a:defRPr/>
            </a:pPr>
            <a:r>
              <a:rPr lang="en-US" sz="1400" dirty="0">
                <a:latin typeface="Arial"/>
              </a:rPr>
              <a:t>Pakistan 2016</a:t>
            </a:r>
            <a:endParaRPr lang="en-GB" sz="1400" dirty="0">
              <a:latin typeface="Arial"/>
            </a:endParaRPr>
          </a:p>
        </p:txBody>
      </p:sp>
      <p:sp>
        <p:nvSpPr>
          <p:cNvPr id="15" name="TextBox 14"/>
          <p:cNvSpPr txBox="1"/>
          <p:nvPr/>
        </p:nvSpPr>
        <p:spPr>
          <a:xfrm>
            <a:off x="10636710" y="3991591"/>
            <a:ext cx="1727567" cy="276999"/>
          </a:xfrm>
          <a:prstGeom prst="rect">
            <a:avLst/>
          </a:prstGeom>
          <a:noFill/>
        </p:spPr>
        <p:txBody>
          <a:bodyPr wrap="square" rtlCol="0">
            <a:spAutoFit/>
          </a:bodyPr>
          <a:lstStyle/>
          <a:p>
            <a:pPr defTabSz="914217" fontAlgn="auto">
              <a:spcBef>
                <a:spcPts val="0"/>
              </a:spcBef>
              <a:spcAft>
                <a:spcPts val="0"/>
              </a:spcAft>
              <a:defRPr/>
            </a:pPr>
            <a:r>
              <a:rPr lang="en-US" sz="1200" dirty="0">
                <a:solidFill>
                  <a:prstClr val="black"/>
                </a:solidFill>
                <a:latin typeface="Arial"/>
              </a:rPr>
              <a:t>Gap</a:t>
            </a:r>
            <a:endParaRPr lang="en-GB" sz="1200" dirty="0">
              <a:solidFill>
                <a:prstClr val="black"/>
              </a:solidFill>
              <a:latin typeface="Arial"/>
            </a:endParaRPr>
          </a:p>
        </p:txBody>
      </p:sp>
      <p:grpSp>
        <p:nvGrpSpPr>
          <p:cNvPr id="18" name="Group 17"/>
          <p:cNvGrpSpPr/>
          <p:nvPr/>
        </p:nvGrpSpPr>
        <p:grpSpPr>
          <a:xfrm>
            <a:off x="10435609" y="4614943"/>
            <a:ext cx="1928669" cy="348085"/>
            <a:chOff x="3964589" y="4550484"/>
            <a:chExt cx="1929366" cy="395550"/>
          </a:xfrm>
        </p:grpSpPr>
        <p:sp>
          <p:nvSpPr>
            <p:cNvPr id="14" name="TextBox 13"/>
            <p:cNvSpPr txBox="1"/>
            <p:nvPr/>
          </p:nvSpPr>
          <p:spPr>
            <a:xfrm>
              <a:off x="3964589" y="4561315"/>
              <a:ext cx="175364" cy="384719"/>
            </a:xfrm>
            <a:prstGeom prst="rect">
              <a:avLst/>
            </a:prstGeom>
            <a:solidFill>
              <a:srgbClr val="00B050"/>
            </a:solidFill>
          </p:spPr>
          <p:txBody>
            <a:bodyPr wrap="square" rtlCol="0">
              <a:spAutoFit/>
            </a:bodyPr>
            <a:lstStyle/>
            <a:p>
              <a:pPr defTabSz="914217" fontAlgn="auto">
                <a:spcBef>
                  <a:spcPts val="0"/>
                </a:spcBef>
                <a:spcAft>
                  <a:spcPts val="0"/>
                </a:spcAft>
                <a:defRPr/>
              </a:pPr>
              <a:endParaRPr lang="en-GB" sz="1600" dirty="0">
                <a:solidFill>
                  <a:prstClr val="black"/>
                </a:solidFill>
                <a:latin typeface="Arial"/>
              </a:endParaRPr>
            </a:p>
          </p:txBody>
        </p:sp>
        <p:sp>
          <p:nvSpPr>
            <p:cNvPr id="16" name="TextBox 15"/>
            <p:cNvSpPr txBox="1"/>
            <p:nvPr/>
          </p:nvSpPr>
          <p:spPr>
            <a:xfrm>
              <a:off x="4165763" y="4550484"/>
              <a:ext cx="1728192" cy="314771"/>
            </a:xfrm>
            <a:prstGeom prst="rect">
              <a:avLst/>
            </a:prstGeom>
            <a:noFill/>
          </p:spPr>
          <p:txBody>
            <a:bodyPr wrap="square" rtlCol="0">
              <a:spAutoFit/>
            </a:bodyPr>
            <a:lstStyle/>
            <a:p>
              <a:pPr defTabSz="914217" fontAlgn="auto">
                <a:spcBef>
                  <a:spcPts val="0"/>
                </a:spcBef>
                <a:spcAft>
                  <a:spcPts val="0"/>
                </a:spcAft>
                <a:defRPr/>
              </a:pPr>
              <a:r>
                <a:rPr lang="en-US" sz="1200" dirty="0">
                  <a:solidFill>
                    <a:prstClr val="black"/>
                  </a:solidFill>
                  <a:latin typeface="Arial"/>
                </a:rPr>
                <a:t>Coverage</a:t>
              </a:r>
              <a:endParaRPr lang="en-GB" sz="1200" dirty="0">
                <a:solidFill>
                  <a:prstClr val="black"/>
                </a:solidFill>
                <a:latin typeface="Arial"/>
              </a:endParaRPr>
            </a:p>
          </p:txBody>
        </p:sp>
      </p:grpSp>
      <p:sp>
        <p:nvSpPr>
          <p:cNvPr id="19" name="Rectangle 37"/>
          <p:cNvSpPr>
            <a:spLocks noChangeArrowheads="1"/>
          </p:cNvSpPr>
          <p:nvPr/>
        </p:nvSpPr>
        <p:spPr bwMode="auto">
          <a:xfrm>
            <a:off x="1525149" y="44626"/>
            <a:ext cx="9141201" cy="954107"/>
          </a:xfrm>
          <a:prstGeom prst="rect">
            <a:avLst/>
          </a:prstGeom>
        </p:spPr>
        <p:txBody>
          <a:bodyPr/>
          <a:lstStyle/>
          <a:p>
            <a:pPr algn="ctr" defTabSz="914217" fontAlgn="auto">
              <a:spcAft>
                <a:spcPts val="0"/>
              </a:spcAft>
              <a:defRPr/>
            </a:pPr>
            <a:endParaRPr lang="en-US" altLang="en-US" sz="2999" b="1" dirty="0">
              <a:solidFill>
                <a:srgbClr val="00B0F0"/>
              </a:solidFill>
              <a:latin typeface="Arial"/>
              <a:cs typeface="Arial" pitchFamily="34" charset="0"/>
            </a:endParaRPr>
          </a:p>
        </p:txBody>
      </p:sp>
      <p:sp>
        <p:nvSpPr>
          <p:cNvPr id="20" name="TextBox 19"/>
          <p:cNvSpPr txBox="1"/>
          <p:nvPr/>
        </p:nvSpPr>
        <p:spPr>
          <a:xfrm>
            <a:off x="299431" y="6597354"/>
            <a:ext cx="5830539" cy="230832"/>
          </a:xfrm>
          <a:prstGeom prst="rect">
            <a:avLst/>
          </a:prstGeom>
          <a:noFill/>
        </p:spPr>
        <p:txBody>
          <a:bodyPr wrap="square" rtlCol="0">
            <a:spAutoFit/>
          </a:bodyPr>
          <a:lstStyle/>
          <a:p>
            <a:pPr defTabSz="914217" fontAlgn="auto">
              <a:spcBef>
                <a:spcPts val="0"/>
              </a:spcBef>
              <a:spcAft>
                <a:spcPts val="0"/>
              </a:spcAft>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5"/>
              </a:rPr>
              <a:t>www.aidsdatahub.org</a:t>
            </a:r>
            <a:r>
              <a:rPr lang="en-US" sz="900" dirty="0">
                <a:solidFill>
                  <a:prstClr val="black"/>
                </a:solidFill>
                <a:latin typeface="Arial"/>
                <a:cs typeface="Arial" pitchFamily="34" charset="0"/>
              </a:rPr>
              <a:t> based on Global AIDS Monitoring (GAM) Reporting</a:t>
            </a:r>
            <a:endParaRPr lang="en-GB" sz="900" dirty="0">
              <a:solidFill>
                <a:prstClr val="black"/>
              </a:solidFill>
              <a:latin typeface="Arial"/>
              <a:cs typeface="Arial" pitchFamily="34" charset="0"/>
            </a:endParaRPr>
          </a:p>
        </p:txBody>
      </p:sp>
      <p:sp>
        <p:nvSpPr>
          <p:cNvPr id="21" name="Rectangle 20"/>
          <p:cNvSpPr/>
          <p:nvPr/>
        </p:nvSpPr>
        <p:spPr>
          <a:xfrm>
            <a:off x="1525654" y="19844"/>
            <a:ext cx="9140694" cy="918592"/>
          </a:xfrm>
          <a:prstGeom prst="rect">
            <a:avLst/>
          </a:prstGeom>
          <a:noFill/>
        </p:spPr>
        <p:txBody>
          <a:bodyPr/>
          <a:lstStyle/>
          <a:p>
            <a:pPr algn="ctr" defTabSz="914217" fontAlgn="auto">
              <a:spcAft>
                <a:spcPts val="0"/>
              </a:spcAft>
              <a:defRPr/>
            </a:pPr>
            <a:endParaRPr lang="en-GB" sz="2400" b="1" dirty="0">
              <a:solidFill>
                <a:srgbClr val="00B0F0"/>
              </a:solidFill>
              <a:latin typeface="Arial"/>
              <a:cs typeface="Arial" pitchFamily="34" charset="0"/>
            </a:endParaRPr>
          </a:p>
        </p:txBody>
      </p:sp>
      <p:sp>
        <p:nvSpPr>
          <p:cNvPr id="24" name="TextBox 23">
            <a:extLst>
              <a:ext uri="{FF2B5EF4-FFF2-40B4-BE49-F238E27FC236}">
                <a16:creationId xmlns:a16="http://schemas.microsoft.com/office/drawing/2014/main" id="{9EF1F089-9AFE-4A23-8DB2-1643F03A5E65}"/>
              </a:ext>
            </a:extLst>
          </p:cNvPr>
          <p:cNvSpPr txBox="1"/>
          <p:nvPr/>
        </p:nvSpPr>
        <p:spPr>
          <a:xfrm>
            <a:off x="4211346" y="2519468"/>
            <a:ext cx="647838" cy="307777"/>
          </a:xfrm>
          <a:prstGeom prst="rect">
            <a:avLst/>
          </a:prstGeom>
          <a:noFill/>
        </p:spPr>
        <p:txBody>
          <a:bodyPr wrap="square" rtlCol="0">
            <a:spAutoFit/>
          </a:bodyPr>
          <a:lstStyle/>
          <a:p>
            <a:pPr defTabSz="914217" fontAlgn="auto">
              <a:spcBef>
                <a:spcPts val="0"/>
              </a:spcBef>
              <a:spcAft>
                <a:spcPts val="0"/>
              </a:spcAft>
              <a:defRPr/>
            </a:pPr>
            <a:r>
              <a:rPr lang="en-US" sz="1400" b="1" dirty="0">
                <a:solidFill>
                  <a:srgbClr val="FB5033"/>
                </a:solidFill>
                <a:latin typeface="Arial"/>
              </a:rPr>
              <a:t>90</a:t>
            </a:r>
            <a:r>
              <a:rPr lang="en-US" sz="1000" b="1" dirty="0">
                <a:solidFill>
                  <a:srgbClr val="FB5033"/>
                </a:solidFill>
                <a:latin typeface="Arial"/>
              </a:rPr>
              <a:t>%</a:t>
            </a:r>
            <a:endParaRPr lang="en-GB" sz="1400" b="1" dirty="0">
              <a:solidFill>
                <a:srgbClr val="FB5033"/>
              </a:solidFill>
              <a:latin typeface="Arial"/>
            </a:endParaRPr>
          </a:p>
        </p:txBody>
      </p:sp>
      <p:graphicFrame>
        <p:nvGraphicFramePr>
          <p:cNvPr id="25" name="Chart 24">
            <a:extLst>
              <a:ext uri="{FF2B5EF4-FFF2-40B4-BE49-F238E27FC236}">
                <a16:creationId xmlns:a16="http://schemas.microsoft.com/office/drawing/2014/main" id="{C229B181-D5C0-4697-8CCB-C6B01B04935A}"/>
              </a:ext>
            </a:extLst>
          </p:cNvPr>
          <p:cNvGraphicFramePr>
            <a:graphicFrameLocks/>
          </p:cNvGraphicFramePr>
          <p:nvPr>
            <p:extLst>
              <p:ext uri="{D42A27DB-BD31-4B8C-83A1-F6EECF244321}">
                <p14:modId xmlns:p14="http://schemas.microsoft.com/office/powerpoint/2010/main" val="2527002289"/>
              </p:ext>
            </p:extLst>
          </p:nvPr>
        </p:nvGraphicFramePr>
        <p:xfrm>
          <a:off x="4764576" y="2565112"/>
          <a:ext cx="2375141"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a:extLst>
              <a:ext uri="{FF2B5EF4-FFF2-40B4-BE49-F238E27FC236}">
                <a16:creationId xmlns:a16="http://schemas.microsoft.com/office/drawing/2014/main" id="{0036D1C6-EE5F-4F05-87ED-01978E81D399}"/>
              </a:ext>
            </a:extLst>
          </p:cNvPr>
          <p:cNvSpPr txBox="1"/>
          <p:nvPr/>
        </p:nvSpPr>
        <p:spPr>
          <a:xfrm>
            <a:off x="4603790" y="2235611"/>
            <a:ext cx="2663037" cy="307777"/>
          </a:xfrm>
          <a:prstGeom prst="rect">
            <a:avLst/>
          </a:prstGeom>
          <a:noFill/>
        </p:spPr>
        <p:txBody>
          <a:bodyPr wrap="square" rtlCol="0">
            <a:spAutoFit/>
          </a:bodyPr>
          <a:lstStyle>
            <a:defPPr>
              <a:defRPr lang="en-US"/>
            </a:defPPr>
            <a:lvl1pPr algn="ctr">
              <a:defRPr b="1">
                <a:solidFill>
                  <a:srgbClr val="00B0F0"/>
                </a:solidFill>
              </a:defRPr>
            </a:lvl1pPr>
          </a:lstStyle>
          <a:p>
            <a:pPr defTabSz="914217" fontAlgn="auto">
              <a:spcBef>
                <a:spcPts val="0"/>
              </a:spcBef>
              <a:spcAft>
                <a:spcPts val="0"/>
              </a:spcAft>
              <a:defRPr/>
            </a:pPr>
            <a:r>
              <a:rPr lang="en-US" sz="1400" dirty="0">
                <a:latin typeface="Arial"/>
              </a:rPr>
              <a:t>India 2019-20</a:t>
            </a:r>
            <a:endParaRPr lang="en-GB" sz="1400" dirty="0">
              <a:latin typeface="Arial"/>
            </a:endParaRPr>
          </a:p>
        </p:txBody>
      </p:sp>
      <p:graphicFrame>
        <p:nvGraphicFramePr>
          <p:cNvPr id="30" name="Chart 29">
            <a:extLst>
              <a:ext uri="{FF2B5EF4-FFF2-40B4-BE49-F238E27FC236}">
                <a16:creationId xmlns:a16="http://schemas.microsoft.com/office/drawing/2014/main" id="{A0DEDE2A-67FD-4215-830A-925B956A17D8}"/>
              </a:ext>
            </a:extLst>
          </p:cNvPr>
          <p:cNvGraphicFramePr>
            <a:graphicFrameLocks/>
          </p:cNvGraphicFramePr>
          <p:nvPr/>
        </p:nvGraphicFramePr>
        <p:xfrm>
          <a:off x="2291222" y="4725352"/>
          <a:ext cx="2375141" cy="1872000"/>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a:extLst>
              <a:ext uri="{FF2B5EF4-FFF2-40B4-BE49-F238E27FC236}">
                <a16:creationId xmlns:a16="http://schemas.microsoft.com/office/drawing/2014/main" id="{61C8B40E-F0E0-47E7-8B8C-F43E5F6F6614}"/>
              </a:ext>
            </a:extLst>
          </p:cNvPr>
          <p:cNvSpPr txBox="1"/>
          <p:nvPr/>
        </p:nvSpPr>
        <p:spPr>
          <a:xfrm>
            <a:off x="2130436" y="4417368"/>
            <a:ext cx="2663037" cy="307777"/>
          </a:xfrm>
          <a:prstGeom prst="rect">
            <a:avLst/>
          </a:prstGeom>
          <a:noFill/>
        </p:spPr>
        <p:txBody>
          <a:bodyPr wrap="square" rtlCol="0">
            <a:spAutoFit/>
          </a:bodyPr>
          <a:lstStyle/>
          <a:p>
            <a:pPr algn="ctr" defTabSz="914217" fontAlgn="auto">
              <a:spcBef>
                <a:spcPts val="0"/>
              </a:spcBef>
              <a:spcAft>
                <a:spcPts val="0"/>
              </a:spcAft>
              <a:defRPr/>
            </a:pPr>
            <a:r>
              <a:rPr lang="en-US" sz="1400" b="1" dirty="0">
                <a:solidFill>
                  <a:srgbClr val="00B0F0"/>
                </a:solidFill>
                <a:latin typeface="Arial"/>
              </a:rPr>
              <a:t>Nepal 2017</a:t>
            </a:r>
            <a:endParaRPr lang="en-GB" sz="1400" b="1" dirty="0">
              <a:solidFill>
                <a:srgbClr val="00B0F0"/>
              </a:solidFill>
              <a:latin typeface="Arial"/>
            </a:endParaRPr>
          </a:p>
        </p:txBody>
      </p:sp>
      <p:sp>
        <p:nvSpPr>
          <p:cNvPr id="32" name="TextBox 31">
            <a:extLst>
              <a:ext uri="{FF2B5EF4-FFF2-40B4-BE49-F238E27FC236}">
                <a16:creationId xmlns:a16="http://schemas.microsoft.com/office/drawing/2014/main" id="{DABFB956-577A-4FD1-ACCE-E0D46ACD4F63}"/>
              </a:ext>
            </a:extLst>
          </p:cNvPr>
          <p:cNvSpPr txBox="1"/>
          <p:nvPr/>
        </p:nvSpPr>
        <p:spPr>
          <a:xfrm>
            <a:off x="6671821" y="2519468"/>
            <a:ext cx="647838" cy="307777"/>
          </a:xfrm>
          <a:prstGeom prst="rect">
            <a:avLst/>
          </a:prstGeom>
          <a:noFill/>
        </p:spPr>
        <p:txBody>
          <a:bodyPr wrap="square" rtlCol="0">
            <a:spAutoFit/>
          </a:bodyPr>
          <a:lstStyle/>
          <a:p>
            <a:pPr defTabSz="914217" fontAlgn="auto">
              <a:spcBef>
                <a:spcPts val="0"/>
              </a:spcBef>
              <a:spcAft>
                <a:spcPts val="0"/>
              </a:spcAft>
              <a:defRPr/>
            </a:pPr>
            <a:r>
              <a:rPr lang="en-US" sz="1400" b="1" dirty="0">
                <a:solidFill>
                  <a:srgbClr val="FB5033"/>
                </a:solidFill>
                <a:latin typeface="Arial"/>
              </a:rPr>
              <a:t>90</a:t>
            </a:r>
            <a:r>
              <a:rPr lang="en-US" sz="1000" b="1" dirty="0">
                <a:solidFill>
                  <a:srgbClr val="FB5033"/>
                </a:solidFill>
                <a:latin typeface="Arial"/>
              </a:rPr>
              <a:t>%</a:t>
            </a:r>
            <a:endParaRPr lang="en-GB" sz="1400" b="1" dirty="0">
              <a:solidFill>
                <a:srgbClr val="FB5033"/>
              </a:solidFill>
              <a:latin typeface="Arial"/>
            </a:endParaRPr>
          </a:p>
        </p:txBody>
      </p:sp>
      <p:sp>
        <p:nvSpPr>
          <p:cNvPr id="33" name="TextBox 32">
            <a:extLst>
              <a:ext uri="{FF2B5EF4-FFF2-40B4-BE49-F238E27FC236}">
                <a16:creationId xmlns:a16="http://schemas.microsoft.com/office/drawing/2014/main" id="{50491B38-EE27-4923-80EA-D6066026F369}"/>
              </a:ext>
            </a:extLst>
          </p:cNvPr>
          <p:cNvSpPr txBox="1"/>
          <p:nvPr/>
        </p:nvSpPr>
        <p:spPr>
          <a:xfrm>
            <a:off x="6675752" y="4659982"/>
            <a:ext cx="647838" cy="307777"/>
          </a:xfrm>
          <a:prstGeom prst="rect">
            <a:avLst/>
          </a:prstGeom>
          <a:noFill/>
        </p:spPr>
        <p:txBody>
          <a:bodyPr wrap="square" rtlCol="0">
            <a:spAutoFit/>
          </a:bodyPr>
          <a:lstStyle/>
          <a:p>
            <a:pPr defTabSz="914217" fontAlgn="auto">
              <a:spcBef>
                <a:spcPts val="0"/>
              </a:spcBef>
              <a:spcAft>
                <a:spcPts val="0"/>
              </a:spcAft>
              <a:defRPr/>
            </a:pPr>
            <a:r>
              <a:rPr lang="en-US" sz="1400" b="1" dirty="0">
                <a:solidFill>
                  <a:srgbClr val="FB5033"/>
                </a:solidFill>
                <a:latin typeface="Arial"/>
              </a:rPr>
              <a:t>90</a:t>
            </a:r>
            <a:r>
              <a:rPr lang="en-US" sz="1000" b="1" dirty="0">
                <a:solidFill>
                  <a:srgbClr val="FB5033"/>
                </a:solidFill>
                <a:latin typeface="Arial"/>
              </a:rPr>
              <a:t>%</a:t>
            </a:r>
            <a:endParaRPr lang="en-GB" sz="1400" b="1" dirty="0">
              <a:solidFill>
                <a:srgbClr val="FB5033"/>
              </a:solidFill>
              <a:latin typeface="Arial"/>
            </a:endParaRPr>
          </a:p>
        </p:txBody>
      </p:sp>
      <p:sp>
        <p:nvSpPr>
          <p:cNvPr id="34" name="TextBox 33">
            <a:extLst>
              <a:ext uri="{FF2B5EF4-FFF2-40B4-BE49-F238E27FC236}">
                <a16:creationId xmlns:a16="http://schemas.microsoft.com/office/drawing/2014/main" id="{7D979087-9B3C-49EF-811C-AB76F383BCCD}"/>
              </a:ext>
            </a:extLst>
          </p:cNvPr>
          <p:cNvSpPr txBox="1"/>
          <p:nvPr/>
        </p:nvSpPr>
        <p:spPr>
          <a:xfrm>
            <a:off x="4198467" y="4686874"/>
            <a:ext cx="647838" cy="307777"/>
          </a:xfrm>
          <a:prstGeom prst="rect">
            <a:avLst/>
          </a:prstGeom>
          <a:noFill/>
        </p:spPr>
        <p:txBody>
          <a:bodyPr wrap="square" rtlCol="0">
            <a:spAutoFit/>
          </a:bodyPr>
          <a:lstStyle/>
          <a:p>
            <a:pPr defTabSz="914217" fontAlgn="auto">
              <a:spcBef>
                <a:spcPts val="0"/>
              </a:spcBef>
              <a:spcAft>
                <a:spcPts val="0"/>
              </a:spcAft>
              <a:defRPr/>
            </a:pPr>
            <a:r>
              <a:rPr lang="en-US" sz="1400" b="1" dirty="0">
                <a:solidFill>
                  <a:srgbClr val="FB5033"/>
                </a:solidFill>
                <a:latin typeface="Arial"/>
              </a:rPr>
              <a:t>90</a:t>
            </a:r>
            <a:r>
              <a:rPr lang="en-US" sz="1000" b="1" dirty="0">
                <a:solidFill>
                  <a:srgbClr val="FB5033"/>
                </a:solidFill>
                <a:latin typeface="Arial"/>
              </a:rPr>
              <a:t>%</a:t>
            </a:r>
            <a:endParaRPr lang="en-GB" sz="1400" b="1" dirty="0">
              <a:solidFill>
                <a:srgbClr val="FB5033"/>
              </a:solidFill>
              <a:latin typeface="Arial"/>
            </a:endParaRPr>
          </a:p>
        </p:txBody>
      </p:sp>
      <p:graphicFrame>
        <p:nvGraphicFramePr>
          <p:cNvPr id="26" name="Chart 25">
            <a:extLst>
              <a:ext uri="{FF2B5EF4-FFF2-40B4-BE49-F238E27FC236}">
                <a16:creationId xmlns:a16="http://schemas.microsoft.com/office/drawing/2014/main" id="{3C682513-6758-4A5F-B26F-8B3336EA2313}"/>
              </a:ext>
            </a:extLst>
          </p:cNvPr>
          <p:cNvGraphicFramePr>
            <a:graphicFrameLocks/>
          </p:cNvGraphicFramePr>
          <p:nvPr/>
        </p:nvGraphicFramePr>
        <p:xfrm>
          <a:off x="7255863" y="4709945"/>
          <a:ext cx="2375141" cy="1872000"/>
        </p:xfrm>
        <a:graphic>
          <a:graphicData uri="http://schemas.openxmlformats.org/drawingml/2006/chart">
            <c:chart xmlns:c="http://schemas.openxmlformats.org/drawingml/2006/chart" xmlns:r="http://schemas.openxmlformats.org/officeDocument/2006/relationships" r:id="rId8"/>
          </a:graphicData>
        </a:graphic>
      </p:graphicFrame>
      <p:sp>
        <p:nvSpPr>
          <p:cNvPr id="36" name="TextBox 35">
            <a:extLst>
              <a:ext uri="{FF2B5EF4-FFF2-40B4-BE49-F238E27FC236}">
                <a16:creationId xmlns:a16="http://schemas.microsoft.com/office/drawing/2014/main" id="{9618944B-24AC-4B3F-888E-92E60D92C125}"/>
              </a:ext>
            </a:extLst>
          </p:cNvPr>
          <p:cNvSpPr txBox="1"/>
          <p:nvPr/>
        </p:nvSpPr>
        <p:spPr>
          <a:xfrm>
            <a:off x="9122741" y="4655251"/>
            <a:ext cx="647838" cy="307777"/>
          </a:xfrm>
          <a:prstGeom prst="rect">
            <a:avLst/>
          </a:prstGeom>
          <a:noFill/>
        </p:spPr>
        <p:txBody>
          <a:bodyPr wrap="square" rtlCol="0">
            <a:spAutoFit/>
          </a:bodyPr>
          <a:lstStyle/>
          <a:p>
            <a:pPr defTabSz="914217" fontAlgn="auto">
              <a:spcBef>
                <a:spcPts val="0"/>
              </a:spcBef>
              <a:spcAft>
                <a:spcPts val="0"/>
              </a:spcAft>
              <a:defRPr/>
            </a:pPr>
            <a:r>
              <a:rPr lang="en-US" sz="1400" b="1" dirty="0">
                <a:solidFill>
                  <a:srgbClr val="FB5033"/>
                </a:solidFill>
                <a:latin typeface="Arial"/>
              </a:rPr>
              <a:t>90</a:t>
            </a:r>
            <a:r>
              <a:rPr lang="en-US" sz="1000" b="1" dirty="0">
                <a:solidFill>
                  <a:srgbClr val="FB5033"/>
                </a:solidFill>
                <a:latin typeface="Arial"/>
              </a:rPr>
              <a:t>%</a:t>
            </a:r>
            <a:endParaRPr lang="en-GB" sz="1000" b="1" dirty="0">
              <a:solidFill>
                <a:srgbClr val="FB5033"/>
              </a:solidFill>
              <a:latin typeface="Arial"/>
            </a:endParaRPr>
          </a:p>
        </p:txBody>
      </p:sp>
      <p:sp>
        <p:nvSpPr>
          <p:cNvPr id="37" name="TextBox 36">
            <a:extLst>
              <a:ext uri="{FF2B5EF4-FFF2-40B4-BE49-F238E27FC236}">
                <a16:creationId xmlns:a16="http://schemas.microsoft.com/office/drawing/2014/main" id="{6D78A643-34B6-4E75-B0D1-194DFEF01D6E}"/>
              </a:ext>
            </a:extLst>
          </p:cNvPr>
          <p:cNvSpPr txBox="1"/>
          <p:nvPr/>
        </p:nvSpPr>
        <p:spPr>
          <a:xfrm>
            <a:off x="7099976" y="4417368"/>
            <a:ext cx="2663037" cy="307777"/>
          </a:xfrm>
          <a:prstGeom prst="rect">
            <a:avLst/>
          </a:prstGeom>
          <a:noFill/>
        </p:spPr>
        <p:txBody>
          <a:bodyPr wrap="square" rtlCol="0">
            <a:spAutoFit/>
          </a:bodyPr>
          <a:lstStyle>
            <a:defPPr>
              <a:defRPr lang="en-US"/>
            </a:defPPr>
            <a:lvl1pPr algn="ctr">
              <a:defRPr b="1">
                <a:solidFill>
                  <a:srgbClr val="00B0F0"/>
                </a:solidFill>
              </a:defRPr>
            </a:lvl1pPr>
          </a:lstStyle>
          <a:p>
            <a:pPr defTabSz="914217" fontAlgn="auto">
              <a:spcBef>
                <a:spcPts val="0"/>
              </a:spcBef>
              <a:spcAft>
                <a:spcPts val="0"/>
              </a:spcAft>
              <a:defRPr/>
            </a:pPr>
            <a:r>
              <a:rPr lang="en-US" sz="1400" dirty="0">
                <a:latin typeface="Arial"/>
              </a:rPr>
              <a:t>Philippines 2018</a:t>
            </a:r>
            <a:endParaRPr lang="en-GB" sz="1400" dirty="0">
              <a:latin typeface="Arial"/>
            </a:endParaRPr>
          </a:p>
        </p:txBody>
      </p:sp>
      <p:graphicFrame>
        <p:nvGraphicFramePr>
          <p:cNvPr id="28" name="Chart 27">
            <a:extLst>
              <a:ext uri="{FF2B5EF4-FFF2-40B4-BE49-F238E27FC236}">
                <a16:creationId xmlns:a16="http://schemas.microsoft.com/office/drawing/2014/main" id="{8A82977C-C7EF-4F43-89EB-EE9B19062B6B}"/>
              </a:ext>
            </a:extLst>
          </p:cNvPr>
          <p:cNvGraphicFramePr>
            <a:graphicFrameLocks/>
          </p:cNvGraphicFramePr>
          <p:nvPr/>
        </p:nvGraphicFramePr>
        <p:xfrm>
          <a:off x="7266344" y="2558444"/>
          <a:ext cx="2375141" cy="1872000"/>
        </p:xfrm>
        <a:graphic>
          <a:graphicData uri="http://schemas.openxmlformats.org/drawingml/2006/chart">
            <c:chart xmlns:c="http://schemas.openxmlformats.org/drawingml/2006/chart" xmlns:r="http://schemas.openxmlformats.org/officeDocument/2006/relationships" r:id="rId9"/>
          </a:graphicData>
        </a:graphic>
      </p:graphicFrame>
      <p:sp>
        <p:nvSpPr>
          <p:cNvPr id="38" name="TextBox 37">
            <a:extLst>
              <a:ext uri="{FF2B5EF4-FFF2-40B4-BE49-F238E27FC236}">
                <a16:creationId xmlns:a16="http://schemas.microsoft.com/office/drawing/2014/main" id="{56461F23-F1D3-41F6-8653-9BF23D965F75}"/>
              </a:ext>
            </a:extLst>
          </p:cNvPr>
          <p:cNvSpPr txBox="1"/>
          <p:nvPr/>
        </p:nvSpPr>
        <p:spPr>
          <a:xfrm>
            <a:off x="7105557" y="2235611"/>
            <a:ext cx="2663037" cy="307777"/>
          </a:xfrm>
          <a:prstGeom prst="rect">
            <a:avLst/>
          </a:prstGeom>
          <a:noFill/>
        </p:spPr>
        <p:txBody>
          <a:bodyPr wrap="square" rtlCol="0">
            <a:spAutoFit/>
          </a:bodyPr>
          <a:lstStyle>
            <a:defPPr>
              <a:defRPr lang="en-US"/>
            </a:defPPr>
            <a:lvl1pPr algn="ctr">
              <a:defRPr b="1">
                <a:solidFill>
                  <a:srgbClr val="00B0F0"/>
                </a:solidFill>
              </a:defRPr>
            </a:lvl1pPr>
          </a:lstStyle>
          <a:p>
            <a:pPr defTabSz="914217" fontAlgn="auto">
              <a:spcBef>
                <a:spcPts val="0"/>
              </a:spcBef>
              <a:spcAft>
                <a:spcPts val="0"/>
              </a:spcAft>
              <a:defRPr/>
            </a:pPr>
            <a:r>
              <a:rPr lang="en-US" sz="1400" dirty="0">
                <a:latin typeface="Arial"/>
              </a:rPr>
              <a:t>Malaysia 2017</a:t>
            </a:r>
            <a:endParaRPr lang="en-GB" sz="1400" dirty="0">
              <a:latin typeface="Arial"/>
            </a:endParaRPr>
          </a:p>
        </p:txBody>
      </p:sp>
      <p:sp>
        <p:nvSpPr>
          <p:cNvPr id="39" name="TextBox 38">
            <a:extLst>
              <a:ext uri="{FF2B5EF4-FFF2-40B4-BE49-F238E27FC236}">
                <a16:creationId xmlns:a16="http://schemas.microsoft.com/office/drawing/2014/main" id="{3EE73969-66A2-4938-874B-697968F9ADA9}"/>
              </a:ext>
            </a:extLst>
          </p:cNvPr>
          <p:cNvSpPr txBox="1"/>
          <p:nvPr/>
        </p:nvSpPr>
        <p:spPr>
          <a:xfrm>
            <a:off x="9173590" y="2512798"/>
            <a:ext cx="647838" cy="307777"/>
          </a:xfrm>
          <a:prstGeom prst="rect">
            <a:avLst/>
          </a:prstGeom>
          <a:noFill/>
        </p:spPr>
        <p:txBody>
          <a:bodyPr wrap="square" rtlCol="0">
            <a:spAutoFit/>
          </a:bodyPr>
          <a:lstStyle/>
          <a:p>
            <a:pPr defTabSz="914217" fontAlgn="auto">
              <a:spcBef>
                <a:spcPts val="0"/>
              </a:spcBef>
              <a:spcAft>
                <a:spcPts val="0"/>
              </a:spcAft>
              <a:defRPr/>
            </a:pPr>
            <a:r>
              <a:rPr lang="en-US" sz="1400" b="1" dirty="0">
                <a:solidFill>
                  <a:srgbClr val="FB5033"/>
                </a:solidFill>
                <a:latin typeface="Arial"/>
              </a:rPr>
              <a:t>90</a:t>
            </a:r>
            <a:r>
              <a:rPr lang="en-US" sz="1000" b="1" dirty="0">
                <a:solidFill>
                  <a:srgbClr val="FB5033"/>
                </a:solidFill>
                <a:latin typeface="Arial"/>
              </a:rPr>
              <a:t>%</a:t>
            </a:r>
            <a:endParaRPr lang="en-GB" sz="1400" b="1" dirty="0">
              <a:solidFill>
                <a:srgbClr val="FB5033"/>
              </a:solidFill>
              <a:latin typeface="Arial"/>
            </a:endParaRPr>
          </a:p>
        </p:txBody>
      </p:sp>
      <p:sp>
        <p:nvSpPr>
          <p:cNvPr id="4" name="Title 3"/>
          <p:cNvSpPr>
            <a:spLocks noGrp="1"/>
          </p:cNvSpPr>
          <p:nvPr>
            <p:ph type="title"/>
          </p:nvPr>
        </p:nvSpPr>
        <p:spPr>
          <a:xfrm>
            <a:off x="335067" y="1196752"/>
            <a:ext cx="11340258" cy="504000"/>
          </a:xfrm>
        </p:spPr>
        <p:txBody>
          <a:bodyPr>
            <a:noAutofit/>
          </a:bodyPr>
          <a:lstStyle/>
          <a:p>
            <a:r>
              <a:rPr lang="en-US" dirty="0"/>
              <a:t>With current level of response, we cannot end AIDS among transgender, and we cannot end AIDS in the region</a:t>
            </a:r>
            <a:br>
              <a:rPr lang="en-GB" dirty="0"/>
            </a:br>
            <a:endParaRPr lang="en-GB" dirty="0"/>
          </a:p>
        </p:txBody>
      </p:sp>
      <p:sp>
        <p:nvSpPr>
          <p:cNvPr id="35" name="TextBox 34"/>
          <p:cNvSpPr txBox="1"/>
          <p:nvPr/>
        </p:nvSpPr>
        <p:spPr>
          <a:xfrm>
            <a:off x="10422411" y="4001116"/>
            <a:ext cx="175300" cy="338554"/>
          </a:xfrm>
          <a:prstGeom prst="rect">
            <a:avLst/>
          </a:prstGeom>
          <a:solidFill>
            <a:schemeClr val="bg1">
              <a:lumMod val="85000"/>
            </a:schemeClr>
          </a:solidFill>
        </p:spPr>
        <p:txBody>
          <a:bodyPr wrap="square" rtlCol="0">
            <a:spAutoFit/>
          </a:bodyPr>
          <a:lstStyle/>
          <a:p>
            <a:pPr defTabSz="914217" fontAlgn="auto">
              <a:spcBef>
                <a:spcPts val="0"/>
              </a:spcBef>
              <a:spcAft>
                <a:spcPts val="0"/>
              </a:spcAft>
              <a:defRPr/>
            </a:pPr>
            <a:endParaRPr lang="en-GB" sz="1600" dirty="0">
              <a:solidFill>
                <a:prstClr val="black"/>
              </a:solidFill>
              <a:latin typeface="Arial"/>
            </a:endParaRPr>
          </a:p>
        </p:txBody>
      </p:sp>
    </p:spTree>
    <p:extLst>
      <p:ext uri="{BB962C8B-B14F-4D97-AF65-F5344CB8AC3E}">
        <p14:creationId xmlns:p14="http://schemas.microsoft.com/office/powerpoint/2010/main" val="256456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8960438-2877-4E47-94A7-13E100ED5815}"/>
              </a:ext>
            </a:extLst>
          </p:cNvPr>
          <p:cNvGraphicFramePr>
            <a:graphicFrameLocks/>
          </p:cNvGraphicFramePr>
          <p:nvPr>
            <p:extLst>
              <p:ext uri="{D42A27DB-BD31-4B8C-83A1-F6EECF244321}">
                <p14:modId xmlns:p14="http://schemas.microsoft.com/office/powerpoint/2010/main" val="237875029"/>
              </p:ext>
            </p:extLst>
          </p:nvPr>
        </p:nvGraphicFramePr>
        <p:xfrm>
          <a:off x="986174" y="2061165"/>
          <a:ext cx="10219654" cy="413868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35360" y="1412776"/>
            <a:ext cx="8970899" cy="504000"/>
          </a:xfrm>
        </p:spPr>
        <p:txBody>
          <a:bodyPr/>
          <a:lstStyle/>
          <a:p>
            <a:r>
              <a:rPr lang="en-US" dirty="0"/>
              <a:t>HIV testing coverage among transgender people, 2015-2020</a:t>
            </a:r>
            <a:endParaRPr lang="en-GB" dirty="0"/>
          </a:p>
        </p:txBody>
      </p:sp>
      <p:grpSp>
        <p:nvGrpSpPr>
          <p:cNvPr id="11" name="Group 10">
            <a:extLst>
              <a:ext uri="{FF2B5EF4-FFF2-40B4-BE49-F238E27FC236}">
                <a16:creationId xmlns:a16="http://schemas.microsoft.com/office/drawing/2014/main" id="{00049411-EC87-4D19-9BEC-AAAFE677CEED}"/>
              </a:ext>
            </a:extLst>
          </p:cNvPr>
          <p:cNvGrpSpPr/>
          <p:nvPr/>
        </p:nvGrpSpPr>
        <p:grpSpPr>
          <a:xfrm>
            <a:off x="10341646" y="2420936"/>
            <a:ext cx="577193" cy="548640"/>
            <a:chOff x="6821105" y="3835185"/>
            <a:chExt cx="577402" cy="548640"/>
          </a:xfrm>
        </p:grpSpPr>
        <p:sp>
          <p:nvSpPr>
            <p:cNvPr id="12" name="Oval 11">
              <a:extLst>
                <a:ext uri="{FF2B5EF4-FFF2-40B4-BE49-F238E27FC236}">
                  <a16:creationId xmlns:a16="http://schemas.microsoft.com/office/drawing/2014/main" id="{638B3BAB-0999-4334-B9AA-5C71F8ED51DC}"/>
                </a:ext>
              </a:extLst>
            </p:cNvPr>
            <p:cNvSpPr/>
            <p:nvPr/>
          </p:nvSpPr>
          <p:spPr>
            <a:xfrm>
              <a:off x="6822639" y="3835185"/>
              <a:ext cx="548640" cy="548640"/>
            </a:xfrm>
            <a:prstGeom prst="ellipse">
              <a:avLst/>
            </a:prstGeom>
            <a:solidFill>
              <a:srgbClr val="E31837"/>
            </a:solidFill>
            <a:ln w="9525" cap="flat" cmpd="sng" algn="ctr">
              <a:noFill/>
              <a:prstDash val="solid"/>
            </a:ln>
            <a:effectLst>
              <a:outerShdw sx="1000" sy="1000" rotWithShape="0">
                <a:srgbClr val="000000"/>
              </a:outerShdw>
            </a:effectLst>
          </p:spPr>
          <p:txBody>
            <a:bodyPr rtlCol="0" anchor="ctr"/>
            <a:lstStyle/>
            <a:p>
              <a:pPr algn="ctr" defTabSz="914217" fontAlgn="auto">
                <a:spcBef>
                  <a:spcPts val="0"/>
                </a:spcBef>
                <a:spcAft>
                  <a:spcPts val="0"/>
                </a:spcAft>
                <a:defRPr/>
              </a:pPr>
              <a:endParaRPr lang="en-US" sz="1000" kern="0" dirty="0">
                <a:solidFill>
                  <a:srgbClr val="000000"/>
                </a:solidFill>
                <a:latin typeface="Arial"/>
              </a:endParaRPr>
            </a:p>
          </p:txBody>
        </p:sp>
        <p:sp>
          <p:nvSpPr>
            <p:cNvPr id="13" name="TextBox 12">
              <a:extLst>
                <a:ext uri="{FF2B5EF4-FFF2-40B4-BE49-F238E27FC236}">
                  <a16:creationId xmlns:a16="http://schemas.microsoft.com/office/drawing/2014/main" id="{C573B988-8D31-48F4-93A4-766DECD64822}"/>
                </a:ext>
              </a:extLst>
            </p:cNvPr>
            <p:cNvSpPr txBox="1"/>
            <p:nvPr/>
          </p:nvSpPr>
          <p:spPr>
            <a:xfrm>
              <a:off x="6821105" y="3916872"/>
              <a:ext cx="577402" cy="369332"/>
            </a:xfrm>
            <a:prstGeom prst="rect">
              <a:avLst/>
            </a:prstGeom>
            <a:noFill/>
          </p:spPr>
          <p:txBody>
            <a:bodyPr wrap="none" rtlCol="0" anchor="ctr">
              <a:spAutoFit/>
            </a:bodyPr>
            <a:lstStyle/>
            <a:p>
              <a:pPr algn="ctr" defTabSz="914217" fontAlgn="auto">
                <a:spcBef>
                  <a:spcPts val="0"/>
                </a:spcBef>
                <a:spcAft>
                  <a:spcPts val="0"/>
                </a:spcAft>
                <a:defRPr/>
              </a:pPr>
              <a:r>
                <a:rPr lang="en-US" sz="1800" b="1" kern="0" dirty="0">
                  <a:solidFill>
                    <a:prstClr val="white"/>
                  </a:solidFill>
                  <a:latin typeface="Arial"/>
                  <a:cs typeface="Arial" pitchFamily="34" charset="0"/>
                </a:rPr>
                <a:t>90</a:t>
              </a:r>
              <a:r>
                <a:rPr lang="en-US" sz="1100" b="1" kern="0" dirty="0">
                  <a:solidFill>
                    <a:prstClr val="white"/>
                  </a:solidFill>
                  <a:latin typeface="Arial"/>
                  <a:cs typeface="Arial" pitchFamily="34" charset="0"/>
                </a:rPr>
                <a:t>%</a:t>
              </a:r>
              <a:endParaRPr lang="en-US" sz="2000" b="1" kern="0" dirty="0">
                <a:solidFill>
                  <a:prstClr val="white"/>
                </a:solidFill>
                <a:latin typeface="Arial"/>
                <a:cs typeface="Arial" pitchFamily="34" charset="0"/>
              </a:endParaRPr>
            </a:p>
          </p:txBody>
        </p:sp>
      </p:grpSp>
      <p:sp>
        <p:nvSpPr>
          <p:cNvPr id="14" name="TextBox 13">
            <a:extLst>
              <a:ext uri="{FF2B5EF4-FFF2-40B4-BE49-F238E27FC236}">
                <a16:creationId xmlns:a16="http://schemas.microsoft.com/office/drawing/2014/main" id="{6722B5C9-F4BC-43BF-822B-43E80A101860}"/>
              </a:ext>
            </a:extLst>
          </p:cNvPr>
          <p:cNvSpPr txBox="1">
            <a:spLocks/>
          </p:cNvSpPr>
          <p:nvPr/>
        </p:nvSpPr>
        <p:spPr>
          <a:xfrm>
            <a:off x="8630845" y="6137199"/>
            <a:ext cx="1570820" cy="461558"/>
          </a:xfrm>
          <a:prstGeom prst="rect">
            <a:avLst/>
          </a:prstGeom>
          <a:noFill/>
        </p:spPr>
        <p:txBody>
          <a:bodyPr wrap="square" rtlCol="0">
            <a:spAutoFit/>
          </a:bodyPr>
          <a:lstStyle/>
          <a:p>
            <a:pPr defTabSz="914217" fontAlgn="auto">
              <a:spcBef>
                <a:spcPts val="0"/>
              </a:spcBef>
              <a:spcAft>
                <a:spcPts val="0"/>
              </a:spcAft>
              <a:defRPr/>
            </a:pPr>
            <a:r>
              <a:rPr lang="en-US" sz="1200" dirty="0">
                <a:solidFill>
                  <a:srgbClr val="000000"/>
                </a:solidFill>
                <a:latin typeface="Arial"/>
                <a:cs typeface="Arial" panose="020B0604020202020204" pitchFamily="34" charset="0"/>
              </a:rPr>
              <a:t>* Dhaka</a:t>
            </a:r>
          </a:p>
          <a:p>
            <a:pPr defTabSz="914217" fontAlgn="auto">
              <a:spcBef>
                <a:spcPts val="0"/>
              </a:spcBef>
              <a:spcAft>
                <a:spcPts val="0"/>
              </a:spcAft>
              <a:defRPr/>
            </a:pPr>
            <a:r>
              <a:rPr lang="en-US" sz="1200" dirty="0">
                <a:solidFill>
                  <a:srgbClr val="000000"/>
                </a:solidFill>
                <a:latin typeface="Arial"/>
                <a:cs typeface="Arial" panose="020B0604020202020204" pitchFamily="34" charset="0"/>
              </a:rPr>
              <a:t>** Programme data</a:t>
            </a:r>
          </a:p>
        </p:txBody>
      </p:sp>
      <p:sp>
        <p:nvSpPr>
          <p:cNvPr id="9" name="Rectangle 6">
            <a:extLst>
              <a:ext uri="{FF2B5EF4-FFF2-40B4-BE49-F238E27FC236}">
                <a16:creationId xmlns:a16="http://schemas.microsoft.com/office/drawing/2014/main" id="{D7C6C5FC-1862-4F64-AAEC-75EA23ECAE1B}"/>
              </a:ext>
            </a:extLst>
          </p:cNvPr>
          <p:cNvSpPr>
            <a:spLocks noChangeArrowheads="1"/>
          </p:cNvSpPr>
          <p:nvPr/>
        </p:nvSpPr>
        <p:spPr bwMode="auto">
          <a:xfrm>
            <a:off x="28008" y="6593750"/>
            <a:ext cx="10270979" cy="230749"/>
          </a:xfrm>
          <a:prstGeom prst="rect">
            <a:avLst/>
          </a:prstGeom>
          <a:solidFill>
            <a:sysClr val="window" lastClr="FFFFFF"/>
          </a:solidFill>
          <a:ln>
            <a:noFill/>
          </a:ln>
        </p:spPr>
        <p:txBody>
          <a:bodyPr wrap="square" anchor="ctr">
            <a:spAutoFit/>
          </a:bodyPr>
          <a:lstStyle/>
          <a:p>
            <a:pPr defTabSz="457063" eaLnBrk="0" hangingPunct="0">
              <a:defRPr/>
            </a:pPr>
            <a:r>
              <a:rPr lang="en-US" sz="900" kern="0" dirty="0">
                <a:solidFill>
                  <a:prstClr val="black"/>
                </a:solidFill>
                <a:latin typeface="Arial"/>
                <a:ea typeface="ＭＳ 明朝" charset="-128"/>
                <a:cs typeface="Arial" pitchFamily="34" charset="0"/>
              </a:rPr>
              <a:t>Source: Prepared by </a:t>
            </a:r>
            <a:r>
              <a:rPr lang="en-US" sz="900" kern="0" dirty="0">
                <a:solidFill>
                  <a:prstClr val="black"/>
                </a:solidFill>
                <a:latin typeface="Arial"/>
                <a:ea typeface="ＭＳ 明朝" charset="-128"/>
                <a:cs typeface="Arial" pitchFamily="34" charset="0"/>
                <a:hlinkClick r:id="rId4"/>
              </a:rPr>
              <a:t>www.aidsdatahub.org</a:t>
            </a:r>
            <a:r>
              <a:rPr lang="en-US" sz="900" kern="0" dirty="0">
                <a:solidFill>
                  <a:prstClr val="black"/>
                </a:solidFill>
                <a:latin typeface="Arial"/>
                <a:ea typeface="ＭＳ 明朝" charset="-128"/>
                <a:cs typeface="Arial" pitchFamily="34" charset="0"/>
              </a:rPr>
              <a:t> based on Integrated Biological and Behavioral Surveillance Surveys; Behavioral Surveillance Surveys and Global AIDS Monitoring (GAM)</a:t>
            </a:r>
          </a:p>
        </p:txBody>
      </p:sp>
      <p:cxnSp>
        <p:nvCxnSpPr>
          <p:cNvPr id="4" name="Straight Connector 3">
            <a:extLst>
              <a:ext uri="{FF2B5EF4-FFF2-40B4-BE49-F238E27FC236}">
                <a16:creationId xmlns:a16="http://schemas.microsoft.com/office/drawing/2014/main" id="{5B17D036-28B6-4BF5-BFF6-EA881E724ACE}"/>
              </a:ext>
            </a:extLst>
          </p:cNvPr>
          <p:cNvCxnSpPr/>
          <p:nvPr/>
        </p:nvCxnSpPr>
        <p:spPr>
          <a:xfrm>
            <a:off x="2136477" y="2666566"/>
            <a:ext cx="8227695" cy="0"/>
          </a:xfrm>
          <a:prstGeom prst="line">
            <a:avLst/>
          </a:prstGeom>
          <a:ln w="19050">
            <a:solidFill>
              <a:srgbClr val="E31837"/>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473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62" y="1537434"/>
            <a:ext cx="11377264" cy="504000"/>
          </a:xfrm>
        </p:spPr>
        <p:txBody>
          <a:bodyPr>
            <a:noAutofit/>
          </a:bodyPr>
          <a:lstStyle/>
          <a:p>
            <a:r>
              <a:rPr lang="en-US" dirty="0"/>
              <a:t>HIV cascade performance for Sisters, an NGO serving transgender women in Pattaya, Thailand during January – March, 2015</a:t>
            </a:r>
            <a:endParaRPr lang="en-GB" dirty="0"/>
          </a:p>
        </p:txBody>
      </p:sp>
      <p:grpSp>
        <p:nvGrpSpPr>
          <p:cNvPr id="12" name="Group 11"/>
          <p:cNvGrpSpPr/>
          <p:nvPr/>
        </p:nvGrpSpPr>
        <p:grpSpPr>
          <a:xfrm>
            <a:off x="1505744" y="2348880"/>
            <a:ext cx="9180512" cy="4256204"/>
            <a:chOff x="0" y="579176"/>
            <a:chExt cx="6271681" cy="3121060"/>
          </a:xfrm>
        </p:grpSpPr>
        <p:graphicFrame>
          <p:nvGraphicFramePr>
            <p:cNvPr id="13" name="Chart 12"/>
            <p:cNvGraphicFramePr/>
            <p:nvPr>
              <p:extLst>
                <p:ext uri="{D42A27DB-BD31-4B8C-83A1-F6EECF244321}">
                  <p14:modId xmlns:p14="http://schemas.microsoft.com/office/powerpoint/2010/main" val="256951301"/>
                </p:ext>
              </p:extLst>
            </p:nvPr>
          </p:nvGraphicFramePr>
          <p:xfrm>
            <a:off x="0" y="579176"/>
            <a:ext cx="6271681" cy="312106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43"/>
            <p:cNvSpPr txBox="1"/>
            <p:nvPr/>
          </p:nvSpPr>
          <p:spPr>
            <a:xfrm>
              <a:off x="1737360" y="1162512"/>
              <a:ext cx="1872000" cy="536748"/>
            </a:xfrm>
            <a:prstGeom prst="rect">
              <a:avLst/>
            </a:prstGeom>
            <a:noFill/>
            <a:ln w="19050">
              <a:noFill/>
              <a:prstDash val="solid"/>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000" b="1" kern="0" dirty="0">
                  <a:solidFill>
                    <a:srgbClr val="E31837"/>
                  </a:solidFill>
                  <a:latin typeface="Arial" panose="020B0604020202020204" pitchFamily="34" charset="0"/>
                  <a:cs typeface="Arial" panose="020B0604020202020204" pitchFamily="34" charset="0"/>
                </a:rPr>
                <a:t>20%</a:t>
              </a:r>
              <a:r>
                <a:rPr lang="en-US" sz="2000" b="1" kern="0" dirty="0">
                  <a:solidFill>
                    <a:srgbClr val="00B050"/>
                  </a:solidFill>
                  <a:latin typeface="Arial" panose="020B0604020202020204" pitchFamily="34" charset="0"/>
                  <a:cs typeface="Arial" panose="020B0604020202020204" pitchFamily="34" charset="0"/>
                </a:rPr>
                <a:t> </a:t>
              </a:r>
              <a:r>
                <a:rPr lang="en-US" sz="1400" kern="0" dirty="0">
                  <a:solidFill>
                    <a:sysClr val="windowText" lastClr="000000"/>
                  </a:solidFill>
                  <a:latin typeface="Arial" panose="020B0604020202020204" pitchFamily="34" charset="0"/>
                  <a:cs typeface="Arial" panose="020B0604020202020204" pitchFamily="34" charset="0"/>
                </a:rPr>
                <a:t>tested for HIV</a:t>
              </a:r>
              <a:endParaRPr lang="en-US" sz="1200" kern="0" dirty="0">
                <a:solidFill>
                  <a:sysClr val="windowText" lastClr="000000"/>
                </a:solidFill>
                <a:latin typeface="Arial" panose="020B0604020202020204" pitchFamily="34" charset="0"/>
                <a:cs typeface="Arial" panose="020B0604020202020204" pitchFamily="34" charset="0"/>
              </a:endParaRPr>
            </a:p>
            <a:p>
              <a:pPr fontAlgn="auto">
                <a:spcBef>
                  <a:spcPts val="0"/>
                </a:spcBef>
                <a:spcAft>
                  <a:spcPts val="0"/>
                </a:spcAft>
                <a:defRPr/>
              </a:pPr>
              <a:endParaRPr lang="en-GB" sz="1200" kern="0" dirty="0">
                <a:solidFill>
                  <a:sysClr val="windowText" lastClr="000000"/>
                </a:solidFill>
                <a:latin typeface="Arial" panose="020B0604020202020204" pitchFamily="34" charset="0"/>
                <a:cs typeface="Arial" panose="020B0604020202020204" pitchFamily="34" charset="0"/>
              </a:endParaRPr>
            </a:p>
          </p:txBody>
        </p:sp>
        <p:sp>
          <p:nvSpPr>
            <p:cNvPr id="15" name="Bent Arrow 14"/>
            <p:cNvSpPr/>
            <p:nvPr/>
          </p:nvSpPr>
          <p:spPr>
            <a:xfrm rot="5400000">
              <a:off x="2168139" y="1194817"/>
              <a:ext cx="454145" cy="1097278"/>
            </a:xfrm>
            <a:prstGeom prst="bentArrow">
              <a:avLst/>
            </a:prstGeom>
            <a:solidFill>
              <a:sysClr val="window" lastClr="FFFFFF">
                <a:lumMod val="65000"/>
              </a:sysClr>
            </a:solidFill>
            <a:ln w="25400" cap="flat" cmpd="sng" algn="ctr">
              <a:noFill/>
              <a:prstDash val="solid"/>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kern="0">
                <a:solidFill>
                  <a:sysClr val="windowText" lastClr="000000"/>
                </a:solidFill>
              </a:endParaRPr>
            </a:p>
          </p:txBody>
        </p:sp>
        <p:sp>
          <p:nvSpPr>
            <p:cNvPr id="16" name="Bent Arrow 15"/>
            <p:cNvSpPr/>
            <p:nvPr/>
          </p:nvSpPr>
          <p:spPr>
            <a:xfrm rot="5400000">
              <a:off x="4815093" y="1842632"/>
              <a:ext cx="453600" cy="1097278"/>
            </a:xfrm>
            <a:prstGeom prst="bentArrow">
              <a:avLst/>
            </a:prstGeom>
            <a:solidFill>
              <a:sysClr val="window" lastClr="FFFFFF">
                <a:lumMod val="65000"/>
              </a:sys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800">
                <a:solidFill>
                  <a:sysClr val="windowText" lastClr="000000"/>
                </a:solidFill>
              </a:endParaRPr>
            </a:p>
          </p:txBody>
        </p:sp>
        <p:sp>
          <p:nvSpPr>
            <p:cNvPr id="17" name="TextBox 43"/>
            <p:cNvSpPr txBox="1"/>
            <p:nvPr/>
          </p:nvSpPr>
          <p:spPr>
            <a:xfrm>
              <a:off x="4143694" y="1768223"/>
              <a:ext cx="1872000" cy="536748"/>
            </a:xfrm>
            <a:prstGeom prst="rect">
              <a:avLst/>
            </a:prstGeom>
            <a:noFill/>
            <a:ln w="19050">
              <a:noFill/>
              <a:prstDash val="solid"/>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000" b="1" dirty="0">
                  <a:solidFill>
                    <a:srgbClr val="E31837"/>
                  </a:solidFill>
                  <a:latin typeface="Arial" panose="020B0604020202020204" pitchFamily="34" charset="0"/>
                  <a:cs typeface="Arial" panose="020B0604020202020204" pitchFamily="34" charset="0"/>
                </a:rPr>
                <a:t>61%</a:t>
              </a:r>
              <a:r>
                <a:rPr lang="en-US" sz="1200" b="1" dirty="0">
                  <a:solidFill>
                    <a:srgbClr val="00B050"/>
                  </a:solidFill>
                  <a:latin typeface="Arial" panose="020B0604020202020204" pitchFamily="34" charset="0"/>
                  <a:cs typeface="Arial" panose="020B0604020202020204" pitchFamily="34" charset="0"/>
                </a:rPr>
                <a:t> </a:t>
              </a:r>
              <a:r>
                <a:rPr lang="en-US" sz="1400" dirty="0">
                  <a:solidFill>
                    <a:sysClr val="windowText" lastClr="000000"/>
                  </a:solidFill>
                  <a:latin typeface="Arial" panose="020B0604020202020204" pitchFamily="34" charset="0"/>
                  <a:cs typeface="Arial" panose="020B0604020202020204" pitchFamily="34" charset="0"/>
                </a:rPr>
                <a:t>of diagnosed TG are on treatment</a:t>
              </a:r>
              <a:endParaRPr lang="en-US" sz="1200" dirty="0">
                <a:solidFill>
                  <a:sysClr val="windowText" lastClr="000000"/>
                </a:solidFill>
                <a:latin typeface="Arial" panose="020B0604020202020204" pitchFamily="34" charset="0"/>
                <a:cs typeface="Arial" panose="020B0604020202020204" pitchFamily="34" charset="0"/>
              </a:endParaRPr>
            </a:p>
            <a:p>
              <a:pPr fontAlgn="auto">
                <a:spcBef>
                  <a:spcPts val="0"/>
                </a:spcBef>
                <a:spcAft>
                  <a:spcPts val="0"/>
                </a:spcAft>
                <a:defRPr/>
              </a:pPr>
              <a:endParaRPr lang="en-GB" sz="1200" dirty="0">
                <a:solidFill>
                  <a:sysClr val="windowText" lastClr="000000"/>
                </a:solidFill>
                <a:latin typeface="Arial" panose="020B0604020202020204" pitchFamily="34" charset="0"/>
                <a:cs typeface="Arial" panose="020B0604020202020204" pitchFamily="34" charset="0"/>
              </a:endParaRPr>
            </a:p>
          </p:txBody>
        </p:sp>
      </p:grpSp>
      <p:sp>
        <p:nvSpPr>
          <p:cNvPr id="18" name="Rectangle 17"/>
          <p:cNvSpPr/>
          <p:nvPr/>
        </p:nvSpPr>
        <p:spPr>
          <a:xfrm>
            <a:off x="126332" y="6561718"/>
            <a:ext cx="11377264" cy="230832"/>
          </a:xfrm>
          <a:prstGeom prst="rect">
            <a:avLst/>
          </a:prstGeom>
        </p:spPr>
        <p:txBody>
          <a:bodyPr wrap="square">
            <a:spAutoFit/>
          </a:bodyPr>
          <a:lstStyle/>
          <a:p>
            <a:pPr fontAlgn="auto">
              <a:spcBef>
                <a:spcPts val="0"/>
              </a:spcBef>
              <a:spcAft>
                <a:spcPts val="0"/>
              </a:spcAft>
            </a:pPr>
            <a:r>
              <a:rPr lang="en-US" sz="900" dirty="0">
                <a:solidFill>
                  <a:prstClr val="black"/>
                </a:solidFill>
                <a:cs typeface="Arial" panose="020B0604020202020204" pitchFamily="34" charset="0"/>
              </a:rPr>
              <a:t>Source: Prepared by </a:t>
            </a:r>
            <a:r>
              <a:rPr lang="en-US" sz="900" dirty="0">
                <a:solidFill>
                  <a:prstClr val="black"/>
                </a:solidFill>
                <a:cs typeface="Arial" panose="020B0604020202020204" pitchFamily="34" charset="0"/>
                <a:hlinkClick r:id="rId4"/>
              </a:rPr>
              <a:t>www.aidsdatahub.org</a:t>
            </a:r>
            <a:r>
              <a:rPr lang="en-US" sz="900" dirty="0">
                <a:solidFill>
                  <a:prstClr val="black"/>
                </a:solidFill>
                <a:cs typeface="Arial" panose="020B0604020202020204" pitchFamily="34" charset="0"/>
              </a:rPr>
              <a:t> based on USAID and PEPFAR Linkages Project. (2015). </a:t>
            </a:r>
            <a:r>
              <a:rPr lang="en-US" sz="900" dirty="0" err="1">
                <a:solidFill>
                  <a:prstClr val="black"/>
                </a:solidFill>
                <a:cs typeface="Arial" panose="020B0604020202020204" pitchFamily="34" charset="0"/>
              </a:rPr>
              <a:t>Programme</a:t>
            </a:r>
            <a:r>
              <a:rPr lang="en-US" sz="900" dirty="0">
                <a:solidFill>
                  <a:prstClr val="black"/>
                </a:solidFill>
                <a:cs typeface="Arial" panose="020B0604020202020204" pitchFamily="34" charset="0"/>
              </a:rPr>
              <a:t> Data,  Sisters and USAID LINKAGES Project- FHI 360: HIV Cascade Framework for Key Populations.</a:t>
            </a:r>
            <a:endParaRPr lang="en-GB" sz="900" dirty="0">
              <a:solidFill>
                <a:prstClr val="black"/>
              </a:solidFill>
              <a:cs typeface="Arial" panose="020B0604020202020204" pitchFamily="34" charset="0"/>
            </a:endParaRPr>
          </a:p>
        </p:txBody>
      </p:sp>
    </p:spTree>
    <p:extLst>
      <p:ext uri="{BB962C8B-B14F-4D97-AF65-F5344CB8AC3E}">
        <p14:creationId xmlns:p14="http://schemas.microsoft.com/office/powerpoint/2010/main" val="4058372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in South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2826871"/>
              </p:ext>
            </p:extLst>
          </p:nvPr>
        </p:nvGraphicFramePr>
        <p:xfrm>
          <a:off x="766440" y="2348880"/>
          <a:ext cx="4937760" cy="4219214"/>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52255006"/>
                    </a:ext>
                  </a:extLst>
                </a:gridCol>
              </a:tblGrid>
              <a:tr h="278931">
                <a:tc rowSpan="2">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GB" sz="1600" b="1" i="0" u="none" strike="noStrike" kern="1200" dirty="0">
                          <a:solidFill>
                            <a:schemeClr val="bg1"/>
                          </a:solidFill>
                          <a:effectLst/>
                          <a:latin typeface="Arial" pitchFamily="34" charset="0"/>
                          <a:ea typeface="+mn-ea"/>
                          <a:cs typeface="Arial" pitchFamily="34" charset="0"/>
                        </a:rPr>
                        <a:t>TG</a:t>
                      </a:r>
                    </a:p>
                  </a:txBody>
                  <a:tcPr marL="8363" marR="8363" marT="8363" marB="0">
                    <a:lnL w="19050" cap="flat" cmpd="sng" algn="ctr">
                      <a:no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tc>
                  <a:txBody>
                    <a:bodyPr/>
                    <a:lstStyle/>
                    <a:p>
                      <a:pPr algn="ctr" fontAlgn="t"/>
                      <a:r>
                        <a:rPr lang="en-GB" sz="1600" b="1" i="0" u="none" strike="noStrike" dirty="0">
                          <a:solidFill>
                            <a:schemeClr val="bg1"/>
                          </a:solidFill>
                          <a:effectLst/>
                          <a:latin typeface="Arial" pitchFamily="34" charset="0"/>
                          <a:cs typeface="Arial" pitchFamily="34" charset="0"/>
                        </a:rPr>
                        <a:t>MSM</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3484817165"/>
                  </a:ext>
                </a:extLst>
              </a:tr>
              <a:tr h="637062">
                <a:tc vMerge="1">
                  <a:txBody>
                    <a:bodyPr/>
                    <a:lstStyle/>
                    <a:p>
                      <a:endParaRPr lang="en-GB" dirty="0"/>
                    </a:p>
                  </a:txBody>
                  <a:tcPr/>
                </a:tc>
                <a:tc>
                  <a:txBody>
                    <a:bodyPr/>
                    <a:lstStyle/>
                    <a:p>
                      <a:pPr algn="ctr" fontAlgn="t"/>
                      <a:r>
                        <a:rPr lang="en-US" sz="1400" b="1" i="0" u="none" strike="noStrike" dirty="0">
                          <a:solidFill>
                            <a:srgbClr val="595959"/>
                          </a:solidFill>
                          <a:effectLst/>
                          <a:latin typeface="Arial" pitchFamily="34" charset="0"/>
                          <a:cs typeface="Arial" pitchFamily="34" charset="0"/>
                        </a:rPr>
                        <a:t>Legal recognition of change of gender</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Consensual sex between adult men illegal</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Afghanistan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Bangladesh</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Bhutan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India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Maldives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Nepal</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ACA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Pakistan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Sri Lanka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ACA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BA617B8B-9402-4855-B054-847089FA47C5}"/>
              </a:ext>
            </a:extLst>
          </p:cNvPr>
          <p:cNvGraphicFramePr>
            <a:graphicFrameLocks noGrp="1"/>
          </p:cNvGraphicFramePr>
          <p:nvPr>
            <p:extLst>
              <p:ext uri="{D42A27DB-BD31-4B8C-83A1-F6EECF244321}">
                <p14:modId xmlns:p14="http://schemas.microsoft.com/office/powerpoint/2010/main" val="2553690055"/>
              </p:ext>
            </p:extLst>
          </p:nvPr>
        </p:nvGraphicFramePr>
        <p:xfrm>
          <a:off x="6096000" y="2060848"/>
          <a:ext cx="5832648" cy="2294013"/>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1342676805"/>
                    </a:ext>
                  </a:extLst>
                </a:gridCol>
                <a:gridCol w="5400600">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TG</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Law provides for change of gender markers on passports or other identity documents for transgender people without requirement to undergo gender-reassignment surgery or other prohibitive requirements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Law does not provide for change of gender for transgender people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Law provides for change of gender for transgender people in limited circumstances or on condition that the person undergoes gender-reassignment surgery or other prohibitive conditions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aphicFrame>
        <p:nvGraphicFramePr>
          <p:cNvPr id="7" name="Table 6">
            <a:extLst>
              <a:ext uri="{FF2B5EF4-FFF2-40B4-BE49-F238E27FC236}">
                <a16:creationId xmlns:a16="http://schemas.microsoft.com/office/drawing/2014/main" id="{7DD8AEEB-9970-4A96-9E18-E3BF9EA4F8D7}"/>
              </a:ext>
            </a:extLst>
          </p:cNvPr>
          <p:cNvGraphicFramePr>
            <a:graphicFrameLocks noGrp="1"/>
          </p:cNvGraphicFramePr>
          <p:nvPr>
            <p:extLst>
              <p:ext uri="{D42A27DB-BD31-4B8C-83A1-F6EECF244321}">
                <p14:modId xmlns:p14="http://schemas.microsoft.com/office/powerpoint/2010/main" val="3466052785"/>
              </p:ext>
            </p:extLst>
          </p:nvPr>
        </p:nvGraphicFramePr>
        <p:xfrm>
          <a:off x="6096000" y="4638619"/>
          <a:ext cx="5832648" cy="1958733"/>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1342676805"/>
                    </a:ext>
                  </a:extLst>
                </a:gridCol>
                <a:gridCol w="5400600">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MSM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Consensual sex between adult men has been decriminalized or is not a criminal offence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Consensual sex between adult men is a criminal offence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 criminalization of consensual sex between adult men, e.g., only in relation to members of the military or where criminalization is partly repealed or ambiguous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39411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in South-East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119336" y="6597352"/>
            <a:ext cx="11864248"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3308805"/>
              </p:ext>
            </p:extLst>
          </p:nvPr>
        </p:nvGraphicFramePr>
        <p:xfrm>
          <a:off x="766440" y="1987310"/>
          <a:ext cx="4937760" cy="4584598"/>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tblGrid>
              <a:tr h="292152">
                <a:tc rowSpan="2">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600" b="1" i="0" u="none" strike="noStrike" dirty="0">
                          <a:solidFill>
                            <a:schemeClr val="bg1"/>
                          </a:solidFill>
                          <a:effectLst/>
                          <a:latin typeface="Arial" pitchFamily="34" charset="0"/>
                          <a:cs typeface="Arial" pitchFamily="34" charset="0"/>
                        </a:rPr>
                        <a:t>TG</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tc>
                  <a:txBody>
                    <a:bodyPr/>
                    <a:lstStyle/>
                    <a:p>
                      <a:pPr algn="ctr" fontAlgn="t"/>
                      <a:r>
                        <a:rPr lang="en-GB" sz="1600" b="1" i="0" u="none" strike="noStrike" dirty="0">
                          <a:solidFill>
                            <a:schemeClr val="bg1"/>
                          </a:solidFill>
                          <a:effectLst/>
                          <a:latin typeface="Arial" pitchFamily="34" charset="0"/>
                          <a:cs typeface="Arial" pitchFamily="34" charset="0"/>
                        </a:rPr>
                        <a:t>MSM</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3484817165"/>
                  </a:ext>
                </a:extLst>
              </a:tr>
              <a:tr h="637062">
                <a:tc vMerge="1">
                  <a:txBody>
                    <a:bodyPr/>
                    <a:lstStyle/>
                    <a:p>
                      <a:endParaRPr lang="en-GB" dirty="0"/>
                    </a:p>
                  </a:txBody>
                  <a:tcPr/>
                </a:tc>
                <a:tc>
                  <a:txBody>
                    <a:bodyPr/>
                    <a:lstStyle/>
                    <a:p>
                      <a:pPr algn="ctr" fontAlgn="t"/>
                      <a:r>
                        <a:rPr lang="en-US" sz="1400" b="1" i="0" u="none" strike="noStrike" dirty="0">
                          <a:solidFill>
                            <a:srgbClr val="595959"/>
                          </a:solidFill>
                          <a:effectLst/>
                          <a:latin typeface="Arial" pitchFamily="34" charset="0"/>
                          <a:cs typeface="Arial" pitchFamily="34" charset="0"/>
                        </a:rPr>
                        <a:t>Legal recognition of change of gender</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Consensual sex between adult men illegal</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Brunei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Cambodia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3"/>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Indonesia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Lao PDR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5"/>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Malaysia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ACA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Myanmar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Philippines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ACA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8"/>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Singapore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ACA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Thailand</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319308245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Timor-Leste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370841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Viet Nam</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2674620401"/>
                  </a:ext>
                </a:extLst>
              </a:tr>
            </a:tbl>
          </a:graphicData>
        </a:graphic>
      </p:graphicFrame>
      <p:graphicFrame>
        <p:nvGraphicFramePr>
          <p:cNvPr id="7" name="Table 6">
            <a:extLst>
              <a:ext uri="{FF2B5EF4-FFF2-40B4-BE49-F238E27FC236}">
                <a16:creationId xmlns:a16="http://schemas.microsoft.com/office/drawing/2014/main" id="{AD868847-8D7B-463B-822C-210CDE880D4C}"/>
              </a:ext>
            </a:extLst>
          </p:cNvPr>
          <p:cNvGraphicFramePr>
            <a:graphicFrameLocks noGrp="1"/>
          </p:cNvGraphicFramePr>
          <p:nvPr>
            <p:extLst>
              <p:ext uri="{D42A27DB-BD31-4B8C-83A1-F6EECF244321}">
                <p14:modId xmlns:p14="http://schemas.microsoft.com/office/powerpoint/2010/main" val="3964738758"/>
              </p:ext>
            </p:extLst>
          </p:nvPr>
        </p:nvGraphicFramePr>
        <p:xfrm>
          <a:off x="6096000" y="1916832"/>
          <a:ext cx="5832648" cy="2294013"/>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1342676805"/>
                    </a:ext>
                  </a:extLst>
                </a:gridCol>
                <a:gridCol w="5400600">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TG</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Law provides for change of gender markers on passports or other identity documents for transgender people without requirement to undergo gender-reassignment surgery or other prohibitive requirements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Law does not provide for change of gender for transgender people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Law provides for change of gender for transgender people in limited circumstances or on condition that the person undergoes gender-reassignment surgery or other prohibitive conditions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aphicFrame>
        <p:nvGraphicFramePr>
          <p:cNvPr id="9" name="Table 8">
            <a:extLst>
              <a:ext uri="{FF2B5EF4-FFF2-40B4-BE49-F238E27FC236}">
                <a16:creationId xmlns:a16="http://schemas.microsoft.com/office/drawing/2014/main" id="{139B4CD3-7718-4148-BF6D-D5E6923D076F}"/>
              </a:ext>
            </a:extLst>
          </p:cNvPr>
          <p:cNvGraphicFramePr>
            <a:graphicFrameLocks noGrp="1"/>
          </p:cNvGraphicFramePr>
          <p:nvPr>
            <p:extLst>
              <p:ext uri="{D42A27DB-BD31-4B8C-83A1-F6EECF244321}">
                <p14:modId xmlns:p14="http://schemas.microsoft.com/office/powerpoint/2010/main" val="3438930199"/>
              </p:ext>
            </p:extLst>
          </p:nvPr>
        </p:nvGraphicFramePr>
        <p:xfrm>
          <a:off x="6096000" y="4638619"/>
          <a:ext cx="5832648" cy="1958733"/>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1342676805"/>
                    </a:ext>
                  </a:extLst>
                </a:gridCol>
                <a:gridCol w="5400600">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MSM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Consensual sex between adult men has been decriminalized or is not a criminal offence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Consensual sex between adult men is a criminal offence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 criminalization of consensual sex between adult men, e.g., only in relation to members of the military or where criminalization is partly repealed or ambiguous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666283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in East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24346302"/>
              </p:ext>
            </p:extLst>
          </p:nvPr>
        </p:nvGraphicFramePr>
        <p:xfrm>
          <a:off x="766440" y="2335659"/>
          <a:ext cx="4937760" cy="4140995"/>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tblGrid>
              <a:tr h="292152">
                <a:tc rowSpan="2">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600" b="1" i="0" u="none" strike="noStrike" dirty="0">
                          <a:solidFill>
                            <a:schemeClr val="bg1"/>
                          </a:solidFill>
                          <a:effectLst/>
                          <a:latin typeface="Arial" pitchFamily="34" charset="0"/>
                          <a:cs typeface="Arial" pitchFamily="34" charset="0"/>
                        </a:rPr>
                        <a:t>TG</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tc>
                  <a:txBody>
                    <a:bodyPr/>
                    <a:lstStyle/>
                    <a:p>
                      <a:pPr algn="ctr" fontAlgn="t"/>
                      <a:r>
                        <a:rPr lang="en-GB" sz="1600" b="1" i="0" u="none" strike="noStrike" dirty="0">
                          <a:solidFill>
                            <a:schemeClr val="bg1"/>
                          </a:solidFill>
                          <a:effectLst/>
                          <a:latin typeface="Arial" pitchFamily="34" charset="0"/>
                          <a:cs typeface="Arial" pitchFamily="34" charset="0"/>
                        </a:rPr>
                        <a:t>MSM</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3484817165"/>
                  </a:ext>
                </a:extLst>
              </a:tr>
              <a:tr h="637062">
                <a:tc vMerge="1">
                  <a:txBody>
                    <a:bodyPr/>
                    <a:lstStyle/>
                    <a:p>
                      <a:endParaRPr lang="en-GB" dirty="0"/>
                    </a:p>
                  </a:txBody>
                  <a:tcPr/>
                </a:tc>
                <a:tc>
                  <a:txBody>
                    <a:bodyPr/>
                    <a:lstStyle/>
                    <a:p>
                      <a:pPr algn="ctr" fontAlgn="t"/>
                      <a:r>
                        <a:rPr lang="en-US" sz="1400" b="1" i="0" u="none" strike="noStrike" dirty="0">
                          <a:solidFill>
                            <a:srgbClr val="595959"/>
                          </a:solidFill>
                          <a:effectLst/>
                          <a:latin typeface="Arial" pitchFamily="34" charset="0"/>
                          <a:cs typeface="Arial" pitchFamily="34" charset="0"/>
                        </a:rPr>
                        <a:t>Legal recognition of change of gender</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Consensual sex between adult men illegal</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China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2"/>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Japan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3"/>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Mongolia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4"/>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DPR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chemeClr val="bg1">
                        <a:lumMod val="75000"/>
                      </a:schemeClr>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Republic of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bl>
          </a:graphicData>
        </a:graphic>
      </p:graphicFrame>
      <p:graphicFrame>
        <p:nvGraphicFramePr>
          <p:cNvPr id="7" name="Table 6">
            <a:extLst>
              <a:ext uri="{FF2B5EF4-FFF2-40B4-BE49-F238E27FC236}">
                <a16:creationId xmlns:a16="http://schemas.microsoft.com/office/drawing/2014/main" id="{C7994C4C-09EF-4EFE-99CA-40D927F6B65C}"/>
              </a:ext>
            </a:extLst>
          </p:cNvPr>
          <p:cNvGraphicFramePr>
            <a:graphicFrameLocks noGrp="1"/>
          </p:cNvGraphicFramePr>
          <p:nvPr>
            <p:extLst>
              <p:ext uri="{D42A27DB-BD31-4B8C-83A1-F6EECF244321}">
                <p14:modId xmlns:p14="http://schemas.microsoft.com/office/powerpoint/2010/main" val="2209152402"/>
              </p:ext>
            </p:extLst>
          </p:nvPr>
        </p:nvGraphicFramePr>
        <p:xfrm>
          <a:off x="6096000" y="2060848"/>
          <a:ext cx="5832648" cy="2294013"/>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1342676805"/>
                    </a:ext>
                  </a:extLst>
                </a:gridCol>
                <a:gridCol w="5400600">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TG</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Law provides for change of gender markers on passports or other identity documents for transgender people without requirement to undergo gender-reassignment surgery or other prohibitive requirements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Law does not provide for change of gender for transgender people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Law provides for change of gender for transgender people in limited circumstances or on condition that the person undergoes gender-reassignment surgery or other prohibitive conditions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aphicFrame>
        <p:nvGraphicFramePr>
          <p:cNvPr id="9" name="Table 8">
            <a:extLst>
              <a:ext uri="{FF2B5EF4-FFF2-40B4-BE49-F238E27FC236}">
                <a16:creationId xmlns:a16="http://schemas.microsoft.com/office/drawing/2014/main" id="{7C4F6833-BC6A-454A-8BB4-6BF44FC1D305}"/>
              </a:ext>
            </a:extLst>
          </p:cNvPr>
          <p:cNvGraphicFramePr>
            <a:graphicFrameLocks noGrp="1"/>
          </p:cNvGraphicFramePr>
          <p:nvPr>
            <p:extLst>
              <p:ext uri="{D42A27DB-BD31-4B8C-83A1-F6EECF244321}">
                <p14:modId xmlns:p14="http://schemas.microsoft.com/office/powerpoint/2010/main" val="3438930199"/>
              </p:ext>
            </p:extLst>
          </p:nvPr>
        </p:nvGraphicFramePr>
        <p:xfrm>
          <a:off x="6096000" y="4638619"/>
          <a:ext cx="5832648" cy="1958733"/>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1342676805"/>
                    </a:ext>
                  </a:extLst>
                </a:gridCol>
                <a:gridCol w="5400600">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MSM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Consensual sex between adult men has been decriminalized or is not a criminal offence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Consensual sex between adult men is a criminal offence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 criminalization of consensual sex between adult men, e.g., only in relation to members of the military or where criminalization is partly repealed or ambiguous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111494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in the  Pacific,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327753" y="6654552"/>
            <a:ext cx="11864248"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08797189"/>
              </p:ext>
            </p:extLst>
          </p:nvPr>
        </p:nvGraphicFramePr>
        <p:xfrm>
          <a:off x="657580" y="1791362"/>
          <a:ext cx="4937760" cy="4584598"/>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tblGrid>
              <a:tr h="292152">
                <a:tc rowSpan="2">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600" b="1" i="0" u="none" strike="noStrike" dirty="0">
                          <a:solidFill>
                            <a:schemeClr val="bg1"/>
                          </a:solidFill>
                          <a:effectLst/>
                          <a:latin typeface="Arial" pitchFamily="34" charset="0"/>
                          <a:cs typeface="Arial" pitchFamily="34" charset="0"/>
                        </a:rPr>
                        <a:t>TG</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tc>
                  <a:txBody>
                    <a:bodyPr/>
                    <a:lstStyle/>
                    <a:p>
                      <a:pPr algn="ctr" fontAlgn="t"/>
                      <a:r>
                        <a:rPr lang="en-GB" sz="1600" b="1" i="0" u="none" strike="noStrike" dirty="0">
                          <a:solidFill>
                            <a:schemeClr val="bg1"/>
                          </a:solidFill>
                          <a:effectLst/>
                          <a:latin typeface="Arial" pitchFamily="34" charset="0"/>
                          <a:cs typeface="Arial" pitchFamily="34" charset="0"/>
                        </a:rPr>
                        <a:t>MSM</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3484817165"/>
                  </a:ext>
                </a:extLst>
              </a:tr>
              <a:tr h="637062">
                <a:tc vMerge="1">
                  <a:txBody>
                    <a:bodyPr/>
                    <a:lstStyle/>
                    <a:p>
                      <a:endParaRPr lang="en-GB" dirty="0"/>
                    </a:p>
                  </a:txBody>
                  <a:tcPr/>
                </a:tc>
                <a:tc>
                  <a:txBody>
                    <a:bodyPr/>
                    <a:lstStyle/>
                    <a:p>
                      <a:pPr algn="ctr" fontAlgn="t"/>
                      <a:r>
                        <a:rPr lang="en-US" sz="1400" b="1" i="0" u="none" strike="noStrike" dirty="0">
                          <a:solidFill>
                            <a:srgbClr val="595959"/>
                          </a:solidFill>
                          <a:effectLst/>
                          <a:latin typeface="Arial" pitchFamily="34" charset="0"/>
                          <a:cs typeface="Arial" pitchFamily="34" charset="0"/>
                        </a:rPr>
                        <a:t>Legal recognition of change of gender</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Consensual sex between adult men illegal</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Fiji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Kiribati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Marshall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4"/>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FSM*</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5"/>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Nauru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1000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PNG</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Samoa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Solomon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Tonga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319308245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Tuvalu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370841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Vanuatu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extLst>
                  <a:ext uri="{0D108BD9-81ED-4DB2-BD59-A6C34878D82A}">
                    <a16:rowId xmlns:a16="http://schemas.microsoft.com/office/drawing/2014/main" val="2674620401"/>
                  </a:ext>
                </a:extLst>
              </a:tr>
            </a:tbl>
          </a:graphicData>
        </a:graphic>
      </p:graphicFrame>
      <p:graphicFrame>
        <p:nvGraphicFramePr>
          <p:cNvPr id="9" name="Table 8">
            <a:extLst>
              <a:ext uri="{FF2B5EF4-FFF2-40B4-BE49-F238E27FC236}">
                <a16:creationId xmlns:a16="http://schemas.microsoft.com/office/drawing/2014/main" id="{A4C42648-78FA-4492-BE12-D439CA8DE22C}"/>
              </a:ext>
            </a:extLst>
          </p:cNvPr>
          <p:cNvGraphicFramePr>
            <a:graphicFrameLocks noGrp="1"/>
          </p:cNvGraphicFramePr>
          <p:nvPr>
            <p:extLst>
              <p:ext uri="{D42A27DB-BD31-4B8C-83A1-F6EECF244321}">
                <p14:modId xmlns:p14="http://schemas.microsoft.com/office/powerpoint/2010/main" val="677876496"/>
              </p:ext>
            </p:extLst>
          </p:nvPr>
        </p:nvGraphicFramePr>
        <p:xfrm>
          <a:off x="6096000" y="1844824"/>
          <a:ext cx="5832648" cy="2294013"/>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1342676805"/>
                    </a:ext>
                  </a:extLst>
                </a:gridCol>
                <a:gridCol w="5400600">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TG</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Law provides for change of gender markers on passports or other identity documents for transgender people without requirement to undergo gender-reassignment surgery or other prohibitive requirements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Law does not provide for change of gender for transgender people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Law provides for change of gender for transgender people in limited circumstances or on condition that the person undergoes gender-reassignment surgery or other prohibitive conditions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aphicFrame>
        <p:nvGraphicFramePr>
          <p:cNvPr id="10" name="Table 9">
            <a:extLst>
              <a:ext uri="{FF2B5EF4-FFF2-40B4-BE49-F238E27FC236}">
                <a16:creationId xmlns:a16="http://schemas.microsoft.com/office/drawing/2014/main" id="{64DDD4D2-C3B6-46A9-BC96-A48A326F1234}"/>
              </a:ext>
            </a:extLst>
          </p:cNvPr>
          <p:cNvGraphicFramePr>
            <a:graphicFrameLocks noGrp="1"/>
          </p:cNvGraphicFramePr>
          <p:nvPr>
            <p:extLst>
              <p:ext uri="{D42A27DB-BD31-4B8C-83A1-F6EECF244321}">
                <p14:modId xmlns:p14="http://schemas.microsoft.com/office/powerpoint/2010/main" val="498763509"/>
              </p:ext>
            </p:extLst>
          </p:nvPr>
        </p:nvGraphicFramePr>
        <p:xfrm>
          <a:off x="6096000" y="4365104"/>
          <a:ext cx="5832648" cy="1958733"/>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1342676805"/>
                    </a:ext>
                  </a:extLst>
                </a:gridCol>
                <a:gridCol w="5400600">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MSM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Consensual sex between adult men has been decriminalized or is not a criminal offence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Consensual sex between adult men is a criminal offence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 criminalization of consensual sex between adult men, e.g., only in relation to members of the military or where criminalization is partly repealed or ambiguous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
        <p:nvSpPr>
          <p:cNvPr id="4" name="TextBox 3">
            <a:extLst>
              <a:ext uri="{FF2B5EF4-FFF2-40B4-BE49-F238E27FC236}">
                <a16:creationId xmlns:a16="http://schemas.microsoft.com/office/drawing/2014/main" id="{E101C5E7-C368-4A8C-BCC7-DC7B3533C141}"/>
              </a:ext>
            </a:extLst>
          </p:cNvPr>
          <p:cNvSpPr txBox="1"/>
          <p:nvPr/>
        </p:nvSpPr>
        <p:spPr>
          <a:xfrm>
            <a:off x="609599" y="6380772"/>
            <a:ext cx="3096344" cy="276999"/>
          </a:xfrm>
          <a:prstGeom prst="rect">
            <a:avLst/>
          </a:prstGeom>
          <a:noFill/>
        </p:spPr>
        <p:txBody>
          <a:bodyPr wrap="square" rtlCol="0">
            <a:spAutoFit/>
          </a:bodyPr>
          <a:lstStyle/>
          <a:p>
            <a:r>
              <a:rPr lang="en-US" sz="1200" dirty="0"/>
              <a:t>* Micronesia (Federated States of)</a:t>
            </a:r>
          </a:p>
        </p:txBody>
      </p:sp>
    </p:spTree>
    <p:extLst>
      <p:ext uri="{BB962C8B-B14F-4D97-AF65-F5344CB8AC3E}">
        <p14:creationId xmlns:p14="http://schemas.microsoft.com/office/powerpoint/2010/main" val="252666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263352" y="3429000"/>
            <a:ext cx="10081121" cy="1781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cs typeface="Cordia New" pitchFamily="34" charset="-34"/>
              </a:rPr>
              <a:t>Data availability and </a:t>
            </a:r>
            <a:br>
              <a:rPr lang="en-US" sz="4000" dirty="0">
                <a:cs typeface="Cordia New" pitchFamily="34" charset="-34"/>
              </a:rPr>
            </a:br>
            <a:r>
              <a:rPr lang="en-US" sz="4000" dirty="0">
                <a:cs typeface="Cordia New" pitchFamily="34" charset="-34"/>
              </a:rPr>
              <a:t>population size estimates</a:t>
            </a:r>
            <a:br>
              <a:rPr lang="en-US" sz="4000" dirty="0">
                <a:cs typeface="Cordia New" pitchFamily="34" charset="-34"/>
              </a:rPr>
            </a:br>
            <a:br>
              <a:rPr lang="th-TH" sz="4000" dirty="0"/>
            </a:br>
            <a:endParaRPr lang="en-US" sz="4000" dirty="0">
              <a:cs typeface="Cordia New" pitchFamily="34"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30</a:t>
            </a:fld>
            <a:endParaRPr lang="th-TH" dirty="0"/>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 y="66344"/>
            <a:ext cx="12183185" cy="61790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063" fontAlgn="base">
              <a:lnSpc>
                <a:spcPct val="90000"/>
              </a:lnSpc>
              <a:spcAft>
                <a:spcPct val="0"/>
              </a:spcAft>
            </a:pPr>
            <a:r>
              <a:rPr lang="en-US" sz="27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Transgender (male-to-female) population size estimates</a:t>
            </a:r>
            <a:endParaRPr lang="en-GB" sz="27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8" name="Content Placeholder 7"/>
          <p:cNvGraphicFramePr>
            <a:graphicFrameLocks noGrp="1"/>
          </p:cNvGraphicFramePr>
          <p:nvPr>
            <p:ph idx="1"/>
          </p:nvPr>
        </p:nvGraphicFramePr>
        <p:xfrm>
          <a:off x="267570" y="982498"/>
          <a:ext cx="11512951" cy="5667107"/>
        </p:xfrm>
        <a:graphic>
          <a:graphicData uri="http://schemas.openxmlformats.org/drawingml/2006/table">
            <a:tbl>
              <a:tblPr firstRow="1" bandRow="1">
                <a:tableStyleId>{5C22544A-7EE6-4342-B048-85BDC9FD1C3A}</a:tableStyleId>
              </a:tblPr>
              <a:tblGrid>
                <a:gridCol w="1422504">
                  <a:extLst>
                    <a:ext uri="{9D8B030D-6E8A-4147-A177-3AD203B41FA5}">
                      <a16:colId xmlns:a16="http://schemas.microsoft.com/office/drawing/2014/main" val="20000"/>
                    </a:ext>
                  </a:extLst>
                </a:gridCol>
                <a:gridCol w="1207138">
                  <a:extLst>
                    <a:ext uri="{9D8B030D-6E8A-4147-A177-3AD203B41FA5}">
                      <a16:colId xmlns:a16="http://schemas.microsoft.com/office/drawing/2014/main" val="20001"/>
                    </a:ext>
                  </a:extLst>
                </a:gridCol>
                <a:gridCol w="6964252">
                  <a:extLst>
                    <a:ext uri="{9D8B030D-6E8A-4147-A177-3AD203B41FA5}">
                      <a16:colId xmlns:a16="http://schemas.microsoft.com/office/drawing/2014/main" val="20002"/>
                    </a:ext>
                  </a:extLst>
                </a:gridCol>
                <a:gridCol w="1021421">
                  <a:extLst>
                    <a:ext uri="{9D8B030D-6E8A-4147-A177-3AD203B41FA5}">
                      <a16:colId xmlns:a16="http://schemas.microsoft.com/office/drawing/2014/main" val="20003"/>
                    </a:ext>
                  </a:extLst>
                </a:gridCol>
                <a:gridCol w="897636">
                  <a:extLst>
                    <a:ext uri="{9D8B030D-6E8A-4147-A177-3AD203B41FA5}">
                      <a16:colId xmlns:a16="http://schemas.microsoft.com/office/drawing/2014/main" val="20004"/>
                    </a:ext>
                  </a:extLst>
                </a:gridCol>
              </a:tblGrid>
              <a:tr h="680870">
                <a:tc>
                  <a:txBody>
                    <a:bodyPr/>
                    <a:lstStyle/>
                    <a:p>
                      <a:pPr algn="ctr"/>
                      <a:r>
                        <a:rPr lang="en-US" sz="1400" dirty="0">
                          <a:latin typeface="Arial" panose="020B0604020202020204" pitchFamily="34" charset="0"/>
                          <a:cs typeface="Arial" panose="020B0604020202020204" pitchFamily="34" charset="0"/>
                        </a:rPr>
                        <a:t>Country</a:t>
                      </a:r>
                      <a:endParaRPr lang="en-GB" sz="1400" dirty="0">
                        <a:latin typeface="Arial" panose="020B0604020202020204" pitchFamily="34" charset="0"/>
                        <a:cs typeface="Arial" panose="020B0604020202020204" pitchFamily="34" charset="0"/>
                      </a:endParaRPr>
                    </a:p>
                  </a:txBody>
                  <a:tcPr marL="40945" marR="40945" marT="20469" marB="20469" anchor="ctr">
                    <a:lnR w="19050" cap="flat" cmpd="sng" algn="ctr">
                      <a:solidFill>
                        <a:schemeClr val="bg1"/>
                      </a:solidFill>
                      <a:prstDash val="sysDot"/>
                      <a:round/>
                      <a:headEnd type="none" w="med" len="med"/>
                      <a:tailEnd type="none" w="med" len="med"/>
                    </a:lnR>
                    <a:solidFill>
                      <a:schemeClr val="accent3">
                        <a:lumMod val="50000"/>
                      </a:schemeClr>
                    </a:solidFill>
                  </a:tcPr>
                </a:tc>
                <a:tc>
                  <a:txBody>
                    <a:bodyPr/>
                    <a:lstStyle/>
                    <a:p>
                      <a:pPr algn="ctr"/>
                      <a:r>
                        <a:rPr lang="en-US" sz="1400" dirty="0">
                          <a:latin typeface="Arial" panose="020B0604020202020204" pitchFamily="34" charset="0"/>
                          <a:cs typeface="Arial" panose="020B0604020202020204" pitchFamily="34" charset="0"/>
                        </a:rPr>
                        <a:t>Estimated size</a:t>
                      </a:r>
                      <a:endParaRPr lang="en-GB" sz="1400" dirty="0">
                        <a:latin typeface="Arial" panose="020B0604020202020204" pitchFamily="34" charset="0"/>
                        <a:cs typeface="Arial" panose="020B0604020202020204" pitchFamily="34" charset="0"/>
                      </a:endParaRP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chemeClr val="accent3">
                        <a:lumMod val="50000"/>
                      </a:schemeClr>
                    </a:solidFill>
                  </a:tcPr>
                </a:tc>
                <a:tc>
                  <a:txBody>
                    <a:bodyPr/>
                    <a:lstStyle/>
                    <a:p>
                      <a:pPr algn="ctr"/>
                      <a:r>
                        <a:rPr lang="en-US" sz="1400" dirty="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Definition		</a:t>
                      </a:r>
                      <a:endParaRPr lang="en-GB" sz="1400" dirty="0">
                        <a:latin typeface="Arial" panose="020B0604020202020204" pitchFamily="34" charset="0"/>
                        <a:cs typeface="Arial" panose="020B0604020202020204" pitchFamily="34" charset="0"/>
                      </a:endParaRP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rgbClr val="4F6228"/>
                    </a:solidFill>
                  </a:tcPr>
                </a:tc>
                <a:tc>
                  <a:txBody>
                    <a:bodyPr/>
                    <a:lstStyle/>
                    <a:p>
                      <a:pPr algn="ctr"/>
                      <a:r>
                        <a:rPr lang="en-US" sz="1400" dirty="0">
                          <a:latin typeface="Arial" panose="020B0604020202020204" pitchFamily="34" charset="0"/>
                          <a:cs typeface="Arial" panose="020B0604020202020204" pitchFamily="34" charset="0"/>
                        </a:rPr>
                        <a:t>Males </a:t>
                      </a:r>
                    </a:p>
                    <a:p>
                      <a:pPr algn="ctr"/>
                      <a:r>
                        <a:rPr lang="en-US" sz="1400" dirty="0">
                          <a:latin typeface="Arial" panose="020B0604020202020204" pitchFamily="34" charset="0"/>
                          <a:cs typeface="Arial" panose="020B0604020202020204" pitchFamily="34" charset="0"/>
                        </a:rPr>
                        <a:t>(15-49)</a:t>
                      </a:r>
                      <a:endParaRPr lang="en-GB" sz="1400" dirty="0">
                        <a:latin typeface="Arial" panose="020B0604020202020204" pitchFamily="34" charset="0"/>
                        <a:cs typeface="Arial" panose="020B0604020202020204" pitchFamily="34" charset="0"/>
                      </a:endParaRPr>
                    </a:p>
                  </a:txBody>
                  <a:tcPr marL="40945" marR="40945" marT="20469" marB="20469">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As% of</a:t>
                      </a:r>
                      <a:r>
                        <a:rPr lang="en-US" sz="1400" baseline="0" dirty="0">
                          <a:latin typeface="Arial" panose="020B0604020202020204" pitchFamily="34" charset="0"/>
                          <a:cs typeface="Arial" panose="020B0604020202020204" pitchFamily="34" charset="0"/>
                        </a:rPr>
                        <a:t> males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latin typeface="Arial" panose="020B0604020202020204" pitchFamily="34" charset="0"/>
                          <a:cs typeface="Arial" panose="020B0604020202020204" pitchFamily="34" charset="0"/>
                        </a:rPr>
                        <a:t>(15-49)</a:t>
                      </a:r>
                      <a:endParaRPr lang="en-US" sz="1400" dirty="0">
                        <a:latin typeface="Arial" panose="020B0604020202020204" pitchFamily="34" charset="0"/>
                        <a:cs typeface="Arial" panose="020B0604020202020204" pitchFamily="34" charset="0"/>
                      </a:endParaRPr>
                    </a:p>
                  </a:txBody>
                  <a:tcPr marL="40945" marR="40945" marT="20469" marB="20469">
                    <a:lnL w="19050" cap="flat" cmpd="sng" algn="ctr">
                      <a:solidFill>
                        <a:schemeClr val="bg1"/>
                      </a:solidFill>
                      <a:prstDash val="sysDot"/>
                      <a:round/>
                      <a:headEnd type="none" w="med" len="med"/>
                      <a:tailEnd type="none" w="med" len="med"/>
                    </a:lnL>
                    <a:solidFill>
                      <a:schemeClr val="accent3">
                        <a:lumMod val="50000"/>
                      </a:schemeClr>
                    </a:solidFill>
                  </a:tcPr>
                </a:tc>
                <a:extLst>
                  <a:ext uri="{0D108BD9-81ED-4DB2-BD59-A6C34878D82A}">
                    <a16:rowId xmlns:a16="http://schemas.microsoft.com/office/drawing/2014/main" val="10000"/>
                  </a:ext>
                </a:extLst>
              </a:tr>
              <a:tr h="470039">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Bangladesh(2015)</a:t>
                      </a:r>
                    </a:p>
                  </a:txBody>
                  <a:tcPr marL="0" marR="0" marT="0" marB="0" anchor="ctr">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10,199 (Total)</a:t>
                      </a:r>
                    </a:p>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7,925 (TGSW)</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CCDDAB"/>
                    </a:solidFill>
                  </a:tcPr>
                </a:tc>
                <a:tc>
                  <a:txBody>
                    <a:bodyPr/>
                    <a:lstStyle/>
                    <a:p>
                      <a:pPr marL="0" algn="l" defTabSz="914400" rtl="0" eaLnBrk="1" latinLnBrk="0" hangingPunct="1"/>
                      <a:r>
                        <a:rPr lang="en-US" sz="1000" kern="1200" dirty="0">
                          <a:solidFill>
                            <a:schemeClr val="dk1"/>
                          </a:solidFill>
                          <a:latin typeface="Arial" panose="020B0604020202020204" pitchFamily="34" charset="0"/>
                          <a:ea typeface="+mn-ea"/>
                          <a:cs typeface="Arial" panose="020B0604020202020204" pitchFamily="34" charset="0"/>
                        </a:rPr>
                        <a:t>Transwomen 18+ </a:t>
                      </a:r>
                      <a:r>
                        <a:rPr lang="en-US" sz="1000" kern="1200" dirty="0" err="1">
                          <a:solidFill>
                            <a:schemeClr val="dk1"/>
                          </a:solidFill>
                          <a:latin typeface="Arial" panose="020B0604020202020204" pitchFamily="34" charset="0"/>
                          <a:ea typeface="+mn-ea"/>
                          <a:cs typeface="Arial" panose="020B0604020202020204" pitchFamily="34" charset="0"/>
                        </a:rPr>
                        <a:t>yrs</a:t>
                      </a:r>
                      <a:r>
                        <a:rPr lang="en-US" sz="1000" kern="1200" dirty="0">
                          <a:solidFill>
                            <a:schemeClr val="dk1"/>
                          </a:solidFill>
                          <a:latin typeface="Arial" panose="020B0604020202020204" pitchFamily="34" charset="0"/>
                          <a:ea typeface="+mn-ea"/>
                          <a:cs typeface="Arial" panose="020B0604020202020204" pitchFamily="34" charset="0"/>
                        </a:rPr>
                        <a:t>; who identify themselves as belonging to a traditional </a:t>
                      </a:r>
                      <a:r>
                        <a:rPr lang="en-US" sz="1000" kern="1200" dirty="0" err="1">
                          <a:solidFill>
                            <a:schemeClr val="dk1"/>
                          </a:solidFill>
                          <a:latin typeface="Arial" panose="020B0604020202020204" pitchFamily="34" charset="0"/>
                          <a:ea typeface="+mn-ea"/>
                          <a:cs typeface="Arial" panose="020B0604020202020204" pitchFamily="34" charset="0"/>
                        </a:rPr>
                        <a:t>hijra</a:t>
                      </a:r>
                      <a:r>
                        <a:rPr lang="en-US" sz="1000" kern="1200" dirty="0">
                          <a:solidFill>
                            <a:schemeClr val="dk1"/>
                          </a:solidFill>
                          <a:latin typeface="Arial" panose="020B0604020202020204" pitchFamily="34" charset="0"/>
                          <a:ea typeface="+mn-ea"/>
                          <a:cs typeface="Arial" panose="020B0604020202020204" pitchFamily="34" charset="0"/>
                        </a:rPr>
                        <a:t> sub-culture and who maintain the guru-chela </a:t>
                      </a:r>
                      <a:r>
                        <a:rPr lang="en-US" sz="1000" kern="1200" dirty="0" err="1">
                          <a:solidFill>
                            <a:schemeClr val="dk1"/>
                          </a:solidFill>
                          <a:latin typeface="Arial" panose="020B0604020202020204" pitchFamily="34" charset="0"/>
                          <a:ea typeface="+mn-ea"/>
                          <a:cs typeface="Arial" panose="020B0604020202020204" pitchFamily="34" charset="0"/>
                        </a:rPr>
                        <a:t>hijra</a:t>
                      </a:r>
                      <a:r>
                        <a:rPr lang="en-US" sz="1000" kern="1200" dirty="0">
                          <a:solidFill>
                            <a:schemeClr val="dk1"/>
                          </a:solidFill>
                          <a:latin typeface="Arial" panose="020B0604020202020204" pitchFamily="34" charset="0"/>
                          <a:ea typeface="+mn-ea"/>
                          <a:cs typeface="Arial" panose="020B0604020202020204" pitchFamily="34" charset="0"/>
                        </a:rPr>
                        <a:t> hierarchy. They maybe sub-categorized as: Sex Worker </a:t>
                      </a:r>
                      <a:r>
                        <a:rPr lang="en-US" sz="1000" kern="1200" dirty="0" err="1">
                          <a:solidFill>
                            <a:schemeClr val="dk1"/>
                          </a:solidFill>
                          <a:latin typeface="Arial" panose="020B0604020202020204" pitchFamily="34" charset="0"/>
                          <a:ea typeface="+mn-ea"/>
                          <a:cs typeface="Arial" panose="020B0604020202020204" pitchFamily="34" charset="0"/>
                        </a:rPr>
                        <a:t>Hijra</a:t>
                      </a:r>
                      <a:r>
                        <a:rPr lang="en-US" sz="1000" kern="1200" dirty="0">
                          <a:solidFill>
                            <a:schemeClr val="dk1"/>
                          </a:solidFill>
                          <a:latin typeface="Arial" panose="020B0604020202020204" pitchFamily="34" charset="0"/>
                          <a:ea typeface="+mn-ea"/>
                          <a:cs typeface="Arial" panose="020B0604020202020204" pitchFamily="34" charset="0"/>
                        </a:rPr>
                        <a:t>, </a:t>
                      </a:r>
                      <a:r>
                        <a:rPr lang="en-US" sz="1000" kern="1200" dirty="0" err="1">
                          <a:solidFill>
                            <a:schemeClr val="dk1"/>
                          </a:solidFill>
                          <a:latin typeface="Arial" panose="020B0604020202020204" pitchFamily="34" charset="0"/>
                          <a:ea typeface="+mn-ea"/>
                          <a:cs typeface="Arial" panose="020B0604020202020204" pitchFamily="34" charset="0"/>
                        </a:rPr>
                        <a:t>Badhai</a:t>
                      </a:r>
                      <a:r>
                        <a:rPr lang="en-US" sz="1000" kern="1200" dirty="0">
                          <a:solidFill>
                            <a:schemeClr val="dk1"/>
                          </a:solidFill>
                          <a:latin typeface="Arial" panose="020B0604020202020204" pitchFamily="34" charset="0"/>
                          <a:ea typeface="+mn-ea"/>
                          <a:cs typeface="Arial" panose="020B0604020202020204" pitchFamily="34" charset="0"/>
                        </a:rPr>
                        <a:t> </a:t>
                      </a:r>
                      <a:r>
                        <a:rPr lang="en-US" sz="1000" kern="1200" dirty="0" err="1">
                          <a:solidFill>
                            <a:schemeClr val="dk1"/>
                          </a:solidFill>
                          <a:latin typeface="Arial" panose="020B0604020202020204" pitchFamily="34" charset="0"/>
                          <a:ea typeface="+mn-ea"/>
                          <a:cs typeface="Arial" panose="020B0604020202020204" pitchFamily="34" charset="0"/>
                        </a:rPr>
                        <a:t>Hijra</a:t>
                      </a:r>
                      <a:r>
                        <a:rPr lang="en-US" sz="1000" kern="1200" dirty="0">
                          <a:solidFill>
                            <a:schemeClr val="dk1"/>
                          </a:solidFill>
                          <a:latin typeface="Arial" panose="020B0604020202020204" pitchFamily="34" charset="0"/>
                          <a:ea typeface="+mn-ea"/>
                          <a:cs typeface="Arial" panose="020B0604020202020204" pitchFamily="34" charset="0"/>
                        </a:rPr>
                        <a:t> and </a:t>
                      </a:r>
                      <a:r>
                        <a:rPr lang="en-US" sz="1000" kern="1200" dirty="0" err="1">
                          <a:solidFill>
                            <a:schemeClr val="dk1"/>
                          </a:solidFill>
                          <a:latin typeface="Arial" panose="020B0604020202020204" pitchFamily="34" charset="0"/>
                          <a:ea typeface="+mn-ea"/>
                          <a:cs typeface="Arial" panose="020B0604020202020204" pitchFamily="34" charset="0"/>
                        </a:rPr>
                        <a:t>Radhuni</a:t>
                      </a:r>
                      <a:r>
                        <a:rPr lang="en-US" sz="1000" kern="1200" dirty="0">
                          <a:solidFill>
                            <a:schemeClr val="dk1"/>
                          </a:solidFill>
                          <a:latin typeface="Arial" panose="020B0604020202020204" pitchFamily="34" charset="0"/>
                          <a:ea typeface="+mn-ea"/>
                          <a:cs typeface="Arial" panose="020B0604020202020204" pitchFamily="34" charset="0"/>
                        </a:rPr>
                        <a:t> </a:t>
                      </a:r>
                      <a:r>
                        <a:rPr lang="en-US" sz="1000" kern="1200" dirty="0" err="1">
                          <a:solidFill>
                            <a:schemeClr val="dk1"/>
                          </a:solidFill>
                          <a:latin typeface="Arial" panose="020B0604020202020204" pitchFamily="34" charset="0"/>
                          <a:ea typeface="+mn-ea"/>
                          <a:cs typeface="Arial" panose="020B0604020202020204" pitchFamily="34" charset="0"/>
                        </a:rPr>
                        <a:t>hijra</a:t>
                      </a:r>
                      <a:endParaRPr lang="en-US" sz="1000" kern="1200" dirty="0">
                        <a:solidFill>
                          <a:schemeClr val="dk1"/>
                        </a:solidFill>
                        <a:latin typeface="Arial" panose="020B0604020202020204" pitchFamily="34" charset="0"/>
                        <a:ea typeface="+mn-ea"/>
                        <a:cs typeface="Arial" panose="020B0604020202020204" pitchFamily="34" charset="0"/>
                      </a:endParaRP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43,789,365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0.02</a:t>
                      </a:r>
                    </a:p>
                  </a:txBody>
                  <a:tcPr marL="0" marR="0" marT="0" marB="0" anchor="ctr">
                    <a:lnL w="19050" cap="flat" cmpd="sng" algn="ctr">
                      <a:solidFill>
                        <a:schemeClr val="bg1"/>
                      </a:solidFill>
                      <a:prstDash val="sysDot"/>
                      <a:round/>
                      <a:headEnd type="none" w="med" len="med"/>
                      <a:tailEnd type="none" w="med" len="med"/>
                    </a:lnL>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2"/>
                  </a:ext>
                </a:extLst>
              </a:tr>
              <a:tr h="304729">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Bhutan (2019)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TGW 76</a:t>
                      </a:r>
                    </a:p>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TGM 302</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just" defTabSz="914400" rtl="0" eaLnBrk="1" latinLnBrk="0" hangingPunct="1"/>
                      <a:r>
                        <a:rPr lang="en-GB" sz="1000" kern="1200" dirty="0">
                          <a:solidFill>
                            <a:schemeClr val="dk1"/>
                          </a:solidFill>
                          <a:latin typeface="Arial" panose="020B0604020202020204" pitchFamily="34" charset="0"/>
                          <a:ea typeface="+mn-ea"/>
                          <a:cs typeface="Arial" panose="020B0604020202020204" pitchFamily="34" charset="0"/>
                        </a:rPr>
                        <a:t> Persons 18 years and older who were assigned a sex at birth that is different from their current gender identity</a:t>
                      </a: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240,195</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0.16</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974196360"/>
                  </a:ext>
                </a:extLst>
              </a:tr>
              <a:tr h="467263">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Cambodia(2019)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6,300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just" defTabSz="914400" rtl="0" eaLnBrk="1" latinLnBrk="0" hangingPunct="1"/>
                      <a:r>
                        <a:rPr lang="en-US" sz="1000" kern="1200" dirty="0">
                          <a:solidFill>
                            <a:schemeClr val="dk1"/>
                          </a:solidFill>
                          <a:latin typeface="Arial" panose="020B0604020202020204" pitchFamily="34" charset="0"/>
                          <a:ea typeface="+mn-ea"/>
                          <a:cs typeface="Arial" panose="020B0604020202020204" pitchFamily="34" charset="0"/>
                        </a:rPr>
                        <a:t>TG women who are biologically male at birth, 15-49 years old, and who self identify as female or third gender. This entail dressing up, expressing characteristic, attitudes and </a:t>
                      </a:r>
                      <a:r>
                        <a:rPr lang="en-US" sz="1000" kern="1200" dirty="0" err="1">
                          <a:solidFill>
                            <a:schemeClr val="dk1"/>
                          </a:solidFill>
                          <a:latin typeface="Arial" panose="020B0604020202020204" pitchFamily="34" charset="0"/>
                          <a:ea typeface="+mn-ea"/>
                          <a:cs typeface="Arial" panose="020B0604020202020204" pitchFamily="34" charset="0"/>
                        </a:rPr>
                        <a:t>behaviour</a:t>
                      </a:r>
                      <a:r>
                        <a:rPr lang="en-US" sz="1000" kern="1200" dirty="0">
                          <a:solidFill>
                            <a:schemeClr val="dk1"/>
                          </a:solidFill>
                          <a:latin typeface="Arial" panose="020B0604020202020204" pitchFamily="34" charset="0"/>
                          <a:ea typeface="+mn-ea"/>
                          <a:cs typeface="Arial" panose="020B0604020202020204" pitchFamily="34" charset="0"/>
                        </a:rPr>
                        <a:t> of a woman</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4,338,503</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0.15</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3"/>
                  </a:ext>
                </a:extLst>
              </a:tr>
              <a:tr h="400482">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Fiji(2012)</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319 </a:t>
                      </a:r>
                    </a:p>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(TG</a:t>
                      </a:r>
                      <a:r>
                        <a:rPr lang="en-US" sz="1000" b="1" i="0" u="none" strike="noStrike" kern="1200" baseline="0" dirty="0">
                          <a:solidFill>
                            <a:srgbClr val="000000"/>
                          </a:solidFill>
                          <a:effectLst/>
                          <a:latin typeface="Arial" panose="020B0604020202020204" pitchFamily="34" charset="0"/>
                          <a:ea typeface="+mn-ea"/>
                          <a:cs typeface="Arial" panose="020B0604020202020204" pitchFamily="34" charset="0"/>
                        </a:rPr>
                        <a:t> SW)</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algn="just"/>
                      <a:r>
                        <a:rPr lang="en-US" sz="1000" dirty="0">
                          <a:latin typeface="Arial" panose="020B0604020202020204" pitchFamily="34" charset="0"/>
                          <a:cs typeface="Arial" panose="020B0604020202020204" pitchFamily="34" charset="0"/>
                        </a:rPr>
                        <a:t>Male-to-female transgender 18+ </a:t>
                      </a:r>
                      <a:r>
                        <a:rPr lang="en-US" sz="1000" dirty="0" err="1">
                          <a:latin typeface="Arial" panose="020B0604020202020204" pitchFamily="34" charset="0"/>
                          <a:cs typeface="Arial" panose="020B0604020202020204" pitchFamily="34" charset="0"/>
                        </a:rPr>
                        <a:t>yrs</a:t>
                      </a:r>
                      <a:r>
                        <a:rPr lang="en-US" sz="1000" dirty="0">
                          <a:latin typeface="Arial" panose="020B0604020202020204" pitchFamily="34" charset="0"/>
                          <a:cs typeface="Arial" panose="020B0604020202020204" pitchFamily="34" charset="0"/>
                        </a:rPr>
                        <a:t>;</a:t>
                      </a:r>
                      <a:r>
                        <a:rPr lang="en-US" sz="1000" baseline="0" dirty="0">
                          <a:latin typeface="Arial" panose="020B0604020202020204" pitchFamily="34" charset="0"/>
                          <a:cs typeface="Arial" panose="020B0604020202020204" pitchFamily="34" charset="0"/>
                        </a:rPr>
                        <a:t> s</a:t>
                      </a:r>
                      <a:r>
                        <a:rPr lang="en-US" sz="1000" dirty="0">
                          <a:latin typeface="Arial" panose="020B0604020202020204" pitchFamily="34" charset="0"/>
                          <a:cs typeface="Arial" panose="020B0604020202020204" pitchFamily="34" charset="0"/>
                        </a:rPr>
                        <a:t>elf-identified as engaging in transactional sex work (i.e. the provision of sexual services in exchange for cash, goods or service)</a:t>
                      </a: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235,614</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0.14</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4"/>
                  </a:ext>
                </a:extLst>
              </a:tr>
              <a:tr h="346551">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India(2013)</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70,000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rial" panose="020B0604020202020204" pitchFamily="34" charset="0"/>
                          <a:ea typeface="+mn-ea"/>
                          <a:cs typeface="Arial" panose="020B0604020202020204" pitchFamily="34" charset="0"/>
                        </a:rPr>
                        <a:t>Information not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358,439,876</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0.02</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5"/>
                  </a:ext>
                </a:extLst>
              </a:tr>
              <a:tr h="367330">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Indonesia(2019)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34,695</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l" defTabSz="914400" rtl="0" eaLnBrk="1" latinLnBrk="0" hangingPunct="1"/>
                      <a:r>
                        <a:rPr lang="en-US" sz="1000" kern="1200" dirty="0">
                          <a:solidFill>
                            <a:schemeClr val="dk1"/>
                          </a:solidFill>
                          <a:latin typeface="Arial" panose="020B0604020202020204" pitchFamily="34" charset="0"/>
                          <a:ea typeface="+mn-ea"/>
                          <a:cs typeface="Arial" panose="020B0604020202020204" pitchFamily="34" charset="0"/>
                        </a:rPr>
                        <a:t>Biological males aged 15 years or older who identify their gender identity as females</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73,407,113</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0.05</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6"/>
                  </a:ext>
                </a:extLst>
              </a:tr>
              <a:tr h="315829">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Lao PDR (2019)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4,627</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Arial" panose="020B0604020202020204" pitchFamily="34" charset="0"/>
                          <a:ea typeface="+mn-ea"/>
                          <a:cs typeface="Arial" panose="020B0604020202020204" pitchFamily="34" charset="0"/>
                        </a:rPr>
                        <a:t> Information not available</a:t>
                      </a: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1,945,101</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0.24</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3538302629"/>
                  </a:ext>
                </a:extLst>
              </a:tr>
              <a:tr h="296975">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Malaysia(2018)</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15,000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rial" panose="020B0604020202020204" pitchFamily="34" charset="0"/>
                          <a:ea typeface="+mn-ea"/>
                          <a:cs typeface="Arial" panose="020B0604020202020204" pitchFamily="34" charset="0"/>
                        </a:rPr>
                        <a:t>Individuals who are biologically male but with female identity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9,173,055</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0.16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7"/>
                  </a:ext>
                </a:extLst>
              </a:tr>
              <a:tr h="524123">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Nepal(2016)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21,460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just" defTabSz="914400" rtl="0" eaLnBrk="1" latinLnBrk="0" hangingPunct="1"/>
                      <a:r>
                        <a:rPr lang="en-US" sz="1000" kern="1200" baseline="0" dirty="0">
                          <a:solidFill>
                            <a:schemeClr val="dk1"/>
                          </a:solidFill>
                          <a:latin typeface="Arial" panose="020B0604020202020204" pitchFamily="34" charset="0"/>
                          <a:ea typeface="+mn-ea"/>
                          <a:cs typeface="Arial" panose="020B0604020202020204" pitchFamily="34" charset="0"/>
                        </a:rPr>
                        <a:t>TG women are biological males who have identified themselves as Transgender.  A transgender is a male who appears as, wishes to be considered as, or has undergone surgery to become a female. </a:t>
                      </a: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5,982,377</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0.36</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8"/>
                  </a:ext>
                </a:extLst>
              </a:tr>
              <a:tr h="400482">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Pakistan(2016)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52,646</a:t>
                      </a:r>
                    </a:p>
                    <a:p>
                      <a:pPr marL="0" algn="ctr" defTabSz="914400" rtl="0" eaLnBrk="1" fontAlgn="ctr"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(TG</a:t>
                      </a:r>
                      <a:r>
                        <a:rPr lang="en-US" sz="1000" b="1" i="0" u="none" strike="noStrike" kern="1200" baseline="0" dirty="0">
                          <a:solidFill>
                            <a:srgbClr val="000000"/>
                          </a:solidFill>
                          <a:effectLst/>
                          <a:latin typeface="Arial" panose="020B0604020202020204" pitchFamily="34" charset="0"/>
                          <a:ea typeface="+mn-ea"/>
                          <a:cs typeface="Arial" panose="020B0604020202020204" pitchFamily="34" charset="0"/>
                        </a:rPr>
                        <a:t> SW)</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just" defTabSz="914400" rtl="0" eaLnBrk="1" latinLnBrk="0" hangingPunct="1"/>
                      <a:r>
                        <a:rPr lang="en-US" sz="1000" kern="1200" dirty="0">
                          <a:solidFill>
                            <a:schemeClr val="dk1"/>
                          </a:solidFill>
                          <a:latin typeface="Arial" panose="020B0604020202020204" pitchFamily="34" charset="0"/>
                          <a:ea typeface="+mn-ea"/>
                          <a:cs typeface="Arial" panose="020B0604020202020204" pitchFamily="34" charset="0"/>
                        </a:rPr>
                        <a:t>Individuals 15+ </a:t>
                      </a:r>
                      <a:r>
                        <a:rPr lang="en-US" sz="1000" kern="1200" dirty="0" err="1">
                          <a:solidFill>
                            <a:schemeClr val="dk1"/>
                          </a:solidFill>
                          <a:latin typeface="Arial" panose="020B0604020202020204" pitchFamily="34" charset="0"/>
                          <a:ea typeface="+mn-ea"/>
                          <a:cs typeface="Arial" panose="020B0604020202020204" pitchFamily="34" charset="0"/>
                        </a:rPr>
                        <a:t>yrs</a:t>
                      </a:r>
                      <a:r>
                        <a:rPr lang="en-US" sz="1000" kern="1200" dirty="0">
                          <a:solidFill>
                            <a:schemeClr val="dk1"/>
                          </a:solidFill>
                          <a:latin typeface="Arial" panose="020B0604020202020204" pitchFamily="34" charset="0"/>
                          <a:ea typeface="+mn-ea"/>
                          <a:cs typeface="Arial" panose="020B0604020202020204" pitchFamily="34" charset="0"/>
                        </a:rPr>
                        <a:t> who identify themselves as transgender and receive money or goods in exchange for sexual services, either regularly or occasionally</a:t>
                      </a: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53,596,310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0.1</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9"/>
                  </a:ext>
                </a:extLst>
              </a:tr>
              <a:tr h="319337">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Philippines(2019)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190,700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rial" panose="020B0604020202020204" pitchFamily="34" charset="0"/>
                          <a:ea typeface="+mn-ea"/>
                          <a:cs typeface="Arial" panose="020B0604020202020204" pitchFamily="34" charset="0"/>
                        </a:rPr>
                        <a:t>Born males </a:t>
                      </a:r>
                      <a:r>
                        <a:rPr lang="en-US" sz="1000" kern="1200" baseline="0" dirty="0">
                          <a:solidFill>
                            <a:schemeClr val="dk1"/>
                          </a:solidFill>
                          <a:latin typeface="Arial" panose="020B0604020202020204" pitchFamily="34" charset="0"/>
                          <a:ea typeface="+mn-ea"/>
                          <a:cs typeface="Arial" panose="020B0604020202020204" pitchFamily="34" charset="0"/>
                        </a:rPr>
                        <a:t>15+ </a:t>
                      </a:r>
                      <a:r>
                        <a:rPr lang="en-US" sz="1000" kern="1200" baseline="0" dirty="0" err="1">
                          <a:solidFill>
                            <a:schemeClr val="dk1"/>
                          </a:solidFill>
                          <a:latin typeface="Arial" panose="020B0604020202020204" pitchFamily="34" charset="0"/>
                          <a:ea typeface="+mn-ea"/>
                          <a:cs typeface="Arial" panose="020B0604020202020204" pitchFamily="34" charset="0"/>
                        </a:rPr>
                        <a:t>yrs</a:t>
                      </a:r>
                      <a:r>
                        <a:rPr lang="en-US" sz="1000" kern="1200" baseline="0" dirty="0">
                          <a:solidFill>
                            <a:schemeClr val="dk1"/>
                          </a:solidFill>
                          <a:latin typeface="Arial" panose="020B0604020202020204" pitchFamily="34" charset="0"/>
                          <a:ea typeface="+mn-ea"/>
                          <a:cs typeface="Arial" panose="020B0604020202020204" pitchFamily="34" charset="0"/>
                        </a:rPr>
                        <a:t>; identifies as female, who had oral or anal or vaginal sex with a male in the past 12 months.</a:t>
                      </a:r>
                      <a:endParaRPr lang="en-US" sz="1000" kern="1200" dirty="0">
                        <a:solidFill>
                          <a:schemeClr val="dk1"/>
                        </a:solidFill>
                        <a:latin typeface="Arial" panose="020B0604020202020204" pitchFamily="34" charset="0"/>
                        <a:ea typeface="+mn-ea"/>
                        <a:cs typeface="Arial" panose="020B0604020202020204" pitchFamily="34" charset="0"/>
                      </a:endParaRP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28,957,687</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0.66</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10"/>
                  </a:ext>
                </a:extLst>
              </a:tr>
              <a:tr h="386439">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Sri Lanka (2018)</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2,200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rial" panose="020B0604020202020204" pitchFamily="34" charset="0"/>
                          <a:ea typeface="+mn-ea"/>
                          <a:cs typeface="Arial" panose="020B0604020202020204" pitchFamily="34" charset="0"/>
                        </a:rPr>
                        <a:t>a person who was assigned to be a male at birth but who self-identifies as a transgender/transwoman and has penetrative sex with men.</a:t>
                      </a: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5,076,615</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0.04</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3199826908"/>
                  </a:ext>
                </a:extLst>
              </a:tr>
              <a:tr h="386439">
                <a:tc>
                  <a:txBody>
                    <a:bodyPr/>
                    <a:lstStyle/>
                    <a:p>
                      <a:pPr marL="0" algn="just"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 Thailand(2016)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62,800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rial" panose="020B0604020202020204" pitchFamily="34" charset="0"/>
                          <a:ea typeface="+mn-ea"/>
                          <a:cs typeface="Arial" panose="020B0604020202020204" pitchFamily="34" charset="0"/>
                        </a:rPr>
                        <a:t>Men sexually active in last 12 months who express women characteristics e.g. long hair, wearing make-up, breast appearance, not</a:t>
                      </a:r>
                      <a:r>
                        <a:rPr lang="en-US" sz="1000" kern="1200" baseline="0" dirty="0">
                          <a:solidFill>
                            <a:schemeClr val="dk1"/>
                          </a:solidFill>
                          <a:latin typeface="Arial" panose="020B0604020202020204" pitchFamily="34" charset="0"/>
                          <a:ea typeface="+mn-ea"/>
                          <a:cs typeface="Arial" panose="020B0604020202020204" pitchFamily="34" charset="0"/>
                        </a:rPr>
                        <a:t> necessarily undergo </a:t>
                      </a:r>
                      <a:r>
                        <a:rPr lang="en-US" sz="1000" kern="1200" dirty="0">
                          <a:solidFill>
                            <a:schemeClr val="dk1"/>
                          </a:solidFill>
                          <a:latin typeface="Arial" panose="020B0604020202020204" pitchFamily="34" charset="0"/>
                          <a:ea typeface="+mn-ea"/>
                          <a:cs typeface="Arial" panose="020B0604020202020204" pitchFamily="34" charset="0"/>
                        </a:rPr>
                        <a:t>sex reassignment surgery. </a:t>
                      </a:r>
                    </a:p>
                  </a:txBody>
                  <a:tcPr marL="40945" marR="40945" marT="20469" marB="20469"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17,568,867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00" b="1" i="0" u="none" strike="noStrike" kern="1200" dirty="0">
                          <a:solidFill>
                            <a:srgbClr val="000000"/>
                          </a:solidFill>
                          <a:effectLst/>
                          <a:latin typeface="Arial" panose="020B0604020202020204" pitchFamily="34" charset="0"/>
                          <a:ea typeface="+mn-ea"/>
                          <a:cs typeface="Arial" panose="020B0604020202020204" pitchFamily="34" charset="0"/>
                        </a:rPr>
                        <a:t>0.36</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11"/>
                  </a:ext>
                </a:extLst>
              </a:tr>
            </a:tbl>
          </a:graphicData>
        </a:graphic>
      </p:graphicFrame>
      <p:sp>
        <p:nvSpPr>
          <p:cNvPr id="9" name="TextBox 8"/>
          <p:cNvSpPr txBox="1"/>
          <p:nvPr/>
        </p:nvSpPr>
        <p:spPr>
          <a:xfrm>
            <a:off x="227109" y="6630032"/>
            <a:ext cx="11925328" cy="230666"/>
          </a:xfrm>
          <a:prstGeom prst="rect">
            <a:avLst/>
          </a:prstGeom>
          <a:noFill/>
        </p:spPr>
        <p:txBody>
          <a:bodyPr wrap="square" rtlCol="0">
            <a:spAutoFit/>
          </a:bodyPr>
          <a:lstStyle/>
          <a:p>
            <a:pPr defTabSz="913852" fontAlgn="auto">
              <a:spcBef>
                <a:spcPts val="0"/>
              </a:spcBef>
              <a:spcAft>
                <a:spcPts val="0"/>
              </a:spcAft>
              <a:defRPr/>
            </a:pPr>
            <a:r>
              <a:rPr lang="en-US" sz="900" dirty="0">
                <a:solidFill>
                  <a:prstClr val="black"/>
                </a:solidFill>
                <a:cs typeface="Arial" panose="020B0604020202020204" pitchFamily="34" charset="0"/>
              </a:rPr>
              <a:t>Source: Prepared by </a:t>
            </a:r>
            <a:r>
              <a:rPr lang="en-US" sz="900" dirty="0">
                <a:solidFill>
                  <a:prstClr val="black"/>
                </a:solidFill>
                <a:cs typeface="Arial" panose="020B0604020202020204" pitchFamily="34" charset="0"/>
                <a:hlinkClick r:id="rId3"/>
              </a:rPr>
              <a:t>www.aidsdatahub.org</a:t>
            </a:r>
            <a:r>
              <a:rPr lang="en-US" sz="900" dirty="0">
                <a:solidFill>
                  <a:prstClr val="black"/>
                </a:solidFill>
                <a:cs typeface="Arial" panose="020B0604020202020204" pitchFamily="34" charset="0"/>
              </a:rPr>
              <a:t> based on Global AIDS Monitoring reporting, Department of Economic and Social Affairs, Population Division (2020). World Population Prospects 2019</a:t>
            </a:r>
            <a:endParaRPr lang="en-GB" sz="900" dirty="0">
              <a:solidFill>
                <a:prstClr val="black"/>
              </a:solidFill>
              <a:cs typeface="Arial" panose="020B0604020202020204" pitchFamily="34" charset="0"/>
            </a:endParaRPr>
          </a:p>
        </p:txBody>
      </p:sp>
    </p:spTree>
    <p:extLst>
      <p:ext uri="{BB962C8B-B14F-4D97-AF65-F5344CB8AC3E}">
        <p14:creationId xmlns:p14="http://schemas.microsoft.com/office/powerpoint/2010/main" val="39039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63352" y="3284984"/>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189241" y="6607471"/>
            <a:ext cx="6901087"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special analysis, 2021</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3" name="Group 2">
            <a:extLst>
              <a:ext uri="{FF2B5EF4-FFF2-40B4-BE49-F238E27FC236}">
                <a16:creationId xmlns:a16="http://schemas.microsoft.com/office/drawing/2014/main" id="{45831B43-ED19-4212-A4EC-51D5582AF793}"/>
              </a:ext>
            </a:extLst>
          </p:cNvPr>
          <p:cNvGrpSpPr/>
          <p:nvPr/>
        </p:nvGrpSpPr>
        <p:grpSpPr>
          <a:xfrm>
            <a:off x="3709408" y="2269345"/>
            <a:ext cx="6091979" cy="3343521"/>
            <a:chOff x="696993" y="1667331"/>
            <a:chExt cx="6094183" cy="3344731"/>
          </a:xfrm>
        </p:grpSpPr>
        <p:graphicFrame>
          <p:nvGraphicFramePr>
            <p:cNvPr id="41" name="Content Placeholder 5">
              <a:extLst>
                <a:ext uri="{FF2B5EF4-FFF2-40B4-BE49-F238E27FC236}">
                  <a16:creationId xmlns:a16="http://schemas.microsoft.com/office/drawing/2014/main" id="{F8EC9AFB-B4B7-4E98-A7C0-4AE0AC310C77}"/>
                </a:ext>
              </a:extLst>
            </p:cNvPr>
            <p:cNvGraphicFramePr>
              <a:graphicFrameLocks/>
            </p:cNvGraphicFramePr>
            <p:nvPr/>
          </p:nvGraphicFramePr>
          <p:xfrm>
            <a:off x="696993" y="1667331"/>
            <a:ext cx="6094183" cy="3344731"/>
          </p:xfrm>
          <a:graphic>
            <a:graphicData uri="http://schemas.openxmlformats.org/drawingml/2006/chart">
              <c:chart xmlns:c="http://schemas.openxmlformats.org/drawingml/2006/chart" xmlns:r="http://schemas.openxmlformats.org/officeDocument/2006/relationships" r:id="rId5"/>
            </a:graphicData>
          </a:graphic>
        </p:graphicFrame>
        <p:grpSp>
          <p:nvGrpSpPr>
            <p:cNvPr id="66" name="Group 65">
              <a:extLst>
                <a:ext uri="{FF2B5EF4-FFF2-40B4-BE49-F238E27FC236}">
                  <a16:creationId xmlns:a16="http://schemas.microsoft.com/office/drawing/2014/main" id="{2BCEB722-0CFE-44D5-83B2-7DE7076835A7}"/>
                </a:ext>
              </a:extLst>
            </p:cNvPr>
            <p:cNvGrpSpPr/>
            <p:nvPr/>
          </p:nvGrpSpPr>
          <p:grpSpPr>
            <a:xfrm>
              <a:off x="1118519" y="2338885"/>
              <a:ext cx="3751495" cy="2340343"/>
              <a:chOff x="4592404" y="1975180"/>
              <a:chExt cx="3751495" cy="2340343"/>
            </a:xfrm>
          </p:grpSpPr>
          <p:graphicFrame>
            <p:nvGraphicFramePr>
              <p:cNvPr id="67" name="Chart 66">
                <a:extLst>
                  <a:ext uri="{FF2B5EF4-FFF2-40B4-BE49-F238E27FC236}">
                    <a16:creationId xmlns:a16="http://schemas.microsoft.com/office/drawing/2014/main" id="{3C9987F1-F446-4D0C-941F-40651852A4A2}"/>
                  </a:ext>
                </a:extLst>
              </p:cNvPr>
              <p:cNvGraphicFramePr>
                <a:graphicFrameLocks/>
              </p:cNvGraphicFramePr>
              <p:nvPr/>
            </p:nvGraphicFramePr>
            <p:xfrm>
              <a:off x="4592404" y="1975180"/>
              <a:ext cx="3751495" cy="2340343"/>
            </p:xfrm>
            <a:graphic>
              <a:graphicData uri="http://schemas.openxmlformats.org/drawingml/2006/chart">
                <c:chart xmlns:c="http://schemas.openxmlformats.org/drawingml/2006/chart" xmlns:r="http://schemas.openxmlformats.org/officeDocument/2006/relationships" r:id="rId6"/>
              </a:graphicData>
            </a:graphic>
          </p:graphicFrame>
          <p:sp>
            <p:nvSpPr>
              <p:cNvPr id="68" name="TextBox 10">
                <a:extLst>
                  <a:ext uri="{FF2B5EF4-FFF2-40B4-BE49-F238E27FC236}">
                    <a16:creationId xmlns:a16="http://schemas.microsoft.com/office/drawing/2014/main" id="{FA4484F2-FDF0-48A4-A660-12EC0DC1189B}"/>
                  </a:ext>
                </a:extLst>
              </p:cNvPr>
              <p:cNvSpPr txBox="1"/>
              <p:nvPr/>
            </p:nvSpPr>
            <p:spPr>
              <a:xfrm>
                <a:off x="6092560" y="2507327"/>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94</a:t>
                </a:r>
                <a:r>
                  <a:rPr kumimoji="0" lang="en-US" sz="14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a:t>
                </a:r>
                <a:endParaRPr kumimoji="0" lang="en-GB" sz="2799"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cxnSp>
            <p:nvCxnSpPr>
              <p:cNvPr id="71" name="Straight Connector 70">
                <a:extLst>
                  <a:ext uri="{FF2B5EF4-FFF2-40B4-BE49-F238E27FC236}">
                    <a16:creationId xmlns:a16="http://schemas.microsoft.com/office/drawing/2014/main" id="{B191A30F-842B-4DC4-BC4E-D5EE9D1E9695}"/>
                  </a:ext>
                </a:extLst>
              </p:cNvPr>
              <p:cNvCxnSpPr/>
              <p:nvPr/>
            </p:nvCxnSpPr>
            <p:spPr>
              <a:xfrm>
                <a:off x="6476537" y="2142767"/>
                <a:ext cx="0" cy="360000"/>
              </a:xfrm>
              <a:prstGeom prst="line">
                <a:avLst/>
              </a:prstGeom>
              <a:solidFill>
                <a:srgbClr val="00CCFF"/>
              </a:solidFill>
              <a:ln w="34925" cap="flat" cmpd="sng" algn="ctr">
                <a:solidFill>
                  <a:srgbClr val="92D050"/>
                </a:solidFill>
                <a:prstDash val="solid"/>
              </a:ln>
              <a:effectLst/>
            </p:spPr>
          </p:cxnSp>
          <p:sp>
            <p:nvSpPr>
              <p:cNvPr id="72" name="Oval 71">
                <a:extLst>
                  <a:ext uri="{FF2B5EF4-FFF2-40B4-BE49-F238E27FC236}">
                    <a16:creationId xmlns:a16="http://schemas.microsoft.com/office/drawing/2014/main" id="{8A3B783B-22D6-4F81-8DE7-A5FA3F132BD7}"/>
                  </a:ext>
                </a:extLst>
              </p:cNvPr>
              <p:cNvSpPr/>
              <p:nvPr/>
            </p:nvSpPr>
            <p:spPr>
              <a:xfrm rot="10800000" flipV="1">
                <a:off x="6424053" y="2479944"/>
                <a:ext cx="108000" cy="108000"/>
              </a:xfrm>
              <a:prstGeom prst="ellipse">
                <a:avLst/>
              </a:prstGeom>
              <a:solidFill>
                <a:srgbClr val="92D050"/>
              </a:solidFill>
              <a:ln w="25400" cap="flat" cmpd="sng" algn="ctr">
                <a:solidFill>
                  <a:srgbClr val="92D050"/>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E43605B1-52D8-44DE-8C12-26511A2B7EB1}"/>
                  </a:ext>
                </a:extLst>
              </p:cNvPr>
              <p:cNvSpPr txBox="1"/>
              <p:nvPr/>
            </p:nvSpPr>
            <p:spPr>
              <a:xfrm>
                <a:off x="5549649" y="2940544"/>
                <a:ext cx="1836000" cy="954107"/>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of new HIV infections among key populations and their partners</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grpSp>
      </p:grpSp>
      <p:grpSp>
        <p:nvGrpSpPr>
          <p:cNvPr id="2" name="Group 1">
            <a:extLst>
              <a:ext uri="{FF2B5EF4-FFF2-40B4-BE49-F238E27FC236}">
                <a16:creationId xmlns:a16="http://schemas.microsoft.com/office/drawing/2014/main" id="{FF0096CB-A5E9-4199-BB0F-88662C8D51FA}"/>
              </a:ext>
            </a:extLst>
          </p:cNvPr>
          <p:cNvGrpSpPr/>
          <p:nvPr/>
        </p:nvGrpSpPr>
        <p:grpSpPr>
          <a:xfrm>
            <a:off x="1866073" y="5594583"/>
            <a:ext cx="9226620" cy="1043239"/>
            <a:chOff x="1864543" y="5318631"/>
            <a:chExt cx="9229958" cy="1043616"/>
          </a:xfrm>
        </p:grpSpPr>
        <p:grpSp>
          <p:nvGrpSpPr>
            <p:cNvPr id="54" name="Group 53">
              <a:extLst>
                <a:ext uri="{FF2B5EF4-FFF2-40B4-BE49-F238E27FC236}">
                  <a16:creationId xmlns:a16="http://schemas.microsoft.com/office/drawing/2014/main" id="{157C01D0-3D34-4307-BFF1-C03734A059B5}"/>
                </a:ext>
              </a:extLst>
            </p:cNvPr>
            <p:cNvGrpSpPr/>
            <p:nvPr/>
          </p:nvGrpSpPr>
          <p:grpSpPr>
            <a:xfrm>
              <a:off x="6090588" y="5331581"/>
              <a:ext cx="2626912" cy="376291"/>
              <a:chOff x="3733480" y="5341189"/>
              <a:chExt cx="2626912" cy="376291"/>
            </a:xfrm>
          </p:grpSpPr>
          <p:sp>
            <p:nvSpPr>
              <p:cNvPr id="97" name="TextBox 33">
                <a:extLst>
                  <a:ext uri="{FF2B5EF4-FFF2-40B4-BE49-F238E27FC236}">
                    <a16:creationId xmlns:a16="http://schemas.microsoft.com/office/drawing/2014/main" id="{99AAA19F-3457-455D-AF4F-5F89DEBE48A1}"/>
                  </a:ext>
                </a:extLst>
              </p:cNvPr>
              <p:cNvSpPr txBox="1"/>
              <p:nvPr/>
            </p:nvSpPr>
            <p:spPr>
              <a:xfrm>
                <a:off x="3733480" y="5409703"/>
                <a:ext cx="180000" cy="307777"/>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8" name="Rectangle 97">
                <a:extLst>
                  <a:ext uri="{FF2B5EF4-FFF2-40B4-BE49-F238E27FC236}">
                    <a16:creationId xmlns:a16="http://schemas.microsoft.com/office/drawing/2014/main" id="{BE80A2DF-81CE-414A-AF1F-C73FDC03AE22}"/>
                  </a:ext>
                </a:extLst>
              </p:cNvPr>
              <p:cNvSpPr/>
              <p:nvPr/>
            </p:nvSpPr>
            <p:spPr>
              <a:xfrm>
                <a:off x="3872547" y="5341189"/>
                <a:ext cx="2487845"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 who have sex with men</a:t>
                </a:r>
              </a:p>
            </p:txBody>
          </p:sp>
        </p:grpSp>
        <p:grpSp>
          <p:nvGrpSpPr>
            <p:cNvPr id="55" name="Group 54">
              <a:extLst>
                <a:ext uri="{FF2B5EF4-FFF2-40B4-BE49-F238E27FC236}">
                  <a16:creationId xmlns:a16="http://schemas.microsoft.com/office/drawing/2014/main" id="{FC5DE59D-0B5E-4E4B-AF67-F67E4ACC3D73}"/>
                </a:ext>
              </a:extLst>
            </p:cNvPr>
            <p:cNvGrpSpPr/>
            <p:nvPr/>
          </p:nvGrpSpPr>
          <p:grpSpPr>
            <a:xfrm>
              <a:off x="3284866" y="5329737"/>
              <a:ext cx="2311691" cy="307777"/>
              <a:chOff x="5695627" y="4884463"/>
              <a:chExt cx="2311691" cy="307777"/>
            </a:xfrm>
          </p:grpSpPr>
          <p:sp>
            <p:nvSpPr>
              <p:cNvPr id="95" name="Rectangle 94">
                <a:extLst>
                  <a:ext uri="{FF2B5EF4-FFF2-40B4-BE49-F238E27FC236}">
                    <a16:creationId xmlns:a16="http://schemas.microsoft.com/office/drawing/2014/main" id="{AD1A1846-1B60-4D74-8684-85167D6E29A4}"/>
                  </a:ext>
                </a:extLst>
              </p:cNvPr>
              <p:cNvSpPr/>
              <p:nvPr/>
            </p:nvSpPr>
            <p:spPr>
              <a:xfrm>
                <a:off x="5695627" y="4938316"/>
                <a:ext cx="180000" cy="180000"/>
              </a:xfrm>
              <a:prstGeom prst="rect">
                <a:avLst/>
              </a:prstGeom>
              <a:solidFill>
                <a:srgbClr val="00CC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6" name="Rectangle 95">
                <a:extLst>
                  <a:ext uri="{FF2B5EF4-FFF2-40B4-BE49-F238E27FC236}">
                    <a16:creationId xmlns:a16="http://schemas.microsoft.com/office/drawing/2014/main" id="{12B2E6DD-087A-41DC-AE45-FBE348865573}"/>
                  </a:ext>
                </a:extLst>
              </p:cNvPr>
              <p:cNvSpPr/>
              <p:nvPr/>
            </p:nvSpPr>
            <p:spPr>
              <a:xfrm>
                <a:off x="5825071" y="4884463"/>
                <a:ext cx="218224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who inject drugs</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6" name="Group 55">
              <a:extLst>
                <a:ext uri="{FF2B5EF4-FFF2-40B4-BE49-F238E27FC236}">
                  <a16:creationId xmlns:a16="http://schemas.microsoft.com/office/drawing/2014/main" id="{4873304B-D01E-4DE2-881F-590485F22C34}"/>
                </a:ext>
              </a:extLst>
            </p:cNvPr>
            <p:cNvGrpSpPr/>
            <p:nvPr/>
          </p:nvGrpSpPr>
          <p:grpSpPr>
            <a:xfrm>
              <a:off x="6090588" y="5920619"/>
              <a:ext cx="2007160" cy="307777"/>
              <a:chOff x="5691470" y="5777154"/>
              <a:chExt cx="2007160" cy="307777"/>
            </a:xfrm>
          </p:grpSpPr>
          <p:sp>
            <p:nvSpPr>
              <p:cNvPr id="93" name="Rectangle 92">
                <a:extLst>
                  <a:ext uri="{FF2B5EF4-FFF2-40B4-BE49-F238E27FC236}">
                    <a16:creationId xmlns:a16="http://schemas.microsoft.com/office/drawing/2014/main" id="{0586E9B4-3EDB-46BE-A331-70648822F4D8}"/>
                  </a:ext>
                </a:extLst>
              </p:cNvPr>
              <p:cNvSpPr/>
              <p:nvPr/>
            </p:nvSpPr>
            <p:spPr>
              <a:xfrm>
                <a:off x="5691470" y="5810140"/>
                <a:ext cx="180000" cy="180000"/>
              </a:xfrm>
              <a:prstGeom prst="rect">
                <a:avLst/>
              </a:prstGeom>
              <a:solidFill>
                <a:schemeClr val="bg1">
                  <a:lumMod val="85000"/>
                </a:scheme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4" name="Rectangle 93">
                <a:extLst>
                  <a:ext uri="{FF2B5EF4-FFF2-40B4-BE49-F238E27FC236}">
                    <a16:creationId xmlns:a16="http://schemas.microsoft.com/office/drawing/2014/main" id="{8F310774-43C0-431E-BF8A-EE3201F43273}"/>
                  </a:ext>
                </a:extLst>
              </p:cNvPr>
              <p:cNvSpPr/>
              <p:nvPr/>
            </p:nvSpPr>
            <p:spPr>
              <a:xfrm>
                <a:off x="5830539" y="5777154"/>
                <a:ext cx="1868091"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Rest of population</a:t>
                </a:r>
              </a:p>
            </p:txBody>
          </p:sp>
        </p:grpSp>
        <p:grpSp>
          <p:nvGrpSpPr>
            <p:cNvPr id="57" name="Group 56">
              <a:extLst>
                <a:ext uri="{FF2B5EF4-FFF2-40B4-BE49-F238E27FC236}">
                  <a16:creationId xmlns:a16="http://schemas.microsoft.com/office/drawing/2014/main" id="{996FBEE6-DDF8-4219-AE75-4D937F6DC62D}"/>
                </a:ext>
              </a:extLst>
            </p:cNvPr>
            <p:cNvGrpSpPr/>
            <p:nvPr/>
          </p:nvGrpSpPr>
          <p:grpSpPr>
            <a:xfrm>
              <a:off x="8896034" y="5318631"/>
              <a:ext cx="2198467" cy="370359"/>
              <a:chOff x="5695627" y="5304103"/>
              <a:chExt cx="2198467" cy="370359"/>
            </a:xfrm>
          </p:grpSpPr>
          <p:sp>
            <p:nvSpPr>
              <p:cNvPr id="70" name="TextBox 33">
                <a:extLst>
                  <a:ext uri="{FF2B5EF4-FFF2-40B4-BE49-F238E27FC236}">
                    <a16:creationId xmlns:a16="http://schemas.microsoft.com/office/drawing/2014/main" id="{9AA43573-44D7-417A-8D09-B9F323C4B2FC}"/>
                  </a:ext>
                </a:extLst>
              </p:cNvPr>
              <p:cNvSpPr txBox="1"/>
              <p:nvPr/>
            </p:nvSpPr>
            <p:spPr>
              <a:xfrm>
                <a:off x="5695627" y="5366685"/>
                <a:ext cx="180000" cy="307777"/>
              </a:xfrm>
              <a:prstGeom prst="rect">
                <a:avLst/>
              </a:prstGeom>
              <a:solidFill>
                <a:srgbClr val="FFCC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2" name="Rectangle 91">
                <a:extLst>
                  <a:ext uri="{FF2B5EF4-FFF2-40B4-BE49-F238E27FC236}">
                    <a16:creationId xmlns:a16="http://schemas.microsoft.com/office/drawing/2014/main" id="{FE049EF0-43DE-4E44-9CC1-A2572E35DFA4}"/>
                  </a:ext>
                </a:extLst>
              </p:cNvPr>
              <p:cNvSpPr/>
              <p:nvPr/>
            </p:nvSpPr>
            <p:spPr>
              <a:xfrm>
                <a:off x="5825337" y="5304103"/>
                <a:ext cx="206875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Transgender women</a:t>
                </a:r>
              </a:p>
            </p:txBody>
          </p:sp>
        </p:grpSp>
        <p:grpSp>
          <p:nvGrpSpPr>
            <p:cNvPr id="58" name="Group 57">
              <a:extLst>
                <a:ext uri="{FF2B5EF4-FFF2-40B4-BE49-F238E27FC236}">
                  <a16:creationId xmlns:a16="http://schemas.microsoft.com/office/drawing/2014/main" id="{08D582AF-23AD-4A49-96E1-1A2B8C4CA66C}"/>
                </a:ext>
              </a:extLst>
            </p:cNvPr>
            <p:cNvGrpSpPr/>
            <p:nvPr/>
          </p:nvGrpSpPr>
          <p:grpSpPr>
            <a:xfrm>
              <a:off x="1864543" y="5350479"/>
              <a:ext cx="1480233" cy="307777"/>
              <a:chOff x="3733479" y="4892820"/>
              <a:chExt cx="1480233" cy="307777"/>
            </a:xfrm>
          </p:grpSpPr>
          <p:sp>
            <p:nvSpPr>
              <p:cNvPr id="64" name="Rectangle 63">
                <a:extLst>
                  <a:ext uri="{FF2B5EF4-FFF2-40B4-BE49-F238E27FC236}">
                    <a16:creationId xmlns:a16="http://schemas.microsoft.com/office/drawing/2014/main" id="{0E01DCF2-6EB4-4DC7-9F9D-6F6CE653FA0B}"/>
                  </a:ext>
                </a:extLst>
              </p:cNvPr>
              <p:cNvSpPr/>
              <p:nvPr/>
            </p:nvSpPr>
            <p:spPr>
              <a:xfrm>
                <a:off x="3733479" y="4925806"/>
                <a:ext cx="180000" cy="180000"/>
              </a:xfrm>
              <a:prstGeom prst="rect">
                <a:avLst/>
              </a:prstGeom>
              <a:solidFill>
                <a:srgbClr val="FF99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E82C4101-0DED-47AF-9A39-4B49F75C1413}"/>
                  </a:ext>
                </a:extLst>
              </p:cNvPr>
              <p:cNvSpPr/>
              <p:nvPr/>
            </p:nvSpPr>
            <p:spPr>
              <a:xfrm>
                <a:off x="3872644" y="4892820"/>
                <a:ext cx="1341068"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workers</a:t>
                </a:r>
              </a:p>
            </p:txBody>
          </p:sp>
        </p:grpSp>
        <p:grpSp>
          <p:nvGrpSpPr>
            <p:cNvPr id="60" name="Group 59">
              <a:extLst>
                <a:ext uri="{FF2B5EF4-FFF2-40B4-BE49-F238E27FC236}">
                  <a16:creationId xmlns:a16="http://schemas.microsoft.com/office/drawing/2014/main" id="{45632A2C-6DC9-473D-A3B2-7116830CA20F}"/>
                </a:ext>
              </a:extLst>
            </p:cNvPr>
            <p:cNvGrpSpPr/>
            <p:nvPr/>
          </p:nvGrpSpPr>
          <p:grpSpPr>
            <a:xfrm>
              <a:off x="3284866" y="5839027"/>
              <a:ext cx="2677478" cy="523220"/>
              <a:chOff x="3733477" y="5708920"/>
              <a:chExt cx="2677478" cy="523220"/>
            </a:xfrm>
          </p:grpSpPr>
          <p:sp>
            <p:nvSpPr>
              <p:cNvPr id="62" name="Rectangle 61">
                <a:extLst>
                  <a:ext uri="{FF2B5EF4-FFF2-40B4-BE49-F238E27FC236}">
                    <a16:creationId xmlns:a16="http://schemas.microsoft.com/office/drawing/2014/main" id="{45202DF9-B5AF-498B-A828-C07B56622498}"/>
                  </a:ext>
                </a:extLst>
              </p:cNvPr>
              <p:cNvSpPr/>
              <p:nvPr/>
            </p:nvSpPr>
            <p:spPr>
              <a:xfrm>
                <a:off x="3733477" y="5807563"/>
                <a:ext cx="180000" cy="180000"/>
              </a:xfrm>
              <a:prstGeom prst="rect">
                <a:avLst/>
              </a:prstGeom>
              <a:solidFill>
                <a:srgbClr val="33CC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B01B8A9-6598-4B47-8AE2-257B25BAEC2E}"/>
                  </a:ext>
                </a:extLst>
              </p:cNvPr>
              <p:cNvSpPr/>
              <p:nvPr/>
            </p:nvSpPr>
            <p:spPr>
              <a:xfrm>
                <a:off x="3872545" y="5708920"/>
                <a:ext cx="2538410"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Clients of sex workers and partners of key populations</a:t>
                </a:r>
              </a:p>
            </p:txBody>
          </p:sp>
        </p:grpSp>
      </p:grpSp>
      <p:sp>
        <p:nvSpPr>
          <p:cNvPr id="107" name="Title 1">
            <a:extLst>
              <a:ext uri="{FF2B5EF4-FFF2-40B4-BE49-F238E27FC236}">
                <a16:creationId xmlns:a16="http://schemas.microsoft.com/office/drawing/2014/main" id="{A6E72C19-BF2D-4D9B-A12F-78D384AAC2DD}"/>
              </a:ext>
            </a:extLst>
          </p:cNvPr>
          <p:cNvSpPr txBox="1">
            <a:spLocks/>
          </p:cNvSpPr>
          <p:nvPr/>
        </p:nvSpPr>
        <p:spPr>
          <a:xfrm>
            <a:off x="430235" y="1189379"/>
            <a:ext cx="11063064" cy="94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063" rtl="0" eaLnBrk="1" fontAlgn="base" latinLnBrk="0" hangingPunct="1">
              <a:lnSpc>
                <a:spcPct val="90000"/>
              </a:lnSpc>
              <a:spcBef>
                <a:spcPct val="0"/>
              </a:spcBef>
              <a:spcAft>
                <a:spcPct val="0"/>
              </a:spcAft>
              <a:buClrTx/>
              <a:buSzTx/>
              <a:buFontTx/>
              <a:buNone/>
              <a:tabLst/>
              <a:defRPr/>
            </a:pPr>
            <a: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Need for focused response in HIV: </a:t>
            </a:r>
            <a:b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Epidemic mostly affecting key populations and their partners</a:t>
            </a:r>
            <a:endParaRPr kumimoji="0" lang="en-GB"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2" name="TextBox 21"/>
          <p:cNvSpPr txBox="1"/>
          <p:nvPr/>
        </p:nvSpPr>
        <p:spPr>
          <a:xfrm>
            <a:off x="2664930" y="2282521"/>
            <a:ext cx="6915132" cy="338432"/>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Distribution of new HIV infections by population, 2020</a:t>
            </a:r>
          </a:p>
        </p:txBody>
      </p:sp>
    </p:spTree>
    <p:extLst>
      <p:ext uri="{BB962C8B-B14F-4D97-AF65-F5344CB8AC3E}">
        <p14:creationId xmlns:p14="http://schemas.microsoft.com/office/powerpoint/2010/main" val="331401964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362905" y="2393365"/>
          <a:ext cx="11466870" cy="369896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243586" y="1269872"/>
            <a:ext cx="12088597" cy="503817"/>
          </a:xfrm>
          <a:prstGeom prst="rect">
            <a:avLst/>
          </a:prstGeom>
        </p:spPr>
        <p:txBody>
          <a:bodyPr>
            <a:noAutofit/>
          </a:bodyPr>
          <a:lstStyle/>
          <a:p>
            <a:r>
              <a:rPr lang="en-US" sz="2400" dirty="0"/>
              <a:t>Available data indicate higher HIV prevalence among transgender people in certain geographical areas in selected countries</a:t>
            </a:r>
            <a:endParaRPr lang="en-GB" sz="2400" dirty="0"/>
          </a:p>
        </p:txBody>
      </p:sp>
      <p:sp>
        <p:nvSpPr>
          <p:cNvPr id="13" name="TextBox 12"/>
          <p:cNvSpPr txBox="1"/>
          <p:nvPr/>
        </p:nvSpPr>
        <p:spPr>
          <a:xfrm>
            <a:off x="207764" y="6564398"/>
            <a:ext cx="11495672" cy="247756"/>
          </a:xfrm>
          <a:prstGeom prst="rect">
            <a:avLst/>
          </a:prstGeom>
          <a:noFill/>
        </p:spPr>
        <p:txBody>
          <a:bodyPr wrap="square" lIns="108258" tIns="54124" rIns="108258" bIns="54124">
            <a:spAutoFit/>
          </a:bodyPr>
          <a:lstStyle/>
          <a:p>
            <a:pPr defTabSz="1086090" fontAlgn="auto">
              <a:spcBef>
                <a:spcPts val="0"/>
              </a:spcBef>
              <a:spcAft>
                <a:spcPts val="0"/>
              </a:spcAft>
              <a:defRPr/>
            </a:pPr>
            <a:r>
              <a:rPr lang="en-US" sz="900" kern="0" dirty="0">
                <a:solidFill>
                  <a:sysClr val="windowText" lastClr="000000"/>
                </a:solidFill>
                <a:cs typeface="Arial" pitchFamily="34" charset="0"/>
                <a:sym typeface="Calibri"/>
              </a:rPr>
              <a:t>Source: Prepared by  </a:t>
            </a:r>
            <a:r>
              <a:rPr lang="en-US" sz="900" kern="0" dirty="0">
                <a:solidFill>
                  <a:sysClr val="windowText" lastClr="000000"/>
                </a:solidFill>
                <a:cs typeface="Arial" pitchFamily="34" charset="0"/>
                <a:sym typeface="Calibri"/>
                <a:hlinkClick r:id="rId4"/>
              </a:rPr>
              <a:t>www.aidsdatahub.org</a:t>
            </a:r>
            <a:r>
              <a:rPr lang="en-US" sz="900" kern="0" dirty="0">
                <a:solidFill>
                  <a:sysClr val="windowText" lastClr="000000"/>
                </a:solidFill>
                <a:cs typeface="Arial" pitchFamily="34" charset="0"/>
                <a:sym typeface="Calibri"/>
              </a:rPr>
              <a:t> based on HIV Sentinel </a:t>
            </a:r>
            <a:r>
              <a:rPr lang="en-US" sz="900" kern="0">
                <a:solidFill>
                  <a:sysClr val="windowText" lastClr="000000"/>
                </a:solidFill>
                <a:cs typeface="Arial" pitchFamily="34" charset="0"/>
                <a:sym typeface="Calibri"/>
              </a:rPr>
              <a:t>Surveillance Surveys</a:t>
            </a:r>
            <a:r>
              <a:rPr lang="en-US" sz="900" kern="0" dirty="0">
                <a:solidFill>
                  <a:sysClr val="windowText" lastClr="000000"/>
                </a:solidFill>
                <a:cs typeface="Arial" pitchFamily="34" charset="0"/>
                <a:sym typeface="Calibri"/>
              </a:rPr>
              <a:t>, Integrated Biological and Behavioral Surveillance surveys </a:t>
            </a:r>
            <a:r>
              <a:rPr lang="en-US" sz="900" dirty="0">
                <a:solidFill>
                  <a:prstClr val="black"/>
                </a:solidFill>
                <a:cs typeface="Arial" pitchFamily="34" charset="0"/>
                <a:sym typeface="Calibri"/>
              </a:rPr>
              <a:t>and other serological survey reports</a:t>
            </a:r>
            <a:endParaRPr lang="en-GB" sz="900" dirty="0">
              <a:solidFill>
                <a:prstClr val="black"/>
              </a:solidFill>
              <a:cs typeface="Arial" pitchFamily="34" charset="0"/>
              <a:sym typeface="Calibri"/>
            </a:endParaRPr>
          </a:p>
        </p:txBody>
      </p:sp>
      <p:sp>
        <p:nvSpPr>
          <p:cNvPr id="14" name="Rectangle 13"/>
          <p:cNvSpPr/>
          <p:nvPr/>
        </p:nvSpPr>
        <p:spPr>
          <a:xfrm>
            <a:off x="1273209" y="2205306"/>
            <a:ext cx="9114418" cy="632218"/>
          </a:xfrm>
          <a:prstGeom prst="rect">
            <a:avLst/>
          </a:prstGeom>
        </p:spPr>
        <p:txBody>
          <a:bodyPr wrap="square" lIns="108258" tIns="54124" rIns="108258" bIns="54124">
            <a:spAutoFit/>
          </a:bodyPr>
          <a:lstStyle/>
          <a:p>
            <a:pPr algn="ctr" defTabSz="1086090" fontAlgn="auto">
              <a:spcBef>
                <a:spcPts val="0"/>
              </a:spcBef>
              <a:spcAft>
                <a:spcPts val="0"/>
              </a:spcAft>
              <a:defRPr/>
            </a:pPr>
            <a:r>
              <a:rPr lang="en-US" sz="1700" b="1" dirty="0">
                <a:solidFill>
                  <a:prstClr val="black"/>
                </a:solidFill>
                <a:cs typeface="Arial" pitchFamily="34" charset="0"/>
              </a:rPr>
              <a:t>National versus location specific HIV prevalence among transgender, countries where data is available, 2015 - 2020</a:t>
            </a:r>
            <a:endParaRPr lang="en-GB" sz="1700" b="1" dirty="0">
              <a:solidFill>
                <a:prstClr val="black"/>
              </a:solidFill>
              <a:cs typeface="Arial" pitchFamily="34" charset="0"/>
            </a:endParaRPr>
          </a:p>
        </p:txBody>
      </p:sp>
      <p:sp>
        <p:nvSpPr>
          <p:cNvPr id="7" name="TextBox 1">
            <a:extLst>
              <a:ext uri="{FF2B5EF4-FFF2-40B4-BE49-F238E27FC236}">
                <a16:creationId xmlns:a16="http://schemas.microsoft.com/office/drawing/2014/main" id="{1711C591-2A31-4919-AF84-5148E44B6531}"/>
              </a:ext>
            </a:extLst>
          </p:cNvPr>
          <p:cNvSpPr txBox="1"/>
          <p:nvPr/>
        </p:nvSpPr>
        <p:spPr>
          <a:xfrm>
            <a:off x="2784830" y="6167439"/>
            <a:ext cx="6262430" cy="3189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r>
              <a:rPr lang="en-US" dirty="0">
                <a:solidFill>
                  <a:prstClr val="black"/>
                </a:solidFill>
                <a:latin typeface="Arial"/>
              </a:rPr>
              <a:t>* Mixed survey sample of MSM and TG. For Nepal, data for Kathmandu is reported as national</a:t>
            </a:r>
          </a:p>
        </p:txBody>
      </p:sp>
    </p:spTree>
    <p:extLst>
      <p:ext uri="{BB962C8B-B14F-4D97-AF65-F5344CB8AC3E}">
        <p14:creationId xmlns:p14="http://schemas.microsoft.com/office/powerpoint/2010/main" val="213173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12CAD5B-B3B3-4117-BCEA-E5EC77485795}"/>
              </a:ext>
            </a:extLst>
          </p:cNvPr>
          <p:cNvGraphicFramePr>
            <a:graphicFrameLocks/>
          </p:cNvGraphicFramePr>
          <p:nvPr/>
        </p:nvGraphicFramePr>
        <p:xfrm>
          <a:off x="662980" y="1798155"/>
          <a:ext cx="10866041" cy="477286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339526" y="1437780"/>
            <a:ext cx="11297081" cy="503817"/>
          </a:xfrm>
        </p:spPr>
        <p:txBody>
          <a:bodyPr>
            <a:noAutofit/>
          </a:bodyPr>
          <a:lstStyle/>
          <a:p>
            <a:r>
              <a:rPr lang="en-US" dirty="0"/>
              <a:t>High HIV prevalence observed in certain cities and geographical locations</a:t>
            </a:r>
            <a:endParaRPr lang="en-GB" dirty="0"/>
          </a:p>
        </p:txBody>
      </p:sp>
      <p:sp>
        <p:nvSpPr>
          <p:cNvPr id="14" name="TextBox 13"/>
          <p:cNvSpPr txBox="1"/>
          <p:nvPr/>
        </p:nvSpPr>
        <p:spPr>
          <a:xfrm>
            <a:off x="123658" y="6581403"/>
            <a:ext cx="11944685" cy="230749"/>
          </a:xfrm>
          <a:prstGeom prst="rect">
            <a:avLst/>
          </a:prstGeom>
          <a:noFill/>
        </p:spPr>
        <p:txBody>
          <a:bodyPr wrap="square">
            <a:spAutoFit/>
          </a:bodyPr>
          <a:lstStyle/>
          <a:p>
            <a:pPr defTabSz="913943" fontAlgn="auto">
              <a:spcBef>
                <a:spcPts val="0"/>
              </a:spcBef>
              <a:spcAft>
                <a:spcPts val="0"/>
              </a:spcAft>
              <a:defRPr/>
            </a:pPr>
            <a:r>
              <a:rPr lang="en-US" sz="900" kern="0" dirty="0">
                <a:solidFill>
                  <a:sysClr val="windowText" lastClr="000000"/>
                </a:solidFill>
                <a:latin typeface="Arial"/>
                <a:cs typeface="Arial" pitchFamily="34" charset="0"/>
                <a:sym typeface="Calibri"/>
              </a:rPr>
              <a:t>Source: Prepared by  </a:t>
            </a:r>
            <a:r>
              <a:rPr lang="en-US" sz="900" kern="0" dirty="0">
                <a:solidFill>
                  <a:sysClr val="windowText" lastClr="000000"/>
                </a:solidFill>
                <a:latin typeface="Arial"/>
                <a:cs typeface="Arial" pitchFamily="34" charset="0"/>
                <a:sym typeface="Calibri"/>
                <a:hlinkClick r:id="rId4"/>
              </a:rPr>
              <a:t>www.aidsdatahub.org</a:t>
            </a:r>
            <a:r>
              <a:rPr lang="en-US" sz="900" kern="0" dirty="0">
                <a:solidFill>
                  <a:sysClr val="windowText" lastClr="000000"/>
                </a:solidFill>
                <a:latin typeface="Arial"/>
                <a:cs typeface="Arial" pitchFamily="34" charset="0"/>
                <a:sym typeface="Calibri"/>
              </a:rPr>
              <a:t> based on HIV Sentinel Surveillance surveys, Integrated Biological and Behavioral Surveillance surveys </a:t>
            </a:r>
            <a:r>
              <a:rPr lang="en-US" sz="900" dirty="0">
                <a:solidFill>
                  <a:prstClr val="black"/>
                </a:solidFill>
                <a:latin typeface="Arial"/>
                <a:cs typeface="Arial" pitchFamily="34" charset="0"/>
                <a:sym typeface="Calibri"/>
              </a:rPr>
              <a:t>and other serological survey reports</a:t>
            </a:r>
            <a:endParaRPr lang="en-GB" sz="900" dirty="0">
              <a:solidFill>
                <a:prstClr val="black"/>
              </a:solidFill>
              <a:latin typeface="Arial"/>
              <a:cs typeface="Arial" pitchFamily="34" charset="0"/>
              <a:sym typeface="Calibri"/>
            </a:endParaRPr>
          </a:p>
        </p:txBody>
      </p:sp>
      <p:sp>
        <p:nvSpPr>
          <p:cNvPr id="15" name="TextBox 14"/>
          <p:cNvSpPr txBox="1"/>
          <p:nvPr/>
        </p:nvSpPr>
        <p:spPr>
          <a:xfrm>
            <a:off x="1778082" y="1846196"/>
            <a:ext cx="7491518" cy="338354"/>
          </a:xfrm>
          <a:prstGeom prst="rect">
            <a:avLst/>
          </a:prstGeom>
          <a:noFill/>
        </p:spPr>
        <p:txBody>
          <a:bodyPr wrap="none" rtlCol="0">
            <a:spAutoFit/>
          </a:bodyPr>
          <a:lstStyle/>
          <a:p>
            <a:pPr defTabSz="913943" fontAlgn="auto">
              <a:spcBef>
                <a:spcPts val="0"/>
              </a:spcBef>
              <a:spcAft>
                <a:spcPts val="0"/>
              </a:spcAft>
              <a:defRPr/>
            </a:pPr>
            <a:r>
              <a:rPr lang="en-US" sz="1600" b="1" dirty="0">
                <a:solidFill>
                  <a:prstClr val="black"/>
                </a:solidFill>
                <a:latin typeface="Arial"/>
                <a:cs typeface="Arial" pitchFamily="34" charset="0"/>
              </a:rPr>
              <a:t>HIV prevalence among transgender people, latest available data, 2012-2020</a:t>
            </a:r>
            <a:endParaRPr lang="en-GB" sz="1600" b="1" dirty="0">
              <a:solidFill>
                <a:prstClr val="black"/>
              </a:solidFill>
              <a:latin typeface="Arial"/>
              <a:cs typeface="Arial" pitchFamily="34" charset="0"/>
            </a:endParaRPr>
          </a:p>
        </p:txBody>
      </p:sp>
    </p:spTree>
    <p:extLst>
      <p:ext uri="{BB962C8B-B14F-4D97-AF65-F5344CB8AC3E}">
        <p14:creationId xmlns:p14="http://schemas.microsoft.com/office/powerpoint/2010/main" val="14931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42040"/>
            <a:ext cx="11305256" cy="504000"/>
          </a:xfrm>
          <a:ln>
            <a:noFill/>
          </a:ln>
        </p:spPr>
        <p:txBody>
          <a:bodyPr>
            <a:noAutofit/>
          </a:bodyPr>
          <a:lstStyle/>
          <a:p>
            <a:r>
              <a:rPr lang="en-US" dirty="0"/>
              <a:t>High STI and hepatitis prevalence among transgender people, 2012-2019</a:t>
            </a:r>
            <a:endParaRPr lang="en-GB" dirty="0"/>
          </a:p>
        </p:txBody>
      </p:sp>
      <p:sp>
        <p:nvSpPr>
          <p:cNvPr id="6" name="TextBox 5"/>
          <p:cNvSpPr txBox="1"/>
          <p:nvPr/>
        </p:nvSpPr>
        <p:spPr>
          <a:xfrm>
            <a:off x="263352" y="6627168"/>
            <a:ext cx="10032032" cy="230832"/>
          </a:xfrm>
          <a:prstGeom prst="rect">
            <a:avLst/>
          </a:prstGeom>
          <a:noFill/>
        </p:spPr>
        <p:txBody>
          <a:bodyPr wrap="square">
            <a:spAutoFit/>
          </a:bodyPr>
          <a:lstStyle/>
          <a:p>
            <a:pPr fontAlgn="auto">
              <a:spcBef>
                <a:spcPts val="0"/>
              </a:spcBef>
              <a:spcAft>
                <a:spcPts val="0"/>
              </a:spcAft>
              <a:defRPr/>
            </a:pPr>
            <a:r>
              <a:rPr lang="en-US" sz="900" kern="0" dirty="0">
                <a:solidFill>
                  <a:sysClr val="windowText" lastClr="000000"/>
                </a:solidFill>
                <a:cs typeface="Arial" pitchFamily="34" charset="0"/>
                <a:sym typeface="Calibri"/>
              </a:rPr>
              <a:t>Source: Prepared by  </a:t>
            </a:r>
            <a:r>
              <a:rPr lang="en-US" sz="900" kern="0" dirty="0">
                <a:solidFill>
                  <a:sysClr val="windowText" lastClr="000000"/>
                </a:solidFill>
                <a:cs typeface="Arial" pitchFamily="34" charset="0"/>
                <a:sym typeface="Calibri"/>
                <a:hlinkClick r:id="rId2"/>
              </a:rPr>
              <a:t>www.aidsdatahub.org</a:t>
            </a:r>
            <a:r>
              <a:rPr lang="en-US" sz="900" kern="0" dirty="0">
                <a:solidFill>
                  <a:sysClr val="windowText" lastClr="000000"/>
                </a:solidFill>
                <a:cs typeface="Arial" pitchFamily="34" charset="0"/>
                <a:sym typeface="Calibri"/>
              </a:rPr>
              <a:t> based on HIV Sentinel Surveillance Surveys, and Integrated Biological and Behavioral Surveillance Surveys</a:t>
            </a:r>
            <a:endParaRPr lang="en-GB" sz="900" dirty="0">
              <a:solidFill>
                <a:prstClr val="black"/>
              </a:solidFill>
              <a:cs typeface="Arial" pitchFamily="34" charset="0"/>
              <a:sym typeface="Calibri"/>
            </a:endParaRPr>
          </a:p>
        </p:txBody>
      </p:sp>
      <p:graphicFrame>
        <p:nvGraphicFramePr>
          <p:cNvPr id="7" name="Chart 6"/>
          <p:cNvGraphicFramePr>
            <a:graphicFrameLocks/>
          </p:cNvGraphicFramePr>
          <p:nvPr>
            <p:extLst>
              <p:ext uri="{D42A27DB-BD31-4B8C-83A1-F6EECF244321}">
                <p14:modId xmlns:p14="http://schemas.microsoft.com/office/powerpoint/2010/main" val="1032147035"/>
              </p:ext>
            </p:extLst>
          </p:nvPr>
        </p:nvGraphicFramePr>
        <p:xfrm>
          <a:off x="407368" y="2420888"/>
          <a:ext cx="11377264"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68535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13475</TotalTime>
  <Words>2585</Words>
  <Application>Microsoft Office PowerPoint</Application>
  <PresentationFormat>Widescreen</PresentationFormat>
  <Paragraphs>361</Paragraphs>
  <Slides>30</Slides>
  <Notes>20</Notes>
  <HiddenSlides>0</HiddenSlides>
  <MMClips>0</MMClips>
  <ScaleCrop>false</ScaleCrop>
  <HeadingPairs>
    <vt:vector size="6" baseType="variant">
      <vt:variant>
        <vt:lpstr>Fonts Used</vt:lpstr>
      </vt:variant>
      <vt:variant>
        <vt:i4>2</vt:i4>
      </vt:variant>
      <vt:variant>
        <vt:lpstr>Theme</vt:lpstr>
      </vt:variant>
      <vt:variant>
        <vt:i4>19</vt:i4>
      </vt:variant>
      <vt:variant>
        <vt:lpstr>Slide Titles</vt:lpstr>
      </vt:variant>
      <vt:variant>
        <vt:i4>30</vt:i4>
      </vt:variant>
    </vt:vector>
  </HeadingPairs>
  <TitlesOfParts>
    <vt:vector size="51" baseType="lpstr">
      <vt:lpstr>Arial</vt:lpstr>
      <vt:lpstr>Calibri</vt:lpstr>
      <vt:lpstr>1_Cover Design</vt:lpstr>
      <vt:lpstr>Layout</vt:lpstr>
      <vt:lpstr>Layout with Latest!</vt:lpstr>
      <vt:lpstr>2_Cover Design</vt:lpstr>
      <vt:lpstr>3_Cover Design</vt:lpstr>
      <vt:lpstr>1_Layout</vt:lpstr>
      <vt:lpstr>Office Theme</vt:lpstr>
      <vt:lpstr>28_Layout</vt:lpstr>
      <vt:lpstr>7_Layout</vt:lpstr>
      <vt:lpstr>48_Layout</vt:lpstr>
      <vt:lpstr>29_Layout</vt:lpstr>
      <vt:lpstr>30_Layout</vt:lpstr>
      <vt:lpstr>50_Layout</vt:lpstr>
      <vt:lpstr>18_Layout</vt:lpstr>
      <vt:lpstr>20_Layout</vt:lpstr>
      <vt:lpstr>2_Layout</vt:lpstr>
      <vt:lpstr>65_Layout</vt:lpstr>
      <vt:lpstr>32_Layout</vt:lpstr>
      <vt:lpstr>53_Layout</vt:lpstr>
      <vt:lpstr>Transgender people (male-to-female)</vt:lpstr>
      <vt:lpstr>CONTENT</vt:lpstr>
      <vt:lpstr>Data availability and  population size estimates  </vt:lpstr>
      <vt:lpstr>Transgender (male-to-female) population size estimates</vt:lpstr>
      <vt:lpstr>HIV prevalence and  epidemiology</vt:lpstr>
      <vt:lpstr>PowerPoint Presentation</vt:lpstr>
      <vt:lpstr>Available data indicate higher HIV prevalence among transgender people in certain geographical areas in selected countries</vt:lpstr>
      <vt:lpstr>High HIV prevalence observed in certain cities and geographical locations</vt:lpstr>
      <vt:lpstr>High STI and hepatitis prevalence among transgender people, 2012-2019</vt:lpstr>
      <vt:lpstr>Risk behaviors  </vt:lpstr>
      <vt:lpstr>Proportion of transgender people who reported condom use at last sex, 2012-2020</vt:lpstr>
      <vt:lpstr>Proportion of transgender people who reported condom use at last sex with casual/non-commercial male partners, 2011-2019</vt:lpstr>
      <vt:lpstr>Proportion of transgender people who reported consistent condom use with casual partners, 2012-2019</vt:lpstr>
      <vt:lpstr>Proportion of surveyed transgender people who sold sex or had sex with clients, countries where data is available, 2014 - 2018</vt:lpstr>
      <vt:lpstr>Proportion of transgender people who reported consistent condom use with male clients, 2012-2019</vt:lpstr>
      <vt:lpstr>Proportion of transgender people who reported injecting drug use, countries where data is available, 2013-2019</vt:lpstr>
      <vt:lpstr>Average number years in the profession of selling sex and averane number of clients among transgender people, 2013-2016</vt:lpstr>
      <vt:lpstr>Vulnerability and  HIV knowledge</vt:lpstr>
      <vt:lpstr>Proportion of transgender people with comprehensive HIV knowledge, 2012-2019</vt:lpstr>
      <vt:lpstr>Prevailing stigma, discrimination and violence against transgender people</vt:lpstr>
      <vt:lpstr>Social justice and human rights are fundamental to address the public health needs of transgender women </vt:lpstr>
      <vt:lpstr>National response </vt:lpstr>
      <vt:lpstr>With current level of response, we cannot end AIDS among transgender, and we cannot end AIDS in the region </vt:lpstr>
      <vt:lpstr>HIV testing coverage among transgender people, 2015-2020</vt:lpstr>
      <vt:lpstr>HIV cascade performance for Sisters, an NGO serving transgender women in Pattaya, Thailand during January – March, 2015</vt:lpstr>
      <vt:lpstr>Punitive laws hindering the HIV response in South Asia, latest available data, 2014-2019</vt:lpstr>
      <vt:lpstr>Punitive laws hindering the HIV response in South-East Asia, latest available data, 2014-2019</vt:lpstr>
      <vt:lpstr>Punitive laws hindering the HIV response in East Asia, latest available data, 2014-2019</vt:lpstr>
      <vt:lpstr>Punitive laws hindering the HIV response in the  Pacific, latest available data, 2014-2019</vt:lpstr>
      <vt:lpstr>PowerPoint Presentation</vt:lpstr>
    </vt:vector>
  </TitlesOfParts>
  <Manager/>
  <Company>HIV and AIDS Data Hub for Asia-Pacific</Company>
  <LinksUpToDate>false</LinksUpToDate>
  <SharedDoc>false</SharedDoc>
  <HyperlinkBase>https://www.aidsdatahub.org/resource/transgender-slides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Transgender</dc:title>
  <dc:subject>Get an overview of the HIV/AIDS situation for Transgender populations in 2019. Browse and view charts and graphs illustrating data on this population's basic socio-demographic indicators, HIV prevalence and epidemiology, risk behaviors, vulnerability and </dc:subject>
  <dc:creator>HIV and AIDS Data Hub for Asia-Pacific</dc:creator>
  <cp:keywords>hiv, aids, socio-demographic indicators, prevalence, epidemiology, risk behaviors, vulnerability, national response</cp:keywords>
  <dc:description/>
  <cp:lastModifiedBy>BOONYATHAROKUL, Earn</cp:lastModifiedBy>
  <cp:revision>1065</cp:revision>
  <dcterms:created xsi:type="dcterms:W3CDTF">2010-11-08T08:31:49Z</dcterms:created>
  <dcterms:modified xsi:type="dcterms:W3CDTF">2022-02-11T01:55:44Z</dcterms:modified>
  <cp:category/>
</cp:coreProperties>
</file>