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charts/chart2.xml" ContentType="application/vnd.openxmlformats-officedocument.drawingml.chart+xml"/>
  <Override PartName="/ppt/theme/themeOverride18.xml" ContentType="application/vnd.openxmlformats-officedocument.themeOverride+xml"/>
  <Override PartName="/ppt/charts/chart3.xml" ContentType="application/vnd.openxmlformats-officedocument.drawingml.chart+xml"/>
  <Override PartName="/ppt/theme/themeOverride19.xml" ContentType="application/vnd.openxmlformats-officedocument.themeOverride+xml"/>
  <Override PartName="/ppt/charts/chart4.xml" ContentType="application/vnd.openxmlformats-officedocument.drawingml.chart+xml"/>
  <Override PartName="/ppt/theme/themeOverride20.xml" ContentType="application/vnd.openxmlformats-officedocument.themeOverride+xml"/>
  <Override PartName="/ppt/charts/chart5.xml" ContentType="application/vnd.openxmlformats-officedocument.drawingml.chart+xml"/>
  <Override PartName="/ppt/theme/themeOverride21.xml" ContentType="application/vnd.openxmlformats-officedocument.themeOverride+xml"/>
  <Override PartName="/ppt/charts/chart6.xml" ContentType="application/vnd.openxmlformats-officedocument.drawingml.chart+xml"/>
  <Override PartName="/ppt/theme/themeOverride22.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theme/themeOverride23.xml" ContentType="application/vnd.openxmlformats-officedocument.themeOverride+xml"/>
  <Override PartName="/ppt/charts/chart8.xml" ContentType="application/vnd.openxmlformats-officedocument.drawingml.chart+xml"/>
  <Override PartName="/ppt/theme/themeOverride24.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theme/themeOverride25.xml" ContentType="application/vnd.openxmlformats-officedocument.themeOverride+xml"/>
  <Override PartName="/ppt/charts/chart10.xml" ContentType="application/vnd.openxmlformats-officedocument.drawingml.chart+xml"/>
  <Override PartName="/ppt/theme/themeOverride26.xml" ContentType="application/vnd.openxmlformats-officedocument.themeOverride+xml"/>
  <Override PartName="/ppt/charts/chart11.xml" ContentType="application/vnd.openxmlformats-officedocument.drawingml.chart+xml"/>
  <Override PartName="/ppt/theme/themeOverride27.xml" ContentType="application/vnd.openxmlformats-officedocument.themeOverride+xml"/>
  <Override PartName="/ppt/charts/chart12.xml" ContentType="application/vnd.openxmlformats-officedocument.drawingml.chart+xml"/>
  <Override PartName="/ppt/theme/themeOverride28.xml" ContentType="application/vnd.openxmlformats-officedocument.themeOverride+xml"/>
  <Override PartName="/ppt/charts/chart13.xml" ContentType="application/vnd.openxmlformats-officedocument.drawingml.chart+xml"/>
  <Override PartName="/ppt/theme/themeOverride29.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30.xml" ContentType="application/vnd.openxmlformats-officedocument.themeOverride+xml"/>
  <Override PartName="/ppt/charts/chart15.xml" ContentType="application/vnd.openxmlformats-officedocument.drawingml.chart+xml"/>
  <Override PartName="/ppt/theme/themeOverride31.xml" ContentType="application/vnd.openxmlformats-officedocument.themeOverride+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charts/chart18.xml" ContentType="application/vnd.openxmlformats-officedocument.drawingml.chart+xml"/>
  <Override PartName="/ppt/theme/themeOverride34.xml" ContentType="application/vnd.openxmlformats-officedocument.themeOverride+xml"/>
  <Override PartName="/ppt/drawings/drawing2.xml" ContentType="application/vnd.openxmlformats-officedocument.drawingml.chartshapes+xml"/>
  <Override PartName="/ppt/charts/chart19.xml" ContentType="application/vnd.openxmlformats-officedocument.drawingml.chart+xml"/>
  <Override PartName="/ppt/theme/themeOverride35.xml" ContentType="application/vnd.openxmlformats-officedocument.themeOverride+xml"/>
  <Override PartName="/ppt/charts/chart20.xml" ContentType="application/vnd.openxmlformats-officedocument.drawingml.chart+xml"/>
  <Override PartName="/ppt/theme/themeOverride36.xml" ContentType="application/vnd.openxmlformats-officedocument.themeOverride+xml"/>
  <Override PartName="/ppt/drawings/drawing3.xml" ContentType="application/vnd.openxmlformats-officedocument.drawingml.chartshapes+xml"/>
  <Override PartName="/ppt/charts/chart21.xml" ContentType="application/vnd.openxmlformats-officedocument.drawingml.chart+xml"/>
  <Override PartName="/ppt/theme/themeOverride37.xml" ContentType="application/vnd.openxmlformats-officedocument.themeOverride+xml"/>
  <Override PartName="/ppt/charts/chart22.xml" ContentType="application/vnd.openxmlformats-officedocument.drawingml.chart+xml"/>
  <Override PartName="/ppt/theme/themeOverride38.xml" ContentType="application/vnd.openxmlformats-officedocument.themeOverride+xml"/>
  <Override PartName="/ppt/charts/chart23.xml" ContentType="application/vnd.openxmlformats-officedocument.drawingml.chart+xml"/>
  <Override PartName="/ppt/theme/themeOverride39.xml" ContentType="application/vnd.openxmlformats-officedocument.themeOverride+xml"/>
  <Override PartName="/ppt/drawings/drawing4.xml" ContentType="application/vnd.openxmlformats-officedocument.drawingml.chartshapes+xml"/>
  <Override PartName="/ppt/charts/chart24.xml" ContentType="application/vnd.openxmlformats-officedocument.drawingml.chart+xml"/>
  <Override PartName="/ppt/theme/themeOverride40.xml" ContentType="application/vnd.openxmlformats-officedocument.themeOverride+xml"/>
  <Override PartName="/ppt/drawings/drawing5.xml" ContentType="application/vnd.openxmlformats-officedocument.drawingml.chartshapes+xml"/>
  <Override PartName="/ppt/charts/chart25.xml" ContentType="application/vnd.openxmlformats-officedocument.drawingml.chart+xml"/>
  <Override PartName="/ppt/theme/themeOverride41.xml" ContentType="application/vnd.openxmlformats-officedocument.themeOverride+xml"/>
  <Override PartName="/ppt/charts/chart26.xml" ContentType="application/vnd.openxmlformats-officedocument.drawingml.chart+xml"/>
  <Override PartName="/ppt/theme/themeOverride42.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44" r:id="rId7"/>
    <p:sldMasterId id="2147483962" r:id="rId8"/>
    <p:sldMasterId id="2147483971" r:id="rId9"/>
    <p:sldMasterId id="2147483980" r:id="rId10"/>
    <p:sldMasterId id="2147483989" r:id="rId11"/>
    <p:sldMasterId id="2147484007" r:id="rId12"/>
    <p:sldMasterId id="2147484016" r:id="rId13"/>
    <p:sldMasterId id="2147484025" r:id="rId14"/>
    <p:sldMasterId id="2147484097" r:id="rId15"/>
    <p:sldMasterId id="2147484106" r:id="rId16"/>
  </p:sldMasterIdLst>
  <p:notesMasterIdLst>
    <p:notesMasterId r:id="rId52"/>
  </p:notesMasterIdLst>
  <p:handoutMasterIdLst>
    <p:handoutMasterId r:id="rId53"/>
  </p:handoutMasterIdLst>
  <p:sldIdLst>
    <p:sldId id="266" r:id="rId17"/>
    <p:sldId id="268" r:id="rId18"/>
    <p:sldId id="351" r:id="rId19"/>
    <p:sldId id="271" r:id="rId20"/>
    <p:sldId id="316" r:id="rId21"/>
    <p:sldId id="598" r:id="rId22"/>
    <p:sldId id="599" r:id="rId23"/>
    <p:sldId id="348" r:id="rId24"/>
    <p:sldId id="328" r:id="rId25"/>
    <p:sldId id="349" r:id="rId26"/>
    <p:sldId id="329" r:id="rId27"/>
    <p:sldId id="277" r:id="rId28"/>
    <p:sldId id="320" r:id="rId29"/>
    <p:sldId id="326" r:id="rId30"/>
    <p:sldId id="327" r:id="rId31"/>
    <p:sldId id="292" r:id="rId32"/>
    <p:sldId id="330" r:id="rId33"/>
    <p:sldId id="344" r:id="rId34"/>
    <p:sldId id="332" r:id="rId35"/>
    <p:sldId id="296" r:id="rId36"/>
    <p:sldId id="338" r:id="rId37"/>
    <p:sldId id="340" r:id="rId38"/>
    <p:sldId id="304" r:id="rId39"/>
    <p:sldId id="322" r:id="rId40"/>
    <p:sldId id="342" r:id="rId41"/>
    <p:sldId id="308" r:id="rId42"/>
    <p:sldId id="343" r:id="rId43"/>
    <p:sldId id="345" r:id="rId44"/>
    <p:sldId id="600" r:id="rId45"/>
    <p:sldId id="601" r:id="rId46"/>
    <p:sldId id="334" r:id="rId47"/>
    <p:sldId id="602" r:id="rId48"/>
    <p:sldId id="603" r:id="rId49"/>
    <p:sldId id="3000" r:id="rId50"/>
    <p:sldId id="311" r:id="rId51"/>
  </p:sldIdLst>
  <p:sldSz cx="12190413" cy="6859588"/>
  <p:notesSz cx="7102475" cy="10234613"/>
  <p:defaultTextStyle>
    <a:defPPr>
      <a:defRPr lang="th-TH"/>
    </a:defPPr>
    <a:lvl1pPr algn="l" rtl="0" fontAlgn="base">
      <a:spcBef>
        <a:spcPct val="0"/>
      </a:spcBef>
      <a:spcAft>
        <a:spcPct val="0"/>
      </a:spcAft>
      <a:defRPr sz="3300" kern="1200">
        <a:solidFill>
          <a:schemeClr val="tx1"/>
        </a:solidFill>
        <a:latin typeface="Arial" pitchFamily="34" charset="0"/>
        <a:ea typeface="+mn-ea"/>
        <a:cs typeface="Cordia New" pitchFamily="34" charset="-34"/>
      </a:defRPr>
    </a:lvl1pPr>
    <a:lvl2pPr marL="544251" algn="l" rtl="0" fontAlgn="base">
      <a:spcBef>
        <a:spcPct val="0"/>
      </a:spcBef>
      <a:spcAft>
        <a:spcPct val="0"/>
      </a:spcAft>
      <a:defRPr sz="3300" kern="1200">
        <a:solidFill>
          <a:schemeClr val="tx1"/>
        </a:solidFill>
        <a:latin typeface="Arial" pitchFamily="34" charset="0"/>
        <a:ea typeface="+mn-ea"/>
        <a:cs typeface="Cordia New" pitchFamily="34" charset="-34"/>
      </a:defRPr>
    </a:lvl2pPr>
    <a:lvl3pPr marL="1088502" algn="l" rtl="0" fontAlgn="base">
      <a:spcBef>
        <a:spcPct val="0"/>
      </a:spcBef>
      <a:spcAft>
        <a:spcPct val="0"/>
      </a:spcAft>
      <a:defRPr sz="3300" kern="1200">
        <a:solidFill>
          <a:schemeClr val="tx1"/>
        </a:solidFill>
        <a:latin typeface="Arial" pitchFamily="34" charset="0"/>
        <a:ea typeface="+mn-ea"/>
        <a:cs typeface="Cordia New" pitchFamily="34" charset="-34"/>
      </a:defRPr>
    </a:lvl3pPr>
    <a:lvl4pPr marL="1632753" algn="l" rtl="0" fontAlgn="base">
      <a:spcBef>
        <a:spcPct val="0"/>
      </a:spcBef>
      <a:spcAft>
        <a:spcPct val="0"/>
      </a:spcAft>
      <a:defRPr sz="3300" kern="1200">
        <a:solidFill>
          <a:schemeClr val="tx1"/>
        </a:solidFill>
        <a:latin typeface="Arial" pitchFamily="34" charset="0"/>
        <a:ea typeface="+mn-ea"/>
        <a:cs typeface="Cordia New" pitchFamily="34" charset="-34"/>
      </a:defRPr>
    </a:lvl4pPr>
    <a:lvl5pPr marL="2177004" algn="l" rtl="0" fontAlgn="base">
      <a:spcBef>
        <a:spcPct val="0"/>
      </a:spcBef>
      <a:spcAft>
        <a:spcPct val="0"/>
      </a:spcAft>
      <a:defRPr sz="3300" kern="1200">
        <a:solidFill>
          <a:schemeClr val="tx1"/>
        </a:solidFill>
        <a:latin typeface="Arial" pitchFamily="34" charset="0"/>
        <a:ea typeface="+mn-ea"/>
        <a:cs typeface="Cordia New" pitchFamily="34" charset="-34"/>
      </a:defRPr>
    </a:lvl5pPr>
    <a:lvl6pPr marL="2721254" algn="l" defTabSz="1088502" rtl="0" eaLnBrk="1" latinLnBrk="0" hangingPunct="1">
      <a:defRPr sz="3300" kern="1200">
        <a:solidFill>
          <a:schemeClr val="tx1"/>
        </a:solidFill>
        <a:latin typeface="Arial" pitchFamily="34" charset="0"/>
        <a:ea typeface="+mn-ea"/>
        <a:cs typeface="Cordia New" pitchFamily="34" charset="-34"/>
      </a:defRPr>
    </a:lvl6pPr>
    <a:lvl7pPr marL="3265505" algn="l" defTabSz="1088502" rtl="0" eaLnBrk="1" latinLnBrk="0" hangingPunct="1">
      <a:defRPr sz="3300" kern="1200">
        <a:solidFill>
          <a:schemeClr val="tx1"/>
        </a:solidFill>
        <a:latin typeface="Arial" pitchFamily="34" charset="0"/>
        <a:ea typeface="+mn-ea"/>
        <a:cs typeface="Cordia New" pitchFamily="34" charset="-34"/>
      </a:defRPr>
    </a:lvl7pPr>
    <a:lvl8pPr marL="3809756" algn="l" defTabSz="1088502" rtl="0" eaLnBrk="1" latinLnBrk="0" hangingPunct="1">
      <a:defRPr sz="3300" kern="1200">
        <a:solidFill>
          <a:schemeClr val="tx1"/>
        </a:solidFill>
        <a:latin typeface="Arial" pitchFamily="34" charset="0"/>
        <a:ea typeface="+mn-ea"/>
        <a:cs typeface="Cordia New" pitchFamily="34" charset="-34"/>
      </a:defRPr>
    </a:lvl8pPr>
    <a:lvl9pPr marL="4354007" algn="l" defTabSz="1088502" rtl="0" eaLnBrk="1" latinLnBrk="0" hangingPunct="1">
      <a:defRPr sz="33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7C80"/>
    <a:srgbClr val="D60000"/>
    <a:srgbClr val="88C540"/>
    <a:srgbClr val="00AEEF"/>
    <a:srgbClr val="F49AA7"/>
    <a:srgbClr val="FCD1AE"/>
    <a:srgbClr val="FABD8A"/>
    <a:srgbClr val="F78E1E"/>
    <a:srgbClr val="FF7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3594" autoAdjust="0"/>
  </p:normalViewPr>
  <p:slideViewPr>
    <p:cSldViewPr>
      <p:cViewPr varScale="1">
        <p:scale>
          <a:sx n="62" d="100"/>
          <a:sy n="62" d="100"/>
        </p:scale>
        <p:origin x="896" y="52"/>
      </p:cViewPr>
      <p:guideLst>
        <p:guide orient="horz" pos="2160"/>
        <p:guide pos="2880"/>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microsoft.com/office/2016/11/relationships/changesInfo" Target="changesInfos/changesInfo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F3368C3F-3913-4DDE-A301-530229B9095A}"/>
    <pc:docChg chg="delSld modSld">
      <pc:chgData name="RWODZI, Desire Tarwireyi" userId="f2e414da-657a-4eae-9cb2-9d4947cf517c" providerId="ADAL" clId="{F3368C3F-3913-4DDE-A301-530229B9095A}" dt="2021-09-16T04:42:27.662" v="11" actId="729"/>
      <pc:docMkLst>
        <pc:docMk/>
      </pc:docMkLst>
      <pc:sldChg chg="modSp mod modShow">
        <pc:chgData name="RWODZI, Desire Tarwireyi" userId="f2e414da-657a-4eae-9cb2-9d4947cf517c" providerId="ADAL" clId="{F3368C3F-3913-4DDE-A301-530229B9095A}" dt="2021-09-16T04:42:27.662" v="11" actId="729"/>
        <pc:sldMkLst>
          <pc:docMk/>
          <pc:sldMk cId="0" sldId="266"/>
        </pc:sldMkLst>
        <pc:spChg chg="mod">
          <ac:chgData name="RWODZI, Desire Tarwireyi" userId="f2e414da-657a-4eae-9cb2-9d4947cf517c" providerId="ADAL" clId="{F3368C3F-3913-4DDE-A301-530229B9095A}" dt="2021-09-16T04:26:41.876" v="8" actId="20577"/>
          <ac:spMkLst>
            <pc:docMk/>
            <pc:sldMk cId="0" sldId="266"/>
            <ac:spMk id="2" creationId="{5089C703-BFBF-4347-8254-00F773C872C9}"/>
          </ac:spMkLst>
        </pc:spChg>
      </pc:sldChg>
      <pc:sldChg chg="mod modShow">
        <pc:chgData name="RWODZI, Desire Tarwireyi" userId="f2e414da-657a-4eae-9cb2-9d4947cf517c" providerId="ADAL" clId="{F3368C3F-3913-4DDE-A301-530229B9095A}" dt="2021-09-16T04:42:27.662" v="11" actId="729"/>
        <pc:sldMkLst>
          <pc:docMk/>
          <pc:sldMk cId="0" sldId="268"/>
        </pc:sldMkLst>
      </pc:sldChg>
      <pc:sldChg chg="mod modShow">
        <pc:chgData name="RWODZI, Desire Tarwireyi" userId="f2e414da-657a-4eae-9cb2-9d4947cf517c" providerId="ADAL" clId="{F3368C3F-3913-4DDE-A301-530229B9095A}" dt="2021-09-16T04:42:27.662" v="11" actId="729"/>
        <pc:sldMkLst>
          <pc:docMk/>
          <pc:sldMk cId="0" sldId="271"/>
        </pc:sldMkLst>
      </pc:sldChg>
      <pc:sldChg chg="mod modShow">
        <pc:chgData name="RWODZI, Desire Tarwireyi" userId="f2e414da-657a-4eae-9cb2-9d4947cf517c" providerId="ADAL" clId="{F3368C3F-3913-4DDE-A301-530229B9095A}" dt="2021-09-16T04:42:27.662" v="11" actId="729"/>
        <pc:sldMkLst>
          <pc:docMk/>
          <pc:sldMk cId="819447963" sldId="277"/>
        </pc:sldMkLst>
      </pc:sldChg>
      <pc:sldChg chg="mod modShow">
        <pc:chgData name="RWODZI, Desire Tarwireyi" userId="f2e414da-657a-4eae-9cb2-9d4947cf517c" providerId="ADAL" clId="{F3368C3F-3913-4DDE-A301-530229B9095A}" dt="2021-09-16T04:42:27.662" v="11" actId="729"/>
        <pc:sldMkLst>
          <pc:docMk/>
          <pc:sldMk cId="0" sldId="292"/>
        </pc:sldMkLst>
      </pc:sldChg>
      <pc:sldChg chg="mod modShow">
        <pc:chgData name="RWODZI, Desire Tarwireyi" userId="f2e414da-657a-4eae-9cb2-9d4947cf517c" providerId="ADAL" clId="{F3368C3F-3913-4DDE-A301-530229B9095A}" dt="2021-09-16T04:42:27.662" v="11" actId="729"/>
        <pc:sldMkLst>
          <pc:docMk/>
          <pc:sldMk cId="0" sldId="296"/>
        </pc:sldMkLst>
      </pc:sldChg>
      <pc:sldChg chg="mod modShow">
        <pc:chgData name="RWODZI, Desire Tarwireyi" userId="f2e414da-657a-4eae-9cb2-9d4947cf517c" providerId="ADAL" clId="{F3368C3F-3913-4DDE-A301-530229B9095A}" dt="2021-09-16T04:42:27.662" v="11" actId="729"/>
        <pc:sldMkLst>
          <pc:docMk/>
          <pc:sldMk cId="0" sldId="304"/>
        </pc:sldMkLst>
      </pc:sldChg>
      <pc:sldChg chg="mod modShow">
        <pc:chgData name="RWODZI, Desire Tarwireyi" userId="f2e414da-657a-4eae-9cb2-9d4947cf517c" providerId="ADAL" clId="{F3368C3F-3913-4DDE-A301-530229B9095A}" dt="2021-09-16T04:42:27.662" v="11" actId="729"/>
        <pc:sldMkLst>
          <pc:docMk/>
          <pc:sldMk cId="0" sldId="308"/>
        </pc:sldMkLst>
      </pc:sldChg>
      <pc:sldChg chg="mod modShow">
        <pc:chgData name="RWODZI, Desire Tarwireyi" userId="f2e414da-657a-4eae-9cb2-9d4947cf517c" providerId="ADAL" clId="{F3368C3F-3913-4DDE-A301-530229B9095A}" dt="2021-09-16T04:42:27.662" v="11" actId="729"/>
        <pc:sldMkLst>
          <pc:docMk/>
          <pc:sldMk cId="0" sldId="311"/>
        </pc:sldMkLst>
      </pc:sldChg>
      <pc:sldChg chg="mod modShow">
        <pc:chgData name="RWODZI, Desire Tarwireyi" userId="f2e414da-657a-4eae-9cb2-9d4947cf517c" providerId="ADAL" clId="{F3368C3F-3913-4DDE-A301-530229B9095A}" dt="2021-09-16T04:42:27.662" v="11" actId="729"/>
        <pc:sldMkLst>
          <pc:docMk/>
          <pc:sldMk cId="2463590855" sldId="316"/>
        </pc:sldMkLst>
      </pc:sldChg>
      <pc:sldChg chg="mod modShow">
        <pc:chgData name="RWODZI, Desire Tarwireyi" userId="f2e414da-657a-4eae-9cb2-9d4947cf517c" providerId="ADAL" clId="{F3368C3F-3913-4DDE-A301-530229B9095A}" dt="2021-09-16T04:42:27.662" v="11" actId="729"/>
        <pc:sldMkLst>
          <pc:docMk/>
          <pc:sldMk cId="977149611" sldId="320"/>
        </pc:sldMkLst>
      </pc:sldChg>
      <pc:sldChg chg="mod modShow">
        <pc:chgData name="RWODZI, Desire Tarwireyi" userId="f2e414da-657a-4eae-9cb2-9d4947cf517c" providerId="ADAL" clId="{F3368C3F-3913-4DDE-A301-530229B9095A}" dt="2021-09-16T04:42:27.662" v="11" actId="729"/>
        <pc:sldMkLst>
          <pc:docMk/>
          <pc:sldMk cId="4092176811" sldId="322"/>
        </pc:sldMkLst>
      </pc:sldChg>
      <pc:sldChg chg="del">
        <pc:chgData name="RWODZI, Desire Tarwireyi" userId="f2e414da-657a-4eae-9cb2-9d4947cf517c" providerId="ADAL" clId="{F3368C3F-3913-4DDE-A301-530229B9095A}" dt="2021-09-16T04:35:18.294" v="9" actId="2696"/>
        <pc:sldMkLst>
          <pc:docMk/>
          <pc:sldMk cId="2832694133" sldId="323"/>
        </pc:sldMkLst>
      </pc:sldChg>
      <pc:sldChg chg="mod modShow">
        <pc:chgData name="RWODZI, Desire Tarwireyi" userId="f2e414da-657a-4eae-9cb2-9d4947cf517c" providerId="ADAL" clId="{F3368C3F-3913-4DDE-A301-530229B9095A}" dt="2021-09-16T04:42:27.662" v="11" actId="729"/>
        <pc:sldMkLst>
          <pc:docMk/>
          <pc:sldMk cId="319646618" sldId="326"/>
        </pc:sldMkLst>
      </pc:sldChg>
      <pc:sldChg chg="mod modShow">
        <pc:chgData name="RWODZI, Desire Tarwireyi" userId="f2e414da-657a-4eae-9cb2-9d4947cf517c" providerId="ADAL" clId="{F3368C3F-3913-4DDE-A301-530229B9095A}" dt="2021-09-16T04:42:27.662" v="11" actId="729"/>
        <pc:sldMkLst>
          <pc:docMk/>
          <pc:sldMk cId="626078351" sldId="327"/>
        </pc:sldMkLst>
      </pc:sldChg>
      <pc:sldChg chg="mod modShow">
        <pc:chgData name="RWODZI, Desire Tarwireyi" userId="f2e414da-657a-4eae-9cb2-9d4947cf517c" providerId="ADAL" clId="{F3368C3F-3913-4DDE-A301-530229B9095A}" dt="2021-09-16T04:42:27.662" v="11" actId="729"/>
        <pc:sldMkLst>
          <pc:docMk/>
          <pc:sldMk cId="3717772175" sldId="328"/>
        </pc:sldMkLst>
      </pc:sldChg>
      <pc:sldChg chg="mod modShow">
        <pc:chgData name="RWODZI, Desire Tarwireyi" userId="f2e414da-657a-4eae-9cb2-9d4947cf517c" providerId="ADAL" clId="{F3368C3F-3913-4DDE-A301-530229B9095A}" dt="2021-09-16T04:42:27.662" v="11" actId="729"/>
        <pc:sldMkLst>
          <pc:docMk/>
          <pc:sldMk cId="2394226840" sldId="329"/>
        </pc:sldMkLst>
      </pc:sldChg>
      <pc:sldChg chg="mod modShow">
        <pc:chgData name="RWODZI, Desire Tarwireyi" userId="f2e414da-657a-4eae-9cb2-9d4947cf517c" providerId="ADAL" clId="{F3368C3F-3913-4DDE-A301-530229B9095A}" dt="2021-09-16T04:42:27.662" v="11" actId="729"/>
        <pc:sldMkLst>
          <pc:docMk/>
          <pc:sldMk cId="1266007259" sldId="330"/>
        </pc:sldMkLst>
      </pc:sldChg>
      <pc:sldChg chg="mod modShow">
        <pc:chgData name="RWODZI, Desire Tarwireyi" userId="f2e414da-657a-4eae-9cb2-9d4947cf517c" providerId="ADAL" clId="{F3368C3F-3913-4DDE-A301-530229B9095A}" dt="2021-09-16T04:42:27.662" v="11" actId="729"/>
        <pc:sldMkLst>
          <pc:docMk/>
          <pc:sldMk cId="3571819242" sldId="332"/>
        </pc:sldMkLst>
      </pc:sldChg>
      <pc:sldChg chg="mod modShow">
        <pc:chgData name="RWODZI, Desire Tarwireyi" userId="f2e414da-657a-4eae-9cb2-9d4947cf517c" providerId="ADAL" clId="{F3368C3F-3913-4DDE-A301-530229B9095A}" dt="2021-09-16T04:42:27.662" v="11" actId="729"/>
        <pc:sldMkLst>
          <pc:docMk/>
          <pc:sldMk cId="3228392656" sldId="334"/>
        </pc:sldMkLst>
      </pc:sldChg>
      <pc:sldChg chg="mod modShow">
        <pc:chgData name="RWODZI, Desire Tarwireyi" userId="f2e414da-657a-4eae-9cb2-9d4947cf517c" providerId="ADAL" clId="{F3368C3F-3913-4DDE-A301-530229B9095A}" dt="2021-09-16T04:42:27.662" v="11" actId="729"/>
        <pc:sldMkLst>
          <pc:docMk/>
          <pc:sldMk cId="1152214099" sldId="338"/>
        </pc:sldMkLst>
      </pc:sldChg>
      <pc:sldChg chg="mod modShow">
        <pc:chgData name="RWODZI, Desire Tarwireyi" userId="f2e414da-657a-4eae-9cb2-9d4947cf517c" providerId="ADAL" clId="{F3368C3F-3913-4DDE-A301-530229B9095A}" dt="2021-09-16T04:42:27.662" v="11" actId="729"/>
        <pc:sldMkLst>
          <pc:docMk/>
          <pc:sldMk cId="1154371180" sldId="340"/>
        </pc:sldMkLst>
      </pc:sldChg>
      <pc:sldChg chg="mod modShow">
        <pc:chgData name="RWODZI, Desire Tarwireyi" userId="f2e414da-657a-4eae-9cb2-9d4947cf517c" providerId="ADAL" clId="{F3368C3F-3913-4DDE-A301-530229B9095A}" dt="2021-09-16T04:42:27.662" v="11" actId="729"/>
        <pc:sldMkLst>
          <pc:docMk/>
          <pc:sldMk cId="274726866" sldId="342"/>
        </pc:sldMkLst>
      </pc:sldChg>
      <pc:sldChg chg="mod modShow">
        <pc:chgData name="RWODZI, Desire Tarwireyi" userId="f2e414da-657a-4eae-9cb2-9d4947cf517c" providerId="ADAL" clId="{F3368C3F-3913-4DDE-A301-530229B9095A}" dt="2021-09-16T04:42:27.662" v="11" actId="729"/>
        <pc:sldMkLst>
          <pc:docMk/>
          <pc:sldMk cId="2425505808" sldId="343"/>
        </pc:sldMkLst>
      </pc:sldChg>
      <pc:sldChg chg="mod modShow">
        <pc:chgData name="RWODZI, Desire Tarwireyi" userId="f2e414da-657a-4eae-9cb2-9d4947cf517c" providerId="ADAL" clId="{F3368C3F-3913-4DDE-A301-530229B9095A}" dt="2021-09-16T04:42:27.662" v="11" actId="729"/>
        <pc:sldMkLst>
          <pc:docMk/>
          <pc:sldMk cId="3853850785" sldId="344"/>
        </pc:sldMkLst>
      </pc:sldChg>
      <pc:sldChg chg="mod modShow">
        <pc:chgData name="RWODZI, Desire Tarwireyi" userId="f2e414da-657a-4eae-9cb2-9d4947cf517c" providerId="ADAL" clId="{F3368C3F-3913-4DDE-A301-530229B9095A}" dt="2021-09-16T04:42:27.662" v="11" actId="729"/>
        <pc:sldMkLst>
          <pc:docMk/>
          <pc:sldMk cId="668321654" sldId="345"/>
        </pc:sldMkLst>
      </pc:sldChg>
      <pc:sldChg chg="mod modShow">
        <pc:chgData name="RWODZI, Desire Tarwireyi" userId="f2e414da-657a-4eae-9cb2-9d4947cf517c" providerId="ADAL" clId="{F3368C3F-3913-4DDE-A301-530229B9095A}" dt="2021-09-16T04:42:27.662" v="11" actId="729"/>
        <pc:sldMkLst>
          <pc:docMk/>
          <pc:sldMk cId="2701408909" sldId="348"/>
        </pc:sldMkLst>
      </pc:sldChg>
      <pc:sldChg chg="mod modShow">
        <pc:chgData name="RWODZI, Desire Tarwireyi" userId="f2e414da-657a-4eae-9cb2-9d4947cf517c" providerId="ADAL" clId="{F3368C3F-3913-4DDE-A301-530229B9095A}" dt="2021-09-16T04:42:27.662" v="11" actId="729"/>
        <pc:sldMkLst>
          <pc:docMk/>
          <pc:sldMk cId="1580763478" sldId="349"/>
        </pc:sldMkLst>
      </pc:sldChg>
      <pc:sldChg chg="mod modShow">
        <pc:chgData name="RWODZI, Desire Tarwireyi" userId="f2e414da-657a-4eae-9cb2-9d4947cf517c" providerId="ADAL" clId="{F3368C3F-3913-4DDE-A301-530229B9095A}" dt="2021-09-16T04:42:27.662" v="11" actId="729"/>
        <pc:sldMkLst>
          <pc:docMk/>
          <pc:sldMk cId="712841130" sldId="351"/>
        </pc:sldMkLst>
      </pc:sldChg>
      <pc:sldChg chg="mod modShow">
        <pc:chgData name="RWODZI, Desire Tarwireyi" userId="f2e414da-657a-4eae-9cb2-9d4947cf517c" providerId="ADAL" clId="{F3368C3F-3913-4DDE-A301-530229B9095A}" dt="2021-09-16T04:42:27.662" v="11" actId="729"/>
        <pc:sldMkLst>
          <pc:docMk/>
          <pc:sldMk cId="2807515785" sldId="598"/>
        </pc:sldMkLst>
      </pc:sldChg>
      <pc:sldChg chg="mod modShow">
        <pc:chgData name="RWODZI, Desire Tarwireyi" userId="f2e414da-657a-4eae-9cb2-9d4947cf517c" providerId="ADAL" clId="{F3368C3F-3913-4DDE-A301-530229B9095A}" dt="2021-09-16T04:42:27.662" v="11" actId="729"/>
        <pc:sldMkLst>
          <pc:docMk/>
          <pc:sldMk cId="1811793661" sldId="599"/>
        </pc:sldMkLst>
      </pc:sldChg>
      <pc:sldChg chg="mod modShow">
        <pc:chgData name="RWODZI, Desire Tarwireyi" userId="f2e414da-657a-4eae-9cb2-9d4947cf517c" providerId="ADAL" clId="{F3368C3F-3913-4DDE-A301-530229B9095A}" dt="2021-09-16T04:42:27.662" v="11" actId="729"/>
        <pc:sldMkLst>
          <pc:docMk/>
          <pc:sldMk cId="1445895330" sldId="600"/>
        </pc:sldMkLst>
      </pc:sldChg>
      <pc:sldChg chg="mod modShow">
        <pc:chgData name="RWODZI, Desire Tarwireyi" userId="f2e414da-657a-4eae-9cb2-9d4947cf517c" providerId="ADAL" clId="{F3368C3F-3913-4DDE-A301-530229B9095A}" dt="2021-09-16T04:42:27.662" v="11" actId="729"/>
        <pc:sldMkLst>
          <pc:docMk/>
          <pc:sldMk cId="204119934" sldId="601"/>
        </pc:sldMkLst>
      </pc:sldChg>
      <pc:sldChg chg="mod modShow">
        <pc:chgData name="RWODZI, Desire Tarwireyi" userId="f2e414da-657a-4eae-9cb2-9d4947cf517c" providerId="ADAL" clId="{F3368C3F-3913-4DDE-A301-530229B9095A}" dt="2021-09-16T04:42:27.662" v="11" actId="729"/>
        <pc:sldMkLst>
          <pc:docMk/>
          <pc:sldMk cId="735541283" sldId="602"/>
        </pc:sldMkLst>
      </pc:sldChg>
      <pc:sldChg chg="mod modShow">
        <pc:chgData name="RWODZI, Desire Tarwireyi" userId="f2e414da-657a-4eae-9cb2-9d4947cf517c" providerId="ADAL" clId="{F3368C3F-3913-4DDE-A301-530229B9095A}" dt="2021-09-16T04:42:27.662" v="11" actId="729"/>
        <pc:sldMkLst>
          <pc:docMk/>
          <pc:sldMk cId="49851277" sldId="603"/>
        </pc:sldMkLst>
      </pc:sldChg>
      <pc:sldChg chg="mod modShow">
        <pc:chgData name="RWODZI, Desire Tarwireyi" userId="f2e414da-657a-4eae-9cb2-9d4947cf517c" providerId="ADAL" clId="{F3368C3F-3913-4DDE-A301-530229B9095A}" dt="2021-09-16T04:42:27.662" v="11" actId="729"/>
        <pc:sldMkLst>
          <pc:docMk/>
          <pc:sldMk cId="2999145140" sldId="3000"/>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7.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oleObject" Target="file:///L:\@UN_WORKSHOP\YEYU_WORKSHOP\!%20Singapore%2027JULY2010\Singapore%20Workbook.xlsx" TargetMode="External"/><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oleObject" Target="file:///L:\@UN_WORKSHOP\YEYU_WORKSHOP\!%20Singapore%2027JULY2010\Singapore%20Workbook.xlsx" TargetMode="External"/><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0.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Updated%20July%202021/1.%20PLHIV_NI_Deaths_5July2021.xlsx" TargetMode="External"/><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5.xlsx"/><Relationship Id="rId1" Type="http://schemas.openxmlformats.org/officeDocument/2006/relationships/themeOverride" Target="../theme/themeOverride39.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6.xlsx"/><Relationship Id="rId1" Type="http://schemas.openxmlformats.org/officeDocument/2006/relationships/themeOverride" Target="../theme/themeOverride4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2.xml"/></Relationships>
</file>

<file path=ppt/charts/_rels/chart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Updated%20July%202021/1.%20PLHIV_NI_Deaths_5July2021.xlsx" TargetMode="External"/><Relationship Id="rId1" Type="http://schemas.openxmlformats.org/officeDocument/2006/relationships/themeOverride" Target="../theme/themeOverride19.xml"/></Relationships>
</file>

<file path=ppt/charts/_rels/chart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Updated%20July%202021/1.%20PLHIV_NI_Deaths_5July2021.xlsx" TargetMode="External"/><Relationship Id="rId1" Type="http://schemas.openxmlformats.org/officeDocument/2006/relationships/themeOverride" Target="../theme/themeOverride20.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3.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PLHIV_NI_Deaths!$D$2</c:f>
              <c:strCache>
                <c:ptCount val="1"/>
                <c:pt idx="0">
                  <c:v> PLHIV </c:v>
                </c:pt>
              </c:strCache>
            </c:strRef>
          </c:tx>
          <c:spPr>
            <a:ln w="38100">
              <a:solidFill>
                <a:srgbClr val="63CDF6"/>
              </a:solidFill>
            </a:ln>
          </c:spPr>
          <c:marker>
            <c:symbol val="none"/>
          </c:marker>
          <c:dLbls>
            <c:dLbl>
              <c:idx val="30"/>
              <c:tx>
                <c:rich>
                  <a:bodyPr/>
                  <a:lstStyle/>
                  <a:p>
                    <a:r>
                      <a:rPr lang="en-US" dirty="0"/>
                      <a:t>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9BD-4F4B-8055-3F065E4B8D9D}"/>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PLHIV_NI_Deaths!$D$564:$D$594</c:f>
              <c:numCache>
                <c:formatCode>_-* #,##0_-;\-* #,##0_-;_-* "-"??_-;_-@_-</c:formatCode>
                <c:ptCount val="31"/>
                <c:pt idx="0">
                  <c:v>397</c:v>
                </c:pt>
                <c:pt idx="1">
                  <c:v>592</c:v>
                </c:pt>
                <c:pt idx="2">
                  <c:v>827</c:v>
                </c:pt>
                <c:pt idx="3">
                  <c:v>1092</c:v>
                </c:pt>
                <c:pt idx="4">
                  <c:v>1373</c:v>
                </c:pt>
                <c:pt idx="5">
                  <c:v>1659</c:v>
                </c:pt>
                <c:pt idx="6">
                  <c:v>1943</c:v>
                </c:pt>
                <c:pt idx="7">
                  <c:v>2223</c:v>
                </c:pt>
                <c:pt idx="8">
                  <c:v>2492</c:v>
                </c:pt>
                <c:pt idx="9">
                  <c:v>2758</c:v>
                </c:pt>
                <c:pt idx="10">
                  <c:v>3020</c:v>
                </c:pt>
                <c:pt idx="11">
                  <c:v>3280</c:v>
                </c:pt>
                <c:pt idx="12">
                  <c:v>3533</c:v>
                </c:pt>
                <c:pt idx="13">
                  <c:v>3793</c:v>
                </c:pt>
                <c:pt idx="14">
                  <c:v>4063</c:v>
                </c:pt>
                <c:pt idx="15">
                  <c:v>4343</c:v>
                </c:pt>
                <c:pt idx="16">
                  <c:v>4651</c:v>
                </c:pt>
                <c:pt idx="17">
                  <c:v>4997</c:v>
                </c:pt>
                <c:pt idx="18">
                  <c:v>5370</c:v>
                </c:pt>
                <c:pt idx="19">
                  <c:v>5758</c:v>
                </c:pt>
                <c:pt idx="20">
                  <c:v>6146</c:v>
                </c:pt>
                <c:pt idx="21">
                  <c:v>6508</c:v>
                </c:pt>
                <c:pt idx="22">
                  <c:v>6830</c:v>
                </c:pt>
                <c:pt idx="23">
                  <c:v>7108</c:v>
                </c:pt>
                <c:pt idx="24">
                  <c:v>7355</c:v>
                </c:pt>
                <c:pt idx="25">
                  <c:v>7567</c:v>
                </c:pt>
                <c:pt idx="26">
                  <c:v>7745</c:v>
                </c:pt>
                <c:pt idx="27">
                  <c:v>7878</c:v>
                </c:pt>
                <c:pt idx="28">
                  <c:v>7968</c:v>
                </c:pt>
                <c:pt idx="29">
                  <c:v>8004</c:v>
                </c:pt>
                <c:pt idx="30">
                  <c:v>7987</c:v>
                </c:pt>
              </c:numCache>
            </c:numRef>
          </c:val>
          <c:smooth val="0"/>
          <c:extLst>
            <c:ext xmlns:c16="http://schemas.microsoft.com/office/drawing/2014/chart" uri="{C3380CC4-5D6E-409C-BE32-E72D297353CC}">
              <c16:uniqueId val="{00000001-99BD-4F4B-8055-3F065E4B8D9D}"/>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PLHIV_NI_Deaths!$E$564:$E$594</c:f>
              <c:numCache>
                <c:formatCode>_-* #,##0_-;\-* #,##0_-;_-* "-"??_-;_-@_-</c:formatCode>
                <c:ptCount val="31"/>
                <c:pt idx="0">
                  <c:v>346</c:v>
                </c:pt>
                <c:pt idx="1">
                  <c:v>528</c:v>
                </c:pt>
                <c:pt idx="2">
                  <c:v>747</c:v>
                </c:pt>
                <c:pt idx="3">
                  <c:v>994</c:v>
                </c:pt>
                <c:pt idx="4">
                  <c:v>1258</c:v>
                </c:pt>
                <c:pt idx="5">
                  <c:v>1520</c:v>
                </c:pt>
                <c:pt idx="6">
                  <c:v>1777</c:v>
                </c:pt>
                <c:pt idx="7">
                  <c:v>2021</c:v>
                </c:pt>
                <c:pt idx="8">
                  <c:v>2246</c:v>
                </c:pt>
                <c:pt idx="9">
                  <c:v>2469</c:v>
                </c:pt>
                <c:pt idx="10">
                  <c:v>2690</c:v>
                </c:pt>
                <c:pt idx="11">
                  <c:v>2918</c:v>
                </c:pt>
                <c:pt idx="12">
                  <c:v>3153</c:v>
                </c:pt>
                <c:pt idx="13">
                  <c:v>3390</c:v>
                </c:pt>
                <c:pt idx="14">
                  <c:v>3631</c:v>
                </c:pt>
                <c:pt idx="15">
                  <c:v>3874</c:v>
                </c:pt>
                <c:pt idx="16">
                  <c:v>4138</c:v>
                </c:pt>
                <c:pt idx="17">
                  <c:v>4440</c:v>
                </c:pt>
                <c:pt idx="18">
                  <c:v>4777</c:v>
                </c:pt>
                <c:pt idx="19">
                  <c:v>5129</c:v>
                </c:pt>
                <c:pt idx="20">
                  <c:v>5481</c:v>
                </c:pt>
                <c:pt idx="21">
                  <c:v>5793</c:v>
                </c:pt>
                <c:pt idx="22">
                  <c:v>6061</c:v>
                </c:pt>
                <c:pt idx="23">
                  <c:v>6293</c:v>
                </c:pt>
                <c:pt idx="24">
                  <c:v>6489</c:v>
                </c:pt>
                <c:pt idx="25">
                  <c:v>6660</c:v>
                </c:pt>
                <c:pt idx="26">
                  <c:v>6792</c:v>
                </c:pt>
                <c:pt idx="27">
                  <c:v>6868</c:v>
                </c:pt>
                <c:pt idx="28">
                  <c:v>6908</c:v>
                </c:pt>
                <c:pt idx="29">
                  <c:v>6886</c:v>
                </c:pt>
                <c:pt idx="30">
                  <c:v>6842</c:v>
                </c:pt>
              </c:numCache>
            </c:numRef>
          </c:val>
          <c:smooth val="0"/>
          <c:extLst>
            <c:ext xmlns:c16="http://schemas.microsoft.com/office/drawing/2014/chart" uri="{C3380CC4-5D6E-409C-BE32-E72D297353CC}">
              <c16:uniqueId val="{00000002-99BD-4F4B-8055-3F065E4B8D9D}"/>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PLHIV_NI_Deaths!$F$564:$F$594</c:f>
              <c:numCache>
                <c:formatCode>_-* #,##0_-;\-* #,##0_-;_-* "-"??_-;_-@_-</c:formatCode>
                <c:ptCount val="31"/>
                <c:pt idx="0">
                  <c:v>458</c:v>
                </c:pt>
                <c:pt idx="1">
                  <c:v>666</c:v>
                </c:pt>
                <c:pt idx="2">
                  <c:v>917</c:v>
                </c:pt>
                <c:pt idx="3">
                  <c:v>1198</c:v>
                </c:pt>
                <c:pt idx="4">
                  <c:v>1500</c:v>
                </c:pt>
                <c:pt idx="5">
                  <c:v>1810</c:v>
                </c:pt>
                <c:pt idx="6">
                  <c:v>2126</c:v>
                </c:pt>
                <c:pt idx="7">
                  <c:v>2441</c:v>
                </c:pt>
                <c:pt idx="8">
                  <c:v>2751</c:v>
                </c:pt>
                <c:pt idx="9">
                  <c:v>3062</c:v>
                </c:pt>
                <c:pt idx="10">
                  <c:v>3362</c:v>
                </c:pt>
                <c:pt idx="11">
                  <c:v>3644</c:v>
                </c:pt>
                <c:pt idx="12">
                  <c:v>3906</c:v>
                </c:pt>
                <c:pt idx="13">
                  <c:v>4173</c:v>
                </c:pt>
                <c:pt idx="14">
                  <c:v>4461</c:v>
                </c:pt>
                <c:pt idx="15">
                  <c:v>4774</c:v>
                </c:pt>
                <c:pt idx="16">
                  <c:v>5120</c:v>
                </c:pt>
                <c:pt idx="17">
                  <c:v>5503</c:v>
                </c:pt>
                <c:pt idx="18">
                  <c:v>5902</c:v>
                </c:pt>
                <c:pt idx="19">
                  <c:v>6313</c:v>
                </c:pt>
                <c:pt idx="20">
                  <c:v>6738</c:v>
                </c:pt>
                <c:pt idx="21">
                  <c:v>7145</c:v>
                </c:pt>
                <c:pt idx="22">
                  <c:v>7516</c:v>
                </c:pt>
                <c:pt idx="23">
                  <c:v>7861</c:v>
                </c:pt>
                <c:pt idx="24">
                  <c:v>8169</c:v>
                </c:pt>
                <c:pt idx="25">
                  <c:v>8435</c:v>
                </c:pt>
                <c:pt idx="26">
                  <c:v>8660</c:v>
                </c:pt>
                <c:pt idx="27">
                  <c:v>8850</c:v>
                </c:pt>
                <c:pt idx="28">
                  <c:v>9000</c:v>
                </c:pt>
                <c:pt idx="29">
                  <c:v>9055</c:v>
                </c:pt>
                <c:pt idx="30">
                  <c:v>9057</c:v>
                </c:pt>
              </c:numCache>
            </c:numRef>
          </c:val>
          <c:smooth val="0"/>
          <c:extLst>
            <c:ext xmlns:c16="http://schemas.microsoft.com/office/drawing/2014/chart" uri="{C3380CC4-5D6E-409C-BE32-E72D297353CC}">
              <c16:uniqueId val="{00000003-99BD-4F4B-8055-3F065E4B8D9D}"/>
            </c:ext>
          </c:extLst>
        </c:ser>
        <c:ser>
          <c:idx val="3"/>
          <c:order val="3"/>
          <c:tx>
            <c:strRef>
              <c:f>PLHIV_NI_Deaths!$G$2</c:f>
              <c:strCache>
                <c:ptCount val="1"/>
                <c:pt idx="0">
                  <c:v> New HIV infections </c:v>
                </c:pt>
              </c:strCache>
            </c:strRef>
          </c:tx>
          <c:spPr>
            <a:ln w="38100">
              <a:solidFill>
                <a:srgbClr val="F26B73"/>
              </a:solidFill>
            </a:ln>
          </c:spPr>
          <c:marker>
            <c:symbol val="none"/>
          </c:marker>
          <c:dLbls>
            <c:dLbl>
              <c:idx val="30"/>
              <c:layout>
                <c:manualLayout>
                  <c:x val="2.9734251879784184E-3"/>
                  <c:y val="1.5119076417288414E-2"/>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9BD-4F4B-8055-3F065E4B8D9D}"/>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PLHIV_NI_Deaths!$G$564:$G$594</c:f>
              <c:numCache>
                <c:formatCode>_-* #,##0_-;\-* #,##0_-;_-* "-"??_-;_-@_-</c:formatCode>
                <c:ptCount val="31"/>
                <c:pt idx="0">
                  <c:v>157</c:v>
                </c:pt>
                <c:pt idx="1">
                  <c:v>205</c:v>
                </c:pt>
                <c:pt idx="2">
                  <c:v>251</c:v>
                </c:pt>
                <c:pt idx="3">
                  <c:v>289</c:v>
                </c:pt>
                <c:pt idx="4">
                  <c:v>316</c:v>
                </c:pt>
                <c:pt idx="5">
                  <c:v>334</c:v>
                </c:pt>
                <c:pt idx="6">
                  <c:v>345</c:v>
                </c:pt>
                <c:pt idx="7">
                  <c:v>352</c:v>
                </c:pt>
                <c:pt idx="8">
                  <c:v>358</c:v>
                </c:pt>
                <c:pt idx="9">
                  <c:v>366</c:v>
                </c:pt>
                <c:pt idx="10">
                  <c:v>377</c:v>
                </c:pt>
                <c:pt idx="11">
                  <c:v>396</c:v>
                </c:pt>
                <c:pt idx="12">
                  <c:v>420</c:v>
                </c:pt>
                <c:pt idx="13">
                  <c:v>445</c:v>
                </c:pt>
                <c:pt idx="14">
                  <c:v>468</c:v>
                </c:pt>
                <c:pt idx="15">
                  <c:v>487</c:v>
                </c:pt>
                <c:pt idx="16">
                  <c:v>498</c:v>
                </c:pt>
                <c:pt idx="17">
                  <c:v>499</c:v>
                </c:pt>
                <c:pt idx="18">
                  <c:v>487</c:v>
                </c:pt>
                <c:pt idx="19">
                  <c:v>464</c:v>
                </c:pt>
                <c:pt idx="20">
                  <c:v>433</c:v>
                </c:pt>
                <c:pt idx="21">
                  <c:v>396</c:v>
                </c:pt>
                <c:pt idx="22">
                  <c:v>356</c:v>
                </c:pt>
                <c:pt idx="23">
                  <c:v>315</c:v>
                </c:pt>
                <c:pt idx="24">
                  <c:v>275</c:v>
                </c:pt>
                <c:pt idx="25">
                  <c:v>238</c:v>
                </c:pt>
                <c:pt idx="26">
                  <c:v>201</c:v>
                </c:pt>
                <c:pt idx="27">
                  <c:v>163</c:v>
                </c:pt>
                <c:pt idx="28">
                  <c:v>123</c:v>
                </c:pt>
                <c:pt idx="29">
                  <c:v>79</c:v>
                </c:pt>
                <c:pt idx="30">
                  <c:v>28</c:v>
                </c:pt>
              </c:numCache>
            </c:numRef>
          </c:val>
          <c:smooth val="0"/>
          <c:extLst>
            <c:ext xmlns:c16="http://schemas.microsoft.com/office/drawing/2014/chart" uri="{C3380CC4-5D6E-409C-BE32-E72D297353CC}">
              <c16:uniqueId val="{00000005-99BD-4F4B-8055-3F065E4B8D9D}"/>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PLHIV_NI_Deaths!$H$564:$H$594</c:f>
              <c:numCache>
                <c:formatCode>_-* #,##0_-;\-* #,##0_-;_-* "-"??_-;_-@_-</c:formatCode>
                <c:ptCount val="31"/>
                <c:pt idx="0">
                  <c:v>145</c:v>
                </c:pt>
                <c:pt idx="1">
                  <c:v>191</c:v>
                </c:pt>
                <c:pt idx="2">
                  <c:v>234</c:v>
                </c:pt>
                <c:pt idx="3">
                  <c:v>270</c:v>
                </c:pt>
                <c:pt idx="4">
                  <c:v>296</c:v>
                </c:pt>
                <c:pt idx="5">
                  <c:v>308</c:v>
                </c:pt>
                <c:pt idx="6">
                  <c:v>313</c:v>
                </c:pt>
                <c:pt idx="7">
                  <c:v>313</c:v>
                </c:pt>
                <c:pt idx="8">
                  <c:v>312</c:v>
                </c:pt>
                <c:pt idx="9">
                  <c:v>317</c:v>
                </c:pt>
                <c:pt idx="10">
                  <c:v>330</c:v>
                </c:pt>
                <c:pt idx="11">
                  <c:v>357</c:v>
                </c:pt>
                <c:pt idx="12">
                  <c:v>388</c:v>
                </c:pt>
                <c:pt idx="13">
                  <c:v>413</c:v>
                </c:pt>
                <c:pt idx="14">
                  <c:v>426</c:v>
                </c:pt>
                <c:pt idx="15">
                  <c:v>435</c:v>
                </c:pt>
                <c:pt idx="16">
                  <c:v>439</c:v>
                </c:pt>
                <c:pt idx="17">
                  <c:v>440</c:v>
                </c:pt>
                <c:pt idx="18">
                  <c:v>437</c:v>
                </c:pt>
                <c:pt idx="19">
                  <c:v>421</c:v>
                </c:pt>
                <c:pt idx="20">
                  <c:v>392</c:v>
                </c:pt>
                <c:pt idx="21">
                  <c:v>349</c:v>
                </c:pt>
                <c:pt idx="22">
                  <c:v>307</c:v>
                </c:pt>
                <c:pt idx="23">
                  <c:v>256</c:v>
                </c:pt>
                <c:pt idx="24">
                  <c:v>211</c:v>
                </c:pt>
                <c:pt idx="25">
                  <c:v>183</c:v>
                </c:pt>
                <c:pt idx="26">
                  <c:v>158</c:v>
                </c:pt>
                <c:pt idx="27">
                  <c:v>113</c:v>
                </c:pt>
                <c:pt idx="28">
                  <c:v>66</c:v>
                </c:pt>
                <c:pt idx="29">
                  <c:v>29</c:v>
                </c:pt>
                <c:pt idx="30">
                  <c:v>5</c:v>
                </c:pt>
              </c:numCache>
            </c:numRef>
          </c:val>
          <c:smooth val="0"/>
          <c:extLst>
            <c:ext xmlns:c16="http://schemas.microsoft.com/office/drawing/2014/chart" uri="{C3380CC4-5D6E-409C-BE32-E72D297353CC}">
              <c16:uniqueId val="{00000006-99BD-4F4B-8055-3F065E4B8D9D}"/>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PLHIV_NI_Deaths!$I$564:$I$594</c:f>
              <c:numCache>
                <c:formatCode>_-* #,##0_-;\-* #,##0_-;_-* "-"??_-;_-@_-</c:formatCode>
                <c:ptCount val="31"/>
                <c:pt idx="0">
                  <c:v>171</c:v>
                </c:pt>
                <c:pt idx="1">
                  <c:v>222</c:v>
                </c:pt>
                <c:pt idx="2">
                  <c:v>271</c:v>
                </c:pt>
                <c:pt idx="3">
                  <c:v>311</c:v>
                </c:pt>
                <c:pt idx="4">
                  <c:v>340</c:v>
                </c:pt>
                <c:pt idx="5">
                  <c:v>366</c:v>
                </c:pt>
                <c:pt idx="6">
                  <c:v>383</c:v>
                </c:pt>
                <c:pt idx="7">
                  <c:v>399</c:v>
                </c:pt>
                <c:pt idx="8">
                  <c:v>414</c:v>
                </c:pt>
                <c:pt idx="9">
                  <c:v>425</c:v>
                </c:pt>
                <c:pt idx="10">
                  <c:v>434</c:v>
                </c:pt>
                <c:pt idx="11">
                  <c:v>444</c:v>
                </c:pt>
                <c:pt idx="12">
                  <c:v>457</c:v>
                </c:pt>
                <c:pt idx="13">
                  <c:v>483</c:v>
                </c:pt>
                <c:pt idx="14">
                  <c:v>519</c:v>
                </c:pt>
                <c:pt idx="15">
                  <c:v>550</c:v>
                </c:pt>
                <c:pt idx="16">
                  <c:v>570</c:v>
                </c:pt>
                <c:pt idx="17">
                  <c:v>569</c:v>
                </c:pt>
                <c:pt idx="18">
                  <c:v>546</c:v>
                </c:pt>
                <c:pt idx="19">
                  <c:v>516</c:v>
                </c:pt>
                <c:pt idx="20">
                  <c:v>483</c:v>
                </c:pt>
                <c:pt idx="21">
                  <c:v>454</c:v>
                </c:pt>
                <c:pt idx="22">
                  <c:v>415</c:v>
                </c:pt>
                <c:pt idx="23">
                  <c:v>385</c:v>
                </c:pt>
                <c:pt idx="24">
                  <c:v>352</c:v>
                </c:pt>
                <c:pt idx="25">
                  <c:v>304</c:v>
                </c:pt>
                <c:pt idx="26">
                  <c:v>253</c:v>
                </c:pt>
                <c:pt idx="27">
                  <c:v>224</c:v>
                </c:pt>
                <c:pt idx="28">
                  <c:v>192</c:v>
                </c:pt>
                <c:pt idx="29">
                  <c:v>139</c:v>
                </c:pt>
                <c:pt idx="30">
                  <c:v>56</c:v>
                </c:pt>
              </c:numCache>
            </c:numRef>
          </c:val>
          <c:smooth val="0"/>
          <c:extLst>
            <c:ext xmlns:c16="http://schemas.microsoft.com/office/drawing/2014/chart" uri="{C3380CC4-5D6E-409C-BE32-E72D297353CC}">
              <c16:uniqueId val="{00000007-99BD-4F4B-8055-3F065E4B8D9D}"/>
            </c:ext>
          </c:extLst>
        </c:ser>
        <c:ser>
          <c:idx val="6"/>
          <c:order val="6"/>
          <c:tx>
            <c:strRef>
              <c:f>PLHIV_NI_Deaths!$J$2</c:f>
              <c:strCache>
                <c:ptCount val="1"/>
                <c:pt idx="0">
                  <c:v> AIDS-related deaths </c:v>
                </c:pt>
              </c:strCache>
            </c:strRef>
          </c:tx>
          <c:spPr>
            <a:ln w="38100">
              <a:solidFill>
                <a:srgbClr val="00A99A"/>
              </a:solidFill>
            </a:ln>
          </c:spPr>
          <c:marker>
            <c:symbol val="none"/>
          </c:marker>
          <c:dLbls>
            <c:dLbl>
              <c:idx val="30"/>
              <c:layout>
                <c:manualLayout>
                  <c:x val="5.9468503759568369E-3"/>
                  <c:y val="-3.3261968118034509E-2"/>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9BD-4F4B-8055-3F065E4B8D9D}"/>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PLHIV_NI_Deaths!$J$564:$J$594</c:f>
              <c:numCache>
                <c:formatCode>General</c:formatCode>
                <c:ptCount val="31"/>
                <c:pt idx="20" formatCode="_-* #,##0_-;\-* #,##0_-;_-* &quot;-&quot;??_-;_-@_-">
                  <c:v>86</c:v>
                </c:pt>
                <c:pt idx="21" formatCode="_-* #,##0_-;\-* #,##0_-;_-* &quot;-&quot;??_-;_-@_-">
                  <c:v>74</c:v>
                </c:pt>
                <c:pt idx="22" formatCode="_-* #,##0_-;\-* #,##0_-;_-* &quot;-&quot;??_-;_-@_-">
                  <c:v>73</c:v>
                </c:pt>
                <c:pt idx="23" formatCode="_-* #,##0_-;\-* #,##0_-;_-* &quot;-&quot;??_-;_-@_-">
                  <c:v>75</c:v>
                </c:pt>
                <c:pt idx="24" formatCode="_-* #,##0_-;\-* #,##0_-;_-* &quot;-&quot;??_-;_-@_-">
                  <c:v>64</c:v>
                </c:pt>
                <c:pt idx="25" formatCode="_-* #,##0_-;\-* #,##0_-;_-* &quot;-&quot;??_-;_-@_-">
                  <c:v>59</c:v>
                </c:pt>
                <c:pt idx="26" formatCode="_-* #,##0_-;\-* #,##0_-;_-* &quot;-&quot;??_-;_-@_-">
                  <c:v>54</c:v>
                </c:pt>
                <c:pt idx="27" formatCode="_-* #,##0_-;\-* #,##0_-;_-* &quot;-&quot;??_-;_-@_-">
                  <c:v>55</c:v>
                </c:pt>
                <c:pt idx="28" formatCode="_-* #,##0_-;\-* #,##0_-;_-* &quot;-&quot;??_-;_-@_-">
                  <c:v>54</c:v>
                </c:pt>
                <c:pt idx="29" formatCode="_-* #,##0_-;\-* #,##0_-;_-* &quot;-&quot;??_-;_-@_-">
                  <c:v>56</c:v>
                </c:pt>
                <c:pt idx="30" formatCode="_-* #,##0_-;\-* #,##0_-;_-* &quot;-&quot;??_-;_-@_-">
                  <c:v>51</c:v>
                </c:pt>
              </c:numCache>
            </c:numRef>
          </c:val>
          <c:smooth val="0"/>
          <c:extLst>
            <c:ext xmlns:c16="http://schemas.microsoft.com/office/drawing/2014/chart" uri="{C3380CC4-5D6E-409C-BE32-E72D297353CC}">
              <c16:uniqueId val="{00000009-99BD-4F4B-8055-3F065E4B8D9D}"/>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PLHIV_NI_Deaths!$K$564:$K$594</c:f>
              <c:numCache>
                <c:formatCode>General</c:formatCode>
                <c:ptCount val="31"/>
                <c:pt idx="20" formatCode="_-* #,##0_-;\-* #,##0_-;_-* &quot;-&quot;??_-;_-@_-">
                  <c:v>68</c:v>
                </c:pt>
                <c:pt idx="21" formatCode="_-* #,##0_-;\-* #,##0_-;_-* &quot;-&quot;??_-;_-@_-">
                  <c:v>57</c:v>
                </c:pt>
                <c:pt idx="22" formatCode="_-* #,##0_-;\-* #,##0_-;_-* &quot;-&quot;??_-;_-@_-">
                  <c:v>56</c:v>
                </c:pt>
                <c:pt idx="23" formatCode="_-* #,##0_-;\-* #,##0_-;_-* &quot;-&quot;??_-;_-@_-">
                  <c:v>58</c:v>
                </c:pt>
                <c:pt idx="24" formatCode="_-* #,##0_-;\-* #,##0_-;_-* &quot;-&quot;??_-;_-@_-">
                  <c:v>49</c:v>
                </c:pt>
                <c:pt idx="25" formatCode="_-* #,##0_-;\-* #,##0_-;_-* &quot;-&quot;??_-;_-@_-">
                  <c:v>44</c:v>
                </c:pt>
                <c:pt idx="26" formatCode="_-* #,##0_-;\-* #,##0_-;_-* &quot;-&quot;??_-;_-@_-">
                  <c:v>39</c:v>
                </c:pt>
                <c:pt idx="27" formatCode="_-* #,##0_-;\-* #,##0_-;_-* &quot;-&quot;??_-;_-@_-">
                  <c:v>39</c:v>
                </c:pt>
                <c:pt idx="28" formatCode="_-* #,##0_-;\-* #,##0_-;_-* &quot;-&quot;??_-;_-@_-">
                  <c:v>37</c:v>
                </c:pt>
                <c:pt idx="29" formatCode="_-* #,##0_-;\-* #,##0_-;_-* &quot;-&quot;??_-;_-@_-">
                  <c:v>38</c:v>
                </c:pt>
                <c:pt idx="30" formatCode="_-* #,##0_-;\-* #,##0_-;_-* &quot;-&quot;??_-;_-@_-">
                  <c:v>34</c:v>
                </c:pt>
              </c:numCache>
            </c:numRef>
          </c:val>
          <c:smooth val="0"/>
          <c:extLst>
            <c:ext xmlns:c16="http://schemas.microsoft.com/office/drawing/2014/chart" uri="{C3380CC4-5D6E-409C-BE32-E72D297353CC}">
              <c16:uniqueId val="{0000000A-99BD-4F4B-8055-3F065E4B8D9D}"/>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PLHIV_NI_Deaths!$L$564:$L$594</c:f>
              <c:numCache>
                <c:formatCode>General</c:formatCode>
                <c:ptCount val="31"/>
                <c:pt idx="20" formatCode="_-* #,##0_-;\-* #,##0_-;_-* &quot;-&quot;??_-;_-@_-">
                  <c:v>112</c:v>
                </c:pt>
                <c:pt idx="21" formatCode="_-* #,##0_-;\-* #,##0_-;_-* &quot;-&quot;??_-;_-@_-">
                  <c:v>98</c:v>
                </c:pt>
                <c:pt idx="22" formatCode="_-* #,##0_-;\-* #,##0_-;_-* &quot;-&quot;??_-;_-@_-">
                  <c:v>97</c:v>
                </c:pt>
                <c:pt idx="23" formatCode="_-* #,##0_-;\-* #,##0_-;_-* &quot;-&quot;??_-;_-@_-">
                  <c:v>100</c:v>
                </c:pt>
                <c:pt idx="24" formatCode="_-* #,##0_-;\-* #,##0_-;_-* &quot;-&quot;??_-;_-@_-">
                  <c:v>87</c:v>
                </c:pt>
                <c:pt idx="25" formatCode="_-* #,##0_-;\-* #,##0_-;_-* &quot;-&quot;??_-;_-@_-">
                  <c:v>78</c:v>
                </c:pt>
                <c:pt idx="26" formatCode="_-* #,##0_-;\-* #,##0_-;_-* &quot;-&quot;??_-;_-@_-">
                  <c:v>72</c:v>
                </c:pt>
                <c:pt idx="27" formatCode="_-* #,##0_-;\-* #,##0_-;_-* &quot;-&quot;??_-;_-@_-">
                  <c:v>75</c:v>
                </c:pt>
                <c:pt idx="28" formatCode="_-* #,##0_-;\-* #,##0_-;_-* &quot;-&quot;??_-;_-@_-">
                  <c:v>73</c:v>
                </c:pt>
                <c:pt idx="29" formatCode="_-* #,##0_-;\-* #,##0_-;_-* &quot;-&quot;??_-;_-@_-">
                  <c:v>78</c:v>
                </c:pt>
                <c:pt idx="30" formatCode="_-* #,##0_-;\-* #,##0_-;_-* &quot;-&quot;??_-;_-@_-">
                  <c:v>71</c:v>
                </c:pt>
              </c:numCache>
            </c:numRef>
          </c:val>
          <c:smooth val="0"/>
          <c:extLst>
            <c:ext xmlns:c16="http://schemas.microsoft.com/office/drawing/2014/chart" uri="{C3380CC4-5D6E-409C-BE32-E72D297353CC}">
              <c16:uniqueId val="{0000000B-99BD-4F4B-8055-3F065E4B8D9D}"/>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2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045962698406465E-2"/>
          <c:y val="6.6301900349850562E-2"/>
          <c:w val="0.74561303533323875"/>
          <c:h val="0.77355984299270375"/>
        </c:manualLayout>
      </c:layout>
      <c:barChart>
        <c:barDir val="col"/>
        <c:grouping val="clustered"/>
        <c:varyColors val="0"/>
        <c:ser>
          <c:idx val="2"/>
          <c:order val="2"/>
          <c:tx>
            <c:strRef>
              <c:f>'HIV prev_KP'!$A$5</c:f>
              <c:strCache>
                <c:ptCount val="1"/>
                <c:pt idx="0">
                  <c:v>PWID</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prev_KP'!$B$2:$H$2</c:f>
              <c:numCache>
                <c:formatCode>General</c:formatCode>
                <c:ptCount val="7"/>
                <c:pt idx="0">
                  <c:v>2007</c:v>
                </c:pt>
                <c:pt idx="1">
                  <c:v>2008</c:v>
                </c:pt>
                <c:pt idx="2">
                  <c:v>2009</c:v>
                </c:pt>
                <c:pt idx="3">
                  <c:v>2010</c:v>
                </c:pt>
                <c:pt idx="4">
                  <c:v>2011</c:v>
                </c:pt>
                <c:pt idx="5">
                  <c:v>2012</c:v>
                </c:pt>
                <c:pt idx="6">
                  <c:v>2013</c:v>
                </c:pt>
              </c:numCache>
            </c:numRef>
          </c:cat>
          <c:val>
            <c:numRef>
              <c:f>'HIV prev_KP'!$B$5:$H$5</c:f>
              <c:numCache>
                <c:formatCode>General</c:formatCode>
                <c:ptCount val="7"/>
                <c:pt idx="6">
                  <c:v>0.5</c:v>
                </c:pt>
              </c:numCache>
            </c:numRef>
          </c:val>
          <c:extLst>
            <c:ext xmlns:c16="http://schemas.microsoft.com/office/drawing/2014/chart" uri="{C3380CC4-5D6E-409C-BE32-E72D297353CC}">
              <c16:uniqueId val="{00000000-835C-471D-89C3-ACBAA02ADA28}"/>
            </c:ext>
          </c:extLst>
        </c:ser>
        <c:dLbls>
          <c:dLblPos val="outEnd"/>
          <c:showLegendKey val="0"/>
          <c:showVal val="1"/>
          <c:showCatName val="0"/>
          <c:showSerName val="0"/>
          <c:showPercent val="0"/>
          <c:showBubbleSize val="0"/>
        </c:dLbls>
        <c:gapWidth val="150"/>
        <c:axId val="131068672"/>
        <c:axId val="131070208"/>
      </c:barChart>
      <c:lineChart>
        <c:grouping val="standard"/>
        <c:varyColors val="0"/>
        <c:ser>
          <c:idx val="0"/>
          <c:order val="0"/>
          <c:tx>
            <c:strRef>
              <c:f>'HIV prev_KP'!$A$3</c:f>
              <c:strCache>
                <c:ptCount val="1"/>
                <c:pt idx="0">
                  <c:v>FSW</c:v>
                </c:pt>
              </c:strCache>
            </c:strRef>
          </c:tx>
          <c:spPr>
            <a:ln w="38100">
              <a:solidFill>
                <a:srgbClr val="88C540"/>
              </a:solidFill>
            </a:ln>
          </c:spPr>
          <c:marker>
            <c:symbol val="none"/>
          </c:marker>
          <c:dPt>
            <c:idx val="0"/>
            <c:bubble3D val="0"/>
            <c:extLst>
              <c:ext xmlns:c16="http://schemas.microsoft.com/office/drawing/2014/chart" uri="{C3380CC4-5D6E-409C-BE32-E72D297353CC}">
                <c16:uniqueId val="{00000001-835C-471D-89C3-ACBAA02ADA28}"/>
              </c:ext>
            </c:extLst>
          </c:dPt>
          <c:dPt>
            <c:idx val="1"/>
            <c:bubble3D val="0"/>
            <c:extLst>
              <c:ext xmlns:c16="http://schemas.microsoft.com/office/drawing/2014/chart" uri="{C3380CC4-5D6E-409C-BE32-E72D297353CC}">
                <c16:uniqueId val="{00000002-835C-471D-89C3-ACBAA02ADA28}"/>
              </c:ext>
            </c:extLst>
          </c:dPt>
          <c:dLbls>
            <c:dLbl>
              <c:idx val="6"/>
              <c:layout>
                <c:manualLayout>
                  <c:x val="7.2524269334059786E-3"/>
                  <c:y val="-8.9436784921329802E-3"/>
                </c:manualLayout>
              </c:layout>
              <c:numFmt formatCode="#,##0.00" sourceLinked="0"/>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5C-471D-89C3-ACBAA02ADA2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prev_KP'!$B$2:$H$2</c:f>
              <c:numCache>
                <c:formatCode>General</c:formatCode>
                <c:ptCount val="7"/>
                <c:pt idx="0">
                  <c:v>2007</c:v>
                </c:pt>
                <c:pt idx="1">
                  <c:v>2008</c:v>
                </c:pt>
                <c:pt idx="2">
                  <c:v>2009</c:v>
                </c:pt>
                <c:pt idx="3">
                  <c:v>2010</c:v>
                </c:pt>
                <c:pt idx="4">
                  <c:v>2011</c:v>
                </c:pt>
                <c:pt idx="5">
                  <c:v>2012</c:v>
                </c:pt>
                <c:pt idx="6">
                  <c:v>2013</c:v>
                </c:pt>
              </c:numCache>
            </c:numRef>
          </c:cat>
          <c:val>
            <c:numRef>
              <c:f>'HIV prev_KP'!$B$3:$H$3</c:f>
              <c:numCache>
                <c:formatCode>General</c:formatCode>
                <c:ptCount val="7"/>
                <c:pt idx="2">
                  <c:v>0.3</c:v>
                </c:pt>
                <c:pt idx="3">
                  <c:v>0</c:v>
                </c:pt>
                <c:pt idx="6">
                  <c:v>0.04</c:v>
                </c:pt>
              </c:numCache>
            </c:numRef>
          </c:val>
          <c:smooth val="0"/>
          <c:extLst>
            <c:ext xmlns:c16="http://schemas.microsoft.com/office/drawing/2014/chart" uri="{C3380CC4-5D6E-409C-BE32-E72D297353CC}">
              <c16:uniqueId val="{00000004-835C-471D-89C3-ACBAA02ADA28}"/>
            </c:ext>
          </c:extLst>
        </c:ser>
        <c:ser>
          <c:idx val="1"/>
          <c:order val="1"/>
          <c:tx>
            <c:strRef>
              <c:f>'HIV prev_KP'!$A$4</c:f>
              <c:strCache>
                <c:ptCount val="1"/>
                <c:pt idx="0">
                  <c:v>MSM</c:v>
                </c:pt>
              </c:strCache>
            </c:strRef>
          </c:tx>
          <c:spPr>
            <a:ln w="38100">
              <a:solidFill>
                <a:srgbClr val="F78E1E"/>
              </a:solidFill>
            </a:ln>
          </c:spPr>
          <c:marker>
            <c:symbol val="none"/>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prev_KP'!$B$2:$H$2</c:f>
              <c:numCache>
                <c:formatCode>General</c:formatCode>
                <c:ptCount val="7"/>
                <c:pt idx="0">
                  <c:v>2007</c:v>
                </c:pt>
                <c:pt idx="1">
                  <c:v>2008</c:v>
                </c:pt>
                <c:pt idx="2">
                  <c:v>2009</c:v>
                </c:pt>
                <c:pt idx="3">
                  <c:v>2010</c:v>
                </c:pt>
                <c:pt idx="4">
                  <c:v>2011</c:v>
                </c:pt>
                <c:pt idx="5">
                  <c:v>2012</c:v>
                </c:pt>
                <c:pt idx="6">
                  <c:v>2013</c:v>
                </c:pt>
              </c:numCache>
            </c:numRef>
          </c:cat>
          <c:val>
            <c:numRef>
              <c:f>'HIV prev_KP'!$B$4:$H$4</c:f>
              <c:numCache>
                <c:formatCode>General</c:formatCode>
                <c:ptCount val="7"/>
                <c:pt idx="0">
                  <c:v>3.13</c:v>
                </c:pt>
                <c:pt idx="1">
                  <c:v>2.61</c:v>
                </c:pt>
                <c:pt idx="2">
                  <c:v>1.64</c:v>
                </c:pt>
                <c:pt idx="3">
                  <c:v>2.75</c:v>
                </c:pt>
                <c:pt idx="4">
                  <c:v>2.06</c:v>
                </c:pt>
                <c:pt idx="6">
                  <c:v>3.14</c:v>
                </c:pt>
              </c:numCache>
            </c:numRef>
          </c:val>
          <c:smooth val="0"/>
          <c:extLst>
            <c:ext xmlns:c16="http://schemas.microsoft.com/office/drawing/2014/chart" uri="{C3380CC4-5D6E-409C-BE32-E72D297353CC}">
              <c16:uniqueId val="{00000005-835C-471D-89C3-ACBAA02ADA28}"/>
            </c:ext>
          </c:extLst>
        </c:ser>
        <c:dLbls>
          <c:showLegendKey val="0"/>
          <c:showVal val="0"/>
          <c:showCatName val="0"/>
          <c:showSerName val="0"/>
          <c:showPercent val="0"/>
          <c:showBubbleSize val="0"/>
        </c:dLbls>
        <c:marker val="1"/>
        <c:smooth val="0"/>
        <c:axId val="131068672"/>
        <c:axId val="131070208"/>
      </c:lineChart>
      <c:catAx>
        <c:axId val="131068672"/>
        <c:scaling>
          <c:orientation val="minMax"/>
        </c:scaling>
        <c:delete val="0"/>
        <c:axPos val="b"/>
        <c:numFmt formatCode="General" sourceLinked="1"/>
        <c:majorTickMark val="out"/>
        <c:minorTickMark val="none"/>
        <c:tickLblPos val="nextTo"/>
        <c:crossAx val="131070208"/>
        <c:crosses val="autoZero"/>
        <c:auto val="1"/>
        <c:lblAlgn val="ctr"/>
        <c:lblOffset val="100"/>
        <c:noMultiLvlLbl val="0"/>
      </c:catAx>
      <c:valAx>
        <c:axId val="131070208"/>
        <c:scaling>
          <c:orientation val="minMax"/>
        </c:scaling>
        <c:delete val="0"/>
        <c:axPos val="l"/>
        <c:title>
          <c:tx>
            <c:rich>
              <a:bodyPr rot="0" vert="horz"/>
              <a:lstStyle/>
              <a:p>
                <a:pPr>
                  <a:defRPr/>
                </a:pPr>
                <a:r>
                  <a:rPr lang="en-GB" dirty="0"/>
                  <a:t>%</a:t>
                </a:r>
              </a:p>
            </c:rich>
          </c:tx>
          <c:layout>
            <c:manualLayout>
              <c:xMode val="edge"/>
              <c:yMode val="edge"/>
              <c:x val="1.8888239470976655E-2"/>
              <c:y val="3.26658676325065E-2"/>
            </c:manualLayout>
          </c:layout>
          <c:overlay val="0"/>
        </c:title>
        <c:numFmt formatCode="General" sourceLinked="1"/>
        <c:majorTickMark val="out"/>
        <c:minorTickMark val="none"/>
        <c:tickLblPos val="nextTo"/>
        <c:crossAx val="131068672"/>
        <c:crosses val="autoZero"/>
        <c:crossBetween val="between"/>
        <c:majorUnit val="1"/>
      </c:valAx>
    </c:plotArea>
    <c:legend>
      <c:legendPos val="r"/>
      <c:layout>
        <c:manualLayout>
          <c:xMode val="edge"/>
          <c:yMode val="edge"/>
          <c:x val="0.84253911401148662"/>
          <c:y val="0.30056953055284996"/>
          <c:w val="0.14680468932570712"/>
          <c:h val="0.27696333772955478"/>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11310127654304"/>
          <c:y val="7.317722273282766E-2"/>
          <c:w val="0.55619947055063101"/>
          <c:h val="0.7806286675217905"/>
        </c:manualLayout>
      </c:layout>
      <c:barChart>
        <c:barDir val="col"/>
        <c:grouping val="clustered"/>
        <c:varyColors val="0"/>
        <c:ser>
          <c:idx val="0"/>
          <c:order val="0"/>
          <c:tx>
            <c:strRef>
              <c:f>'MSM Prevalence'!$A$3</c:f>
              <c:strCache>
                <c:ptCount val="1"/>
                <c:pt idx="0">
                  <c:v>Total number tested</c:v>
                </c:pt>
              </c:strCache>
            </c:strRef>
          </c:tx>
          <c:spPr>
            <a:solidFill>
              <a:srgbClr val="33CCCC"/>
            </a:solidFill>
          </c:spPr>
          <c:invertIfNegative val="0"/>
          <c:dLbls>
            <c:spPr>
              <a:noFill/>
              <a:ln>
                <a:noFill/>
              </a:ln>
              <a:effectLst/>
            </c:spPr>
            <c:txPr>
              <a:bodyPr/>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Prevalence'!$B$2:$G$2</c:f>
              <c:numCache>
                <c:formatCode>General</c:formatCode>
                <c:ptCount val="6"/>
                <c:pt idx="0">
                  <c:v>2007</c:v>
                </c:pt>
                <c:pt idx="1">
                  <c:v>2008</c:v>
                </c:pt>
                <c:pt idx="2">
                  <c:v>2009</c:v>
                </c:pt>
                <c:pt idx="3">
                  <c:v>2010</c:v>
                </c:pt>
                <c:pt idx="4">
                  <c:v>2011</c:v>
                </c:pt>
                <c:pt idx="5">
                  <c:v>2013</c:v>
                </c:pt>
              </c:numCache>
            </c:numRef>
          </c:cat>
          <c:val>
            <c:numRef>
              <c:f>'MSM Prevalence'!$B$3:$G$3</c:f>
              <c:numCache>
                <c:formatCode>General</c:formatCode>
                <c:ptCount val="6"/>
                <c:pt idx="0">
                  <c:v>960</c:v>
                </c:pt>
                <c:pt idx="1">
                  <c:v>1225</c:v>
                </c:pt>
                <c:pt idx="2">
                  <c:v>1277</c:v>
                </c:pt>
                <c:pt idx="3">
                  <c:v>1273</c:v>
                </c:pt>
                <c:pt idx="4">
                  <c:v>1309</c:v>
                </c:pt>
                <c:pt idx="5">
                  <c:v>1293</c:v>
                </c:pt>
              </c:numCache>
            </c:numRef>
          </c:val>
          <c:extLst>
            <c:ext xmlns:c16="http://schemas.microsoft.com/office/drawing/2014/chart" uri="{C3380CC4-5D6E-409C-BE32-E72D297353CC}">
              <c16:uniqueId val="{00000000-019F-4859-A5FB-86A6D37C52DC}"/>
            </c:ext>
          </c:extLst>
        </c:ser>
        <c:dLbls>
          <c:showLegendKey val="0"/>
          <c:showVal val="0"/>
          <c:showCatName val="0"/>
          <c:showSerName val="0"/>
          <c:showPercent val="0"/>
          <c:showBubbleSize val="0"/>
        </c:dLbls>
        <c:gapWidth val="49"/>
        <c:axId val="133549440"/>
        <c:axId val="133551232"/>
      </c:barChart>
      <c:lineChart>
        <c:grouping val="standard"/>
        <c:varyColors val="0"/>
        <c:ser>
          <c:idx val="1"/>
          <c:order val="1"/>
          <c:tx>
            <c:strRef>
              <c:f>'MSM Prevalence'!$A$4</c:f>
              <c:strCache>
                <c:ptCount val="1"/>
                <c:pt idx="0">
                  <c:v>HIV prevalence  </c:v>
                </c:pt>
              </c:strCache>
            </c:strRef>
          </c:tx>
          <c:spPr>
            <a:ln w="38100">
              <a:solidFill>
                <a:srgbClr val="E31837"/>
              </a:solidFill>
            </a:ln>
          </c:spPr>
          <c:marker>
            <c:spPr>
              <a:solidFill>
                <a:srgbClr val="E31837"/>
              </a:solidFill>
              <a:ln>
                <a:solidFill>
                  <a:schemeClr val="bg1"/>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Prevalence'!$B$2:$G$2</c:f>
              <c:numCache>
                <c:formatCode>General</c:formatCode>
                <c:ptCount val="6"/>
                <c:pt idx="0">
                  <c:v>2007</c:v>
                </c:pt>
                <c:pt idx="1">
                  <c:v>2008</c:v>
                </c:pt>
                <c:pt idx="2">
                  <c:v>2009</c:v>
                </c:pt>
                <c:pt idx="3">
                  <c:v>2010</c:v>
                </c:pt>
                <c:pt idx="4">
                  <c:v>2011</c:v>
                </c:pt>
                <c:pt idx="5">
                  <c:v>2013</c:v>
                </c:pt>
              </c:numCache>
            </c:numRef>
          </c:cat>
          <c:val>
            <c:numRef>
              <c:f>'MSM Prevalence'!$B$4:$G$4</c:f>
              <c:numCache>
                <c:formatCode>0.0</c:formatCode>
                <c:ptCount val="6"/>
                <c:pt idx="0">
                  <c:v>3.13</c:v>
                </c:pt>
                <c:pt idx="1">
                  <c:v>2.61</c:v>
                </c:pt>
                <c:pt idx="2">
                  <c:v>1.64</c:v>
                </c:pt>
                <c:pt idx="3">
                  <c:v>2.75</c:v>
                </c:pt>
                <c:pt idx="4">
                  <c:v>2.06</c:v>
                </c:pt>
                <c:pt idx="5" formatCode="General">
                  <c:v>3.14</c:v>
                </c:pt>
              </c:numCache>
            </c:numRef>
          </c:val>
          <c:smooth val="0"/>
          <c:extLst>
            <c:ext xmlns:c16="http://schemas.microsoft.com/office/drawing/2014/chart" uri="{C3380CC4-5D6E-409C-BE32-E72D297353CC}">
              <c16:uniqueId val="{00000001-019F-4859-A5FB-86A6D37C52DC}"/>
            </c:ext>
          </c:extLst>
        </c:ser>
        <c:dLbls>
          <c:showLegendKey val="0"/>
          <c:showVal val="0"/>
          <c:showCatName val="0"/>
          <c:showSerName val="0"/>
          <c:showPercent val="0"/>
          <c:showBubbleSize val="0"/>
        </c:dLbls>
        <c:marker val="1"/>
        <c:smooth val="0"/>
        <c:axId val="133559424"/>
        <c:axId val="133553152"/>
      </c:lineChart>
      <c:catAx>
        <c:axId val="133549440"/>
        <c:scaling>
          <c:orientation val="minMax"/>
        </c:scaling>
        <c:delete val="0"/>
        <c:axPos val="b"/>
        <c:numFmt formatCode="General" sourceLinked="1"/>
        <c:majorTickMark val="out"/>
        <c:minorTickMark val="none"/>
        <c:tickLblPos val="nextTo"/>
        <c:crossAx val="133551232"/>
        <c:crosses val="autoZero"/>
        <c:auto val="1"/>
        <c:lblAlgn val="ctr"/>
        <c:lblOffset val="100"/>
        <c:noMultiLvlLbl val="0"/>
      </c:catAx>
      <c:valAx>
        <c:axId val="133551232"/>
        <c:scaling>
          <c:orientation val="minMax"/>
        </c:scaling>
        <c:delete val="0"/>
        <c:axPos val="l"/>
        <c:title>
          <c:tx>
            <c:rich>
              <a:bodyPr rot="-5400000" vert="horz"/>
              <a:lstStyle/>
              <a:p>
                <a:pPr>
                  <a:defRPr>
                    <a:solidFill>
                      <a:srgbClr val="33CCCC"/>
                    </a:solidFill>
                  </a:defRPr>
                </a:pPr>
                <a:r>
                  <a:rPr lang="en-GB">
                    <a:solidFill>
                      <a:srgbClr val="33CCCC"/>
                    </a:solidFill>
                  </a:rPr>
                  <a:t>Number</a:t>
                </a:r>
                <a:r>
                  <a:rPr lang="en-GB" baseline="0">
                    <a:solidFill>
                      <a:srgbClr val="33CCCC"/>
                    </a:solidFill>
                  </a:rPr>
                  <a:t> tested</a:t>
                </a:r>
                <a:endParaRPr lang="en-GB">
                  <a:solidFill>
                    <a:srgbClr val="33CCCC"/>
                  </a:solidFill>
                </a:endParaRPr>
              </a:p>
            </c:rich>
          </c:tx>
          <c:overlay val="0"/>
        </c:title>
        <c:numFmt formatCode="General" sourceLinked="1"/>
        <c:majorTickMark val="out"/>
        <c:minorTickMark val="none"/>
        <c:tickLblPos val="nextTo"/>
        <c:crossAx val="133549440"/>
        <c:crosses val="autoZero"/>
        <c:crossBetween val="between"/>
      </c:valAx>
      <c:valAx>
        <c:axId val="133553152"/>
        <c:scaling>
          <c:orientation val="minMax"/>
          <c:max val="5"/>
        </c:scaling>
        <c:delete val="0"/>
        <c:axPos val="r"/>
        <c:title>
          <c:tx>
            <c:rich>
              <a:bodyPr rot="-5400000" vert="horz"/>
              <a:lstStyle/>
              <a:p>
                <a:pPr>
                  <a:defRPr>
                    <a:solidFill>
                      <a:srgbClr val="E31837"/>
                    </a:solidFill>
                  </a:defRPr>
                </a:pPr>
                <a:r>
                  <a:rPr lang="en-GB">
                    <a:solidFill>
                      <a:srgbClr val="E31837"/>
                    </a:solidFill>
                  </a:rPr>
                  <a:t>HIV prevalence %</a:t>
                </a:r>
              </a:p>
            </c:rich>
          </c:tx>
          <c:overlay val="0"/>
        </c:title>
        <c:numFmt formatCode="#,##0" sourceLinked="0"/>
        <c:majorTickMark val="out"/>
        <c:minorTickMark val="none"/>
        <c:tickLblPos val="nextTo"/>
        <c:crossAx val="133559424"/>
        <c:crosses val="max"/>
        <c:crossBetween val="between"/>
        <c:majorUnit val="1"/>
      </c:valAx>
      <c:catAx>
        <c:axId val="133559424"/>
        <c:scaling>
          <c:orientation val="minMax"/>
        </c:scaling>
        <c:delete val="1"/>
        <c:axPos val="b"/>
        <c:numFmt formatCode="General" sourceLinked="1"/>
        <c:majorTickMark val="out"/>
        <c:minorTickMark val="none"/>
        <c:tickLblPos val="nextTo"/>
        <c:crossAx val="133553152"/>
        <c:crosses val="autoZero"/>
        <c:auto val="1"/>
        <c:lblAlgn val="ctr"/>
        <c:lblOffset val="100"/>
        <c:noMultiLvlLbl val="0"/>
      </c:catAx>
    </c:plotArea>
    <c:legend>
      <c:legendPos val="r"/>
      <c:layout>
        <c:manualLayout>
          <c:xMode val="edge"/>
          <c:yMode val="edge"/>
          <c:x val="0.7451799526828532"/>
          <c:y val="0.67598830737884474"/>
          <c:w val="0.24350459238590977"/>
          <c:h val="0.271861459837795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74657344328687"/>
          <c:y val="8.312832159890983E-2"/>
          <c:w val="0.80895038273058362"/>
          <c:h val="0.68642289348171703"/>
        </c:manualLayout>
      </c:layout>
      <c:lineChart>
        <c:grouping val="standard"/>
        <c:varyColors val="0"/>
        <c:ser>
          <c:idx val="1"/>
          <c:order val="0"/>
          <c:tx>
            <c:strRef>
              <c:f>'HIV prev_MSM by venue'!$A$3</c:f>
              <c:strCache>
                <c:ptCount val="1"/>
                <c:pt idx="0">
                  <c:v>Bars/Clubs</c:v>
                </c:pt>
              </c:strCache>
            </c:strRef>
          </c:tx>
          <c:spPr>
            <a:ln w="50800">
              <a:solidFill>
                <a:srgbClr val="EC008C"/>
              </a:solidFill>
            </a:ln>
          </c:spPr>
          <c:marker>
            <c:symbol val="circle"/>
            <c:size val="9"/>
            <c:spPr>
              <a:solidFill>
                <a:srgbClr val="EC008C"/>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5F-4CBA-8ECA-48817075DBEC}"/>
                </c:ext>
              </c:extLst>
            </c:dLbl>
            <c:spPr>
              <a:noFill/>
              <a:ln>
                <a:noFill/>
              </a:ln>
              <a:effectLst/>
            </c:spPr>
            <c:txPr>
              <a:bodyPr/>
              <a:lstStyle/>
              <a:p>
                <a:pPr>
                  <a:defRPr>
                    <a:solidFill>
                      <a:srgbClr val="EC008C"/>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 by venue'!$B$2:$G$2</c:f>
              <c:numCache>
                <c:formatCode>General</c:formatCode>
                <c:ptCount val="6"/>
                <c:pt idx="0">
                  <c:v>2007</c:v>
                </c:pt>
                <c:pt idx="1">
                  <c:v>2008</c:v>
                </c:pt>
                <c:pt idx="2">
                  <c:v>2009</c:v>
                </c:pt>
                <c:pt idx="3">
                  <c:v>2010</c:v>
                </c:pt>
                <c:pt idx="4">
                  <c:v>2011</c:v>
                </c:pt>
                <c:pt idx="5">
                  <c:v>2013</c:v>
                </c:pt>
              </c:numCache>
            </c:numRef>
          </c:cat>
          <c:val>
            <c:numRef>
              <c:f>'HIV prev_MSM by venue'!$B$3:$G$3</c:f>
              <c:numCache>
                <c:formatCode>0.0</c:formatCode>
                <c:ptCount val="6"/>
                <c:pt idx="0">
                  <c:v>2.6</c:v>
                </c:pt>
                <c:pt idx="1">
                  <c:v>1.5</c:v>
                </c:pt>
                <c:pt idx="2">
                  <c:v>1.5</c:v>
                </c:pt>
                <c:pt idx="3">
                  <c:v>2.7</c:v>
                </c:pt>
                <c:pt idx="4">
                  <c:v>1.69</c:v>
                </c:pt>
                <c:pt idx="5">
                  <c:v>2.29</c:v>
                </c:pt>
              </c:numCache>
            </c:numRef>
          </c:val>
          <c:smooth val="0"/>
          <c:extLst>
            <c:ext xmlns:c16="http://schemas.microsoft.com/office/drawing/2014/chart" uri="{C3380CC4-5D6E-409C-BE32-E72D297353CC}">
              <c16:uniqueId val="{00000001-675F-4CBA-8ECA-48817075DBEC}"/>
            </c:ext>
          </c:extLst>
        </c:ser>
        <c:ser>
          <c:idx val="0"/>
          <c:order val="1"/>
          <c:tx>
            <c:strRef>
              <c:f>'HIV prev_MSM by venue'!$A$4</c:f>
              <c:strCache>
                <c:ptCount val="1"/>
                <c:pt idx="0">
                  <c:v>Saunas</c:v>
                </c:pt>
              </c:strCache>
            </c:strRef>
          </c:tx>
          <c:spPr>
            <a:ln w="50800">
              <a:solidFill>
                <a:srgbClr val="00AEEF"/>
              </a:solidFill>
            </a:ln>
          </c:spPr>
          <c:marker>
            <c:symbol val="circle"/>
            <c:size val="9"/>
            <c:spPr>
              <a:solidFill>
                <a:srgbClr val="00AEEF"/>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5F-4CBA-8ECA-48817075DBEC}"/>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 by venue'!$B$2:$G$2</c:f>
              <c:numCache>
                <c:formatCode>General</c:formatCode>
                <c:ptCount val="6"/>
                <c:pt idx="0">
                  <c:v>2007</c:v>
                </c:pt>
                <c:pt idx="1">
                  <c:v>2008</c:v>
                </c:pt>
                <c:pt idx="2">
                  <c:v>2009</c:v>
                </c:pt>
                <c:pt idx="3">
                  <c:v>2010</c:v>
                </c:pt>
                <c:pt idx="4">
                  <c:v>2011</c:v>
                </c:pt>
                <c:pt idx="5">
                  <c:v>2013</c:v>
                </c:pt>
              </c:numCache>
            </c:numRef>
          </c:cat>
          <c:val>
            <c:numRef>
              <c:f>'HIV prev_MSM by venue'!$B$4:$G$4</c:f>
              <c:numCache>
                <c:formatCode>0.0</c:formatCode>
                <c:ptCount val="6"/>
                <c:pt idx="0">
                  <c:v>4.0999999999999996</c:v>
                </c:pt>
                <c:pt idx="1">
                  <c:v>3.7</c:v>
                </c:pt>
                <c:pt idx="2">
                  <c:v>2.7</c:v>
                </c:pt>
                <c:pt idx="3">
                  <c:v>2.9</c:v>
                </c:pt>
                <c:pt idx="4">
                  <c:v>2.17</c:v>
                </c:pt>
                <c:pt idx="5">
                  <c:v>4.3</c:v>
                </c:pt>
              </c:numCache>
            </c:numRef>
          </c:val>
          <c:smooth val="0"/>
          <c:extLst>
            <c:ext xmlns:c16="http://schemas.microsoft.com/office/drawing/2014/chart" uri="{C3380CC4-5D6E-409C-BE32-E72D297353CC}">
              <c16:uniqueId val="{00000003-675F-4CBA-8ECA-48817075DBEC}"/>
            </c:ext>
          </c:extLst>
        </c:ser>
        <c:dLbls>
          <c:showLegendKey val="0"/>
          <c:showVal val="0"/>
          <c:showCatName val="0"/>
          <c:showSerName val="0"/>
          <c:showPercent val="0"/>
          <c:showBubbleSize val="0"/>
        </c:dLbls>
        <c:marker val="1"/>
        <c:smooth val="0"/>
        <c:axId val="133584768"/>
        <c:axId val="133586304"/>
      </c:lineChart>
      <c:catAx>
        <c:axId val="133584768"/>
        <c:scaling>
          <c:orientation val="minMax"/>
        </c:scaling>
        <c:delete val="0"/>
        <c:axPos val="b"/>
        <c:numFmt formatCode="General" sourceLinked="1"/>
        <c:majorTickMark val="none"/>
        <c:minorTickMark val="none"/>
        <c:tickLblPos val="nextTo"/>
        <c:crossAx val="133586304"/>
        <c:crosses val="autoZero"/>
        <c:auto val="1"/>
        <c:lblAlgn val="ctr"/>
        <c:lblOffset val="100"/>
        <c:noMultiLvlLbl val="0"/>
      </c:catAx>
      <c:valAx>
        <c:axId val="133586304"/>
        <c:scaling>
          <c:orientation val="minMax"/>
          <c:max val="5"/>
        </c:scaling>
        <c:delete val="0"/>
        <c:axPos val="l"/>
        <c:majorGridlines>
          <c:spPr>
            <a:ln>
              <a:solidFill>
                <a:sysClr val="window" lastClr="FFFFFF">
                  <a:lumMod val="95000"/>
                </a:sysClr>
              </a:solidFill>
              <a:prstDash val="sysDash"/>
            </a:ln>
          </c:spPr>
        </c:majorGridlines>
        <c:title>
          <c:tx>
            <c:rich>
              <a:bodyPr rot="0" vert="horz"/>
              <a:lstStyle/>
              <a:p>
                <a:pPr>
                  <a:defRPr/>
                </a:pPr>
                <a:r>
                  <a:rPr lang="en-GB"/>
                  <a:t>%</a:t>
                </a:r>
              </a:p>
            </c:rich>
          </c:tx>
          <c:layout>
            <c:manualLayout>
              <c:xMode val="edge"/>
              <c:yMode val="edge"/>
              <c:x val="0.1027216111790048"/>
              <c:y val="5.4286934916626291E-2"/>
            </c:manualLayout>
          </c:layout>
          <c:overlay val="0"/>
        </c:title>
        <c:numFmt formatCode="0" sourceLinked="0"/>
        <c:majorTickMark val="none"/>
        <c:minorTickMark val="none"/>
        <c:tickLblPos val="nextTo"/>
        <c:crossAx val="133584768"/>
        <c:crosses val="autoZero"/>
        <c:crossBetween val="between"/>
        <c:majorUnit val="1"/>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7456689651305"/>
          <c:y val="0.13142770242498972"/>
          <c:w val="0.86286505549227654"/>
          <c:h val="0.66577492807233862"/>
        </c:manualLayout>
      </c:layout>
      <c:barChart>
        <c:barDir val="col"/>
        <c:grouping val="clustered"/>
        <c:varyColors val="0"/>
        <c:ser>
          <c:idx val="0"/>
          <c:order val="0"/>
          <c:tx>
            <c:strRef>
              <c:f>'Cndm use _KP'!$A$3</c:f>
              <c:strCache>
                <c:ptCount val="1"/>
                <c:pt idx="0">
                  <c:v>FSW</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8EF6-4A84-82D5-22796006BD2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 _KP'!$B$2:$I$2</c:f>
              <c:numCache>
                <c:formatCode>General</c:formatCode>
                <c:ptCount val="8"/>
                <c:pt idx="0">
                  <c:v>2007</c:v>
                </c:pt>
                <c:pt idx="1">
                  <c:v>2009</c:v>
                </c:pt>
                <c:pt idx="2">
                  <c:v>2010</c:v>
                </c:pt>
                <c:pt idx="3">
                  <c:v>2013</c:v>
                </c:pt>
                <c:pt idx="4">
                  <c:v>2014</c:v>
                </c:pt>
                <c:pt idx="5">
                  <c:v>2015</c:v>
                </c:pt>
                <c:pt idx="6">
                  <c:v>2017</c:v>
                </c:pt>
                <c:pt idx="7">
                  <c:v>2018</c:v>
                </c:pt>
              </c:numCache>
            </c:numRef>
          </c:cat>
          <c:val>
            <c:numRef>
              <c:f>'Cndm use _KP'!$B$3:$I$3</c:f>
              <c:numCache>
                <c:formatCode>General</c:formatCode>
                <c:ptCount val="8"/>
                <c:pt idx="0">
                  <c:v>99</c:v>
                </c:pt>
                <c:pt idx="7">
                  <c:v>100</c:v>
                </c:pt>
              </c:numCache>
            </c:numRef>
          </c:val>
          <c:extLst>
            <c:ext xmlns:c16="http://schemas.microsoft.com/office/drawing/2014/chart" uri="{C3380CC4-5D6E-409C-BE32-E72D297353CC}">
              <c16:uniqueId val="{00000001-8EF6-4A84-82D5-22796006BD24}"/>
            </c:ext>
          </c:extLst>
        </c:ser>
        <c:ser>
          <c:idx val="1"/>
          <c:order val="1"/>
          <c:tx>
            <c:strRef>
              <c:f>'Cndm use _KP'!$A$4</c:f>
              <c:strCache>
                <c:ptCount val="1"/>
                <c:pt idx="0">
                  <c:v>MSM</c:v>
                </c:pt>
              </c:strCache>
            </c:strRef>
          </c:tx>
          <c:spPr>
            <a:solidFill>
              <a:srgbClr val="F78E1E"/>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 _KP'!$B$2:$I$2</c:f>
              <c:numCache>
                <c:formatCode>General</c:formatCode>
                <c:ptCount val="8"/>
                <c:pt idx="0">
                  <c:v>2007</c:v>
                </c:pt>
                <c:pt idx="1">
                  <c:v>2009</c:v>
                </c:pt>
                <c:pt idx="2">
                  <c:v>2010</c:v>
                </c:pt>
                <c:pt idx="3">
                  <c:v>2013</c:v>
                </c:pt>
                <c:pt idx="4">
                  <c:v>2014</c:v>
                </c:pt>
                <c:pt idx="5">
                  <c:v>2015</c:v>
                </c:pt>
                <c:pt idx="6">
                  <c:v>2017</c:v>
                </c:pt>
                <c:pt idx="7">
                  <c:v>2018</c:v>
                </c:pt>
              </c:numCache>
            </c:numRef>
          </c:cat>
          <c:val>
            <c:numRef>
              <c:f>'Cndm use _KP'!$B$4:$I$4</c:f>
              <c:numCache>
                <c:formatCode>General</c:formatCode>
                <c:ptCount val="8"/>
                <c:pt idx="1">
                  <c:v>17</c:v>
                </c:pt>
                <c:pt idx="2">
                  <c:v>79.45</c:v>
                </c:pt>
                <c:pt idx="3">
                  <c:v>74.2</c:v>
                </c:pt>
                <c:pt idx="4">
                  <c:v>78.599999999999994</c:v>
                </c:pt>
                <c:pt idx="5">
                  <c:v>52</c:v>
                </c:pt>
                <c:pt idx="6">
                  <c:v>57.8</c:v>
                </c:pt>
                <c:pt idx="7">
                  <c:v>64.5</c:v>
                </c:pt>
              </c:numCache>
            </c:numRef>
          </c:val>
          <c:extLst>
            <c:ext xmlns:c16="http://schemas.microsoft.com/office/drawing/2014/chart" uri="{C3380CC4-5D6E-409C-BE32-E72D297353CC}">
              <c16:uniqueId val="{00000002-8EF6-4A84-82D5-22796006BD24}"/>
            </c:ext>
          </c:extLst>
        </c:ser>
        <c:dLbls>
          <c:dLblPos val="outEnd"/>
          <c:showLegendKey val="0"/>
          <c:showVal val="1"/>
          <c:showCatName val="0"/>
          <c:showSerName val="0"/>
          <c:showPercent val="0"/>
          <c:showBubbleSize val="0"/>
        </c:dLbls>
        <c:gapWidth val="72"/>
        <c:axId val="133693824"/>
        <c:axId val="133695360"/>
      </c:barChart>
      <c:scatterChart>
        <c:scatterStyle val="lineMarker"/>
        <c:varyColors val="0"/>
        <c:ser>
          <c:idx val="2"/>
          <c:order val="2"/>
          <c:tx>
            <c:strRef>
              <c:f>'Cndm use _KP'!$N$1</c:f>
              <c:strCache>
                <c:ptCount val="1"/>
                <c:pt idx="0">
                  <c:v>t</c:v>
                </c:pt>
              </c:strCache>
            </c:strRef>
          </c:tx>
          <c:spPr>
            <a:ln w="15875">
              <a:solidFill>
                <a:srgbClr val="E31837"/>
              </a:solidFill>
              <a:prstDash val="dash"/>
            </a:ln>
          </c:spPr>
          <c:marker>
            <c:symbol val="none"/>
          </c:marker>
          <c:xVal>
            <c:numRef>
              <c:f>'Cndm use _KP'!$M$2:$M$3</c:f>
              <c:numCache>
                <c:formatCode>General</c:formatCode>
                <c:ptCount val="2"/>
                <c:pt idx="0">
                  <c:v>0</c:v>
                </c:pt>
                <c:pt idx="1">
                  <c:v>1</c:v>
                </c:pt>
              </c:numCache>
            </c:numRef>
          </c:xVal>
          <c:yVal>
            <c:numRef>
              <c:f>'Cndm use _KP'!$N$2:$N$3</c:f>
              <c:numCache>
                <c:formatCode>General</c:formatCode>
                <c:ptCount val="2"/>
                <c:pt idx="0">
                  <c:v>90</c:v>
                </c:pt>
                <c:pt idx="1">
                  <c:v>90</c:v>
                </c:pt>
              </c:numCache>
            </c:numRef>
          </c:yVal>
          <c:smooth val="0"/>
          <c:extLst>
            <c:ext xmlns:c16="http://schemas.microsoft.com/office/drawing/2014/chart" uri="{C3380CC4-5D6E-409C-BE32-E72D297353CC}">
              <c16:uniqueId val="{00000003-8EF6-4A84-82D5-22796006BD24}"/>
            </c:ext>
          </c:extLst>
        </c:ser>
        <c:dLbls>
          <c:showLegendKey val="0"/>
          <c:showVal val="0"/>
          <c:showCatName val="0"/>
          <c:showSerName val="0"/>
          <c:showPercent val="0"/>
          <c:showBubbleSize val="0"/>
        </c:dLbls>
        <c:axId val="133707264"/>
        <c:axId val="133705728"/>
      </c:scatterChart>
      <c:catAx>
        <c:axId val="133693824"/>
        <c:scaling>
          <c:orientation val="minMax"/>
        </c:scaling>
        <c:delete val="0"/>
        <c:axPos val="b"/>
        <c:numFmt formatCode="General" sourceLinked="1"/>
        <c:majorTickMark val="out"/>
        <c:minorTickMark val="none"/>
        <c:tickLblPos val="nextTo"/>
        <c:crossAx val="133695360"/>
        <c:crosses val="autoZero"/>
        <c:auto val="1"/>
        <c:lblAlgn val="ctr"/>
        <c:lblOffset val="100"/>
        <c:noMultiLvlLbl val="0"/>
      </c:catAx>
      <c:valAx>
        <c:axId val="133695360"/>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2.6188382780370036E-2"/>
              <c:y val="0.10663081637510412"/>
            </c:manualLayout>
          </c:layout>
          <c:overlay val="0"/>
        </c:title>
        <c:numFmt formatCode="General" sourceLinked="1"/>
        <c:majorTickMark val="out"/>
        <c:minorTickMark val="none"/>
        <c:tickLblPos val="nextTo"/>
        <c:crossAx val="133693824"/>
        <c:crosses val="autoZero"/>
        <c:crossBetween val="between"/>
      </c:valAx>
      <c:valAx>
        <c:axId val="133705728"/>
        <c:scaling>
          <c:orientation val="minMax"/>
          <c:max val="100"/>
          <c:min val="0"/>
        </c:scaling>
        <c:delete val="1"/>
        <c:axPos val="r"/>
        <c:numFmt formatCode="General" sourceLinked="1"/>
        <c:majorTickMark val="out"/>
        <c:minorTickMark val="none"/>
        <c:tickLblPos val="nextTo"/>
        <c:crossAx val="133707264"/>
        <c:crosses val="max"/>
        <c:crossBetween val="midCat"/>
        <c:majorUnit val="10"/>
      </c:valAx>
      <c:valAx>
        <c:axId val="133707264"/>
        <c:scaling>
          <c:orientation val="minMax"/>
          <c:max val="1"/>
          <c:min val="0"/>
        </c:scaling>
        <c:delete val="1"/>
        <c:axPos val="t"/>
        <c:numFmt formatCode="General" sourceLinked="1"/>
        <c:majorTickMark val="out"/>
        <c:minorTickMark val="none"/>
        <c:tickLblPos val="nextTo"/>
        <c:crossAx val="133705728"/>
        <c:crosses val="max"/>
        <c:crossBetween val="midCat"/>
        <c:majorUnit val="0.2"/>
      </c:valAx>
    </c:plotArea>
    <c:legend>
      <c:legendPos val="b"/>
      <c:legendEntry>
        <c:idx val="2"/>
        <c:delete val="1"/>
      </c:legendEntry>
      <c:layout>
        <c:manualLayout>
          <c:xMode val="edge"/>
          <c:yMode val="edge"/>
          <c:x val="0.42332669863160499"/>
          <c:y val="0.89541805505970085"/>
          <c:w val="0.26681678607983622"/>
          <c:h val="4.4897851718378463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24657944209446E-2"/>
          <c:y val="0.10261500378278358"/>
          <c:w val="0.90122308006227714"/>
          <c:h val="0.69717725516786289"/>
        </c:manualLayout>
      </c:layout>
      <c:barChart>
        <c:barDir val="col"/>
        <c:grouping val="clustered"/>
        <c:varyColors val="0"/>
        <c:ser>
          <c:idx val="0"/>
          <c:order val="0"/>
          <c:tx>
            <c:strRef>
              <c:f>'consistent condm use MSM'!$A$3</c:f>
              <c:strCache>
                <c:ptCount val="1"/>
                <c:pt idx="0">
                  <c:v>With regular partners</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'consistent condm use MSM'!$B$2:$D$2</c:f>
              <c:numCache>
                <c:formatCode>General</c:formatCode>
                <c:ptCount val="3"/>
                <c:pt idx="0">
                  <c:v>2010</c:v>
                </c:pt>
                <c:pt idx="1">
                  <c:v>2011</c:v>
                </c:pt>
                <c:pt idx="2">
                  <c:v>2013</c:v>
                </c:pt>
              </c:numCache>
            </c:numRef>
          </c:cat>
          <c:val>
            <c:numRef>
              <c:f>'consistent condm use MSM'!$B$3:$D$3</c:f>
              <c:numCache>
                <c:formatCode>General</c:formatCode>
                <c:ptCount val="3"/>
                <c:pt idx="0">
                  <c:v>54</c:v>
                </c:pt>
                <c:pt idx="1">
                  <c:v>52</c:v>
                </c:pt>
                <c:pt idx="2">
                  <c:v>38</c:v>
                </c:pt>
              </c:numCache>
            </c:numRef>
          </c:val>
          <c:extLst>
            <c:ext xmlns:c16="http://schemas.microsoft.com/office/drawing/2014/chart" uri="{C3380CC4-5D6E-409C-BE32-E72D297353CC}">
              <c16:uniqueId val="{00000000-31D8-4E95-B2BC-C0DEE3460EBF}"/>
            </c:ext>
          </c:extLst>
        </c:ser>
        <c:ser>
          <c:idx val="1"/>
          <c:order val="1"/>
          <c:tx>
            <c:strRef>
              <c:f>'consistent condm use MSM'!$A$4</c:f>
              <c:strCache>
                <c:ptCount val="1"/>
                <c:pt idx="0">
                  <c:v>With casual partners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'consistent condm use MSM'!$B$2:$D$2</c:f>
              <c:numCache>
                <c:formatCode>General</c:formatCode>
                <c:ptCount val="3"/>
                <c:pt idx="0">
                  <c:v>2010</c:v>
                </c:pt>
                <c:pt idx="1">
                  <c:v>2011</c:v>
                </c:pt>
                <c:pt idx="2">
                  <c:v>2013</c:v>
                </c:pt>
              </c:numCache>
            </c:numRef>
          </c:cat>
          <c:val>
            <c:numRef>
              <c:f>'consistent condm use MSM'!$B$4:$D$4</c:f>
              <c:numCache>
                <c:formatCode>General</c:formatCode>
                <c:ptCount val="3"/>
                <c:pt idx="0">
                  <c:v>65</c:v>
                </c:pt>
                <c:pt idx="1">
                  <c:v>58</c:v>
                </c:pt>
                <c:pt idx="2">
                  <c:v>44</c:v>
                </c:pt>
              </c:numCache>
            </c:numRef>
          </c:val>
          <c:extLst>
            <c:ext xmlns:c16="http://schemas.microsoft.com/office/drawing/2014/chart" uri="{C3380CC4-5D6E-409C-BE32-E72D297353CC}">
              <c16:uniqueId val="{00000001-31D8-4E95-B2BC-C0DEE3460EBF}"/>
            </c:ext>
          </c:extLst>
        </c:ser>
        <c:dLbls>
          <c:dLblPos val="outEnd"/>
          <c:showLegendKey val="0"/>
          <c:showVal val="1"/>
          <c:showCatName val="0"/>
          <c:showSerName val="0"/>
          <c:showPercent val="0"/>
          <c:showBubbleSize val="0"/>
        </c:dLbls>
        <c:gapWidth val="150"/>
        <c:axId val="133744512"/>
        <c:axId val="133746048"/>
      </c:barChart>
      <c:catAx>
        <c:axId val="133744512"/>
        <c:scaling>
          <c:orientation val="minMax"/>
        </c:scaling>
        <c:delete val="0"/>
        <c:axPos val="b"/>
        <c:numFmt formatCode="General" sourceLinked="1"/>
        <c:majorTickMark val="out"/>
        <c:minorTickMark val="none"/>
        <c:tickLblPos val="nextTo"/>
        <c:crossAx val="133746048"/>
        <c:crosses val="autoZero"/>
        <c:auto val="1"/>
        <c:lblAlgn val="ctr"/>
        <c:lblOffset val="100"/>
        <c:noMultiLvlLbl val="0"/>
      </c:catAx>
      <c:valAx>
        <c:axId val="133746048"/>
        <c:scaling>
          <c:orientation val="minMax"/>
          <c:max val="100"/>
        </c:scaling>
        <c:delete val="0"/>
        <c:axPos val="l"/>
        <c:title>
          <c:tx>
            <c:rich>
              <a:bodyPr rot="0" vert="horz"/>
              <a:lstStyle/>
              <a:p>
                <a:pPr>
                  <a:defRPr/>
                </a:pPr>
                <a:r>
                  <a:rPr lang="en-GB"/>
                  <a:t>%</a:t>
                </a:r>
              </a:p>
            </c:rich>
          </c:tx>
          <c:layout>
            <c:manualLayout>
              <c:xMode val="edge"/>
              <c:yMode val="edge"/>
              <c:x val="2.2560959208633886E-2"/>
              <c:y val="7.1269264547477035E-2"/>
            </c:manualLayout>
          </c:layout>
          <c:overlay val="0"/>
        </c:title>
        <c:numFmt formatCode="General" sourceLinked="1"/>
        <c:majorTickMark val="out"/>
        <c:minorTickMark val="none"/>
        <c:tickLblPos val="nextTo"/>
        <c:crossAx val="133744512"/>
        <c:crosses val="autoZero"/>
        <c:crossBetween val="between"/>
        <c:majorUnit val="2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54177602799651"/>
          <c:y val="0.1149074074074074"/>
          <c:w val="0.6805031720613417"/>
          <c:h val="0.66893482064741916"/>
        </c:manualLayout>
      </c:layout>
      <c:barChart>
        <c:barDir val="col"/>
        <c:grouping val="clustered"/>
        <c:varyColors val="0"/>
        <c:ser>
          <c:idx val="0"/>
          <c:order val="0"/>
          <c:invertIfNegative val="0"/>
          <c:dPt>
            <c:idx val="0"/>
            <c:invertIfNegative val="0"/>
            <c:bubble3D val="0"/>
            <c:spPr>
              <a:solidFill>
                <a:srgbClr val="E31837"/>
              </a:solidFill>
            </c:spPr>
            <c:extLst>
              <c:ext xmlns:c16="http://schemas.microsoft.com/office/drawing/2014/chart" uri="{C3380CC4-5D6E-409C-BE32-E72D297353CC}">
                <c16:uniqueId val="{00000001-1909-41E0-A27B-F8F100886415}"/>
              </c:ext>
            </c:extLst>
          </c:dPt>
          <c:dPt>
            <c:idx val="1"/>
            <c:invertIfNegative val="0"/>
            <c:bubble3D val="0"/>
            <c:spPr>
              <a:solidFill>
                <a:srgbClr val="F78E1E"/>
              </a:solidFill>
            </c:spPr>
            <c:extLst>
              <c:ext xmlns:c16="http://schemas.microsoft.com/office/drawing/2014/chart" uri="{C3380CC4-5D6E-409C-BE32-E72D297353CC}">
                <c16:uniqueId val="{00000003-1909-41E0-A27B-F8F10088641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'Multiple partners'!$A$3:$A$4</c:f>
              <c:strCache>
                <c:ptCount val="2"/>
                <c:pt idx="0">
                  <c:v>More than one sexual partner</c:v>
                </c:pt>
                <c:pt idx="1">
                  <c:v>Condom use at last sex</c:v>
                </c:pt>
              </c:strCache>
            </c:strRef>
          </c:cat>
          <c:val>
            <c:numRef>
              <c:f>'Multiple partners'!$B$3:$B$4</c:f>
              <c:numCache>
                <c:formatCode>General</c:formatCode>
                <c:ptCount val="2"/>
                <c:pt idx="0">
                  <c:v>4</c:v>
                </c:pt>
                <c:pt idx="1">
                  <c:v>42</c:v>
                </c:pt>
              </c:numCache>
            </c:numRef>
          </c:val>
          <c:extLst>
            <c:ext xmlns:c16="http://schemas.microsoft.com/office/drawing/2014/chart" uri="{C3380CC4-5D6E-409C-BE32-E72D297353CC}">
              <c16:uniqueId val="{00000004-1909-41E0-A27B-F8F100886415}"/>
            </c:ext>
          </c:extLst>
        </c:ser>
        <c:dLbls>
          <c:showLegendKey val="0"/>
          <c:showVal val="0"/>
          <c:showCatName val="0"/>
          <c:showSerName val="0"/>
          <c:showPercent val="0"/>
          <c:showBubbleSize val="0"/>
        </c:dLbls>
        <c:gapWidth val="150"/>
        <c:axId val="134200704"/>
        <c:axId val="134202496"/>
      </c:barChart>
      <c:catAx>
        <c:axId val="134200704"/>
        <c:scaling>
          <c:orientation val="minMax"/>
        </c:scaling>
        <c:delete val="0"/>
        <c:axPos val="b"/>
        <c:numFmt formatCode="General" sourceLinked="0"/>
        <c:majorTickMark val="out"/>
        <c:minorTickMark val="none"/>
        <c:tickLblPos val="nextTo"/>
        <c:crossAx val="134202496"/>
        <c:crosses val="autoZero"/>
        <c:auto val="1"/>
        <c:lblAlgn val="ctr"/>
        <c:lblOffset val="100"/>
        <c:noMultiLvlLbl val="0"/>
      </c:catAx>
      <c:valAx>
        <c:axId val="134202496"/>
        <c:scaling>
          <c:orientation val="minMax"/>
          <c:max val="100"/>
        </c:scaling>
        <c:delete val="0"/>
        <c:axPos val="l"/>
        <c:title>
          <c:tx>
            <c:rich>
              <a:bodyPr rot="0" vert="horz"/>
              <a:lstStyle/>
              <a:p>
                <a:pPr>
                  <a:defRPr/>
                </a:pPr>
                <a:r>
                  <a:rPr lang="en-GB"/>
                  <a:t>%</a:t>
                </a:r>
              </a:p>
            </c:rich>
          </c:tx>
          <c:layout>
            <c:manualLayout>
              <c:xMode val="edge"/>
              <c:yMode val="edge"/>
              <c:x val="4.2579200970007162E-2"/>
              <c:y val="7.8505732923099245E-2"/>
            </c:manualLayout>
          </c:layout>
          <c:overlay val="0"/>
        </c:title>
        <c:numFmt formatCode="#,##0" sourceLinked="0"/>
        <c:majorTickMark val="out"/>
        <c:minorTickMark val="none"/>
        <c:tickLblPos val="nextTo"/>
        <c:crossAx val="13420070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17429970190193"/>
          <c:y val="0.11644515527935102"/>
          <c:w val="0.74992764096882514"/>
          <c:h val="0.84553013709853264"/>
        </c:manualLayout>
      </c:layout>
      <c:barChart>
        <c:barDir val="bar"/>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Sheet2!$A$2:$B$6</c:f>
              <c:multiLvlStrCache>
                <c:ptCount val="5"/>
                <c:lvl>
                  <c:pt idx="0">
                    <c:v>female</c:v>
                  </c:pt>
                  <c:pt idx="1">
                    <c:v>male</c:v>
                  </c:pt>
                  <c:pt idx="2">
                    <c:v>18-29</c:v>
                  </c:pt>
                  <c:pt idx="3">
                    <c:v>30-49</c:v>
                  </c:pt>
                  <c:pt idx="4">
                    <c:v>50-69</c:v>
                  </c:pt>
                </c:lvl>
                <c:lvl>
                  <c:pt idx="0">
                    <c:v>Gender</c:v>
                  </c:pt>
                  <c:pt idx="2">
                    <c:v>Age group</c:v>
                  </c:pt>
                </c:lvl>
              </c:multiLvlStrCache>
            </c:multiLvlStrRef>
          </c:cat>
          <c:val>
            <c:numRef>
              <c:f>Sheet2!$C$2:$C$6</c:f>
              <c:numCache>
                <c:formatCode>0</c:formatCode>
                <c:ptCount val="5"/>
                <c:pt idx="0">
                  <c:v>63.5</c:v>
                </c:pt>
                <c:pt idx="1">
                  <c:v>69.900000000000006</c:v>
                </c:pt>
                <c:pt idx="2">
                  <c:v>77.3</c:v>
                </c:pt>
                <c:pt idx="3">
                  <c:v>69.099999999999994</c:v>
                </c:pt>
                <c:pt idx="4">
                  <c:v>51.8</c:v>
                </c:pt>
              </c:numCache>
            </c:numRef>
          </c:val>
          <c:extLst>
            <c:ext xmlns:c16="http://schemas.microsoft.com/office/drawing/2014/chart" uri="{C3380CC4-5D6E-409C-BE32-E72D297353CC}">
              <c16:uniqueId val="{00000000-B270-4860-B4A2-C2DE0C4B4B20}"/>
            </c:ext>
          </c:extLst>
        </c:ser>
        <c:dLbls>
          <c:showLegendKey val="0"/>
          <c:showVal val="0"/>
          <c:showCatName val="0"/>
          <c:showSerName val="0"/>
          <c:showPercent val="0"/>
          <c:showBubbleSize val="0"/>
        </c:dLbls>
        <c:gapWidth val="79"/>
        <c:axId val="134307840"/>
        <c:axId val="134309376"/>
      </c:barChart>
      <c:catAx>
        <c:axId val="134307840"/>
        <c:scaling>
          <c:orientation val="maxMin"/>
        </c:scaling>
        <c:delete val="0"/>
        <c:axPos val="l"/>
        <c:numFmt formatCode="General" sourceLinked="0"/>
        <c:majorTickMark val="out"/>
        <c:minorTickMark val="none"/>
        <c:tickLblPos val="nextTo"/>
        <c:crossAx val="134309376"/>
        <c:crosses val="autoZero"/>
        <c:auto val="1"/>
        <c:lblAlgn val="ctr"/>
        <c:lblOffset val="100"/>
        <c:noMultiLvlLbl val="0"/>
      </c:catAx>
      <c:valAx>
        <c:axId val="134309376"/>
        <c:scaling>
          <c:orientation val="minMax"/>
          <c:max val="100"/>
          <c:min val="0"/>
        </c:scaling>
        <c:delete val="0"/>
        <c:axPos val="t"/>
        <c:title>
          <c:tx>
            <c:rich>
              <a:bodyPr/>
              <a:lstStyle/>
              <a:p>
                <a:pPr>
                  <a:defRPr/>
                </a:pPr>
                <a:r>
                  <a:rPr lang="en-US"/>
                  <a:t>%</a:t>
                </a:r>
              </a:p>
            </c:rich>
          </c:tx>
          <c:layout>
            <c:manualLayout>
              <c:xMode val="edge"/>
              <c:yMode val="edge"/>
              <c:x val="0.95803206372785688"/>
              <c:y val="1.7283958010053009E-2"/>
            </c:manualLayout>
          </c:layout>
          <c:overlay val="0"/>
        </c:title>
        <c:numFmt formatCode="0" sourceLinked="1"/>
        <c:majorTickMark val="out"/>
        <c:minorTickMark val="none"/>
        <c:tickLblPos val="nextTo"/>
        <c:crossAx val="13430784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34555749975688"/>
          <c:y val="0.15470327861559691"/>
          <c:w val="0.76765833090308355"/>
          <c:h val="0.81422327505671954"/>
        </c:manualLayout>
      </c:layout>
      <c:barChart>
        <c:barDir val="bar"/>
        <c:grouping val="clustered"/>
        <c:varyColors val="0"/>
        <c:ser>
          <c:idx val="0"/>
          <c:order val="0"/>
          <c:spPr>
            <a:solidFill>
              <a:srgbClr val="D6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Sheet2!$A$22:$B$26</c:f>
              <c:multiLvlStrCache>
                <c:ptCount val="5"/>
                <c:lvl>
                  <c:pt idx="0">
                    <c:v>female</c:v>
                  </c:pt>
                  <c:pt idx="1">
                    <c:v>male</c:v>
                  </c:pt>
                  <c:pt idx="2">
                    <c:v>18-29</c:v>
                  </c:pt>
                  <c:pt idx="3">
                    <c:v>30-49</c:v>
                  </c:pt>
                  <c:pt idx="4">
                    <c:v>50-69</c:v>
                  </c:pt>
                </c:lvl>
                <c:lvl>
                  <c:pt idx="0">
                    <c:v>Gender</c:v>
                  </c:pt>
                  <c:pt idx="2">
                    <c:v>Age group</c:v>
                  </c:pt>
                </c:lvl>
              </c:multiLvlStrCache>
            </c:multiLvlStrRef>
          </c:cat>
          <c:val>
            <c:numRef>
              <c:f>Sheet2!$C$22:$C$26</c:f>
              <c:numCache>
                <c:formatCode>0</c:formatCode>
                <c:ptCount val="5"/>
                <c:pt idx="0">
                  <c:v>18.8</c:v>
                </c:pt>
                <c:pt idx="1">
                  <c:v>26.3</c:v>
                </c:pt>
                <c:pt idx="2">
                  <c:v>26.9</c:v>
                </c:pt>
                <c:pt idx="3">
                  <c:v>23.7</c:v>
                </c:pt>
                <c:pt idx="4">
                  <c:v>15.7</c:v>
                </c:pt>
              </c:numCache>
            </c:numRef>
          </c:val>
          <c:extLst>
            <c:ext xmlns:c16="http://schemas.microsoft.com/office/drawing/2014/chart" uri="{C3380CC4-5D6E-409C-BE32-E72D297353CC}">
              <c16:uniqueId val="{00000000-0B70-4C93-9D2F-CC0546E09822}"/>
            </c:ext>
          </c:extLst>
        </c:ser>
        <c:dLbls>
          <c:showLegendKey val="0"/>
          <c:showVal val="0"/>
          <c:showCatName val="0"/>
          <c:showSerName val="0"/>
          <c:showPercent val="0"/>
          <c:showBubbleSize val="0"/>
        </c:dLbls>
        <c:gapWidth val="31"/>
        <c:axId val="134340608"/>
        <c:axId val="134342144"/>
      </c:barChart>
      <c:catAx>
        <c:axId val="134340608"/>
        <c:scaling>
          <c:orientation val="maxMin"/>
        </c:scaling>
        <c:delete val="0"/>
        <c:axPos val="l"/>
        <c:numFmt formatCode="General" sourceLinked="0"/>
        <c:majorTickMark val="out"/>
        <c:minorTickMark val="none"/>
        <c:tickLblPos val="nextTo"/>
        <c:crossAx val="134342144"/>
        <c:crosses val="autoZero"/>
        <c:auto val="1"/>
        <c:lblAlgn val="ctr"/>
        <c:lblOffset val="100"/>
        <c:noMultiLvlLbl val="0"/>
      </c:catAx>
      <c:valAx>
        <c:axId val="134342144"/>
        <c:scaling>
          <c:orientation val="minMax"/>
          <c:max val="100"/>
          <c:min val="0"/>
        </c:scaling>
        <c:delete val="0"/>
        <c:axPos val="t"/>
        <c:title>
          <c:tx>
            <c:rich>
              <a:bodyPr/>
              <a:lstStyle/>
              <a:p>
                <a:pPr>
                  <a:defRPr/>
                </a:pPr>
                <a:r>
                  <a:rPr lang="en-US"/>
                  <a:t>%</a:t>
                </a:r>
              </a:p>
            </c:rich>
          </c:tx>
          <c:layout>
            <c:manualLayout>
              <c:xMode val="edge"/>
              <c:yMode val="edge"/>
              <c:x val="0.95797420755546314"/>
              <c:y val="2.2857142857142947E-2"/>
            </c:manualLayout>
          </c:layout>
          <c:overlay val="0"/>
        </c:title>
        <c:numFmt formatCode="0" sourceLinked="1"/>
        <c:majorTickMark val="out"/>
        <c:minorTickMark val="none"/>
        <c:tickLblPos val="nextTo"/>
        <c:crossAx val="13434060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56780592400289"/>
          <c:y val="6.0474123887127688E-2"/>
          <c:w val="0.79554351502689136"/>
          <c:h val="0.6295528945059744"/>
        </c:manualLayout>
      </c:layout>
      <c:barChart>
        <c:barDir val="col"/>
        <c:grouping val="stacked"/>
        <c:varyColors val="0"/>
        <c:ser>
          <c:idx val="1"/>
          <c:order val="0"/>
          <c:tx>
            <c:strRef>
              <c:f>'Domestic funding'!$A$4</c:f>
              <c:strCache>
                <c:ptCount val="1"/>
                <c:pt idx="0">
                  <c:v>International funding (USD)</c:v>
                </c:pt>
              </c:strCache>
            </c:strRef>
          </c:tx>
          <c:spPr>
            <a:solidFill>
              <a:srgbClr val="D60000"/>
            </a:solidFill>
            <a:ln w="12700">
              <a:solidFill>
                <a:sysClr val="window" lastClr="FFFFFF"/>
              </a:solidFill>
            </a:ln>
          </c:spPr>
          <c:invertIfNegative val="0"/>
          <c:cat>
            <c:numRef>
              <c:f>'Domestic funding'!$B$2:$H$2</c:f>
              <c:numCache>
                <c:formatCode>0</c:formatCode>
                <c:ptCount val="7"/>
                <c:pt idx="0">
                  <c:v>2007</c:v>
                </c:pt>
                <c:pt idx="1">
                  <c:v>2008</c:v>
                </c:pt>
                <c:pt idx="2">
                  <c:v>2009</c:v>
                </c:pt>
                <c:pt idx="3">
                  <c:v>2010</c:v>
                </c:pt>
                <c:pt idx="4">
                  <c:v>2011</c:v>
                </c:pt>
                <c:pt idx="5">
                  <c:v>2012</c:v>
                </c:pt>
                <c:pt idx="6">
                  <c:v>2013</c:v>
                </c:pt>
              </c:numCache>
            </c:numRef>
          </c:cat>
          <c:val>
            <c:numRef>
              <c:f>'Domestic funding'!$B$4:$H$4</c:f>
              <c:numCache>
                <c:formatCode>General</c:formatCode>
                <c:ptCount val="7"/>
              </c:numCache>
            </c:numRef>
          </c:val>
          <c:extLst>
            <c:ext xmlns:c16="http://schemas.microsoft.com/office/drawing/2014/chart" uri="{C3380CC4-5D6E-409C-BE32-E72D297353CC}">
              <c16:uniqueId val="{00000000-02FB-46AB-A907-6EC734F010DC}"/>
            </c:ext>
          </c:extLst>
        </c:ser>
        <c:ser>
          <c:idx val="2"/>
          <c:order val="1"/>
          <c:tx>
            <c:strRef>
              <c:f>'Domestic funding'!$A$5</c:f>
              <c:strCache>
                <c:ptCount val="1"/>
                <c:pt idx="0">
                  <c:v>Domestic funding (USD)</c:v>
                </c:pt>
              </c:strCache>
            </c:strRef>
          </c:tx>
          <c:spPr>
            <a:solidFill>
              <a:srgbClr val="88C540"/>
            </a:solidFill>
            <a:ln w="12700">
              <a:solidFill>
                <a:sysClr val="window" lastClr="FFFFFF"/>
              </a:solidFill>
            </a:ln>
          </c:spPr>
          <c:invertIfNegative val="0"/>
          <c:dLbls>
            <c:dLbl>
              <c:idx val="6"/>
              <c:tx>
                <c:rich>
                  <a:bodyPr/>
                  <a:lstStyle/>
                  <a:p>
                    <a:r>
                      <a:rPr lang="en-US" dirty="0"/>
                      <a:t>23.74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2FB-46AB-A907-6EC734F010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funding'!$B$2:$H$2</c:f>
              <c:numCache>
                <c:formatCode>0</c:formatCode>
                <c:ptCount val="7"/>
                <c:pt idx="0">
                  <c:v>2007</c:v>
                </c:pt>
                <c:pt idx="1">
                  <c:v>2008</c:v>
                </c:pt>
                <c:pt idx="2">
                  <c:v>2009</c:v>
                </c:pt>
                <c:pt idx="3">
                  <c:v>2010</c:v>
                </c:pt>
                <c:pt idx="4">
                  <c:v>2011</c:v>
                </c:pt>
                <c:pt idx="5">
                  <c:v>2012</c:v>
                </c:pt>
                <c:pt idx="6">
                  <c:v>2013</c:v>
                </c:pt>
              </c:numCache>
            </c:numRef>
          </c:cat>
          <c:val>
            <c:numRef>
              <c:f>'Domestic funding'!$B$5:$H$5</c:f>
              <c:numCache>
                <c:formatCode>#,##0</c:formatCode>
                <c:ptCount val="7"/>
                <c:pt idx="0">
                  <c:v>11349934</c:v>
                </c:pt>
                <c:pt idx="1">
                  <c:v>15338056</c:v>
                </c:pt>
                <c:pt idx="2">
                  <c:v>14361842</c:v>
                </c:pt>
                <c:pt idx="3">
                  <c:v>16486429</c:v>
                </c:pt>
                <c:pt idx="4">
                  <c:v>23091270</c:v>
                </c:pt>
                <c:pt idx="5">
                  <c:v>23750000</c:v>
                </c:pt>
                <c:pt idx="6">
                  <c:v>23740000</c:v>
                </c:pt>
              </c:numCache>
            </c:numRef>
          </c:val>
          <c:extLst>
            <c:ext xmlns:c16="http://schemas.microsoft.com/office/drawing/2014/chart" uri="{C3380CC4-5D6E-409C-BE32-E72D297353CC}">
              <c16:uniqueId val="{00000002-02FB-46AB-A907-6EC734F010DC}"/>
            </c:ext>
          </c:extLst>
        </c:ser>
        <c:dLbls>
          <c:showLegendKey val="0"/>
          <c:showVal val="0"/>
          <c:showCatName val="0"/>
          <c:showSerName val="0"/>
          <c:showPercent val="0"/>
          <c:showBubbleSize val="0"/>
        </c:dLbls>
        <c:gapWidth val="102"/>
        <c:overlap val="100"/>
        <c:axId val="134460928"/>
        <c:axId val="134462464"/>
      </c:barChart>
      <c:lineChart>
        <c:grouping val="standard"/>
        <c:varyColors val="0"/>
        <c:ser>
          <c:idx val="0"/>
          <c:order val="2"/>
          <c:tx>
            <c:strRef>
              <c:f>'Domestic funding'!$A$3</c:f>
              <c:strCache>
                <c:ptCount val="1"/>
                <c:pt idx="0">
                  <c:v>Total AIDS spending (USD)</c:v>
                </c:pt>
              </c:strCache>
            </c:strRef>
          </c:tx>
          <c:spPr>
            <a:ln>
              <a:solidFill>
                <a:srgbClr val="00AEEF"/>
              </a:solidFill>
            </a:ln>
          </c:spPr>
          <c:marker>
            <c:symbol val="circle"/>
            <c:size val="10"/>
            <c:spPr>
              <a:solidFill>
                <a:srgbClr val="00AEEF"/>
              </a:solidFill>
              <a:ln>
                <a:noFill/>
              </a:ln>
            </c:spPr>
          </c:marker>
          <c:dLbls>
            <c:dLbl>
              <c:idx val="6"/>
              <c:layout>
                <c:manualLayout>
                  <c:x val="-4.4092442793712466E-2"/>
                  <c:y val="-4.5612748008841929E-2"/>
                </c:manualLayout>
              </c:layout>
              <c:tx>
                <c:rich>
                  <a:bodyPr/>
                  <a:lstStyle/>
                  <a:p>
                    <a:r>
                      <a:rPr lang="en-US" dirty="0"/>
                      <a:t>23.74M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2FB-46AB-A907-6EC734F010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'Domestic funding'!$B$2:$H$2</c:f>
              <c:numCache>
                <c:formatCode>0</c:formatCode>
                <c:ptCount val="7"/>
                <c:pt idx="0">
                  <c:v>2007</c:v>
                </c:pt>
                <c:pt idx="1">
                  <c:v>2008</c:v>
                </c:pt>
                <c:pt idx="2">
                  <c:v>2009</c:v>
                </c:pt>
                <c:pt idx="3">
                  <c:v>2010</c:v>
                </c:pt>
                <c:pt idx="4">
                  <c:v>2011</c:v>
                </c:pt>
                <c:pt idx="5">
                  <c:v>2012</c:v>
                </c:pt>
                <c:pt idx="6">
                  <c:v>2013</c:v>
                </c:pt>
              </c:numCache>
            </c:numRef>
          </c:cat>
          <c:val>
            <c:numRef>
              <c:f>'Domestic funding'!$B$3:$H$3</c:f>
              <c:numCache>
                <c:formatCode>#,##0</c:formatCode>
                <c:ptCount val="7"/>
                <c:pt idx="0">
                  <c:v>11349934</c:v>
                </c:pt>
                <c:pt idx="1">
                  <c:v>15338056</c:v>
                </c:pt>
                <c:pt idx="2">
                  <c:v>14361842</c:v>
                </c:pt>
                <c:pt idx="3">
                  <c:v>16486429</c:v>
                </c:pt>
                <c:pt idx="4">
                  <c:v>23091270</c:v>
                </c:pt>
                <c:pt idx="5">
                  <c:v>23750000</c:v>
                </c:pt>
                <c:pt idx="6">
                  <c:v>23740000</c:v>
                </c:pt>
              </c:numCache>
            </c:numRef>
          </c:val>
          <c:smooth val="1"/>
          <c:extLst>
            <c:ext xmlns:c16="http://schemas.microsoft.com/office/drawing/2014/chart" uri="{C3380CC4-5D6E-409C-BE32-E72D297353CC}">
              <c16:uniqueId val="{00000004-02FB-46AB-A907-6EC734F010DC}"/>
            </c:ext>
          </c:extLst>
        </c:ser>
        <c:dLbls>
          <c:showLegendKey val="0"/>
          <c:showVal val="0"/>
          <c:showCatName val="0"/>
          <c:showSerName val="0"/>
          <c:showPercent val="0"/>
          <c:showBubbleSize val="0"/>
        </c:dLbls>
        <c:marker val="1"/>
        <c:smooth val="0"/>
        <c:axId val="134460928"/>
        <c:axId val="134462464"/>
      </c:lineChart>
      <c:catAx>
        <c:axId val="134460928"/>
        <c:scaling>
          <c:orientation val="minMax"/>
        </c:scaling>
        <c:delete val="0"/>
        <c:axPos val="b"/>
        <c:numFmt formatCode="0" sourceLinked="1"/>
        <c:majorTickMark val="out"/>
        <c:minorTickMark val="none"/>
        <c:tickLblPos val="nextTo"/>
        <c:crossAx val="134462464"/>
        <c:crosses val="autoZero"/>
        <c:auto val="1"/>
        <c:lblAlgn val="ctr"/>
        <c:lblOffset val="100"/>
        <c:noMultiLvlLbl val="0"/>
      </c:catAx>
      <c:valAx>
        <c:axId val="134462464"/>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dirty="0"/>
                  <a:t>US$</a:t>
                </a:r>
              </a:p>
            </c:rich>
          </c:tx>
          <c:layout>
            <c:manualLayout>
              <c:xMode val="edge"/>
              <c:yMode val="edge"/>
              <c:x val="2.2194612476008407E-3"/>
              <c:y val="0.37447443579065925"/>
            </c:manualLayout>
          </c:layout>
          <c:overlay val="0"/>
        </c:title>
        <c:numFmt formatCode="#,##0" sourceLinked="0"/>
        <c:majorTickMark val="out"/>
        <c:minorTickMark val="none"/>
        <c:tickLblPos val="nextTo"/>
        <c:crossAx val="134460928"/>
        <c:crosses val="autoZero"/>
        <c:crossBetween val="between"/>
      </c:valAx>
    </c:plotArea>
    <c:legend>
      <c:legendPos val="b"/>
      <c:layout>
        <c:manualLayout>
          <c:xMode val="edge"/>
          <c:yMode val="edge"/>
          <c:x val="0.1716564538806033"/>
          <c:y val="0.79484223975113866"/>
          <c:w val="0.76159641265912981"/>
          <c:h val="0.1260956637002018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9271241704345"/>
          <c:y val="9.6869613053746723E-2"/>
          <c:w val="0.59723437038069216"/>
          <c:h val="0.77254431407262991"/>
        </c:manualLayout>
      </c:layout>
      <c:barChart>
        <c:barDir val="col"/>
        <c:grouping val="percentStacked"/>
        <c:varyColors val="0"/>
        <c:ser>
          <c:idx val="0"/>
          <c:order val="0"/>
          <c:tx>
            <c:strRef>
              <c:f>'Spending by cat'!$A$5</c:f>
              <c:strCache>
                <c:ptCount val="1"/>
                <c:pt idx="0">
                  <c:v>Prevention </c:v>
                </c:pt>
              </c:strCache>
            </c:strRef>
          </c:tx>
          <c:spPr>
            <a:solidFill>
              <a:srgbClr val="88C540"/>
            </a:solidFill>
            <a:ln>
              <a:noFill/>
            </a:ln>
          </c:spPr>
          <c:invertIfNegative val="0"/>
          <c:dLbls>
            <c:numFmt formatCode="[$$-409]#,##0" sourceLinked="0"/>
            <c:spPr>
              <a:noFill/>
              <a:ln>
                <a:noFill/>
              </a:ln>
              <a:effectLst/>
            </c:spPr>
            <c:txPr>
              <a:bodyPr/>
              <a:lstStyle/>
              <a:p>
                <a:pPr>
                  <a:defRPr sz="14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by cat'!$B$3:$D$3</c:f>
              <c:numCache>
                <c:formatCode>0</c:formatCode>
                <c:ptCount val="3"/>
                <c:pt idx="0">
                  <c:v>2009</c:v>
                </c:pt>
                <c:pt idx="1">
                  <c:v>2010</c:v>
                </c:pt>
                <c:pt idx="2">
                  <c:v>2011</c:v>
                </c:pt>
              </c:numCache>
            </c:numRef>
          </c:cat>
          <c:val>
            <c:numRef>
              <c:f>'Spending by cat'!$B$5:$D$5</c:f>
              <c:numCache>
                <c:formatCode>#,##0</c:formatCode>
                <c:ptCount val="3"/>
                <c:pt idx="0">
                  <c:v>3838158</c:v>
                </c:pt>
                <c:pt idx="1">
                  <c:v>3264285.75</c:v>
                </c:pt>
                <c:pt idx="2">
                  <c:v>5738889</c:v>
                </c:pt>
              </c:numCache>
            </c:numRef>
          </c:val>
          <c:extLst>
            <c:ext xmlns:c16="http://schemas.microsoft.com/office/drawing/2014/chart" uri="{C3380CC4-5D6E-409C-BE32-E72D297353CC}">
              <c16:uniqueId val="{00000000-5E73-40B9-9AEF-89EEBE8B3D9F}"/>
            </c:ext>
          </c:extLst>
        </c:ser>
        <c:ser>
          <c:idx val="1"/>
          <c:order val="1"/>
          <c:tx>
            <c:strRef>
              <c:f>'Spending by cat'!$A$6</c:f>
              <c:strCache>
                <c:ptCount val="1"/>
                <c:pt idx="0">
                  <c:v>Care and treatment </c:v>
                </c:pt>
              </c:strCache>
            </c:strRef>
          </c:tx>
          <c:spPr>
            <a:solidFill>
              <a:srgbClr val="EC008C"/>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by cat'!$B$3:$D$3</c:f>
              <c:numCache>
                <c:formatCode>0</c:formatCode>
                <c:ptCount val="3"/>
                <c:pt idx="0">
                  <c:v>2009</c:v>
                </c:pt>
                <c:pt idx="1">
                  <c:v>2010</c:v>
                </c:pt>
                <c:pt idx="2">
                  <c:v>2011</c:v>
                </c:pt>
              </c:numCache>
            </c:numRef>
          </c:cat>
          <c:val>
            <c:numRef>
              <c:f>'Spending by cat'!$B$6:$D$6</c:f>
              <c:numCache>
                <c:formatCode>#,##0</c:formatCode>
                <c:ptCount val="3"/>
                <c:pt idx="0">
                  <c:v>7938816</c:v>
                </c:pt>
                <c:pt idx="1">
                  <c:v>9177143</c:v>
                </c:pt>
                <c:pt idx="2">
                  <c:v>13273016</c:v>
                </c:pt>
              </c:numCache>
            </c:numRef>
          </c:val>
          <c:extLst>
            <c:ext xmlns:c16="http://schemas.microsoft.com/office/drawing/2014/chart" uri="{C3380CC4-5D6E-409C-BE32-E72D297353CC}">
              <c16:uniqueId val="{00000001-5E73-40B9-9AEF-89EEBE8B3D9F}"/>
            </c:ext>
          </c:extLst>
        </c:ser>
        <c:ser>
          <c:idx val="2"/>
          <c:order val="2"/>
          <c:tx>
            <c:strRef>
              <c:f>'Spending by cat'!$A$7</c:f>
              <c:strCache>
                <c:ptCount val="1"/>
                <c:pt idx="0">
                  <c:v>Others </c:v>
                </c:pt>
              </c:strCache>
            </c:strRef>
          </c:tx>
          <c:spPr>
            <a:solidFill>
              <a:srgbClr val="00AEEF"/>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by cat'!$B$3:$D$3</c:f>
              <c:numCache>
                <c:formatCode>0</c:formatCode>
                <c:ptCount val="3"/>
                <c:pt idx="0">
                  <c:v>2009</c:v>
                </c:pt>
                <c:pt idx="1">
                  <c:v>2010</c:v>
                </c:pt>
                <c:pt idx="2">
                  <c:v>2011</c:v>
                </c:pt>
              </c:numCache>
            </c:numRef>
          </c:cat>
          <c:val>
            <c:numRef>
              <c:f>'Spending by cat'!$B$7:$D$7</c:f>
              <c:numCache>
                <c:formatCode>#,##0</c:formatCode>
                <c:ptCount val="3"/>
                <c:pt idx="0">
                  <c:v>2584868</c:v>
                </c:pt>
                <c:pt idx="1">
                  <c:v>4045000.25</c:v>
                </c:pt>
                <c:pt idx="2">
                  <c:v>4079365</c:v>
                </c:pt>
              </c:numCache>
            </c:numRef>
          </c:val>
          <c:extLst>
            <c:ext xmlns:c16="http://schemas.microsoft.com/office/drawing/2014/chart" uri="{C3380CC4-5D6E-409C-BE32-E72D297353CC}">
              <c16:uniqueId val="{00000002-5E73-40B9-9AEF-89EEBE8B3D9F}"/>
            </c:ext>
          </c:extLst>
        </c:ser>
        <c:dLbls>
          <c:showLegendKey val="0"/>
          <c:showVal val="0"/>
          <c:showCatName val="0"/>
          <c:showSerName val="0"/>
          <c:showPercent val="0"/>
          <c:showBubbleSize val="0"/>
        </c:dLbls>
        <c:gapWidth val="58"/>
        <c:overlap val="100"/>
        <c:axId val="134972544"/>
        <c:axId val="134974080"/>
      </c:barChart>
      <c:catAx>
        <c:axId val="134972544"/>
        <c:scaling>
          <c:orientation val="minMax"/>
        </c:scaling>
        <c:delete val="0"/>
        <c:axPos val="b"/>
        <c:numFmt formatCode="0" sourceLinked="1"/>
        <c:majorTickMark val="out"/>
        <c:minorTickMark val="none"/>
        <c:tickLblPos val="nextTo"/>
        <c:crossAx val="134974080"/>
        <c:crosses val="autoZero"/>
        <c:auto val="1"/>
        <c:lblAlgn val="ctr"/>
        <c:lblOffset val="100"/>
        <c:noMultiLvlLbl val="0"/>
      </c:catAx>
      <c:valAx>
        <c:axId val="134974080"/>
        <c:scaling>
          <c:orientation val="minMax"/>
        </c:scaling>
        <c:delete val="0"/>
        <c:axPos val="l"/>
        <c:title>
          <c:tx>
            <c:rich>
              <a:bodyPr rot="-5400000" vert="horz"/>
              <a:lstStyle/>
              <a:p>
                <a:pPr>
                  <a:defRPr/>
                </a:pPr>
                <a:r>
                  <a:rPr lang="en-GB" dirty="0"/>
                  <a:t>US$</a:t>
                </a:r>
              </a:p>
            </c:rich>
          </c:tx>
          <c:layout>
            <c:manualLayout>
              <c:xMode val="edge"/>
              <c:yMode val="edge"/>
              <c:x val="1.0755631671810477E-2"/>
              <c:y val="0.41400261082101991"/>
            </c:manualLayout>
          </c:layout>
          <c:overlay val="0"/>
        </c:title>
        <c:numFmt formatCode="0%" sourceLinked="1"/>
        <c:majorTickMark val="out"/>
        <c:minorTickMark val="none"/>
        <c:tickLblPos val="nextTo"/>
        <c:crossAx val="134972544"/>
        <c:crosses val="autoZero"/>
        <c:crossBetween val="between"/>
      </c:valAx>
    </c:plotArea>
    <c:legend>
      <c:legendPos val="r"/>
      <c:layout>
        <c:manualLayout>
          <c:xMode val="edge"/>
          <c:yMode val="edge"/>
          <c:x val="0.74601645014960671"/>
          <c:y val="0.35911238907177956"/>
          <c:w val="0.25388763301252781"/>
          <c:h val="0.3188998265425705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95514172746365"/>
          <c:y val="4.9980491479642224E-2"/>
          <c:w val="0.58897862721250849"/>
          <c:h val="0.61760277777777772"/>
        </c:manualLayout>
      </c:layout>
      <c:areaChart>
        <c:grouping val="standard"/>
        <c:varyColors val="0"/>
        <c:ser>
          <c:idx val="0"/>
          <c:order val="0"/>
          <c:tx>
            <c:strRef>
              <c:f>PLHIV_NI_Deaths_2!$D$2</c:f>
              <c:strCache>
                <c:ptCount val="1"/>
                <c:pt idx="0">
                  <c:v> PLHIV Upper bound </c:v>
                </c:pt>
              </c:strCache>
            </c:strRef>
          </c:tx>
          <c:spPr>
            <a:solidFill>
              <a:srgbClr val="00B0F0">
                <a:alpha val="30000"/>
              </a:srgbClr>
            </a:solidFill>
            <a:ln w="25400">
              <a:noFill/>
            </a:ln>
          </c:spPr>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PLHIV_NI_Deaths_2!$D$564:$D$594</c:f>
              <c:numCache>
                <c:formatCode>_-* #,##0_-;\-* #,##0_-;_-* "-"??_-;_-@_-</c:formatCode>
                <c:ptCount val="31"/>
                <c:pt idx="0">
                  <c:v>458</c:v>
                </c:pt>
                <c:pt idx="1">
                  <c:v>666</c:v>
                </c:pt>
                <c:pt idx="2">
                  <c:v>917</c:v>
                </c:pt>
                <c:pt idx="3">
                  <c:v>1198</c:v>
                </c:pt>
                <c:pt idx="4">
                  <c:v>1500</c:v>
                </c:pt>
                <c:pt idx="5">
                  <c:v>1810</c:v>
                </c:pt>
                <c:pt idx="6">
                  <c:v>2126</c:v>
                </c:pt>
                <c:pt idx="7">
                  <c:v>2441</c:v>
                </c:pt>
                <c:pt idx="8">
                  <c:v>2751</c:v>
                </c:pt>
                <c:pt idx="9">
                  <c:v>3062</c:v>
                </c:pt>
                <c:pt idx="10">
                  <c:v>3362</c:v>
                </c:pt>
                <c:pt idx="11">
                  <c:v>3644</c:v>
                </c:pt>
                <c:pt idx="12">
                  <c:v>3906</c:v>
                </c:pt>
                <c:pt idx="13">
                  <c:v>4173</c:v>
                </c:pt>
                <c:pt idx="14">
                  <c:v>4461</c:v>
                </c:pt>
                <c:pt idx="15">
                  <c:v>4774</c:v>
                </c:pt>
                <c:pt idx="16">
                  <c:v>5120</c:v>
                </c:pt>
                <c:pt idx="17">
                  <c:v>5503</c:v>
                </c:pt>
                <c:pt idx="18">
                  <c:v>5902</c:v>
                </c:pt>
                <c:pt idx="19">
                  <c:v>6313</c:v>
                </c:pt>
                <c:pt idx="20">
                  <c:v>6738</c:v>
                </c:pt>
                <c:pt idx="21">
                  <c:v>7145</c:v>
                </c:pt>
                <c:pt idx="22">
                  <c:v>7516</c:v>
                </c:pt>
                <c:pt idx="23">
                  <c:v>7861</c:v>
                </c:pt>
                <c:pt idx="24">
                  <c:v>8169</c:v>
                </c:pt>
                <c:pt idx="25">
                  <c:v>8435</c:v>
                </c:pt>
                <c:pt idx="26">
                  <c:v>8660</c:v>
                </c:pt>
                <c:pt idx="27">
                  <c:v>8850</c:v>
                </c:pt>
                <c:pt idx="28">
                  <c:v>9000</c:v>
                </c:pt>
                <c:pt idx="29">
                  <c:v>9055</c:v>
                </c:pt>
                <c:pt idx="30">
                  <c:v>9057</c:v>
                </c:pt>
              </c:numCache>
            </c:numRef>
          </c:val>
          <c:extLst>
            <c:ext xmlns:c16="http://schemas.microsoft.com/office/drawing/2014/chart" uri="{C3380CC4-5D6E-409C-BE32-E72D297353CC}">
              <c16:uniqueId val="{00000000-9D82-45AF-B984-D9EA29A90192}"/>
            </c:ext>
          </c:extLst>
        </c:ser>
        <c:ser>
          <c:idx val="2"/>
          <c:order val="2"/>
          <c:tx>
            <c:strRef>
              <c:f>PLHIV_NI_Deaths_2!$F$2</c:f>
              <c:strCache>
                <c:ptCount val="1"/>
                <c:pt idx="0">
                  <c:v> PLHIV Lower bound </c:v>
                </c:pt>
              </c:strCache>
            </c:strRef>
          </c:tx>
          <c:spPr>
            <a:solidFill>
              <a:sysClr val="window" lastClr="FFFFFF"/>
            </a:solidFill>
            <a:ln w="22225">
              <a:noFill/>
              <a:prstDash val="sysDot"/>
            </a:ln>
          </c:spPr>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PLHIV_NI_Deaths_2!$F$564:$F$594</c:f>
              <c:numCache>
                <c:formatCode>_-* #,##0_-;\-* #,##0_-;_-* "-"??_-;_-@_-</c:formatCode>
                <c:ptCount val="31"/>
                <c:pt idx="0">
                  <c:v>346</c:v>
                </c:pt>
                <c:pt idx="1">
                  <c:v>528</c:v>
                </c:pt>
                <c:pt idx="2">
                  <c:v>747</c:v>
                </c:pt>
                <c:pt idx="3">
                  <c:v>994</c:v>
                </c:pt>
                <c:pt idx="4">
                  <c:v>1258</c:v>
                </c:pt>
                <c:pt idx="5">
                  <c:v>1520</c:v>
                </c:pt>
                <c:pt idx="6">
                  <c:v>1777</c:v>
                </c:pt>
                <c:pt idx="7">
                  <c:v>2021</c:v>
                </c:pt>
                <c:pt idx="8">
                  <c:v>2246</c:v>
                </c:pt>
                <c:pt idx="9">
                  <c:v>2469</c:v>
                </c:pt>
                <c:pt idx="10">
                  <c:v>2690</c:v>
                </c:pt>
                <c:pt idx="11">
                  <c:v>2918</c:v>
                </c:pt>
                <c:pt idx="12">
                  <c:v>3153</c:v>
                </c:pt>
                <c:pt idx="13">
                  <c:v>3390</c:v>
                </c:pt>
                <c:pt idx="14">
                  <c:v>3631</c:v>
                </c:pt>
                <c:pt idx="15">
                  <c:v>3874</c:v>
                </c:pt>
                <c:pt idx="16">
                  <c:v>4138</c:v>
                </c:pt>
                <c:pt idx="17">
                  <c:v>4440</c:v>
                </c:pt>
                <c:pt idx="18">
                  <c:v>4777</c:v>
                </c:pt>
                <c:pt idx="19">
                  <c:v>5129</c:v>
                </c:pt>
                <c:pt idx="20">
                  <c:v>5481</c:v>
                </c:pt>
                <c:pt idx="21">
                  <c:v>5793</c:v>
                </c:pt>
                <c:pt idx="22">
                  <c:v>6061</c:v>
                </c:pt>
                <c:pt idx="23">
                  <c:v>6293</c:v>
                </c:pt>
                <c:pt idx="24">
                  <c:v>6489</c:v>
                </c:pt>
                <c:pt idx="25">
                  <c:v>6660</c:v>
                </c:pt>
                <c:pt idx="26">
                  <c:v>6792</c:v>
                </c:pt>
                <c:pt idx="27">
                  <c:v>6868</c:v>
                </c:pt>
                <c:pt idx="28">
                  <c:v>6908</c:v>
                </c:pt>
                <c:pt idx="29">
                  <c:v>6886</c:v>
                </c:pt>
                <c:pt idx="30">
                  <c:v>6842</c:v>
                </c:pt>
              </c:numCache>
            </c:numRef>
          </c:val>
          <c:extLst>
            <c:ext xmlns:c16="http://schemas.microsoft.com/office/drawing/2014/chart" uri="{C3380CC4-5D6E-409C-BE32-E72D297353CC}">
              <c16:uniqueId val="{00000001-9D82-45AF-B984-D9EA29A90192}"/>
            </c:ext>
          </c:extLst>
        </c:ser>
        <c:dLbls>
          <c:showLegendKey val="0"/>
          <c:showVal val="0"/>
          <c:showCatName val="0"/>
          <c:showSerName val="0"/>
          <c:showPercent val="0"/>
          <c:showBubbleSize val="0"/>
        </c:dLbls>
        <c:axId val="490266624"/>
        <c:axId val="490268544"/>
      </c:areaChart>
      <c:lineChart>
        <c:grouping val="standard"/>
        <c:varyColors val="0"/>
        <c:ser>
          <c:idx val="1"/>
          <c:order val="1"/>
          <c:tx>
            <c:strRef>
              <c:f>PLHIV_NI_Deaths_2!$E$2</c:f>
              <c:strCache>
                <c:ptCount val="1"/>
                <c:pt idx="0">
                  <c:v> PLHIV </c:v>
                </c:pt>
              </c:strCache>
            </c:strRef>
          </c:tx>
          <c:spPr>
            <a:ln w="38100">
              <a:solidFill>
                <a:srgbClr val="63CDF6"/>
              </a:solidFill>
              <a:prstDash val="solid"/>
            </a:ln>
          </c:spPr>
          <c:marker>
            <c:symbol val="none"/>
          </c:marker>
          <c:dLbls>
            <c:dLbl>
              <c:idx val="30"/>
              <c:tx>
                <c:rich>
                  <a:bodyPr wrap="square" lIns="38100" tIns="19050" rIns="38100" bIns="19050" anchor="ctr">
                    <a:spAutoFit/>
                  </a:bodyPr>
                  <a:lstStyle/>
                  <a:p>
                    <a:pPr>
                      <a:defRPr sz="1200"/>
                    </a:pPr>
                    <a:r>
                      <a:rPr lang="en-US" sz="1200" dirty="0"/>
                      <a:t>8000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D82-45AF-B984-D9EA29A901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PLHIV_NI_Deaths_2!$E$564:$E$594</c:f>
              <c:numCache>
                <c:formatCode>_-* #,##0_-;\-* #,##0_-;_-* "-"??_-;_-@_-</c:formatCode>
                <c:ptCount val="31"/>
                <c:pt idx="0">
                  <c:v>397</c:v>
                </c:pt>
                <c:pt idx="1">
                  <c:v>592</c:v>
                </c:pt>
                <c:pt idx="2">
                  <c:v>827</c:v>
                </c:pt>
                <c:pt idx="3">
                  <c:v>1092</c:v>
                </c:pt>
                <c:pt idx="4">
                  <c:v>1373</c:v>
                </c:pt>
                <c:pt idx="5">
                  <c:v>1659</c:v>
                </c:pt>
                <c:pt idx="6">
                  <c:v>1943</c:v>
                </c:pt>
                <c:pt idx="7">
                  <c:v>2223</c:v>
                </c:pt>
                <c:pt idx="8">
                  <c:v>2492</c:v>
                </c:pt>
                <c:pt idx="9">
                  <c:v>2758</c:v>
                </c:pt>
                <c:pt idx="10">
                  <c:v>3020</c:v>
                </c:pt>
                <c:pt idx="11">
                  <c:v>3280</c:v>
                </c:pt>
                <c:pt idx="12">
                  <c:v>3533</c:v>
                </c:pt>
                <c:pt idx="13">
                  <c:v>3793</c:v>
                </c:pt>
                <c:pt idx="14">
                  <c:v>4063</c:v>
                </c:pt>
                <c:pt idx="15">
                  <c:v>4343</c:v>
                </c:pt>
                <c:pt idx="16">
                  <c:v>4651</c:v>
                </c:pt>
                <c:pt idx="17">
                  <c:v>4997</c:v>
                </c:pt>
                <c:pt idx="18">
                  <c:v>5370</c:v>
                </c:pt>
                <c:pt idx="19">
                  <c:v>5758</c:v>
                </c:pt>
                <c:pt idx="20">
                  <c:v>6146</c:v>
                </c:pt>
                <c:pt idx="21">
                  <c:v>6508</c:v>
                </c:pt>
                <c:pt idx="22">
                  <c:v>6830</c:v>
                </c:pt>
                <c:pt idx="23">
                  <c:v>7108</c:v>
                </c:pt>
                <c:pt idx="24">
                  <c:v>7355</c:v>
                </c:pt>
                <c:pt idx="25">
                  <c:v>7567</c:v>
                </c:pt>
                <c:pt idx="26">
                  <c:v>7745</c:v>
                </c:pt>
                <c:pt idx="27">
                  <c:v>7878</c:v>
                </c:pt>
                <c:pt idx="28">
                  <c:v>7968</c:v>
                </c:pt>
                <c:pt idx="29">
                  <c:v>8004</c:v>
                </c:pt>
                <c:pt idx="30">
                  <c:v>7987</c:v>
                </c:pt>
              </c:numCache>
            </c:numRef>
          </c:val>
          <c:smooth val="0"/>
          <c:extLst>
            <c:ext xmlns:c16="http://schemas.microsoft.com/office/drawing/2014/chart" uri="{C3380CC4-5D6E-409C-BE32-E72D297353CC}">
              <c16:uniqueId val="{00000003-9D82-45AF-B984-D9EA29A90192}"/>
            </c:ext>
          </c:extLst>
        </c:ser>
        <c:dLbls>
          <c:showLegendKey val="0"/>
          <c:showVal val="0"/>
          <c:showCatName val="0"/>
          <c:showSerName val="0"/>
          <c:showPercent val="0"/>
          <c:showBubbleSize val="0"/>
        </c:dLbls>
        <c:marker val="1"/>
        <c:smooth val="0"/>
        <c:axId val="490266624"/>
        <c:axId val="490268544"/>
      </c:lineChart>
      <c:catAx>
        <c:axId val="4902666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0268544"/>
        <c:crosses val="autoZero"/>
        <c:auto val="1"/>
        <c:lblAlgn val="ctr"/>
        <c:lblOffset val="100"/>
        <c:tickLblSkip val="5"/>
        <c:tickMarkSkip val="1"/>
        <c:noMultiLvlLbl val="0"/>
      </c:catAx>
      <c:valAx>
        <c:axId val="490268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026662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4805457010183"/>
          <c:y val="0.12636914350786421"/>
          <c:w val="0.7064476514977841"/>
          <c:h val="0.72940928190518517"/>
        </c:manualLayout>
      </c:layout>
      <c:barChart>
        <c:barDir val="col"/>
        <c:grouping val="clustered"/>
        <c:varyColors val="0"/>
        <c:ser>
          <c:idx val="0"/>
          <c:order val="0"/>
          <c:tx>
            <c:strRef>
              <c:f>'HIV testing KP'!$A$3</c:f>
              <c:strCache>
                <c:ptCount val="1"/>
                <c:pt idx="0">
                  <c:v>FSW</c:v>
                </c:pt>
              </c:strCache>
            </c:strRef>
          </c:tx>
          <c:spPr>
            <a:solidFill>
              <a:srgbClr val="FF7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KP'!$B$2:$F$2</c:f>
              <c:strCache>
                <c:ptCount val="5"/>
                <c:pt idx="0">
                  <c:v>2009</c:v>
                </c:pt>
                <c:pt idx="1">
                  <c:v>2010</c:v>
                </c:pt>
                <c:pt idx="2">
                  <c:v>2011</c:v>
                </c:pt>
                <c:pt idx="3">
                  <c:v>2012</c:v>
                </c:pt>
                <c:pt idx="4">
                  <c:v>2013</c:v>
                </c:pt>
              </c:strCache>
            </c:strRef>
          </c:cat>
          <c:val>
            <c:numRef>
              <c:f>'HIV testing KP'!$B$3:$F$3</c:f>
              <c:numCache>
                <c:formatCode>General</c:formatCode>
                <c:ptCount val="5"/>
                <c:pt idx="0">
                  <c:v>100</c:v>
                </c:pt>
                <c:pt idx="4">
                  <c:v>100</c:v>
                </c:pt>
              </c:numCache>
            </c:numRef>
          </c:val>
          <c:extLst>
            <c:ext xmlns:c16="http://schemas.microsoft.com/office/drawing/2014/chart" uri="{C3380CC4-5D6E-409C-BE32-E72D297353CC}">
              <c16:uniqueId val="{00000000-CD91-415D-8539-090AFF645DC3}"/>
            </c:ext>
          </c:extLst>
        </c:ser>
        <c:ser>
          <c:idx val="1"/>
          <c:order val="1"/>
          <c:tx>
            <c:strRef>
              <c:f>'HIV testing KP'!$A$4</c:f>
              <c:strCache>
                <c:ptCount val="1"/>
                <c:pt idx="0">
                  <c:v>MSM</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KP'!$B$2:$F$2</c:f>
              <c:strCache>
                <c:ptCount val="5"/>
                <c:pt idx="0">
                  <c:v>2009</c:v>
                </c:pt>
                <c:pt idx="1">
                  <c:v>2010</c:v>
                </c:pt>
                <c:pt idx="2">
                  <c:v>2011</c:v>
                </c:pt>
                <c:pt idx="3">
                  <c:v>2012</c:v>
                </c:pt>
                <c:pt idx="4">
                  <c:v>2013</c:v>
                </c:pt>
              </c:strCache>
            </c:strRef>
          </c:cat>
          <c:val>
            <c:numRef>
              <c:f>'HIV testing KP'!$B$4:$F$4</c:f>
              <c:numCache>
                <c:formatCode>General</c:formatCode>
                <c:ptCount val="5"/>
                <c:pt idx="0">
                  <c:v>43</c:v>
                </c:pt>
                <c:pt idx="1">
                  <c:v>40</c:v>
                </c:pt>
                <c:pt idx="3">
                  <c:v>38.1</c:v>
                </c:pt>
              </c:numCache>
            </c:numRef>
          </c:val>
          <c:extLst>
            <c:ext xmlns:c16="http://schemas.microsoft.com/office/drawing/2014/chart" uri="{C3380CC4-5D6E-409C-BE32-E72D297353CC}">
              <c16:uniqueId val="{00000001-CD91-415D-8539-090AFF645DC3}"/>
            </c:ext>
          </c:extLst>
        </c:ser>
        <c:dLbls>
          <c:showLegendKey val="0"/>
          <c:showVal val="0"/>
          <c:showCatName val="0"/>
          <c:showSerName val="0"/>
          <c:showPercent val="0"/>
          <c:showBubbleSize val="0"/>
        </c:dLbls>
        <c:gapWidth val="90"/>
        <c:overlap val="-5"/>
        <c:axId val="135052672"/>
        <c:axId val="135054464"/>
      </c:barChart>
      <c:catAx>
        <c:axId val="135052672"/>
        <c:scaling>
          <c:orientation val="minMax"/>
        </c:scaling>
        <c:delete val="0"/>
        <c:axPos val="b"/>
        <c:numFmt formatCode="General" sourceLinked="1"/>
        <c:majorTickMark val="out"/>
        <c:minorTickMark val="none"/>
        <c:tickLblPos val="nextTo"/>
        <c:crossAx val="135054464"/>
        <c:crosses val="autoZero"/>
        <c:auto val="1"/>
        <c:lblAlgn val="ctr"/>
        <c:lblOffset val="100"/>
        <c:noMultiLvlLbl val="0"/>
      </c:catAx>
      <c:valAx>
        <c:axId val="135054464"/>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1335388637279904E-2"/>
              <c:y val="5.2160252252537502E-2"/>
            </c:manualLayout>
          </c:layout>
          <c:overlay val="0"/>
        </c:title>
        <c:numFmt formatCode="General" sourceLinked="1"/>
        <c:majorTickMark val="out"/>
        <c:minorTickMark val="none"/>
        <c:tickLblPos val="nextTo"/>
        <c:crossAx val="135052672"/>
        <c:crosses val="autoZero"/>
        <c:crossBetween val="between"/>
      </c:valAx>
    </c:plotArea>
    <c:legend>
      <c:legendPos val="r"/>
      <c:layout>
        <c:manualLayout>
          <c:xMode val="edge"/>
          <c:yMode val="edge"/>
          <c:x val="0.83096357640934382"/>
          <c:y val="0.34694401892775717"/>
          <c:w val="0.11681813598675778"/>
          <c:h val="0.278288523497389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32970393263947E-2"/>
          <c:y val="0.12614099570611631"/>
          <c:w val="0.58514777885773983"/>
          <c:h val="0.73024120941092663"/>
        </c:manualLayout>
      </c:layout>
      <c:barChart>
        <c:barDir val="col"/>
        <c:grouping val="stacked"/>
        <c:varyColors val="0"/>
        <c:ser>
          <c:idx val="0"/>
          <c:order val="0"/>
          <c:tx>
            <c:strRef>
              <c:f>'HIV test_MSM'!$B$3</c:f>
              <c:strCache>
                <c:ptCount val="1"/>
                <c:pt idx="0">
                  <c:v>First time </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test_MSM'!$C$3:$H$3</c:f>
              <c:numCache>
                <c:formatCode>0</c:formatCode>
                <c:ptCount val="6"/>
                <c:pt idx="0">
                  <c:v>46.77</c:v>
                </c:pt>
                <c:pt idx="1">
                  <c:v>27.27</c:v>
                </c:pt>
                <c:pt idx="2">
                  <c:v>23.08</c:v>
                </c:pt>
                <c:pt idx="3">
                  <c:v>20.329999999999998</c:v>
                </c:pt>
                <c:pt idx="4">
                  <c:v>20.03</c:v>
                </c:pt>
                <c:pt idx="5">
                  <c:v>19.63</c:v>
                </c:pt>
              </c:numCache>
            </c:numRef>
          </c:val>
          <c:extLst>
            <c:ext xmlns:c16="http://schemas.microsoft.com/office/drawing/2014/chart" uri="{C3380CC4-5D6E-409C-BE32-E72D297353CC}">
              <c16:uniqueId val="{00000000-F7D5-4A5F-9981-6FAA1AC59DEB}"/>
            </c:ext>
          </c:extLst>
        </c:ser>
        <c:ser>
          <c:idx val="1"/>
          <c:order val="1"/>
          <c:tx>
            <c:strRef>
              <c:f>'HIV test_MSM'!$B$4</c:f>
              <c:strCache>
                <c:ptCount val="1"/>
                <c:pt idx="0">
                  <c:v>Within last 6 months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test_MSM'!$C$4:$H$4</c:f>
              <c:numCache>
                <c:formatCode>0</c:formatCode>
                <c:ptCount val="6"/>
                <c:pt idx="0">
                  <c:v>17.510000000000002</c:v>
                </c:pt>
                <c:pt idx="1">
                  <c:v>37.22</c:v>
                </c:pt>
                <c:pt idx="2">
                  <c:v>28.37</c:v>
                </c:pt>
                <c:pt idx="3">
                  <c:v>36.78</c:v>
                </c:pt>
                <c:pt idx="4">
                  <c:v>25.5</c:v>
                </c:pt>
                <c:pt idx="5">
                  <c:v>26.07</c:v>
                </c:pt>
              </c:numCache>
            </c:numRef>
          </c:val>
          <c:extLst>
            <c:ext xmlns:c16="http://schemas.microsoft.com/office/drawing/2014/chart" uri="{C3380CC4-5D6E-409C-BE32-E72D297353CC}">
              <c16:uniqueId val="{00000001-F7D5-4A5F-9981-6FAA1AC59DEB}"/>
            </c:ext>
          </c:extLst>
        </c:ser>
        <c:ser>
          <c:idx val="2"/>
          <c:order val="2"/>
          <c:tx>
            <c:strRef>
              <c:f>'HIV test_MSM'!$B$5</c:f>
              <c:strCache>
                <c:ptCount val="1"/>
                <c:pt idx="0">
                  <c:v>Within last 12 months</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test_MSM'!$C$5:$H$5</c:f>
              <c:numCache>
                <c:formatCode>0</c:formatCode>
                <c:ptCount val="6"/>
                <c:pt idx="0">
                  <c:v>10.94</c:v>
                </c:pt>
                <c:pt idx="1">
                  <c:v>23.84</c:v>
                </c:pt>
                <c:pt idx="2">
                  <c:v>25.24</c:v>
                </c:pt>
                <c:pt idx="3">
                  <c:v>22.64</c:v>
                </c:pt>
                <c:pt idx="4">
                  <c:v>23.5</c:v>
                </c:pt>
                <c:pt idx="5">
                  <c:v>26.4</c:v>
                </c:pt>
              </c:numCache>
            </c:numRef>
          </c:val>
          <c:extLst>
            <c:ext xmlns:c16="http://schemas.microsoft.com/office/drawing/2014/chart" uri="{C3380CC4-5D6E-409C-BE32-E72D297353CC}">
              <c16:uniqueId val="{00000002-F7D5-4A5F-9981-6FAA1AC59DEB}"/>
            </c:ext>
          </c:extLst>
        </c:ser>
        <c:ser>
          <c:idx val="3"/>
          <c:order val="3"/>
          <c:tx>
            <c:strRef>
              <c:f>'HIV test_MSM'!$B$6</c:f>
              <c:strCache>
                <c:ptCount val="1"/>
                <c:pt idx="0">
                  <c:v>Over one year</c:v>
                </c:pt>
              </c:strCache>
            </c:strRef>
          </c:tx>
          <c:spPr>
            <a:solidFill>
              <a:schemeClr val="bg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test_MSM'!$C$2:$H$2</c:f>
              <c:numCache>
                <c:formatCode>General</c:formatCode>
                <c:ptCount val="6"/>
                <c:pt idx="0">
                  <c:v>2007</c:v>
                </c:pt>
                <c:pt idx="1">
                  <c:v>2008</c:v>
                </c:pt>
                <c:pt idx="2">
                  <c:v>2009</c:v>
                </c:pt>
                <c:pt idx="3">
                  <c:v>2010</c:v>
                </c:pt>
                <c:pt idx="4">
                  <c:v>2011</c:v>
                </c:pt>
                <c:pt idx="5">
                  <c:v>2013</c:v>
                </c:pt>
              </c:numCache>
            </c:numRef>
          </c:cat>
          <c:val>
            <c:numRef>
              <c:f>'HIV test_MSM'!$C$6:$H$6</c:f>
              <c:numCache>
                <c:formatCode>0</c:formatCode>
                <c:ptCount val="6"/>
                <c:pt idx="0">
                  <c:v>24.78</c:v>
                </c:pt>
                <c:pt idx="1">
                  <c:v>11.67</c:v>
                </c:pt>
                <c:pt idx="2">
                  <c:v>23.32</c:v>
                </c:pt>
                <c:pt idx="3">
                  <c:v>20.25</c:v>
                </c:pt>
                <c:pt idx="4">
                  <c:v>30.97</c:v>
                </c:pt>
                <c:pt idx="5">
                  <c:v>27.9</c:v>
                </c:pt>
              </c:numCache>
            </c:numRef>
          </c:val>
          <c:extLst>
            <c:ext xmlns:c16="http://schemas.microsoft.com/office/drawing/2014/chart" uri="{C3380CC4-5D6E-409C-BE32-E72D297353CC}">
              <c16:uniqueId val="{00000003-F7D5-4A5F-9981-6FAA1AC59DEB}"/>
            </c:ext>
          </c:extLst>
        </c:ser>
        <c:dLbls>
          <c:showLegendKey val="0"/>
          <c:showVal val="0"/>
          <c:showCatName val="0"/>
          <c:showSerName val="0"/>
          <c:showPercent val="0"/>
          <c:showBubbleSize val="0"/>
        </c:dLbls>
        <c:gapWidth val="30"/>
        <c:overlap val="100"/>
        <c:axId val="135447296"/>
        <c:axId val="135448832"/>
      </c:barChart>
      <c:catAx>
        <c:axId val="135447296"/>
        <c:scaling>
          <c:orientation val="minMax"/>
        </c:scaling>
        <c:delete val="0"/>
        <c:axPos val="b"/>
        <c:numFmt formatCode="General" sourceLinked="1"/>
        <c:majorTickMark val="out"/>
        <c:minorTickMark val="none"/>
        <c:tickLblPos val="nextTo"/>
        <c:crossAx val="135448832"/>
        <c:crosses val="autoZero"/>
        <c:auto val="1"/>
        <c:lblAlgn val="ctr"/>
        <c:lblOffset val="100"/>
        <c:noMultiLvlLbl val="0"/>
      </c:catAx>
      <c:valAx>
        <c:axId val="135448832"/>
        <c:scaling>
          <c:orientation val="minMax"/>
          <c:max val="100"/>
        </c:scaling>
        <c:delete val="0"/>
        <c:axPos val="l"/>
        <c:title>
          <c:tx>
            <c:rich>
              <a:bodyPr rot="0" vert="horz"/>
              <a:lstStyle/>
              <a:p>
                <a:pPr>
                  <a:defRPr/>
                </a:pPr>
                <a:r>
                  <a:rPr lang="en-GB"/>
                  <a:t>%</a:t>
                </a:r>
              </a:p>
            </c:rich>
          </c:tx>
          <c:layout>
            <c:manualLayout>
              <c:xMode val="edge"/>
              <c:yMode val="edge"/>
              <c:x val="6.6570612524534306E-2"/>
              <c:y val="8.8900459069592569E-2"/>
            </c:manualLayout>
          </c:layout>
          <c:overlay val="0"/>
        </c:title>
        <c:numFmt formatCode="0" sourceLinked="1"/>
        <c:majorTickMark val="out"/>
        <c:minorTickMark val="none"/>
        <c:tickLblPos val="nextTo"/>
        <c:crossAx val="135447296"/>
        <c:crosses val="autoZero"/>
        <c:crossBetween val="between"/>
      </c:valAx>
    </c:plotArea>
    <c:legend>
      <c:legendPos val="r"/>
      <c:layout>
        <c:manualLayout>
          <c:xMode val="edge"/>
          <c:yMode val="edge"/>
          <c:x val="0.65976650976880313"/>
          <c:y val="8.996576765538121E-2"/>
          <c:w val="0.32913778981510805"/>
          <c:h val="0.6567613827492727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19F-4D07-A75F-361300EADF97}"/>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Rounded!$E$3:$E$23</c:f>
              <c:numCache>
                <c:formatCode>General</c:formatCode>
                <c:ptCount val="21"/>
                <c:pt idx="0">
                  <c:v>3</c:v>
                </c:pt>
                <c:pt idx="1">
                  <c:v>3</c:v>
                </c:pt>
                <c:pt idx="2">
                  <c:v>4</c:v>
                </c:pt>
                <c:pt idx="3">
                  <c:v>5</c:v>
                </c:pt>
                <c:pt idx="4">
                  <c:v>5</c:v>
                </c:pt>
                <c:pt idx="5">
                  <c:v>7</c:v>
                </c:pt>
                <c:pt idx="6">
                  <c:v>11</c:v>
                </c:pt>
                <c:pt idx="7">
                  <c:v>16</c:v>
                </c:pt>
                <c:pt idx="8">
                  <c:v>22</c:v>
                </c:pt>
                <c:pt idx="9">
                  <c:v>29</c:v>
                </c:pt>
                <c:pt idx="10">
                  <c:v>33</c:v>
                </c:pt>
                <c:pt idx="11">
                  <c:v>39</c:v>
                </c:pt>
                <c:pt idx="12">
                  <c:v>44</c:v>
                </c:pt>
                <c:pt idx="13">
                  <c:v>49</c:v>
                </c:pt>
                <c:pt idx="14">
                  <c:v>56</c:v>
                </c:pt>
                <c:pt idx="15">
                  <c:v>60</c:v>
                </c:pt>
                <c:pt idx="16">
                  <c:v>64</c:v>
                </c:pt>
                <c:pt idx="17">
                  <c:v>69</c:v>
                </c:pt>
                <c:pt idx="18">
                  <c:v>71</c:v>
                </c:pt>
                <c:pt idx="19">
                  <c:v>76</c:v>
                </c:pt>
                <c:pt idx="20">
                  <c:v>75</c:v>
                </c:pt>
              </c:numCache>
            </c:numRef>
          </c:val>
          <c:extLst>
            <c:ext xmlns:c16="http://schemas.microsoft.com/office/drawing/2014/chart" uri="{C3380CC4-5D6E-409C-BE32-E72D297353CC}">
              <c16:uniqueId val="{00000009-219F-4D07-A75F-361300EADF97}"/>
            </c:ext>
          </c:extLst>
        </c:ser>
        <c:dLbls>
          <c:showLegendKey val="0"/>
          <c:showVal val="0"/>
          <c:showCatName val="0"/>
          <c:showSerName val="0"/>
          <c:showPercent val="0"/>
          <c:showBubbleSize val="0"/>
        </c:dLbls>
        <c:gapWidth val="60"/>
        <c:axId val="40204928"/>
        <c:axId val="40203008"/>
      </c:barChart>
      <c:lineChart>
        <c:grouping val="standard"/>
        <c:varyColors val="0"/>
        <c:ser>
          <c:idx val="0"/>
          <c:order val="0"/>
          <c:tx>
            <c:strRef>
              <c:f>Rounded!$D$2</c:f>
              <c:strCache>
                <c:ptCount val="1"/>
                <c:pt idx="0">
                  <c:v> Number of people on ART </c:v>
                </c:pt>
              </c:strCache>
            </c:strRef>
          </c:tx>
          <c:spPr>
            <a:ln w="38100">
              <a:solidFill>
                <a:srgbClr val="00B0F0"/>
              </a:solidFill>
            </a:ln>
          </c:spPr>
          <c:marker>
            <c:symbol val="none"/>
          </c:marker>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19F-4D07-A75F-361300EADF97}"/>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Rounded!$D$3:$D$23</c:f>
              <c:numCache>
                <c:formatCode>_-* #,##0_-;\-* #,##0_-;_-* "-"??_-;_-@_-</c:formatCode>
                <c:ptCount val="21"/>
                <c:pt idx="0">
                  <c:v>86</c:v>
                </c:pt>
                <c:pt idx="1">
                  <c:v>111</c:v>
                </c:pt>
                <c:pt idx="2">
                  <c:v>139</c:v>
                </c:pt>
                <c:pt idx="3">
                  <c:v>171</c:v>
                </c:pt>
                <c:pt idx="4">
                  <c:v>206</c:v>
                </c:pt>
                <c:pt idx="5">
                  <c:v>313</c:v>
                </c:pt>
                <c:pt idx="6">
                  <c:v>519</c:v>
                </c:pt>
                <c:pt idx="7">
                  <c:v>798</c:v>
                </c:pt>
                <c:pt idx="8">
                  <c:v>1170</c:v>
                </c:pt>
                <c:pt idx="9">
                  <c:v>1659</c:v>
                </c:pt>
                <c:pt idx="10">
                  <c:v>2034</c:v>
                </c:pt>
                <c:pt idx="11">
                  <c:v>2509</c:v>
                </c:pt>
                <c:pt idx="12">
                  <c:v>2987</c:v>
                </c:pt>
                <c:pt idx="13">
                  <c:v>3506</c:v>
                </c:pt>
                <c:pt idx="14">
                  <c:v>4101</c:v>
                </c:pt>
                <c:pt idx="15">
                  <c:v>4577</c:v>
                </c:pt>
                <c:pt idx="16">
                  <c:v>4945</c:v>
                </c:pt>
                <c:pt idx="17">
                  <c:v>5441</c:v>
                </c:pt>
                <c:pt idx="18">
                  <c:v>5668</c:v>
                </c:pt>
                <c:pt idx="19">
                  <c:v>6052</c:v>
                </c:pt>
                <c:pt idx="20">
                  <c:v>6015</c:v>
                </c:pt>
              </c:numCache>
            </c:numRef>
          </c:val>
          <c:smooth val="0"/>
          <c:extLst>
            <c:ext xmlns:c16="http://schemas.microsoft.com/office/drawing/2014/chart" uri="{C3380CC4-5D6E-409C-BE32-E72D297353CC}">
              <c16:uniqueId val="{0000000B-219F-4D07-A75F-361300EADF97}"/>
            </c:ext>
          </c:extLst>
        </c:ser>
        <c:dLbls>
          <c:showLegendKey val="0"/>
          <c:showVal val="0"/>
          <c:showCatName val="0"/>
          <c:showSerName val="0"/>
          <c:showPercent val="0"/>
          <c:showBubbleSize val="0"/>
        </c:dLbls>
        <c:marker val="1"/>
        <c:smooth val="0"/>
        <c:axId val="40187008"/>
        <c:axId val="40188544"/>
      </c:lineChart>
      <c:lineChart>
        <c:grouping val="standard"/>
        <c:varyColors val="0"/>
        <c:ser>
          <c:idx val="2"/>
          <c:order val="2"/>
          <c:tx>
            <c:strRef>
              <c:f>Rounded!$F$2</c:f>
              <c:strCache>
                <c:ptCount val="1"/>
                <c:pt idx="0">
                  <c:v>% Lower</c:v>
                </c:pt>
              </c:strCache>
            </c:strRef>
          </c:tx>
          <c:spPr>
            <a:ln w="28575">
              <a:noFill/>
            </a:ln>
          </c:spPr>
          <c:marker>
            <c:symbol val="dash"/>
            <c:size val="8"/>
            <c:spPr>
              <a:solidFill>
                <a:sysClr val="windowText" lastClr="000000"/>
              </a:solidFill>
              <a:ln>
                <a:noFill/>
              </a:ln>
            </c:spPr>
          </c:marker>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Rounded!$F$3:$F$23</c:f>
              <c:numCache>
                <c:formatCode>General</c:formatCode>
                <c:ptCount val="21"/>
                <c:pt idx="0">
                  <c:v>3</c:v>
                </c:pt>
                <c:pt idx="1">
                  <c:v>3</c:v>
                </c:pt>
                <c:pt idx="2">
                  <c:v>4</c:v>
                </c:pt>
                <c:pt idx="3">
                  <c:v>4</c:v>
                </c:pt>
                <c:pt idx="4">
                  <c:v>5</c:v>
                </c:pt>
                <c:pt idx="5">
                  <c:v>6</c:v>
                </c:pt>
                <c:pt idx="6">
                  <c:v>10</c:v>
                </c:pt>
                <c:pt idx="7">
                  <c:v>14</c:v>
                </c:pt>
                <c:pt idx="8">
                  <c:v>19</c:v>
                </c:pt>
                <c:pt idx="9">
                  <c:v>26</c:v>
                </c:pt>
                <c:pt idx="10">
                  <c:v>30</c:v>
                </c:pt>
                <c:pt idx="11">
                  <c:v>34</c:v>
                </c:pt>
                <c:pt idx="12">
                  <c:v>39</c:v>
                </c:pt>
                <c:pt idx="13">
                  <c:v>44</c:v>
                </c:pt>
                <c:pt idx="14">
                  <c:v>49</c:v>
                </c:pt>
                <c:pt idx="15">
                  <c:v>53</c:v>
                </c:pt>
                <c:pt idx="16">
                  <c:v>56</c:v>
                </c:pt>
                <c:pt idx="17">
                  <c:v>60</c:v>
                </c:pt>
                <c:pt idx="18">
                  <c:v>62</c:v>
                </c:pt>
                <c:pt idx="19">
                  <c:v>65</c:v>
                </c:pt>
                <c:pt idx="20">
                  <c:v>65</c:v>
                </c:pt>
              </c:numCache>
            </c:numRef>
          </c:val>
          <c:smooth val="0"/>
          <c:extLst>
            <c:ext xmlns:c16="http://schemas.microsoft.com/office/drawing/2014/chart" uri="{C3380CC4-5D6E-409C-BE32-E72D297353CC}">
              <c16:uniqueId val="{0000000C-219F-4D07-A75F-361300EADF97}"/>
            </c:ext>
          </c:extLst>
        </c:ser>
        <c:ser>
          <c:idx val="3"/>
          <c:order val="3"/>
          <c:tx>
            <c:strRef>
              <c:f>Rounded!$G$2</c:f>
              <c:strCache>
                <c:ptCount val="1"/>
                <c:pt idx="0">
                  <c:v>%Upper</c:v>
                </c:pt>
              </c:strCache>
            </c:strRef>
          </c:tx>
          <c:spPr>
            <a:ln w="28575">
              <a:noFill/>
            </a:ln>
          </c:spPr>
          <c:marker>
            <c:symbol val="dash"/>
            <c:size val="8"/>
            <c:spPr>
              <a:solidFill>
                <a:sysClr val="windowText" lastClr="000000"/>
              </a:solidFill>
              <a:ln>
                <a:noFill/>
              </a:ln>
            </c:spPr>
          </c:marker>
          <c:cat>
            <c:strRef>
              <c:f>Rounded!$C$3:$C$23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Rounded!$G$3:$G$23</c:f>
              <c:numCache>
                <c:formatCode>General</c:formatCode>
                <c:ptCount val="21"/>
                <c:pt idx="0">
                  <c:v>3</c:v>
                </c:pt>
                <c:pt idx="1">
                  <c:v>4</c:v>
                </c:pt>
                <c:pt idx="2">
                  <c:v>4</c:v>
                </c:pt>
                <c:pt idx="3">
                  <c:v>5</c:v>
                </c:pt>
                <c:pt idx="4">
                  <c:v>6</c:v>
                </c:pt>
                <c:pt idx="5">
                  <c:v>8</c:v>
                </c:pt>
                <c:pt idx="6">
                  <c:v>12</c:v>
                </c:pt>
                <c:pt idx="7">
                  <c:v>18</c:v>
                </c:pt>
                <c:pt idx="8">
                  <c:v>24</c:v>
                </c:pt>
                <c:pt idx="9">
                  <c:v>32</c:v>
                </c:pt>
                <c:pt idx="10">
                  <c:v>36</c:v>
                </c:pt>
                <c:pt idx="11">
                  <c:v>42</c:v>
                </c:pt>
                <c:pt idx="12">
                  <c:v>48</c:v>
                </c:pt>
                <c:pt idx="13">
                  <c:v>55</c:v>
                </c:pt>
                <c:pt idx="14">
                  <c:v>62</c:v>
                </c:pt>
                <c:pt idx="15">
                  <c:v>67</c:v>
                </c:pt>
                <c:pt idx="16">
                  <c:v>71</c:v>
                </c:pt>
                <c:pt idx="17">
                  <c:v>78</c:v>
                </c:pt>
                <c:pt idx="18">
                  <c:v>80</c:v>
                </c:pt>
                <c:pt idx="19">
                  <c:v>86</c:v>
                </c:pt>
                <c:pt idx="20">
                  <c:v>85</c:v>
                </c:pt>
              </c:numCache>
            </c:numRef>
          </c:val>
          <c:smooth val="0"/>
          <c:extLst>
            <c:ext xmlns:c16="http://schemas.microsoft.com/office/drawing/2014/chart" uri="{C3380CC4-5D6E-409C-BE32-E72D297353CC}">
              <c16:uniqueId val="{0000000D-219F-4D07-A75F-361300EADF97}"/>
            </c:ext>
          </c:extLst>
        </c:ser>
        <c:dLbls>
          <c:showLegendKey val="0"/>
          <c:showVal val="0"/>
          <c:showCatName val="0"/>
          <c:showSerName val="0"/>
          <c:showPercent val="0"/>
          <c:showBubbleSize val="0"/>
        </c:dLbls>
        <c:hiLowLines/>
        <c:marker val="1"/>
        <c:smooth val="0"/>
        <c:axId val="40204928"/>
        <c:axId val="40203008"/>
      </c:lineChart>
      <c:catAx>
        <c:axId val="40187008"/>
        <c:scaling>
          <c:orientation val="minMax"/>
        </c:scaling>
        <c:delete val="0"/>
        <c:axPos val="b"/>
        <c:numFmt formatCode="General" sourceLinked="1"/>
        <c:majorTickMark val="out"/>
        <c:minorTickMark val="none"/>
        <c:tickLblPos val="nextTo"/>
        <c:crossAx val="40188544"/>
        <c:crosses val="autoZero"/>
        <c:auto val="1"/>
        <c:lblAlgn val="ctr"/>
        <c:lblOffset val="100"/>
        <c:noMultiLvlLbl val="0"/>
      </c:catAx>
      <c:valAx>
        <c:axId val="4018854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40187008"/>
        <c:crosses val="autoZero"/>
        <c:crossBetween val="between"/>
      </c:valAx>
      <c:valAx>
        <c:axId val="4020300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40204928"/>
        <c:crosses val="max"/>
        <c:crossBetween val="between"/>
        <c:majorUnit val="20"/>
      </c:valAx>
      <c:catAx>
        <c:axId val="40204928"/>
        <c:scaling>
          <c:orientation val="minMax"/>
        </c:scaling>
        <c:delete val="1"/>
        <c:axPos val="b"/>
        <c:numFmt formatCode="General" sourceLinked="1"/>
        <c:majorTickMark val="out"/>
        <c:minorTickMark val="none"/>
        <c:tickLblPos val="nextTo"/>
        <c:crossAx val="402030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2.4138946844441678E-2"/>
          <c:w val="0.74971237970253723"/>
          <c:h val="0.69881393124019264"/>
        </c:manualLayout>
      </c:layout>
      <c:barChart>
        <c:barDir val="col"/>
        <c:grouping val="clustered"/>
        <c:varyColors val="0"/>
        <c:ser>
          <c:idx val="0"/>
          <c:order val="0"/>
          <c:tx>
            <c:strRef>
              <c:f>SNG_26!$B$3</c:f>
              <c:strCache>
                <c:ptCount val="1"/>
                <c:pt idx="0">
                  <c:v>Estimate</c:v>
                </c:pt>
              </c:strCache>
            </c:strRef>
          </c:tx>
          <c:spPr>
            <a:solidFill>
              <a:srgbClr val="00A99A"/>
            </a:solidFill>
          </c:spPr>
          <c:invertIfNegative val="0"/>
          <c:dLbls>
            <c:dLbl>
              <c:idx val="0"/>
              <c:tx>
                <c:rich>
                  <a:bodyPr/>
                  <a:lstStyle/>
                  <a:p>
                    <a:r>
                      <a:rPr lang="en-US"/>
                      <a:t>8 000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569-45BB-BF8F-C300402E55B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receiving ART</c:v>
                </c:pt>
                <c:pt idx="2">
                  <c:v>ART coverage (%)</c:v>
                </c:pt>
              </c:strCache>
            </c:strRef>
          </c:cat>
          <c:val>
            <c:numRef>
              <c:f>SNG_26!$B$4:$B$6</c:f>
              <c:numCache>
                <c:formatCode>General</c:formatCode>
                <c:ptCount val="3"/>
                <c:pt idx="0" formatCode="_(* #,##0_);_(* \(#,##0\);_(* &quot;-&quot;??_);_(@_)">
                  <c:v>7983</c:v>
                </c:pt>
              </c:numCache>
            </c:numRef>
          </c:val>
          <c:extLst>
            <c:ext xmlns:c16="http://schemas.microsoft.com/office/drawing/2014/chart" uri="{C3380CC4-5D6E-409C-BE32-E72D297353CC}">
              <c16:uniqueId val="{00000000-F569-45BB-BF8F-C300402E55B8}"/>
            </c:ext>
          </c:extLst>
        </c:ser>
        <c:ser>
          <c:idx val="3"/>
          <c:order val="3"/>
          <c:tx>
            <c:strRef>
              <c:f>SNG_26!$E$3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69-45BB-BF8F-C300402E55B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receiving ART</c:v>
                </c:pt>
                <c:pt idx="2">
                  <c:v>ART coverage (%)</c:v>
                </c:pt>
              </c:strCache>
            </c:strRef>
          </c:cat>
          <c:val>
            <c:numRef>
              <c:f>SNG_26!$E$4:$E$6</c:f>
              <c:numCache>
                <c:formatCode>_(* #,##0_);_(* \(#,##0\);_(* "-"??_);_(@_)</c:formatCode>
                <c:ptCount val="3"/>
                <c:pt idx="1">
                  <c:v>6010</c:v>
                </c:pt>
              </c:numCache>
            </c:numRef>
          </c:val>
          <c:extLst>
            <c:ext xmlns:c16="http://schemas.microsoft.com/office/drawing/2014/chart" uri="{C3380CC4-5D6E-409C-BE32-E72D297353CC}">
              <c16:uniqueId val="{00000002-F569-45BB-BF8F-C300402E55B8}"/>
            </c:ext>
          </c:extLst>
        </c:ser>
        <c:dLbls>
          <c:showLegendKey val="0"/>
          <c:showVal val="0"/>
          <c:showCatName val="0"/>
          <c:showSerName val="0"/>
          <c:showPercent val="0"/>
          <c:showBubbleSize val="0"/>
        </c:dLbls>
        <c:gapWidth val="90"/>
        <c:overlap val="100"/>
        <c:axId val="218016768"/>
        <c:axId val="218034944"/>
      </c:barChart>
      <c:barChart>
        <c:barDir val="col"/>
        <c:grouping val="clustered"/>
        <c:varyColors val="0"/>
        <c:ser>
          <c:idx val="4"/>
          <c:order val="4"/>
          <c:tx>
            <c:strRef>
              <c:f>SNG_26!$F$3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69-45BB-BF8F-C300402E55B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receiving ART</c:v>
                </c:pt>
                <c:pt idx="2">
                  <c:v>ART coverage (%)</c:v>
                </c:pt>
              </c:strCache>
            </c:strRef>
          </c:cat>
          <c:val>
            <c:numRef>
              <c:f>SNG_26!$F$4:$F$6</c:f>
              <c:numCache>
                <c:formatCode>General</c:formatCode>
                <c:ptCount val="3"/>
                <c:pt idx="2" formatCode="#,##0">
                  <c:v>75</c:v>
                </c:pt>
              </c:numCache>
            </c:numRef>
          </c:val>
          <c:extLst>
            <c:ext xmlns:c16="http://schemas.microsoft.com/office/drawing/2014/chart" uri="{C3380CC4-5D6E-409C-BE32-E72D297353CC}">
              <c16:uniqueId val="{00000004-F569-45BB-BF8F-C300402E55B8}"/>
            </c:ext>
          </c:extLst>
        </c:ser>
        <c:dLbls>
          <c:showLegendKey val="0"/>
          <c:showVal val="0"/>
          <c:showCatName val="0"/>
          <c:showSerName val="0"/>
          <c:showPercent val="0"/>
          <c:showBubbleSize val="0"/>
        </c:dLbls>
        <c:gapWidth val="90"/>
        <c:axId val="218047232"/>
        <c:axId val="218036864"/>
      </c:barChart>
      <c:lineChart>
        <c:grouping val="standard"/>
        <c:varyColors val="0"/>
        <c:ser>
          <c:idx val="1"/>
          <c:order val="1"/>
          <c:tx>
            <c:strRef>
              <c:f>SNG_26!$C$3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F569-45BB-BF8F-C300402E55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SNG_26!$A$4:$A$6</c:f>
              <c:strCache>
                <c:ptCount val="3"/>
                <c:pt idx="0">
                  <c:v>Estimated number
of adults 15+
living with HIV</c:v>
                </c:pt>
                <c:pt idx="1">
                  <c:v>Number of adults receiving ART</c:v>
                </c:pt>
                <c:pt idx="2">
                  <c:v>ART coverage (%)</c:v>
                </c:pt>
              </c:strCache>
            </c:strRef>
          </c:cat>
          <c:val>
            <c:numRef>
              <c:f>SNG_26!$C$4:$C$6</c:f>
              <c:numCache>
                <c:formatCode>General</c:formatCode>
                <c:ptCount val="3"/>
                <c:pt idx="0" formatCode="_(* #,##0_);_(* \(#,##0\);_(* &quot;-&quot;??_);_(@_)">
                  <c:v>6838</c:v>
                </c:pt>
              </c:numCache>
            </c:numRef>
          </c:val>
          <c:smooth val="0"/>
          <c:extLst>
            <c:ext xmlns:c16="http://schemas.microsoft.com/office/drawing/2014/chart" uri="{C3380CC4-5D6E-409C-BE32-E72D297353CC}">
              <c16:uniqueId val="{00000006-F569-45BB-BF8F-C300402E55B8}"/>
            </c:ext>
          </c:extLst>
        </c:ser>
        <c:ser>
          <c:idx val="2"/>
          <c:order val="2"/>
          <c:tx>
            <c:strRef>
              <c:f>SNG_26!$D$3</c:f>
              <c:strCache>
                <c:ptCount val="1"/>
                <c:pt idx="0">
                  <c:v>Upper estimate</c:v>
                </c:pt>
              </c:strCache>
            </c:strRef>
          </c:tx>
          <c:marker>
            <c:symbol val="dash"/>
            <c:size val="10"/>
            <c:spPr>
              <a:solidFill>
                <a:schemeClr val="tx1"/>
              </a:solidFill>
              <a:ln>
                <a:noFill/>
              </a:ln>
            </c:spPr>
          </c:marker>
          <c:cat>
            <c:strRef>
              <c:f>SNG_26!$A$4:$A$6</c:f>
              <c:strCache>
                <c:ptCount val="3"/>
                <c:pt idx="0">
                  <c:v>Estimated number
of adults 15+
living with HIV</c:v>
                </c:pt>
                <c:pt idx="1">
                  <c:v>Number of adults receiving ART</c:v>
                </c:pt>
                <c:pt idx="2">
                  <c:v>ART coverage (%)</c:v>
                </c:pt>
              </c:strCache>
            </c:strRef>
          </c:cat>
          <c:val>
            <c:numRef>
              <c:f>SNG_26!$D$4:$D$6</c:f>
              <c:numCache>
                <c:formatCode>General</c:formatCode>
                <c:ptCount val="3"/>
                <c:pt idx="0" formatCode="_(* #,##0_);_(* \(#,##0\);_(* &quot;-&quot;??_);_(@_)">
                  <c:v>9053</c:v>
                </c:pt>
              </c:numCache>
            </c:numRef>
          </c:val>
          <c:smooth val="0"/>
          <c:extLst>
            <c:ext xmlns:c16="http://schemas.microsoft.com/office/drawing/2014/chart" uri="{C3380CC4-5D6E-409C-BE32-E72D297353CC}">
              <c16:uniqueId val="{00000007-F569-45BB-BF8F-C300402E55B8}"/>
            </c:ext>
          </c:extLst>
        </c:ser>
        <c:dLbls>
          <c:showLegendKey val="0"/>
          <c:showVal val="0"/>
          <c:showCatName val="0"/>
          <c:showSerName val="0"/>
          <c:showPercent val="0"/>
          <c:showBubbleSize val="0"/>
        </c:dLbls>
        <c:hiLowLines/>
        <c:marker val="1"/>
        <c:smooth val="0"/>
        <c:axId val="218016768"/>
        <c:axId val="218034944"/>
      </c:lineChart>
      <c:lineChart>
        <c:grouping val="standard"/>
        <c:varyColors val="0"/>
        <c:ser>
          <c:idx val="5"/>
          <c:order val="5"/>
          <c:tx>
            <c:strRef>
              <c:f>SNG_26!$G$3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F569-45BB-BF8F-C300402E55B8}"/>
              </c:ext>
            </c:extLst>
          </c:dPt>
          <c:cat>
            <c:strRef>
              <c:f>SNG_26!$A$4:$A$6</c:f>
              <c:strCache>
                <c:ptCount val="3"/>
                <c:pt idx="0">
                  <c:v>Estimated number
of adults 15+
living with HIV</c:v>
                </c:pt>
                <c:pt idx="1">
                  <c:v>Number of adults receiving ART</c:v>
                </c:pt>
                <c:pt idx="2">
                  <c:v>ART coverage (%)</c:v>
                </c:pt>
              </c:strCache>
            </c:strRef>
          </c:cat>
          <c:val>
            <c:numRef>
              <c:f>SNG_26!$G$4:$G$6</c:f>
              <c:numCache>
                <c:formatCode>General</c:formatCode>
                <c:ptCount val="3"/>
                <c:pt idx="2" formatCode="#,##0">
                  <c:v>64</c:v>
                </c:pt>
              </c:numCache>
            </c:numRef>
          </c:val>
          <c:smooth val="0"/>
          <c:extLst>
            <c:ext xmlns:c16="http://schemas.microsoft.com/office/drawing/2014/chart" uri="{C3380CC4-5D6E-409C-BE32-E72D297353CC}">
              <c16:uniqueId val="{00000009-F569-45BB-BF8F-C300402E55B8}"/>
            </c:ext>
          </c:extLst>
        </c:ser>
        <c:ser>
          <c:idx val="6"/>
          <c:order val="6"/>
          <c:tx>
            <c:strRef>
              <c:f>SNG_26!$H$3</c:f>
              <c:strCache>
                <c:ptCount val="1"/>
                <c:pt idx="0">
                  <c:v>ART Upper estimate</c:v>
                </c:pt>
              </c:strCache>
            </c:strRef>
          </c:tx>
          <c:marker>
            <c:symbol val="dash"/>
            <c:size val="10"/>
            <c:spPr>
              <a:solidFill>
                <a:schemeClr val="tx1"/>
              </a:solidFill>
              <a:ln>
                <a:noFill/>
              </a:ln>
            </c:spPr>
          </c:marker>
          <c:cat>
            <c:strRef>
              <c:f>SNG_26!$A$4:$A$6</c:f>
              <c:strCache>
                <c:ptCount val="3"/>
                <c:pt idx="0">
                  <c:v>Estimated number
of adults 15+
living with HIV</c:v>
                </c:pt>
                <c:pt idx="1">
                  <c:v>Number of adults receiving ART</c:v>
                </c:pt>
                <c:pt idx="2">
                  <c:v>ART coverage (%)</c:v>
                </c:pt>
              </c:strCache>
            </c:strRef>
          </c:cat>
          <c:val>
            <c:numRef>
              <c:f>SNG_26!$H$4:$H$6</c:f>
              <c:numCache>
                <c:formatCode>General</c:formatCode>
                <c:ptCount val="3"/>
                <c:pt idx="2" formatCode="#,##0">
                  <c:v>85</c:v>
                </c:pt>
              </c:numCache>
            </c:numRef>
          </c:val>
          <c:smooth val="0"/>
          <c:extLst>
            <c:ext xmlns:c16="http://schemas.microsoft.com/office/drawing/2014/chart" uri="{C3380CC4-5D6E-409C-BE32-E72D297353CC}">
              <c16:uniqueId val="{0000000A-F569-45BB-BF8F-C300402E55B8}"/>
            </c:ext>
          </c:extLst>
        </c:ser>
        <c:dLbls>
          <c:showLegendKey val="0"/>
          <c:showVal val="0"/>
          <c:showCatName val="0"/>
          <c:showSerName val="0"/>
          <c:showPercent val="0"/>
          <c:showBubbleSize val="0"/>
        </c:dLbls>
        <c:hiLowLines/>
        <c:marker val="1"/>
        <c:smooth val="0"/>
        <c:axId val="218047232"/>
        <c:axId val="218036864"/>
      </c:lineChart>
      <c:catAx>
        <c:axId val="218016768"/>
        <c:scaling>
          <c:orientation val="minMax"/>
        </c:scaling>
        <c:delete val="0"/>
        <c:axPos val="b"/>
        <c:numFmt formatCode="General" sourceLinked="0"/>
        <c:majorTickMark val="out"/>
        <c:minorTickMark val="none"/>
        <c:tickLblPos val="nextTo"/>
        <c:crossAx val="218034944"/>
        <c:crosses val="autoZero"/>
        <c:auto val="1"/>
        <c:lblAlgn val="ctr"/>
        <c:lblOffset val="100"/>
        <c:noMultiLvlLbl val="0"/>
      </c:catAx>
      <c:valAx>
        <c:axId val="21803494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8016768"/>
        <c:crosses val="autoZero"/>
        <c:crossBetween val="between"/>
      </c:valAx>
      <c:valAx>
        <c:axId val="21803686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8047232"/>
        <c:crosses val="max"/>
        <c:crossBetween val="between"/>
        <c:majorUnit val="20"/>
      </c:valAx>
      <c:catAx>
        <c:axId val="218047232"/>
        <c:scaling>
          <c:orientation val="minMax"/>
        </c:scaling>
        <c:delete val="1"/>
        <c:axPos val="b"/>
        <c:numFmt formatCode="General" sourceLinked="1"/>
        <c:majorTickMark val="out"/>
        <c:minorTickMark val="none"/>
        <c:tickLblPos val="nextTo"/>
        <c:crossAx val="21803686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9716000777680565"/>
        </c:manualLayout>
      </c:layout>
      <c:barChart>
        <c:barDir val="col"/>
        <c:grouping val="clustered"/>
        <c:varyColors val="0"/>
        <c:ser>
          <c:idx val="1"/>
          <c:order val="0"/>
          <c:tx>
            <c:strRef>
              <c:f>SNG!$A$2</c:f>
              <c:strCache>
                <c:ptCount val="1"/>
                <c:pt idx="0">
                  <c:v>Singapore</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2C45-4D82-866C-880AB83449CE}"/>
              </c:ext>
            </c:extLst>
          </c:dPt>
          <c:dPt>
            <c:idx val="1"/>
            <c:invertIfNegative val="0"/>
            <c:bubble3D val="0"/>
            <c:spPr>
              <a:solidFill>
                <a:srgbClr val="F26B73"/>
              </a:solidFill>
              <a:ln>
                <a:noFill/>
              </a:ln>
            </c:spPr>
            <c:extLst>
              <c:ext xmlns:c16="http://schemas.microsoft.com/office/drawing/2014/chart" uri="{C3380CC4-5D6E-409C-BE32-E72D297353CC}">
                <c16:uniqueId val="{00000003-2C45-4D82-866C-880AB83449CE}"/>
              </c:ext>
            </c:extLst>
          </c:dPt>
          <c:dPt>
            <c:idx val="3"/>
            <c:invertIfNegative val="0"/>
            <c:bubble3D val="0"/>
            <c:spPr>
              <a:solidFill>
                <a:srgbClr val="00A99A"/>
              </a:solidFill>
              <a:ln>
                <a:noFill/>
              </a:ln>
            </c:spPr>
            <c:extLst>
              <c:ext xmlns:c16="http://schemas.microsoft.com/office/drawing/2014/chart" uri="{C3380CC4-5D6E-409C-BE32-E72D297353CC}">
                <c16:uniqueId val="{00000005-2C45-4D82-866C-880AB83449CE}"/>
              </c:ext>
            </c:extLst>
          </c:dPt>
          <c:dPt>
            <c:idx val="4"/>
            <c:invertIfNegative val="0"/>
            <c:bubble3D val="0"/>
            <c:spPr>
              <a:solidFill>
                <a:srgbClr val="78A7B7"/>
              </a:solidFill>
              <a:ln>
                <a:noFill/>
              </a:ln>
            </c:spPr>
            <c:extLst>
              <c:ext xmlns:c16="http://schemas.microsoft.com/office/drawing/2014/chart" uri="{C3380CC4-5D6E-409C-BE32-E72D297353CC}">
                <c16:uniqueId val="{00000007-2C45-4D82-866C-880AB83449CE}"/>
              </c:ext>
            </c:extLst>
          </c:dPt>
          <c:dPt>
            <c:idx val="5"/>
            <c:invertIfNegative val="0"/>
            <c:bubble3D val="0"/>
            <c:spPr>
              <a:solidFill>
                <a:srgbClr val="CDC884"/>
              </a:solidFill>
              <a:ln>
                <a:noFill/>
              </a:ln>
            </c:spPr>
            <c:extLst>
              <c:ext xmlns:c16="http://schemas.microsoft.com/office/drawing/2014/chart" uri="{C3380CC4-5D6E-409C-BE32-E72D297353CC}">
                <c16:uniqueId val="{00000009-2C45-4D82-866C-880AB83449CE}"/>
              </c:ext>
            </c:extLst>
          </c:dPt>
          <c:dLbls>
            <c:dLbl>
              <c:idx val="0"/>
              <c:tx>
                <c:rich>
                  <a:bodyPr/>
                  <a:lstStyle/>
                  <a:p>
                    <a:r>
                      <a:rPr lang="en-US"/>
                      <a:t>8 000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45-4D82-866C-880AB83449CE}"/>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C45-4D82-866C-880AB83449CE}"/>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C45-4D82-866C-880AB83449CE}"/>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SNG!$B$1:$F$1</c:f>
              <c:strCache>
                <c:ptCount val="5"/>
                <c:pt idx="0">
                  <c:v>Estimated PLHIV</c:v>
                </c:pt>
                <c:pt idx="1">
                  <c:v>PLHIV know their
status</c:v>
                </c:pt>
                <c:pt idx="2">
                  <c:v>People on ART</c:v>
                </c:pt>
                <c:pt idx="3">
                  <c:v>PLHIV tested 
for viral load</c:v>
                </c:pt>
                <c:pt idx="4">
                  <c:v>PLHIV who have
suppressed viral load *</c:v>
                </c:pt>
              </c:strCache>
            </c:strRef>
          </c:cat>
          <c:val>
            <c:numRef>
              <c:f>SNG!$B$2:$F$2</c:f>
              <c:numCache>
                <c:formatCode>General</c:formatCode>
                <c:ptCount val="5"/>
                <c:pt idx="0">
                  <c:v>7987</c:v>
                </c:pt>
                <c:pt idx="1">
                  <c:v>6733</c:v>
                </c:pt>
                <c:pt idx="2">
                  <c:v>6015</c:v>
                </c:pt>
                <c:pt idx="3">
                  <c:v>0</c:v>
                </c:pt>
                <c:pt idx="4">
                  <c:v>0</c:v>
                </c:pt>
              </c:numCache>
            </c:numRef>
          </c:val>
          <c:extLst>
            <c:ext xmlns:c16="http://schemas.microsoft.com/office/drawing/2014/chart" uri="{C3380CC4-5D6E-409C-BE32-E72D297353CC}">
              <c16:uniqueId val="{0000000A-2C45-4D82-866C-880AB83449CE}"/>
            </c:ext>
          </c:extLst>
        </c:ser>
        <c:dLbls>
          <c:showLegendKey val="0"/>
          <c:showVal val="0"/>
          <c:showCatName val="0"/>
          <c:showSerName val="0"/>
          <c:showPercent val="0"/>
          <c:showBubbleSize val="0"/>
        </c:dLbls>
        <c:gapWidth val="100"/>
        <c:overlap val="100"/>
        <c:axId val="290295168"/>
        <c:axId val="290309248"/>
      </c:barChart>
      <c:catAx>
        <c:axId val="290295168"/>
        <c:scaling>
          <c:orientation val="minMax"/>
        </c:scaling>
        <c:delete val="0"/>
        <c:axPos val="b"/>
        <c:numFmt formatCode="General" sourceLinked="1"/>
        <c:majorTickMark val="out"/>
        <c:minorTickMark val="none"/>
        <c:tickLblPos val="nextTo"/>
        <c:crossAx val="290309248"/>
        <c:crosses val="autoZero"/>
        <c:auto val="1"/>
        <c:lblAlgn val="ctr"/>
        <c:lblOffset val="100"/>
        <c:noMultiLvlLbl val="0"/>
      </c:catAx>
      <c:valAx>
        <c:axId val="29030924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90295168"/>
        <c:crosses val="autoZero"/>
        <c:crossBetween val="between"/>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Singapore!$C$2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Singapore!$B$3:$B$5</c:f>
              <c:strCache>
                <c:ptCount val="3"/>
                <c:pt idx="0">
                  <c:v>PLHIV who their status</c:v>
                </c:pt>
                <c:pt idx="1">
                  <c:v>PLHIV on 
treatment</c:v>
                </c:pt>
                <c:pt idx="2">
                  <c:v>PLHIV who are 
virally suppressed </c:v>
                </c:pt>
              </c:strCache>
            </c:strRef>
          </c:cat>
          <c:val>
            <c:numRef>
              <c:f>Singapore!$C$3:$C$5</c:f>
              <c:numCache>
                <c:formatCode>General</c:formatCode>
                <c:ptCount val="3"/>
                <c:pt idx="0">
                  <c:v>84</c:v>
                </c:pt>
                <c:pt idx="1">
                  <c:v>75</c:v>
                </c:pt>
                <c:pt idx="2">
                  <c:v>73</c:v>
                </c:pt>
              </c:numCache>
            </c:numRef>
          </c:val>
          <c:extLst>
            <c:ext xmlns:c16="http://schemas.microsoft.com/office/drawing/2014/chart" uri="{C3380CC4-5D6E-409C-BE32-E72D297353CC}">
              <c16:uniqueId val="{00000000-2DDC-4572-BCC9-BCF354D085F1}"/>
            </c:ext>
          </c:extLst>
        </c:ser>
        <c:ser>
          <c:idx val="1"/>
          <c:order val="1"/>
          <c:tx>
            <c:strRef>
              <c:f>Singapore!$D$2</c:f>
              <c:strCache>
                <c:ptCount val="1"/>
                <c:pt idx="0">
                  <c:v>Gap</c:v>
                </c:pt>
              </c:strCache>
            </c:strRef>
          </c:tx>
          <c:spPr>
            <a:pattFill prst="dkDnDiag">
              <a:fgClr>
                <a:srgbClr val="BFBFBF"/>
              </a:fgClr>
              <a:bgClr>
                <a:schemeClr val="bg1"/>
              </a:bgClr>
            </a:pattFill>
            <a:ln>
              <a:noFill/>
            </a:ln>
            <a:effectLst/>
          </c:spPr>
          <c:invertIfNegative val="0"/>
          <c:cat>
            <c:strRef>
              <c:f>Singapore!$B$3:$B$5</c:f>
              <c:strCache>
                <c:ptCount val="3"/>
                <c:pt idx="0">
                  <c:v>PLHIV who their status</c:v>
                </c:pt>
                <c:pt idx="1">
                  <c:v>PLHIV on 
treatment</c:v>
                </c:pt>
                <c:pt idx="2">
                  <c:v>PLHIV who are 
virally suppressed </c:v>
                </c:pt>
              </c:strCache>
            </c:strRef>
          </c:cat>
          <c:val>
            <c:numRef>
              <c:f>Singapore!$D$3:$D$5</c:f>
              <c:numCache>
                <c:formatCode>General</c:formatCode>
                <c:ptCount val="3"/>
                <c:pt idx="0">
                  <c:v>6</c:v>
                </c:pt>
                <c:pt idx="1">
                  <c:v>6</c:v>
                </c:pt>
                <c:pt idx="2">
                  <c:v>0</c:v>
                </c:pt>
              </c:numCache>
            </c:numRef>
          </c:val>
          <c:extLst>
            <c:ext xmlns:c16="http://schemas.microsoft.com/office/drawing/2014/chart" uri="{C3380CC4-5D6E-409C-BE32-E72D297353CC}">
              <c16:uniqueId val="{00000001-2DDC-4572-BCC9-BCF354D085F1}"/>
            </c:ext>
          </c:extLst>
        </c:ser>
        <c:dLbls>
          <c:showLegendKey val="0"/>
          <c:showVal val="0"/>
          <c:showCatName val="0"/>
          <c:showSerName val="0"/>
          <c:showPercent val="0"/>
          <c:showBubbleSize val="0"/>
        </c:dLbls>
        <c:gapWidth val="150"/>
        <c:overlap val="100"/>
        <c:axId val="141114368"/>
        <c:axId val="141120256"/>
      </c:barChart>
      <c:scatterChart>
        <c:scatterStyle val="lineMarker"/>
        <c:varyColors val="0"/>
        <c:ser>
          <c:idx val="2"/>
          <c:order val="2"/>
          <c:tx>
            <c:strRef>
              <c:f>Singapore!$E$2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Singapore!$B$3:$B$5</c:f>
              <c:strCache>
                <c:ptCount val="3"/>
                <c:pt idx="0">
                  <c:v>PLHIV who their status</c:v>
                </c:pt>
                <c:pt idx="1">
                  <c:v>PLHIV on 
treatment</c:v>
                </c:pt>
                <c:pt idx="2">
                  <c:v>PLHIV who are 
virally suppressed </c:v>
                </c:pt>
              </c:strCache>
            </c:strRef>
          </c:xVal>
          <c:yVal>
            <c:numRef>
              <c:f>Singapore!$E$3:$E$5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2DDC-4572-BCC9-BCF354D085F1}"/>
            </c:ext>
          </c:extLst>
        </c:ser>
        <c:dLbls>
          <c:showLegendKey val="0"/>
          <c:showVal val="0"/>
          <c:showCatName val="0"/>
          <c:showSerName val="0"/>
          <c:showPercent val="0"/>
          <c:showBubbleSize val="0"/>
        </c:dLbls>
        <c:axId val="141123968"/>
        <c:axId val="141122176"/>
      </c:scatterChart>
      <c:catAx>
        <c:axId val="14111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120256"/>
        <c:crosses val="autoZero"/>
        <c:auto val="1"/>
        <c:lblAlgn val="ctr"/>
        <c:lblOffset val="100"/>
        <c:noMultiLvlLbl val="0"/>
      </c:catAx>
      <c:valAx>
        <c:axId val="14112025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114368"/>
        <c:crosses val="autoZero"/>
        <c:crossBetween val="between"/>
        <c:majorUnit val="20"/>
      </c:valAx>
      <c:valAx>
        <c:axId val="14112217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123968"/>
        <c:crosses val="max"/>
        <c:crossBetween val="midCat"/>
      </c:valAx>
      <c:valAx>
        <c:axId val="141123968"/>
        <c:scaling>
          <c:orientation val="minMax"/>
        </c:scaling>
        <c:delete val="1"/>
        <c:axPos val="b"/>
        <c:numFmt formatCode="General" sourceLinked="1"/>
        <c:majorTickMark val="out"/>
        <c:minorTickMark val="none"/>
        <c:tickLblPos val="nextTo"/>
        <c:crossAx val="141122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SGP!$A$5</c:f>
              <c:strCache>
                <c:ptCount val="1"/>
                <c:pt idx="0">
                  <c:v>Singapore</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C54D-4FC4-B98D-CDCD1735C6F6}"/>
              </c:ext>
            </c:extLst>
          </c:dPt>
          <c:dPt>
            <c:idx val="1"/>
            <c:invertIfNegative val="0"/>
            <c:bubble3D val="0"/>
            <c:spPr>
              <a:solidFill>
                <a:srgbClr val="33CCCC"/>
              </a:solidFill>
              <a:ln>
                <a:noFill/>
              </a:ln>
              <a:effectLst/>
            </c:spPr>
            <c:extLst>
              <c:ext xmlns:c16="http://schemas.microsoft.com/office/drawing/2014/chart" uri="{C3380CC4-5D6E-409C-BE32-E72D297353CC}">
                <c16:uniqueId val="{00000003-C54D-4FC4-B98D-CDCD1735C6F6}"/>
              </c:ext>
            </c:extLst>
          </c:dPt>
          <c:dPt>
            <c:idx val="2"/>
            <c:invertIfNegative val="0"/>
            <c:bubble3D val="0"/>
            <c:spPr>
              <a:solidFill>
                <a:srgbClr val="F78F20"/>
              </a:solidFill>
              <a:ln>
                <a:noFill/>
              </a:ln>
              <a:effectLst/>
            </c:spPr>
            <c:extLst>
              <c:ext xmlns:c16="http://schemas.microsoft.com/office/drawing/2014/chart" uri="{C3380CC4-5D6E-409C-BE32-E72D297353CC}">
                <c16:uniqueId val="{00000005-C54D-4FC4-B98D-CDCD1735C6F6}"/>
              </c:ext>
            </c:extLst>
          </c:dPt>
          <c:dPt>
            <c:idx val="3"/>
            <c:invertIfNegative val="0"/>
            <c:bubble3D val="0"/>
            <c:spPr>
              <a:solidFill>
                <a:srgbClr val="F26B73"/>
              </a:solidFill>
              <a:ln>
                <a:noFill/>
              </a:ln>
              <a:effectLst/>
            </c:spPr>
            <c:extLst>
              <c:ext xmlns:c16="http://schemas.microsoft.com/office/drawing/2014/chart" uri="{C3380CC4-5D6E-409C-BE32-E72D297353CC}">
                <c16:uniqueId val="{00000007-C54D-4FC4-B98D-CDCD1735C6F6}"/>
              </c:ext>
            </c:extLst>
          </c:dPt>
          <c:dLbls>
            <c:dLbl>
              <c:idx val="0"/>
              <c:tx>
                <c:rich>
                  <a:bodyPr/>
                  <a:lstStyle/>
                  <a:p>
                    <a:r>
                      <a:rPr lang="en-US"/>
                      <a:t>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4D-4FC4-B98D-CDCD1735C6F6}"/>
                </c:ext>
              </c:extLst>
            </c:dLbl>
            <c:dLbl>
              <c:idx val="3"/>
              <c:tx>
                <c:rich>
                  <a:bodyPr/>
                  <a:lstStyle/>
                  <a:p>
                    <a:r>
                      <a:rPr lang="en-US"/>
                      <a:t>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54D-4FC4-B98D-CDCD1735C6F6}"/>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SGP!$B$4:$E$4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SGP!$B$5:$E$5</c:f>
              <c:numCache>
                <c:formatCode>General</c:formatCode>
                <c:ptCount val="4"/>
                <c:pt idx="0">
                  <c:v>0</c:v>
                </c:pt>
                <c:pt idx="1">
                  <c:v>10</c:v>
                </c:pt>
                <c:pt idx="2">
                  <c:v>10</c:v>
                </c:pt>
                <c:pt idx="3">
                  <c:v>0</c:v>
                </c:pt>
              </c:numCache>
            </c:numRef>
          </c:val>
          <c:extLst>
            <c:ext xmlns:c16="http://schemas.microsoft.com/office/drawing/2014/chart" uri="{C3380CC4-5D6E-409C-BE32-E72D297353CC}">
              <c16:uniqueId val="{00000008-C54D-4FC4-B98D-CDCD1735C6F6}"/>
            </c:ext>
          </c:extLst>
        </c:ser>
        <c:dLbls>
          <c:showLegendKey val="0"/>
          <c:showVal val="0"/>
          <c:showCatName val="0"/>
          <c:showSerName val="0"/>
          <c:showPercent val="0"/>
          <c:showBubbleSize val="0"/>
        </c:dLbls>
        <c:gapWidth val="144"/>
        <c:axId val="160746880"/>
        <c:axId val="160773248"/>
      </c:barChart>
      <c:lineChart>
        <c:grouping val="standard"/>
        <c:varyColors val="0"/>
        <c:ser>
          <c:idx val="1"/>
          <c:order val="1"/>
          <c:tx>
            <c:strRef>
              <c:f>SGP!$A$6</c:f>
              <c:strCache>
                <c:ptCount val="1"/>
                <c:pt idx="0">
                  <c:v>Proportion</c:v>
                </c:pt>
              </c:strCache>
            </c:strRef>
          </c:tx>
          <c:spPr>
            <a:ln>
              <a:noFill/>
            </a:ln>
          </c:spPr>
          <c:marker>
            <c:spPr>
              <a:noFill/>
              <a:ln>
                <a:noFill/>
              </a:ln>
            </c:spPr>
          </c:marker>
          <c:cat>
            <c:strRef>
              <c:f>SGP!$B$4:$E$4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SGP!$B$6:$E$6</c:f>
              <c:numCache>
                <c:formatCode>0%</c:formatCode>
                <c:ptCount val="4"/>
                <c:pt idx="1">
                  <c:v>0</c:v>
                </c:pt>
                <c:pt idx="2">
                  <c:v>0</c:v>
                </c:pt>
                <c:pt idx="3">
                  <c:v>0</c:v>
                </c:pt>
              </c:numCache>
            </c:numRef>
          </c:val>
          <c:smooth val="0"/>
          <c:extLst>
            <c:ext xmlns:c16="http://schemas.microsoft.com/office/drawing/2014/chart" uri="{C3380CC4-5D6E-409C-BE32-E72D297353CC}">
              <c16:uniqueId val="{0000000C-C54D-4FC4-B98D-CDCD1735C6F6}"/>
            </c:ext>
          </c:extLst>
        </c:ser>
        <c:dLbls>
          <c:showLegendKey val="0"/>
          <c:showVal val="0"/>
          <c:showCatName val="0"/>
          <c:showSerName val="0"/>
          <c:showPercent val="0"/>
          <c:showBubbleSize val="0"/>
        </c:dLbls>
        <c:marker val="1"/>
        <c:smooth val="0"/>
        <c:axId val="160781056"/>
        <c:axId val="160775168"/>
      </c:lineChart>
      <c:catAx>
        <c:axId val="16074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0773248"/>
        <c:crosses val="autoZero"/>
        <c:auto val="1"/>
        <c:lblAlgn val="ctr"/>
        <c:lblOffset val="100"/>
        <c:noMultiLvlLbl val="0"/>
      </c:catAx>
      <c:valAx>
        <c:axId val="160773248"/>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b="0"/>
                </a:pPr>
                <a:r>
                  <a:rPr lang="en-US" b="0"/>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60746880"/>
        <c:crosses val="autoZero"/>
        <c:crossBetween val="between"/>
      </c:valAx>
      <c:valAx>
        <c:axId val="160775168"/>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60781056"/>
        <c:crosses val="max"/>
        <c:crossBetween val="between"/>
        <c:majorUnit val="1"/>
      </c:valAx>
      <c:catAx>
        <c:axId val="160781056"/>
        <c:scaling>
          <c:orientation val="minMax"/>
        </c:scaling>
        <c:delete val="1"/>
        <c:axPos val="b"/>
        <c:numFmt formatCode="General" sourceLinked="1"/>
        <c:majorTickMark val="out"/>
        <c:minorTickMark val="none"/>
        <c:tickLblPos val="nextTo"/>
        <c:crossAx val="160775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86275498974178"/>
          <c:y val="4.9980491479642224E-2"/>
          <c:w val="0.59684107533895536"/>
          <c:h val="0.61760277777777772"/>
        </c:manualLayout>
      </c:layout>
      <c:areaChart>
        <c:grouping val="standard"/>
        <c:varyColors val="0"/>
        <c:ser>
          <c:idx val="0"/>
          <c:order val="0"/>
          <c:tx>
            <c:strRef>
              <c:f>PLHIV_NI_Deaths_2!$G$2</c:f>
              <c:strCache>
                <c:ptCount val="1"/>
                <c:pt idx="0">
                  <c:v> New HIV infections Upper bound </c:v>
                </c:pt>
              </c:strCache>
            </c:strRef>
          </c:tx>
          <c:spPr>
            <a:solidFill>
              <a:srgbClr val="E31837">
                <a:alpha val="30000"/>
              </a:srgbClr>
            </a:solidFill>
            <a:ln w="25400">
              <a:noFill/>
            </a:ln>
          </c:spPr>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PLHIV_NI_Deaths_2!$G$564:$G$594</c:f>
              <c:numCache>
                <c:formatCode>_-* #,##0_-;\-* #,##0_-;_-* "-"??_-;_-@_-</c:formatCode>
                <c:ptCount val="31"/>
                <c:pt idx="0">
                  <c:v>171</c:v>
                </c:pt>
                <c:pt idx="1">
                  <c:v>222</c:v>
                </c:pt>
                <c:pt idx="2">
                  <c:v>271</c:v>
                </c:pt>
                <c:pt idx="3">
                  <c:v>311</c:v>
                </c:pt>
                <c:pt idx="4">
                  <c:v>340</c:v>
                </c:pt>
                <c:pt idx="5">
                  <c:v>366</c:v>
                </c:pt>
                <c:pt idx="6">
                  <c:v>383</c:v>
                </c:pt>
                <c:pt idx="7">
                  <c:v>399</c:v>
                </c:pt>
                <c:pt idx="8">
                  <c:v>414</c:v>
                </c:pt>
                <c:pt idx="9">
                  <c:v>425</c:v>
                </c:pt>
                <c:pt idx="10">
                  <c:v>434</c:v>
                </c:pt>
                <c:pt idx="11">
                  <c:v>444</c:v>
                </c:pt>
                <c:pt idx="12">
                  <c:v>457</c:v>
                </c:pt>
                <c:pt idx="13">
                  <c:v>483</c:v>
                </c:pt>
                <c:pt idx="14">
                  <c:v>519</c:v>
                </c:pt>
                <c:pt idx="15">
                  <c:v>550</c:v>
                </c:pt>
                <c:pt idx="16">
                  <c:v>570</c:v>
                </c:pt>
                <c:pt idx="17">
                  <c:v>569</c:v>
                </c:pt>
                <c:pt idx="18">
                  <c:v>546</c:v>
                </c:pt>
                <c:pt idx="19">
                  <c:v>516</c:v>
                </c:pt>
                <c:pt idx="20">
                  <c:v>483</c:v>
                </c:pt>
                <c:pt idx="21">
                  <c:v>454</c:v>
                </c:pt>
                <c:pt idx="22">
                  <c:v>415</c:v>
                </c:pt>
                <c:pt idx="23">
                  <c:v>385</c:v>
                </c:pt>
                <c:pt idx="24">
                  <c:v>352</c:v>
                </c:pt>
                <c:pt idx="25">
                  <c:v>304</c:v>
                </c:pt>
                <c:pt idx="26">
                  <c:v>253</c:v>
                </c:pt>
                <c:pt idx="27">
                  <c:v>224</c:v>
                </c:pt>
                <c:pt idx="28">
                  <c:v>192</c:v>
                </c:pt>
                <c:pt idx="29">
                  <c:v>139</c:v>
                </c:pt>
                <c:pt idx="30">
                  <c:v>56</c:v>
                </c:pt>
              </c:numCache>
            </c:numRef>
          </c:val>
          <c:extLst>
            <c:ext xmlns:c16="http://schemas.microsoft.com/office/drawing/2014/chart" uri="{C3380CC4-5D6E-409C-BE32-E72D297353CC}">
              <c16:uniqueId val="{00000000-014B-4179-8638-6C44971D0B59}"/>
            </c:ext>
          </c:extLst>
        </c:ser>
        <c:ser>
          <c:idx val="2"/>
          <c:order val="2"/>
          <c:tx>
            <c:strRef>
              <c:f>PLHIV_NI_Deaths_2!$I$2</c:f>
              <c:strCache>
                <c:ptCount val="1"/>
                <c:pt idx="0">
                  <c:v> New HIV infections Lower bound </c:v>
                </c:pt>
              </c:strCache>
            </c:strRef>
          </c:tx>
          <c:spPr>
            <a:solidFill>
              <a:sysClr val="window" lastClr="FFFFFF"/>
            </a:solidFill>
            <a:ln w="25400">
              <a:solidFill>
                <a:sysClr val="window" lastClr="FFFFFF"/>
              </a:solidFill>
            </a:ln>
          </c:spPr>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PLHIV_NI_Deaths_2!$I$564:$I$594</c:f>
              <c:numCache>
                <c:formatCode>_-* #,##0_-;\-* #,##0_-;_-* "-"??_-;_-@_-</c:formatCode>
                <c:ptCount val="31"/>
                <c:pt idx="0">
                  <c:v>145</c:v>
                </c:pt>
                <c:pt idx="1">
                  <c:v>191</c:v>
                </c:pt>
                <c:pt idx="2">
                  <c:v>234</c:v>
                </c:pt>
                <c:pt idx="3">
                  <c:v>270</c:v>
                </c:pt>
                <c:pt idx="4">
                  <c:v>296</c:v>
                </c:pt>
                <c:pt idx="5">
                  <c:v>308</c:v>
                </c:pt>
                <c:pt idx="6">
                  <c:v>313</c:v>
                </c:pt>
                <c:pt idx="7">
                  <c:v>313</c:v>
                </c:pt>
                <c:pt idx="8">
                  <c:v>312</c:v>
                </c:pt>
                <c:pt idx="9">
                  <c:v>317</c:v>
                </c:pt>
                <c:pt idx="10">
                  <c:v>330</c:v>
                </c:pt>
                <c:pt idx="11">
                  <c:v>357</c:v>
                </c:pt>
                <c:pt idx="12">
                  <c:v>388</c:v>
                </c:pt>
                <c:pt idx="13">
                  <c:v>413</c:v>
                </c:pt>
                <c:pt idx="14">
                  <c:v>426</c:v>
                </c:pt>
                <c:pt idx="15">
                  <c:v>435</c:v>
                </c:pt>
                <c:pt idx="16">
                  <c:v>439</c:v>
                </c:pt>
                <c:pt idx="17">
                  <c:v>440</c:v>
                </c:pt>
                <c:pt idx="18">
                  <c:v>437</c:v>
                </c:pt>
                <c:pt idx="19">
                  <c:v>421</c:v>
                </c:pt>
                <c:pt idx="20">
                  <c:v>392</c:v>
                </c:pt>
                <c:pt idx="21">
                  <c:v>349</c:v>
                </c:pt>
                <c:pt idx="22">
                  <c:v>307</c:v>
                </c:pt>
                <c:pt idx="23">
                  <c:v>256</c:v>
                </c:pt>
                <c:pt idx="24">
                  <c:v>211</c:v>
                </c:pt>
                <c:pt idx="25">
                  <c:v>183</c:v>
                </c:pt>
                <c:pt idx="26">
                  <c:v>158</c:v>
                </c:pt>
                <c:pt idx="27">
                  <c:v>113</c:v>
                </c:pt>
                <c:pt idx="28">
                  <c:v>66</c:v>
                </c:pt>
                <c:pt idx="29">
                  <c:v>29</c:v>
                </c:pt>
                <c:pt idx="30">
                  <c:v>5</c:v>
                </c:pt>
              </c:numCache>
            </c:numRef>
          </c:val>
          <c:extLst>
            <c:ext xmlns:c16="http://schemas.microsoft.com/office/drawing/2014/chart" uri="{C3380CC4-5D6E-409C-BE32-E72D297353CC}">
              <c16:uniqueId val="{00000001-014B-4179-8638-6C44971D0B59}"/>
            </c:ext>
          </c:extLst>
        </c:ser>
        <c:dLbls>
          <c:showLegendKey val="0"/>
          <c:showVal val="0"/>
          <c:showCatName val="0"/>
          <c:showSerName val="0"/>
          <c:showPercent val="0"/>
          <c:showBubbleSize val="0"/>
        </c:dLbls>
        <c:axId val="493929984"/>
        <c:axId val="493931520"/>
      </c:areaChart>
      <c:lineChart>
        <c:grouping val="standard"/>
        <c:varyColors val="0"/>
        <c:ser>
          <c:idx val="1"/>
          <c:order val="1"/>
          <c:tx>
            <c:strRef>
              <c:f>PLHIV_NI_Deaths_2!$H$2</c:f>
              <c:strCache>
                <c:ptCount val="1"/>
                <c:pt idx="0">
                  <c:v> New HIV infections </c:v>
                </c:pt>
              </c:strCache>
            </c:strRef>
          </c:tx>
          <c:spPr>
            <a:ln w="38100">
              <a:solidFill>
                <a:srgbClr val="F26B73"/>
              </a:solidFill>
            </a:ln>
          </c:spPr>
          <c:marker>
            <c:symbol val="none"/>
          </c:marker>
          <c:dLbls>
            <c:dLbl>
              <c:idx val="30"/>
              <c:tx>
                <c:rich>
                  <a:bodyPr wrap="square" lIns="38100" tIns="19050" rIns="38100" bIns="19050" anchor="ctr">
                    <a:spAutoFit/>
                  </a:bodyPr>
                  <a:lstStyle/>
                  <a:p>
                    <a:pPr>
                      <a:defRPr sz="1200"/>
                    </a:pPr>
                    <a:r>
                      <a:rPr lang="en-US" sz="1200" dirty="0"/>
                      <a:t>&lt;100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14B-4179-8638-6C44971D0B5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PLHIV_NI_Deaths_2!$H$564:$H$594</c:f>
              <c:numCache>
                <c:formatCode>_-* #,##0_-;\-* #,##0_-;_-* "-"??_-;_-@_-</c:formatCode>
                <c:ptCount val="31"/>
                <c:pt idx="0">
                  <c:v>157</c:v>
                </c:pt>
                <c:pt idx="1">
                  <c:v>205</c:v>
                </c:pt>
                <c:pt idx="2">
                  <c:v>251</c:v>
                </c:pt>
                <c:pt idx="3">
                  <c:v>289</c:v>
                </c:pt>
                <c:pt idx="4">
                  <c:v>316</c:v>
                </c:pt>
                <c:pt idx="5">
                  <c:v>334</c:v>
                </c:pt>
                <c:pt idx="6">
                  <c:v>345</c:v>
                </c:pt>
                <c:pt idx="7">
                  <c:v>352</c:v>
                </c:pt>
                <c:pt idx="8">
                  <c:v>358</c:v>
                </c:pt>
                <c:pt idx="9">
                  <c:v>366</c:v>
                </c:pt>
                <c:pt idx="10">
                  <c:v>377</c:v>
                </c:pt>
                <c:pt idx="11">
                  <c:v>396</c:v>
                </c:pt>
                <c:pt idx="12">
                  <c:v>420</c:v>
                </c:pt>
                <c:pt idx="13">
                  <c:v>445</c:v>
                </c:pt>
                <c:pt idx="14">
                  <c:v>468</c:v>
                </c:pt>
                <c:pt idx="15">
                  <c:v>487</c:v>
                </c:pt>
                <c:pt idx="16">
                  <c:v>498</c:v>
                </c:pt>
                <c:pt idx="17">
                  <c:v>499</c:v>
                </c:pt>
                <c:pt idx="18">
                  <c:v>487</c:v>
                </c:pt>
                <c:pt idx="19">
                  <c:v>464</c:v>
                </c:pt>
                <c:pt idx="20">
                  <c:v>433</c:v>
                </c:pt>
                <c:pt idx="21">
                  <c:v>396</c:v>
                </c:pt>
                <c:pt idx="22">
                  <c:v>356</c:v>
                </c:pt>
                <c:pt idx="23">
                  <c:v>315</c:v>
                </c:pt>
                <c:pt idx="24">
                  <c:v>275</c:v>
                </c:pt>
                <c:pt idx="25">
                  <c:v>238</c:v>
                </c:pt>
                <c:pt idx="26">
                  <c:v>201</c:v>
                </c:pt>
                <c:pt idx="27">
                  <c:v>163</c:v>
                </c:pt>
                <c:pt idx="28">
                  <c:v>123</c:v>
                </c:pt>
                <c:pt idx="29">
                  <c:v>79</c:v>
                </c:pt>
                <c:pt idx="30">
                  <c:v>28</c:v>
                </c:pt>
              </c:numCache>
            </c:numRef>
          </c:val>
          <c:smooth val="0"/>
          <c:extLst>
            <c:ext xmlns:c16="http://schemas.microsoft.com/office/drawing/2014/chart" uri="{C3380CC4-5D6E-409C-BE32-E72D297353CC}">
              <c16:uniqueId val="{00000003-014B-4179-8638-6C44971D0B59}"/>
            </c:ext>
          </c:extLst>
        </c:ser>
        <c:dLbls>
          <c:showLegendKey val="0"/>
          <c:showVal val="0"/>
          <c:showCatName val="0"/>
          <c:showSerName val="0"/>
          <c:showPercent val="0"/>
          <c:showBubbleSize val="0"/>
        </c:dLbls>
        <c:marker val="1"/>
        <c:smooth val="0"/>
        <c:axId val="493929984"/>
        <c:axId val="493931520"/>
      </c:lineChart>
      <c:catAx>
        <c:axId val="4939299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3931520"/>
        <c:crosses val="autoZero"/>
        <c:auto val="1"/>
        <c:lblAlgn val="ctr"/>
        <c:lblOffset val="100"/>
        <c:tickLblSkip val="5"/>
        <c:tickMarkSkip val="1"/>
        <c:noMultiLvlLbl val="0"/>
      </c:catAx>
      <c:valAx>
        <c:axId val="49393152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3929984"/>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7011553162057"/>
          <c:y val="4.9980491479642224E-2"/>
          <c:w val="0.63764071931326893"/>
          <c:h val="0.61760277777777772"/>
        </c:manualLayout>
      </c:layout>
      <c:areaChart>
        <c:grouping val="standard"/>
        <c:varyColors val="0"/>
        <c:ser>
          <c:idx val="0"/>
          <c:order val="0"/>
          <c:tx>
            <c:strRef>
              <c:f>PLHIV_NI_Deaths_2!$J$2</c:f>
              <c:strCache>
                <c:ptCount val="1"/>
                <c:pt idx="0">
                  <c:v> AIDS-related deaths Upper bound </c:v>
                </c:pt>
              </c:strCache>
            </c:strRef>
          </c:tx>
          <c:spPr>
            <a:solidFill>
              <a:srgbClr val="00A99A">
                <a:alpha val="30000"/>
              </a:srgbClr>
            </a:solidFill>
            <a:ln w="25400">
              <a:noFill/>
            </a:ln>
          </c:spPr>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PLHIV_NI_Deaths_2!$J$564:$J$594</c:f>
              <c:numCache>
                <c:formatCode>General</c:formatCode>
                <c:ptCount val="31"/>
                <c:pt idx="20" formatCode="_-* #,##0_-;\-* #,##0_-;_-* &quot;-&quot;??_-;_-@_-">
                  <c:v>112</c:v>
                </c:pt>
                <c:pt idx="21" formatCode="_-* #,##0_-;\-* #,##0_-;_-* &quot;-&quot;??_-;_-@_-">
                  <c:v>98</c:v>
                </c:pt>
                <c:pt idx="22" formatCode="_-* #,##0_-;\-* #,##0_-;_-* &quot;-&quot;??_-;_-@_-">
                  <c:v>97</c:v>
                </c:pt>
                <c:pt idx="23" formatCode="_-* #,##0_-;\-* #,##0_-;_-* &quot;-&quot;??_-;_-@_-">
                  <c:v>100</c:v>
                </c:pt>
                <c:pt idx="24" formatCode="_-* #,##0_-;\-* #,##0_-;_-* &quot;-&quot;??_-;_-@_-">
                  <c:v>87</c:v>
                </c:pt>
                <c:pt idx="25" formatCode="_-* #,##0_-;\-* #,##0_-;_-* &quot;-&quot;??_-;_-@_-">
                  <c:v>78</c:v>
                </c:pt>
                <c:pt idx="26" formatCode="_-* #,##0_-;\-* #,##0_-;_-* &quot;-&quot;??_-;_-@_-">
                  <c:v>72</c:v>
                </c:pt>
                <c:pt idx="27" formatCode="_-* #,##0_-;\-* #,##0_-;_-* &quot;-&quot;??_-;_-@_-">
                  <c:v>75</c:v>
                </c:pt>
                <c:pt idx="28" formatCode="_-* #,##0_-;\-* #,##0_-;_-* &quot;-&quot;??_-;_-@_-">
                  <c:v>73</c:v>
                </c:pt>
                <c:pt idx="29" formatCode="_-* #,##0_-;\-* #,##0_-;_-* &quot;-&quot;??_-;_-@_-">
                  <c:v>78</c:v>
                </c:pt>
                <c:pt idx="30" formatCode="_-* #,##0_-;\-* #,##0_-;_-* &quot;-&quot;??_-;_-@_-">
                  <c:v>71</c:v>
                </c:pt>
              </c:numCache>
            </c:numRef>
          </c:val>
          <c:extLst>
            <c:ext xmlns:c16="http://schemas.microsoft.com/office/drawing/2014/chart" uri="{C3380CC4-5D6E-409C-BE32-E72D297353CC}">
              <c16:uniqueId val="{00000000-4650-48F6-9008-358EA2427FF3}"/>
            </c:ext>
          </c:extLst>
        </c:ser>
        <c:ser>
          <c:idx val="2"/>
          <c:order val="2"/>
          <c:tx>
            <c:strRef>
              <c:f>PLHIV_NI_Deaths_2!$L$2</c:f>
              <c:strCache>
                <c:ptCount val="1"/>
                <c:pt idx="0">
                  <c:v> AIDS-related deaths Lower bound </c:v>
                </c:pt>
              </c:strCache>
            </c:strRef>
          </c:tx>
          <c:spPr>
            <a:solidFill>
              <a:sysClr val="window" lastClr="FFFFFF"/>
            </a:solidFill>
            <a:ln w="25400">
              <a:solidFill>
                <a:sysClr val="window" lastClr="FFFFFF"/>
              </a:solidFill>
            </a:ln>
          </c:spPr>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PLHIV_NI_Deaths_2!$L$564:$L$594</c:f>
              <c:numCache>
                <c:formatCode>General</c:formatCode>
                <c:ptCount val="31"/>
                <c:pt idx="20" formatCode="_-* #,##0_-;\-* #,##0_-;_-* &quot;-&quot;??_-;_-@_-">
                  <c:v>68</c:v>
                </c:pt>
                <c:pt idx="21" formatCode="_-* #,##0_-;\-* #,##0_-;_-* &quot;-&quot;??_-;_-@_-">
                  <c:v>57</c:v>
                </c:pt>
                <c:pt idx="22" formatCode="_-* #,##0_-;\-* #,##0_-;_-* &quot;-&quot;??_-;_-@_-">
                  <c:v>56</c:v>
                </c:pt>
                <c:pt idx="23" formatCode="_-* #,##0_-;\-* #,##0_-;_-* &quot;-&quot;??_-;_-@_-">
                  <c:v>58</c:v>
                </c:pt>
                <c:pt idx="24" formatCode="_-* #,##0_-;\-* #,##0_-;_-* &quot;-&quot;??_-;_-@_-">
                  <c:v>49</c:v>
                </c:pt>
                <c:pt idx="25" formatCode="_-* #,##0_-;\-* #,##0_-;_-* &quot;-&quot;??_-;_-@_-">
                  <c:v>44</c:v>
                </c:pt>
                <c:pt idx="26" formatCode="_-* #,##0_-;\-* #,##0_-;_-* &quot;-&quot;??_-;_-@_-">
                  <c:v>39</c:v>
                </c:pt>
                <c:pt idx="27" formatCode="_-* #,##0_-;\-* #,##0_-;_-* &quot;-&quot;??_-;_-@_-">
                  <c:v>39</c:v>
                </c:pt>
                <c:pt idx="28" formatCode="_-* #,##0_-;\-* #,##0_-;_-* &quot;-&quot;??_-;_-@_-">
                  <c:v>37</c:v>
                </c:pt>
                <c:pt idx="29" formatCode="_-* #,##0_-;\-* #,##0_-;_-* &quot;-&quot;??_-;_-@_-">
                  <c:v>38</c:v>
                </c:pt>
                <c:pt idx="30" formatCode="_-* #,##0_-;\-* #,##0_-;_-* &quot;-&quot;??_-;_-@_-">
                  <c:v>34</c:v>
                </c:pt>
              </c:numCache>
            </c:numRef>
          </c:val>
          <c:extLst>
            <c:ext xmlns:c16="http://schemas.microsoft.com/office/drawing/2014/chart" uri="{C3380CC4-5D6E-409C-BE32-E72D297353CC}">
              <c16:uniqueId val="{00000001-4650-48F6-9008-358EA2427FF3}"/>
            </c:ext>
          </c:extLst>
        </c:ser>
        <c:dLbls>
          <c:showLegendKey val="0"/>
          <c:showVal val="0"/>
          <c:showCatName val="0"/>
          <c:showSerName val="0"/>
          <c:showPercent val="0"/>
          <c:showBubbleSize val="0"/>
        </c:dLbls>
        <c:axId val="484695040"/>
        <c:axId val="488172544"/>
      </c:areaChart>
      <c:lineChart>
        <c:grouping val="standard"/>
        <c:varyColors val="0"/>
        <c:ser>
          <c:idx val="1"/>
          <c:order val="1"/>
          <c:tx>
            <c:strRef>
              <c:f>PLHIV_NI_Deaths_2!$K$2</c:f>
              <c:strCache>
                <c:ptCount val="1"/>
                <c:pt idx="0">
                  <c:v> AIDS-related deaths </c:v>
                </c:pt>
              </c:strCache>
            </c:strRef>
          </c:tx>
          <c:spPr>
            <a:ln w="38100">
              <a:solidFill>
                <a:srgbClr val="00A99A"/>
              </a:solidFill>
            </a:ln>
          </c:spPr>
          <c:marker>
            <c:symbol val="none"/>
          </c:marker>
          <c:dLbls>
            <c:dLbl>
              <c:idx val="30"/>
              <c:tx>
                <c:rich>
                  <a:bodyPr wrap="square" lIns="38100" tIns="19050" rIns="38100" bIns="19050" anchor="ctr">
                    <a:spAutoFit/>
                  </a:bodyPr>
                  <a:lstStyle/>
                  <a:p>
                    <a:pPr>
                      <a:defRPr sz="1200"/>
                    </a:pPr>
                    <a:r>
                      <a:rPr lang="en-US" sz="1200" dirty="0"/>
                      <a:t>&lt;100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650-48F6-9008-358EA2427F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PLHIV_NI_Deaths_2!$C$564:$C$594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PLHIV_NI_Deaths_2!$K$564:$K$594</c:f>
              <c:numCache>
                <c:formatCode>General</c:formatCode>
                <c:ptCount val="31"/>
                <c:pt idx="20" formatCode="_-* #,##0_-;\-* #,##0_-;_-* &quot;-&quot;??_-;_-@_-">
                  <c:v>86</c:v>
                </c:pt>
                <c:pt idx="21" formatCode="_-* #,##0_-;\-* #,##0_-;_-* &quot;-&quot;??_-;_-@_-">
                  <c:v>74</c:v>
                </c:pt>
                <c:pt idx="22" formatCode="_-* #,##0_-;\-* #,##0_-;_-* &quot;-&quot;??_-;_-@_-">
                  <c:v>73</c:v>
                </c:pt>
                <c:pt idx="23" formatCode="_-* #,##0_-;\-* #,##0_-;_-* &quot;-&quot;??_-;_-@_-">
                  <c:v>75</c:v>
                </c:pt>
                <c:pt idx="24" formatCode="_-* #,##0_-;\-* #,##0_-;_-* &quot;-&quot;??_-;_-@_-">
                  <c:v>64</c:v>
                </c:pt>
                <c:pt idx="25" formatCode="_-* #,##0_-;\-* #,##0_-;_-* &quot;-&quot;??_-;_-@_-">
                  <c:v>59</c:v>
                </c:pt>
                <c:pt idx="26" formatCode="_-* #,##0_-;\-* #,##0_-;_-* &quot;-&quot;??_-;_-@_-">
                  <c:v>54</c:v>
                </c:pt>
                <c:pt idx="27" formatCode="_-* #,##0_-;\-* #,##0_-;_-* &quot;-&quot;??_-;_-@_-">
                  <c:v>55</c:v>
                </c:pt>
                <c:pt idx="28" formatCode="_-* #,##0_-;\-* #,##0_-;_-* &quot;-&quot;??_-;_-@_-">
                  <c:v>54</c:v>
                </c:pt>
                <c:pt idx="29" formatCode="_-* #,##0_-;\-* #,##0_-;_-* &quot;-&quot;??_-;_-@_-">
                  <c:v>56</c:v>
                </c:pt>
                <c:pt idx="30" formatCode="_-* #,##0_-;\-* #,##0_-;_-* &quot;-&quot;??_-;_-@_-">
                  <c:v>51</c:v>
                </c:pt>
              </c:numCache>
            </c:numRef>
          </c:val>
          <c:smooth val="0"/>
          <c:extLst>
            <c:ext xmlns:c16="http://schemas.microsoft.com/office/drawing/2014/chart" uri="{C3380CC4-5D6E-409C-BE32-E72D297353CC}">
              <c16:uniqueId val="{00000003-4650-48F6-9008-358EA2427FF3}"/>
            </c:ext>
          </c:extLst>
        </c:ser>
        <c:dLbls>
          <c:showLegendKey val="0"/>
          <c:showVal val="0"/>
          <c:showCatName val="0"/>
          <c:showSerName val="0"/>
          <c:showPercent val="0"/>
          <c:showBubbleSize val="0"/>
        </c:dLbls>
        <c:marker val="1"/>
        <c:smooth val="0"/>
        <c:axId val="484695040"/>
        <c:axId val="488172544"/>
      </c:lineChart>
      <c:catAx>
        <c:axId val="4846950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88172544"/>
        <c:crosses val="autoZero"/>
        <c:auto val="1"/>
        <c:lblAlgn val="ctr"/>
        <c:lblOffset val="100"/>
        <c:tickLblSkip val="5"/>
        <c:tickMarkSkip val="1"/>
        <c:noMultiLvlLbl val="0"/>
      </c:catAx>
      <c:valAx>
        <c:axId val="488172544"/>
        <c:scaling>
          <c:orientation val="minMax"/>
        </c:scaling>
        <c:delete val="0"/>
        <c:axPos val="l"/>
        <c:title>
          <c:tx>
            <c:rich>
              <a:bodyPr rot="-5400000" vert="horz"/>
              <a:lstStyle/>
              <a:p>
                <a:pPr>
                  <a:defRPr/>
                </a:pPr>
                <a:r>
                  <a:rPr lang="en-US"/>
                  <a:t>Number</a:t>
                </a:r>
              </a:p>
            </c:rich>
          </c:tx>
          <c:overlay val="0"/>
        </c:title>
        <c:numFmt formatCode="General" sourceLinked="1"/>
        <c:majorTickMark val="out"/>
        <c:minorTickMark val="none"/>
        <c:tickLblPos val="nextTo"/>
        <c:crossAx val="484695040"/>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Values!$C$2</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C2F0-4EC8-AEE5-49FC3E0F49E7}"/>
                </c:ext>
              </c:extLst>
            </c:dLbl>
            <c:dLbl>
              <c:idx val="1"/>
              <c:delete val="1"/>
              <c:extLst>
                <c:ext xmlns:c15="http://schemas.microsoft.com/office/drawing/2012/chart" uri="{CE6537A1-D6FC-4f65-9D91-7224C49458BB}"/>
                <c:ext xmlns:c16="http://schemas.microsoft.com/office/drawing/2014/chart" uri="{C3380CC4-5D6E-409C-BE32-E72D297353CC}">
                  <c16:uniqueId val="{00000001-C2F0-4EC8-AEE5-49FC3E0F49E7}"/>
                </c:ext>
              </c:extLst>
            </c:dLbl>
            <c:dLbl>
              <c:idx val="2"/>
              <c:delete val="1"/>
              <c:extLst>
                <c:ext xmlns:c15="http://schemas.microsoft.com/office/drawing/2012/chart" uri="{CE6537A1-D6FC-4f65-9D91-7224C49458BB}"/>
                <c:ext xmlns:c16="http://schemas.microsoft.com/office/drawing/2014/chart" uri="{C3380CC4-5D6E-409C-BE32-E72D297353CC}">
                  <c16:uniqueId val="{00000002-C2F0-4EC8-AEE5-49FC3E0F49E7}"/>
                </c:ext>
              </c:extLst>
            </c:dLbl>
            <c:dLbl>
              <c:idx val="3"/>
              <c:delete val="1"/>
              <c:extLst>
                <c:ext xmlns:c15="http://schemas.microsoft.com/office/drawing/2012/chart" uri="{CE6537A1-D6FC-4f65-9D91-7224C49458BB}"/>
                <c:ext xmlns:c16="http://schemas.microsoft.com/office/drawing/2014/chart" uri="{C3380CC4-5D6E-409C-BE32-E72D297353CC}">
                  <c16:uniqueId val="{00000003-C2F0-4EC8-AEE5-49FC3E0F49E7}"/>
                </c:ext>
              </c:extLst>
            </c:dLbl>
            <c:dLbl>
              <c:idx val="4"/>
              <c:delete val="1"/>
              <c:extLst>
                <c:ext xmlns:c15="http://schemas.microsoft.com/office/drawing/2012/chart" uri="{CE6537A1-D6FC-4f65-9D91-7224C49458BB}"/>
                <c:ext xmlns:c16="http://schemas.microsoft.com/office/drawing/2014/chart" uri="{C3380CC4-5D6E-409C-BE32-E72D297353CC}">
                  <c16:uniqueId val="{00000004-C2F0-4EC8-AEE5-49FC3E0F49E7}"/>
                </c:ext>
              </c:extLst>
            </c:dLbl>
            <c:dLbl>
              <c:idx val="5"/>
              <c:delete val="1"/>
              <c:extLst>
                <c:ext xmlns:c15="http://schemas.microsoft.com/office/drawing/2012/chart" uri="{CE6537A1-D6FC-4f65-9D91-7224C49458BB}"/>
                <c:ext xmlns:c16="http://schemas.microsoft.com/office/drawing/2014/chart" uri="{C3380CC4-5D6E-409C-BE32-E72D297353CC}">
                  <c16:uniqueId val="{00000005-C2F0-4EC8-AEE5-49FC3E0F49E7}"/>
                </c:ext>
              </c:extLst>
            </c:dLbl>
            <c:dLbl>
              <c:idx val="6"/>
              <c:delete val="1"/>
              <c:extLst>
                <c:ext xmlns:c15="http://schemas.microsoft.com/office/drawing/2012/chart" uri="{CE6537A1-D6FC-4f65-9D91-7224C49458BB}"/>
                <c:ext xmlns:c16="http://schemas.microsoft.com/office/drawing/2014/chart" uri="{C3380CC4-5D6E-409C-BE32-E72D297353CC}">
                  <c16:uniqueId val="{00000006-C2F0-4EC8-AEE5-49FC3E0F49E7}"/>
                </c:ext>
              </c:extLst>
            </c:dLbl>
            <c:dLbl>
              <c:idx val="7"/>
              <c:delete val="1"/>
              <c:extLst>
                <c:ext xmlns:c15="http://schemas.microsoft.com/office/drawing/2012/chart" uri="{CE6537A1-D6FC-4f65-9D91-7224C49458BB}"/>
                <c:ext xmlns:c16="http://schemas.microsoft.com/office/drawing/2014/chart" uri="{C3380CC4-5D6E-409C-BE32-E72D297353CC}">
                  <c16:uniqueId val="{00000007-C2F0-4EC8-AEE5-49FC3E0F49E7}"/>
                </c:ext>
              </c:extLst>
            </c:dLbl>
            <c:dLbl>
              <c:idx val="8"/>
              <c:delete val="1"/>
              <c:extLst>
                <c:ext xmlns:c15="http://schemas.microsoft.com/office/drawing/2012/chart" uri="{CE6537A1-D6FC-4f65-9D91-7224C49458BB}"/>
                <c:ext xmlns:c16="http://schemas.microsoft.com/office/drawing/2014/chart" uri="{C3380CC4-5D6E-409C-BE32-E72D297353CC}">
                  <c16:uniqueId val="{00000008-C2F0-4EC8-AEE5-49FC3E0F49E7}"/>
                </c:ext>
              </c:extLst>
            </c:dLbl>
            <c:dLbl>
              <c:idx val="9"/>
              <c:delete val="1"/>
              <c:extLst>
                <c:ext xmlns:c15="http://schemas.microsoft.com/office/drawing/2012/chart" uri="{CE6537A1-D6FC-4f65-9D91-7224C49458BB}"/>
                <c:ext xmlns:c16="http://schemas.microsoft.com/office/drawing/2014/chart" uri="{C3380CC4-5D6E-409C-BE32-E72D297353CC}">
                  <c16:uniqueId val="{00000009-C2F0-4EC8-AEE5-49FC3E0F49E7}"/>
                </c:ext>
              </c:extLst>
            </c:dLbl>
            <c:dLbl>
              <c:idx val="10"/>
              <c:delete val="1"/>
              <c:extLst>
                <c:ext xmlns:c15="http://schemas.microsoft.com/office/drawing/2012/chart" uri="{CE6537A1-D6FC-4f65-9D91-7224C49458BB}"/>
                <c:ext xmlns:c16="http://schemas.microsoft.com/office/drawing/2014/chart" uri="{C3380CC4-5D6E-409C-BE32-E72D297353CC}">
                  <c16:uniqueId val="{0000000A-C2F0-4EC8-AEE5-49FC3E0F49E7}"/>
                </c:ext>
              </c:extLst>
            </c:dLbl>
            <c:dLbl>
              <c:idx val="11"/>
              <c:delete val="1"/>
              <c:extLst>
                <c:ext xmlns:c15="http://schemas.microsoft.com/office/drawing/2012/chart" uri="{CE6537A1-D6FC-4f65-9D91-7224C49458BB}"/>
                <c:ext xmlns:c16="http://schemas.microsoft.com/office/drawing/2014/chart" uri="{C3380CC4-5D6E-409C-BE32-E72D297353CC}">
                  <c16:uniqueId val="{0000000B-C2F0-4EC8-AEE5-49FC3E0F49E7}"/>
                </c:ext>
              </c:extLst>
            </c:dLbl>
            <c:dLbl>
              <c:idx val="12"/>
              <c:delete val="1"/>
              <c:extLst>
                <c:ext xmlns:c15="http://schemas.microsoft.com/office/drawing/2012/chart" uri="{CE6537A1-D6FC-4f65-9D91-7224C49458BB}"/>
                <c:ext xmlns:c16="http://schemas.microsoft.com/office/drawing/2014/chart" uri="{C3380CC4-5D6E-409C-BE32-E72D297353CC}">
                  <c16:uniqueId val="{0000000C-C2F0-4EC8-AEE5-49FC3E0F49E7}"/>
                </c:ext>
              </c:extLst>
            </c:dLbl>
            <c:dLbl>
              <c:idx val="13"/>
              <c:delete val="1"/>
              <c:extLst>
                <c:ext xmlns:c15="http://schemas.microsoft.com/office/drawing/2012/chart" uri="{CE6537A1-D6FC-4f65-9D91-7224C49458BB}"/>
                <c:ext xmlns:c16="http://schemas.microsoft.com/office/drawing/2014/chart" uri="{C3380CC4-5D6E-409C-BE32-E72D297353CC}">
                  <c16:uniqueId val="{0000000D-C2F0-4EC8-AEE5-49FC3E0F49E7}"/>
                </c:ext>
              </c:extLst>
            </c:dLbl>
            <c:dLbl>
              <c:idx val="14"/>
              <c:delete val="1"/>
              <c:extLst>
                <c:ext xmlns:c15="http://schemas.microsoft.com/office/drawing/2012/chart" uri="{CE6537A1-D6FC-4f65-9D91-7224C49458BB}"/>
                <c:ext xmlns:c16="http://schemas.microsoft.com/office/drawing/2014/chart" uri="{C3380CC4-5D6E-409C-BE32-E72D297353CC}">
                  <c16:uniqueId val="{0000000E-C2F0-4EC8-AEE5-49FC3E0F49E7}"/>
                </c:ext>
              </c:extLst>
            </c:dLbl>
            <c:dLbl>
              <c:idx val="15"/>
              <c:delete val="1"/>
              <c:extLst>
                <c:ext xmlns:c15="http://schemas.microsoft.com/office/drawing/2012/chart" uri="{CE6537A1-D6FC-4f65-9D91-7224C49458BB}"/>
                <c:ext xmlns:c16="http://schemas.microsoft.com/office/drawing/2014/chart" uri="{C3380CC4-5D6E-409C-BE32-E72D297353CC}">
                  <c16:uniqueId val="{0000000F-C2F0-4EC8-AEE5-49FC3E0F49E7}"/>
                </c:ext>
              </c:extLst>
            </c:dLbl>
            <c:dLbl>
              <c:idx val="16"/>
              <c:delete val="1"/>
              <c:extLst>
                <c:ext xmlns:c15="http://schemas.microsoft.com/office/drawing/2012/chart" uri="{CE6537A1-D6FC-4f65-9D91-7224C49458BB}"/>
                <c:ext xmlns:c16="http://schemas.microsoft.com/office/drawing/2014/chart" uri="{C3380CC4-5D6E-409C-BE32-E72D297353CC}">
                  <c16:uniqueId val="{00000010-C2F0-4EC8-AEE5-49FC3E0F49E7}"/>
                </c:ext>
              </c:extLst>
            </c:dLbl>
            <c:dLbl>
              <c:idx val="17"/>
              <c:delete val="1"/>
              <c:extLst>
                <c:ext xmlns:c15="http://schemas.microsoft.com/office/drawing/2012/chart" uri="{CE6537A1-D6FC-4f65-9D91-7224C49458BB}"/>
                <c:ext xmlns:c16="http://schemas.microsoft.com/office/drawing/2014/chart" uri="{C3380CC4-5D6E-409C-BE32-E72D297353CC}">
                  <c16:uniqueId val="{00000011-C2F0-4EC8-AEE5-49FC3E0F49E7}"/>
                </c:ext>
              </c:extLst>
            </c:dLbl>
            <c:dLbl>
              <c:idx val="18"/>
              <c:delete val="1"/>
              <c:extLst>
                <c:ext xmlns:c15="http://schemas.microsoft.com/office/drawing/2012/chart" uri="{CE6537A1-D6FC-4f65-9D91-7224C49458BB}"/>
                <c:ext xmlns:c16="http://schemas.microsoft.com/office/drawing/2014/chart" uri="{C3380CC4-5D6E-409C-BE32-E72D297353CC}">
                  <c16:uniqueId val="{00000012-C2F0-4EC8-AEE5-49FC3E0F49E7}"/>
                </c:ext>
              </c:extLst>
            </c:dLbl>
            <c:dLbl>
              <c:idx val="19"/>
              <c:delete val="1"/>
              <c:extLst>
                <c:ext xmlns:c15="http://schemas.microsoft.com/office/drawing/2012/chart" uri="{CE6537A1-D6FC-4f65-9D91-7224C49458BB}"/>
                <c:ext xmlns:c16="http://schemas.microsoft.com/office/drawing/2014/chart" uri="{C3380CC4-5D6E-409C-BE32-E72D297353CC}">
                  <c16:uniqueId val="{00000013-C2F0-4EC8-AEE5-49FC3E0F49E7}"/>
                </c:ext>
              </c:extLst>
            </c:dLbl>
            <c:dLbl>
              <c:idx val="20"/>
              <c:delete val="1"/>
              <c:extLst>
                <c:ext xmlns:c15="http://schemas.microsoft.com/office/drawing/2012/chart" uri="{CE6537A1-D6FC-4f65-9D91-7224C49458BB}"/>
                <c:ext xmlns:c16="http://schemas.microsoft.com/office/drawing/2014/chart" uri="{C3380CC4-5D6E-409C-BE32-E72D297353CC}">
                  <c16:uniqueId val="{00000014-C2F0-4EC8-AEE5-49FC3E0F49E7}"/>
                </c:ext>
              </c:extLst>
            </c:dLbl>
            <c:dLbl>
              <c:idx val="21"/>
              <c:delete val="1"/>
              <c:extLst>
                <c:ext xmlns:c15="http://schemas.microsoft.com/office/drawing/2012/chart" uri="{CE6537A1-D6FC-4f65-9D91-7224C49458BB}"/>
                <c:ext xmlns:c16="http://schemas.microsoft.com/office/drawing/2014/chart" uri="{C3380CC4-5D6E-409C-BE32-E72D297353CC}">
                  <c16:uniqueId val="{00000015-C2F0-4EC8-AEE5-49FC3E0F49E7}"/>
                </c:ext>
              </c:extLst>
            </c:dLbl>
            <c:dLbl>
              <c:idx val="22"/>
              <c:delete val="1"/>
              <c:extLst>
                <c:ext xmlns:c15="http://schemas.microsoft.com/office/drawing/2012/chart" uri="{CE6537A1-D6FC-4f65-9D91-7224C49458BB}"/>
                <c:ext xmlns:c16="http://schemas.microsoft.com/office/drawing/2014/chart" uri="{C3380CC4-5D6E-409C-BE32-E72D297353CC}">
                  <c16:uniqueId val="{00000016-C2F0-4EC8-AEE5-49FC3E0F49E7}"/>
                </c:ext>
              </c:extLst>
            </c:dLbl>
            <c:dLbl>
              <c:idx val="23"/>
              <c:delete val="1"/>
              <c:extLst>
                <c:ext xmlns:c15="http://schemas.microsoft.com/office/drawing/2012/chart" uri="{CE6537A1-D6FC-4f65-9D91-7224C49458BB}"/>
                <c:ext xmlns:c16="http://schemas.microsoft.com/office/drawing/2014/chart" uri="{C3380CC4-5D6E-409C-BE32-E72D297353CC}">
                  <c16:uniqueId val="{00000017-C2F0-4EC8-AEE5-49FC3E0F49E7}"/>
                </c:ext>
              </c:extLst>
            </c:dLbl>
            <c:dLbl>
              <c:idx val="24"/>
              <c:delete val="1"/>
              <c:extLst>
                <c:ext xmlns:c15="http://schemas.microsoft.com/office/drawing/2012/chart" uri="{CE6537A1-D6FC-4f65-9D91-7224C49458BB}"/>
                <c:ext xmlns:c16="http://schemas.microsoft.com/office/drawing/2014/chart" uri="{C3380CC4-5D6E-409C-BE32-E72D297353CC}">
                  <c16:uniqueId val="{00000018-C2F0-4EC8-AEE5-49FC3E0F49E7}"/>
                </c:ext>
              </c:extLst>
            </c:dLbl>
            <c:dLbl>
              <c:idx val="25"/>
              <c:delete val="1"/>
              <c:extLst>
                <c:ext xmlns:c15="http://schemas.microsoft.com/office/drawing/2012/chart" uri="{CE6537A1-D6FC-4f65-9D91-7224C49458BB}"/>
                <c:ext xmlns:c16="http://schemas.microsoft.com/office/drawing/2014/chart" uri="{C3380CC4-5D6E-409C-BE32-E72D297353CC}">
                  <c16:uniqueId val="{00000019-C2F0-4EC8-AEE5-49FC3E0F49E7}"/>
                </c:ext>
              </c:extLst>
            </c:dLbl>
            <c:dLbl>
              <c:idx val="26"/>
              <c:delete val="1"/>
              <c:extLst>
                <c:ext xmlns:c15="http://schemas.microsoft.com/office/drawing/2012/chart" uri="{CE6537A1-D6FC-4f65-9D91-7224C49458BB}"/>
                <c:ext xmlns:c16="http://schemas.microsoft.com/office/drawing/2014/chart" uri="{C3380CC4-5D6E-409C-BE32-E72D297353CC}">
                  <c16:uniqueId val="{0000001A-C2F0-4EC8-AEE5-49FC3E0F49E7}"/>
                </c:ext>
              </c:extLst>
            </c:dLbl>
            <c:dLbl>
              <c:idx val="27"/>
              <c:delete val="1"/>
              <c:extLst>
                <c:ext xmlns:c15="http://schemas.microsoft.com/office/drawing/2012/chart" uri="{CE6537A1-D6FC-4f65-9D91-7224C49458BB}"/>
                <c:ext xmlns:c16="http://schemas.microsoft.com/office/drawing/2014/chart" uri="{C3380CC4-5D6E-409C-BE32-E72D297353CC}">
                  <c16:uniqueId val="{0000001B-C2F0-4EC8-AEE5-49FC3E0F49E7}"/>
                </c:ext>
              </c:extLst>
            </c:dLbl>
            <c:dLbl>
              <c:idx val="28"/>
              <c:delete val="1"/>
              <c:extLst>
                <c:ext xmlns:c15="http://schemas.microsoft.com/office/drawing/2012/chart" uri="{CE6537A1-D6FC-4f65-9D91-7224C49458BB}"/>
                <c:ext xmlns:c16="http://schemas.microsoft.com/office/drawing/2014/chart" uri="{C3380CC4-5D6E-409C-BE32-E72D297353CC}">
                  <c16:uniqueId val="{0000001C-C2F0-4EC8-AEE5-49FC3E0F49E7}"/>
                </c:ext>
              </c:extLst>
            </c:dLbl>
            <c:dLbl>
              <c:idx val="29"/>
              <c:delete val="1"/>
              <c:extLst>
                <c:ext xmlns:c15="http://schemas.microsoft.com/office/drawing/2012/chart" uri="{CE6537A1-D6FC-4f65-9D91-7224C49458BB}"/>
                <c:ext xmlns:c16="http://schemas.microsoft.com/office/drawing/2014/chart" uri="{C3380CC4-5D6E-409C-BE32-E72D297353CC}">
                  <c16:uniqueId val="{0000001D-C2F0-4EC8-AEE5-49FC3E0F49E7}"/>
                </c:ext>
              </c:extLst>
            </c:dLbl>
            <c:dLbl>
              <c:idx val="30"/>
              <c:tx>
                <c:rich>
                  <a:bodyPr/>
                  <a:lstStyle/>
                  <a:p>
                    <a:r>
                      <a:rPr lang="en-US" dirty="0"/>
                      <a:t>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2F0-4EC8-AEE5-49FC3E0F49E7}"/>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Values!$B$532:$B$562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Values!$C$532:$C$562</c:f>
              <c:numCache>
                <c:formatCode>_-* #,##0_-;\-* #,##0_-;_-* "-"??_-;_-@_-</c:formatCode>
                <c:ptCount val="31"/>
                <c:pt idx="0">
                  <c:v>397</c:v>
                </c:pt>
                <c:pt idx="1">
                  <c:v>591</c:v>
                </c:pt>
                <c:pt idx="2">
                  <c:v>825</c:v>
                </c:pt>
                <c:pt idx="3">
                  <c:v>1090</c:v>
                </c:pt>
                <c:pt idx="4">
                  <c:v>1370</c:v>
                </c:pt>
                <c:pt idx="5">
                  <c:v>1655</c:v>
                </c:pt>
                <c:pt idx="6">
                  <c:v>1939</c:v>
                </c:pt>
                <c:pt idx="7">
                  <c:v>2218</c:v>
                </c:pt>
                <c:pt idx="8">
                  <c:v>2485</c:v>
                </c:pt>
                <c:pt idx="9">
                  <c:v>2750</c:v>
                </c:pt>
                <c:pt idx="10">
                  <c:v>3012</c:v>
                </c:pt>
                <c:pt idx="11">
                  <c:v>3271</c:v>
                </c:pt>
                <c:pt idx="12">
                  <c:v>3525</c:v>
                </c:pt>
                <c:pt idx="13">
                  <c:v>3784</c:v>
                </c:pt>
                <c:pt idx="14">
                  <c:v>4054</c:v>
                </c:pt>
                <c:pt idx="15">
                  <c:v>4334</c:v>
                </c:pt>
                <c:pt idx="16">
                  <c:v>4641</c:v>
                </c:pt>
                <c:pt idx="17">
                  <c:v>4987</c:v>
                </c:pt>
                <c:pt idx="18">
                  <c:v>5360</c:v>
                </c:pt>
                <c:pt idx="19">
                  <c:v>5748</c:v>
                </c:pt>
                <c:pt idx="20">
                  <c:v>6135</c:v>
                </c:pt>
                <c:pt idx="21">
                  <c:v>6498</c:v>
                </c:pt>
                <c:pt idx="22">
                  <c:v>6821</c:v>
                </c:pt>
                <c:pt idx="23">
                  <c:v>7100</c:v>
                </c:pt>
                <c:pt idx="24">
                  <c:v>7348</c:v>
                </c:pt>
                <c:pt idx="25">
                  <c:v>7561</c:v>
                </c:pt>
                <c:pt idx="26">
                  <c:v>7739</c:v>
                </c:pt>
                <c:pt idx="27">
                  <c:v>7873</c:v>
                </c:pt>
                <c:pt idx="28">
                  <c:v>7963</c:v>
                </c:pt>
                <c:pt idx="29">
                  <c:v>7999</c:v>
                </c:pt>
                <c:pt idx="30">
                  <c:v>7983</c:v>
                </c:pt>
              </c:numCache>
            </c:numRef>
          </c:val>
          <c:smooth val="0"/>
          <c:extLst>
            <c:ext xmlns:c16="http://schemas.microsoft.com/office/drawing/2014/chart" uri="{C3380CC4-5D6E-409C-BE32-E72D297353CC}">
              <c16:uniqueId val="{0000001E-C2F0-4EC8-AEE5-49FC3E0F49E7}"/>
            </c:ext>
          </c:extLst>
        </c:ser>
        <c:ser>
          <c:idx val="1"/>
          <c:order val="1"/>
          <c:tx>
            <c:strRef>
              <c:f>Values!$D$2</c:f>
              <c:strCache>
                <c:ptCount val="1"/>
                <c:pt idx="0">
                  <c:v> Adults Lower bound </c:v>
                </c:pt>
              </c:strCache>
            </c:strRef>
          </c:tx>
          <c:spPr>
            <a:ln w="22225">
              <a:solidFill>
                <a:srgbClr val="63CDF6"/>
              </a:solidFill>
              <a:prstDash val="sysDot"/>
            </a:ln>
          </c:spPr>
          <c:marker>
            <c:symbol val="none"/>
          </c:marker>
          <c:cat>
            <c:numRef>
              <c:f>Values!$B$532:$B$562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Values!$D$532:$D$562</c:f>
              <c:numCache>
                <c:formatCode>_-* #,##0_-;\-* #,##0_-;_-* "-"??_-;_-@_-</c:formatCode>
                <c:ptCount val="31"/>
                <c:pt idx="0">
                  <c:v>345</c:v>
                </c:pt>
                <c:pt idx="1">
                  <c:v>527</c:v>
                </c:pt>
                <c:pt idx="2">
                  <c:v>746</c:v>
                </c:pt>
                <c:pt idx="3">
                  <c:v>992</c:v>
                </c:pt>
                <c:pt idx="4">
                  <c:v>1256</c:v>
                </c:pt>
                <c:pt idx="5">
                  <c:v>1517</c:v>
                </c:pt>
                <c:pt idx="6">
                  <c:v>1773</c:v>
                </c:pt>
                <c:pt idx="7">
                  <c:v>2016</c:v>
                </c:pt>
                <c:pt idx="8">
                  <c:v>2240</c:v>
                </c:pt>
                <c:pt idx="9">
                  <c:v>2462</c:v>
                </c:pt>
                <c:pt idx="10">
                  <c:v>2683</c:v>
                </c:pt>
                <c:pt idx="11">
                  <c:v>2910</c:v>
                </c:pt>
                <c:pt idx="12">
                  <c:v>3145</c:v>
                </c:pt>
                <c:pt idx="13">
                  <c:v>3382</c:v>
                </c:pt>
                <c:pt idx="14">
                  <c:v>3623</c:v>
                </c:pt>
                <c:pt idx="15">
                  <c:v>3865</c:v>
                </c:pt>
                <c:pt idx="16">
                  <c:v>4129</c:v>
                </c:pt>
                <c:pt idx="17">
                  <c:v>4430</c:v>
                </c:pt>
                <c:pt idx="18">
                  <c:v>4767</c:v>
                </c:pt>
                <c:pt idx="19">
                  <c:v>5119</c:v>
                </c:pt>
                <c:pt idx="20">
                  <c:v>5470</c:v>
                </c:pt>
                <c:pt idx="21">
                  <c:v>5782</c:v>
                </c:pt>
                <c:pt idx="22">
                  <c:v>6053</c:v>
                </c:pt>
                <c:pt idx="23">
                  <c:v>6285</c:v>
                </c:pt>
                <c:pt idx="24">
                  <c:v>6482</c:v>
                </c:pt>
                <c:pt idx="25">
                  <c:v>6654</c:v>
                </c:pt>
                <c:pt idx="26">
                  <c:v>6787</c:v>
                </c:pt>
                <c:pt idx="27">
                  <c:v>6863</c:v>
                </c:pt>
                <c:pt idx="28">
                  <c:v>6904</c:v>
                </c:pt>
                <c:pt idx="29">
                  <c:v>6882</c:v>
                </c:pt>
                <c:pt idx="30">
                  <c:v>6838</c:v>
                </c:pt>
              </c:numCache>
            </c:numRef>
          </c:val>
          <c:smooth val="0"/>
          <c:extLst>
            <c:ext xmlns:c16="http://schemas.microsoft.com/office/drawing/2014/chart" uri="{C3380CC4-5D6E-409C-BE32-E72D297353CC}">
              <c16:uniqueId val="{0000001F-C2F0-4EC8-AEE5-49FC3E0F49E7}"/>
            </c:ext>
          </c:extLst>
        </c:ser>
        <c:ser>
          <c:idx val="2"/>
          <c:order val="2"/>
          <c:tx>
            <c:strRef>
              <c:f>Values!$E$2</c:f>
              <c:strCache>
                <c:ptCount val="1"/>
                <c:pt idx="0">
                  <c:v> Adults Upper bound </c:v>
                </c:pt>
              </c:strCache>
            </c:strRef>
          </c:tx>
          <c:spPr>
            <a:ln w="22225">
              <a:solidFill>
                <a:srgbClr val="63CDF6"/>
              </a:solidFill>
              <a:prstDash val="sysDot"/>
            </a:ln>
          </c:spPr>
          <c:marker>
            <c:symbol val="none"/>
          </c:marker>
          <c:cat>
            <c:numRef>
              <c:f>Values!$B$532:$B$562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Values!$E$532:$E$562</c:f>
              <c:numCache>
                <c:formatCode>_-* #,##0_-;\-* #,##0_-;_-* "-"??_-;_-@_-</c:formatCode>
                <c:ptCount val="31"/>
                <c:pt idx="0">
                  <c:v>457</c:v>
                </c:pt>
                <c:pt idx="1">
                  <c:v>665</c:v>
                </c:pt>
                <c:pt idx="2">
                  <c:v>915</c:v>
                </c:pt>
                <c:pt idx="3">
                  <c:v>1196</c:v>
                </c:pt>
                <c:pt idx="4">
                  <c:v>1497</c:v>
                </c:pt>
                <c:pt idx="5">
                  <c:v>1806</c:v>
                </c:pt>
                <c:pt idx="6">
                  <c:v>2122</c:v>
                </c:pt>
                <c:pt idx="7">
                  <c:v>2436</c:v>
                </c:pt>
                <c:pt idx="8">
                  <c:v>2745</c:v>
                </c:pt>
                <c:pt idx="9">
                  <c:v>3054</c:v>
                </c:pt>
                <c:pt idx="10">
                  <c:v>3354</c:v>
                </c:pt>
                <c:pt idx="11">
                  <c:v>3636</c:v>
                </c:pt>
                <c:pt idx="12">
                  <c:v>3897</c:v>
                </c:pt>
                <c:pt idx="13">
                  <c:v>4163</c:v>
                </c:pt>
                <c:pt idx="14">
                  <c:v>4450</c:v>
                </c:pt>
                <c:pt idx="15">
                  <c:v>4763</c:v>
                </c:pt>
                <c:pt idx="16">
                  <c:v>5111</c:v>
                </c:pt>
                <c:pt idx="17">
                  <c:v>5492</c:v>
                </c:pt>
                <c:pt idx="18">
                  <c:v>5891</c:v>
                </c:pt>
                <c:pt idx="19">
                  <c:v>6302</c:v>
                </c:pt>
                <c:pt idx="20">
                  <c:v>6727</c:v>
                </c:pt>
                <c:pt idx="21">
                  <c:v>7134</c:v>
                </c:pt>
                <c:pt idx="22">
                  <c:v>7507</c:v>
                </c:pt>
                <c:pt idx="23">
                  <c:v>7852</c:v>
                </c:pt>
                <c:pt idx="24">
                  <c:v>8162</c:v>
                </c:pt>
                <c:pt idx="25">
                  <c:v>8427</c:v>
                </c:pt>
                <c:pt idx="26">
                  <c:v>8654</c:v>
                </c:pt>
                <c:pt idx="27">
                  <c:v>8844</c:v>
                </c:pt>
                <c:pt idx="28">
                  <c:v>8994</c:v>
                </c:pt>
                <c:pt idx="29">
                  <c:v>9051</c:v>
                </c:pt>
                <c:pt idx="30">
                  <c:v>9053</c:v>
                </c:pt>
              </c:numCache>
            </c:numRef>
          </c:val>
          <c:smooth val="0"/>
          <c:extLst>
            <c:ext xmlns:c16="http://schemas.microsoft.com/office/drawing/2014/chart" uri="{C3380CC4-5D6E-409C-BE32-E72D297353CC}">
              <c16:uniqueId val="{00000020-C2F0-4EC8-AEE5-49FC3E0F49E7}"/>
            </c:ext>
          </c:extLst>
        </c:ser>
        <c:ser>
          <c:idx val="3"/>
          <c:order val="3"/>
          <c:tx>
            <c:strRef>
              <c:f>Values!$F$2</c:f>
              <c:strCache>
                <c:ptCount val="1"/>
                <c:pt idx="0">
                  <c:v> Women  (15+) living with HIV </c:v>
                </c:pt>
              </c:strCache>
            </c:strRef>
          </c:tx>
          <c:spPr>
            <a:ln w="38100">
              <a:solidFill>
                <a:srgbClr val="F26B73"/>
              </a:solidFill>
            </a:ln>
          </c:spPr>
          <c:marker>
            <c:symbol val="none"/>
          </c:marker>
          <c:dLbls>
            <c:dLbl>
              <c:idx val="30"/>
              <c:tx>
                <c:rich>
                  <a:bodyPr/>
                  <a:lstStyle/>
                  <a:p>
                    <a:r>
                      <a:rPr lang="en-US" dirty="0"/>
                      <a:t>&lt;1 000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2F0-4EC8-AEE5-49FC3E0F49E7}"/>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Values!$B$532:$B$562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Values!$F$532:$F$562</c:f>
              <c:numCache>
                <c:formatCode>_-* #,##0_-;\-* #,##0_-;_-* "-"??_-;_-@_-</c:formatCode>
                <c:ptCount val="31"/>
                <c:pt idx="0">
                  <c:v>50</c:v>
                </c:pt>
                <c:pt idx="1">
                  <c:v>74</c:v>
                </c:pt>
                <c:pt idx="2">
                  <c:v>104</c:v>
                </c:pt>
                <c:pt idx="3">
                  <c:v>138</c:v>
                </c:pt>
                <c:pt idx="4">
                  <c:v>174</c:v>
                </c:pt>
                <c:pt idx="5">
                  <c:v>211</c:v>
                </c:pt>
                <c:pt idx="6">
                  <c:v>248</c:v>
                </c:pt>
                <c:pt idx="7">
                  <c:v>284</c:v>
                </c:pt>
                <c:pt idx="8">
                  <c:v>318</c:v>
                </c:pt>
                <c:pt idx="9">
                  <c:v>349</c:v>
                </c:pt>
                <c:pt idx="10">
                  <c:v>379</c:v>
                </c:pt>
                <c:pt idx="11">
                  <c:v>406</c:v>
                </c:pt>
                <c:pt idx="12">
                  <c:v>432</c:v>
                </c:pt>
                <c:pt idx="13">
                  <c:v>456</c:v>
                </c:pt>
                <c:pt idx="14">
                  <c:v>479</c:v>
                </c:pt>
                <c:pt idx="15">
                  <c:v>502</c:v>
                </c:pt>
                <c:pt idx="16">
                  <c:v>527</c:v>
                </c:pt>
                <c:pt idx="17">
                  <c:v>556</c:v>
                </c:pt>
                <c:pt idx="18">
                  <c:v>587</c:v>
                </c:pt>
                <c:pt idx="19">
                  <c:v>619</c:v>
                </c:pt>
                <c:pt idx="20">
                  <c:v>652</c:v>
                </c:pt>
                <c:pt idx="21">
                  <c:v>679</c:v>
                </c:pt>
                <c:pt idx="22">
                  <c:v>695</c:v>
                </c:pt>
                <c:pt idx="23">
                  <c:v>699</c:v>
                </c:pt>
                <c:pt idx="24">
                  <c:v>711</c:v>
                </c:pt>
                <c:pt idx="25">
                  <c:v>719</c:v>
                </c:pt>
                <c:pt idx="26">
                  <c:v>726</c:v>
                </c:pt>
                <c:pt idx="27">
                  <c:v>729</c:v>
                </c:pt>
                <c:pt idx="28">
                  <c:v>728</c:v>
                </c:pt>
                <c:pt idx="29">
                  <c:v>722</c:v>
                </c:pt>
                <c:pt idx="30">
                  <c:v>715</c:v>
                </c:pt>
              </c:numCache>
            </c:numRef>
          </c:val>
          <c:smooth val="0"/>
          <c:extLst>
            <c:ext xmlns:c16="http://schemas.microsoft.com/office/drawing/2014/chart" uri="{C3380CC4-5D6E-409C-BE32-E72D297353CC}">
              <c16:uniqueId val="{00000022-C2F0-4EC8-AEE5-49FC3E0F49E7}"/>
            </c:ext>
          </c:extLst>
        </c:ser>
        <c:ser>
          <c:idx val="4"/>
          <c:order val="4"/>
          <c:tx>
            <c:strRef>
              <c:f>Values!$G$2</c:f>
              <c:strCache>
                <c:ptCount val="1"/>
                <c:pt idx="0">
                  <c:v> Women Lower bound </c:v>
                </c:pt>
              </c:strCache>
            </c:strRef>
          </c:tx>
          <c:spPr>
            <a:ln w="22225">
              <a:solidFill>
                <a:srgbClr val="F26B73"/>
              </a:solidFill>
              <a:prstDash val="sysDot"/>
            </a:ln>
          </c:spPr>
          <c:marker>
            <c:symbol val="none"/>
          </c:marker>
          <c:cat>
            <c:numRef>
              <c:f>Values!$B$532:$B$562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Values!$G$532:$G$562</c:f>
              <c:numCache>
                <c:formatCode>_-* #,##0_-;\-* #,##0_-;_-* "-"??_-;_-@_-</c:formatCode>
                <c:ptCount val="31"/>
                <c:pt idx="0">
                  <c:v>43</c:v>
                </c:pt>
                <c:pt idx="1">
                  <c:v>66</c:v>
                </c:pt>
                <c:pt idx="2">
                  <c:v>94</c:v>
                </c:pt>
                <c:pt idx="3">
                  <c:v>125</c:v>
                </c:pt>
                <c:pt idx="4">
                  <c:v>159</c:v>
                </c:pt>
                <c:pt idx="5">
                  <c:v>193</c:v>
                </c:pt>
                <c:pt idx="6">
                  <c:v>226</c:v>
                </c:pt>
                <c:pt idx="7">
                  <c:v>258</c:v>
                </c:pt>
                <c:pt idx="8">
                  <c:v>287</c:v>
                </c:pt>
                <c:pt idx="9">
                  <c:v>314</c:v>
                </c:pt>
                <c:pt idx="10">
                  <c:v>340</c:v>
                </c:pt>
                <c:pt idx="11">
                  <c:v>363</c:v>
                </c:pt>
                <c:pt idx="12">
                  <c:v>387</c:v>
                </c:pt>
                <c:pt idx="13">
                  <c:v>410</c:v>
                </c:pt>
                <c:pt idx="14">
                  <c:v>430</c:v>
                </c:pt>
                <c:pt idx="15">
                  <c:v>449</c:v>
                </c:pt>
                <c:pt idx="16">
                  <c:v>472</c:v>
                </c:pt>
                <c:pt idx="17">
                  <c:v>496</c:v>
                </c:pt>
                <c:pt idx="18">
                  <c:v>527</c:v>
                </c:pt>
                <c:pt idx="19">
                  <c:v>557</c:v>
                </c:pt>
                <c:pt idx="20">
                  <c:v>588</c:v>
                </c:pt>
                <c:pt idx="21">
                  <c:v>611</c:v>
                </c:pt>
                <c:pt idx="22">
                  <c:v>622</c:v>
                </c:pt>
                <c:pt idx="23">
                  <c:v>624</c:v>
                </c:pt>
                <c:pt idx="24">
                  <c:v>634</c:v>
                </c:pt>
                <c:pt idx="25">
                  <c:v>640</c:v>
                </c:pt>
                <c:pt idx="26">
                  <c:v>646</c:v>
                </c:pt>
                <c:pt idx="27">
                  <c:v>648</c:v>
                </c:pt>
                <c:pt idx="28">
                  <c:v>645</c:v>
                </c:pt>
                <c:pt idx="29">
                  <c:v>638</c:v>
                </c:pt>
                <c:pt idx="30">
                  <c:v>632</c:v>
                </c:pt>
              </c:numCache>
            </c:numRef>
          </c:val>
          <c:smooth val="0"/>
          <c:extLst>
            <c:ext xmlns:c16="http://schemas.microsoft.com/office/drawing/2014/chart" uri="{C3380CC4-5D6E-409C-BE32-E72D297353CC}">
              <c16:uniqueId val="{00000023-C2F0-4EC8-AEE5-49FC3E0F49E7}"/>
            </c:ext>
          </c:extLst>
        </c:ser>
        <c:ser>
          <c:idx val="5"/>
          <c:order val="5"/>
          <c:tx>
            <c:strRef>
              <c:f>Values!$H$2</c:f>
              <c:strCache>
                <c:ptCount val="1"/>
                <c:pt idx="0">
                  <c:v> Women Upper bound </c:v>
                </c:pt>
              </c:strCache>
            </c:strRef>
          </c:tx>
          <c:spPr>
            <a:ln w="22225">
              <a:solidFill>
                <a:srgbClr val="F26B73"/>
              </a:solidFill>
              <a:prstDash val="sysDot"/>
            </a:ln>
          </c:spPr>
          <c:marker>
            <c:symbol val="none"/>
          </c:marker>
          <c:cat>
            <c:numRef>
              <c:f>Values!$B$532:$B$562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Values!$H$532:$H$562</c:f>
              <c:numCache>
                <c:formatCode>_-* #,##0_-;\-* #,##0_-;_-* "-"??_-;_-@_-</c:formatCode>
                <c:ptCount val="31"/>
                <c:pt idx="0">
                  <c:v>57</c:v>
                </c:pt>
                <c:pt idx="1">
                  <c:v>84</c:v>
                </c:pt>
                <c:pt idx="2">
                  <c:v>116</c:v>
                </c:pt>
                <c:pt idx="3">
                  <c:v>153</c:v>
                </c:pt>
                <c:pt idx="4">
                  <c:v>191</c:v>
                </c:pt>
                <c:pt idx="5">
                  <c:v>232</c:v>
                </c:pt>
                <c:pt idx="6">
                  <c:v>272</c:v>
                </c:pt>
                <c:pt idx="7">
                  <c:v>312</c:v>
                </c:pt>
                <c:pt idx="8">
                  <c:v>350</c:v>
                </c:pt>
                <c:pt idx="9">
                  <c:v>389</c:v>
                </c:pt>
                <c:pt idx="10">
                  <c:v>423</c:v>
                </c:pt>
                <c:pt idx="11">
                  <c:v>453</c:v>
                </c:pt>
                <c:pt idx="12">
                  <c:v>480</c:v>
                </c:pt>
                <c:pt idx="13">
                  <c:v>505</c:v>
                </c:pt>
                <c:pt idx="14">
                  <c:v>528</c:v>
                </c:pt>
                <c:pt idx="15">
                  <c:v>554</c:v>
                </c:pt>
                <c:pt idx="16">
                  <c:v>580</c:v>
                </c:pt>
                <c:pt idx="17">
                  <c:v>611</c:v>
                </c:pt>
                <c:pt idx="18">
                  <c:v>648</c:v>
                </c:pt>
                <c:pt idx="19">
                  <c:v>682</c:v>
                </c:pt>
                <c:pt idx="20">
                  <c:v>721</c:v>
                </c:pt>
                <c:pt idx="21">
                  <c:v>752</c:v>
                </c:pt>
                <c:pt idx="22">
                  <c:v>765</c:v>
                </c:pt>
                <c:pt idx="23">
                  <c:v>771</c:v>
                </c:pt>
                <c:pt idx="24">
                  <c:v>786</c:v>
                </c:pt>
                <c:pt idx="25">
                  <c:v>794</c:v>
                </c:pt>
                <c:pt idx="26">
                  <c:v>803</c:v>
                </c:pt>
                <c:pt idx="27">
                  <c:v>811</c:v>
                </c:pt>
                <c:pt idx="28">
                  <c:v>813</c:v>
                </c:pt>
                <c:pt idx="29">
                  <c:v>809</c:v>
                </c:pt>
                <c:pt idx="30">
                  <c:v>800</c:v>
                </c:pt>
              </c:numCache>
            </c:numRef>
          </c:val>
          <c:smooth val="0"/>
          <c:extLst>
            <c:ext xmlns:c16="http://schemas.microsoft.com/office/drawing/2014/chart" uri="{C3380CC4-5D6E-409C-BE32-E72D297353CC}">
              <c16:uniqueId val="{00000024-C2F0-4EC8-AEE5-49FC3E0F49E7}"/>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01063586563875"/>
          <c:y val="9.5725085910652916E-2"/>
          <c:w val="0.76215997390570078"/>
          <c:h val="0.57559498877073356"/>
        </c:manualLayout>
      </c:layout>
      <c:barChart>
        <c:barDir val="col"/>
        <c:grouping val="clustered"/>
        <c:varyColors val="0"/>
        <c:ser>
          <c:idx val="0"/>
          <c:order val="0"/>
          <c:tx>
            <c:strRef>
              <c:f>'[Chart in Microsoft PowerPoint]Annual cases by gender'!$D$6</c:f>
              <c:strCache>
                <c:ptCount val="1"/>
                <c:pt idx="0">
                  <c:v>Annual reported HIV and AIDS cases</c:v>
                </c:pt>
              </c:strCache>
            </c:strRef>
          </c:tx>
          <c:spPr>
            <a:solidFill>
              <a:srgbClr val="88C540"/>
            </a:solidFill>
            <a:ln>
              <a:noFill/>
            </a:ln>
          </c:spPr>
          <c:invertIfNegative val="0"/>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8B-4A4D-B7FD-CD3F4EB979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PowerPoint]Annual cases by gender'!$A$7:$A$37</c:f>
              <c:strCach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strCache>
            </c:strRef>
          </c:cat>
          <c:val>
            <c:numRef>
              <c:f>'[Chart in Microsoft PowerPoint]Annual cases by gender'!$D$7:$D$37</c:f>
              <c:numCache>
                <c:formatCode>General</c:formatCode>
                <c:ptCount val="31"/>
                <c:pt idx="0">
                  <c:v>2</c:v>
                </c:pt>
                <c:pt idx="1">
                  <c:v>7</c:v>
                </c:pt>
                <c:pt idx="2">
                  <c:v>10</c:v>
                </c:pt>
                <c:pt idx="3">
                  <c:v>15</c:v>
                </c:pt>
                <c:pt idx="4">
                  <c:v>10</c:v>
                </c:pt>
                <c:pt idx="5">
                  <c:v>17</c:v>
                </c:pt>
                <c:pt idx="6">
                  <c:v>42</c:v>
                </c:pt>
                <c:pt idx="7">
                  <c:v>55</c:v>
                </c:pt>
                <c:pt idx="8">
                  <c:v>64</c:v>
                </c:pt>
                <c:pt idx="9">
                  <c:v>86</c:v>
                </c:pt>
                <c:pt idx="10">
                  <c:v>111</c:v>
                </c:pt>
                <c:pt idx="11">
                  <c:v>139</c:v>
                </c:pt>
                <c:pt idx="12">
                  <c:v>173</c:v>
                </c:pt>
                <c:pt idx="13">
                  <c:v>199</c:v>
                </c:pt>
                <c:pt idx="14">
                  <c:v>206</c:v>
                </c:pt>
                <c:pt idx="15">
                  <c:v>226</c:v>
                </c:pt>
                <c:pt idx="16">
                  <c:v>237</c:v>
                </c:pt>
                <c:pt idx="17">
                  <c:v>234</c:v>
                </c:pt>
                <c:pt idx="18">
                  <c:v>242</c:v>
                </c:pt>
                <c:pt idx="19">
                  <c:v>311</c:v>
                </c:pt>
                <c:pt idx="20">
                  <c:v>317</c:v>
                </c:pt>
                <c:pt idx="21">
                  <c:v>359</c:v>
                </c:pt>
                <c:pt idx="22">
                  <c:v>423</c:v>
                </c:pt>
                <c:pt idx="23">
                  <c:v>456</c:v>
                </c:pt>
                <c:pt idx="24">
                  <c:v>463</c:v>
                </c:pt>
                <c:pt idx="25">
                  <c:v>441</c:v>
                </c:pt>
                <c:pt idx="26">
                  <c:v>461</c:v>
                </c:pt>
                <c:pt idx="27">
                  <c:v>469</c:v>
                </c:pt>
                <c:pt idx="28">
                  <c:v>454</c:v>
                </c:pt>
                <c:pt idx="29">
                  <c:v>456</c:v>
                </c:pt>
                <c:pt idx="30">
                  <c:v>455</c:v>
                </c:pt>
              </c:numCache>
            </c:numRef>
          </c:val>
          <c:extLst>
            <c:ext xmlns:c16="http://schemas.microsoft.com/office/drawing/2014/chart" uri="{C3380CC4-5D6E-409C-BE32-E72D297353CC}">
              <c16:uniqueId val="{00000001-998B-4A4D-B7FD-CD3F4EB97974}"/>
            </c:ext>
          </c:extLst>
        </c:ser>
        <c:dLbls>
          <c:showLegendKey val="0"/>
          <c:showVal val="0"/>
          <c:showCatName val="0"/>
          <c:showSerName val="0"/>
          <c:showPercent val="0"/>
          <c:showBubbleSize val="0"/>
        </c:dLbls>
        <c:gapWidth val="80"/>
        <c:axId val="45671168"/>
        <c:axId val="45672704"/>
      </c:barChart>
      <c:lineChart>
        <c:grouping val="standard"/>
        <c:varyColors val="0"/>
        <c:ser>
          <c:idx val="1"/>
          <c:order val="1"/>
          <c:tx>
            <c:strRef>
              <c:f>'[Chart in Microsoft PowerPoint]Annual cases by gender'!$E$6</c:f>
              <c:strCache>
                <c:ptCount val="1"/>
                <c:pt idx="0">
                  <c:v>Annual reported HIV and AIDS cases per 1,000,000 resident population</c:v>
                </c:pt>
              </c:strCache>
            </c:strRef>
          </c:tx>
          <c:spPr>
            <a:ln>
              <a:solidFill>
                <a:srgbClr val="E31837"/>
              </a:solidFill>
            </a:ln>
          </c:spPr>
          <c:marker>
            <c:symbol val="circle"/>
            <c:size val="8"/>
            <c:spPr>
              <a:solidFill>
                <a:srgbClr val="E31837"/>
              </a:solidFill>
              <a:ln>
                <a:noFill/>
              </a:ln>
            </c:spPr>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8B-4A4D-B7FD-CD3F4EB97974}"/>
                </c:ext>
              </c:extLst>
            </c:dLbl>
            <c:spPr>
              <a:noFill/>
              <a:ln>
                <a:noFill/>
              </a:ln>
              <a:effectLst/>
            </c:spPr>
            <c:txPr>
              <a:bodyPr/>
              <a:lstStyle/>
              <a:p>
                <a:pPr>
                  <a:defRPr>
                    <a:solidFill>
                      <a:srgbClr val="D6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PowerPoint]Annual cases by gender'!$A$7:$A$37</c:f>
              <c:strCach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strCache>
            </c:strRef>
          </c:cat>
          <c:val>
            <c:numRef>
              <c:f>'[Chart in Microsoft PowerPoint]Annual cases by gender'!$E$7:$E$37</c:f>
              <c:numCache>
                <c:formatCode>0</c:formatCode>
                <c:ptCount val="31"/>
                <c:pt idx="0">
                  <c:v>0.8</c:v>
                </c:pt>
                <c:pt idx="1">
                  <c:v>2.8</c:v>
                </c:pt>
                <c:pt idx="2">
                  <c:v>3.9</c:v>
                </c:pt>
                <c:pt idx="3">
                  <c:v>5.8</c:v>
                </c:pt>
                <c:pt idx="4">
                  <c:v>3.8</c:v>
                </c:pt>
                <c:pt idx="5">
                  <c:v>6.2</c:v>
                </c:pt>
                <c:pt idx="6">
                  <c:v>15</c:v>
                </c:pt>
                <c:pt idx="7">
                  <c:v>19.3</c:v>
                </c:pt>
                <c:pt idx="8">
                  <c:v>22</c:v>
                </c:pt>
                <c:pt idx="9">
                  <c:v>29.1</c:v>
                </c:pt>
                <c:pt idx="10">
                  <c:v>36.799999999999997</c:v>
                </c:pt>
                <c:pt idx="11">
                  <c:v>45.3</c:v>
                </c:pt>
                <c:pt idx="12">
                  <c:v>55.4</c:v>
                </c:pt>
                <c:pt idx="13">
                  <c:v>62.6</c:v>
                </c:pt>
                <c:pt idx="14">
                  <c:v>63.8</c:v>
                </c:pt>
                <c:pt idx="15">
                  <c:v>69</c:v>
                </c:pt>
                <c:pt idx="16">
                  <c:v>71.3</c:v>
                </c:pt>
                <c:pt idx="17">
                  <c:v>69.2</c:v>
                </c:pt>
                <c:pt idx="18">
                  <c:v>71.900000000000006</c:v>
                </c:pt>
                <c:pt idx="19">
                  <c:v>91.1</c:v>
                </c:pt>
                <c:pt idx="20">
                  <c:v>91.4</c:v>
                </c:pt>
                <c:pt idx="21">
                  <c:v>101.8</c:v>
                </c:pt>
                <c:pt idx="22">
                  <c:v>118.1</c:v>
                </c:pt>
                <c:pt idx="23">
                  <c:v>125.2</c:v>
                </c:pt>
                <c:pt idx="24">
                  <c:v>124</c:v>
                </c:pt>
                <c:pt idx="25">
                  <c:v>116.9</c:v>
                </c:pt>
                <c:pt idx="26">
                  <c:v>121.7</c:v>
                </c:pt>
                <c:pt idx="27">
                  <c:v>122.8</c:v>
                </c:pt>
                <c:pt idx="28">
                  <c:v>118.1</c:v>
                </c:pt>
                <c:pt idx="29">
                  <c:v>117.8</c:v>
                </c:pt>
                <c:pt idx="30">
                  <c:v>116.6</c:v>
                </c:pt>
              </c:numCache>
            </c:numRef>
          </c:val>
          <c:smooth val="0"/>
          <c:extLst>
            <c:ext xmlns:c16="http://schemas.microsoft.com/office/drawing/2014/chart" uri="{C3380CC4-5D6E-409C-BE32-E72D297353CC}">
              <c16:uniqueId val="{00000003-998B-4A4D-B7FD-CD3F4EB97974}"/>
            </c:ext>
          </c:extLst>
        </c:ser>
        <c:dLbls>
          <c:showLegendKey val="0"/>
          <c:showVal val="0"/>
          <c:showCatName val="0"/>
          <c:showSerName val="0"/>
          <c:showPercent val="0"/>
          <c:showBubbleSize val="0"/>
        </c:dLbls>
        <c:marker val="1"/>
        <c:smooth val="0"/>
        <c:axId val="127928576"/>
        <c:axId val="127926656"/>
      </c:lineChart>
      <c:catAx>
        <c:axId val="45671168"/>
        <c:scaling>
          <c:orientation val="minMax"/>
        </c:scaling>
        <c:delete val="0"/>
        <c:axPos val="b"/>
        <c:numFmt formatCode="General" sourceLinked="0"/>
        <c:majorTickMark val="out"/>
        <c:minorTickMark val="none"/>
        <c:tickLblPos val="nextTo"/>
        <c:crossAx val="45672704"/>
        <c:crosses val="autoZero"/>
        <c:auto val="1"/>
        <c:lblAlgn val="ctr"/>
        <c:lblOffset val="100"/>
        <c:noMultiLvlLbl val="0"/>
      </c:catAx>
      <c:valAx>
        <c:axId val="45672704"/>
        <c:scaling>
          <c:orientation val="minMax"/>
          <c:max val="1000"/>
        </c:scaling>
        <c:delete val="0"/>
        <c:axPos val="l"/>
        <c:majorGridlines>
          <c:spPr>
            <a:ln>
              <a:solidFill>
                <a:schemeClr val="accent6">
                  <a:lumMod val="20000"/>
                  <a:lumOff val="80000"/>
                </a:schemeClr>
              </a:solidFill>
              <a:prstDash val="sysDash"/>
            </a:ln>
          </c:spPr>
        </c:majorGridlines>
        <c:title>
          <c:tx>
            <c:rich>
              <a:bodyPr rot="-5400000" vert="horz"/>
              <a:lstStyle/>
              <a:p>
                <a:pPr>
                  <a:defRPr/>
                </a:pPr>
                <a:r>
                  <a:rPr lang="en-GB"/>
                  <a:t>HIV and AIDS cases </a:t>
                </a:r>
              </a:p>
            </c:rich>
          </c:tx>
          <c:overlay val="0"/>
        </c:title>
        <c:numFmt formatCode="General" sourceLinked="1"/>
        <c:majorTickMark val="out"/>
        <c:minorTickMark val="none"/>
        <c:tickLblPos val="nextTo"/>
        <c:crossAx val="45671168"/>
        <c:crosses val="autoZero"/>
        <c:crossBetween val="between"/>
        <c:majorUnit val="200"/>
      </c:valAx>
      <c:valAx>
        <c:axId val="127926656"/>
        <c:scaling>
          <c:orientation val="minMax"/>
          <c:max val="150"/>
        </c:scaling>
        <c:delete val="0"/>
        <c:axPos val="r"/>
        <c:title>
          <c:tx>
            <c:rich>
              <a:bodyPr rot="-5400000" vert="horz"/>
              <a:lstStyle/>
              <a:p>
                <a:pPr>
                  <a:defRPr/>
                </a:pPr>
                <a:r>
                  <a:rPr lang="en-GB"/>
                  <a:t>HIV and AIDS cases per 1,000,000 resident population</a:t>
                </a:r>
              </a:p>
            </c:rich>
          </c:tx>
          <c:overlay val="0"/>
        </c:title>
        <c:numFmt formatCode="0" sourceLinked="1"/>
        <c:majorTickMark val="out"/>
        <c:minorTickMark val="none"/>
        <c:tickLblPos val="nextTo"/>
        <c:crossAx val="127928576"/>
        <c:crosses val="max"/>
        <c:crossBetween val="between"/>
        <c:majorUnit val="30"/>
      </c:valAx>
      <c:catAx>
        <c:axId val="127928576"/>
        <c:scaling>
          <c:orientation val="minMax"/>
        </c:scaling>
        <c:delete val="1"/>
        <c:axPos val="b"/>
        <c:numFmt formatCode="General" sourceLinked="1"/>
        <c:majorTickMark val="out"/>
        <c:minorTickMark val="none"/>
        <c:tickLblPos val="nextTo"/>
        <c:crossAx val="127926656"/>
        <c:crosses val="autoZero"/>
        <c:auto val="1"/>
        <c:lblAlgn val="ctr"/>
        <c:lblOffset val="100"/>
        <c:noMultiLvlLbl val="0"/>
      </c:catAx>
    </c:plotArea>
    <c:legend>
      <c:legendPos val="b"/>
      <c:layout>
        <c:manualLayout>
          <c:xMode val="edge"/>
          <c:yMode val="edge"/>
          <c:x val="7.5791013928137016E-2"/>
          <c:y val="0.86724345443098927"/>
          <c:w val="0.80660600351785283"/>
          <c:h val="0.1162616190793615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7676601831046"/>
          <c:y val="8.7548897695219577E-2"/>
          <c:w val="0.87589541296989093"/>
          <c:h val="0.64757304368514079"/>
        </c:manualLayout>
      </c:layout>
      <c:barChart>
        <c:barDir val="col"/>
        <c:grouping val="stacked"/>
        <c:varyColors val="0"/>
        <c:ser>
          <c:idx val="0"/>
          <c:order val="0"/>
          <c:tx>
            <c:strRef>
              <c:f>'Annual cases by gender'!$B$6</c:f>
              <c:strCache>
                <c:ptCount val="1"/>
                <c:pt idx="0">
                  <c:v>Male</c:v>
                </c:pt>
              </c:strCache>
            </c:strRef>
          </c:tx>
          <c:spPr>
            <a:solidFill>
              <a:srgbClr val="00AEEF"/>
            </a:solidFill>
            <a:ln w="12700">
              <a:solidFill>
                <a:sysClr val="window" lastClr="FFFFFF"/>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cases by gender'!$A$22:$A$37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'Annual cases by gender'!$B$22:$B$37</c:f>
              <c:numCache>
                <c:formatCode>General</c:formatCode>
                <c:ptCount val="16"/>
                <c:pt idx="0">
                  <c:v>193</c:v>
                </c:pt>
                <c:pt idx="1">
                  <c:v>204</c:v>
                </c:pt>
                <c:pt idx="2">
                  <c:v>206</c:v>
                </c:pt>
                <c:pt idx="3">
                  <c:v>212</c:v>
                </c:pt>
                <c:pt idx="4">
                  <c:v>290</c:v>
                </c:pt>
                <c:pt idx="5">
                  <c:v>287</c:v>
                </c:pt>
                <c:pt idx="6">
                  <c:v>327</c:v>
                </c:pt>
                <c:pt idx="7">
                  <c:v>392</c:v>
                </c:pt>
                <c:pt idx="8">
                  <c:v>426</c:v>
                </c:pt>
                <c:pt idx="9">
                  <c:v>418</c:v>
                </c:pt>
                <c:pt idx="10">
                  <c:v>403</c:v>
                </c:pt>
                <c:pt idx="11">
                  <c:v>430</c:v>
                </c:pt>
                <c:pt idx="12">
                  <c:v>437</c:v>
                </c:pt>
                <c:pt idx="13">
                  <c:v>428</c:v>
                </c:pt>
                <c:pt idx="14">
                  <c:v>422</c:v>
                </c:pt>
                <c:pt idx="15">
                  <c:v>423</c:v>
                </c:pt>
              </c:numCache>
            </c:numRef>
          </c:val>
          <c:extLst>
            <c:ext xmlns:c16="http://schemas.microsoft.com/office/drawing/2014/chart" uri="{C3380CC4-5D6E-409C-BE32-E72D297353CC}">
              <c16:uniqueId val="{00000000-D109-43DE-A089-1063417EB822}"/>
            </c:ext>
          </c:extLst>
        </c:ser>
        <c:ser>
          <c:idx val="1"/>
          <c:order val="1"/>
          <c:tx>
            <c:strRef>
              <c:f>'Annual cases by gender'!$C$6</c:f>
              <c:strCache>
                <c:ptCount val="1"/>
                <c:pt idx="0">
                  <c:v>Female</c:v>
                </c:pt>
              </c:strCache>
            </c:strRef>
          </c:tx>
          <c:spPr>
            <a:solidFill>
              <a:srgbClr val="FF75C7"/>
            </a:solidFill>
            <a:ln w="12700">
              <a:solidFill>
                <a:sysClr val="window" lastClr="FFFFFF"/>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cases by gender'!$A$22:$A$37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'Annual cases by gender'!$C$22:$C$37</c:f>
              <c:numCache>
                <c:formatCode>General</c:formatCode>
                <c:ptCount val="16"/>
                <c:pt idx="0">
                  <c:v>33</c:v>
                </c:pt>
                <c:pt idx="1">
                  <c:v>33</c:v>
                </c:pt>
                <c:pt idx="2">
                  <c:v>28</c:v>
                </c:pt>
                <c:pt idx="3">
                  <c:v>30</c:v>
                </c:pt>
                <c:pt idx="4">
                  <c:v>21</c:v>
                </c:pt>
                <c:pt idx="5">
                  <c:v>30</c:v>
                </c:pt>
                <c:pt idx="6">
                  <c:v>32</c:v>
                </c:pt>
                <c:pt idx="7">
                  <c:v>31</c:v>
                </c:pt>
                <c:pt idx="8">
                  <c:v>30</c:v>
                </c:pt>
                <c:pt idx="9">
                  <c:v>45</c:v>
                </c:pt>
                <c:pt idx="10">
                  <c:v>38</c:v>
                </c:pt>
                <c:pt idx="11">
                  <c:v>31</c:v>
                </c:pt>
                <c:pt idx="12">
                  <c:v>32</c:v>
                </c:pt>
                <c:pt idx="13">
                  <c:v>26</c:v>
                </c:pt>
                <c:pt idx="14">
                  <c:v>34</c:v>
                </c:pt>
                <c:pt idx="15">
                  <c:v>32</c:v>
                </c:pt>
              </c:numCache>
            </c:numRef>
          </c:val>
          <c:extLst>
            <c:ext xmlns:c16="http://schemas.microsoft.com/office/drawing/2014/chart" uri="{C3380CC4-5D6E-409C-BE32-E72D297353CC}">
              <c16:uniqueId val="{00000001-D109-43DE-A089-1063417EB822}"/>
            </c:ext>
          </c:extLst>
        </c:ser>
        <c:dLbls>
          <c:showLegendKey val="0"/>
          <c:showVal val="0"/>
          <c:showCatName val="0"/>
          <c:showSerName val="0"/>
          <c:showPercent val="0"/>
          <c:showBubbleSize val="0"/>
        </c:dLbls>
        <c:gapWidth val="50"/>
        <c:overlap val="100"/>
        <c:axId val="127960192"/>
        <c:axId val="127961728"/>
      </c:barChart>
      <c:catAx>
        <c:axId val="127960192"/>
        <c:scaling>
          <c:orientation val="minMax"/>
        </c:scaling>
        <c:delete val="0"/>
        <c:axPos val="b"/>
        <c:numFmt formatCode="General" sourceLinked="1"/>
        <c:majorTickMark val="out"/>
        <c:minorTickMark val="none"/>
        <c:tickLblPos val="nextTo"/>
        <c:txPr>
          <a:bodyPr rot="-2220000"/>
          <a:lstStyle/>
          <a:p>
            <a:pPr>
              <a:defRPr/>
            </a:pPr>
            <a:endParaRPr lang="en-US"/>
          </a:p>
        </c:txPr>
        <c:crossAx val="127961728"/>
        <c:crosses val="autoZero"/>
        <c:auto val="1"/>
        <c:lblAlgn val="ctr"/>
        <c:lblOffset val="100"/>
        <c:noMultiLvlLbl val="0"/>
      </c:catAx>
      <c:valAx>
        <c:axId val="127961728"/>
        <c:scaling>
          <c:orientation val="minMax"/>
          <c:max val="500"/>
        </c:scaling>
        <c:delete val="0"/>
        <c:axPos val="l"/>
        <c:title>
          <c:tx>
            <c:rich>
              <a:bodyPr rot="-5400000" vert="horz"/>
              <a:lstStyle/>
              <a:p>
                <a:pPr>
                  <a:defRPr/>
                </a:pPr>
                <a:r>
                  <a:rPr lang="en-GB"/>
                  <a:t>Number</a:t>
                </a:r>
                <a:r>
                  <a:rPr lang="en-GB" baseline="0"/>
                  <a:t> of reported cases</a:t>
                </a:r>
                <a:endParaRPr lang="en-GB"/>
              </a:p>
            </c:rich>
          </c:tx>
          <c:layout>
            <c:manualLayout>
              <c:xMode val="edge"/>
              <c:yMode val="edge"/>
              <c:x val="1.6574583231887121E-2"/>
              <c:y val="0.1287272378678217"/>
            </c:manualLayout>
          </c:layout>
          <c:overlay val="0"/>
        </c:title>
        <c:numFmt formatCode="General" sourceLinked="1"/>
        <c:majorTickMark val="out"/>
        <c:minorTickMark val="none"/>
        <c:tickLblPos val="nextTo"/>
        <c:crossAx val="127960192"/>
        <c:crosses val="autoZero"/>
        <c:crossBetween val="between"/>
        <c:majorUnit val="100"/>
      </c:valAx>
    </c:plotArea>
    <c:legend>
      <c:legendPos val="b"/>
      <c:layout>
        <c:manualLayout>
          <c:xMode val="edge"/>
          <c:yMode val="edge"/>
          <c:x val="0.31040431660670798"/>
          <c:y val="0.91517748979396929"/>
          <c:w val="0.39454668499173701"/>
          <c:h val="6.630475223507151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1722371565113502E-2"/>
          <c:y val="2.6849673202614378E-2"/>
          <c:w val="0.50772097847081776"/>
          <c:h val="0.88164587946226924"/>
        </c:manualLayout>
      </c:layout>
      <c:doughnutChart>
        <c:varyColors val="1"/>
        <c:ser>
          <c:idx val="0"/>
          <c:order val="0"/>
          <c:dPt>
            <c:idx val="0"/>
            <c:bubble3D val="0"/>
            <c:spPr>
              <a:solidFill>
                <a:srgbClr val="00AEEF"/>
              </a:solidFill>
              <a:ln w="12700">
                <a:solidFill>
                  <a:schemeClr val="bg1"/>
                </a:solidFill>
              </a:ln>
            </c:spPr>
            <c:extLst>
              <c:ext xmlns:c16="http://schemas.microsoft.com/office/drawing/2014/chart" uri="{C3380CC4-5D6E-409C-BE32-E72D297353CC}">
                <c16:uniqueId val="{00000001-9783-4B3D-BF34-3155D8C1B4F3}"/>
              </c:ext>
            </c:extLst>
          </c:dPt>
          <c:dPt>
            <c:idx val="1"/>
            <c:bubble3D val="0"/>
            <c:spPr>
              <a:solidFill>
                <a:srgbClr val="F78E1E"/>
              </a:solidFill>
              <a:ln w="12700">
                <a:solidFill>
                  <a:schemeClr val="bg1"/>
                </a:solidFill>
              </a:ln>
            </c:spPr>
            <c:extLst>
              <c:ext xmlns:c16="http://schemas.microsoft.com/office/drawing/2014/chart" uri="{C3380CC4-5D6E-409C-BE32-E72D297353CC}">
                <c16:uniqueId val="{00000003-9783-4B3D-BF34-3155D8C1B4F3}"/>
              </c:ext>
            </c:extLst>
          </c:dPt>
          <c:dPt>
            <c:idx val="2"/>
            <c:bubble3D val="0"/>
            <c:spPr>
              <a:solidFill>
                <a:srgbClr val="FABD8A"/>
              </a:solidFill>
              <a:ln w="12700">
                <a:solidFill>
                  <a:schemeClr val="bg1"/>
                </a:solidFill>
              </a:ln>
            </c:spPr>
            <c:extLst>
              <c:ext xmlns:c16="http://schemas.microsoft.com/office/drawing/2014/chart" uri="{C3380CC4-5D6E-409C-BE32-E72D297353CC}">
                <c16:uniqueId val="{00000005-9783-4B3D-BF34-3155D8C1B4F3}"/>
              </c:ext>
            </c:extLst>
          </c:dPt>
          <c:dPt>
            <c:idx val="3"/>
            <c:bubble3D val="0"/>
            <c:spPr>
              <a:solidFill>
                <a:srgbClr val="E31837"/>
              </a:solidFill>
              <a:ln w="12700">
                <a:solidFill>
                  <a:schemeClr val="bg1"/>
                </a:solidFill>
              </a:ln>
            </c:spPr>
            <c:extLst>
              <c:ext xmlns:c16="http://schemas.microsoft.com/office/drawing/2014/chart" uri="{C3380CC4-5D6E-409C-BE32-E72D297353CC}">
                <c16:uniqueId val="{00000007-9783-4B3D-BF34-3155D8C1B4F3}"/>
              </c:ext>
            </c:extLst>
          </c:dPt>
          <c:dPt>
            <c:idx val="4"/>
            <c:bubble3D val="0"/>
            <c:spPr>
              <a:solidFill>
                <a:srgbClr val="F49AA7"/>
              </a:solidFill>
              <a:ln w="12700">
                <a:solidFill>
                  <a:schemeClr val="bg1"/>
                </a:solidFill>
              </a:ln>
            </c:spPr>
            <c:extLst>
              <c:ext xmlns:c16="http://schemas.microsoft.com/office/drawing/2014/chart" uri="{C3380CC4-5D6E-409C-BE32-E72D297353CC}">
                <c16:uniqueId val="{00000009-9783-4B3D-BF34-3155D8C1B4F3}"/>
              </c:ext>
            </c:extLst>
          </c:dPt>
          <c:dPt>
            <c:idx val="5"/>
            <c:bubble3D val="0"/>
            <c:spPr>
              <a:solidFill>
                <a:srgbClr val="4BACC6">
                  <a:lumMod val="75000"/>
                </a:srgbClr>
              </a:solidFill>
              <a:ln w="12700">
                <a:solidFill>
                  <a:sysClr val="window" lastClr="FFFFFF"/>
                </a:solidFill>
              </a:ln>
            </c:spPr>
            <c:extLst>
              <c:ext xmlns:c16="http://schemas.microsoft.com/office/drawing/2014/chart" uri="{C3380CC4-5D6E-409C-BE32-E72D297353CC}">
                <c16:uniqueId val="{0000000B-9783-4B3D-BF34-3155D8C1B4F3}"/>
              </c:ext>
            </c:extLst>
          </c:dPt>
          <c:dPt>
            <c:idx val="6"/>
            <c:bubble3D val="0"/>
            <c:spPr>
              <a:solidFill>
                <a:srgbClr val="88C540"/>
              </a:solidFill>
              <a:ln w="12700">
                <a:solidFill>
                  <a:schemeClr val="bg1"/>
                </a:solidFill>
              </a:ln>
            </c:spPr>
            <c:extLst>
              <c:ext xmlns:c16="http://schemas.microsoft.com/office/drawing/2014/chart" uri="{C3380CC4-5D6E-409C-BE32-E72D297353CC}">
                <c16:uniqueId val="{0000000D-9783-4B3D-BF34-3155D8C1B4F3}"/>
              </c:ext>
            </c:extLst>
          </c:dPt>
          <c:dPt>
            <c:idx val="7"/>
            <c:bubble3D val="0"/>
            <c:spPr>
              <a:solidFill>
                <a:schemeClr val="bg1">
                  <a:lumMod val="65000"/>
                </a:schemeClr>
              </a:solidFill>
            </c:spPr>
            <c:extLst>
              <c:ext xmlns:c16="http://schemas.microsoft.com/office/drawing/2014/chart" uri="{C3380CC4-5D6E-409C-BE32-E72D297353CC}">
                <c16:uniqueId val="{0000000F-9783-4B3D-BF34-3155D8C1B4F3}"/>
              </c:ext>
            </c:extLst>
          </c:dPt>
          <c:dLbls>
            <c:dLbl>
              <c:idx val="3"/>
              <c:layout>
                <c:manualLayout>
                  <c:x val="6.3897752861940098E-3"/>
                  <c:y val="-7.397132533608173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783-4B3D-BF34-3155D8C1B4F3}"/>
                </c:ext>
              </c:extLst>
            </c:dLbl>
            <c:dLbl>
              <c:idx val="4"/>
              <c:delete val="1"/>
              <c:extLst>
                <c:ext xmlns:c15="http://schemas.microsoft.com/office/drawing/2012/chart" uri="{CE6537A1-D6FC-4f65-9D91-7224C49458BB}"/>
                <c:ext xmlns:c16="http://schemas.microsoft.com/office/drawing/2014/chart" uri="{C3380CC4-5D6E-409C-BE32-E72D297353CC}">
                  <c16:uniqueId val="{00000009-9783-4B3D-BF34-3155D8C1B4F3}"/>
                </c:ext>
              </c:extLst>
            </c:dLbl>
            <c:dLbl>
              <c:idx val="5"/>
              <c:delete val="1"/>
              <c:extLst>
                <c:ext xmlns:c15="http://schemas.microsoft.com/office/drawing/2012/chart" uri="{CE6537A1-D6FC-4f65-9D91-7224C49458BB}"/>
                <c:ext xmlns:c16="http://schemas.microsoft.com/office/drawing/2014/chart" uri="{C3380CC4-5D6E-409C-BE32-E72D297353CC}">
                  <c16:uniqueId val="{0000000B-9783-4B3D-BF34-3155D8C1B4F3}"/>
                </c:ext>
              </c:extLst>
            </c:dLbl>
            <c:dLbl>
              <c:idx val="6"/>
              <c:delete val="1"/>
              <c:extLst>
                <c:ext xmlns:c15="http://schemas.microsoft.com/office/drawing/2012/chart" uri="{CE6537A1-D6FC-4f65-9D91-7224C49458BB}"/>
                <c:ext xmlns:c16="http://schemas.microsoft.com/office/drawing/2014/chart" uri="{C3380CC4-5D6E-409C-BE32-E72D297353CC}">
                  <c16:uniqueId val="{0000000D-9783-4B3D-BF34-3155D8C1B4F3}"/>
                </c:ext>
              </c:extLst>
            </c:dLbl>
            <c:dLbl>
              <c:idx val="7"/>
              <c:layout>
                <c:manualLayout>
                  <c:x val="4.2598501907960065E-3"/>
                  <c:y val="-1.10956988004122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783-4B3D-BF34-3155D8C1B4F3}"/>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in Microsoft PowerPoint]Cases by MOT'!$A$7:$A$14</c:f>
              <c:strCache>
                <c:ptCount val="8"/>
                <c:pt idx="0">
                  <c:v>Heterosexual</c:v>
                </c:pt>
                <c:pt idx="1">
                  <c:v>Homosexual</c:v>
                </c:pt>
                <c:pt idx="2">
                  <c:v>Bisexual</c:v>
                </c:pt>
                <c:pt idx="3">
                  <c:v>Intravenous drug use</c:v>
                </c:pt>
                <c:pt idx="4">
                  <c:v>Blood transfusion</c:v>
                </c:pt>
                <c:pt idx="5">
                  <c:v>Renal transplant overseas</c:v>
                </c:pt>
                <c:pt idx="6">
                  <c:v>Perinatal (mother-to-child)</c:v>
                </c:pt>
                <c:pt idx="7">
                  <c:v>Others/Uncertain</c:v>
                </c:pt>
              </c:strCache>
            </c:strRef>
          </c:cat>
          <c:val>
            <c:numRef>
              <c:f>'[Chart in Microsoft PowerPoint]Cases by MOT'!$J$7:$J$14</c:f>
              <c:numCache>
                <c:formatCode>General</c:formatCode>
                <c:ptCount val="8"/>
                <c:pt idx="0">
                  <c:v>4137</c:v>
                </c:pt>
                <c:pt idx="1">
                  <c:v>2127</c:v>
                </c:pt>
                <c:pt idx="2">
                  <c:v>523</c:v>
                </c:pt>
                <c:pt idx="3">
                  <c:v>120</c:v>
                </c:pt>
                <c:pt idx="4">
                  <c:v>3</c:v>
                </c:pt>
                <c:pt idx="5">
                  <c:v>5</c:v>
                </c:pt>
                <c:pt idx="6">
                  <c:v>31</c:v>
                </c:pt>
                <c:pt idx="7">
                  <c:v>194</c:v>
                </c:pt>
              </c:numCache>
            </c:numRef>
          </c:val>
          <c:extLst>
            <c:ext xmlns:c16="http://schemas.microsoft.com/office/drawing/2014/chart" uri="{C3380CC4-5D6E-409C-BE32-E72D297353CC}">
              <c16:uniqueId val="{00000010-9783-4B3D-BF34-3155D8C1B4F3}"/>
            </c:ext>
          </c:extLst>
        </c:ser>
        <c:dLbls>
          <c:showLegendKey val="0"/>
          <c:showVal val="0"/>
          <c:showCatName val="0"/>
          <c:showSerName val="0"/>
          <c:showPercent val="0"/>
          <c:showBubbleSize val="0"/>
          <c:showLeaderLines val="1"/>
        </c:dLbls>
        <c:firstSliceAng val="0"/>
        <c:holeSize val="80"/>
      </c:doughnutChart>
    </c:plotArea>
    <c:legend>
      <c:legendPos val="r"/>
      <c:layout>
        <c:manualLayout>
          <c:xMode val="edge"/>
          <c:yMode val="edge"/>
          <c:x val="0.58932795698924734"/>
          <c:y val="4.6634531590413947E-2"/>
          <c:w val="0.40168576024322067"/>
          <c:h val="0.89981341170022511"/>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11960083314931E-2"/>
          <c:y val="8.1789957482584399E-2"/>
          <c:w val="0.87399157379598991"/>
          <c:h val="0.57303111514876226"/>
        </c:manualLayout>
      </c:layout>
      <c:barChart>
        <c:barDir val="col"/>
        <c:grouping val="percentStacked"/>
        <c:varyColors val="0"/>
        <c:ser>
          <c:idx val="0"/>
          <c:order val="0"/>
          <c:tx>
            <c:strRef>
              <c:f>'Cases by MOT'!$A$7</c:f>
              <c:strCache>
                <c:ptCount val="1"/>
                <c:pt idx="0">
                  <c:v>Heterosexual</c:v>
                </c:pt>
              </c:strCache>
            </c:strRef>
          </c:tx>
          <c:spPr>
            <a:solidFill>
              <a:srgbClr val="00AEEF"/>
            </a:solidFill>
            <a:ln w="12700">
              <a:solidFill>
                <a:sysClr val="window" lastClr="FFFFFF"/>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MOT'!$B$7:$I$7</c:f>
              <c:numCache>
                <c:formatCode>General</c:formatCode>
                <c:ptCount val="8"/>
                <c:pt idx="0">
                  <c:v>2618</c:v>
                </c:pt>
                <c:pt idx="1">
                  <c:v>284</c:v>
                </c:pt>
                <c:pt idx="2">
                  <c:v>228</c:v>
                </c:pt>
                <c:pt idx="3">
                  <c:v>210</c:v>
                </c:pt>
                <c:pt idx="4">
                  <c:v>220</c:v>
                </c:pt>
                <c:pt idx="5">
                  <c:v>188</c:v>
                </c:pt>
                <c:pt idx="6">
                  <c:v>216</c:v>
                </c:pt>
                <c:pt idx="7">
                  <c:v>173</c:v>
                </c:pt>
              </c:numCache>
            </c:numRef>
          </c:val>
          <c:extLst>
            <c:ext xmlns:c16="http://schemas.microsoft.com/office/drawing/2014/chart" uri="{C3380CC4-5D6E-409C-BE32-E72D297353CC}">
              <c16:uniqueId val="{00000000-17F4-46FB-9E51-0139F4017EE9}"/>
            </c:ext>
          </c:extLst>
        </c:ser>
        <c:ser>
          <c:idx val="1"/>
          <c:order val="1"/>
          <c:tx>
            <c:strRef>
              <c:f>'Cases by MOT'!$A$8</c:f>
              <c:strCache>
                <c:ptCount val="1"/>
                <c:pt idx="0">
                  <c:v>Homosexual</c:v>
                </c:pt>
              </c:strCache>
            </c:strRef>
          </c:tx>
          <c:spPr>
            <a:solidFill>
              <a:srgbClr val="F78E1E"/>
            </a:solidFill>
            <a:ln w="12700">
              <a:solidFill>
                <a:sysClr val="window" lastClr="FFFFFF"/>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MOT'!$B$8:$I$8</c:f>
              <c:numCache>
                <c:formatCode>General</c:formatCode>
                <c:ptCount val="8"/>
                <c:pt idx="0">
                  <c:v>796</c:v>
                </c:pt>
                <c:pt idx="1">
                  <c:v>139</c:v>
                </c:pt>
                <c:pt idx="2">
                  <c:v>163</c:v>
                </c:pt>
                <c:pt idx="3">
                  <c:v>195</c:v>
                </c:pt>
                <c:pt idx="4">
                  <c:v>210</c:v>
                </c:pt>
                <c:pt idx="5">
                  <c:v>210</c:v>
                </c:pt>
                <c:pt idx="6">
                  <c:v>182</c:v>
                </c:pt>
                <c:pt idx="7">
                  <c:v>232</c:v>
                </c:pt>
              </c:numCache>
            </c:numRef>
          </c:val>
          <c:extLst>
            <c:ext xmlns:c16="http://schemas.microsoft.com/office/drawing/2014/chart" uri="{C3380CC4-5D6E-409C-BE32-E72D297353CC}">
              <c16:uniqueId val="{00000001-17F4-46FB-9E51-0139F4017EE9}"/>
            </c:ext>
          </c:extLst>
        </c:ser>
        <c:ser>
          <c:idx val="2"/>
          <c:order val="2"/>
          <c:tx>
            <c:strRef>
              <c:f>'Cases by MOT'!$A$9</c:f>
              <c:strCache>
                <c:ptCount val="1"/>
                <c:pt idx="0">
                  <c:v>Bisexual</c:v>
                </c:pt>
              </c:strCache>
            </c:strRef>
          </c:tx>
          <c:spPr>
            <a:solidFill>
              <a:srgbClr val="FCD1AE"/>
            </a:solidFill>
            <a:ln w="12700">
              <a:solidFill>
                <a:sysClr val="window" lastClr="FFFFFF"/>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MOT'!$B$9:$I$9</c:f>
              <c:numCache>
                <c:formatCode>General</c:formatCode>
                <c:ptCount val="8"/>
                <c:pt idx="0">
                  <c:v>271</c:v>
                </c:pt>
                <c:pt idx="1">
                  <c:v>27</c:v>
                </c:pt>
                <c:pt idx="2">
                  <c:v>41</c:v>
                </c:pt>
                <c:pt idx="3">
                  <c:v>42</c:v>
                </c:pt>
                <c:pt idx="4">
                  <c:v>27</c:v>
                </c:pt>
                <c:pt idx="5">
                  <c:v>38</c:v>
                </c:pt>
                <c:pt idx="6">
                  <c:v>42</c:v>
                </c:pt>
                <c:pt idx="7">
                  <c:v>35</c:v>
                </c:pt>
              </c:numCache>
            </c:numRef>
          </c:val>
          <c:extLst>
            <c:ext xmlns:c16="http://schemas.microsoft.com/office/drawing/2014/chart" uri="{C3380CC4-5D6E-409C-BE32-E72D297353CC}">
              <c16:uniqueId val="{00000002-17F4-46FB-9E51-0139F4017EE9}"/>
            </c:ext>
          </c:extLst>
        </c:ser>
        <c:ser>
          <c:idx val="3"/>
          <c:order val="3"/>
          <c:tx>
            <c:strRef>
              <c:f>'Cases by MOT'!$A$10</c:f>
              <c:strCache>
                <c:ptCount val="1"/>
                <c:pt idx="0">
                  <c:v>Intravenous drug use</c:v>
                </c:pt>
              </c:strCache>
            </c:strRef>
          </c:tx>
          <c:spPr>
            <a:solidFill>
              <a:srgbClr val="D60000"/>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MOT'!$B$10:$I$10</c:f>
              <c:numCache>
                <c:formatCode>General</c:formatCode>
                <c:ptCount val="8"/>
                <c:pt idx="0">
                  <c:v>94</c:v>
                </c:pt>
                <c:pt idx="1">
                  <c:v>7</c:v>
                </c:pt>
                <c:pt idx="2">
                  <c:v>4</c:v>
                </c:pt>
                <c:pt idx="3">
                  <c:v>4</c:v>
                </c:pt>
                <c:pt idx="4">
                  <c:v>2</c:v>
                </c:pt>
                <c:pt idx="5">
                  <c:v>4</c:v>
                </c:pt>
                <c:pt idx="6">
                  <c:v>1</c:v>
                </c:pt>
                <c:pt idx="7">
                  <c:v>4</c:v>
                </c:pt>
              </c:numCache>
            </c:numRef>
          </c:val>
          <c:extLst>
            <c:ext xmlns:c16="http://schemas.microsoft.com/office/drawing/2014/chart" uri="{C3380CC4-5D6E-409C-BE32-E72D297353CC}">
              <c16:uniqueId val="{00000003-17F4-46FB-9E51-0139F4017EE9}"/>
            </c:ext>
          </c:extLst>
        </c:ser>
        <c:ser>
          <c:idx val="4"/>
          <c:order val="4"/>
          <c:tx>
            <c:strRef>
              <c:f>'Cases by MOT'!$A$11</c:f>
              <c:strCache>
                <c:ptCount val="1"/>
                <c:pt idx="0">
                  <c:v>Blood transfusion</c:v>
                </c:pt>
              </c:strCache>
            </c:strRef>
          </c:tx>
          <c:spPr>
            <a:solidFill>
              <a:srgbClr val="F49AA7"/>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MOT'!$B$11:$I$11</c:f>
              <c:numCache>
                <c:formatCode>General</c:formatCode>
                <c:ptCount val="8"/>
                <c:pt idx="0">
                  <c:v>3</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4-17F4-46FB-9E51-0139F4017EE9}"/>
            </c:ext>
          </c:extLst>
        </c:ser>
        <c:ser>
          <c:idx val="5"/>
          <c:order val="5"/>
          <c:tx>
            <c:strRef>
              <c:f>'Cases by MOT'!$A$12</c:f>
              <c:strCache>
                <c:ptCount val="1"/>
                <c:pt idx="0">
                  <c:v>Renal transplant overseas</c:v>
                </c:pt>
              </c:strCache>
            </c:strRef>
          </c:tx>
          <c:spPr>
            <a:solidFill>
              <a:srgbClr val="4BACC6">
                <a:lumMod val="75000"/>
              </a:srgbClr>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MOT'!$B$12:$I$12</c:f>
              <c:numCache>
                <c:formatCode>General</c:formatCode>
                <c:ptCount val="8"/>
                <c:pt idx="0">
                  <c:v>5</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5-17F4-46FB-9E51-0139F4017EE9}"/>
            </c:ext>
          </c:extLst>
        </c:ser>
        <c:ser>
          <c:idx val="6"/>
          <c:order val="6"/>
          <c:tx>
            <c:strRef>
              <c:f>'Cases by MOT'!$A$13</c:f>
              <c:strCache>
                <c:ptCount val="1"/>
                <c:pt idx="0">
                  <c:v>Perinatal (mother-to-child)</c:v>
                </c:pt>
              </c:strCache>
            </c:strRef>
          </c:tx>
          <c:spPr>
            <a:solidFill>
              <a:srgbClr val="88C540"/>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MOT'!$B$13:$I$13</c:f>
              <c:numCache>
                <c:formatCode>General</c:formatCode>
                <c:ptCount val="8"/>
                <c:pt idx="0">
                  <c:v>29</c:v>
                </c:pt>
                <c:pt idx="1">
                  <c:v>0</c:v>
                </c:pt>
                <c:pt idx="2">
                  <c:v>2</c:v>
                </c:pt>
                <c:pt idx="3">
                  <c:v>0</c:v>
                </c:pt>
                <c:pt idx="4">
                  <c:v>0</c:v>
                </c:pt>
                <c:pt idx="5">
                  <c:v>0</c:v>
                </c:pt>
                <c:pt idx="6">
                  <c:v>0</c:v>
                </c:pt>
                <c:pt idx="7">
                  <c:v>0</c:v>
                </c:pt>
              </c:numCache>
            </c:numRef>
          </c:val>
          <c:extLst>
            <c:ext xmlns:c16="http://schemas.microsoft.com/office/drawing/2014/chart" uri="{C3380CC4-5D6E-409C-BE32-E72D297353CC}">
              <c16:uniqueId val="{00000006-17F4-46FB-9E51-0139F4017EE9}"/>
            </c:ext>
          </c:extLst>
        </c:ser>
        <c:ser>
          <c:idx val="7"/>
          <c:order val="7"/>
          <c:tx>
            <c:strRef>
              <c:f>'Cases by MOT'!$A$14</c:f>
              <c:strCache>
                <c:ptCount val="1"/>
                <c:pt idx="0">
                  <c:v>Others/Uncertain</c:v>
                </c:pt>
              </c:strCache>
            </c:strRef>
          </c:tx>
          <c:spPr>
            <a:solidFill>
              <a:sysClr val="window" lastClr="FFFFFF">
                <a:lumMod val="50000"/>
                <a:alpha val="39000"/>
              </a:sysClr>
            </a:solidFill>
            <a:ln w="12700">
              <a:solidFill>
                <a:sysClr val="window" lastClr="FFFFFF"/>
              </a:solidFill>
            </a:ln>
          </c:spPr>
          <c:invertIfNegative val="0"/>
          <c:cat>
            <c:strRef>
              <c:f>'Cases by MOT'!$B$5:$I$5</c:f>
              <c:strCache>
                <c:ptCount val="8"/>
                <c:pt idx="0">
                  <c:v>1985-2008</c:v>
                </c:pt>
                <c:pt idx="1">
                  <c:v>2009</c:v>
                </c:pt>
                <c:pt idx="2">
                  <c:v>2010</c:v>
                </c:pt>
                <c:pt idx="3">
                  <c:v>2011</c:v>
                </c:pt>
                <c:pt idx="4">
                  <c:v>2012</c:v>
                </c:pt>
                <c:pt idx="5">
                  <c:v>2013</c:v>
                </c:pt>
                <c:pt idx="6">
                  <c:v>2014</c:v>
                </c:pt>
                <c:pt idx="7">
                  <c:v>2015</c:v>
                </c:pt>
              </c:strCache>
            </c:strRef>
          </c:cat>
          <c:val>
            <c:numRef>
              <c:f>'Cases by MOT'!$B$14:$I$14</c:f>
              <c:numCache>
                <c:formatCode>General</c:formatCode>
                <c:ptCount val="8"/>
                <c:pt idx="0">
                  <c:v>125</c:v>
                </c:pt>
                <c:pt idx="1">
                  <c:v>6</c:v>
                </c:pt>
                <c:pt idx="2">
                  <c:v>3</c:v>
                </c:pt>
                <c:pt idx="3">
                  <c:v>10</c:v>
                </c:pt>
                <c:pt idx="4">
                  <c:v>10</c:v>
                </c:pt>
                <c:pt idx="5">
                  <c:v>14</c:v>
                </c:pt>
                <c:pt idx="6">
                  <c:v>15</c:v>
                </c:pt>
                <c:pt idx="7">
                  <c:v>11</c:v>
                </c:pt>
              </c:numCache>
            </c:numRef>
          </c:val>
          <c:extLst>
            <c:ext xmlns:c16="http://schemas.microsoft.com/office/drawing/2014/chart" uri="{C3380CC4-5D6E-409C-BE32-E72D297353CC}">
              <c16:uniqueId val="{00000007-17F4-46FB-9E51-0139F4017EE9}"/>
            </c:ext>
          </c:extLst>
        </c:ser>
        <c:dLbls>
          <c:showLegendKey val="0"/>
          <c:showVal val="0"/>
          <c:showCatName val="0"/>
          <c:showSerName val="0"/>
          <c:showPercent val="0"/>
          <c:showBubbleSize val="0"/>
        </c:dLbls>
        <c:gapWidth val="57"/>
        <c:overlap val="100"/>
        <c:axId val="129008384"/>
        <c:axId val="129009920"/>
      </c:barChart>
      <c:catAx>
        <c:axId val="129008384"/>
        <c:scaling>
          <c:orientation val="minMax"/>
        </c:scaling>
        <c:delete val="0"/>
        <c:axPos val="b"/>
        <c:numFmt formatCode="General" sourceLinked="1"/>
        <c:majorTickMark val="out"/>
        <c:minorTickMark val="none"/>
        <c:tickLblPos val="nextTo"/>
        <c:crossAx val="129009920"/>
        <c:crosses val="autoZero"/>
        <c:auto val="1"/>
        <c:lblAlgn val="ctr"/>
        <c:lblOffset val="100"/>
        <c:noMultiLvlLbl val="0"/>
      </c:catAx>
      <c:valAx>
        <c:axId val="129009920"/>
        <c:scaling>
          <c:orientation val="minMax"/>
        </c:scaling>
        <c:delete val="0"/>
        <c:axPos val="l"/>
        <c:numFmt formatCode="0%" sourceLinked="1"/>
        <c:majorTickMark val="out"/>
        <c:minorTickMark val="none"/>
        <c:tickLblPos val="nextTo"/>
        <c:crossAx val="129008384"/>
        <c:crosses val="autoZero"/>
        <c:crossBetween val="between"/>
        <c:majorUnit val="0.2"/>
      </c:valAx>
    </c:plotArea>
    <c:legend>
      <c:legendPos val="b"/>
      <c:layout>
        <c:manualLayout>
          <c:xMode val="edge"/>
          <c:yMode val="edge"/>
          <c:x val="7.2539071250735346E-2"/>
          <c:y val="0.76891255961844207"/>
          <c:w val="0.87959010929568848"/>
          <c:h val="0.1993590733590733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0.80234</cdr:x>
      <cdr:y>0.91928</cdr:y>
    </cdr:from>
    <cdr:to>
      <cdr:x>0.97365</cdr:x>
      <cdr:y>0.97534</cdr:y>
    </cdr:to>
    <cdr:sp macro="" textlink="">
      <cdr:nvSpPr>
        <cdr:cNvPr id="3" name="TextBox 2"/>
        <cdr:cNvSpPr txBox="1"/>
      </cdr:nvSpPr>
      <cdr:spPr>
        <a:xfrm xmlns:a="http://schemas.openxmlformats.org/drawingml/2006/main">
          <a:off x="7456714" y="5578929"/>
          <a:ext cx="1592036" cy="340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0.25644</cdr:x>
      <cdr:y>0.93736</cdr:y>
    </cdr:from>
    <cdr:to>
      <cdr:x>0.7823</cdr:x>
      <cdr:y>1</cdr:y>
    </cdr:to>
    <cdr:sp macro="" textlink="">
      <cdr:nvSpPr>
        <cdr:cNvPr id="3" name="TextBox 5"/>
        <cdr:cNvSpPr txBox="1"/>
      </cdr:nvSpPr>
      <cdr:spPr>
        <a:xfrm xmlns:a="http://schemas.openxmlformats.org/drawingml/2006/main">
          <a:off x="2141984" y="3914850"/>
          <a:ext cx="4392471" cy="261614"/>
        </a:xfrm>
        <a:prstGeom xmlns:a="http://schemas.openxmlformats.org/drawingml/2006/main" prst="rect">
          <a:avLst/>
        </a:prstGeom>
        <a:noFill xmlns:a="http://schemas.openxmlformats.org/drawingml/2006/main"/>
        <a:ln xmlns:a="http://schemas.openxmlformats.org/drawingml/2006/main" w="9525">
          <a:solidFill>
            <a:srgbClr val="88C540"/>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a:r>
            <a:rPr lang="en-US" sz="1100" dirty="0"/>
            <a:t>AIDS spending is 100% domestically sourced in Singapore </a:t>
          </a:r>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0.10885</cdr:x>
      <cdr:y>0.19918</cdr:y>
    </cdr:from>
    <cdr:to>
      <cdr:x>0.80682</cdr:x>
      <cdr:y>0.19918</cdr:y>
    </cdr:to>
    <cdr:cxnSp macro="">
      <cdr:nvCxnSpPr>
        <cdr:cNvPr id="3" name="Straight Connector 2">
          <a:extLst xmlns:a="http://schemas.openxmlformats.org/drawingml/2006/main">
            <a:ext uri="{FF2B5EF4-FFF2-40B4-BE49-F238E27FC236}">
              <a16:creationId xmlns:a16="http://schemas.microsoft.com/office/drawing/2014/main" id="{7719510F-5C3D-468A-9120-6297F7A3E52D}"/>
            </a:ext>
          </a:extLst>
        </cdr:cNvPr>
        <cdr:cNvCxnSpPr/>
      </cdr:nvCxnSpPr>
      <cdr:spPr>
        <a:xfrm xmlns:a="http://schemas.openxmlformats.org/drawingml/2006/main">
          <a:off x="1243479" y="803374"/>
          <a:ext cx="7973457" cy="0"/>
        </a:xfrm>
        <a:prstGeom xmlns:a="http://schemas.openxmlformats.org/drawingml/2006/main" prst="line">
          <a:avLst/>
        </a:prstGeom>
        <a:ln xmlns:a="http://schemas.openxmlformats.org/drawingml/2006/main">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17/09/64</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17/09/64</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544251" algn="l" rtl="0" eaLnBrk="0" fontAlgn="base" hangingPunct="0">
      <a:spcBef>
        <a:spcPct val="30000"/>
      </a:spcBef>
      <a:spcAft>
        <a:spcPct val="0"/>
      </a:spcAft>
      <a:defRPr kern="1200">
        <a:solidFill>
          <a:schemeClr val="tx1"/>
        </a:solidFill>
        <a:latin typeface="+mn-lt"/>
        <a:ea typeface="+mn-ea"/>
        <a:cs typeface="+mn-cs"/>
      </a:defRPr>
    </a:lvl2pPr>
    <a:lvl3pPr marL="1088502" algn="l" rtl="0" eaLnBrk="0" fontAlgn="base" hangingPunct="0">
      <a:spcBef>
        <a:spcPct val="30000"/>
      </a:spcBef>
      <a:spcAft>
        <a:spcPct val="0"/>
      </a:spcAft>
      <a:defRPr kern="1200">
        <a:solidFill>
          <a:schemeClr val="tx1"/>
        </a:solidFill>
        <a:latin typeface="+mn-lt"/>
        <a:ea typeface="+mn-ea"/>
        <a:cs typeface="+mn-cs"/>
      </a:defRPr>
    </a:lvl3pPr>
    <a:lvl4pPr marL="1632753" algn="l" rtl="0" eaLnBrk="0" fontAlgn="base" hangingPunct="0">
      <a:spcBef>
        <a:spcPct val="30000"/>
      </a:spcBef>
      <a:spcAft>
        <a:spcPct val="0"/>
      </a:spcAft>
      <a:defRPr kern="1200">
        <a:solidFill>
          <a:schemeClr val="tx1"/>
        </a:solidFill>
        <a:latin typeface="+mn-lt"/>
        <a:ea typeface="+mn-ea"/>
        <a:cs typeface="+mn-cs"/>
      </a:defRPr>
    </a:lvl4pPr>
    <a:lvl5pPr marL="2177004" algn="l" rtl="0" eaLnBrk="0" fontAlgn="base" hangingPunct="0">
      <a:spcBef>
        <a:spcPct val="30000"/>
      </a:spcBef>
      <a:spcAft>
        <a:spcPct val="0"/>
      </a:spcAft>
      <a:defRPr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9</a:t>
            </a:fld>
            <a:endParaRPr lang="th-TH"/>
          </a:p>
        </p:txBody>
      </p:sp>
    </p:spTree>
    <p:extLst>
      <p:ext uri="{BB962C8B-B14F-4D97-AF65-F5344CB8AC3E}">
        <p14:creationId xmlns:p14="http://schemas.microsoft.com/office/powerpoint/2010/main" val="15329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11</a:t>
            </a:fld>
            <a:endParaRPr lang="th-TH"/>
          </a:p>
        </p:txBody>
      </p:sp>
    </p:spTree>
    <p:extLst>
      <p:ext uri="{BB962C8B-B14F-4D97-AF65-F5344CB8AC3E}">
        <p14:creationId xmlns:p14="http://schemas.microsoft.com/office/powerpoint/2010/main" val="318477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584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5.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0.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4.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schemeClr val="bg1"/>
                </a:solidFill>
                <a:cs typeface="Arial" charset="0"/>
              </a:rPr>
              <a:t>HIV and AIDS</a:t>
            </a:r>
            <a:endParaRPr lang="th-TH" sz="4300" b="1">
              <a:solidFill>
                <a:schemeClr val="bg1"/>
              </a:solidFill>
            </a:endParaRPr>
          </a:p>
        </p:txBody>
      </p:sp>
      <p:sp>
        <p:nvSpPr>
          <p:cNvPr id="5" name="TextBox 4"/>
          <p:cNvSpPr txBox="1"/>
          <p:nvPr userDrawn="1"/>
        </p:nvSpPr>
        <p:spPr>
          <a:xfrm>
            <a:off x="359787" y="3571172"/>
            <a:ext cx="8190434" cy="766016"/>
          </a:xfrm>
          <a:prstGeom prst="rect">
            <a:avLst/>
          </a:prstGeom>
          <a:noFill/>
        </p:spPr>
        <p:txBody>
          <a:bodyPr lIns="118527" tIns="59264" rIns="118527" bIns="59264">
            <a:spAutoFit/>
          </a:bodyPr>
          <a:lstStyle/>
          <a:p>
            <a:pPr fontAlgn="auto">
              <a:spcBef>
                <a:spcPts val="0"/>
              </a:spcBef>
              <a:spcAft>
                <a:spcPts val="0"/>
              </a:spcAft>
              <a:defRPr/>
            </a:pPr>
            <a:r>
              <a:rPr lang="en-US" sz="4200" kern="700" dirty="0">
                <a:solidFill>
                  <a:srgbClr val="21416C"/>
                </a:solidFill>
                <a:cs typeface="Arial" pitchFamily="34" charset="0"/>
              </a:rPr>
              <a:t>Data Hub for Asia-Pacific</a:t>
            </a:r>
            <a:endParaRPr lang="th-TH" sz="4200" kern="700" dirty="0">
              <a:solidFill>
                <a:srgbClr val="21416C"/>
              </a:solidFill>
              <a:cs typeface="+mn-cs"/>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fontAlgn="auto">
              <a:spcBef>
                <a:spcPts val="0"/>
              </a:spcBef>
              <a:spcAft>
                <a:spcPts val="0"/>
              </a:spcAft>
              <a:defRPr/>
            </a:pPr>
            <a:r>
              <a:rPr lang="en-US" sz="3100" kern="700" dirty="0">
                <a:solidFill>
                  <a:srgbClr val="21416C"/>
                </a:solidFill>
                <a:cs typeface="Arial" pitchFamily="34" charset="0"/>
              </a:rPr>
              <a:t>Review in slides</a:t>
            </a:r>
            <a:endParaRPr lang="th-TH" sz="3100" kern="700" dirty="0">
              <a:solidFill>
                <a:srgbClr val="21416C"/>
              </a:solidFill>
              <a:cs typeface="+mn-cs"/>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77507375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7" y="1571976"/>
            <a:ext cx="4440187" cy="121472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8" y="1571977"/>
            <a:ext cx="6571441" cy="385562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54" y="2858157"/>
            <a:ext cx="4006383" cy="2572364"/>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273388229"/>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3" y="5930827"/>
            <a:ext cx="10196870" cy="788920"/>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7585534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252" y="1978750"/>
            <a:ext cx="10768298" cy="3448853"/>
          </a:xfrm>
          <a:prstGeom prst="rect">
            <a:avLst/>
          </a:prstGeom>
        </p:spPr>
        <p:txBody>
          <a:bodyPr>
            <a:normAutofit/>
          </a:bodyPr>
          <a:lstStyle>
            <a:lvl1pPr marL="533347" marR="0" indent="-533347" algn="l" defTabSz="91430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868794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648318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6" y="1978747"/>
            <a:ext cx="5279313"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05697979"/>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4"/>
            <a:ext cx="5279313" cy="2926717"/>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6" y="2500884"/>
            <a:ext cx="5279313" cy="2926717"/>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6" y="1978747"/>
            <a:ext cx="5279313" cy="522121"/>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3558471"/>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270733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3101187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4440187" cy="121472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8" y="1571977"/>
            <a:ext cx="6571441" cy="385562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9" y="2858157"/>
            <a:ext cx="4006383" cy="2572364"/>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75471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2" y="5930704"/>
            <a:ext cx="10196870" cy="788920"/>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252" y="1571976"/>
            <a:ext cx="10768298" cy="4001454"/>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787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4300" b="1">
                <a:solidFill>
                  <a:srgbClr val="FFFFFF"/>
                </a:solidFill>
                <a:cs typeface="Arial" charset="0"/>
              </a:rPr>
              <a:t>HIV and AIDS</a:t>
            </a:r>
            <a:endParaRPr lang="th-TH" sz="4300" b="1">
              <a:solidFill>
                <a:srgbClr val="FFFFFF"/>
              </a:solidFill>
            </a:endParaRPr>
          </a:p>
        </p:txBody>
      </p:sp>
      <p:sp>
        <p:nvSpPr>
          <p:cNvPr id="5" name="TextBox 4"/>
          <p:cNvSpPr txBox="1"/>
          <p:nvPr userDrawn="1"/>
        </p:nvSpPr>
        <p:spPr>
          <a:xfrm>
            <a:off x="359787" y="3571172"/>
            <a:ext cx="8190434" cy="766016"/>
          </a:xfrm>
          <a:prstGeom prst="rect">
            <a:avLst/>
          </a:prstGeom>
          <a:noFill/>
        </p:spPr>
        <p:txBody>
          <a:bodyPr lIns="118527" tIns="59264" rIns="118527" bIns="59264">
            <a:spAutoFit/>
          </a:bodyPr>
          <a:lstStyle/>
          <a:p>
            <a:pPr fontAlgn="auto">
              <a:spcBef>
                <a:spcPts val="0"/>
              </a:spcBef>
              <a:spcAft>
                <a:spcPts val="0"/>
              </a:spcAft>
              <a:defRPr/>
            </a:pPr>
            <a:r>
              <a:rPr lang="en-US" sz="4200" kern="700" dirty="0">
                <a:solidFill>
                  <a:srgbClr val="21416C"/>
                </a:solidFill>
                <a:cs typeface="Arial" pitchFamily="34" charset="0"/>
              </a:rPr>
              <a:t>Data Hub for Asia-Pacific</a:t>
            </a:r>
            <a:endParaRPr lang="th-TH" sz="4200" kern="700" dirty="0">
              <a:solidFill>
                <a:srgbClr val="21416C"/>
              </a:solidFill>
              <a:cs typeface="Cordia New"/>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fontAlgn="auto">
              <a:spcBef>
                <a:spcPts val="0"/>
              </a:spcBef>
              <a:spcAft>
                <a:spcPts val="0"/>
              </a:spcAft>
              <a:defRPr/>
            </a:pPr>
            <a:r>
              <a:rPr lang="en-US" sz="3100" kern="700" dirty="0">
                <a:solidFill>
                  <a:srgbClr val="21416C"/>
                </a:solidFill>
                <a:cs typeface="Arial" pitchFamily="34" charset="0"/>
              </a:rPr>
              <a:t>Review in slides</a:t>
            </a:r>
            <a:endParaRPr lang="th-TH" sz="3100" kern="700" dirty="0">
              <a:solidFill>
                <a:srgbClr val="21416C"/>
              </a:solidFill>
              <a:cs typeface="Cordia New"/>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4300" b="1">
                <a:solidFill>
                  <a:srgbClr val="FFFFFF"/>
                </a:solidFill>
                <a:cs typeface="Arial" charset="0"/>
              </a:rPr>
              <a:t>HIV and AIDS</a:t>
            </a:r>
            <a:endParaRPr lang="th-TH" sz="4300" b="1">
              <a:solidFill>
                <a:srgbClr val="FFFFFF"/>
              </a:solidFill>
            </a:endParaRPr>
          </a:p>
        </p:txBody>
      </p:sp>
      <p:sp>
        <p:nvSpPr>
          <p:cNvPr id="5" name="TextBox 4"/>
          <p:cNvSpPr txBox="1"/>
          <p:nvPr userDrawn="1"/>
        </p:nvSpPr>
        <p:spPr>
          <a:xfrm>
            <a:off x="359787" y="3571172"/>
            <a:ext cx="8190434" cy="766016"/>
          </a:xfrm>
          <a:prstGeom prst="rect">
            <a:avLst/>
          </a:prstGeom>
          <a:noFill/>
        </p:spPr>
        <p:txBody>
          <a:bodyPr lIns="118527" tIns="59264" rIns="118527" bIns="59264">
            <a:spAutoFit/>
          </a:bodyPr>
          <a:lstStyle/>
          <a:p>
            <a:pPr fontAlgn="auto">
              <a:spcBef>
                <a:spcPts val="0"/>
              </a:spcBef>
              <a:spcAft>
                <a:spcPts val="0"/>
              </a:spcAft>
              <a:defRPr/>
            </a:pPr>
            <a:r>
              <a:rPr lang="en-US" sz="4200" kern="700" dirty="0">
                <a:solidFill>
                  <a:srgbClr val="21416C"/>
                </a:solidFill>
                <a:cs typeface="Arial" pitchFamily="34" charset="0"/>
              </a:rPr>
              <a:t>Data Hub for Asia-Pacific</a:t>
            </a:r>
            <a:endParaRPr lang="th-TH" sz="4200" kern="700" dirty="0">
              <a:solidFill>
                <a:srgbClr val="21416C"/>
              </a:solidFill>
              <a:cs typeface="Cordia New"/>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fontAlgn="auto">
              <a:spcBef>
                <a:spcPts val="0"/>
              </a:spcBef>
              <a:spcAft>
                <a:spcPts val="0"/>
              </a:spcAft>
              <a:defRPr/>
            </a:pPr>
            <a:r>
              <a:rPr lang="en-US" sz="3100" kern="700" dirty="0">
                <a:solidFill>
                  <a:srgbClr val="21416C"/>
                </a:solidFill>
                <a:cs typeface="Arial" pitchFamily="34" charset="0"/>
              </a:rPr>
              <a:t>Review in slides</a:t>
            </a:r>
            <a:endParaRPr lang="th-TH" sz="3100" kern="700" dirty="0">
              <a:solidFill>
                <a:srgbClr val="21416C"/>
              </a:solidFill>
              <a:cs typeface="Cordia New"/>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a:solidFill>
                <a:prstClr val="white"/>
              </a:solidFill>
            </a:endParaRPr>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39437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563962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627438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656228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3632329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5780629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67829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933294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884786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361843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74091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933334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1607223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1748407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083719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703409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5484742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55070519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8689819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200663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74681940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78660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71838591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89787812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2927800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27724400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78998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4567850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0354881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07814000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26393058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99116870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0783440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90740026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7362154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68624327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808125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4861655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4167935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8723188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3"/>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marL="634959" marR="0" lvl="0" indent="-634959" algn="l" defTabSz="1088502" rtl="0" eaLnBrk="1" fontAlgn="auto" latinLnBrk="0" hangingPunct="1">
              <a:lnSpc>
                <a:spcPct val="150000"/>
              </a:lnSpc>
              <a:spcBef>
                <a:spcPct val="20000"/>
              </a:spcBef>
              <a:spcAft>
                <a:spcPts val="0"/>
              </a:spcAft>
              <a:buClrTx/>
              <a:buSzPct val="250000"/>
              <a:buFontTx/>
              <a:buBlip>
                <a:blip r:embed="rId3"/>
              </a:buBlip>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21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95145886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368511970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44468229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19056455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Tree>
    <p:extLst>
      <p:ext uri="{BB962C8B-B14F-4D97-AF65-F5344CB8AC3E}">
        <p14:creationId xmlns:p14="http://schemas.microsoft.com/office/powerpoint/2010/main" val="61515556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394821367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fontAlgn="auto">
              <a:spcBef>
                <a:spcPts val="0"/>
              </a:spcBef>
              <a:spcAft>
                <a:spcPts val="0"/>
              </a:spcAft>
            </a:pPr>
            <a:r>
              <a:rPr lang="en-US" dirty="0">
                <a:solidFill>
                  <a:prstClr val="white"/>
                </a:solidFill>
              </a:rPr>
              <a:t> </a:t>
            </a:r>
            <a:endParaRPr lang="th-TH" dirty="0">
              <a:solidFill>
                <a:prstClr val="white"/>
              </a:solidFill>
            </a:endParaRPr>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dirty="0"/>
              <a:t>Click to add text</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6075214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hasCustomPrompt="1"/>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dirty="0"/>
              <a:t>Click to add text</a:t>
            </a:r>
            <a:endParaRPr lang="th-TH" dirty="0"/>
          </a:p>
        </p:txBody>
      </p:sp>
    </p:spTree>
    <p:extLst>
      <p:ext uri="{BB962C8B-B14F-4D97-AF65-F5344CB8AC3E}">
        <p14:creationId xmlns:p14="http://schemas.microsoft.com/office/powerpoint/2010/main" val="233923788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53025254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77678276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89857192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50210862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9003502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3036784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10498669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88297390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3"/>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marL="634959" marR="0" lvl="0" indent="-634959" algn="l" defTabSz="1088502" rtl="0" eaLnBrk="1" fontAlgn="auto" latinLnBrk="0" hangingPunct="1">
              <a:lnSpc>
                <a:spcPct val="150000"/>
              </a:lnSpc>
              <a:spcBef>
                <a:spcPct val="20000"/>
              </a:spcBef>
              <a:spcAft>
                <a:spcPts val="0"/>
              </a:spcAft>
              <a:buClrTx/>
              <a:buSzPct val="250000"/>
              <a:buFontTx/>
              <a:buBlip>
                <a:blip r:embed="rId3"/>
              </a:buBlip>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21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45642188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91203148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27794596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298940505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Tree>
    <p:extLst>
      <p:ext uri="{BB962C8B-B14F-4D97-AF65-F5344CB8AC3E}">
        <p14:creationId xmlns:p14="http://schemas.microsoft.com/office/powerpoint/2010/main" val="396128480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347556433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425"/>
            <a:ext cx="239969" cy="64942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dirty="0"/>
              <a:t> </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dirty="0"/>
              <a:t>Click to add text</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Tree>
    <p:extLst>
      <p:ext uri="{BB962C8B-B14F-4D97-AF65-F5344CB8AC3E}">
        <p14:creationId xmlns:p14="http://schemas.microsoft.com/office/powerpoint/2010/main" val="49979760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251" y="5930761"/>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hasCustomPrompt="1"/>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dirty="0"/>
              <a:t>Click to add text</a:t>
            </a:r>
            <a:endParaRPr lang="th-TH" dirty="0"/>
          </a:p>
        </p:txBody>
      </p:sp>
    </p:spTree>
    <p:extLst>
      <p:ext uri="{BB962C8B-B14F-4D97-AF65-F5344CB8AC3E}">
        <p14:creationId xmlns:p14="http://schemas.microsoft.com/office/powerpoint/2010/main" val="162676379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121839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27147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69085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520400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2934542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692286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dirty="0">
                <a:solidFill>
                  <a:prstClr val="white"/>
                </a:solidFill>
              </a:rPr>
              <a:t> </a:t>
            </a:r>
            <a:endParaRPr lang="th-TH"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997278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60"/>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7312205"/>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91154" tIns="45583" rIns="91154" bIns="45583">
            <a:normAutofit/>
          </a:bodyPr>
          <a:lstStyle>
            <a:lvl1pPr marL="531698" marR="0" indent="-531698" algn="l" defTabSz="9115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56" indent="0" algn="ctr">
              <a:buNone/>
              <a:defRPr>
                <a:solidFill>
                  <a:schemeClr val="tx1">
                    <a:tint val="75000"/>
                  </a:schemeClr>
                </a:solidFill>
              </a:defRPr>
            </a:lvl2pPr>
            <a:lvl3pPr marL="911507" indent="0" algn="ctr">
              <a:buNone/>
              <a:defRPr>
                <a:solidFill>
                  <a:schemeClr val="tx1">
                    <a:tint val="75000"/>
                  </a:schemeClr>
                </a:solidFill>
              </a:defRPr>
            </a:lvl3pPr>
            <a:lvl4pPr marL="1367261" indent="0" algn="ctr">
              <a:buNone/>
              <a:defRPr>
                <a:solidFill>
                  <a:schemeClr val="tx1">
                    <a:tint val="75000"/>
                  </a:schemeClr>
                </a:solidFill>
              </a:defRPr>
            </a:lvl4pPr>
            <a:lvl5pPr marL="1822991" indent="0" algn="ctr">
              <a:buNone/>
              <a:defRPr>
                <a:solidFill>
                  <a:schemeClr val="tx1">
                    <a:tint val="75000"/>
                  </a:schemeClr>
                </a:solidFill>
              </a:defRPr>
            </a:lvl5pPr>
            <a:lvl6pPr marL="2278760" indent="0" algn="ctr">
              <a:buNone/>
              <a:defRPr>
                <a:solidFill>
                  <a:schemeClr val="tx1">
                    <a:tint val="75000"/>
                  </a:schemeClr>
                </a:solidFill>
              </a:defRPr>
            </a:lvl6pPr>
            <a:lvl7pPr marL="2734524" indent="0" algn="ctr">
              <a:buNone/>
              <a:defRPr>
                <a:solidFill>
                  <a:schemeClr val="tx1">
                    <a:tint val="75000"/>
                  </a:schemeClr>
                </a:solidFill>
              </a:defRPr>
            </a:lvl7pPr>
            <a:lvl8pPr marL="3190260" indent="0" algn="ctr">
              <a:buNone/>
              <a:defRPr>
                <a:solidFill>
                  <a:schemeClr val="tx1">
                    <a:tint val="75000"/>
                  </a:schemeClr>
                </a:solidFill>
              </a:defRPr>
            </a:lvl8pPr>
            <a:lvl9pPr marL="364598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45781771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72088548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6" y="1978747"/>
            <a:ext cx="5279313"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90901970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92"/>
            <a:ext cx="5279313" cy="292671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6" y="2500892"/>
            <a:ext cx="5279313" cy="292671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6" y="1978747"/>
            <a:ext cx="5279313" cy="522121"/>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32182427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4088044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7.png"/><Relationship Id="rId5" Type="http://schemas.openxmlformats.org/officeDocument/2006/relationships/slideLayout" Target="../slideLayouts/slideLayout59.xml"/><Relationship Id="rId10" Type="http://schemas.openxmlformats.org/officeDocument/2006/relationships/image" Target="../media/image6.png"/><Relationship Id="rId4" Type="http://schemas.openxmlformats.org/officeDocument/2006/relationships/slideLayout" Target="../slideLayouts/slideLayout5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4.png"/><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7.png"/><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4.png"/><Relationship Id="rId5" Type="http://schemas.openxmlformats.org/officeDocument/2006/relationships/slideLayout" Target="../slideLayouts/slideLayout83.xml"/><Relationship Id="rId10"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4.png"/><Relationship Id="rId5" Type="http://schemas.openxmlformats.org/officeDocument/2006/relationships/slideLayout" Target="../slideLayouts/slideLayout91.xml"/><Relationship Id="rId10" Type="http://schemas.openxmlformats.org/officeDocument/2006/relationships/image" Target="../media/image3.png"/><Relationship Id="rId4" Type="http://schemas.openxmlformats.org/officeDocument/2006/relationships/slideLayout" Target="../slideLayouts/slideLayout90.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7.png"/><Relationship Id="rId5" Type="http://schemas.openxmlformats.org/officeDocument/2006/relationships/slideLayout" Target="../slideLayouts/slideLayout99.xml"/><Relationship Id="rId10" Type="http://schemas.openxmlformats.org/officeDocument/2006/relationships/image" Target="../media/image6.png"/><Relationship Id="rId4" Type="http://schemas.openxmlformats.org/officeDocument/2006/relationships/slideLayout" Target="../slideLayouts/slideLayout98.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4.png"/><Relationship Id="rId5" Type="http://schemas.openxmlformats.org/officeDocument/2006/relationships/slideLayout" Target="../slideLayouts/slideLayout107.xml"/><Relationship Id="rId10"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png"/><Relationship Id="rId5" Type="http://schemas.openxmlformats.org/officeDocument/2006/relationships/slideLayout" Target="../slideLayouts/slideLayout27.xml"/><Relationship Id="rId10"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4.png"/><Relationship Id="rId5" Type="http://schemas.openxmlformats.org/officeDocument/2006/relationships/slideLayout" Target="../slideLayouts/slideLayout35.xml"/><Relationship Id="rId10"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7.png"/><Relationship Id="rId5" Type="http://schemas.openxmlformats.org/officeDocument/2006/relationships/slideLayout" Target="../slideLayouts/slideLayout43.xml"/><Relationship Id="rId10" Type="http://schemas.openxmlformats.org/officeDocument/2006/relationships/image" Target="../media/image6.png"/><Relationship Id="rId4" Type="http://schemas.openxmlformats.org/officeDocument/2006/relationships/slideLayout" Target="../slideLayouts/slideLayout42.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png"/><Relationship Id="rId5" Type="http://schemas.openxmlformats.org/officeDocument/2006/relationships/slideLayout" Target="../slideLayouts/slideLayout51.xml"/><Relationship Id="rId10" Type="http://schemas.openxmlformats.org/officeDocument/2006/relationships/image" Target="../media/image6.png"/><Relationship Id="rId4" Type="http://schemas.openxmlformats.org/officeDocument/2006/relationships/slideLayout" Target="../slideLayouts/slideLayout5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sp>
        <p:nvSpPr>
          <p:cNvPr id="14" name="TextBox 13"/>
          <p:cNvSpPr txBox="1"/>
          <p:nvPr userDrawn="1"/>
        </p:nvSpPr>
        <p:spPr>
          <a:xfrm>
            <a:off x="9339635" y="6510258"/>
            <a:ext cx="2285702" cy="335129"/>
          </a:xfrm>
          <a:prstGeom prst="rect">
            <a:avLst/>
          </a:prstGeom>
          <a:noFill/>
        </p:spPr>
        <p:txBody>
          <a:bodyPr lIns="118527" tIns="59264" rIns="118527" bIns="59264">
            <a:spAutoFit/>
          </a:bodyPr>
          <a:lstStyle/>
          <a:p>
            <a:pPr algn="r" fontAlgn="auto">
              <a:spcBef>
                <a:spcPts val="0"/>
              </a:spcBef>
              <a:spcAft>
                <a:spcPts val="0"/>
              </a:spcAft>
              <a:defRPr/>
            </a:pPr>
            <a:r>
              <a:rPr lang="en-US" sz="1400" kern="700" dirty="0">
                <a:solidFill>
                  <a:srgbClr val="8782AF"/>
                </a:solidFill>
                <a:cs typeface="Arial" pitchFamily="34" charset="0"/>
              </a:rPr>
              <a:t>www.aidsdatahub.org</a:t>
            </a:r>
            <a:endParaRPr lang="th-TH" sz="14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ea typeface="ＭＳ Ｐゴシック" charset="0"/>
                <a:cs typeface="Arial" pitchFamily="34" charset="0"/>
              </a:rPr>
              <a:t>Data Hub for Asia-Pacific</a:t>
            </a:r>
            <a:endParaRPr lang="th-TH" sz="26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68547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7450" y="1103722"/>
            <a:ext cx="7882963" cy="5755867"/>
          </a:xfrm>
          <a:prstGeom prst="rect">
            <a:avLst/>
          </a:prstGeom>
        </p:spPr>
      </p:pic>
      <p:sp>
        <p:nvSpPr>
          <p:cNvPr id="6" name="Slide Number Placeholder 5"/>
          <p:cNvSpPr>
            <a:spLocks noGrp="1"/>
          </p:cNvSpPr>
          <p:nvPr>
            <p:ph type="sldNum" sz="quarter" idx="4"/>
          </p:nvPr>
        </p:nvSpPr>
        <p:spPr>
          <a:xfrm>
            <a:off x="10857120" y="6360087"/>
            <a:ext cx="723772" cy="365210"/>
          </a:xfrm>
          <a:prstGeom prst="rect">
            <a:avLst/>
          </a:prstGeom>
        </p:spPr>
        <p:txBody>
          <a:bodyPr vert="horz" lIns="108850" tIns="54425" rIns="108850" bIns="54425" rtlCol="0" anchor="b" anchorCtr="0"/>
          <a:lstStyle>
            <a:lvl1pPr algn="r">
              <a:defRPr sz="14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83"/>
            <a:ext cx="11714264" cy="88918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rtlCol="0" anchor="ctr"/>
          <a:lstStyle/>
          <a:p>
            <a:pPr algn="ctr" fontAlgn="auto">
              <a:spcBef>
                <a:spcPts val="0"/>
              </a:spcBef>
              <a:spcAft>
                <a:spcPts val="0"/>
              </a:spcAft>
            </a:pPr>
            <a:endParaRPr lang="th-TH" dirty="0">
              <a:solidFill>
                <a:prstClr val="white"/>
              </a:solidFill>
            </a:endParaRPr>
          </a:p>
        </p:txBody>
      </p:sp>
      <p:cxnSp>
        <p:nvCxnSpPr>
          <p:cNvPr id="25" name="Straight Connector 24"/>
          <p:cNvCxnSpPr/>
          <p:nvPr/>
        </p:nvCxnSpPr>
        <p:spPr>
          <a:xfrm>
            <a:off x="0" y="1246825"/>
            <a:ext cx="11714264"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582" y="643067"/>
            <a:ext cx="4340275" cy="781405"/>
          </a:xfrm>
          <a:prstGeom prst="rect">
            <a:avLst/>
          </a:prstGeom>
          <a:noFill/>
        </p:spPr>
        <p:txBody>
          <a:bodyPr wrap="square" lIns="118527" tIns="59264" rIns="118527" bIns="59264" rtlCol="0">
            <a:spAutoFit/>
          </a:bodyPr>
          <a:lstStyle/>
          <a:p>
            <a:pPr fontAlgn="auto">
              <a:spcBef>
                <a:spcPts val="0"/>
              </a:spcBef>
              <a:spcAft>
                <a:spcPts val="0"/>
              </a:spcAft>
            </a:pPr>
            <a:r>
              <a:rPr lang="en-US" sz="4300" b="1" dirty="0">
                <a:solidFill>
                  <a:prstClr val="white"/>
                </a:solidFill>
                <a:latin typeface="Arial"/>
                <a:cs typeface="+mn-cs"/>
              </a:rPr>
              <a:t>HIV and AIDS</a:t>
            </a:r>
            <a:endParaRPr lang="th-TH" sz="4300" b="1" dirty="0">
              <a:solidFill>
                <a:prstClr val="white"/>
              </a:solidFill>
              <a:latin typeface="Arial"/>
              <a:cs typeface="Cordia New"/>
            </a:endParaRPr>
          </a:p>
        </p:txBody>
      </p:sp>
      <p:sp>
        <p:nvSpPr>
          <p:cNvPr id="27" name="TextBox 26"/>
          <p:cNvSpPr txBox="1"/>
          <p:nvPr/>
        </p:nvSpPr>
        <p:spPr>
          <a:xfrm>
            <a:off x="7147058" y="800119"/>
            <a:ext cx="4948189" cy="519795"/>
          </a:xfrm>
          <a:prstGeom prst="rect">
            <a:avLst/>
          </a:prstGeom>
          <a:noFill/>
        </p:spPr>
        <p:txBody>
          <a:bodyPr wrap="square" lIns="118527" tIns="59264" rIns="118527" bIns="59264" rtlCol="0">
            <a:spAutoFit/>
          </a:bodyPr>
          <a:lstStyle/>
          <a:p>
            <a:pPr fontAlgn="auto">
              <a:spcBef>
                <a:spcPts val="0"/>
              </a:spcBef>
              <a:spcAft>
                <a:spcPts val="0"/>
              </a:spcAft>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71" y="452299"/>
            <a:ext cx="2787318" cy="805296"/>
          </a:xfrm>
          <a:prstGeom prst="rect">
            <a:avLst/>
          </a:prstGeom>
        </p:spPr>
      </p:pic>
    </p:spTree>
    <p:extLst>
      <p:ext uri="{BB962C8B-B14F-4D97-AF65-F5344CB8AC3E}">
        <p14:creationId xmlns:p14="http://schemas.microsoft.com/office/powerpoint/2010/main" val="103324233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05315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7450" y="1103722"/>
            <a:ext cx="7882963" cy="5755867"/>
          </a:xfrm>
          <a:prstGeom prst="rect">
            <a:avLst/>
          </a:prstGeom>
        </p:spPr>
      </p:pic>
      <p:sp>
        <p:nvSpPr>
          <p:cNvPr id="6" name="Slide Number Placeholder 5"/>
          <p:cNvSpPr>
            <a:spLocks noGrp="1"/>
          </p:cNvSpPr>
          <p:nvPr>
            <p:ph type="sldNum" sz="quarter" idx="4"/>
          </p:nvPr>
        </p:nvSpPr>
        <p:spPr>
          <a:xfrm>
            <a:off x="10857120" y="6360087"/>
            <a:ext cx="723772" cy="365210"/>
          </a:xfrm>
          <a:prstGeom prst="rect">
            <a:avLst/>
          </a:prstGeom>
        </p:spPr>
        <p:txBody>
          <a:bodyPr vert="horz" lIns="108850" tIns="54425" rIns="108850" bIns="54425" rtlCol="0" anchor="b" anchorCtr="0"/>
          <a:lstStyle>
            <a:lvl1pPr algn="r">
              <a:defRPr sz="14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83"/>
            <a:ext cx="11714264" cy="88918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rtlCol="0" anchor="ctr"/>
          <a:lstStyle/>
          <a:p>
            <a:pPr algn="ctr"/>
            <a:endParaRPr lang="th-TH" dirty="0"/>
          </a:p>
        </p:txBody>
      </p:sp>
      <p:cxnSp>
        <p:nvCxnSpPr>
          <p:cNvPr id="25" name="Straight Connector 24"/>
          <p:cNvCxnSpPr/>
          <p:nvPr/>
        </p:nvCxnSpPr>
        <p:spPr>
          <a:xfrm>
            <a:off x="0" y="1246825"/>
            <a:ext cx="11714264"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582" y="643067"/>
            <a:ext cx="4340275" cy="781405"/>
          </a:xfrm>
          <a:prstGeom prst="rect">
            <a:avLst/>
          </a:prstGeom>
          <a:noFill/>
        </p:spPr>
        <p:txBody>
          <a:bodyPr wrap="square" lIns="118527" tIns="59264" rIns="118527" bIns="59264" rtlCol="0">
            <a:spAutoFit/>
          </a:bodyPr>
          <a:lstStyle/>
          <a:p>
            <a:r>
              <a:rPr lang="en-US" sz="4300" b="1" dirty="0">
                <a:solidFill>
                  <a:schemeClr val="bg1"/>
                </a:solidFill>
                <a:latin typeface="Arial" pitchFamily="34" charset="0"/>
              </a:rPr>
              <a:t>HIV and AIDS</a:t>
            </a:r>
            <a:endParaRPr lang="th-TH" sz="4300" b="1" dirty="0">
              <a:solidFill>
                <a:schemeClr val="bg1"/>
              </a:solidFill>
              <a:latin typeface="Arial" pitchFamily="34" charset="0"/>
            </a:endParaRPr>
          </a:p>
        </p:txBody>
      </p:sp>
      <p:sp>
        <p:nvSpPr>
          <p:cNvPr id="27" name="TextBox 26"/>
          <p:cNvSpPr txBox="1"/>
          <p:nvPr/>
        </p:nvSpPr>
        <p:spPr>
          <a:xfrm>
            <a:off x="7147058" y="800119"/>
            <a:ext cx="4948189" cy="519795"/>
          </a:xfrm>
          <a:prstGeom prst="rect">
            <a:avLst/>
          </a:prstGeom>
          <a:noFill/>
        </p:spPr>
        <p:txBody>
          <a:bodyPr wrap="square" lIns="118527" tIns="59264" rIns="118527" bIns="59264" rtlCol="0">
            <a:spAutoFit/>
          </a:bodyPr>
          <a:lstStyle/>
          <a:p>
            <a:r>
              <a:rPr lang="en-US" sz="2600" kern="700" dirty="0">
                <a:solidFill>
                  <a:schemeClr val="bg1"/>
                </a:solidFill>
                <a:latin typeface="Arial" pitchFamily="34" charset="0"/>
                <a:cs typeface="Arial" pitchFamily="34" charset="0"/>
              </a:rPr>
              <a:t>Data Hub for Asia-Pacific</a:t>
            </a:r>
            <a:endParaRPr lang="th-TH" sz="26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71" y="452299"/>
            <a:ext cx="2787318" cy="805296"/>
          </a:xfrm>
          <a:prstGeom prst="rect">
            <a:avLst/>
          </a:prstGeom>
        </p:spPr>
      </p:pic>
    </p:spTree>
    <p:extLst>
      <p:ext uri="{BB962C8B-B14F-4D97-AF65-F5344CB8AC3E}">
        <p14:creationId xmlns:p14="http://schemas.microsoft.com/office/powerpoint/2010/main" val="164856686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6"/>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057" y="800354"/>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5725718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7"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9" y="6359535"/>
            <a:ext cx="723806" cy="365210"/>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0" tIns="49641" rIns="99260" bIns="49641" anchor="ctr"/>
          <a:lstStyle/>
          <a:p>
            <a:pPr algn="ctr">
              <a:defRPr/>
            </a:pPr>
            <a:endParaRPr lang="th-TH" sz="2800" dirty="0">
              <a:solidFill>
                <a:prstClr val="white"/>
              </a:solidFill>
            </a:endParaRPr>
          </a:p>
        </p:txBody>
      </p:sp>
      <p:cxnSp>
        <p:nvCxnSpPr>
          <p:cNvPr id="25" name="Straight Connector 24"/>
          <p:cNvCxnSpPr/>
          <p:nvPr userDrawn="1"/>
        </p:nvCxnSpPr>
        <p:spPr>
          <a:xfrm>
            <a:off x="4" y="1246482"/>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06" y="643133"/>
            <a:ext cx="4340719" cy="654412"/>
          </a:xfrm>
          <a:prstGeom prst="rect">
            <a:avLst/>
          </a:prstGeom>
          <a:noFill/>
          <a:ln>
            <a:noFill/>
          </a:ln>
        </p:spPr>
        <p:txBody>
          <a:bodyPr lIns="99260" tIns="49641" rIns="99260" bIns="4964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170" y="800324"/>
            <a:ext cx="4948123" cy="438920"/>
          </a:xfrm>
          <a:prstGeom prst="rect">
            <a:avLst/>
          </a:prstGeom>
          <a:noFill/>
        </p:spPr>
        <p:txBody>
          <a:bodyPr lIns="99260" tIns="49641" rIns="99260" bIns="4964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5"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936427"/>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56" algn="ctr" rtl="0" fontAlgn="base">
        <a:spcBef>
          <a:spcPct val="0"/>
        </a:spcBef>
        <a:spcAft>
          <a:spcPct val="0"/>
        </a:spcAft>
        <a:defRPr sz="4400">
          <a:solidFill>
            <a:schemeClr val="tx1"/>
          </a:solidFill>
          <a:latin typeface="Arial" charset="0"/>
          <a:cs typeface="Cordia New" pitchFamily="34" charset="-34"/>
        </a:defRPr>
      </a:lvl6pPr>
      <a:lvl7pPr marL="911507" algn="ctr" rtl="0" fontAlgn="base">
        <a:spcBef>
          <a:spcPct val="0"/>
        </a:spcBef>
        <a:spcAft>
          <a:spcPct val="0"/>
        </a:spcAft>
        <a:defRPr sz="4400">
          <a:solidFill>
            <a:schemeClr val="tx1"/>
          </a:solidFill>
          <a:latin typeface="Arial" charset="0"/>
          <a:cs typeface="Cordia New" pitchFamily="34" charset="-34"/>
        </a:defRPr>
      </a:lvl7pPr>
      <a:lvl8pPr marL="1367261" algn="ctr" rtl="0" fontAlgn="base">
        <a:spcBef>
          <a:spcPct val="0"/>
        </a:spcBef>
        <a:spcAft>
          <a:spcPct val="0"/>
        </a:spcAft>
        <a:defRPr sz="4400">
          <a:solidFill>
            <a:schemeClr val="tx1"/>
          </a:solidFill>
          <a:latin typeface="Arial" charset="0"/>
          <a:cs typeface="Cordia New" pitchFamily="34" charset="-34"/>
        </a:defRPr>
      </a:lvl8pPr>
      <a:lvl9pPr marL="1822991" algn="ctr" rtl="0" fontAlgn="base">
        <a:spcBef>
          <a:spcPct val="0"/>
        </a:spcBef>
        <a:spcAft>
          <a:spcPct val="0"/>
        </a:spcAft>
        <a:defRPr sz="4400">
          <a:solidFill>
            <a:schemeClr val="tx1"/>
          </a:solidFill>
          <a:latin typeface="Arial" charset="0"/>
          <a:cs typeface="Cordia New" pitchFamily="34" charset="-34"/>
        </a:defRPr>
      </a:lvl9pPr>
    </p:titleStyle>
    <p:bodyStyle>
      <a:lvl1pPr marL="341814" indent="-34181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03" indent="-28483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84" indent="-22788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15" indent="-22788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76" indent="-22788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46"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01"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24"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866"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07" rtl="0" eaLnBrk="1" latinLnBrk="0" hangingPunct="1">
        <a:defRPr sz="2800" kern="1200">
          <a:solidFill>
            <a:schemeClr val="tx1"/>
          </a:solidFill>
          <a:latin typeface="+mn-lt"/>
          <a:ea typeface="+mn-ea"/>
          <a:cs typeface="+mn-cs"/>
        </a:defRPr>
      </a:lvl1pPr>
      <a:lvl2pPr marL="455756" algn="l" defTabSz="911507" rtl="0" eaLnBrk="1" latinLnBrk="0" hangingPunct="1">
        <a:defRPr sz="2800" kern="1200">
          <a:solidFill>
            <a:schemeClr val="tx1"/>
          </a:solidFill>
          <a:latin typeface="+mn-lt"/>
          <a:ea typeface="+mn-ea"/>
          <a:cs typeface="+mn-cs"/>
        </a:defRPr>
      </a:lvl2pPr>
      <a:lvl3pPr marL="911507" algn="l" defTabSz="911507" rtl="0" eaLnBrk="1" latinLnBrk="0" hangingPunct="1">
        <a:defRPr sz="2800" kern="1200">
          <a:solidFill>
            <a:schemeClr val="tx1"/>
          </a:solidFill>
          <a:latin typeface="+mn-lt"/>
          <a:ea typeface="+mn-ea"/>
          <a:cs typeface="+mn-cs"/>
        </a:defRPr>
      </a:lvl3pPr>
      <a:lvl4pPr marL="1367261" algn="l" defTabSz="911507" rtl="0" eaLnBrk="1" latinLnBrk="0" hangingPunct="1">
        <a:defRPr sz="2800" kern="1200">
          <a:solidFill>
            <a:schemeClr val="tx1"/>
          </a:solidFill>
          <a:latin typeface="+mn-lt"/>
          <a:ea typeface="+mn-ea"/>
          <a:cs typeface="+mn-cs"/>
        </a:defRPr>
      </a:lvl4pPr>
      <a:lvl5pPr marL="1822991" algn="l" defTabSz="911507" rtl="0" eaLnBrk="1" latinLnBrk="0" hangingPunct="1">
        <a:defRPr sz="2800" kern="1200">
          <a:solidFill>
            <a:schemeClr val="tx1"/>
          </a:solidFill>
          <a:latin typeface="+mn-lt"/>
          <a:ea typeface="+mn-ea"/>
          <a:cs typeface="+mn-cs"/>
        </a:defRPr>
      </a:lvl5pPr>
      <a:lvl6pPr marL="2278760" algn="l" defTabSz="911507" rtl="0" eaLnBrk="1" latinLnBrk="0" hangingPunct="1">
        <a:defRPr sz="2800" kern="1200">
          <a:solidFill>
            <a:schemeClr val="tx1"/>
          </a:solidFill>
          <a:latin typeface="+mn-lt"/>
          <a:ea typeface="+mn-ea"/>
          <a:cs typeface="+mn-cs"/>
        </a:defRPr>
      </a:lvl6pPr>
      <a:lvl7pPr marL="2734524" algn="l" defTabSz="911507" rtl="0" eaLnBrk="1" latinLnBrk="0" hangingPunct="1">
        <a:defRPr sz="2800" kern="1200">
          <a:solidFill>
            <a:schemeClr val="tx1"/>
          </a:solidFill>
          <a:latin typeface="+mn-lt"/>
          <a:ea typeface="+mn-ea"/>
          <a:cs typeface="+mn-cs"/>
        </a:defRPr>
      </a:lvl7pPr>
      <a:lvl8pPr marL="3190260" algn="l" defTabSz="911507" rtl="0" eaLnBrk="1" latinLnBrk="0" hangingPunct="1">
        <a:defRPr sz="2800" kern="1200">
          <a:solidFill>
            <a:schemeClr val="tx1"/>
          </a:solidFill>
          <a:latin typeface="+mn-lt"/>
          <a:ea typeface="+mn-ea"/>
          <a:cs typeface="+mn-cs"/>
        </a:defRPr>
      </a:lvl8pPr>
      <a:lvl9pPr marL="3645987" algn="l" defTabSz="911507"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58" y="1103570"/>
            <a:ext cx="7883557" cy="57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11"/>
            <a:ext cx="723806" cy="365210"/>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446"/>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56" tIns="49779" rIns="99556" bIns="49779"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478"/>
            <a:ext cx="11714226"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04" y="643087"/>
            <a:ext cx="4340719" cy="6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6" tIns="49779" rIns="99556" bIns="49779">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055" y="800285"/>
            <a:ext cx="4948123" cy="438251"/>
          </a:xfrm>
          <a:prstGeom prst="rect">
            <a:avLst/>
          </a:prstGeom>
          <a:noFill/>
        </p:spPr>
        <p:txBody>
          <a:bodyPr lIns="99556" tIns="49779" rIns="99556" bIns="49779">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5"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441309"/>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154" algn="ctr" rtl="0" fontAlgn="base">
        <a:spcBef>
          <a:spcPct val="0"/>
        </a:spcBef>
        <a:spcAft>
          <a:spcPct val="0"/>
        </a:spcAft>
        <a:defRPr sz="4400">
          <a:solidFill>
            <a:schemeClr val="tx1"/>
          </a:solidFill>
          <a:latin typeface="Arial" charset="0"/>
          <a:cs typeface="Cordia New" pitchFamily="34" charset="-34"/>
        </a:defRPr>
      </a:lvl6pPr>
      <a:lvl7pPr marL="914309" algn="ctr" rtl="0" fontAlgn="base">
        <a:spcBef>
          <a:spcPct val="0"/>
        </a:spcBef>
        <a:spcAft>
          <a:spcPct val="0"/>
        </a:spcAft>
        <a:defRPr sz="4400">
          <a:solidFill>
            <a:schemeClr val="tx1"/>
          </a:solidFill>
          <a:latin typeface="Arial" charset="0"/>
          <a:cs typeface="Cordia New" pitchFamily="34" charset="-34"/>
        </a:defRPr>
      </a:lvl7pPr>
      <a:lvl8pPr marL="1371463" algn="ctr" rtl="0" fontAlgn="base">
        <a:spcBef>
          <a:spcPct val="0"/>
        </a:spcBef>
        <a:spcAft>
          <a:spcPct val="0"/>
        </a:spcAft>
        <a:defRPr sz="4400">
          <a:solidFill>
            <a:schemeClr val="tx1"/>
          </a:solidFill>
          <a:latin typeface="Arial" charset="0"/>
          <a:cs typeface="Cordia New" pitchFamily="34" charset="-34"/>
        </a:defRPr>
      </a:lvl8pPr>
      <a:lvl9pPr marL="1828617" algn="ctr" rtl="0" fontAlgn="base">
        <a:spcBef>
          <a:spcPct val="0"/>
        </a:spcBef>
        <a:spcAft>
          <a:spcPct val="0"/>
        </a:spcAft>
        <a:defRPr sz="4400">
          <a:solidFill>
            <a:schemeClr val="tx1"/>
          </a:solidFill>
          <a:latin typeface="Arial" charset="0"/>
          <a:cs typeface="Cordia New" pitchFamily="34" charset="-34"/>
        </a:defRPr>
      </a:lvl9pPr>
    </p:titleStyle>
    <p:bodyStyle>
      <a:lvl1pPr marL="342866" indent="-34286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876" indent="-285721"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886" indent="-22857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40"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94"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309" rtl="0" eaLnBrk="1" latinLnBrk="0" hangingPunct="1">
        <a:defRPr sz="2800" kern="1200">
          <a:solidFill>
            <a:schemeClr val="tx1"/>
          </a:solidFill>
          <a:latin typeface="+mn-lt"/>
          <a:ea typeface="+mn-ea"/>
          <a:cs typeface="+mn-cs"/>
        </a:defRPr>
      </a:lvl1pPr>
      <a:lvl2pPr marL="457154" algn="l" defTabSz="914309" rtl="0" eaLnBrk="1" latinLnBrk="0" hangingPunct="1">
        <a:defRPr sz="2800" kern="1200">
          <a:solidFill>
            <a:schemeClr val="tx1"/>
          </a:solidFill>
          <a:latin typeface="+mn-lt"/>
          <a:ea typeface="+mn-ea"/>
          <a:cs typeface="+mn-cs"/>
        </a:defRPr>
      </a:lvl2pPr>
      <a:lvl3pPr marL="914309" algn="l" defTabSz="914309" rtl="0" eaLnBrk="1" latinLnBrk="0" hangingPunct="1">
        <a:defRPr sz="2800" kern="1200">
          <a:solidFill>
            <a:schemeClr val="tx1"/>
          </a:solidFill>
          <a:latin typeface="+mn-lt"/>
          <a:ea typeface="+mn-ea"/>
          <a:cs typeface="+mn-cs"/>
        </a:defRPr>
      </a:lvl3pPr>
      <a:lvl4pPr marL="1371463" algn="l" defTabSz="914309" rtl="0" eaLnBrk="1" latinLnBrk="0" hangingPunct="1">
        <a:defRPr sz="2800" kern="1200">
          <a:solidFill>
            <a:schemeClr val="tx1"/>
          </a:solidFill>
          <a:latin typeface="+mn-lt"/>
          <a:ea typeface="+mn-ea"/>
          <a:cs typeface="+mn-cs"/>
        </a:defRPr>
      </a:lvl4pPr>
      <a:lvl5pPr marL="1828617" algn="l" defTabSz="914309" rtl="0" eaLnBrk="1" latinLnBrk="0" hangingPunct="1">
        <a:defRPr sz="2800" kern="1200">
          <a:solidFill>
            <a:schemeClr val="tx1"/>
          </a:solidFill>
          <a:latin typeface="+mn-lt"/>
          <a:ea typeface="+mn-ea"/>
          <a:cs typeface="+mn-cs"/>
        </a:defRPr>
      </a:lvl5pPr>
      <a:lvl6pPr marL="2285771" algn="l" defTabSz="914309" rtl="0" eaLnBrk="1" latinLnBrk="0" hangingPunct="1">
        <a:defRPr sz="2800" kern="1200">
          <a:solidFill>
            <a:schemeClr val="tx1"/>
          </a:solidFill>
          <a:latin typeface="+mn-lt"/>
          <a:ea typeface="+mn-ea"/>
          <a:cs typeface="+mn-cs"/>
        </a:defRPr>
      </a:lvl6pPr>
      <a:lvl7pPr marL="2742926" algn="l" defTabSz="914309" rtl="0" eaLnBrk="1" latinLnBrk="0" hangingPunct="1">
        <a:defRPr sz="2800" kern="1200">
          <a:solidFill>
            <a:schemeClr val="tx1"/>
          </a:solidFill>
          <a:latin typeface="+mn-lt"/>
          <a:ea typeface="+mn-ea"/>
          <a:cs typeface="+mn-cs"/>
        </a:defRPr>
      </a:lvl7pPr>
      <a:lvl8pPr marL="3200080" algn="l" defTabSz="914309" rtl="0" eaLnBrk="1" latinLnBrk="0" hangingPunct="1">
        <a:defRPr sz="2800" kern="1200">
          <a:solidFill>
            <a:schemeClr val="tx1"/>
          </a:solidFill>
          <a:latin typeface="+mn-lt"/>
          <a:ea typeface="+mn-ea"/>
          <a:cs typeface="+mn-cs"/>
        </a:defRPr>
      </a:lvl8pPr>
      <a:lvl9pPr marL="3657234" algn="l" defTabSz="914309"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schemeClr val="bg1"/>
                </a:solidFill>
              </a:rPr>
              <a:t>HIV and AIDS</a:t>
            </a:r>
            <a:endParaRPr lang="th-TH" sz="4300" b="1">
              <a:solidFill>
                <a:schemeClr val="bg1"/>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schemeClr val="bg1"/>
                </a:solidFill>
                <a:cs typeface="Arial" pitchFamily="34" charset="0"/>
              </a:rPr>
              <a:t>Data Hub for Asia-Pacific</a:t>
            </a:r>
            <a:endParaRPr lang="th-TH" sz="26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schemeClr val="bg1"/>
                </a:solidFill>
              </a:rPr>
              <a:t>HIV and AIDS</a:t>
            </a:r>
            <a:endParaRPr lang="th-TH" sz="4300" b="1">
              <a:solidFill>
                <a:schemeClr val="bg1"/>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schemeClr val="bg1"/>
                </a:solidFill>
                <a:cs typeface="Arial" pitchFamily="34" charset="0"/>
              </a:rPr>
              <a:t>Data Hub for Asia-Pacific</a:t>
            </a:r>
            <a:endParaRPr lang="th-TH" sz="26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p>
        </p:txBody>
      </p:sp>
      <p:sp>
        <p:nvSpPr>
          <p:cNvPr id="12" name="TextBox 11"/>
          <p:cNvSpPr txBox="1"/>
          <p:nvPr userDrawn="1"/>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4" name="TextBox 13"/>
          <p:cNvSpPr txBox="1"/>
          <p:nvPr/>
        </p:nvSpPr>
        <p:spPr>
          <a:xfrm>
            <a:off x="9339635" y="6510258"/>
            <a:ext cx="2285702" cy="335129"/>
          </a:xfrm>
          <a:prstGeom prst="rect">
            <a:avLst/>
          </a:prstGeom>
          <a:noFill/>
        </p:spPr>
        <p:txBody>
          <a:bodyPr lIns="118527" tIns="59264" rIns="118527" bIns="59264">
            <a:spAutoFit/>
          </a:bodyPr>
          <a:lstStyle/>
          <a:p>
            <a:pPr algn="r" fontAlgn="auto">
              <a:spcBef>
                <a:spcPts val="0"/>
              </a:spcBef>
              <a:spcAft>
                <a:spcPts val="0"/>
              </a:spcAft>
              <a:defRPr/>
            </a:pPr>
            <a:r>
              <a:rPr lang="en-US" sz="1400" kern="700" dirty="0">
                <a:solidFill>
                  <a:srgbClr val="8782AF"/>
                </a:solidFill>
                <a:cs typeface="Arial" pitchFamily="34" charset="0"/>
              </a:rPr>
              <a:t>www.aidsdatahub.org</a:t>
            </a:r>
            <a:endParaRPr lang="th-TH" sz="14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4" name="TextBox 13"/>
          <p:cNvSpPr txBox="1"/>
          <p:nvPr/>
        </p:nvSpPr>
        <p:spPr>
          <a:xfrm>
            <a:off x="9339635" y="6510258"/>
            <a:ext cx="2285702" cy="335129"/>
          </a:xfrm>
          <a:prstGeom prst="rect">
            <a:avLst/>
          </a:prstGeom>
          <a:noFill/>
        </p:spPr>
        <p:txBody>
          <a:bodyPr lIns="118527" tIns="59264" rIns="118527" bIns="59264">
            <a:spAutoFit/>
          </a:bodyPr>
          <a:lstStyle/>
          <a:p>
            <a:pPr algn="r" fontAlgn="auto">
              <a:spcBef>
                <a:spcPts val="0"/>
              </a:spcBef>
              <a:spcAft>
                <a:spcPts val="0"/>
              </a:spcAft>
              <a:defRPr/>
            </a:pPr>
            <a:r>
              <a:rPr lang="en-US" sz="1400" kern="700" dirty="0">
                <a:solidFill>
                  <a:srgbClr val="8782AF"/>
                </a:solidFill>
                <a:cs typeface="Arial" pitchFamily="34" charset="0"/>
              </a:rPr>
              <a:t>www.aidsdatahub.org</a:t>
            </a:r>
            <a:endParaRPr lang="th-TH" sz="14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cs typeface="Arial" pitchFamily="34" charset="0"/>
              </a:rPr>
              <a:t>Data Hub for Asia-Pacific</a:t>
            </a:r>
            <a:endParaRPr lang="th-TH" sz="2600" kern="700" dirty="0">
              <a:solidFill>
                <a:prstClr val="white"/>
              </a:solidFill>
              <a:cs typeface="Cordia New"/>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sp>
        <p:nvSpPr>
          <p:cNvPr id="12" name="TextBox 11"/>
          <p:cNvSpPr txBox="1"/>
          <p:nvPr userDrawn="1"/>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7121714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cs typeface="Arial" pitchFamily="34" charset="0"/>
              </a:rPr>
              <a:t>Data Hub for Asia-Pacific</a:t>
            </a:r>
            <a:endParaRPr lang="th-TH" sz="26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36431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ea typeface="ＭＳ Ｐゴシック" charset="0"/>
                <a:cs typeface="Arial" pitchFamily="34" charset="0"/>
              </a:rPr>
              <a:t>Data Hub for Asia-Pacific</a:t>
            </a:r>
            <a:endParaRPr lang="th-TH" sz="26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636588"/>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68"/>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057" y="800355"/>
            <a:ext cx="4948122" cy="51979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ea typeface="ＭＳ Ｐゴシック" charset="0"/>
                <a:cs typeface="Arial" pitchFamily="34" charset="0"/>
              </a:rPr>
              <a:t>Data Hub for Asia-Pacific</a:t>
            </a:r>
            <a:endParaRPr lang="th-TH" sz="26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03262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Lst>
  <p:hf sldNum="0"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hyperlink" Target="https://www.moh.gov.sg/content/moh_web/home/diseases_and_conditions/h/hiv_aids.html"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moh.gov.sg/content/moh_web/home/diseases_and_conditions/h/hiv_aids.html" TargetMode="External"/><Relationship Id="rId4" Type="http://schemas.openxmlformats.org/officeDocument/2006/relationships/hyperlink" Target="http://www.aidsdatahub.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99.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info.unaids.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99.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9.xml"/><Relationship Id="rId6" Type="http://schemas.openxmlformats.org/officeDocument/2006/relationships/hyperlink" Target="http://www.aidsinfo.unaids.org/" TargetMode="External"/><Relationship Id="rId5" Type="http://schemas.openxmlformats.org/officeDocument/2006/relationships/hyperlink" Target="http://www.aidsdatahub.org/" TargetMode="Externa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info.unaids.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99.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hyperlink" Target="https://www.moh.gov.sg/content/moh_web/home/diseases_and_conditions/h/hiv_aid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hyperlink" Target="https://www.moh.gov.sg/content/moh_web/home/diseases_and_conditions/h/hiv_aid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00527" y="4290419"/>
            <a:ext cx="10818992" cy="1357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Singapore</a:t>
            </a:r>
            <a:endParaRPr lang="th-TH" dirty="0"/>
          </a:p>
        </p:txBody>
      </p:sp>
      <p:sp>
        <p:nvSpPr>
          <p:cNvPr id="2" name="TextBox 1">
            <a:extLst>
              <a:ext uri="{FF2B5EF4-FFF2-40B4-BE49-F238E27FC236}">
                <a16:creationId xmlns:a16="http://schemas.microsoft.com/office/drawing/2014/main" id="{5089C703-BFBF-4347-8254-00F773C872C9}"/>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2021</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31814749"/>
              </p:ext>
            </p:extLst>
          </p:nvPr>
        </p:nvGraphicFramePr>
        <p:xfrm>
          <a:off x="2064275" y="2477196"/>
          <a:ext cx="8926838" cy="36728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26445" y="1571976"/>
            <a:ext cx="11724650" cy="504117"/>
          </a:xfrm>
        </p:spPr>
        <p:txBody>
          <a:bodyPr/>
          <a:lstStyle/>
          <a:p>
            <a:r>
              <a:rPr lang="en-US" sz="2400" dirty="0"/>
              <a:t>Cumulative HIV and AIDS cases by mode of transmission, 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10</a:t>
            </a:fld>
            <a:endParaRPr lang="th-TH" dirty="0"/>
          </a:p>
        </p:txBody>
      </p:sp>
      <p:sp>
        <p:nvSpPr>
          <p:cNvPr id="5" name="Rectangle 4"/>
          <p:cNvSpPr/>
          <p:nvPr/>
        </p:nvSpPr>
        <p:spPr>
          <a:xfrm>
            <a:off x="13490" y="6490170"/>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3"/>
              </a:rPr>
              <a:t>www.aidsdatahub.org</a:t>
            </a:r>
            <a:r>
              <a:rPr lang="en-US" sz="900" dirty="0"/>
              <a:t> based on  Ministry of Health Singapore. (2016). Update on HIV/AIDS Situation in Singapore 2015. accessed at  </a:t>
            </a:r>
          </a:p>
          <a:p>
            <a:r>
              <a:rPr lang="en-US" sz="900" dirty="0">
                <a:hlinkClick r:id="rId4"/>
              </a:rPr>
              <a:t>https://www.moh.gov.sg/content/moh_web/home/diseases_and_conditions/h/hiv_aids.html</a:t>
            </a:r>
            <a:r>
              <a:rPr lang="en-US" sz="900" dirty="0"/>
              <a:t> </a:t>
            </a:r>
            <a:endParaRPr lang="en-GB" sz="900" dirty="0"/>
          </a:p>
        </p:txBody>
      </p:sp>
      <p:sp>
        <p:nvSpPr>
          <p:cNvPr id="6" name="TextBox 2"/>
          <p:cNvSpPr txBox="1"/>
          <p:nvPr/>
        </p:nvSpPr>
        <p:spPr>
          <a:xfrm>
            <a:off x="2736264" y="3528750"/>
            <a:ext cx="3696607" cy="1464130"/>
          </a:xfrm>
          <a:prstGeom prst="rect">
            <a:avLst/>
          </a:prstGeom>
          <a:noFill/>
          <a:ln>
            <a:noFill/>
          </a:ln>
          <a:effectLst/>
        </p:spPr>
        <p:txBody>
          <a:bodyPr wrap="square" lIns="108850" tIns="54425" rIns="108850" bIns="54425"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1088502" fontAlgn="auto">
              <a:spcBef>
                <a:spcPts val="0"/>
              </a:spcBef>
              <a:spcAft>
                <a:spcPts val="0"/>
              </a:spcAft>
              <a:defRPr/>
            </a:pPr>
            <a:r>
              <a:rPr lang="en-GB" sz="2000" b="1" kern="0" dirty="0">
                <a:solidFill>
                  <a:srgbClr val="C00000"/>
                </a:solidFill>
                <a:latin typeface="Arial" pitchFamily="34" charset="0"/>
                <a:cs typeface="Arial" pitchFamily="34" charset="0"/>
              </a:rPr>
              <a:t>Cumulative </a:t>
            </a:r>
          </a:p>
          <a:p>
            <a:pPr algn="ctr" defTabSz="1088502" fontAlgn="auto">
              <a:spcBef>
                <a:spcPts val="0"/>
              </a:spcBef>
              <a:spcAft>
                <a:spcPts val="0"/>
              </a:spcAft>
              <a:defRPr/>
            </a:pPr>
            <a:r>
              <a:rPr lang="en-GB" sz="2000" b="1" kern="0" dirty="0">
                <a:solidFill>
                  <a:srgbClr val="C00000"/>
                </a:solidFill>
                <a:latin typeface="Arial" pitchFamily="34" charset="0"/>
                <a:cs typeface="Arial" pitchFamily="34" charset="0"/>
              </a:rPr>
              <a:t>HIV and AIDS cases</a:t>
            </a:r>
          </a:p>
          <a:p>
            <a:pPr algn="ctr" defTabSz="1088502" fontAlgn="auto">
              <a:spcBef>
                <a:spcPts val="0"/>
              </a:spcBef>
              <a:spcAft>
                <a:spcPts val="0"/>
              </a:spcAft>
              <a:defRPr/>
            </a:pPr>
            <a:r>
              <a:rPr lang="en-GB" sz="4800" b="1" kern="0" dirty="0">
                <a:solidFill>
                  <a:srgbClr val="C00000"/>
                </a:solidFill>
                <a:latin typeface="Arial" pitchFamily="34" charset="0"/>
                <a:cs typeface="Arial" pitchFamily="34" charset="0"/>
              </a:rPr>
              <a:t>7,140</a:t>
            </a:r>
            <a:endParaRPr lang="en-GB" sz="2000" b="1" kern="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8076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Reported HIV cases by mode of transmission, 1985-2015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11</a:t>
            </a:fld>
            <a:endParaRPr lang="th-TH" dirty="0"/>
          </a:p>
        </p:txBody>
      </p:sp>
      <p:graphicFrame>
        <p:nvGraphicFramePr>
          <p:cNvPr id="7" name="Chart 6"/>
          <p:cNvGraphicFramePr>
            <a:graphicFrameLocks noGrp="1"/>
          </p:cNvGraphicFramePr>
          <p:nvPr>
            <p:extLst>
              <p:ext uri="{D42A27DB-BD31-4B8C-83A1-F6EECF244321}">
                <p14:modId xmlns:p14="http://schemas.microsoft.com/office/powerpoint/2010/main" val="1411963419"/>
              </p:ext>
            </p:extLst>
          </p:nvPr>
        </p:nvGraphicFramePr>
        <p:xfrm>
          <a:off x="239318" y="1989300"/>
          <a:ext cx="11711777" cy="44040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39318" y="6469226"/>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4"/>
              </a:rPr>
              <a:t>www.aidsdatahub.org</a:t>
            </a:r>
            <a:r>
              <a:rPr lang="en-US" sz="900" dirty="0"/>
              <a:t> based on  Ministry of Health Singapore. (2016). Update on HIV/AIDS Situation in Singapore 2015. accessed at  </a:t>
            </a:r>
          </a:p>
          <a:p>
            <a:r>
              <a:rPr lang="en-US" sz="900" dirty="0">
                <a:hlinkClick r:id="rId5"/>
              </a:rPr>
              <a:t>https://www.moh.gov.sg/content/moh_web/home/diseases_and_conditions/h/hiv_aids.html</a:t>
            </a:r>
            <a:r>
              <a:rPr lang="en-US" sz="900" dirty="0"/>
              <a:t> </a:t>
            </a:r>
            <a:endParaRPr lang="en-GB" sz="900" dirty="0"/>
          </a:p>
        </p:txBody>
      </p:sp>
    </p:spTree>
    <p:extLst>
      <p:ext uri="{BB962C8B-B14F-4D97-AF65-F5344CB8AC3E}">
        <p14:creationId xmlns:p14="http://schemas.microsoft.com/office/powerpoint/2010/main" val="239422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Key population size estimates, 2004 and 2011</a:t>
            </a:r>
          </a:p>
        </p:txBody>
      </p:sp>
      <p:sp>
        <p:nvSpPr>
          <p:cNvPr id="3" name="Slide Number Placeholder 2"/>
          <p:cNvSpPr>
            <a:spLocks noGrp="1"/>
          </p:cNvSpPr>
          <p:nvPr>
            <p:ph type="sldNum" sz="quarter" idx="10"/>
          </p:nvPr>
        </p:nvSpPr>
        <p:spPr/>
        <p:txBody>
          <a:bodyPr/>
          <a:lstStyle/>
          <a:p>
            <a:pPr defTabSz="1088502" fontAlgn="auto">
              <a:spcBef>
                <a:spcPts val="0"/>
              </a:spcBef>
              <a:spcAft>
                <a:spcPts val="0"/>
              </a:spcAft>
              <a:defRPr/>
            </a:pPr>
            <a:fld id="{77F5C28C-2900-4998-ACDD-0BCFC1EC22DA}" type="slidenum">
              <a:rPr lang="th-TH">
                <a:solidFill>
                  <a:prstClr val="black">
                    <a:tint val="75000"/>
                  </a:prstClr>
                </a:solidFill>
                <a:latin typeface="Arial"/>
              </a:rPr>
              <a:pPr defTabSz="1088502" fontAlgn="auto">
                <a:spcBef>
                  <a:spcPts val="0"/>
                </a:spcBef>
                <a:spcAft>
                  <a:spcPts val="0"/>
                </a:spcAft>
                <a:defRPr/>
              </a:pPr>
              <a:t>12</a:t>
            </a:fld>
            <a:endParaRPr lang="th-TH" dirty="0">
              <a:solidFill>
                <a:prstClr val="black">
                  <a:tint val="75000"/>
                </a:prstClr>
              </a:solidFill>
              <a:latin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828676803"/>
              </p:ext>
            </p:extLst>
          </p:nvPr>
        </p:nvGraphicFramePr>
        <p:xfrm>
          <a:off x="381613" y="2592726"/>
          <a:ext cx="11300867" cy="2454631"/>
        </p:xfrm>
        <a:graphic>
          <a:graphicData uri="http://schemas.openxmlformats.org/drawingml/2006/table">
            <a:tbl>
              <a:tblPr/>
              <a:tblGrid>
                <a:gridCol w="4660217">
                  <a:extLst>
                    <a:ext uri="{9D8B030D-6E8A-4147-A177-3AD203B41FA5}">
                      <a16:colId xmlns:a16="http://schemas.microsoft.com/office/drawing/2014/main" val="20000"/>
                    </a:ext>
                  </a:extLst>
                </a:gridCol>
                <a:gridCol w="3320325">
                  <a:extLst>
                    <a:ext uri="{9D8B030D-6E8A-4147-A177-3AD203B41FA5}">
                      <a16:colId xmlns:a16="http://schemas.microsoft.com/office/drawing/2014/main" val="20001"/>
                    </a:ext>
                  </a:extLst>
                </a:gridCol>
                <a:gridCol w="3320325">
                  <a:extLst>
                    <a:ext uri="{9D8B030D-6E8A-4147-A177-3AD203B41FA5}">
                      <a16:colId xmlns:a16="http://schemas.microsoft.com/office/drawing/2014/main" val="20004"/>
                    </a:ext>
                  </a:extLst>
                </a:gridCol>
              </a:tblGrid>
              <a:tr h="622736">
                <a:tc gridSpan="3">
                  <a:txBody>
                    <a:bodyPr/>
                    <a:lstStyle/>
                    <a:p>
                      <a:pPr algn="ctr" fontAlgn="ctr"/>
                      <a:r>
                        <a:rPr lang="en-GB" sz="1800" b="1" i="0" u="none" strike="noStrike" dirty="0">
                          <a:solidFill>
                            <a:srgbClr val="FFFFFF"/>
                          </a:solidFill>
                          <a:effectLst/>
                          <a:latin typeface="+mj-lt"/>
                        </a:rPr>
                        <a:t>Key population size estimates</a:t>
                      </a:r>
                    </a:p>
                  </a:txBody>
                  <a:tcPr marL="0" marR="0" marT="0" marB="0" anchor="ctr">
                    <a:lnL>
                      <a:noFill/>
                    </a:lnL>
                    <a:lnR>
                      <a:noFill/>
                    </a:lnR>
                    <a:lnT>
                      <a:noFill/>
                    </a:lnT>
                    <a:lnB w="6350" cap="flat" cmpd="sng" algn="ctr">
                      <a:noFill/>
                      <a:prstDash val="solid"/>
                      <a:round/>
                      <a:headEnd type="none" w="med" len="med"/>
                      <a:tailEnd type="none" w="med" len="med"/>
                    </a:lnB>
                    <a:solidFill>
                      <a:srgbClr val="E31837"/>
                    </a:solidFill>
                  </a:tcPr>
                </a:tc>
                <a:tc hMerge="1">
                  <a:txBody>
                    <a:bodyPr/>
                    <a:lstStyle/>
                    <a:p>
                      <a:endParaRPr lang="en-GB"/>
                    </a:p>
                  </a:txBody>
                  <a:tcPr/>
                </a:tc>
                <a:tc hMerge="1">
                  <a:txBody>
                    <a:bodyPr/>
                    <a:lstStyle/>
                    <a:p>
                      <a:endParaRPr lang="en-GB"/>
                    </a:p>
                  </a:txBody>
                  <a:tcPr>
                    <a:lnL w="12700" cmpd="sng">
                      <a:noFill/>
                      <a:prstDash val="solid"/>
                    </a:lnL>
                  </a:tcPr>
                </a:tc>
                <a:extLst>
                  <a:ext uri="{0D108BD9-81ED-4DB2-BD59-A6C34878D82A}">
                    <a16:rowId xmlns:a16="http://schemas.microsoft.com/office/drawing/2014/main" val="10000"/>
                  </a:ext>
                </a:extLst>
              </a:tr>
              <a:tr h="583730">
                <a:tc>
                  <a:txBody>
                    <a:bodyPr/>
                    <a:lstStyle/>
                    <a:p>
                      <a:pPr algn="ctr" rtl="0" fontAlgn="ctr"/>
                      <a:r>
                        <a:rPr lang="en-GB" sz="1600" b="1" i="0" u="none" strike="noStrike" dirty="0">
                          <a:solidFill>
                            <a:srgbClr val="FFFFFF"/>
                          </a:solidFill>
                          <a:effectLst/>
                          <a:latin typeface="+mj-lt"/>
                        </a:rPr>
                        <a:t>Populations</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Estimate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Year of estimate</a:t>
                      </a:r>
                    </a:p>
                  </a:txBody>
                  <a:tcPr marL="0" marR="0" marT="0" marB="0" anchor="ctr">
                    <a:lnL w="12700" cap="flat" cmpd="sng" algn="ctr">
                      <a:noFill/>
                      <a:prstDash val="solid"/>
                      <a:round/>
                      <a:headEnd type="none" w="med" len="med"/>
                      <a:tailEnd type="none" w="med" len="med"/>
                    </a:lnL>
                    <a:lnR>
                      <a:noFill/>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89153">
                <a:tc>
                  <a:txBody>
                    <a:bodyPr/>
                    <a:lstStyle/>
                    <a:p>
                      <a:pPr algn="l" rtl="0" fontAlgn="ctr"/>
                      <a:r>
                        <a:rPr lang="en-GB" sz="1600" b="1" i="0" u="none" strike="noStrike" dirty="0">
                          <a:solidFill>
                            <a:srgbClr val="000000"/>
                          </a:solidFill>
                          <a:effectLst/>
                          <a:latin typeface="Arial"/>
                        </a:rPr>
                        <a:t>People who inject drugs </a:t>
                      </a:r>
                    </a:p>
                  </a:txBody>
                  <a:tcPr marL="15238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a:solidFill>
                            <a:srgbClr val="000000"/>
                          </a:solidFill>
                          <a:effectLst/>
                          <a:latin typeface="Arial"/>
                        </a:rPr>
                        <a:t>10,000-20,000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a:solidFill>
                            <a:srgbClr val="000000"/>
                          </a:solidFill>
                          <a:effectLst/>
                          <a:latin typeface="Arial"/>
                        </a:rPr>
                        <a:t>2004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9012">
                <a:tc>
                  <a:txBody>
                    <a:bodyPr/>
                    <a:lstStyle/>
                    <a:p>
                      <a:pPr algn="l" rtl="0" fontAlgn="ctr"/>
                      <a:r>
                        <a:rPr lang="en-US" sz="1600" b="1" i="0" u="none" strike="noStrike">
                          <a:solidFill>
                            <a:srgbClr val="000000"/>
                          </a:solidFill>
                          <a:effectLst/>
                          <a:latin typeface="Arial"/>
                        </a:rPr>
                        <a:t>Men who have sex with men</a:t>
                      </a:r>
                    </a:p>
                  </a:txBody>
                  <a:tcPr marL="15238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a:solidFill>
                            <a:srgbClr val="000000"/>
                          </a:solidFill>
                          <a:effectLst/>
                          <a:latin typeface="Arial"/>
                        </a:rPr>
                        <a:t>90,000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Arial"/>
                        </a:rPr>
                        <a:t>2011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4B064117-A7B5-4827-B6C5-2D2EE8459B41}"/>
              </a:ext>
            </a:extLst>
          </p:cNvPr>
          <p:cNvSpPr/>
          <p:nvPr/>
        </p:nvSpPr>
        <p:spPr>
          <a:xfrm>
            <a:off x="143320" y="6310782"/>
            <a:ext cx="11615778"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1. </a:t>
            </a:r>
            <a:r>
              <a:rPr lang="en-US" sz="900" dirty="0" err="1">
                <a:cs typeface="Arial" charset="0"/>
              </a:rPr>
              <a:t>Aceijas</a:t>
            </a:r>
            <a:r>
              <a:rPr lang="en-US" sz="900" dirty="0">
                <a:cs typeface="Arial" charset="0"/>
              </a:rPr>
              <a:t>, C., Stimson, G. V., Hickman, M., et al. (2004). Global Overview of Injecting Drug Use and HIV Infection among Injecting Drug Users. </a:t>
            </a:r>
            <a:r>
              <a:rPr lang="en-US" sz="900" i="1" dirty="0">
                <a:cs typeface="Arial" charset="0"/>
              </a:rPr>
              <a:t>AIDS, 18(17), 2295-2303</a:t>
            </a:r>
            <a:r>
              <a:rPr lang="en-US" sz="900" dirty="0"/>
              <a:t>; and  2. </a:t>
            </a:r>
            <a:r>
              <a:rPr lang="en-US" sz="900" dirty="0" err="1"/>
              <a:t>Mok</a:t>
            </a:r>
            <a:r>
              <a:rPr lang="en-US" sz="900" dirty="0"/>
              <a:t>, P. (2011). Sex Between Men in Your City.</a:t>
            </a:r>
          </a:p>
        </p:txBody>
      </p:sp>
    </p:spTree>
    <p:extLst>
      <p:ext uri="{BB962C8B-B14F-4D97-AF65-F5344CB8AC3E}">
        <p14:creationId xmlns:p14="http://schemas.microsoft.com/office/powerpoint/2010/main" val="81944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HIV prevalence among key populations, 2009-2013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13</a:t>
            </a:fld>
            <a:endParaRPr lang="th-TH"/>
          </a:p>
        </p:txBody>
      </p:sp>
      <p:sp>
        <p:nvSpPr>
          <p:cNvPr id="7" name="Rectangle 6"/>
          <p:cNvSpPr/>
          <p:nvPr/>
        </p:nvSpPr>
        <p:spPr>
          <a:xfrm>
            <a:off x="34417" y="6213179"/>
            <a:ext cx="11423782" cy="525411"/>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1)Ministry of Health Singapore. (2010). UNGASS Country Progress Report: Singapore; 2) Ministry of Health Singapore. (2012). Singapore Global AIDS Response Progress Report, 2012; 3)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 ; 4) Singapore Global AIDS Response Progress Reporting 2014; and 5) </a:t>
            </a:r>
            <a:r>
              <a:rPr lang="en-US" sz="900" dirty="0">
                <a:hlinkClick r:id="rId3"/>
              </a:rPr>
              <a:t>www.aidsinfoonline.org</a:t>
            </a:r>
            <a:r>
              <a:rPr lang="en-US" sz="900" dirty="0"/>
              <a:t> </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577771703"/>
              </p:ext>
            </p:extLst>
          </p:nvPr>
        </p:nvGraphicFramePr>
        <p:xfrm>
          <a:off x="623311" y="2277399"/>
          <a:ext cx="11039789" cy="4115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714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45336"/>
            <a:ext cx="11202104" cy="504117"/>
          </a:xfrm>
        </p:spPr>
        <p:txBody>
          <a:bodyPr/>
          <a:lstStyle/>
          <a:p>
            <a:r>
              <a:rPr lang="en-US" sz="2400" dirty="0"/>
              <a:t>HIV prevalence among MSM who frequented venues, 2007-2013</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14</a:t>
            </a:fld>
            <a:endParaRPr lang="th-TH" dirty="0"/>
          </a:p>
        </p:txBody>
      </p:sp>
      <p:sp>
        <p:nvSpPr>
          <p:cNvPr id="5" name="Rectangle 4"/>
          <p:cNvSpPr/>
          <p:nvPr/>
        </p:nvSpPr>
        <p:spPr>
          <a:xfrm>
            <a:off x="239318" y="6393320"/>
            <a:ext cx="11423782" cy="386912"/>
          </a:xfrm>
          <a:prstGeom prst="rect">
            <a:avLst/>
          </a:prstGeom>
        </p:spPr>
        <p:txBody>
          <a:bodyPr wrap="square" lIns="108850" tIns="54425" rIns="108850" bIns="54425">
            <a:spAutoFit/>
          </a:bodyPr>
          <a:lstStyle/>
          <a:p>
            <a:r>
              <a:rPr lang="en-US" sz="900" dirty="0"/>
              <a:t>Source: Prepared by www.aidsdatahub.org based on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a:t>
            </a:r>
          </a:p>
        </p:txBody>
      </p:sp>
      <p:graphicFrame>
        <p:nvGraphicFramePr>
          <p:cNvPr id="6" name="Chart 5"/>
          <p:cNvGraphicFramePr>
            <a:graphicFrameLocks noGrp="1"/>
          </p:cNvGraphicFramePr>
          <p:nvPr>
            <p:extLst>
              <p:ext uri="{D42A27DB-BD31-4B8C-83A1-F6EECF244321}">
                <p14:modId xmlns:p14="http://schemas.microsoft.com/office/powerpoint/2010/main" val="802953134"/>
              </p:ext>
            </p:extLst>
          </p:nvPr>
        </p:nvGraphicFramePr>
        <p:xfrm>
          <a:off x="239318" y="2637525"/>
          <a:ext cx="11711777" cy="3601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64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400" dirty="0"/>
              <a:t>HIV prevalence among MSM by venue type, 2007-2013</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15</a:t>
            </a:fld>
            <a:endParaRPr lang="th-TH" dirty="0"/>
          </a:p>
        </p:txBody>
      </p:sp>
      <p:sp>
        <p:nvSpPr>
          <p:cNvPr id="6" name="Rectangle 5"/>
          <p:cNvSpPr/>
          <p:nvPr/>
        </p:nvSpPr>
        <p:spPr>
          <a:xfrm>
            <a:off x="47322" y="6454830"/>
            <a:ext cx="11423782"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a:t>
            </a:r>
          </a:p>
        </p:txBody>
      </p:sp>
      <p:graphicFrame>
        <p:nvGraphicFramePr>
          <p:cNvPr id="8" name="Chart 7"/>
          <p:cNvGraphicFramePr>
            <a:graphicFrameLocks noGrp="1"/>
          </p:cNvGraphicFramePr>
          <p:nvPr>
            <p:extLst>
              <p:ext uri="{D42A27DB-BD31-4B8C-83A1-F6EECF244321}">
                <p14:modId xmlns:p14="http://schemas.microsoft.com/office/powerpoint/2010/main" val="4227211703"/>
              </p:ext>
            </p:extLst>
          </p:nvPr>
        </p:nvGraphicFramePr>
        <p:xfrm>
          <a:off x="431314" y="2277399"/>
          <a:ext cx="11231786" cy="4115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07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Risk behaviours</a:t>
            </a:r>
            <a:br>
              <a:rPr lang="en-US" altLang="zh-CN" sz="6400">
                <a:cs typeface="Cordia New" pitchFamily="34" charset="-34"/>
              </a:rPr>
            </a:br>
            <a:br>
              <a:rPr lang="zh-CN" altLang="en-US" sz="6400">
                <a:cs typeface="Cordia New" pitchFamily="34" charset="-34"/>
              </a:rPr>
            </a:br>
            <a:endParaRPr lang="en-US">
              <a:cs typeface="Cordia New" pitchFamily="34"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Proportion of key populations reported condom use at last sex, 2007-2018</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17</a:t>
            </a:fld>
            <a:endParaRPr lang="th-TH"/>
          </a:p>
        </p:txBody>
      </p:sp>
      <p:sp>
        <p:nvSpPr>
          <p:cNvPr id="7" name="Rectangle 6"/>
          <p:cNvSpPr/>
          <p:nvPr/>
        </p:nvSpPr>
        <p:spPr>
          <a:xfrm>
            <a:off x="143320" y="6238106"/>
            <a:ext cx="10703119" cy="525411"/>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1. Ministry of Health Singapore. (2010). UNGASS Country Progress Report: Singapore;  </a:t>
            </a:r>
          </a:p>
          <a:p>
            <a:r>
              <a:rPr lang="en-US" sz="900" dirty="0"/>
              <a:t>2. Ministry of Health Singapore. (2012). Singapore Global AIDS Response Progress Report, 2012; 3. Singapore Global AIDS Response Progress Reporting 2014; and 4. Global AIDS Monitoring (GAM) Reporting</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1790494195"/>
              </p:ext>
            </p:extLst>
          </p:nvPr>
        </p:nvGraphicFramePr>
        <p:xfrm>
          <a:off x="1167283" y="2349424"/>
          <a:ext cx="9247841" cy="403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00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Proportion of MSM reported consistent condom use in the last 6 months by type of partner, 2010-2013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18</a:t>
            </a:fld>
            <a:endParaRPr lang="th-TH"/>
          </a:p>
        </p:txBody>
      </p:sp>
      <p:sp>
        <p:nvSpPr>
          <p:cNvPr id="8" name="Rectangle 7"/>
          <p:cNvSpPr/>
          <p:nvPr/>
        </p:nvSpPr>
        <p:spPr>
          <a:xfrm>
            <a:off x="239318" y="6238106"/>
            <a:ext cx="11423782"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Chan, R., </a:t>
            </a:r>
            <a:r>
              <a:rPr lang="en-US" sz="900" dirty="0" err="1"/>
              <a:t>Chio</a:t>
            </a:r>
            <a:r>
              <a:rPr lang="en-US" sz="900" dirty="0"/>
              <a:t>, M., Lim, S., Lo, D., Tan, A., Wong, J., &amp; </a:t>
            </a:r>
            <a:r>
              <a:rPr lang="en-US" sz="900" dirty="0" err="1"/>
              <a:t>Loh</a:t>
            </a:r>
            <a:r>
              <a:rPr lang="en-US" sz="900" dirty="0"/>
              <a:t>, B. (2013). Outreach HIV Testing Project in Venues Frequented by MSM – November 2011 to February 2012; and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a:t>
            </a:r>
          </a:p>
        </p:txBody>
      </p:sp>
      <p:graphicFrame>
        <p:nvGraphicFramePr>
          <p:cNvPr id="9" name="Chart 8"/>
          <p:cNvGraphicFramePr>
            <a:graphicFrameLocks noGrp="1"/>
          </p:cNvGraphicFramePr>
          <p:nvPr>
            <p:extLst>
              <p:ext uri="{D42A27DB-BD31-4B8C-83A1-F6EECF244321}">
                <p14:modId xmlns:p14="http://schemas.microsoft.com/office/powerpoint/2010/main" val="2977360373"/>
              </p:ext>
            </p:extLst>
          </p:nvPr>
        </p:nvGraphicFramePr>
        <p:xfrm>
          <a:off x="1355049" y="2349427"/>
          <a:ext cx="9480315" cy="3961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85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58" y="1485578"/>
            <a:ext cx="11449272" cy="504117"/>
          </a:xfrm>
        </p:spPr>
        <p:txBody>
          <a:bodyPr/>
          <a:lstStyle/>
          <a:p>
            <a:r>
              <a:rPr lang="en-US" sz="2400" dirty="0"/>
              <a:t>Proportion of adults (15-49) years who reported having more than one sexual partner in the last 12 months and reported condom use at last sex, 2007</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pPr>
                <a:defRPr/>
              </a:pPr>
              <a:t>19</a:t>
            </a:fld>
            <a:endParaRPr lang="th-TH"/>
          </a:p>
        </p:txBody>
      </p:sp>
      <p:sp>
        <p:nvSpPr>
          <p:cNvPr id="7" name="Rectangle 6"/>
          <p:cNvSpPr/>
          <p:nvPr/>
        </p:nvSpPr>
        <p:spPr>
          <a:xfrm>
            <a:off x="431314" y="6526857"/>
            <a:ext cx="6095207" cy="248412"/>
          </a:xfrm>
          <a:prstGeom prst="rect">
            <a:avLst/>
          </a:prstGeom>
        </p:spPr>
        <p:txBody>
          <a:bodyPr lIns="108850" tIns="54425" rIns="108850" bIns="54425">
            <a:spAutoFit/>
          </a:body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t>
            </a:r>
          </a:p>
        </p:txBody>
      </p:sp>
      <p:graphicFrame>
        <p:nvGraphicFramePr>
          <p:cNvPr id="8" name="Chart 7"/>
          <p:cNvGraphicFramePr>
            <a:graphicFrameLocks noGrp="1"/>
          </p:cNvGraphicFramePr>
          <p:nvPr>
            <p:extLst>
              <p:ext uri="{D42A27DB-BD31-4B8C-83A1-F6EECF244321}">
                <p14:modId xmlns:p14="http://schemas.microsoft.com/office/powerpoint/2010/main" val="1134908646"/>
              </p:ext>
            </p:extLst>
          </p:nvPr>
        </p:nvGraphicFramePr>
        <p:xfrm>
          <a:off x="1103302" y="2853597"/>
          <a:ext cx="9791813" cy="36732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181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624336" y="2277003"/>
            <a:ext cx="10768198" cy="3448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CONTENT</a:t>
            </a:r>
            <a:endParaRPr lang="th-T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Vulnerability and </a:t>
            </a:r>
            <a:br>
              <a:rPr lang="en-US" sz="6400">
                <a:cs typeface="Cordia New" pitchFamily="34" charset="-34"/>
              </a:rPr>
            </a:br>
            <a:r>
              <a:rPr lang="en-US" sz="6400">
                <a:cs typeface="Cordia New" pitchFamily="34" charset="-34"/>
              </a:rPr>
              <a:t>HIV knowledge</a:t>
            </a:r>
            <a:endParaRPr lang="en-US">
              <a:cs typeface="Cordia New" pitchFamily="34" charset="-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239318" y="1485128"/>
            <a:ext cx="11423782"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surveyed population (18-69) who know that HIV infected person can still look healthy by gender and age group, 2007</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5E0171D0-2C05-47CA-B533-52AA966515EC}"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622492551"/>
              </p:ext>
            </p:extLst>
          </p:nvPr>
        </p:nvGraphicFramePr>
        <p:xfrm>
          <a:off x="1199300" y="2781572"/>
          <a:ext cx="9447570" cy="36199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49"/>
          <p:cNvSpPr txBox="1">
            <a:spLocks noChangeArrowheads="1"/>
          </p:cNvSpPr>
          <p:nvPr/>
        </p:nvSpPr>
        <p:spPr bwMode="auto">
          <a:xfrm>
            <a:off x="0" y="6490170"/>
            <a:ext cx="10869785" cy="248412"/>
          </a:xfrm>
          <a:prstGeom prst="rect">
            <a:avLst/>
          </a:prstGeom>
          <a:noFill/>
          <a:ln w="9525">
            <a:noFill/>
            <a:miter lim="800000"/>
            <a:headEnd/>
            <a:tailEnd/>
          </a:ln>
        </p:spPr>
        <p:txBody>
          <a:bodyPr lIns="108850" tIns="54425" rIns="108850" bIns="54425">
            <a:spAutoFit/>
          </a:bodyPr>
          <a:lstStyle>
            <a:defPPr>
              <a:defRPr lang="en-US"/>
            </a:defPPr>
            <a:lvl1pPr algn="l" rtl="0" fontAlgn="base">
              <a:spcBef>
                <a:spcPct val="0"/>
              </a:spcBef>
              <a:spcAft>
                <a:spcPct val="0"/>
              </a:spcAft>
              <a:defRPr sz="1200" b="1" kern="1200">
                <a:solidFill>
                  <a:schemeClr val="tx1"/>
                </a:solidFill>
                <a:latin typeface="Arial" charset="0"/>
                <a:ea typeface="SimSun" pitchFamily="2" charset="-122"/>
                <a:cs typeface="+mn-cs"/>
              </a:defRPr>
            </a:lvl1pPr>
            <a:lvl2pPr marL="457200" algn="l" rtl="0" fontAlgn="base">
              <a:spcBef>
                <a:spcPct val="0"/>
              </a:spcBef>
              <a:spcAft>
                <a:spcPct val="0"/>
              </a:spcAft>
              <a:defRPr sz="1200" b="1" kern="1200">
                <a:solidFill>
                  <a:schemeClr val="tx1"/>
                </a:solidFill>
                <a:latin typeface="Arial" charset="0"/>
                <a:ea typeface="SimSun" pitchFamily="2" charset="-122"/>
                <a:cs typeface="+mn-cs"/>
              </a:defRPr>
            </a:lvl2pPr>
            <a:lvl3pPr marL="914400" algn="l" rtl="0" fontAlgn="base">
              <a:spcBef>
                <a:spcPct val="0"/>
              </a:spcBef>
              <a:spcAft>
                <a:spcPct val="0"/>
              </a:spcAft>
              <a:defRPr sz="1200" b="1" kern="1200">
                <a:solidFill>
                  <a:schemeClr val="tx1"/>
                </a:solidFill>
                <a:latin typeface="Arial" charset="0"/>
                <a:ea typeface="SimSun" pitchFamily="2" charset="-122"/>
                <a:cs typeface="+mn-cs"/>
              </a:defRPr>
            </a:lvl3pPr>
            <a:lvl4pPr marL="1371600" algn="l" rtl="0" fontAlgn="base">
              <a:spcBef>
                <a:spcPct val="0"/>
              </a:spcBef>
              <a:spcAft>
                <a:spcPct val="0"/>
              </a:spcAft>
              <a:defRPr sz="1200" b="1" kern="1200">
                <a:solidFill>
                  <a:schemeClr val="tx1"/>
                </a:solidFill>
                <a:latin typeface="Arial" charset="0"/>
                <a:ea typeface="SimSun" pitchFamily="2" charset="-122"/>
                <a:cs typeface="+mn-cs"/>
              </a:defRPr>
            </a:lvl4pPr>
            <a:lvl5pPr marL="1828800" algn="l" rtl="0" fontAlgn="base">
              <a:spcBef>
                <a:spcPct val="0"/>
              </a:spcBef>
              <a:spcAft>
                <a:spcPct val="0"/>
              </a:spcAft>
              <a:defRPr sz="1200" b="1" kern="1200">
                <a:solidFill>
                  <a:schemeClr val="tx1"/>
                </a:solidFill>
                <a:latin typeface="Arial" charset="0"/>
                <a:ea typeface="SimSun" pitchFamily="2" charset="-122"/>
                <a:cs typeface="+mn-cs"/>
              </a:defRPr>
            </a:lvl5pPr>
            <a:lvl6pPr marL="2286000" algn="l" defTabSz="914400" rtl="0" eaLnBrk="1" latinLnBrk="0" hangingPunct="1">
              <a:defRPr sz="1200" b="1" kern="1200">
                <a:solidFill>
                  <a:schemeClr val="tx1"/>
                </a:solidFill>
                <a:latin typeface="Arial" charset="0"/>
                <a:ea typeface="SimSun" pitchFamily="2" charset="-122"/>
                <a:cs typeface="+mn-cs"/>
              </a:defRPr>
            </a:lvl6pPr>
            <a:lvl7pPr marL="2743200" algn="l" defTabSz="914400" rtl="0" eaLnBrk="1" latinLnBrk="0" hangingPunct="1">
              <a:defRPr sz="1200" b="1" kern="1200">
                <a:solidFill>
                  <a:schemeClr val="tx1"/>
                </a:solidFill>
                <a:latin typeface="Arial" charset="0"/>
                <a:ea typeface="SimSun" pitchFamily="2" charset="-122"/>
                <a:cs typeface="+mn-cs"/>
              </a:defRPr>
            </a:lvl7pPr>
            <a:lvl8pPr marL="3200400" algn="l" defTabSz="914400" rtl="0" eaLnBrk="1" latinLnBrk="0" hangingPunct="1">
              <a:defRPr sz="1200" b="1" kern="1200">
                <a:solidFill>
                  <a:schemeClr val="tx1"/>
                </a:solidFill>
                <a:latin typeface="Arial" charset="0"/>
                <a:ea typeface="SimSun" pitchFamily="2" charset="-122"/>
                <a:cs typeface="+mn-cs"/>
              </a:defRPr>
            </a:lvl8pPr>
            <a:lvl9pPr marL="3657600" algn="l" defTabSz="914400" rtl="0" eaLnBrk="1" latinLnBrk="0" hangingPunct="1">
              <a:defRPr sz="1200" b="1" kern="1200">
                <a:solidFill>
                  <a:schemeClr val="tx1"/>
                </a:solidFill>
                <a:latin typeface="Arial" charset="0"/>
                <a:ea typeface="SimSun" pitchFamily="2" charset="-122"/>
                <a:cs typeface="+mn-cs"/>
              </a:defRPr>
            </a:lvl9pPr>
          </a:lstStyle>
          <a:p>
            <a:pPr>
              <a:spcBef>
                <a:spcPct val="50000"/>
              </a:spcBef>
              <a:defRPr/>
            </a:pPr>
            <a:r>
              <a:rPr lang="en-US" sz="900" b="0" dirty="0">
                <a:solidFill>
                  <a:srgbClr val="000000"/>
                </a:solidFill>
              </a:rPr>
              <a:t>Source: Prepared by </a:t>
            </a:r>
            <a:r>
              <a:rPr lang="en-US" sz="900" b="0" dirty="0">
                <a:solidFill>
                  <a:srgbClr val="000000"/>
                </a:solidFill>
                <a:hlinkClick r:id="rId3"/>
              </a:rPr>
              <a:t>www.aidsdatahub.org</a:t>
            </a:r>
            <a:r>
              <a:rPr lang="en-US" sz="900" b="0" dirty="0">
                <a:solidFill>
                  <a:srgbClr val="000000"/>
                </a:solidFill>
              </a:rPr>
              <a:t>  based on Ministry of Health Singapore (2008). National </a:t>
            </a:r>
            <a:r>
              <a:rPr lang="en-US" sz="900" b="0" dirty="0" err="1">
                <a:solidFill>
                  <a:srgbClr val="000000"/>
                </a:solidFill>
              </a:rPr>
              <a:t>Behavioural</a:t>
            </a:r>
            <a:r>
              <a:rPr lang="en-US" sz="900" b="0" dirty="0">
                <a:solidFill>
                  <a:srgbClr val="000000"/>
                </a:solidFill>
              </a:rPr>
              <a:t> Surveillance Survey (NBSS) on HIV/AIDS among the General Population 2007.</a:t>
            </a:r>
          </a:p>
        </p:txBody>
      </p:sp>
    </p:spTree>
    <p:extLst>
      <p:ext uri="{BB962C8B-B14F-4D97-AF65-F5344CB8AC3E}">
        <p14:creationId xmlns:p14="http://schemas.microsoft.com/office/powerpoint/2010/main" val="115221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239318" y="1557152"/>
            <a:ext cx="11532653"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surveyed population (18-69) who are willing to share a meal with an HIV infected person by gender and age group, 2007</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D8866CE-430D-43A3-93FD-4B1150577083}"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302925122"/>
              </p:ext>
            </p:extLst>
          </p:nvPr>
        </p:nvGraphicFramePr>
        <p:xfrm>
          <a:off x="1391296" y="2781572"/>
          <a:ext cx="9447570" cy="34571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49"/>
          <p:cNvSpPr txBox="1">
            <a:spLocks noChangeArrowheads="1"/>
          </p:cNvSpPr>
          <p:nvPr/>
        </p:nvSpPr>
        <p:spPr bwMode="auto">
          <a:xfrm>
            <a:off x="0" y="6490170"/>
            <a:ext cx="10869785" cy="248412"/>
          </a:xfrm>
          <a:prstGeom prst="rect">
            <a:avLst/>
          </a:prstGeom>
          <a:noFill/>
          <a:ln w="9525">
            <a:noFill/>
            <a:miter lim="800000"/>
            <a:headEnd/>
            <a:tailEnd/>
          </a:ln>
        </p:spPr>
        <p:txBody>
          <a:bodyPr lIns="108850" tIns="54425" rIns="108850" bIns="54425">
            <a:spAutoFit/>
          </a:bodyPr>
          <a:lstStyle>
            <a:defPPr>
              <a:defRPr lang="en-US"/>
            </a:defPPr>
            <a:lvl1pPr algn="l" rtl="0" fontAlgn="base">
              <a:spcBef>
                <a:spcPct val="0"/>
              </a:spcBef>
              <a:spcAft>
                <a:spcPct val="0"/>
              </a:spcAft>
              <a:defRPr sz="1200" b="1" kern="1200">
                <a:solidFill>
                  <a:schemeClr val="tx1"/>
                </a:solidFill>
                <a:latin typeface="Arial" charset="0"/>
                <a:ea typeface="SimSun" pitchFamily="2" charset="-122"/>
                <a:cs typeface="+mn-cs"/>
              </a:defRPr>
            </a:lvl1pPr>
            <a:lvl2pPr marL="457200" algn="l" rtl="0" fontAlgn="base">
              <a:spcBef>
                <a:spcPct val="0"/>
              </a:spcBef>
              <a:spcAft>
                <a:spcPct val="0"/>
              </a:spcAft>
              <a:defRPr sz="1200" b="1" kern="1200">
                <a:solidFill>
                  <a:schemeClr val="tx1"/>
                </a:solidFill>
                <a:latin typeface="Arial" charset="0"/>
                <a:ea typeface="SimSun" pitchFamily="2" charset="-122"/>
                <a:cs typeface="+mn-cs"/>
              </a:defRPr>
            </a:lvl2pPr>
            <a:lvl3pPr marL="914400" algn="l" rtl="0" fontAlgn="base">
              <a:spcBef>
                <a:spcPct val="0"/>
              </a:spcBef>
              <a:spcAft>
                <a:spcPct val="0"/>
              </a:spcAft>
              <a:defRPr sz="1200" b="1" kern="1200">
                <a:solidFill>
                  <a:schemeClr val="tx1"/>
                </a:solidFill>
                <a:latin typeface="Arial" charset="0"/>
                <a:ea typeface="SimSun" pitchFamily="2" charset="-122"/>
                <a:cs typeface="+mn-cs"/>
              </a:defRPr>
            </a:lvl3pPr>
            <a:lvl4pPr marL="1371600" algn="l" rtl="0" fontAlgn="base">
              <a:spcBef>
                <a:spcPct val="0"/>
              </a:spcBef>
              <a:spcAft>
                <a:spcPct val="0"/>
              </a:spcAft>
              <a:defRPr sz="1200" b="1" kern="1200">
                <a:solidFill>
                  <a:schemeClr val="tx1"/>
                </a:solidFill>
                <a:latin typeface="Arial" charset="0"/>
                <a:ea typeface="SimSun" pitchFamily="2" charset="-122"/>
                <a:cs typeface="+mn-cs"/>
              </a:defRPr>
            </a:lvl4pPr>
            <a:lvl5pPr marL="1828800" algn="l" rtl="0" fontAlgn="base">
              <a:spcBef>
                <a:spcPct val="0"/>
              </a:spcBef>
              <a:spcAft>
                <a:spcPct val="0"/>
              </a:spcAft>
              <a:defRPr sz="1200" b="1" kern="1200">
                <a:solidFill>
                  <a:schemeClr val="tx1"/>
                </a:solidFill>
                <a:latin typeface="Arial" charset="0"/>
                <a:ea typeface="SimSun" pitchFamily="2" charset="-122"/>
                <a:cs typeface="+mn-cs"/>
              </a:defRPr>
            </a:lvl5pPr>
            <a:lvl6pPr marL="2286000" algn="l" defTabSz="914400" rtl="0" eaLnBrk="1" latinLnBrk="0" hangingPunct="1">
              <a:defRPr sz="1200" b="1" kern="1200">
                <a:solidFill>
                  <a:schemeClr val="tx1"/>
                </a:solidFill>
                <a:latin typeface="Arial" charset="0"/>
                <a:ea typeface="SimSun" pitchFamily="2" charset="-122"/>
                <a:cs typeface="+mn-cs"/>
              </a:defRPr>
            </a:lvl6pPr>
            <a:lvl7pPr marL="2743200" algn="l" defTabSz="914400" rtl="0" eaLnBrk="1" latinLnBrk="0" hangingPunct="1">
              <a:defRPr sz="1200" b="1" kern="1200">
                <a:solidFill>
                  <a:schemeClr val="tx1"/>
                </a:solidFill>
                <a:latin typeface="Arial" charset="0"/>
                <a:ea typeface="SimSun" pitchFamily="2" charset="-122"/>
                <a:cs typeface="+mn-cs"/>
              </a:defRPr>
            </a:lvl7pPr>
            <a:lvl8pPr marL="3200400" algn="l" defTabSz="914400" rtl="0" eaLnBrk="1" latinLnBrk="0" hangingPunct="1">
              <a:defRPr sz="1200" b="1" kern="1200">
                <a:solidFill>
                  <a:schemeClr val="tx1"/>
                </a:solidFill>
                <a:latin typeface="Arial" charset="0"/>
                <a:ea typeface="SimSun" pitchFamily="2" charset="-122"/>
                <a:cs typeface="+mn-cs"/>
              </a:defRPr>
            </a:lvl8pPr>
            <a:lvl9pPr marL="3657600" algn="l" defTabSz="914400" rtl="0" eaLnBrk="1" latinLnBrk="0" hangingPunct="1">
              <a:defRPr sz="1200" b="1" kern="1200">
                <a:solidFill>
                  <a:schemeClr val="tx1"/>
                </a:solidFill>
                <a:latin typeface="Arial" charset="0"/>
                <a:ea typeface="SimSun" pitchFamily="2" charset="-122"/>
                <a:cs typeface="+mn-cs"/>
              </a:defRPr>
            </a:lvl9pPr>
          </a:lstStyle>
          <a:p>
            <a:pPr>
              <a:spcBef>
                <a:spcPct val="50000"/>
              </a:spcBef>
              <a:defRPr/>
            </a:pPr>
            <a:r>
              <a:rPr lang="en-US" sz="900" b="0" dirty="0">
                <a:solidFill>
                  <a:srgbClr val="000000"/>
                </a:solidFill>
              </a:rPr>
              <a:t>Source: Prepared by </a:t>
            </a:r>
            <a:r>
              <a:rPr lang="en-US" sz="900" b="0" dirty="0">
                <a:solidFill>
                  <a:srgbClr val="000000"/>
                </a:solidFill>
                <a:hlinkClick r:id="rId3"/>
              </a:rPr>
              <a:t>www.aidsdatahub.org</a:t>
            </a:r>
            <a:r>
              <a:rPr lang="en-US" sz="900" b="0" dirty="0">
                <a:solidFill>
                  <a:srgbClr val="000000"/>
                </a:solidFill>
              </a:rPr>
              <a:t>  based on Ministry of Health Singapore (2008). National </a:t>
            </a:r>
            <a:r>
              <a:rPr lang="en-US" sz="900" b="0" dirty="0" err="1">
                <a:solidFill>
                  <a:srgbClr val="000000"/>
                </a:solidFill>
              </a:rPr>
              <a:t>Behavioural</a:t>
            </a:r>
            <a:r>
              <a:rPr lang="en-US" sz="900" b="0" dirty="0">
                <a:solidFill>
                  <a:srgbClr val="000000"/>
                </a:solidFill>
              </a:rPr>
              <a:t> Surveillance Survey (NBSS) on HIV/AIDS among the General Population 2007.</a:t>
            </a:r>
          </a:p>
        </p:txBody>
      </p:sp>
    </p:spTree>
    <p:extLst>
      <p:ext uri="{BB962C8B-B14F-4D97-AF65-F5344CB8AC3E}">
        <p14:creationId xmlns:p14="http://schemas.microsoft.com/office/powerpoint/2010/main" val="115437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HIV expenditure</a:t>
            </a:r>
            <a:br>
              <a:rPr lang="en-US" altLang="zh-CN" sz="6400">
                <a:cs typeface="Cordia New" pitchFamily="34" charset="-34"/>
              </a:rPr>
            </a:br>
            <a:endParaRPr lang="en-US">
              <a:cs typeface="Cordia New" pitchFamily="34" charset="-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Domestic public funding, 2007-2013</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24</a:t>
            </a:fld>
            <a:endParaRPr lang="th-TH" dirty="0"/>
          </a:p>
        </p:txBody>
      </p:sp>
      <p:sp>
        <p:nvSpPr>
          <p:cNvPr id="5" name="Rectangle 4"/>
          <p:cNvSpPr/>
          <p:nvPr/>
        </p:nvSpPr>
        <p:spPr>
          <a:xfrm>
            <a:off x="239318" y="6541669"/>
            <a:ext cx="6095207" cy="248412"/>
          </a:xfrm>
          <a:prstGeom prst="rect">
            <a:avLst/>
          </a:prstGeom>
        </p:spPr>
        <p:txBody>
          <a:bodyPr lIns="108850" tIns="54425" rIns="108850" bIns="54425">
            <a:spAutoFit/>
          </a:bodyPr>
          <a:lstStyle/>
          <a:p>
            <a:r>
              <a:rPr lang="en-US" sz="900" dirty="0"/>
              <a:t>Source: Prepared by www.aidsdatahub.org based on www.aidsinfoonline.org </a:t>
            </a:r>
          </a:p>
        </p:txBody>
      </p:sp>
      <p:graphicFrame>
        <p:nvGraphicFramePr>
          <p:cNvPr id="7" name="Chart 6"/>
          <p:cNvGraphicFramePr>
            <a:graphicFrameLocks noGrp="1"/>
          </p:cNvGraphicFramePr>
          <p:nvPr>
            <p:extLst>
              <p:ext uri="{D42A27DB-BD31-4B8C-83A1-F6EECF244321}">
                <p14:modId xmlns:p14="http://schemas.microsoft.com/office/powerpoint/2010/main" val="2357625598"/>
              </p:ext>
            </p:extLst>
          </p:nvPr>
        </p:nvGraphicFramePr>
        <p:xfrm>
          <a:off x="431314" y="2205376"/>
          <a:ext cx="11135788" cy="4177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17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AIDS spending by category, 2009-2011</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Rectangle 4"/>
          <p:cNvSpPr/>
          <p:nvPr/>
        </p:nvSpPr>
        <p:spPr>
          <a:xfrm>
            <a:off x="335316" y="6526857"/>
            <a:ext cx="6095207" cy="279190"/>
          </a:xfrm>
          <a:prstGeom prst="rect">
            <a:avLst/>
          </a:prstGeom>
        </p:spPr>
        <p:txBody>
          <a:bodyPr lIns="108850" tIns="54425" rIns="108850" bIns="54425">
            <a:spAutoFit/>
          </a:bodyPr>
          <a:lstStyle/>
          <a:p>
            <a:r>
              <a:rPr lang="en-US" sz="1100" dirty="0">
                <a:solidFill>
                  <a:prstClr val="black"/>
                </a:solidFill>
              </a:rPr>
              <a:t>Source: Prepared by www.aidsdatahub.org based on www.aidsinfoonline.org </a:t>
            </a:r>
          </a:p>
        </p:txBody>
      </p:sp>
      <p:graphicFrame>
        <p:nvGraphicFramePr>
          <p:cNvPr id="7" name="Chart 6"/>
          <p:cNvGraphicFramePr>
            <a:graphicFrameLocks noGrp="1"/>
          </p:cNvGraphicFramePr>
          <p:nvPr>
            <p:extLst>
              <p:ext uri="{D42A27DB-BD31-4B8C-83A1-F6EECF244321}">
                <p14:modId xmlns:p14="http://schemas.microsoft.com/office/powerpoint/2010/main" val="4185206499"/>
              </p:ext>
            </p:extLst>
          </p:nvPr>
        </p:nvGraphicFramePr>
        <p:xfrm>
          <a:off x="527313" y="1989303"/>
          <a:ext cx="11327784" cy="4465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72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National response</a:t>
            </a:r>
            <a:br>
              <a:rPr lang="en-US" altLang="zh-CN" sz="6400">
                <a:cs typeface="Cordia New" pitchFamily="34" charset="-34"/>
              </a:rPr>
            </a:br>
            <a:endParaRPr lang="en-US">
              <a:cs typeface="Cordia New" pitchFamily="34"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45336"/>
            <a:ext cx="11202104" cy="504117"/>
          </a:xfrm>
        </p:spPr>
        <p:txBody>
          <a:bodyPr/>
          <a:lstStyle/>
          <a:p>
            <a:r>
              <a:rPr lang="en-US" sz="2400" dirty="0"/>
              <a:t>Proportion of key populations who received an HIV test in the last 12 months and know their results, 2009-2013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solidFill>
                  <a:prstClr val="black">
                    <a:tint val="75000"/>
                  </a:prstClr>
                </a:solidFill>
              </a:rPr>
              <a:pPr>
                <a:defRPr/>
              </a:pPr>
              <a:t>27</a:t>
            </a:fld>
            <a:endParaRPr lang="th-TH">
              <a:solidFill>
                <a:prstClr val="black">
                  <a:tint val="75000"/>
                </a:prstClr>
              </a:solidFill>
            </a:endParaRPr>
          </a:p>
        </p:txBody>
      </p:sp>
      <p:sp>
        <p:nvSpPr>
          <p:cNvPr id="7" name="TextBox 1"/>
          <p:cNvSpPr txBox="1"/>
          <p:nvPr/>
        </p:nvSpPr>
        <p:spPr>
          <a:xfrm>
            <a:off x="143323" y="6382809"/>
            <a:ext cx="10472822" cy="3580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2"/>
              </a:rPr>
              <a:t>www.aidsdatahub.org</a:t>
            </a:r>
            <a:r>
              <a:rPr lang="en-GB" sz="900" dirty="0">
                <a:solidFill>
                  <a:prstClr val="black"/>
                </a:solidFill>
                <a:cs typeface="Arial" pitchFamily="34" charset="0"/>
              </a:rPr>
              <a:t> based on 1. Ministry of Health Singapore. (2010). UNGASS Country Progress Report: Singapore; </a:t>
            </a:r>
          </a:p>
          <a:p>
            <a:r>
              <a:rPr lang="en-GB" sz="900" dirty="0">
                <a:solidFill>
                  <a:prstClr val="black"/>
                </a:solidFill>
                <a:cs typeface="Arial" pitchFamily="34" charset="0"/>
              </a:rPr>
              <a:t>2. Ministry of Health Singapore. (2012). Singapore Global AIDS Response Progress Report, 2012; and 3. </a:t>
            </a:r>
            <a:r>
              <a:rPr lang="en-GB" sz="900" dirty="0">
                <a:solidFill>
                  <a:prstClr val="black"/>
                </a:solidFill>
                <a:cs typeface="Arial" pitchFamily="34" charset="0"/>
                <a:hlinkClick r:id="rId3"/>
              </a:rPr>
              <a:t>www.aidsinfoonline.org</a:t>
            </a:r>
            <a:r>
              <a:rPr lang="en-GB" sz="900" dirty="0">
                <a:solidFill>
                  <a:prstClr val="black"/>
                </a:solidFill>
                <a:cs typeface="Arial" pitchFamily="34" charset="0"/>
              </a:rPr>
              <a:t> </a:t>
            </a:r>
          </a:p>
        </p:txBody>
      </p:sp>
      <p:graphicFrame>
        <p:nvGraphicFramePr>
          <p:cNvPr id="9" name="Chart 8"/>
          <p:cNvGraphicFramePr>
            <a:graphicFrameLocks noGrp="1"/>
          </p:cNvGraphicFramePr>
          <p:nvPr>
            <p:extLst>
              <p:ext uri="{D42A27DB-BD31-4B8C-83A1-F6EECF244321}">
                <p14:modId xmlns:p14="http://schemas.microsoft.com/office/powerpoint/2010/main" val="1433315516"/>
              </p:ext>
            </p:extLst>
          </p:nvPr>
        </p:nvGraphicFramePr>
        <p:xfrm>
          <a:off x="431315" y="2277400"/>
          <a:ext cx="11423782" cy="4033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5505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Percent distribution by history of last HIV test among MSM, 2007-2013</a:t>
            </a:r>
            <a:endParaRPr lang="en-GB" sz="2400" dirty="0"/>
          </a:p>
        </p:txBody>
      </p:sp>
      <p:sp>
        <p:nvSpPr>
          <p:cNvPr id="5" name="Slide Number Placeholder 4"/>
          <p:cNvSpPr>
            <a:spLocks noGrp="1"/>
          </p:cNvSpPr>
          <p:nvPr>
            <p:ph type="sldNum" sz="quarter" idx="10"/>
          </p:nvPr>
        </p:nvSpPr>
        <p:spPr/>
        <p:txBody>
          <a:bodyPr/>
          <a:lstStyle/>
          <a:p>
            <a:pPr>
              <a:defRPr/>
            </a:pPr>
            <a:fld id="{93762BE0-6964-4469-8C37-9F9A0EDA1DA8}" type="slidenum">
              <a:rPr lang="th-TH" smtClean="0">
                <a:solidFill>
                  <a:prstClr val="black">
                    <a:tint val="75000"/>
                  </a:prstClr>
                </a:solidFill>
              </a:rPr>
              <a:pPr>
                <a:defRPr/>
              </a:pPr>
              <a:t>28</a:t>
            </a:fld>
            <a:endParaRPr lang="th-TH">
              <a:solidFill>
                <a:prstClr val="black">
                  <a:tint val="75000"/>
                </a:prstClr>
              </a:solidFill>
            </a:endParaRPr>
          </a:p>
        </p:txBody>
      </p:sp>
      <p:sp>
        <p:nvSpPr>
          <p:cNvPr id="7" name="Rectangle 6"/>
          <p:cNvSpPr/>
          <p:nvPr/>
        </p:nvSpPr>
        <p:spPr>
          <a:xfrm>
            <a:off x="239318" y="6393320"/>
            <a:ext cx="11423782" cy="386912"/>
          </a:xfrm>
          <a:prstGeom prst="rect">
            <a:avLst/>
          </a:prstGeom>
        </p:spPr>
        <p:txBody>
          <a:bodyPr wrap="square" lIns="108850" tIns="54425" rIns="108850" bIns="54425">
            <a:spAutoFit/>
          </a:bodyPr>
          <a:lstStyle/>
          <a:p>
            <a:r>
              <a:rPr lang="en-US" sz="900" dirty="0"/>
              <a:t>Source: Prepared by </a:t>
            </a:r>
            <a:r>
              <a:rPr lang="en-US" sz="900" dirty="0">
                <a:hlinkClick r:id="rId2"/>
              </a:rPr>
              <a:t>www.aidsdatahub.org</a:t>
            </a:r>
            <a:r>
              <a:rPr lang="en-US" sz="900" dirty="0"/>
              <a:t> based on 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a:t>
            </a:r>
            <a:r>
              <a:rPr lang="en-US" sz="900" dirty="0" err="1"/>
              <a:t>Mem</a:t>
            </a:r>
            <a:r>
              <a:rPr lang="en-US" sz="900" dirty="0"/>
              <a:t> (MSM) – August 2013 – October 2013.</a:t>
            </a:r>
          </a:p>
        </p:txBody>
      </p:sp>
      <p:graphicFrame>
        <p:nvGraphicFramePr>
          <p:cNvPr id="8" name="Chart 7"/>
          <p:cNvGraphicFramePr>
            <a:graphicFrameLocks noGrp="1"/>
          </p:cNvGraphicFramePr>
          <p:nvPr>
            <p:extLst>
              <p:ext uri="{D42A27DB-BD31-4B8C-83A1-F6EECF244321}">
                <p14:modId xmlns:p14="http://schemas.microsoft.com/office/powerpoint/2010/main" val="114751350"/>
              </p:ext>
            </p:extLst>
          </p:nvPr>
        </p:nvGraphicFramePr>
        <p:xfrm>
          <a:off x="335317" y="2349424"/>
          <a:ext cx="11519780" cy="4043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8321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29</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dirty="0"/>
              <a:t>ART scale-up, 2000 - 2020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0000-00001E000000}"/>
              </a:ext>
            </a:extLst>
          </p:cNvPr>
          <p:cNvGraphicFramePr>
            <a:graphicFrameLocks noGrp="1"/>
          </p:cNvGraphicFramePr>
          <p:nvPr/>
        </p:nvGraphicFramePr>
        <p:xfrm>
          <a:off x="1752372" y="2400755"/>
          <a:ext cx="8685669" cy="4114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589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6459" y="141357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41766052"/>
              </p:ext>
            </p:extLst>
          </p:nvPr>
        </p:nvGraphicFramePr>
        <p:xfrm>
          <a:off x="527313" y="1902910"/>
          <a:ext cx="11135788" cy="4105415"/>
        </p:xfrm>
        <a:graphic>
          <a:graphicData uri="http://schemas.openxmlformats.org/drawingml/2006/table">
            <a:tbl>
              <a:tblPr/>
              <a:tblGrid>
                <a:gridCol w="8807339">
                  <a:extLst>
                    <a:ext uri="{9D8B030D-6E8A-4147-A177-3AD203B41FA5}">
                      <a16:colId xmlns:a16="http://schemas.microsoft.com/office/drawing/2014/main" val="20000"/>
                    </a:ext>
                  </a:extLst>
                </a:gridCol>
                <a:gridCol w="2328449">
                  <a:extLst>
                    <a:ext uri="{9D8B030D-6E8A-4147-A177-3AD203B41FA5}">
                      <a16:colId xmlns:a16="http://schemas.microsoft.com/office/drawing/2014/main" val="20001"/>
                    </a:ext>
                  </a:extLst>
                </a:gridCol>
              </a:tblGrid>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5,604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2,840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100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9.8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11/0.912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23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80/86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97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804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85,209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8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4,047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46533" y="6008312"/>
            <a:ext cx="12143879" cy="879354"/>
          </a:xfrm>
          <a:prstGeom prst="rect">
            <a:avLst/>
          </a:prstGeom>
        </p:spPr>
        <p:txBody>
          <a:bodyPr wrap="square" lIns="108850" tIns="54425" rIns="108850" bIns="54425">
            <a:spAutoFit/>
          </a:bodyPr>
          <a:lstStyle/>
          <a:p>
            <a:pPr algn="just"/>
            <a:r>
              <a:rPr lang="en-US" sz="10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1000" dirty="0" err="1">
                <a:solidFill>
                  <a:prstClr val="black"/>
                </a:solidFill>
                <a:latin typeface="Arial"/>
                <a:cs typeface="+mn-cs"/>
              </a:rPr>
              <a:t>Palanivel</a:t>
            </a:r>
            <a:r>
              <a:rPr lang="en-US" sz="1000" dirty="0">
                <a:solidFill>
                  <a:prstClr val="black"/>
                </a:solidFill>
                <a:latin typeface="Arial"/>
                <a:cs typeface="+mn-cs"/>
              </a:rPr>
              <a:t>, T., </a:t>
            </a:r>
            <a:r>
              <a:rPr lang="en-US" sz="1000" dirty="0" err="1">
                <a:solidFill>
                  <a:prstClr val="black"/>
                </a:solidFill>
                <a:latin typeface="Arial"/>
                <a:cs typeface="+mn-cs"/>
              </a:rPr>
              <a:t>Mirza</a:t>
            </a:r>
            <a:r>
              <a:rPr lang="en-US" sz="1000" dirty="0">
                <a:solidFill>
                  <a:prstClr val="black"/>
                </a:solidFill>
                <a:latin typeface="Arial"/>
                <a:cs typeface="+mn-cs"/>
              </a:rPr>
              <a:t>, T., </a:t>
            </a:r>
            <a:r>
              <a:rPr lang="en-US" sz="1000" dirty="0" err="1">
                <a:solidFill>
                  <a:prstClr val="black"/>
                </a:solidFill>
                <a:latin typeface="Arial"/>
                <a:cs typeface="+mn-cs"/>
              </a:rPr>
              <a:t>Tiwari</a:t>
            </a:r>
            <a:r>
              <a:rPr lang="en-US" sz="1000" dirty="0">
                <a:solidFill>
                  <a:prstClr val="black"/>
                </a:solidFill>
                <a:latin typeface="Arial"/>
                <a:cs typeface="+mn-cs"/>
              </a:rPr>
              <a:t>, B. N., </a:t>
            </a:r>
            <a:r>
              <a:rPr lang="en-US" sz="1000" dirty="0" err="1">
                <a:solidFill>
                  <a:prstClr val="black"/>
                </a:solidFill>
                <a:latin typeface="Arial"/>
                <a:cs typeface="+mn-cs"/>
              </a:rPr>
              <a:t>Standley</a:t>
            </a:r>
            <a:r>
              <a:rPr lang="en-US" sz="10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and 6. World Bank Group. (2016). World Development Indicators 2016.</a:t>
            </a:r>
            <a:endParaRPr lang="en-GB" sz="10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712841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30</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2" y="1356234"/>
            <a:ext cx="11858727" cy="503934"/>
          </a:xfrm>
        </p:spPr>
        <p:txBody>
          <a:bodyPr/>
          <a:lstStyle/>
          <a:p>
            <a:r>
              <a:rPr lang="en-US" dirty="0"/>
              <a:t>Estimated adults living with HIV, adults receiving ARVs, and adult ART coverage,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2757722083"/>
              </p:ext>
            </p:extLst>
          </p:nvPr>
        </p:nvGraphicFramePr>
        <p:xfrm>
          <a:off x="1661810" y="2394769"/>
          <a:ext cx="8866792" cy="4114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119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31</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557586"/>
            <a:ext cx="11202104" cy="503934"/>
          </a:xfrm>
        </p:spPr>
        <p:txBody>
          <a:bodyPr/>
          <a:lstStyle/>
          <a:p>
            <a:r>
              <a:rPr lang="en-US" dirty="0"/>
              <a:t>Treatment cascade, 2020</a:t>
            </a:r>
          </a:p>
        </p:txBody>
      </p:sp>
      <p:graphicFrame>
        <p:nvGraphicFramePr>
          <p:cNvPr id="5" name="Chart 4">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86551511"/>
              </p:ext>
            </p:extLst>
          </p:nvPr>
        </p:nvGraphicFramePr>
        <p:xfrm>
          <a:off x="1980942" y="2325038"/>
          <a:ext cx="8228528" cy="41142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4E9D12C4-B7A9-401C-BFEE-7D65F4FF1A48}"/>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(2021). UNAIDS HIV estimates 1990-2020 and Global AIDS Monitoring</a:t>
            </a:r>
          </a:p>
        </p:txBody>
      </p:sp>
    </p:spTree>
    <p:extLst>
      <p:ext uri="{BB962C8B-B14F-4D97-AF65-F5344CB8AC3E}">
        <p14:creationId xmlns:p14="http://schemas.microsoft.com/office/powerpoint/2010/main" val="322839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32</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9265" y="1634872"/>
            <a:ext cx="11202104" cy="503934"/>
          </a:xfrm>
        </p:spPr>
        <p:txBody>
          <a:bodyPr/>
          <a:lstStyle/>
          <a:p>
            <a:r>
              <a:rPr lang="en-US" dirty="0"/>
              <a:t>HIV testing and treatment cascade,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(2021). UNAIDS HIV estimates 1990-2020</a:t>
            </a:r>
          </a:p>
        </p:txBody>
      </p:sp>
      <p:graphicFrame>
        <p:nvGraphicFramePr>
          <p:cNvPr id="5" name="Chart 4">
            <a:extLst>
              <a:ext uri="{FF2B5EF4-FFF2-40B4-BE49-F238E27FC236}">
                <a16:creationId xmlns:a16="http://schemas.microsoft.com/office/drawing/2014/main" id="{00000000-0008-0000-1800-000002000000}"/>
              </a:ext>
            </a:extLst>
          </p:cNvPr>
          <p:cNvGraphicFramePr>
            <a:graphicFrameLocks/>
          </p:cNvGraphicFramePr>
          <p:nvPr>
            <p:extLst>
              <p:ext uri="{D42A27DB-BD31-4B8C-83A1-F6EECF244321}">
                <p14:modId xmlns:p14="http://schemas.microsoft.com/office/powerpoint/2010/main" val="3129352997"/>
              </p:ext>
            </p:extLst>
          </p:nvPr>
        </p:nvGraphicFramePr>
        <p:xfrm>
          <a:off x="2438082" y="2325038"/>
          <a:ext cx="7314248" cy="4205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541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33</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dirty="0"/>
              <a:t>PMTCT cascade, 2020</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(2021). UNAIDS HIV estimates 1990-2020 and Global AIDS Monitoring (GAM) </a:t>
            </a:r>
          </a:p>
        </p:txBody>
      </p:sp>
      <p:graphicFrame>
        <p:nvGraphicFramePr>
          <p:cNvPr id="5" name="Chart 4">
            <a:extLst>
              <a:ext uri="{FF2B5EF4-FFF2-40B4-BE49-F238E27FC236}">
                <a16:creationId xmlns:a16="http://schemas.microsoft.com/office/drawing/2014/main" id="{00000000-0008-0000-1900-000002000000}"/>
              </a:ext>
            </a:extLst>
          </p:cNvPr>
          <p:cNvGraphicFramePr>
            <a:graphicFrameLocks/>
          </p:cNvGraphicFramePr>
          <p:nvPr/>
        </p:nvGraphicFramePr>
        <p:xfrm>
          <a:off x="1706658" y="2325037"/>
          <a:ext cx="8777097" cy="3931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851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58" y="1701827"/>
            <a:ext cx="11115346" cy="503934"/>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571" y="6591682"/>
            <a:ext cx="10435402" cy="230802"/>
          </a:xfrm>
          <a:prstGeom prst="rect">
            <a:avLst/>
          </a:prstGeom>
        </p:spPr>
        <p:txBody>
          <a:bodyPr wrap="square">
            <a:spAutoFit/>
          </a:bodyPr>
          <a:lstStyle/>
          <a:p>
            <a:pPr defTabSz="914309">
              <a:defRPr/>
            </a:pPr>
            <a:r>
              <a:rPr lang="en-US" sz="900" dirty="0">
                <a:solidFill>
                  <a:prstClr val="black"/>
                </a:solidFill>
                <a:cs typeface="Arial" pitchFamily="34" charset="0"/>
              </a:rPr>
              <a:t>Sources: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UNAIDS. (2021). Global AIDS Update 2021. Confronting Inequalities: Lessons for pandemic responses from 40 years of AIDS.</a:t>
            </a:r>
            <a:endParaRPr lang="en-GB" sz="900" dirty="0">
              <a:solidFill>
                <a:prstClr val="black"/>
              </a:solidFill>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27" y="2440925"/>
          <a:ext cx="10799796" cy="1564858"/>
        </p:xfrm>
        <a:graphic>
          <a:graphicData uri="http://schemas.openxmlformats.org/drawingml/2006/table">
            <a:tbl>
              <a:tblPr firstRow="1" bandRow="1">
                <a:tableStyleId>{5C22544A-7EE6-4342-B048-85BDC9FD1C3A}</a:tableStyleId>
              </a:tblPr>
              <a:tblGrid>
                <a:gridCol w="1799966">
                  <a:extLst>
                    <a:ext uri="{9D8B030D-6E8A-4147-A177-3AD203B41FA5}">
                      <a16:colId xmlns:a16="http://schemas.microsoft.com/office/drawing/2014/main" val="905884813"/>
                    </a:ext>
                  </a:extLst>
                </a:gridCol>
                <a:gridCol w="1799966">
                  <a:extLst>
                    <a:ext uri="{9D8B030D-6E8A-4147-A177-3AD203B41FA5}">
                      <a16:colId xmlns:a16="http://schemas.microsoft.com/office/drawing/2014/main" val="2584309763"/>
                    </a:ext>
                  </a:extLst>
                </a:gridCol>
                <a:gridCol w="1799966">
                  <a:extLst>
                    <a:ext uri="{9D8B030D-6E8A-4147-A177-3AD203B41FA5}">
                      <a16:colId xmlns:a16="http://schemas.microsoft.com/office/drawing/2014/main" val="582424314"/>
                    </a:ext>
                  </a:extLst>
                </a:gridCol>
                <a:gridCol w="1799966">
                  <a:extLst>
                    <a:ext uri="{9D8B030D-6E8A-4147-A177-3AD203B41FA5}">
                      <a16:colId xmlns:a16="http://schemas.microsoft.com/office/drawing/2014/main" val="3389219002"/>
                    </a:ext>
                  </a:extLst>
                </a:gridCol>
                <a:gridCol w="1799966">
                  <a:extLst>
                    <a:ext uri="{9D8B030D-6E8A-4147-A177-3AD203B41FA5}">
                      <a16:colId xmlns:a16="http://schemas.microsoft.com/office/drawing/2014/main" val="3139281094"/>
                    </a:ext>
                  </a:extLst>
                </a:gridCol>
                <a:gridCol w="1799966">
                  <a:extLst>
                    <a:ext uri="{9D8B030D-6E8A-4147-A177-3AD203B41FA5}">
                      <a16:colId xmlns:a16="http://schemas.microsoft.com/office/drawing/2014/main" val="621351089"/>
                    </a:ext>
                  </a:extLst>
                </a:gridCol>
              </a:tblGrid>
              <a:tr h="1564858">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722" y="3969196"/>
            <a:ext cx="10224980" cy="1188565"/>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endParaRPr lang="en-US" sz="1800">
                <a:solidFill>
                  <a:prstClr val="white"/>
                </a:solidFill>
                <a:latin typeface="Arial"/>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endParaRPr lang="en-US" sz="1800">
                <a:solidFill>
                  <a:prstClr val="white"/>
                </a:solidFill>
                <a:latin typeface="Arial"/>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endParaRPr lang="en-US" sz="1800">
                <a:solidFill>
                  <a:prstClr val="white"/>
                </a:solidFill>
                <a:latin typeface="Arial"/>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endParaRPr lang="en-US" sz="1800">
                <a:solidFill>
                  <a:prstClr val="white"/>
                </a:solidFill>
                <a:latin typeface="Arial"/>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endParaRPr lang="en-US" sz="1800">
                <a:solidFill>
                  <a:prstClr val="white"/>
                </a:solidFill>
                <a:latin typeface="Arial"/>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endParaRPr lang="en-US" sz="1800">
                <a:solidFill>
                  <a:prstClr val="white"/>
                </a:solidFill>
                <a:latin typeface="Arial"/>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305" y="4357103"/>
            <a:ext cx="863983" cy="369284"/>
          </a:xfrm>
          <a:prstGeom prst="rect">
            <a:avLst/>
          </a:prstGeom>
          <a:noFill/>
        </p:spPr>
        <p:txBody>
          <a:bodyPr wrap="square" rtlCol="0">
            <a:spAutoFit/>
          </a:bodyPr>
          <a:lstStyle/>
          <a:p>
            <a:pPr defTabSz="914309" fontAlgn="auto">
              <a:spcBef>
                <a:spcPts val="0"/>
              </a:spcBef>
              <a:spcAft>
                <a:spcPts val="0"/>
              </a:spcAft>
              <a:defRPr/>
            </a:pPr>
            <a:r>
              <a:rPr lang="en-US" sz="1800" b="1" dirty="0">
                <a:solidFill>
                  <a:prstClr val="white"/>
                </a:solidFill>
                <a:latin typeface="Arial"/>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269" y="4357103"/>
            <a:ext cx="750546" cy="369284"/>
          </a:xfrm>
          <a:prstGeom prst="rect">
            <a:avLst/>
          </a:prstGeom>
          <a:noFill/>
        </p:spPr>
        <p:txBody>
          <a:bodyPr wrap="square" rtlCol="0">
            <a:spAutoFit/>
          </a:bodyPr>
          <a:lstStyle/>
          <a:p>
            <a:pPr defTabSz="914309" fontAlgn="auto">
              <a:spcBef>
                <a:spcPts val="0"/>
              </a:spcBef>
              <a:spcAft>
                <a:spcPts val="0"/>
              </a:spcAft>
              <a:defRPr/>
            </a:pPr>
            <a:r>
              <a:rPr lang="en-US" sz="1800" b="1" dirty="0">
                <a:solidFill>
                  <a:prstClr val="white"/>
                </a:solidFill>
                <a:latin typeface="Arial"/>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7939" y="4357103"/>
            <a:ext cx="911435" cy="369284"/>
          </a:xfrm>
          <a:prstGeom prst="rect">
            <a:avLst/>
          </a:prstGeom>
          <a:noFill/>
        </p:spPr>
        <p:txBody>
          <a:bodyPr wrap="square" rtlCol="0">
            <a:spAutoFit/>
          </a:bodyPr>
          <a:lstStyle/>
          <a:p>
            <a:pPr defTabSz="914309" fontAlgn="auto">
              <a:spcBef>
                <a:spcPts val="0"/>
              </a:spcBef>
              <a:spcAft>
                <a:spcPts val="0"/>
              </a:spcAft>
              <a:defRPr/>
            </a:pPr>
            <a:r>
              <a:rPr lang="en-US" sz="1800" b="1" dirty="0">
                <a:solidFill>
                  <a:prstClr val="white"/>
                </a:solidFill>
                <a:latin typeface="Arial"/>
                <a:cs typeface="+mn-cs"/>
              </a:rPr>
              <a:t>YES</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080" y="4357103"/>
            <a:ext cx="863983" cy="369284"/>
          </a:xfrm>
          <a:prstGeom prst="rect">
            <a:avLst/>
          </a:prstGeom>
          <a:noFill/>
        </p:spPr>
        <p:txBody>
          <a:bodyPr wrap="square" rtlCol="0">
            <a:spAutoFit/>
          </a:bodyPr>
          <a:lstStyle/>
          <a:p>
            <a:pPr defTabSz="914309" fontAlgn="auto">
              <a:spcBef>
                <a:spcPts val="0"/>
              </a:spcBef>
              <a:spcAft>
                <a:spcPts val="0"/>
              </a:spcAft>
              <a:defRPr/>
            </a:pPr>
            <a:r>
              <a:rPr lang="en-US" sz="1800" b="1" dirty="0">
                <a:solidFill>
                  <a:prstClr val="white"/>
                </a:solidFill>
                <a:latin typeface="Arial"/>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5708" y="4357103"/>
            <a:ext cx="863983" cy="369284"/>
          </a:xfrm>
          <a:prstGeom prst="rect">
            <a:avLst/>
          </a:prstGeom>
          <a:noFill/>
        </p:spPr>
        <p:txBody>
          <a:bodyPr wrap="square" rtlCol="0">
            <a:spAutoFit/>
          </a:bodyPr>
          <a:lstStyle/>
          <a:p>
            <a:pPr defTabSz="914309" fontAlgn="auto">
              <a:spcBef>
                <a:spcPts val="0"/>
              </a:spcBef>
              <a:spcAft>
                <a:spcPts val="0"/>
              </a:spcAft>
              <a:defRPr/>
            </a:pPr>
            <a:r>
              <a:rPr lang="en-US" sz="1800" b="1" dirty="0">
                <a:solidFill>
                  <a:prstClr val="white"/>
                </a:solidFill>
                <a:latin typeface="Arial"/>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3132" y="4357103"/>
            <a:ext cx="900571" cy="369284"/>
          </a:xfrm>
          <a:prstGeom prst="rect">
            <a:avLst/>
          </a:prstGeom>
          <a:noFill/>
        </p:spPr>
        <p:txBody>
          <a:bodyPr wrap="square" rtlCol="0">
            <a:spAutoFit/>
          </a:bodyPr>
          <a:lstStyle/>
          <a:p>
            <a:pPr defTabSz="914309" fontAlgn="auto">
              <a:spcBef>
                <a:spcPts val="0"/>
              </a:spcBef>
              <a:spcAft>
                <a:spcPts val="0"/>
              </a:spcAft>
              <a:defRPr/>
            </a:pPr>
            <a:r>
              <a:rPr lang="en-US" sz="1800" b="1" dirty="0">
                <a:solidFill>
                  <a:prstClr val="white"/>
                </a:solidFill>
                <a:latin typeface="Arial"/>
                <a:cs typeface="+mn-cs"/>
              </a:rPr>
              <a:t>YES *</a:t>
            </a:r>
          </a:p>
        </p:txBody>
      </p:sp>
      <p:sp>
        <p:nvSpPr>
          <p:cNvPr id="8" name="TextBox 7">
            <a:extLst>
              <a:ext uri="{FF2B5EF4-FFF2-40B4-BE49-F238E27FC236}">
                <a16:creationId xmlns:a16="http://schemas.microsoft.com/office/drawing/2014/main" id="{0852C4F3-1445-436B-8B51-A0E99616A290}"/>
              </a:ext>
            </a:extLst>
          </p:cNvPr>
          <p:cNvSpPr txBox="1"/>
          <p:nvPr/>
        </p:nvSpPr>
        <p:spPr>
          <a:xfrm>
            <a:off x="9335144" y="5373757"/>
            <a:ext cx="2087960" cy="461605"/>
          </a:xfrm>
          <a:prstGeom prst="rect">
            <a:avLst/>
          </a:prstGeom>
          <a:noFill/>
        </p:spPr>
        <p:txBody>
          <a:bodyPr wrap="square" rtlCol="0">
            <a:spAutoFit/>
          </a:bodyPr>
          <a:lstStyle/>
          <a:p>
            <a:pPr defTabSz="914309" fontAlgn="auto">
              <a:spcBef>
                <a:spcPts val="0"/>
              </a:spcBef>
              <a:spcAft>
                <a:spcPts val="0"/>
              </a:spcAft>
            </a:pPr>
            <a:r>
              <a:rPr lang="en-US" sz="800" dirty="0">
                <a:solidFill>
                  <a:prstClr val="black"/>
                </a:solidFill>
                <a:latin typeface="Arial"/>
                <a:cs typeface="+mn-cs"/>
              </a:rPr>
              <a:t>* Deport, prohibit short and/or long stay and require HIV testing or disclosure for some permits</a:t>
            </a:r>
          </a:p>
        </p:txBody>
      </p:sp>
    </p:spTree>
    <p:extLst>
      <p:ext uri="{BB962C8B-B14F-4D97-AF65-F5344CB8AC3E}">
        <p14:creationId xmlns:p14="http://schemas.microsoft.com/office/powerpoint/2010/main" val="2999145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35</a:t>
            </a:fld>
            <a:endParaRPr lang="th-TH" dirty="0"/>
          </a:p>
        </p:txBody>
      </p:sp>
      <p:sp>
        <p:nvSpPr>
          <p:cNvPr id="79875" name="Rectangle 2"/>
          <p:cNvSpPr txBox="1">
            <a:spLocks noChangeArrowheads="1"/>
          </p:cNvSpPr>
          <p:nvPr/>
        </p:nvSpPr>
        <p:spPr bwMode="auto">
          <a:xfrm>
            <a:off x="609521" y="1775237"/>
            <a:ext cx="10971372" cy="467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800">
                <a:solidFill>
                  <a:srgbClr val="C00000"/>
                </a:solidFill>
              </a:rPr>
              <a:t>THANK YOU</a:t>
            </a:r>
          </a:p>
          <a:p>
            <a:pPr algn="ctr" eaLnBrk="1" hangingPunct="1">
              <a:spcBef>
                <a:spcPct val="20000"/>
              </a:spcBef>
            </a:pPr>
            <a:endParaRPr lang="en-US" sz="48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endParaRPr lang="en-US" sz="1700" i="1">
              <a:solidFill>
                <a:srgbClr val="C00000"/>
              </a:solidFill>
            </a:endParaRPr>
          </a:p>
          <a:p>
            <a:pPr algn="ctr" eaLnBrk="1" hangingPunct="1">
              <a:spcBef>
                <a:spcPct val="20000"/>
              </a:spcBef>
            </a:pPr>
            <a:r>
              <a:rPr lang="en-US" sz="1700" i="1">
                <a:solidFill>
                  <a:srgbClr val="C00000"/>
                </a:solidFill>
              </a:rPr>
              <a:t>Data shown in this slide set  are comprehensive to the extent they are available from country reports. Please inform us if you know of sources where more recent data can be used.  Please acknowledge </a:t>
            </a:r>
            <a:r>
              <a:rPr lang="en-US" sz="1700" i="1">
                <a:solidFill>
                  <a:srgbClr val="C00000"/>
                </a:solidFill>
                <a:hlinkClick r:id="rId2"/>
              </a:rPr>
              <a:t>www.aidsdatahub.org</a:t>
            </a:r>
            <a:r>
              <a:rPr lang="en-US" sz="1700" i="1">
                <a:solidFill>
                  <a:srgbClr val="C00000"/>
                </a:solidFill>
              </a:rPr>
              <a:t> if slides are lifted directly from this site</a:t>
            </a:r>
          </a:p>
          <a:p>
            <a:pPr algn="ctr" eaLnBrk="1" hangingPunct="1">
              <a:spcBef>
                <a:spcPct val="20000"/>
              </a:spcBef>
            </a:pPr>
            <a:endParaRPr lang="en-US" sz="19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300527" y="3357786"/>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dirty="0">
                <a:cs typeface="Cordia New" pitchFamily="34" charset="-34"/>
              </a:rPr>
              <a:t>HIV prevalence and </a:t>
            </a:r>
            <a:br>
              <a:rPr lang="en-US" sz="6400" dirty="0">
                <a:cs typeface="Cordia New" pitchFamily="34" charset="-34"/>
              </a:rPr>
            </a:br>
            <a:r>
              <a:rPr lang="en-US" sz="6400" dirty="0">
                <a:cs typeface="Cordia New" pitchFamily="34" charset="-34"/>
              </a:rPr>
              <a:t>epidemiology</a:t>
            </a:r>
            <a:endParaRPr lang="th-T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5</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2" y="1356234"/>
            <a:ext cx="11570695" cy="503934"/>
          </a:xfrm>
        </p:spPr>
        <p:txBody>
          <a:bodyPr/>
          <a:lstStyle/>
          <a:p>
            <a:r>
              <a:rPr lang="en-GB" dirty="0"/>
              <a:t>Estimated people living with HIV, new HIV infections and AIDS-related deaths, 1990-2020</a:t>
            </a:r>
            <a:endParaRPr lang="en-US" dirty="0"/>
          </a:p>
        </p:txBody>
      </p:sp>
      <p:sp>
        <p:nvSpPr>
          <p:cNvPr id="6" name="Rectangle 5">
            <a:extLst>
              <a:ext uri="{FF2B5EF4-FFF2-40B4-BE49-F238E27FC236}">
                <a16:creationId xmlns:a16="http://schemas.microsoft.com/office/drawing/2014/main" id="{7479F936-C979-4260-A93B-5A8C9751E843}"/>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(2021). UNAIDS HIV estimates 1990-2020 and </a:t>
            </a:r>
            <a:r>
              <a:rPr lang="en-US" sz="1000" dirty="0">
                <a:solidFill>
                  <a:prstClr val="black"/>
                </a:solidFill>
                <a:latin typeface="Arial"/>
                <a:cs typeface="Arial" pitchFamily="34" charset="0"/>
                <a:hlinkClick r:id="rId3"/>
              </a:rPr>
              <a:t>www.aidsinfo.unaids.org</a:t>
            </a:r>
            <a:r>
              <a:rPr lang="en-US" sz="1000" dirty="0">
                <a:solidFill>
                  <a:prstClr val="black"/>
                </a:solidFill>
                <a:latin typeface="Arial"/>
                <a:cs typeface="Arial" pitchFamily="34" charset="0"/>
              </a:rPr>
              <a:t> </a:t>
            </a:r>
          </a:p>
        </p:txBody>
      </p:sp>
      <p:graphicFrame>
        <p:nvGraphicFramePr>
          <p:cNvPr id="7" name="Chart 6">
            <a:extLst>
              <a:ext uri="{FF2B5EF4-FFF2-40B4-BE49-F238E27FC236}">
                <a16:creationId xmlns:a16="http://schemas.microsoft.com/office/drawing/2014/main" id="{7DE64D0B-013A-4BBB-88CC-F188FBA5C446}"/>
              </a:ext>
            </a:extLst>
          </p:cNvPr>
          <p:cNvGraphicFramePr>
            <a:graphicFrameLocks/>
          </p:cNvGraphicFramePr>
          <p:nvPr/>
        </p:nvGraphicFramePr>
        <p:xfrm>
          <a:off x="1702689" y="2325038"/>
          <a:ext cx="8541225" cy="41994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359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6</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2" y="1356234"/>
            <a:ext cx="11642703" cy="503934"/>
          </a:xfrm>
        </p:spPr>
        <p:txBody>
          <a:bodyPr/>
          <a:lstStyle/>
          <a:p>
            <a:r>
              <a:rPr lang="en-GB" dirty="0"/>
              <a:t>Estimated people living with HIV, new HIV infections and AIDS-related deaths, 1990-2020</a:t>
            </a:r>
            <a:endParaRPr lang="en-US" dirty="0"/>
          </a:p>
        </p:txBody>
      </p:sp>
      <p:graphicFrame>
        <p:nvGraphicFramePr>
          <p:cNvPr id="11" name="Chart 10">
            <a:extLst>
              <a:ext uri="{FF2B5EF4-FFF2-40B4-BE49-F238E27FC236}">
                <a16:creationId xmlns:a16="http://schemas.microsoft.com/office/drawing/2014/main" id="{51470157-A983-4042-AF05-70121601FFF3}"/>
              </a:ext>
            </a:extLst>
          </p:cNvPr>
          <p:cNvGraphicFramePr>
            <a:graphicFrameLocks/>
          </p:cNvGraphicFramePr>
          <p:nvPr/>
        </p:nvGraphicFramePr>
        <p:xfrm>
          <a:off x="1355761" y="2339782"/>
          <a:ext cx="3108556" cy="4022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E07BD399-8A46-4464-B825-5628C7CC5852}"/>
              </a:ext>
            </a:extLst>
          </p:cNvPr>
          <p:cNvGraphicFramePr>
            <a:graphicFrameLocks/>
          </p:cNvGraphicFramePr>
          <p:nvPr/>
        </p:nvGraphicFramePr>
        <p:xfrm>
          <a:off x="4540929" y="2339783"/>
          <a:ext cx="3108555" cy="4026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EE5DA8C4-824D-40E4-8AAA-1E5C4A06D17A}"/>
              </a:ext>
            </a:extLst>
          </p:cNvPr>
          <p:cNvGraphicFramePr>
            <a:graphicFrameLocks/>
          </p:cNvGraphicFramePr>
          <p:nvPr/>
        </p:nvGraphicFramePr>
        <p:xfrm>
          <a:off x="7726098" y="2339783"/>
          <a:ext cx="3108554" cy="4026011"/>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B864479F-8BE5-42FA-994F-EB833851CC44}"/>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5"/>
              </a:rPr>
              <a:t>www.aidsdatahub.org</a:t>
            </a:r>
            <a:r>
              <a:rPr lang="en-US" sz="1000" dirty="0">
                <a:solidFill>
                  <a:prstClr val="black"/>
                </a:solidFill>
                <a:latin typeface="Arial"/>
                <a:cs typeface="Arial" pitchFamily="34" charset="0"/>
              </a:rPr>
              <a:t>  based on UNAIDS. (2021). UNAIDS HIV estimates 1990-2020 and </a:t>
            </a:r>
            <a:r>
              <a:rPr lang="en-US" sz="1000" dirty="0">
                <a:solidFill>
                  <a:prstClr val="black"/>
                </a:solidFill>
                <a:latin typeface="Arial"/>
                <a:cs typeface="Arial" pitchFamily="34" charset="0"/>
                <a:hlinkClick r:id="rId6"/>
              </a:rPr>
              <a:t>www.aidsinfo.unaids.org</a:t>
            </a:r>
            <a:r>
              <a:rPr lang="en-US" sz="1000" dirty="0">
                <a:solidFill>
                  <a:prstClr val="black"/>
                </a:solidFill>
                <a:latin typeface="Arial"/>
                <a:cs typeface="Arial" pitchFamily="34" charset="0"/>
              </a:rPr>
              <a:t> </a:t>
            </a:r>
          </a:p>
        </p:txBody>
      </p:sp>
    </p:spTree>
    <p:extLst>
      <p:ext uri="{BB962C8B-B14F-4D97-AF65-F5344CB8AC3E}">
        <p14:creationId xmlns:p14="http://schemas.microsoft.com/office/powerpoint/2010/main" val="280751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fontAlgn="auto">
              <a:spcBef>
                <a:spcPts val="0"/>
              </a:spcBef>
              <a:spcAft>
                <a:spcPts val="0"/>
              </a:spcAft>
              <a:defRPr/>
            </a:pPr>
            <a:fld id="{77F5C28C-2900-4998-ACDD-0BCFC1EC22DA}" type="slidenum">
              <a:rPr lang="th-TH">
                <a:solidFill>
                  <a:prstClr val="black">
                    <a:tint val="75000"/>
                  </a:prstClr>
                </a:solidFill>
                <a:latin typeface="Arial"/>
              </a:rPr>
              <a:pPr defTabSz="911507" fontAlgn="auto">
                <a:spcBef>
                  <a:spcPts val="0"/>
                </a:spcBef>
                <a:spcAft>
                  <a:spcPts val="0"/>
                </a:spcAft>
                <a:defRPr/>
              </a:pPr>
              <a:t>7</a:t>
            </a:fld>
            <a:endParaRPr lang="th-TH" dirty="0">
              <a:solidFill>
                <a:prstClr val="black">
                  <a:tint val="75000"/>
                </a:prstClr>
              </a:solidFill>
              <a:latin typeface="Arial"/>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3" y="1356234"/>
            <a:ext cx="11202104" cy="503934"/>
          </a:xfrm>
        </p:spPr>
        <p:txBody>
          <a:bodyPr/>
          <a:lstStyle/>
          <a:p>
            <a:r>
              <a:rPr lang="en-US" dirty="0"/>
              <a:t>Estimated number of adults (15+) living with HIV and women (15+) living with HIV, 1990-2020</a:t>
            </a:r>
          </a:p>
        </p:txBody>
      </p:sp>
      <p:sp>
        <p:nvSpPr>
          <p:cNvPr id="6" name="Rectangle 5">
            <a:extLst>
              <a:ext uri="{FF2B5EF4-FFF2-40B4-BE49-F238E27FC236}">
                <a16:creationId xmlns:a16="http://schemas.microsoft.com/office/drawing/2014/main" id="{331BFCBA-5C91-4152-8E1D-A205E8B56771}"/>
              </a:ext>
            </a:extLst>
          </p:cNvPr>
          <p:cNvSpPr/>
          <p:nvPr/>
        </p:nvSpPr>
        <p:spPr>
          <a:xfrm>
            <a:off x="0" y="6586494"/>
            <a:ext cx="11062988" cy="271854"/>
          </a:xfrm>
          <a:prstGeom prst="rect">
            <a:avLst/>
          </a:prstGeom>
        </p:spPr>
        <p:txBody>
          <a:bodyPr wrap="square" lIns="116860" tIns="58422" rIns="116860" bIns="58422">
            <a:spAutoFit/>
          </a:bodyPr>
          <a:lstStyle/>
          <a:p>
            <a:pPr defTabSz="1168548" fontAlgn="auto">
              <a:spcBef>
                <a:spcPts val="0"/>
              </a:spcBef>
              <a:spcAft>
                <a:spcPts val="0"/>
              </a:spcAft>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(2021). UNAIDS HIV estimates 1990-2020 and </a:t>
            </a:r>
            <a:r>
              <a:rPr lang="en-US" sz="1000" dirty="0">
                <a:solidFill>
                  <a:prstClr val="black"/>
                </a:solidFill>
                <a:latin typeface="Arial"/>
                <a:cs typeface="Arial" pitchFamily="34" charset="0"/>
                <a:hlinkClick r:id="rId3"/>
              </a:rPr>
              <a:t>www.aidsinfo.unaids.org</a:t>
            </a:r>
            <a:r>
              <a:rPr lang="en-US" sz="1000" dirty="0">
                <a:solidFill>
                  <a:prstClr val="black"/>
                </a:solidFill>
                <a:latin typeface="Arial"/>
                <a:cs typeface="Arial" pitchFamily="34" charset="0"/>
              </a:rPr>
              <a:t> </a:t>
            </a:r>
          </a:p>
        </p:txBody>
      </p:sp>
      <p:graphicFrame>
        <p:nvGraphicFramePr>
          <p:cNvPr id="7" name="Chart 6">
            <a:extLst>
              <a:ext uri="{FF2B5EF4-FFF2-40B4-BE49-F238E27FC236}">
                <a16:creationId xmlns:a16="http://schemas.microsoft.com/office/drawing/2014/main" id="{1F54199A-A90F-48FD-B1A2-3C84332F0464}"/>
              </a:ext>
            </a:extLst>
          </p:cNvPr>
          <p:cNvGraphicFramePr>
            <a:graphicFrameLocks/>
          </p:cNvGraphicFramePr>
          <p:nvPr/>
        </p:nvGraphicFramePr>
        <p:xfrm>
          <a:off x="1066661" y="2334940"/>
          <a:ext cx="10057090" cy="4137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179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50" y="1413570"/>
            <a:ext cx="11711776" cy="504117"/>
          </a:xfrm>
        </p:spPr>
        <p:txBody>
          <a:bodyPr/>
          <a:lstStyle/>
          <a:p>
            <a:r>
              <a:rPr lang="en-US" sz="2400" dirty="0"/>
              <a:t>Annual reported HIV and AIDS cases and case rate per 1,000,000 population, 1985-2015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8</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2025016636"/>
              </p:ext>
            </p:extLst>
          </p:nvPr>
        </p:nvGraphicFramePr>
        <p:xfrm>
          <a:off x="431315" y="2133351"/>
          <a:ext cx="11039789" cy="432148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39318" y="6477442"/>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3"/>
              </a:rPr>
              <a:t>www.aidsdatahub.org</a:t>
            </a:r>
            <a:r>
              <a:rPr lang="en-US" sz="900" dirty="0"/>
              <a:t> based on  Ministry of Health Singapore. (2016). Update on HIV/AIDS Situation in Singapore 2015. accessed at  </a:t>
            </a:r>
          </a:p>
          <a:p>
            <a:r>
              <a:rPr lang="en-US" sz="900" dirty="0">
                <a:hlinkClick r:id="rId4"/>
              </a:rPr>
              <a:t>https://www.moh.gov.sg/content/moh_web/home/diseases_and_conditions/h/hiv_aids.html</a:t>
            </a:r>
            <a:r>
              <a:rPr lang="en-US" sz="900" dirty="0"/>
              <a:t> </a:t>
            </a:r>
            <a:endParaRPr lang="en-GB" sz="900" dirty="0"/>
          </a:p>
        </p:txBody>
      </p:sp>
    </p:spTree>
    <p:extLst>
      <p:ext uri="{BB962C8B-B14F-4D97-AF65-F5344CB8AC3E}">
        <p14:creationId xmlns:p14="http://schemas.microsoft.com/office/powerpoint/2010/main" val="270140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6" y="1557586"/>
            <a:ext cx="11628651" cy="504117"/>
          </a:xfrm>
        </p:spPr>
        <p:txBody>
          <a:bodyPr/>
          <a:lstStyle/>
          <a:p>
            <a:r>
              <a:rPr lang="en-US" sz="2400" dirty="0"/>
              <a:t>Annual reported number of HIV and AIDS cases by gender, 2000-2015</a:t>
            </a:r>
            <a:endParaRPr lang="en-GB" sz="24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9</a:t>
            </a:fld>
            <a:endParaRPr lang="th-TH" dirty="0"/>
          </a:p>
        </p:txBody>
      </p:sp>
      <p:sp>
        <p:nvSpPr>
          <p:cNvPr id="5" name="Rectangle 4"/>
          <p:cNvSpPr/>
          <p:nvPr/>
        </p:nvSpPr>
        <p:spPr>
          <a:xfrm>
            <a:off x="143320" y="6470695"/>
            <a:ext cx="11711777" cy="386912"/>
          </a:xfrm>
          <a:prstGeom prst="rect">
            <a:avLst/>
          </a:prstGeom>
        </p:spPr>
        <p:txBody>
          <a:bodyPr wrap="square" lIns="108850" tIns="54425" rIns="108850" bIns="54425">
            <a:spAutoFit/>
          </a:bodyPr>
          <a:lstStyle/>
          <a:p>
            <a:r>
              <a:rPr lang="en-US" sz="900" dirty="0"/>
              <a:t>Source: Prepared by </a:t>
            </a:r>
            <a:r>
              <a:rPr lang="en-US" sz="900" dirty="0">
                <a:hlinkClick r:id="rId3"/>
              </a:rPr>
              <a:t>www.aidsdatahub.org</a:t>
            </a:r>
            <a:r>
              <a:rPr lang="en-US" sz="900" dirty="0"/>
              <a:t> based on  Ministry of Health Singapore. (2016). Update on HIV/AIDS Situation in Singapore 2015. accessed at  </a:t>
            </a:r>
          </a:p>
          <a:p>
            <a:r>
              <a:rPr lang="en-US" sz="900" dirty="0">
                <a:hlinkClick r:id="rId4"/>
              </a:rPr>
              <a:t>https://www.moh.gov.sg/content/moh_web/home/diseases_and_conditions/h/hiv_aids.html</a:t>
            </a:r>
            <a:r>
              <a:rPr lang="en-US" sz="900" dirty="0"/>
              <a:t> </a:t>
            </a:r>
            <a:endParaRPr lang="en-GB" sz="900" dirty="0"/>
          </a:p>
        </p:txBody>
      </p:sp>
      <p:graphicFrame>
        <p:nvGraphicFramePr>
          <p:cNvPr id="7" name="Chart 6"/>
          <p:cNvGraphicFramePr>
            <a:graphicFrameLocks noGrp="1"/>
          </p:cNvGraphicFramePr>
          <p:nvPr>
            <p:extLst>
              <p:ext uri="{D42A27DB-BD31-4B8C-83A1-F6EECF244321}">
                <p14:modId xmlns:p14="http://schemas.microsoft.com/office/powerpoint/2010/main" val="1037341065"/>
              </p:ext>
            </p:extLst>
          </p:nvPr>
        </p:nvGraphicFramePr>
        <p:xfrm>
          <a:off x="239320" y="2277403"/>
          <a:ext cx="11423783" cy="40333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7772175"/>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5051</TotalTime>
  <Words>2284</Words>
  <Application>Microsoft Office PowerPoint</Application>
  <PresentationFormat>Custom</PresentationFormat>
  <Paragraphs>225</Paragraphs>
  <Slides>35</Slides>
  <Notes>4</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35</vt:i4>
      </vt:variant>
    </vt:vector>
  </HeadingPairs>
  <TitlesOfParts>
    <vt:vector size="54" baseType="lpstr">
      <vt:lpstr>Arial</vt:lpstr>
      <vt:lpstr>Calibri</vt:lpstr>
      <vt:lpstr>Times New Roman</vt:lpstr>
      <vt:lpstr>1_Cover Design</vt:lpstr>
      <vt:lpstr>Layout</vt:lpstr>
      <vt:lpstr>Layout with Latest!</vt:lpstr>
      <vt:lpstr>2_Cover Design</vt:lpstr>
      <vt:lpstr>3_Cover Design</vt:lpstr>
      <vt:lpstr>1_Layout with Latest!</vt:lpstr>
      <vt:lpstr>1_Layout</vt:lpstr>
      <vt:lpstr>2_Layout</vt:lpstr>
      <vt:lpstr>3_Layout</vt:lpstr>
      <vt:lpstr>4_Layout</vt:lpstr>
      <vt:lpstr>5_Layout</vt:lpstr>
      <vt:lpstr>7_Layout</vt:lpstr>
      <vt:lpstr>13_Layout</vt:lpstr>
      <vt:lpstr>2_Layout with Latest!</vt:lpstr>
      <vt:lpstr>6_Layout</vt:lpstr>
      <vt:lpstr>8_Layout</vt:lpstr>
      <vt:lpstr>Singapore</vt:lpstr>
      <vt:lpstr>CONTENT</vt:lpstr>
      <vt:lpstr>BASIC SOCIO-DEMOGRAPHIC INDICATORS </vt:lpstr>
      <vt:lpstr>HIV prevalence and  epidemiology</vt:lpstr>
      <vt:lpstr>Estimated people living with HIV, new HIV infections and AIDS-related deaths, 1990-2020</vt:lpstr>
      <vt:lpstr>Estimated people living with HIV, new HIV infections and AIDS-related deaths, 1990-2020</vt:lpstr>
      <vt:lpstr>Estimated number of adults (15+) living with HIV and women (15+) living with HIV, 1990-2020</vt:lpstr>
      <vt:lpstr>Annual reported HIV and AIDS cases and case rate per 1,000,000 population, 1985-2015</vt:lpstr>
      <vt:lpstr>Annual reported number of HIV and AIDS cases by gender, 2000-2015</vt:lpstr>
      <vt:lpstr>Cumulative HIV and AIDS cases by mode of transmission, 2015</vt:lpstr>
      <vt:lpstr>Reported HIV cases by mode of transmission, 1985-2015</vt:lpstr>
      <vt:lpstr>Key population size estimates, 2004 and 2011</vt:lpstr>
      <vt:lpstr>HIV prevalence among key populations, 2009-2013</vt:lpstr>
      <vt:lpstr>HIV prevalence among MSM who frequented venues, 2007-2013</vt:lpstr>
      <vt:lpstr>HIV prevalence among MSM by venue type, 2007-2013</vt:lpstr>
      <vt:lpstr>Risk behaviours  </vt:lpstr>
      <vt:lpstr>Proportion of key populations reported condom use at last sex, 2007-2018</vt:lpstr>
      <vt:lpstr>Proportion of MSM reported consistent condom use in the last 6 months by type of partner, 2010-2013</vt:lpstr>
      <vt:lpstr>Proportion of adults (15-49) years who reported having more than one sexual partner in the last 12 months and reported condom use at last sex, 2007</vt:lpstr>
      <vt:lpstr>Vulnerability and  HIV knowledge</vt:lpstr>
      <vt:lpstr>Proportion of surveyed population (18-69) who know that HIV infected person can still look healthy by gender and age group, 2007 </vt:lpstr>
      <vt:lpstr>Proportion of surveyed population (18-69) who are willing to share a meal with an HIV infected person by gender and age group, 2007 </vt:lpstr>
      <vt:lpstr>HIV expenditure </vt:lpstr>
      <vt:lpstr>Domestic public funding, 2007-2013</vt:lpstr>
      <vt:lpstr>AIDS spending by category, 2009-2011</vt:lpstr>
      <vt:lpstr>National response </vt:lpstr>
      <vt:lpstr>Proportion of key populations who received an HIV test in the last 12 months and know their results, 2009-2013</vt:lpstr>
      <vt:lpstr>Percent distribution by history of last HIV test among MSM, 2007-2013</vt:lpstr>
      <vt:lpstr>ART scale-up, 2000 - 2020</vt:lpstr>
      <vt:lpstr>Estimated adults living with HIV, adults receiving ARVs, and adult ART coverage, 2020</vt:lpstr>
      <vt:lpstr>Treatment cascade, 2020</vt:lpstr>
      <vt:lpstr>HIV testing and treatment cascade, 2020</vt:lpstr>
      <vt:lpstr>PMTCT cascade, 2020</vt:lpstr>
      <vt:lpstr>Punitive and discriminatory laws, 2021</vt:lpstr>
      <vt:lpstr>PowerPoint Presentation</vt:lpstr>
    </vt:vector>
  </TitlesOfParts>
  <Manager/>
  <Company>HIV and AIDS Data Hub for Asia-Pacific</Company>
  <LinksUpToDate>false</LinksUpToDate>
  <SharedDoc>false</SharedDoc>
  <HyperlinkBase>https://www.aidsdatahub.org/resource/singapore-country-slides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Singapore</dc:title>
  <dc:subject>Get an overview of the HIV/AIDS situation in Singapore. Browse and view charts and graphs illustrating data on the country's basic socio-demographic indicators, HIV prevalence and epidemiology, risk behaviors, vulnerability and HIV knowledge, HIV expendit</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658</cp:revision>
  <dcterms:created xsi:type="dcterms:W3CDTF">2010-11-08T08:31:49Z</dcterms:created>
  <dcterms:modified xsi:type="dcterms:W3CDTF">2021-09-17T06:27:22Z</dcterms:modified>
  <cp:category/>
</cp:coreProperties>
</file>