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3.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theme/themeOverride11.xml" ContentType="application/vnd.openxmlformats-officedocument.themeOverride+xml"/>
  <Override PartName="/ppt/charts/chart11.xml" ContentType="application/vnd.openxmlformats-officedocument.drawingml.chart+xml"/>
  <Override PartName="/ppt/theme/themeOverride12.xml" ContentType="application/vnd.openxmlformats-officedocument.themeOverride+xml"/>
  <Override PartName="/ppt/charts/chart12.xml" ContentType="application/vnd.openxmlformats-officedocument.drawingml.chart+xml"/>
  <Override PartName="/ppt/theme/themeOverride13.xml" ContentType="application/vnd.openxmlformats-officedocument.themeOverride+xml"/>
  <Override PartName="/ppt/charts/chart13.xml" ContentType="application/vnd.openxmlformats-officedocument.drawingml.chart+xml"/>
  <Override PartName="/ppt/theme/themeOverride14.xml" ContentType="application/vnd.openxmlformats-officedocument.themeOverride+xml"/>
  <Override PartName="/ppt/charts/chart14.xml" ContentType="application/vnd.openxmlformats-officedocument.drawingml.chart+xml"/>
  <Override PartName="/ppt/theme/themeOverride15.xml" ContentType="application/vnd.openxmlformats-officedocument.themeOverride+xml"/>
  <Override PartName="/ppt/charts/chart15.xml" ContentType="application/vnd.openxmlformats-officedocument.drawingml.chart+xml"/>
  <Override PartName="/ppt/theme/themeOverride16.xml" ContentType="application/vnd.openxmlformats-officedocument.themeOverride+xml"/>
  <Override PartName="/ppt/charts/chart16.xml" ContentType="application/vnd.openxmlformats-officedocument.drawingml.chart+xml"/>
  <Override PartName="/ppt/theme/themeOverride17.xml" ContentType="application/vnd.openxmlformats-officedocument.themeOverride+xml"/>
  <Override PartName="/ppt/charts/chart17.xml" ContentType="application/vnd.openxmlformats-officedocument.drawingml.chart+xml"/>
  <Override PartName="/ppt/theme/themeOverride18.xml" ContentType="application/vnd.openxmlformats-officedocument.themeOverride+xml"/>
  <Override PartName="/ppt/charts/chart18.xml" ContentType="application/vnd.openxmlformats-officedocument.drawingml.chart+xml"/>
  <Override PartName="/ppt/theme/themeOverride19.xml" ContentType="application/vnd.openxmlformats-officedocument.themeOverride+xml"/>
  <Override PartName="/ppt/drawings/drawing4.xml" ContentType="application/vnd.openxmlformats-officedocument.drawingml.chartshapes+xml"/>
  <Override PartName="/ppt/charts/chart19.xml" ContentType="application/vnd.openxmlformats-officedocument.drawingml.chart+xml"/>
  <Override PartName="/ppt/theme/themeOverride20.xml" ContentType="application/vnd.openxmlformats-officedocument.themeOverride+xml"/>
  <Override PartName="/ppt/charts/chart20.xml" ContentType="application/vnd.openxmlformats-officedocument.drawingml.chart+xml"/>
  <Override PartName="/ppt/theme/themeOverride21.xml" ContentType="application/vnd.openxmlformats-officedocument.themeOverride+xml"/>
  <Override PartName="/ppt/charts/chart21.xml" ContentType="application/vnd.openxmlformats-officedocument.drawingml.chart+xml"/>
  <Override PartName="/ppt/theme/themeOverride22.xml" ContentType="application/vnd.openxmlformats-officedocument.themeOverride+xml"/>
  <Override PartName="/ppt/notesSlides/notesSlide10.xml" ContentType="application/vnd.openxmlformats-officedocument.presentationml.notesSlide+xml"/>
  <Override PartName="/ppt/charts/chart22.xml" ContentType="application/vnd.openxmlformats-officedocument.drawingml.chart+xml"/>
  <Override PartName="/ppt/theme/themeOverride23.xml" ContentType="application/vnd.openxmlformats-officedocument.themeOverride+xml"/>
  <Override PartName="/ppt/charts/chart23.xml" ContentType="application/vnd.openxmlformats-officedocument.drawingml.chart+xml"/>
  <Override PartName="/ppt/theme/themeOverride24.xml" ContentType="application/vnd.openxmlformats-officedocument.themeOverride+xml"/>
  <Override PartName="/ppt/charts/chart24.xml" ContentType="application/vnd.openxmlformats-officedocument.drawingml.chart+xml"/>
  <Override PartName="/ppt/theme/themeOverride25.xml" ContentType="application/vnd.openxmlformats-officedocument.themeOverride+xml"/>
  <Override PartName="/ppt/charts/chart25.xml" ContentType="application/vnd.openxmlformats-officedocument.drawingml.chart+xml"/>
  <Override PartName="/ppt/theme/themeOverride26.xml" ContentType="application/vnd.openxmlformats-officedocument.themeOverride+xml"/>
  <Override PartName="/ppt/notesSlides/notesSlide11.xml" ContentType="application/vnd.openxmlformats-officedocument.presentationml.notesSlide+xml"/>
  <Override PartName="/ppt/charts/chart26.xml" ContentType="application/vnd.openxmlformats-officedocument.drawingml.chart+xml"/>
  <Override PartName="/ppt/theme/themeOverride27.xml" ContentType="application/vnd.openxmlformats-officedocument.themeOverride+xml"/>
  <Override PartName="/ppt/charts/chart27.xml" ContentType="application/vnd.openxmlformats-officedocument.drawingml.chart+xml"/>
  <Override PartName="/ppt/theme/themeOverride28.xml" ContentType="application/vnd.openxmlformats-officedocument.themeOverride+xml"/>
  <Override PartName="/ppt/charts/chart28.xml" ContentType="application/vnd.openxmlformats-officedocument.drawingml.chart+xml"/>
  <Override PartName="/ppt/theme/themeOverride29.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9.xml" ContentType="application/vnd.openxmlformats-officedocument.drawingml.chart+xml"/>
  <Override PartName="/ppt/theme/themeOverride30.xml" ContentType="application/vnd.openxmlformats-officedocument.themeOverride+xml"/>
  <Override PartName="/ppt/notesSlides/notesSlide14.xml" ContentType="application/vnd.openxmlformats-officedocument.presentationml.notesSlide+xml"/>
  <Override PartName="/ppt/charts/chart30.xml" ContentType="application/vnd.openxmlformats-officedocument.drawingml.chart+xml"/>
  <Override PartName="/ppt/theme/themeOverride31.xml" ContentType="application/vnd.openxmlformats-officedocument.themeOverride+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31.xml" ContentType="application/vnd.openxmlformats-officedocument.drawingml.chart+xml"/>
  <Override PartName="/ppt/theme/themeOverride32.xml" ContentType="application/vnd.openxmlformats-officedocument.themeOverride+xml"/>
  <Override PartName="/ppt/charts/chart32.xml" ContentType="application/vnd.openxmlformats-officedocument.drawingml.chart+xml"/>
  <Override PartName="/ppt/theme/themeOverride33.xml" ContentType="application/vnd.openxmlformats-officedocument.themeOverride+xml"/>
  <Override PartName="/ppt/charts/chart33.xml" ContentType="application/vnd.openxmlformats-officedocument.drawingml.chart+xml"/>
  <Override PartName="/ppt/theme/themeOverride34.xml" ContentType="application/vnd.openxmlformats-officedocument.themeOverride+xml"/>
  <Override PartName="/ppt/drawings/drawing6.xml" ContentType="application/vnd.openxmlformats-officedocument.drawingml.chartshapes+xml"/>
  <Override PartName="/ppt/charts/chart34.xml" ContentType="application/vnd.openxmlformats-officedocument.drawingml.chart+xml"/>
  <Override PartName="/ppt/theme/themeOverride35.xml" ContentType="application/vnd.openxmlformats-officedocument.themeOverride+xml"/>
  <Override PartName="/ppt/drawings/drawing7.xml" ContentType="application/vnd.openxmlformats-officedocument.drawingml.chartshapes+xml"/>
  <Override PartName="/ppt/charts/chart35.xml" ContentType="application/vnd.openxmlformats-officedocument.drawingml.chart+xml"/>
  <Override PartName="/ppt/theme/themeOverride36.xml" ContentType="application/vnd.openxmlformats-officedocument.themeOverride+xml"/>
  <Override PartName="/ppt/drawings/drawing8.xml" ContentType="application/vnd.openxmlformats-officedocument.drawingml.chartshapes+xml"/>
  <Override PartName="/ppt/charts/chart36.xml" ContentType="application/vnd.openxmlformats-officedocument.drawingml.chart+xml"/>
  <Override PartName="/ppt/theme/themeOverride37.xml" ContentType="application/vnd.openxmlformats-officedocument.themeOverride+xml"/>
  <Override PartName="/ppt/drawings/drawing9.xml" ContentType="application/vnd.openxmlformats-officedocument.drawingml.chartshapes+xml"/>
  <Override PartName="/ppt/charts/chart37.xml" ContentType="application/vnd.openxmlformats-officedocument.drawingml.chart+xml"/>
  <Override PartName="/ppt/theme/themeOverride38.xml" ContentType="application/vnd.openxmlformats-officedocument.themeOverride+xml"/>
  <Override PartName="/ppt/drawings/drawing10.xml" ContentType="application/vnd.openxmlformats-officedocument.drawingml.chartshapes+xml"/>
  <Override PartName="/ppt/charts/chart38.xml" ContentType="application/vnd.openxmlformats-officedocument.drawingml.chart+xml"/>
  <Override PartName="/ppt/theme/themeOverride39.xml" ContentType="application/vnd.openxmlformats-officedocument.themeOverride+xml"/>
  <Override PartName="/ppt/drawings/drawing1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47" r:id="rId6"/>
    <p:sldMasterId id="2147483958" r:id="rId7"/>
    <p:sldMasterId id="2147483961" r:id="rId8"/>
    <p:sldMasterId id="2147483972" r:id="rId9"/>
    <p:sldMasterId id="2147483981" r:id="rId10"/>
    <p:sldMasterId id="2147484003" r:id="rId11"/>
    <p:sldMasterId id="2147484012" r:id="rId12"/>
    <p:sldMasterId id="2147484022" r:id="rId13"/>
    <p:sldMasterId id="2147484034" r:id="rId14"/>
    <p:sldMasterId id="2147484043" r:id="rId15"/>
  </p:sldMasterIdLst>
  <p:notesMasterIdLst>
    <p:notesMasterId r:id="rId59"/>
  </p:notesMasterIdLst>
  <p:handoutMasterIdLst>
    <p:handoutMasterId r:id="rId60"/>
  </p:handoutMasterIdLst>
  <p:sldIdLst>
    <p:sldId id="266" r:id="rId16"/>
    <p:sldId id="268" r:id="rId17"/>
    <p:sldId id="322" r:id="rId18"/>
    <p:sldId id="259" r:id="rId19"/>
    <p:sldId id="271" r:id="rId20"/>
    <p:sldId id="483" r:id="rId21"/>
    <p:sldId id="469" r:id="rId22"/>
    <p:sldId id="470" r:id="rId23"/>
    <p:sldId id="458" r:id="rId24"/>
    <p:sldId id="573" r:id="rId25"/>
    <p:sldId id="292" r:id="rId26"/>
    <p:sldId id="450" r:id="rId27"/>
    <p:sldId id="471" r:id="rId28"/>
    <p:sldId id="565" r:id="rId29"/>
    <p:sldId id="486" r:id="rId30"/>
    <p:sldId id="474" r:id="rId31"/>
    <p:sldId id="456" r:id="rId32"/>
    <p:sldId id="389" r:id="rId33"/>
    <p:sldId id="390" r:id="rId34"/>
    <p:sldId id="391" r:id="rId35"/>
    <p:sldId id="388" r:id="rId36"/>
    <p:sldId id="296" r:id="rId37"/>
    <p:sldId id="333" r:id="rId38"/>
    <p:sldId id="368" r:id="rId39"/>
    <p:sldId id="576" r:id="rId40"/>
    <p:sldId id="577" r:id="rId41"/>
    <p:sldId id="578" r:id="rId42"/>
    <p:sldId id="426" r:id="rId43"/>
    <p:sldId id="579" r:id="rId44"/>
    <p:sldId id="580" r:id="rId45"/>
    <p:sldId id="581" r:id="rId46"/>
    <p:sldId id="308" r:id="rId47"/>
    <p:sldId id="575" r:id="rId48"/>
    <p:sldId id="488" r:id="rId49"/>
    <p:sldId id="489" r:id="rId50"/>
    <p:sldId id="572" r:id="rId51"/>
    <p:sldId id="479" r:id="rId52"/>
    <p:sldId id="480" r:id="rId53"/>
    <p:sldId id="392" r:id="rId54"/>
    <p:sldId id="393" r:id="rId55"/>
    <p:sldId id="394" r:id="rId56"/>
    <p:sldId id="395" r:id="rId57"/>
    <p:sldId id="311" r:id="rId58"/>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E31837"/>
    <a:srgbClr val="F26B73"/>
    <a:srgbClr val="00CC99"/>
    <a:srgbClr val="63CDF6"/>
    <a:srgbClr val="ABE1FA"/>
    <a:srgbClr val="CC99FF"/>
    <a:srgbClr val="6A6800"/>
    <a:srgbClr val="EC008C"/>
    <a:srgbClr val="FF6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0" autoAdjust="0"/>
    <p:restoredTop sz="88432" autoAdjust="0"/>
  </p:normalViewPr>
  <p:slideViewPr>
    <p:cSldViewPr>
      <p:cViewPr varScale="1">
        <p:scale>
          <a:sx n="93" d="100"/>
          <a:sy n="93" d="100"/>
        </p:scale>
        <p:origin x="1352" y="20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8.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4.xlsx"/><Relationship Id="rId1" Type="http://schemas.openxmlformats.org/officeDocument/2006/relationships/themeOverride" Target="../theme/themeOverride19.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1.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2.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3.xml"/></Relationships>
</file>

<file path=ppt/charts/_rels/chart2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4.xml"/></Relationships>
</file>

<file path=ppt/charts/_rels/chart2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5.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6.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7.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8.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image" Target="../media/image9.png"/><Relationship Id="rId1" Type="http://schemas.openxmlformats.org/officeDocument/2006/relationships/themeOverride" Target="../theme/themeOverride29.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0.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4.xlsx"/><Relationship Id="rId1" Type="http://schemas.openxmlformats.org/officeDocument/2006/relationships/themeOverride" Target="../theme/themeOverride31.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3.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7.xlsx"/><Relationship Id="rId1" Type="http://schemas.openxmlformats.org/officeDocument/2006/relationships/themeOverride" Target="../theme/themeOverride34.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8.xlsx"/><Relationship Id="rId1" Type="http://schemas.openxmlformats.org/officeDocument/2006/relationships/themeOverride" Target="../theme/themeOverride35.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9.xlsx"/><Relationship Id="rId1" Type="http://schemas.openxmlformats.org/officeDocument/2006/relationships/themeOverride" Target="../theme/themeOverride36.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30.xlsx"/><Relationship Id="rId1" Type="http://schemas.openxmlformats.org/officeDocument/2006/relationships/themeOverride" Target="../theme/themeOverride37.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31.xlsx"/><Relationship Id="rId1" Type="http://schemas.openxmlformats.org/officeDocument/2006/relationships/themeOverride" Target="../theme/themeOverride38.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32.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180872191272927E-2"/>
          <c:y val="8.4284395198522627E-2"/>
          <c:w val="0.89176628983587758"/>
          <c:h val="0.46002311467119311"/>
        </c:manualLayout>
      </c:layout>
      <c:barChart>
        <c:barDir val="col"/>
        <c:grouping val="clustered"/>
        <c:varyColors val="0"/>
        <c:ser>
          <c:idx val="0"/>
          <c:order val="0"/>
          <c:tx>
            <c:strRef>
              <c:f>'HIV prev_PWID'!$B$2</c:f>
              <c:strCache>
                <c:ptCount val="1"/>
                <c:pt idx="0">
                  <c:v>%</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prev_PWID'!$A$3:$A$18</c:f>
              <c:strCache>
                <c:ptCount val="16"/>
                <c:pt idx="0">
                  <c:v>Sri Lanka (2018)</c:v>
                </c:pt>
                <c:pt idx="1">
                  <c:v>Australia (2015)</c:v>
                </c:pt>
                <c:pt idx="2">
                  <c:v>Afghanistan (2012)</c:v>
                </c:pt>
                <c:pt idx="3">
                  <c:v>China (2018)</c:v>
                </c:pt>
                <c:pt idx="4">
                  <c:v>India (2016-17)</c:v>
                </c:pt>
                <c:pt idx="5">
                  <c:v>Singapore (2018) **</c:v>
                </c:pt>
                <c:pt idx="6">
                  <c:v>Nepal (2017) *</c:v>
                </c:pt>
                <c:pt idx="7">
                  <c:v>Malaysia (2017)</c:v>
                </c:pt>
                <c:pt idx="8">
                  <c:v>Viet Nam (2017)</c:v>
                </c:pt>
                <c:pt idx="9">
                  <c:v>Cambodia (2017)</c:v>
                </c:pt>
                <c:pt idx="10">
                  <c:v>Bangladesh (2016)</c:v>
                </c:pt>
                <c:pt idx="11">
                  <c:v>Myanmar (2018)</c:v>
                </c:pt>
                <c:pt idx="12">
                  <c:v>Thailand (2014)</c:v>
                </c:pt>
                <c:pt idx="13">
                  <c:v>Pakistan (2016-17)</c:v>
                </c:pt>
                <c:pt idx="14">
                  <c:v>Indonesia (2015)</c:v>
                </c:pt>
                <c:pt idx="15">
                  <c:v>Philippines (2015)</c:v>
                </c:pt>
              </c:strCache>
            </c:strRef>
          </c:cat>
          <c:val>
            <c:numRef>
              <c:f>'HIV prev_PWID'!$B$3:$B$18</c:f>
              <c:numCache>
                <c:formatCode>General</c:formatCode>
                <c:ptCount val="16"/>
                <c:pt idx="0">
                  <c:v>0</c:v>
                </c:pt>
                <c:pt idx="1">
                  <c:v>1.7</c:v>
                </c:pt>
                <c:pt idx="2">
                  <c:v>4.4000000000000004</c:v>
                </c:pt>
                <c:pt idx="3">
                  <c:v>5.9</c:v>
                </c:pt>
                <c:pt idx="4">
                  <c:v>6.3</c:v>
                </c:pt>
                <c:pt idx="5">
                  <c:v>6.7</c:v>
                </c:pt>
                <c:pt idx="6">
                  <c:v>8.8000000000000007</c:v>
                </c:pt>
                <c:pt idx="7">
                  <c:v>13.5</c:v>
                </c:pt>
                <c:pt idx="8">
                  <c:v>14</c:v>
                </c:pt>
                <c:pt idx="9">
                  <c:v>15.2</c:v>
                </c:pt>
                <c:pt idx="10">
                  <c:v>18.100000000000001</c:v>
                </c:pt>
                <c:pt idx="11">
                  <c:v>19</c:v>
                </c:pt>
                <c:pt idx="12">
                  <c:v>20.5</c:v>
                </c:pt>
                <c:pt idx="13">
                  <c:v>21</c:v>
                </c:pt>
                <c:pt idx="14">
                  <c:v>28.8</c:v>
                </c:pt>
                <c:pt idx="15">
                  <c:v>29</c:v>
                </c:pt>
              </c:numCache>
            </c:numRef>
          </c:val>
          <c:extLst>
            <c:ext xmlns:c16="http://schemas.microsoft.com/office/drawing/2014/chart" uri="{C3380CC4-5D6E-409C-BE32-E72D297353CC}">
              <c16:uniqueId val="{00000001-AE13-47C4-A99E-83ED1C75EE4B}"/>
            </c:ext>
          </c:extLst>
        </c:ser>
        <c:dLbls>
          <c:showLegendKey val="0"/>
          <c:showVal val="0"/>
          <c:showCatName val="0"/>
          <c:showSerName val="0"/>
          <c:showPercent val="0"/>
          <c:showBubbleSize val="0"/>
        </c:dLbls>
        <c:gapWidth val="60"/>
        <c:axId val="314388864"/>
        <c:axId val="314390400"/>
      </c:barChart>
      <c:scatterChart>
        <c:scatterStyle val="smoothMarker"/>
        <c:varyColors val="0"/>
        <c:ser>
          <c:idx val="1"/>
          <c:order val="1"/>
          <c:tx>
            <c:strRef>
              <c:f>'HIV prev_PWID'!$B$24</c:f>
              <c:strCache>
                <c:ptCount val="1"/>
                <c:pt idx="0">
                  <c:v>t</c:v>
                </c:pt>
              </c:strCache>
            </c:strRef>
          </c:tx>
          <c:spPr>
            <a:ln>
              <a:solidFill>
                <a:srgbClr val="E31837"/>
              </a:solidFill>
              <a:prstDash val="dash"/>
            </a:ln>
          </c:spPr>
          <c:marker>
            <c:symbol val="none"/>
          </c:marker>
          <c:xVal>
            <c:numRef>
              <c:f>'HIV prev_PWID'!$A$25:$A$26</c:f>
              <c:numCache>
                <c:formatCode>General</c:formatCode>
                <c:ptCount val="2"/>
                <c:pt idx="0">
                  <c:v>0</c:v>
                </c:pt>
                <c:pt idx="1">
                  <c:v>1</c:v>
                </c:pt>
              </c:numCache>
            </c:numRef>
          </c:xVal>
          <c:yVal>
            <c:numRef>
              <c:f>'HIV prev_PWID'!$B$25:$B$26</c:f>
              <c:numCache>
                <c:formatCode>General</c:formatCode>
                <c:ptCount val="2"/>
                <c:pt idx="0">
                  <c:v>5</c:v>
                </c:pt>
                <c:pt idx="1">
                  <c:v>5</c:v>
                </c:pt>
              </c:numCache>
            </c:numRef>
          </c:yVal>
          <c:smooth val="1"/>
          <c:extLst>
            <c:ext xmlns:c16="http://schemas.microsoft.com/office/drawing/2014/chart" uri="{C3380CC4-5D6E-409C-BE32-E72D297353CC}">
              <c16:uniqueId val="{00000000-91D5-474C-B44F-80B64DA73A8C}"/>
            </c:ext>
          </c:extLst>
        </c:ser>
        <c:dLbls>
          <c:showLegendKey val="0"/>
          <c:showVal val="0"/>
          <c:showCatName val="0"/>
          <c:showSerName val="0"/>
          <c:showPercent val="0"/>
          <c:showBubbleSize val="0"/>
        </c:dLbls>
        <c:axId val="317208448"/>
        <c:axId val="317206912"/>
      </c:scatterChart>
      <c:catAx>
        <c:axId val="314388864"/>
        <c:scaling>
          <c:orientation val="minMax"/>
        </c:scaling>
        <c:delete val="0"/>
        <c:axPos val="b"/>
        <c:numFmt formatCode="General" sourceLinked="1"/>
        <c:majorTickMark val="out"/>
        <c:minorTickMark val="none"/>
        <c:tickLblPos val="nextTo"/>
        <c:crossAx val="314390400"/>
        <c:crosses val="autoZero"/>
        <c:auto val="1"/>
        <c:lblAlgn val="ctr"/>
        <c:lblOffset val="100"/>
        <c:noMultiLvlLbl val="0"/>
      </c:catAx>
      <c:valAx>
        <c:axId val="314390400"/>
        <c:scaling>
          <c:orientation val="minMax"/>
          <c:max val="35"/>
        </c:scaling>
        <c:delete val="0"/>
        <c:axPos val="l"/>
        <c:title>
          <c:tx>
            <c:rich>
              <a:bodyPr rot="-5400000" vert="horz"/>
              <a:lstStyle/>
              <a:p>
                <a:pPr>
                  <a:defRPr/>
                </a:pPr>
                <a:r>
                  <a:rPr lang="en-GB"/>
                  <a:t>HIV prevalence (%)</a:t>
                </a:r>
              </a:p>
            </c:rich>
          </c:tx>
          <c:layout>
            <c:manualLayout>
              <c:xMode val="edge"/>
              <c:yMode val="edge"/>
              <c:x val="5.8068860513463272E-3"/>
              <c:y val="0.11303033681830862"/>
            </c:manualLayout>
          </c:layout>
          <c:overlay val="0"/>
        </c:title>
        <c:numFmt formatCode="General" sourceLinked="1"/>
        <c:majorTickMark val="out"/>
        <c:minorTickMark val="none"/>
        <c:tickLblPos val="nextTo"/>
        <c:crossAx val="314388864"/>
        <c:crosses val="autoZero"/>
        <c:crossBetween val="between"/>
        <c:majorUnit val="5"/>
      </c:valAx>
      <c:valAx>
        <c:axId val="317206912"/>
        <c:scaling>
          <c:orientation val="minMax"/>
          <c:max val="35"/>
          <c:min val="0"/>
        </c:scaling>
        <c:delete val="1"/>
        <c:axPos val="r"/>
        <c:numFmt formatCode="General" sourceLinked="1"/>
        <c:majorTickMark val="out"/>
        <c:minorTickMark val="none"/>
        <c:tickLblPos val="nextTo"/>
        <c:crossAx val="317208448"/>
        <c:crosses val="max"/>
        <c:crossBetween val="midCat"/>
        <c:majorUnit val="1"/>
      </c:valAx>
      <c:valAx>
        <c:axId val="317208448"/>
        <c:scaling>
          <c:orientation val="minMax"/>
          <c:max val="1"/>
          <c:min val="0"/>
        </c:scaling>
        <c:delete val="1"/>
        <c:axPos val="t"/>
        <c:numFmt formatCode="General" sourceLinked="1"/>
        <c:majorTickMark val="out"/>
        <c:minorTickMark val="none"/>
        <c:tickLblPos val="nextTo"/>
        <c:crossAx val="317206912"/>
        <c:crosses val="max"/>
        <c:crossBetween val="midCat"/>
        <c:majorUnit val="0.2"/>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297323761818029E-2"/>
          <c:y val="7.4418352573184993E-2"/>
          <c:w val="0.91189824664064245"/>
          <c:h val="0.56770490973672594"/>
        </c:manualLayout>
      </c:layout>
      <c:barChart>
        <c:barDir val="col"/>
        <c:grouping val="clustered"/>
        <c:varyColors val="0"/>
        <c:ser>
          <c:idx val="0"/>
          <c:order val="0"/>
          <c:tx>
            <c:strRef>
              <c:f>'safe injection practices'!$D$3</c:f>
              <c:strCache>
                <c:ptCount val="1"/>
                <c:pt idx="0">
                  <c:v>%</c:v>
                </c:pt>
              </c:strCache>
            </c:strRef>
          </c:tx>
          <c:spPr>
            <a:solidFill>
              <a:srgbClr val="FF7C80"/>
            </a:solidFill>
          </c:spPr>
          <c:invertIfNegative val="0"/>
          <c:dPt>
            <c:idx val="14"/>
            <c:invertIfNegative val="0"/>
            <c:bubble3D val="0"/>
            <c:spPr>
              <a:pattFill prst="dkUpDiag">
                <a:fgClr>
                  <a:srgbClr val="FF7C80"/>
                </a:fgClr>
                <a:bgClr>
                  <a:sysClr val="window" lastClr="FFFFFF"/>
                </a:bgClr>
              </a:pattFill>
            </c:spPr>
            <c:extLst>
              <c:ext xmlns:c16="http://schemas.microsoft.com/office/drawing/2014/chart" uri="{C3380CC4-5D6E-409C-BE32-E72D297353CC}">
                <c16:uniqueId val="{00000000-D701-4472-8807-29027313A080}"/>
              </c:ext>
            </c:extLst>
          </c:dPt>
          <c:dPt>
            <c:idx val="15"/>
            <c:invertIfNegative val="0"/>
            <c:bubble3D val="0"/>
            <c:spPr>
              <a:pattFill prst="dkUpDiag">
                <a:fgClr>
                  <a:srgbClr val="FF7C80"/>
                </a:fgClr>
                <a:bgClr>
                  <a:sysClr val="window" lastClr="FFFFFF"/>
                </a:bgClr>
              </a:pattFill>
            </c:spPr>
            <c:extLst>
              <c:ext xmlns:c16="http://schemas.microsoft.com/office/drawing/2014/chart" uri="{C3380CC4-5D6E-409C-BE32-E72D297353CC}">
                <c16:uniqueId val="{00000002-D701-4472-8807-29027313A080}"/>
              </c:ext>
            </c:extLst>
          </c:dPt>
          <c:dLbls>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01-4472-8807-29027313A08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'safe injection practices'!$C$4:$C$18</c:f>
              <c:strCache>
                <c:ptCount val="15"/>
                <c:pt idx="0">
                  <c:v>Viet Nam (2017)</c:v>
                </c:pt>
                <c:pt idx="1">
                  <c:v>Nepal (2017)</c:v>
                </c:pt>
                <c:pt idx="2">
                  <c:v>Thailand (2014)</c:v>
                </c:pt>
                <c:pt idx="3">
                  <c:v>Cambodia (2017)</c:v>
                </c:pt>
                <c:pt idx="4">
                  <c:v>Myanmar (2017)</c:v>
                </c:pt>
                <c:pt idx="5">
                  <c:v>Indonesia (2015)</c:v>
                </c:pt>
                <c:pt idx="6">
                  <c:v>China (2015)</c:v>
                </c:pt>
                <c:pt idx="7">
                  <c:v>India (2014-15)</c:v>
                </c:pt>
                <c:pt idx="8">
                  <c:v>Bangladesh (2015)</c:v>
                </c:pt>
                <c:pt idx="9">
                  <c:v>Sri Lanka (2018)</c:v>
                </c:pt>
                <c:pt idx="10">
                  <c:v>Malaysia (2017)</c:v>
                </c:pt>
                <c:pt idx="11">
                  <c:v>Australia (2016)</c:v>
                </c:pt>
                <c:pt idx="12">
                  <c:v>Pakistan (2016)</c:v>
                </c:pt>
                <c:pt idx="13">
                  <c:v>Philippines (2015)</c:v>
                </c:pt>
                <c:pt idx="14">
                  <c:v>Regional Median</c:v>
                </c:pt>
              </c:strCache>
            </c:strRef>
          </c:cat>
          <c:val>
            <c:numRef>
              <c:f>'safe injection practices'!$D$4:$D$18</c:f>
              <c:numCache>
                <c:formatCode>General</c:formatCode>
                <c:ptCount val="15"/>
                <c:pt idx="0">
                  <c:v>98</c:v>
                </c:pt>
                <c:pt idx="1">
                  <c:v>97.6</c:v>
                </c:pt>
                <c:pt idx="2">
                  <c:v>95</c:v>
                </c:pt>
                <c:pt idx="3">
                  <c:v>93.5</c:v>
                </c:pt>
                <c:pt idx="4">
                  <c:v>90.8</c:v>
                </c:pt>
                <c:pt idx="5">
                  <c:v>88.9</c:v>
                </c:pt>
                <c:pt idx="6">
                  <c:v>86.5</c:v>
                </c:pt>
                <c:pt idx="7">
                  <c:v>86.4</c:v>
                </c:pt>
                <c:pt idx="8">
                  <c:v>83.9</c:v>
                </c:pt>
                <c:pt idx="9">
                  <c:v>80.5</c:v>
                </c:pt>
                <c:pt idx="10">
                  <c:v>79.5</c:v>
                </c:pt>
                <c:pt idx="11">
                  <c:v>74</c:v>
                </c:pt>
                <c:pt idx="12">
                  <c:v>72.5</c:v>
                </c:pt>
                <c:pt idx="13">
                  <c:v>63.6</c:v>
                </c:pt>
                <c:pt idx="14">
                  <c:v>86.45</c:v>
                </c:pt>
              </c:numCache>
            </c:numRef>
          </c:val>
          <c:extLst>
            <c:ext xmlns:c16="http://schemas.microsoft.com/office/drawing/2014/chart" uri="{C3380CC4-5D6E-409C-BE32-E72D297353CC}">
              <c16:uniqueId val="{00000003-D701-4472-8807-29027313A080}"/>
            </c:ext>
          </c:extLst>
        </c:ser>
        <c:dLbls>
          <c:showLegendKey val="0"/>
          <c:showVal val="0"/>
          <c:showCatName val="0"/>
          <c:showSerName val="0"/>
          <c:showPercent val="0"/>
          <c:showBubbleSize val="0"/>
        </c:dLbls>
        <c:gapWidth val="54"/>
        <c:axId val="57591296"/>
        <c:axId val="57592832"/>
      </c:barChart>
      <c:scatterChart>
        <c:scatterStyle val="smoothMarker"/>
        <c:varyColors val="0"/>
        <c:ser>
          <c:idx val="1"/>
          <c:order val="1"/>
          <c:tx>
            <c:strRef>
              <c:f>'safe injection practices'!$C$20</c:f>
              <c:strCache>
                <c:ptCount val="1"/>
                <c:pt idx="0">
                  <c:v>Target</c:v>
                </c:pt>
              </c:strCache>
            </c:strRef>
          </c:tx>
          <c:spPr>
            <a:ln w="25400">
              <a:solidFill>
                <a:srgbClr val="E31837"/>
              </a:solidFill>
              <a:prstDash val="dash"/>
            </a:ln>
          </c:spPr>
          <c:marker>
            <c:symbol val="none"/>
          </c:marker>
          <c:xVal>
            <c:numRef>
              <c:f>'safe injection practices'!$B$21:$B$22</c:f>
              <c:numCache>
                <c:formatCode>General</c:formatCode>
                <c:ptCount val="2"/>
                <c:pt idx="0">
                  <c:v>0</c:v>
                </c:pt>
                <c:pt idx="1">
                  <c:v>1</c:v>
                </c:pt>
              </c:numCache>
            </c:numRef>
          </c:xVal>
          <c:yVal>
            <c:numRef>
              <c:f>'safe injection practices'!$C$21:$C$22</c:f>
              <c:numCache>
                <c:formatCode>General</c:formatCode>
                <c:ptCount val="2"/>
                <c:pt idx="0">
                  <c:v>90</c:v>
                </c:pt>
                <c:pt idx="1">
                  <c:v>90</c:v>
                </c:pt>
              </c:numCache>
            </c:numRef>
          </c:yVal>
          <c:smooth val="1"/>
          <c:extLst>
            <c:ext xmlns:c16="http://schemas.microsoft.com/office/drawing/2014/chart" uri="{C3380CC4-5D6E-409C-BE32-E72D297353CC}">
              <c16:uniqueId val="{00000003-2548-4541-BAE4-B8CED3001A30}"/>
            </c:ext>
          </c:extLst>
        </c:ser>
        <c:dLbls>
          <c:showLegendKey val="0"/>
          <c:showVal val="0"/>
          <c:showCatName val="0"/>
          <c:showSerName val="0"/>
          <c:showPercent val="0"/>
          <c:showBubbleSize val="0"/>
        </c:dLbls>
        <c:axId val="57604736"/>
        <c:axId val="57603200"/>
      </c:scatterChart>
      <c:catAx>
        <c:axId val="57591296"/>
        <c:scaling>
          <c:orientation val="minMax"/>
        </c:scaling>
        <c:delete val="0"/>
        <c:axPos val="b"/>
        <c:numFmt formatCode="General" sourceLinked="0"/>
        <c:majorTickMark val="none"/>
        <c:minorTickMark val="none"/>
        <c:tickLblPos val="nextTo"/>
        <c:spPr>
          <a:ln>
            <a:solidFill>
              <a:schemeClr val="bg1">
                <a:lumMod val="65000"/>
              </a:schemeClr>
            </a:solidFill>
          </a:ln>
        </c:spPr>
        <c:crossAx val="57592832"/>
        <c:crosses val="autoZero"/>
        <c:auto val="1"/>
        <c:lblAlgn val="ctr"/>
        <c:lblOffset val="100"/>
        <c:noMultiLvlLbl val="0"/>
      </c:catAx>
      <c:valAx>
        <c:axId val="57592832"/>
        <c:scaling>
          <c:orientation val="minMax"/>
          <c:max val="100"/>
          <c:min val="0"/>
        </c:scaling>
        <c:delete val="0"/>
        <c:axPos val="l"/>
        <c:title>
          <c:tx>
            <c:rich>
              <a:bodyPr rot="0" vert="horz"/>
              <a:lstStyle/>
              <a:p>
                <a:pPr>
                  <a:defRPr/>
                </a:pPr>
                <a:r>
                  <a:rPr lang="en-GB"/>
                  <a:t>%</a:t>
                </a:r>
              </a:p>
            </c:rich>
          </c:tx>
          <c:layout>
            <c:manualLayout>
              <c:xMode val="edge"/>
              <c:yMode val="edge"/>
              <c:x val="6.7356732619771029E-2"/>
              <c:y val="5.0504760380721041E-2"/>
            </c:manualLayout>
          </c:layout>
          <c:overlay val="0"/>
        </c:title>
        <c:numFmt formatCode="General" sourceLinked="1"/>
        <c:majorTickMark val="out"/>
        <c:minorTickMark val="none"/>
        <c:tickLblPos val="nextTo"/>
        <c:spPr>
          <a:ln>
            <a:noFill/>
          </a:ln>
        </c:spPr>
        <c:crossAx val="57591296"/>
        <c:crosses val="autoZero"/>
        <c:crossBetween val="between"/>
        <c:majorUnit val="20"/>
      </c:valAx>
      <c:valAx>
        <c:axId val="57603200"/>
        <c:scaling>
          <c:orientation val="minMax"/>
          <c:max val="100"/>
          <c:min val="0"/>
        </c:scaling>
        <c:delete val="1"/>
        <c:axPos val="r"/>
        <c:numFmt formatCode="General" sourceLinked="1"/>
        <c:majorTickMark val="out"/>
        <c:minorTickMark val="none"/>
        <c:tickLblPos val="nextTo"/>
        <c:crossAx val="57604736"/>
        <c:crosses val="max"/>
        <c:crossBetween val="midCat"/>
        <c:majorUnit val="10"/>
      </c:valAx>
      <c:valAx>
        <c:axId val="57604736"/>
        <c:scaling>
          <c:orientation val="minMax"/>
          <c:max val="1"/>
          <c:min val="0"/>
        </c:scaling>
        <c:delete val="1"/>
        <c:axPos val="t"/>
        <c:numFmt formatCode="General" sourceLinked="1"/>
        <c:majorTickMark val="out"/>
        <c:minorTickMark val="none"/>
        <c:tickLblPos val="nextTo"/>
        <c:crossAx val="57603200"/>
        <c:crosses val="max"/>
        <c:crossBetween val="midCat"/>
        <c:majorUnit val="0.2"/>
      </c:valAx>
    </c:plotArea>
    <c:plotVisOnly val="1"/>
    <c:dispBlanksAs val="gap"/>
    <c:showDLblsOverMax val="0"/>
  </c:chart>
  <c:spPr>
    <a:ln>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926135790658564E-2"/>
          <c:y val="0.12773502743975185"/>
          <c:w val="0.93307389794097517"/>
          <c:h val="0.51832423645907899"/>
        </c:manualLayout>
      </c:layout>
      <c:barChart>
        <c:barDir val="col"/>
        <c:grouping val="clustered"/>
        <c:varyColors val="0"/>
        <c:ser>
          <c:idx val="0"/>
          <c:order val="0"/>
          <c:tx>
            <c:strRef>
              <c:f>SAFE_INJECTING_gender!$D$3</c:f>
              <c:strCache>
                <c:ptCount val="1"/>
                <c:pt idx="0">
                  <c:v>Male PWID</c:v>
                </c:pt>
              </c:strCache>
            </c:strRef>
          </c:tx>
          <c:spPr>
            <a:solidFill>
              <a:srgbClr val="B8E1DD"/>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SAFE_INJECTING_gender!$A$4:$B$13</c:f>
              <c:multiLvlStrCache>
                <c:ptCount val="10"/>
                <c:lvl>
                  <c:pt idx="0">
                    <c:v>2015</c:v>
                  </c:pt>
                  <c:pt idx="1">
                    <c:v>2015</c:v>
                  </c:pt>
                  <c:pt idx="2">
                    <c:v>2015</c:v>
                  </c:pt>
                  <c:pt idx="3">
                    <c:v>2015</c:v>
                  </c:pt>
                  <c:pt idx="4">
                    <c:v>2017</c:v>
                  </c:pt>
                  <c:pt idx="5">
                    <c:v>2017</c:v>
                  </c:pt>
                  <c:pt idx="6">
                    <c:v>2017</c:v>
                  </c:pt>
                  <c:pt idx="7">
                    <c:v>2016</c:v>
                  </c:pt>
                  <c:pt idx="8">
                    <c:v>2015</c:v>
                  </c:pt>
                  <c:pt idx="9">
                    <c:v>2017</c:v>
                  </c:pt>
                </c:lvl>
                <c:lvl>
                  <c:pt idx="0">
                    <c:v>Australia</c:v>
                  </c:pt>
                  <c:pt idx="1">
                    <c:v>Bangladesh*</c:v>
                  </c:pt>
                  <c:pt idx="2">
                    <c:v>China</c:v>
                  </c:pt>
                  <c:pt idx="3">
                    <c:v>Indonesia*</c:v>
                  </c:pt>
                  <c:pt idx="4">
                    <c:v>Myanmar*</c:v>
                  </c:pt>
                  <c:pt idx="5">
                    <c:v>Malaysia</c:v>
                  </c:pt>
                  <c:pt idx="6">
                    <c:v>Nepal</c:v>
                  </c:pt>
                  <c:pt idx="7">
                    <c:v>Pakistan</c:v>
                  </c:pt>
                  <c:pt idx="8">
                    <c:v>Philippines</c:v>
                  </c:pt>
                  <c:pt idx="9">
                    <c:v>Viet Nam</c:v>
                  </c:pt>
                </c:lvl>
              </c:multiLvlStrCache>
            </c:multiLvlStrRef>
          </c:cat>
          <c:val>
            <c:numRef>
              <c:f>SAFE_INJECTING_gender!$D$4:$D$13</c:f>
              <c:numCache>
                <c:formatCode>0</c:formatCode>
                <c:ptCount val="10"/>
                <c:pt idx="0">
                  <c:v>80</c:v>
                </c:pt>
                <c:pt idx="1">
                  <c:v>83.9</c:v>
                </c:pt>
                <c:pt idx="2">
                  <c:v>86.4</c:v>
                </c:pt>
                <c:pt idx="3">
                  <c:v>88.46</c:v>
                </c:pt>
                <c:pt idx="4">
                  <c:v>90.8</c:v>
                </c:pt>
                <c:pt idx="5" formatCode="General">
                  <c:v>79.5</c:v>
                </c:pt>
                <c:pt idx="6" formatCode="General">
                  <c:v>97.6</c:v>
                </c:pt>
                <c:pt idx="7">
                  <c:v>72.400000000000006</c:v>
                </c:pt>
                <c:pt idx="8">
                  <c:v>64</c:v>
                </c:pt>
                <c:pt idx="9" formatCode="General">
                  <c:v>98</c:v>
                </c:pt>
              </c:numCache>
            </c:numRef>
          </c:val>
          <c:extLst>
            <c:ext xmlns:c16="http://schemas.microsoft.com/office/drawing/2014/chart" uri="{C3380CC4-5D6E-409C-BE32-E72D297353CC}">
              <c16:uniqueId val="{00000000-BFCE-4263-9C80-A5B74483249A}"/>
            </c:ext>
          </c:extLst>
        </c:ser>
        <c:ser>
          <c:idx val="1"/>
          <c:order val="1"/>
          <c:tx>
            <c:strRef>
              <c:f>SAFE_INJECTING_gender!$E$3</c:f>
              <c:strCache>
                <c:ptCount val="1"/>
                <c:pt idx="0">
                  <c:v>Female PWID</c:v>
                </c:pt>
              </c:strCache>
            </c:strRef>
          </c:tx>
          <c:spPr>
            <a:solidFill>
              <a:srgbClr val="33CCC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SAFE_INJECTING_gender!$A$4:$B$13</c:f>
              <c:multiLvlStrCache>
                <c:ptCount val="10"/>
                <c:lvl>
                  <c:pt idx="0">
                    <c:v>2015</c:v>
                  </c:pt>
                  <c:pt idx="1">
                    <c:v>2015</c:v>
                  </c:pt>
                  <c:pt idx="2">
                    <c:v>2015</c:v>
                  </c:pt>
                  <c:pt idx="3">
                    <c:v>2015</c:v>
                  </c:pt>
                  <c:pt idx="4">
                    <c:v>2017</c:v>
                  </c:pt>
                  <c:pt idx="5">
                    <c:v>2017</c:v>
                  </c:pt>
                  <c:pt idx="6">
                    <c:v>2017</c:v>
                  </c:pt>
                  <c:pt idx="7">
                    <c:v>2016</c:v>
                  </c:pt>
                  <c:pt idx="8">
                    <c:v>2015</c:v>
                  </c:pt>
                  <c:pt idx="9">
                    <c:v>2017</c:v>
                  </c:pt>
                </c:lvl>
                <c:lvl>
                  <c:pt idx="0">
                    <c:v>Australia</c:v>
                  </c:pt>
                  <c:pt idx="1">
                    <c:v>Bangladesh*</c:v>
                  </c:pt>
                  <c:pt idx="2">
                    <c:v>China</c:v>
                  </c:pt>
                  <c:pt idx="3">
                    <c:v>Indonesia*</c:v>
                  </c:pt>
                  <c:pt idx="4">
                    <c:v>Myanmar*</c:v>
                  </c:pt>
                  <c:pt idx="5">
                    <c:v>Malaysia</c:v>
                  </c:pt>
                  <c:pt idx="6">
                    <c:v>Nepal</c:v>
                  </c:pt>
                  <c:pt idx="7">
                    <c:v>Pakistan</c:v>
                  </c:pt>
                  <c:pt idx="8">
                    <c:v>Philippines</c:v>
                  </c:pt>
                  <c:pt idx="9">
                    <c:v>Viet Nam</c:v>
                  </c:pt>
                </c:lvl>
              </c:multiLvlStrCache>
            </c:multiLvlStrRef>
          </c:cat>
          <c:val>
            <c:numRef>
              <c:f>SAFE_INJECTING_gender!$E$4:$E$13</c:f>
              <c:numCache>
                <c:formatCode>0</c:formatCode>
                <c:ptCount val="10"/>
                <c:pt idx="0">
                  <c:v>72</c:v>
                </c:pt>
                <c:pt idx="1">
                  <c:v>83.6</c:v>
                </c:pt>
                <c:pt idx="2">
                  <c:v>87.5</c:v>
                </c:pt>
                <c:pt idx="3">
                  <c:v>94.12</c:v>
                </c:pt>
                <c:pt idx="4">
                  <c:v>91.8</c:v>
                </c:pt>
                <c:pt idx="7">
                  <c:v>78.3</c:v>
                </c:pt>
                <c:pt idx="8">
                  <c:v>72.8</c:v>
                </c:pt>
              </c:numCache>
            </c:numRef>
          </c:val>
          <c:extLst>
            <c:ext xmlns:c16="http://schemas.microsoft.com/office/drawing/2014/chart" uri="{C3380CC4-5D6E-409C-BE32-E72D297353CC}">
              <c16:uniqueId val="{00000001-BFCE-4263-9C80-A5B74483249A}"/>
            </c:ext>
          </c:extLst>
        </c:ser>
        <c:dLbls>
          <c:showLegendKey val="0"/>
          <c:showVal val="0"/>
          <c:showCatName val="0"/>
          <c:showSerName val="0"/>
          <c:showPercent val="0"/>
          <c:showBubbleSize val="0"/>
        </c:dLbls>
        <c:gapWidth val="150"/>
        <c:overlap val="-10"/>
        <c:axId val="60636160"/>
        <c:axId val="60658432"/>
      </c:barChart>
      <c:scatterChart>
        <c:scatterStyle val="smoothMarker"/>
        <c:varyColors val="0"/>
        <c:ser>
          <c:idx val="2"/>
          <c:order val="2"/>
          <c:tx>
            <c:strRef>
              <c:f>SAFE_INJECTING_gender!#REF!</c:f>
              <c:strCache>
                <c:ptCount val="1"/>
                <c:pt idx="0">
                  <c:v>#REF!</c:v>
                </c:pt>
              </c:strCache>
            </c:strRef>
          </c:tx>
          <c:spPr>
            <a:ln w="25400">
              <a:solidFill>
                <a:srgbClr val="F15B40"/>
              </a:solidFill>
              <a:prstDash val="dash"/>
            </a:ln>
          </c:spPr>
          <c:marker>
            <c:symbol val="none"/>
          </c:marker>
          <c:xVal>
            <c:numRef>
              <c:f>SAFE_INJECTING_gender!$R$2:$R$3</c:f>
              <c:numCache>
                <c:formatCode>General</c:formatCode>
                <c:ptCount val="2"/>
                <c:pt idx="0">
                  <c:v>0</c:v>
                </c:pt>
                <c:pt idx="1">
                  <c:v>1</c:v>
                </c:pt>
              </c:numCache>
            </c:numRef>
          </c:xVal>
          <c:yVal>
            <c:numRef>
              <c:f>SAFE_INJECTING_gender!$S$2:$S$3</c:f>
              <c:numCache>
                <c:formatCode>General</c:formatCode>
                <c:ptCount val="2"/>
                <c:pt idx="0">
                  <c:v>90</c:v>
                </c:pt>
                <c:pt idx="1">
                  <c:v>90</c:v>
                </c:pt>
              </c:numCache>
            </c:numRef>
          </c:yVal>
          <c:smooth val="1"/>
          <c:extLst>
            <c:ext xmlns:c16="http://schemas.microsoft.com/office/drawing/2014/chart" uri="{C3380CC4-5D6E-409C-BE32-E72D297353CC}">
              <c16:uniqueId val="{00000002-BFCE-4263-9C80-A5B74483249A}"/>
            </c:ext>
          </c:extLst>
        </c:ser>
        <c:dLbls>
          <c:showLegendKey val="0"/>
          <c:showVal val="0"/>
          <c:showCatName val="0"/>
          <c:showSerName val="0"/>
          <c:showPercent val="0"/>
          <c:showBubbleSize val="0"/>
        </c:dLbls>
        <c:axId val="60817792"/>
        <c:axId val="60660352"/>
      </c:scatterChart>
      <c:catAx>
        <c:axId val="60636160"/>
        <c:scaling>
          <c:orientation val="minMax"/>
        </c:scaling>
        <c:delete val="0"/>
        <c:axPos val="b"/>
        <c:numFmt formatCode="General" sourceLinked="0"/>
        <c:majorTickMark val="out"/>
        <c:minorTickMark val="none"/>
        <c:tickLblPos val="nextTo"/>
        <c:crossAx val="60658432"/>
        <c:crosses val="autoZero"/>
        <c:auto val="1"/>
        <c:lblAlgn val="ctr"/>
        <c:lblOffset val="100"/>
        <c:noMultiLvlLbl val="0"/>
      </c:catAx>
      <c:valAx>
        <c:axId val="60658432"/>
        <c:scaling>
          <c:orientation val="minMax"/>
          <c:max val="100"/>
          <c:min val="0"/>
        </c:scaling>
        <c:delete val="0"/>
        <c:axPos val="l"/>
        <c:title>
          <c:tx>
            <c:rich>
              <a:bodyPr rot="0" vert="horz"/>
              <a:lstStyle/>
              <a:p>
                <a:pPr>
                  <a:defRPr/>
                </a:pPr>
                <a:r>
                  <a:rPr lang="en-US"/>
                  <a:t>%</a:t>
                </a:r>
              </a:p>
            </c:rich>
          </c:tx>
          <c:layout>
            <c:manualLayout>
              <c:xMode val="edge"/>
              <c:yMode val="edge"/>
              <c:x val="5.4166666666666662E-2"/>
              <c:y val="9.3034926031973275E-2"/>
            </c:manualLayout>
          </c:layout>
          <c:overlay val="0"/>
        </c:title>
        <c:numFmt formatCode="0" sourceLinked="1"/>
        <c:majorTickMark val="out"/>
        <c:minorTickMark val="none"/>
        <c:tickLblPos val="nextTo"/>
        <c:crossAx val="60636160"/>
        <c:crosses val="autoZero"/>
        <c:crossBetween val="between"/>
        <c:majorUnit val="20"/>
      </c:valAx>
      <c:valAx>
        <c:axId val="60660352"/>
        <c:scaling>
          <c:orientation val="minMax"/>
          <c:max val="100"/>
          <c:min val="0"/>
        </c:scaling>
        <c:delete val="0"/>
        <c:axPos val="r"/>
        <c:numFmt formatCode="General" sourceLinked="1"/>
        <c:majorTickMark val="none"/>
        <c:minorTickMark val="none"/>
        <c:tickLblPos val="none"/>
        <c:spPr>
          <a:ln>
            <a:noFill/>
          </a:ln>
        </c:spPr>
        <c:crossAx val="60817792"/>
        <c:crosses val="max"/>
        <c:crossBetween val="midCat"/>
        <c:majorUnit val="10"/>
      </c:valAx>
      <c:valAx>
        <c:axId val="60817792"/>
        <c:scaling>
          <c:orientation val="minMax"/>
          <c:max val="1"/>
          <c:min val="0"/>
        </c:scaling>
        <c:delete val="1"/>
        <c:axPos val="t"/>
        <c:numFmt formatCode="General" sourceLinked="1"/>
        <c:majorTickMark val="out"/>
        <c:minorTickMark val="none"/>
        <c:tickLblPos val="nextTo"/>
        <c:crossAx val="60660352"/>
        <c:crosses val="max"/>
        <c:crossBetween val="midCat"/>
        <c:majorUnit val="1"/>
      </c:valAx>
    </c:plotArea>
    <c:legend>
      <c:legendPos val="r"/>
      <c:legendEntry>
        <c:idx val="2"/>
        <c:delete val="1"/>
      </c:legendEntry>
      <c:layout>
        <c:manualLayout>
          <c:xMode val="edge"/>
          <c:yMode val="edge"/>
          <c:x val="0.31414129483814524"/>
          <c:y val="0.88151694106418532"/>
          <c:w val="0.32702834264097053"/>
          <c:h val="9.6360976154576422E-2"/>
        </c:manualLayout>
      </c:layout>
      <c:overlay val="0"/>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9206036745406824"/>
          <c:y val="1.7138135510838927E-3"/>
        </c:manualLayout>
      </c:layout>
      <c:overlay val="0"/>
      <c:txPr>
        <a:bodyPr/>
        <a:lstStyle/>
        <a:p>
          <a:pPr>
            <a:defRPr sz="1400">
              <a:solidFill>
                <a:srgbClr val="00A99A"/>
              </a:solidFill>
            </a:defRPr>
          </a:pPr>
          <a:endParaRPr lang="en-US"/>
        </a:p>
      </c:txPr>
    </c:title>
    <c:autoTitleDeleted val="0"/>
    <c:plotArea>
      <c:layout>
        <c:manualLayout>
          <c:layoutTarget val="inner"/>
          <c:xMode val="edge"/>
          <c:yMode val="edge"/>
          <c:x val="0.10072791718792162"/>
          <c:y val="0.15562335958005249"/>
          <c:w val="0.6707664900532293"/>
          <c:h val="0.84437664041994753"/>
        </c:manualLayout>
      </c:layout>
      <c:doughnutChart>
        <c:varyColors val="1"/>
        <c:ser>
          <c:idx val="0"/>
          <c:order val="0"/>
          <c:tx>
            <c:strRef>
              <c:f>'Sheet1 (2)'!$E$3</c:f>
              <c:strCache>
                <c:ptCount val="1"/>
                <c:pt idx="0">
                  <c:v>Transactional sex</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4AAE-45B7-93A9-9AF7A27F1975}"/>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4AAE-45B7-93A9-9AF7A27F197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AE-45B7-93A9-9AF7A27F1975}"/>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 (2)'!$D$4:$D$5</c:f>
              <c:strCache>
                <c:ptCount val="1"/>
                <c:pt idx="0">
                  <c:v>Yes</c:v>
                </c:pt>
              </c:strCache>
            </c:strRef>
          </c:cat>
          <c:val>
            <c:numRef>
              <c:f>'Sheet1 (2)'!$E$4:$E$5</c:f>
              <c:numCache>
                <c:formatCode>General</c:formatCode>
                <c:ptCount val="2"/>
                <c:pt idx="0">
                  <c:v>45</c:v>
                </c:pt>
                <c:pt idx="1">
                  <c:v>55</c:v>
                </c:pt>
              </c:numCache>
            </c:numRef>
          </c:val>
          <c:extLst>
            <c:ext xmlns:c16="http://schemas.microsoft.com/office/drawing/2014/chart" uri="{C3380CC4-5D6E-409C-BE32-E72D297353CC}">
              <c16:uniqueId val="{00000004-4AAE-45B7-93A9-9AF7A27F197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34009009009009"/>
          <c:y val="0"/>
        </c:manualLayout>
      </c:layout>
      <c:overlay val="0"/>
      <c:txPr>
        <a:bodyPr/>
        <a:lstStyle/>
        <a:p>
          <a:pPr>
            <a:defRPr sz="1400">
              <a:solidFill>
                <a:srgbClr val="00A99A"/>
              </a:solidFill>
            </a:defRPr>
          </a:pPr>
          <a:endParaRPr lang="en-US"/>
        </a:p>
      </c:txPr>
    </c:title>
    <c:autoTitleDeleted val="0"/>
    <c:plotArea>
      <c:layout>
        <c:manualLayout>
          <c:layoutTarget val="inner"/>
          <c:xMode val="edge"/>
          <c:yMode val="edge"/>
          <c:x val="0.13676385046463788"/>
          <c:y val="0.11716182111851403"/>
          <c:w val="0.62037277434915228"/>
          <c:h val="0.88283817888148597"/>
        </c:manualLayout>
      </c:layout>
      <c:doughnutChart>
        <c:varyColors val="1"/>
        <c:ser>
          <c:idx val="0"/>
          <c:order val="0"/>
          <c:tx>
            <c:strRef>
              <c:f>'severe depression'!$E$3</c:f>
              <c:strCache>
                <c:ptCount val="1"/>
                <c:pt idx="0">
                  <c:v>Severe depression</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C0D0-4C84-91C4-1C0600D7A288}"/>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C0D0-4C84-91C4-1C0600D7A28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D0-4C84-91C4-1C0600D7A288}"/>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'severe depression'!$D$4:$D$5</c:f>
              <c:strCache>
                <c:ptCount val="1"/>
                <c:pt idx="0">
                  <c:v>Yes</c:v>
                </c:pt>
              </c:strCache>
            </c:strRef>
          </c:cat>
          <c:val>
            <c:numRef>
              <c:f>'severe depression'!$E$4:$E$5</c:f>
              <c:numCache>
                <c:formatCode>0</c:formatCode>
                <c:ptCount val="2"/>
                <c:pt idx="0">
                  <c:v>48.5</c:v>
                </c:pt>
                <c:pt idx="1">
                  <c:v>51.5</c:v>
                </c:pt>
              </c:numCache>
            </c:numRef>
          </c:val>
          <c:extLst>
            <c:ext xmlns:c16="http://schemas.microsoft.com/office/drawing/2014/chart" uri="{C3380CC4-5D6E-409C-BE32-E72D297353CC}">
              <c16:uniqueId val="{00000004-C0D0-4C84-91C4-1C0600D7A28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1400">
              <a:solidFill>
                <a:srgbClr val="00A99A"/>
              </a:solidFill>
            </a:defRPr>
          </a:pPr>
          <a:endParaRPr lang="en-US"/>
        </a:p>
      </c:txPr>
    </c:title>
    <c:autoTitleDeleted val="0"/>
    <c:plotArea>
      <c:layout>
        <c:manualLayout>
          <c:layoutTarget val="inner"/>
          <c:xMode val="edge"/>
          <c:yMode val="edge"/>
          <c:x val="0.1669272941349621"/>
          <c:y val="0.15562335958005249"/>
          <c:w val="0.6707664900532293"/>
          <c:h val="0.84437664041994753"/>
        </c:manualLayout>
      </c:layout>
      <c:doughnutChart>
        <c:varyColors val="1"/>
        <c:ser>
          <c:idx val="0"/>
          <c:order val="0"/>
          <c:tx>
            <c:strRef>
              <c:f>'Living condition'!$E$3</c:f>
              <c:strCache>
                <c:ptCount val="1"/>
                <c:pt idx="0">
                  <c:v>Unstable living condition</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C07C-474E-86B2-9F337BB5138D}"/>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C07C-474E-86B2-9F337BB5138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C-474E-86B2-9F337BB5138D}"/>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'Living condition'!$D$4:$D$5</c:f>
              <c:strCache>
                <c:ptCount val="1"/>
                <c:pt idx="0">
                  <c:v>Unstabale living condition</c:v>
                </c:pt>
              </c:strCache>
            </c:strRef>
          </c:cat>
          <c:val>
            <c:numRef>
              <c:f>'Living condition'!$E$4:$E$5</c:f>
              <c:numCache>
                <c:formatCode>General</c:formatCode>
                <c:ptCount val="2"/>
                <c:pt idx="0">
                  <c:v>62</c:v>
                </c:pt>
                <c:pt idx="1">
                  <c:v>38</c:v>
                </c:pt>
              </c:numCache>
            </c:numRef>
          </c:val>
          <c:extLst>
            <c:ext xmlns:c16="http://schemas.microsoft.com/office/drawing/2014/chart" uri="{C3380CC4-5D6E-409C-BE32-E72D297353CC}">
              <c16:uniqueId val="{00000004-C07C-474E-86B2-9F337BB5138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rgbClr val="00A99A"/>
                </a:solidFill>
              </a:defRPr>
            </a:pPr>
            <a:r>
              <a:rPr lang="en-US" sz="1400" dirty="0">
                <a:solidFill>
                  <a:srgbClr val="00A99A"/>
                </a:solidFill>
              </a:rPr>
              <a:t>Experienced intimate  partner violence</a:t>
            </a:r>
          </a:p>
        </c:rich>
      </c:tx>
      <c:layout>
        <c:manualLayout>
          <c:xMode val="edge"/>
          <c:yMode val="edge"/>
          <c:x val="0.15573214532393975"/>
          <c:y val="0"/>
        </c:manualLayout>
      </c:layout>
      <c:overlay val="0"/>
    </c:title>
    <c:autoTitleDeleted val="0"/>
    <c:plotArea>
      <c:layout>
        <c:manualLayout>
          <c:layoutTarget val="inner"/>
          <c:xMode val="edge"/>
          <c:yMode val="edge"/>
          <c:x val="0.18554565547727586"/>
          <c:y val="0.2279773761444418"/>
          <c:w val="0.57966569968227655"/>
          <c:h val="0.7668354013998282"/>
        </c:manualLayout>
      </c:layout>
      <c:doughnutChart>
        <c:varyColors val="1"/>
        <c:ser>
          <c:idx val="0"/>
          <c:order val="0"/>
          <c:tx>
            <c:strRef>
              <c:f>violence!$E$3</c:f>
              <c:strCache>
                <c:ptCount val="1"/>
                <c:pt idx="0">
                  <c:v>Intimate  partner violence</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BA42-4F74-9710-F9B28D6B0098}"/>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BA42-4F74-9710-F9B28D6B009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42-4F74-9710-F9B28D6B0098}"/>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violence!$D$4:$D$5</c:f>
              <c:strCache>
                <c:ptCount val="1"/>
                <c:pt idx="0">
                  <c:v>Yes</c:v>
                </c:pt>
              </c:strCache>
            </c:strRef>
          </c:cat>
          <c:val>
            <c:numRef>
              <c:f>violence!$E$4:$E$5</c:f>
              <c:numCache>
                <c:formatCode>General</c:formatCode>
                <c:ptCount val="2"/>
                <c:pt idx="0">
                  <c:v>76</c:v>
                </c:pt>
                <c:pt idx="1">
                  <c:v>24</c:v>
                </c:pt>
              </c:numCache>
            </c:numRef>
          </c:val>
          <c:extLst>
            <c:ext xmlns:c16="http://schemas.microsoft.com/office/drawing/2014/chart" uri="{C3380CC4-5D6E-409C-BE32-E72D297353CC}">
              <c16:uniqueId val="{00000004-BA42-4F74-9710-F9B28D6B009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rgbClr val="00A99A"/>
                </a:solidFill>
              </a:defRPr>
            </a:pPr>
            <a:r>
              <a:rPr lang="en-US" sz="1400" dirty="0">
                <a:solidFill>
                  <a:srgbClr val="00A99A"/>
                </a:solidFill>
              </a:rPr>
              <a:t>Unmet need for reproductive health care</a:t>
            </a:r>
          </a:p>
        </c:rich>
      </c:tx>
      <c:layout>
        <c:manualLayout>
          <c:xMode val="edge"/>
          <c:yMode val="edge"/>
          <c:x val="0.11196449402158065"/>
          <c:y val="2.1367595383451339E-3"/>
        </c:manualLayout>
      </c:layout>
      <c:overlay val="0"/>
    </c:title>
    <c:autoTitleDeleted val="0"/>
    <c:plotArea>
      <c:layout>
        <c:manualLayout>
          <c:layoutTarget val="inner"/>
          <c:xMode val="edge"/>
          <c:yMode val="edge"/>
          <c:x val="0.18323928258967628"/>
          <c:y val="0.2262619524677395"/>
          <c:w val="0.56998505395158938"/>
          <c:h val="0.7737380475322605"/>
        </c:manualLayout>
      </c:layout>
      <c:doughnutChart>
        <c:varyColors val="1"/>
        <c:ser>
          <c:idx val="0"/>
          <c:order val="0"/>
          <c:tx>
            <c:strRef>
              <c:f>'unmet RH need'!$E$3</c:f>
              <c:strCache>
                <c:ptCount val="1"/>
                <c:pt idx="0">
                  <c:v>Unmet need for reproductive health care</c:v>
                </c:pt>
              </c:strCache>
            </c:strRef>
          </c:tx>
          <c:spPr>
            <a:solidFill>
              <a:srgbClr val="B6AEA7"/>
            </a:solidFill>
          </c:spPr>
          <c:dPt>
            <c:idx val="0"/>
            <c:bubble3D val="0"/>
            <c:spPr>
              <a:solidFill>
                <a:srgbClr val="F15B40"/>
              </a:solidFill>
              <a:ln w="31750">
                <a:solidFill>
                  <a:schemeClr val="bg1"/>
                </a:solidFill>
              </a:ln>
            </c:spPr>
            <c:extLst>
              <c:ext xmlns:c16="http://schemas.microsoft.com/office/drawing/2014/chart" uri="{C3380CC4-5D6E-409C-BE32-E72D297353CC}">
                <c16:uniqueId val="{00000001-CCBC-47BF-8CC1-09DD77A55946}"/>
              </c:ext>
            </c:extLst>
          </c:dPt>
          <c:dPt>
            <c:idx val="1"/>
            <c:bubble3D val="0"/>
            <c:spPr>
              <a:solidFill>
                <a:srgbClr val="B6AEA7"/>
              </a:solidFill>
              <a:ln w="44450">
                <a:solidFill>
                  <a:schemeClr val="bg1"/>
                </a:solidFill>
              </a:ln>
            </c:spPr>
            <c:extLst>
              <c:ext xmlns:c16="http://schemas.microsoft.com/office/drawing/2014/chart" uri="{C3380CC4-5D6E-409C-BE32-E72D297353CC}">
                <c16:uniqueId val="{00000003-CCBC-47BF-8CC1-09DD77A5594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BC-47BF-8CC1-09DD77A55946}"/>
                </c:ext>
              </c:extLst>
            </c:dLbl>
            <c:spPr>
              <a:noFill/>
              <a:ln>
                <a:noFill/>
              </a:ln>
              <a:effectLst/>
            </c:spPr>
            <c:txPr>
              <a:bodyPr/>
              <a:lstStyle/>
              <a:p>
                <a:pPr>
                  <a:defRPr sz="2000">
                    <a:solidFill>
                      <a:schemeClr val="bg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'unmet RH need'!$D$4:$D$5</c:f>
              <c:strCache>
                <c:ptCount val="1"/>
                <c:pt idx="0">
                  <c:v>Yes</c:v>
                </c:pt>
              </c:strCache>
            </c:strRef>
          </c:cat>
          <c:val>
            <c:numRef>
              <c:f>'unmet RH need'!$E$4:$E$5</c:f>
              <c:numCache>
                <c:formatCode>0</c:formatCode>
                <c:ptCount val="2"/>
                <c:pt idx="0">
                  <c:v>70.900000000000006</c:v>
                </c:pt>
                <c:pt idx="1">
                  <c:v>29.099999999999994</c:v>
                </c:pt>
              </c:numCache>
            </c:numRef>
          </c:val>
          <c:extLst>
            <c:ext xmlns:c16="http://schemas.microsoft.com/office/drawing/2014/chart" uri="{C3380CC4-5D6E-409C-BE32-E72D297353CC}">
              <c16:uniqueId val="{00000004-CCBC-47BF-8CC1-09DD77A5594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67183310869021"/>
          <c:y val="5.1307493611820909E-2"/>
          <c:w val="0.86025818934164544"/>
          <c:h val="0.38242139762248639"/>
        </c:manualLayout>
      </c:layout>
      <c:barChart>
        <c:barDir val="col"/>
        <c:grouping val="clustered"/>
        <c:varyColors val="0"/>
        <c:ser>
          <c:idx val="0"/>
          <c:order val="0"/>
          <c:tx>
            <c:strRef>
              <c:f>'Injecting behavior'!$B$2</c:f>
              <c:strCache>
                <c:ptCount val="1"/>
                <c:pt idx="0">
                  <c:v>average injections per day (or) in the last day</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'Injecting behavior'!$A$3:$A$17</c:f>
              <c:strCache>
                <c:ptCount val="15"/>
                <c:pt idx="0">
                  <c:v>Pakistan (Karachi, 2016)</c:v>
                </c:pt>
                <c:pt idx="1">
                  <c:v>Pakistan (Bahawalpur, 2016)</c:v>
                </c:pt>
                <c:pt idx="2">
                  <c:v>Philippines (2013)*</c:v>
                </c:pt>
                <c:pt idx="3">
                  <c:v>Bangladesh (Dhaka A1, 2016)</c:v>
                </c:pt>
                <c:pt idx="4">
                  <c:v>Myanmar (Muse, 2017-18)***</c:v>
                </c:pt>
                <c:pt idx="5">
                  <c:v>Myanmar (Mohnyin, 2017-18)***</c:v>
                </c:pt>
                <c:pt idx="6">
                  <c:v>Myanmar (Kutkai, 2017-18)***</c:v>
                </c:pt>
                <c:pt idx="7">
                  <c:v>Bangladesh (Dhaka A2, 2016)</c:v>
                </c:pt>
                <c:pt idx="8">
                  <c:v>India (Delhi, 2014-15)**</c:v>
                </c:pt>
                <c:pt idx="9">
                  <c:v>India (Manipur, 2014-15)**</c:v>
                </c:pt>
                <c:pt idx="10">
                  <c:v>Malaysia (2014)**</c:v>
                </c:pt>
                <c:pt idx="11">
                  <c:v>Nepal (Kathmandu, 2017)**</c:v>
                </c:pt>
                <c:pt idx="12">
                  <c:v>Nepal (Pokhara, 2017)**</c:v>
                </c:pt>
                <c:pt idx="13">
                  <c:v>Indonesia (Jakarta, 2011)</c:v>
                </c:pt>
                <c:pt idx="14">
                  <c:v>Indonesia (Medan, 2011)</c:v>
                </c:pt>
              </c:strCache>
            </c:strRef>
          </c:cat>
          <c:val>
            <c:numRef>
              <c:f>'Injecting behavior'!$B$3:$B$17</c:f>
              <c:numCache>
                <c:formatCode>0</c:formatCode>
                <c:ptCount val="15"/>
                <c:pt idx="0">
                  <c:v>3.1</c:v>
                </c:pt>
                <c:pt idx="1">
                  <c:v>3</c:v>
                </c:pt>
                <c:pt idx="2">
                  <c:v>3</c:v>
                </c:pt>
                <c:pt idx="3">
                  <c:v>2.7</c:v>
                </c:pt>
                <c:pt idx="4">
                  <c:v>2.5</c:v>
                </c:pt>
                <c:pt idx="5">
                  <c:v>2.5</c:v>
                </c:pt>
                <c:pt idx="6">
                  <c:v>2.5</c:v>
                </c:pt>
                <c:pt idx="7">
                  <c:v>2.2999999999999998</c:v>
                </c:pt>
                <c:pt idx="8">
                  <c:v>2</c:v>
                </c:pt>
                <c:pt idx="9">
                  <c:v>2</c:v>
                </c:pt>
                <c:pt idx="10">
                  <c:v>1.86</c:v>
                </c:pt>
                <c:pt idx="11">
                  <c:v>1</c:v>
                </c:pt>
                <c:pt idx="12">
                  <c:v>1</c:v>
                </c:pt>
              </c:numCache>
            </c:numRef>
          </c:val>
          <c:extLst>
            <c:ext xmlns:c16="http://schemas.microsoft.com/office/drawing/2014/chart" uri="{C3380CC4-5D6E-409C-BE32-E72D297353CC}">
              <c16:uniqueId val="{00000000-6FBA-4431-93D0-D677F9B22312}"/>
            </c:ext>
          </c:extLst>
        </c:ser>
        <c:ser>
          <c:idx val="1"/>
          <c:order val="1"/>
          <c:tx>
            <c:strRef>
              <c:f>'Injecting behavior'!$C$2</c:f>
              <c:strCache>
                <c:ptCount val="1"/>
                <c:pt idx="0">
                  <c:v>average injections per week (or) in the last week</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'Injecting behavior'!$A$3:$A$17</c:f>
              <c:strCache>
                <c:ptCount val="15"/>
                <c:pt idx="0">
                  <c:v>Pakistan (Karachi, 2016)</c:v>
                </c:pt>
                <c:pt idx="1">
                  <c:v>Pakistan (Bahawalpur, 2016)</c:v>
                </c:pt>
                <c:pt idx="2">
                  <c:v>Philippines (2013)*</c:v>
                </c:pt>
                <c:pt idx="3">
                  <c:v>Bangladesh (Dhaka A1, 2016)</c:v>
                </c:pt>
                <c:pt idx="4">
                  <c:v>Myanmar (Muse, 2017-18)***</c:v>
                </c:pt>
                <c:pt idx="5">
                  <c:v>Myanmar (Mohnyin, 2017-18)***</c:v>
                </c:pt>
                <c:pt idx="6">
                  <c:v>Myanmar (Kutkai, 2017-18)***</c:v>
                </c:pt>
                <c:pt idx="7">
                  <c:v>Bangladesh (Dhaka A2, 2016)</c:v>
                </c:pt>
                <c:pt idx="8">
                  <c:v>India (Delhi, 2014-15)**</c:v>
                </c:pt>
                <c:pt idx="9">
                  <c:v>India (Manipur, 2014-15)**</c:v>
                </c:pt>
                <c:pt idx="10">
                  <c:v>Malaysia (2014)**</c:v>
                </c:pt>
                <c:pt idx="11">
                  <c:v>Nepal (Kathmandu, 2017)**</c:v>
                </c:pt>
                <c:pt idx="12">
                  <c:v>Nepal (Pokhara, 2017)**</c:v>
                </c:pt>
                <c:pt idx="13">
                  <c:v>Indonesia (Jakarta, 2011)</c:v>
                </c:pt>
                <c:pt idx="14">
                  <c:v>Indonesia (Medan, 2011)</c:v>
                </c:pt>
              </c:strCache>
            </c:strRef>
          </c:cat>
          <c:val>
            <c:numRef>
              <c:f>'Injecting behavior'!$C$3:$C$17</c:f>
              <c:numCache>
                <c:formatCode>General</c:formatCode>
                <c:ptCount val="15"/>
                <c:pt idx="13" formatCode="0">
                  <c:v>7</c:v>
                </c:pt>
                <c:pt idx="14" formatCode="0">
                  <c:v>7</c:v>
                </c:pt>
              </c:numCache>
            </c:numRef>
          </c:val>
          <c:extLst>
            <c:ext xmlns:c16="http://schemas.microsoft.com/office/drawing/2014/chart" uri="{C3380CC4-5D6E-409C-BE32-E72D297353CC}">
              <c16:uniqueId val="{00000001-6FBA-4431-93D0-D677F9B22312}"/>
            </c:ext>
          </c:extLst>
        </c:ser>
        <c:dLbls>
          <c:showLegendKey val="0"/>
          <c:showVal val="0"/>
          <c:showCatName val="0"/>
          <c:showSerName val="0"/>
          <c:showPercent val="0"/>
          <c:showBubbleSize val="0"/>
        </c:dLbls>
        <c:gapWidth val="150"/>
        <c:overlap val="100"/>
        <c:axId val="95553792"/>
        <c:axId val="95559680"/>
      </c:barChart>
      <c:catAx>
        <c:axId val="95553792"/>
        <c:scaling>
          <c:orientation val="minMax"/>
        </c:scaling>
        <c:delete val="0"/>
        <c:axPos val="b"/>
        <c:numFmt formatCode="General" sourceLinked="0"/>
        <c:majorTickMark val="out"/>
        <c:minorTickMark val="none"/>
        <c:tickLblPos val="nextTo"/>
        <c:txPr>
          <a:bodyPr rot="-2280000"/>
          <a:lstStyle/>
          <a:p>
            <a:pPr>
              <a:defRPr/>
            </a:pPr>
            <a:endParaRPr lang="en-US"/>
          </a:p>
        </c:txPr>
        <c:crossAx val="95559680"/>
        <c:crosses val="autoZero"/>
        <c:auto val="1"/>
        <c:lblAlgn val="ctr"/>
        <c:lblOffset val="100"/>
        <c:noMultiLvlLbl val="0"/>
      </c:catAx>
      <c:valAx>
        <c:axId val="95559680"/>
        <c:scaling>
          <c:orientation val="minMax"/>
          <c:max val="8"/>
        </c:scaling>
        <c:delete val="0"/>
        <c:axPos val="l"/>
        <c:title>
          <c:tx>
            <c:rich>
              <a:bodyPr rot="-5400000" vert="horz"/>
              <a:lstStyle/>
              <a:p>
                <a:pPr>
                  <a:defRPr/>
                </a:pPr>
                <a:r>
                  <a:rPr lang="en-GB"/>
                  <a:t>Number of injections</a:t>
                </a:r>
              </a:p>
            </c:rich>
          </c:tx>
          <c:layout>
            <c:manualLayout>
              <c:xMode val="edge"/>
              <c:yMode val="edge"/>
              <c:x val="6.2776742486334525E-2"/>
              <c:y val="3.013716068584972E-2"/>
            </c:manualLayout>
          </c:layout>
          <c:overlay val="0"/>
        </c:title>
        <c:numFmt formatCode="0" sourceLinked="1"/>
        <c:majorTickMark val="out"/>
        <c:minorTickMark val="none"/>
        <c:tickLblPos val="nextTo"/>
        <c:crossAx val="95553792"/>
        <c:crosses val="autoZero"/>
        <c:crossBetween val="between"/>
      </c:valAx>
    </c:plotArea>
    <c:legend>
      <c:legendPos val="r"/>
      <c:layout>
        <c:manualLayout>
          <c:xMode val="edge"/>
          <c:yMode val="edge"/>
          <c:x val="0.47554966566509149"/>
          <c:y val="0.85459536815677561"/>
          <c:w val="0.51912298943356816"/>
          <c:h val="0.1435033013645271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51763939027872"/>
          <c:y val="7.8549423617363057E-2"/>
          <c:w val="0.86671874714342567"/>
          <c:h val="0.39946883883701223"/>
        </c:manualLayout>
      </c:layout>
      <c:barChart>
        <c:barDir val="col"/>
        <c:grouping val="clustered"/>
        <c:varyColors val="0"/>
        <c:ser>
          <c:idx val="0"/>
          <c:order val="0"/>
          <c:tx>
            <c:strRef>
              <c:f>'duration behavior'!$C$1</c:f>
              <c:strCache>
                <c:ptCount val="1"/>
                <c:pt idx="0">
                  <c:v>Years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'duration behavior'!$B$2:$B$20</c:f>
              <c:strCache>
                <c:ptCount val="19"/>
                <c:pt idx="0">
                  <c:v>Sri Lanka (Colombo, 2018) **</c:v>
                </c:pt>
                <c:pt idx="1">
                  <c:v>Malaysia (2014)**</c:v>
                </c:pt>
                <c:pt idx="2">
                  <c:v>Pakistan (Nawabshah, 2016)</c:v>
                </c:pt>
                <c:pt idx="3">
                  <c:v>India (Delhi, 2014-15)**</c:v>
                </c:pt>
                <c:pt idx="4">
                  <c:v>India (Gujarat, 2014-15)**</c:v>
                </c:pt>
                <c:pt idx="5">
                  <c:v>Bangladesh (Dhaka A1, 2016)</c:v>
                </c:pt>
                <c:pt idx="6">
                  <c:v>Pakistan (Kasur,2016)</c:v>
                </c:pt>
                <c:pt idx="7">
                  <c:v>Pakistan (Bannu,2016)</c:v>
                </c:pt>
                <c:pt idx="8">
                  <c:v>India (Tripura, 2014-15)**</c:v>
                </c:pt>
                <c:pt idx="9">
                  <c:v>Myanmar (Yangon, 2017-18)</c:v>
                </c:pt>
                <c:pt idx="10">
                  <c:v>Bangladesh (Dhaka A2, 2016)</c:v>
                </c:pt>
                <c:pt idx="11">
                  <c:v>Nepal (Pokhara, 2017)</c:v>
                </c:pt>
                <c:pt idx="12">
                  <c:v>Nepal (Kathmandu, 2017)</c:v>
                </c:pt>
                <c:pt idx="13">
                  <c:v>Nepal (Eastern Terrai, 2017)</c:v>
                </c:pt>
                <c:pt idx="14">
                  <c:v>Myanmar (Mandalay, 2017-18)</c:v>
                </c:pt>
                <c:pt idx="15">
                  <c:v>Afghanistan (Herat, 2012)*</c:v>
                </c:pt>
                <c:pt idx="16">
                  <c:v>Cambodia (2017)**</c:v>
                </c:pt>
                <c:pt idx="17">
                  <c:v>Myanmar (Kalay, 2017-18)</c:v>
                </c:pt>
                <c:pt idx="18">
                  <c:v>Afghanistan (Jalalabad, 2012)*</c:v>
                </c:pt>
              </c:strCache>
            </c:strRef>
          </c:cat>
          <c:val>
            <c:numRef>
              <c:f>'duration behavior'!$C$2:$C$20</c:f>
              <c:numCache>
                <c:formatCode>0</c:formatCode>
                <c:ptCount val="19"/>
                <c:pt idx="0">
                  <c:v>17.399999999999999</c:v>
                </c:pt>
                <c:pt idx="1">
                  <c:v>15</c:v>
                </c:pt>
                <c:pt idx="2">
                  <c:v>10.8</c:v>
                </c:pt>
                <c:pt idx="3">
                  <c:v>10</c:v>
                </c:pt>
                <c:pt idx="4">
                  <c:v>10</c:v>
                </c:pt>
                <c:pt idx="5">
                  <c:v>9.5</c:v>
                </c:pt>
                <c:pt idx="6">
                  <c:v>9</c:v>
                </c:pt>
                <c:pt idx="7">
                  <c:v>8.1999999999999993</c:v>
                </c:pt>
                <c:pt idx="8">
                  <c:v>8</c:v>
                </c:pt>
                <c:pt idx="9">
                  <c:v>8</c:v>
                </c:pt>
                <c:pt idx="10">
                  <c:v>7.7</c:v>
                </c:pt>
                <c:pt idx="11">
                  <c:v>7</c:v>
                </c:pt>
                <c:pt idx="12">
                  <c:v>6.3</c:v>
                </c:pt>
                <c:pt idx="13">
                  <c:v>5</c:v>
                </c:pt>
                <c:pt idx="14">
                  <c:v>4.4000000000000004</c:v>
                </c:pt>
                <c:pt idx="15">
                  <c:v>4</c:v>
                </c:pt>
                <c:pt idx="16">
                  <c:v>4</c:v>
                </c:pt>
                <c:pt idx="17">
                  <c:v>3.1</c:v>
                </c:pt>
                <c:pt idx="18">
                  <c:v>2.7</c:v>
                </c:pt>
              </c:numCache>
            </c:numRef>
          </c:val>
          <c:extLst>
            <c:ext xmlns:c16="http://schemas.microsoft.com/office/drawing/2014/chart" uri="{C3380CC4-5D6E-409C-BE32-E72D297353CC}">
              <c16:uniqueId val="{00000000-322D-4E1D-9C9E-6CBD4617575C}"/>
            </c:ext>
          </c:extLst>
        </c:ser>
        <c:dLbls>
          <c:showLegendKey val="0"/>
          <c:showVal val="0"/>
          <c:showCatName val="0"/>
          <c:showSerName val="0"/>
          <c:showPercent val="0"/>
          <c:showBubbleSize val="0"/>
        </c:dLbls>
        <c:gapWidth val="150"/>
        <c:axId val="92189056"/>
        <c:axId val="92190592"/>
      </c:barChart>
      <c:catAx>
        <c:axId val="92189056"/>
        <c:scaling>
          <c:orientation val="minMax"/>
        </c:scaling>
        <c:delete val="0"/>
        <c:axPos val="b"/>
        <c:numFmt formatCode="General" sourceLinked="0"/>
        <c:majorTickMark val="out"/>
        <c:minorTickMark val="none"/>
        <c:tickLblPos val="nextTo"/>
        <c:txPr>
          <a:bodyPr/>
          <a:lstStyle/>
          <a:p>
            <a:pPr>
              <a:defRPr sz="1200"/>
            </a:pPr>
            <a:endParaRPr lang="en-US"/>
          </a:p>
        </c:txPr>
        <c:crossAx val="92190592"/>
        <c:crosses val="autoZero"/>
        <c:auto val="1"/>
        <c:lblAlgn val="ctr"/>
        <c:lblOffset val="100"/>
        <c:noMultiLvlLbl val="0"/>
      </c:catAx>
      <c:valAx>
        <c:axId val="92190592"/>
        <c:scaling>
          <c:orientation val="minMax"/>
        </c:scaling>
        <c:delete val="0"/>
        <c:axPos val="l"/>
        <c:title>
          <c:tx>
            <c:rich>
              <a:bodyPr rot="-5400000" vert="horz"/>
              <a:lstStyle/>
              <a:p>
                <a:pPr>
                  <a:defRPr sz="1200"/>
                </a:pPr>
                <a:r>
                  <a:rPr lang="en-GB" sz="1200"/>
                  <a:t>Duration of injecting drugs (year)</a:t>
                </a:r>
              </a:p>
            </c:rich>
          </c:tx>
          <c:layout>
            <c:manualLayout>
              <c:xMode val="edge"/>
              <c:yMode val="edge"/>
              <c:x val="5.566224006052773E-2"/>
              <c:y val="6.1982214313896326E-3"/>
            </c:manualLayout>
          </c:layout>
          <c:overlay val="0"/>
        </c:title>
        <c:numFmt formatCode="0" sourceLinked="1"/>
        <c:majorTickMark val="out"/>
        <c:minorTickMark val="none"/>
        <c:tickLblPos val="nextTo"/>
        <c:crossAx val="92189056"/>
        <c:crosses val="autoZero"/>
        <c:crossBetween val="between"/>
        <c:majorUnit val="5"/>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84392711780592"/>
          <c:y val="6.6136532238545209E-2"/>
          <c:w val="0.87200235840085194"/>
          <c:h val="0.43590799267094849"/>
        </c:manualLayout>
      </c:layout>
      <c:barChart>
        <c:barDir val="col"/>
        <c:grouping val="clustered"/>
        <c:varyColors val="0"/>
        <c:ser>
          <c:idx val="0"/>
          <c:order val="0"/>
          <c:tx>
            <c:strRef>
              <c:f>'sex work'!$B$4</c:f>
              <c:strCache>
                <c:ptCount val="1"/>
                <c:pt idx="0">
                  <c:v>Had sex with female sex workers</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work'!$A$5:$A$22</c:f>
              <c:strCache>
                <c:ptCount val="16"/>
                <c:pt idx="0">
                  <c:v>Afghanistan* (Herat, 2012)</c:v>
                </c:pt>
                <c:pt idx="1">
                  <c:v>India*(West Bengal,2014-2015)</c:v>
                </c:pt>
                <c:pt idx="2">
                  <c:v>Pakistan** (Larkana,2016-17)</c:v>
                </c:pt>
                <c:pt idx="3">
                  <c:v>Afghanistan* (Mazar-i-Sharif, 2012)</c:v>
                </c:pt>
                <c:pt idx="4">
                  <c:v>Bangladesh (Dhaka A1, 2016)</c:v>
                </c:pt>
                <c:pt idx="5">
                  <c:v>India* (2014-15)</c:v>
                </c:pt>
                <c:pt idx="6">
                  <c:v>Pakistan** (Karachi, 2016-17)</c:v>
                </c:pt>
                <c:pt idx="7">
                  <c:v>Pakistan** (2016-17)</c:v>
                </c:pt>
                <c:pt idx="8">
                  <c:v>Bangladesh (Dhaka A2, 2016)</c:v>
                </c:pt>
                <c:pt idx="9">
                  <c:v>Nepal (Kathmandu, 2017)</c:v>
                </c:pt>
                <c:pt idx="10">
                  <c:v>Nepal (Pokhara, 2017)</c:v>
                </c:pt>
                <c:pt idx="11">
                  <c:v>Sri Lanka (Colombo, 2018)</c:v>
                </c:pt>
                <c:pt idx="12">
                  <c:v>Philippines (Mandaue, 2013)</c:v>
                </c:pt>
                <c:pt idx="13">
                  <c:v>Myanmar (Yangon, 2017-18)</c:v>
                </c:pt>
                <c:pt idx="14">
                  <c:v>Malaysia (2014)</c:v>
                </c:pt>
                <c:pt idx="15">
                  <c:v>Philippines (Cebu, 2013)</c:v>
                </c:pt>
              </c:strCache>
            </c:strRef>
          </c:cat>
          <c:val>
            <c:numRef>
              <c:f>'sex work'!$B$5:$B$22</c:f>
              <c:numCache>
                <c:formatCode>0</c:formatCode>
                <c:ptCount val="16"/>
                <c:pt idx="0">
                  <c:v>73.400000000000006</c:v>
                </c:pt>
                <c:pt idx="1">
                  <c:v>58</c:v>
                </c:pt>
                <c:pt idx="2">
                  <c:v>51.3</c:v>
                </c:pt>
                <c:pt idx="3">
                  <c:v>44.5</c:v>
                </c:pt>
                <c:pt idx="4">
                  <c:v>33.1</c:v>
                </c:pt>
                <c:pt idx="5">
                  <c:v>32</c:v>
                </c:pt>
                <c:pt idx="6">
                  <c:v>29.5</c:v>
                </c:pt>
                <c:pt idx="7">
                  <c:v>28.3</c:v>
                </c:pt>
                <c:pt idx="8">
                  <c:v>25.6</c:v>
                </c:pt>
                <c:pt idx="9">
                  <c:v>24.3</c:v>
                </c:pt>
                <c:pt idx="10">
                  <c:v>20.5</c:v>
                </c:pt>
                <c:pt idx="11">
                  <c:v>14</c:v>
                </c:pt>
                <c:pt idx="12">
                  <c:v>12</c:v>
                </c:pt>
                <c:pt idx="13">
                  <c:v>10.5</c:v>
                </c:pt>
                <c:pt idx="14">
                  <c:v>10.4</c:v>
                </c:pt>
                <c:pt idx="15">
                  <c:v>10</c:v>
                </c:pt>
              </c:numCache>
            </c:numRef>
          </c:val>
          <c:extLst>
            <c:ext xmlns:c16="http://schemas.microsoft.com/office/drawing/2014/chart" uri="{C3380CC4-5D6E-409C-BE32-E72D297353CC}">
              <c16:uniqueId val="{00000000-1ABB-4937-BCEC-E6890CBEDEAD}"/>
            </c:ext>
          </c:extLst>
        </c:ser>
        <c:ser>
          <c:idx val="1"/>
          <c:order val="1"/>
          <c:tx>
            <c:strRef>
              <c:f>'sex work'!$C$4</c:f>
              <c:strCache>
                <c:ptCount val="1"/>
                <c:pt idx="0">
                  <c:v>Sold sex</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work'!$A$5:$A$22</c:f>
              <c:strCache>
                <c:ptCount val="16"/>
                <c:pt idx="0">
                  <c:v>Afghanistan* (Herat, 2012)</c:v>
                </c:pt>
                <c:pt idx="1">
                  <c:v>India*(West Bengal,2014-2015)</c:v>
                </c:pt>
                <c:pt idx="2">
                  <c:v>Pakistan** (Larkana,2016-17)</c:v>
                </c:pt>
                <c:pt idx="3">
                  <c:v>Afghanistan* (Mazar-i-Sharif, 2012)</c:v>
                </c:pt>
                <c:pt idx="4">
                  <c:v>Bangladesh (Dhaka A1, 2016)</c:v>
                </c:pt>
                <c:pt idx="5">
                  <c:v>India* (2014-15)</c:v>
                </c:pt>
                <c:pt idx="6">
                  <c:v>Pakistan** (Karachi, 2016-17)</c:v>
                </c:pt>
                <c:pt idx="7">
                  <c:v>Pakistan** (2016-17)</c:v>
                </c:pt>
                <c:pt idx="8">
                  <c:v>Bangladesh (Dhaka A2, 2016)</c:v>
                </c:pt>
                <c:pt idx="9">
                  <c:v>Nepal (Kathmandu, 2017)</c:v>
                </c:pt>
                <c:pt idx="10">
                  <c:v>Nepal (Pokhara, 2017)</c:v>
                </c:pt>
                <c:pt idx="11">
                  <c:v>Sri Lanka (Colombo, 2018)</c:v>
                </c:pt>
                <c:pt idx="12">
                  <c:v>Philippines (Mandaue, 2013)</c:v>
                </c:pt>
                <c:pt idx="13">
                  <c:v>Myanmar (Yangon, 2017-18)</c:v>
                </c:pt>
                <c:pt idx="14">
                  <c:v>Malaysia (2014)</c:v>
                </c:pt>
                <c:pt idx="15">
                  <c:v>Philippines (Cebu, 2013)</c:v>
                </c:pt>
              </c:strCache>
            </c:strRef>
          </c:cat>
          <c:val>
            <c:numRef>
              <c:f>'sex work'!$C$5:$C$21</c:f>
              <c:numCache>
                <c:formatCode>General</c:formatCode>
                <c:ptCount val="15"/>
                <c:pt idx="12" formatCode="0">
                  <c:v>7</c:v>
                </c:pt>
              </c:numCache>
            </c:numRef>
          </c:val>
          <c:extLst>
            <c:ext xmlns:c16="http://schemas.microsoft.com/office/drawing/2014/chart" uri="{C3380CC4-5D6E-409C-BE32-E72D297353CC}">
              <c16:uniqueId val="{00000001-1ABB-4937-BCEC-E6890CBEDEAD}"/>
            </c:ext>
          </c:extLst>
        </c:ser>
        <c:dLbls>
          <c:showLegendKey val="0"/>
          <c:showVal val="0"/>
          <c:showCatName val="0"/>
          <c:showSerName val="0"/>
          <c:showPercent val="0"/>
          <c:showBubbleSize val="0"/>
        </c:dLbls>
        <c:gapWidth val="100"/>
        <c:axId val="125773696"/>
        <c:axId val="125775232"/>
      </c:barChart>
      <c:catAx>
        <c:axId val="125773696"/>
        <c:scaling>
          <c:orientation val="minMax"/>
        </c:scaling>
        <c:delete val="0"/>
        <c:axPos val="b"/>
        <c:numFmt formatCode="General" sourceLinked="0"/>
        <c:majorTickMark val="out"/>
        <c:minorTickMark val="none"/>
        <c:tickLblPos val="nextTo"/>
        <c:txPr>
          <a:bodyPr rot="-2340000"/>
          <a:lstStyle/>
          <a:p>
            <a:pPr>
              <a:defRPr sz="1300"/>
            </a:pPr>
            <a:endParaRPr lang="en-US"/>
          </a:p>
        </c:txPr>
        <c:crossAx val="125775232"/>
        <c:crosses val="autoZero"/>
        <c:auto val="1"/>
        <c:lblAlgn val="ctr"/>
        <c:lblOffset val="100"/>
        <c:noMultiLvlLbl val="0"/>
      </c:catAx>
      <c:valAx>
        <c:axId val="125775232"/>
        <c:scaling>
          <c:orientation val="minMax"/>
          <c:max val="100"/>
          <c:min val="0"/>
        </c:scaling>
        <c:delete val="0"/>
        <c:axPos val="l"/>
        <c:title>
          <c:tx>
            <c:rich>
              <a:bodyPr rot="0" vert="horz"/>
              <a:lstStyle/>
              <a:p>
                <a:pPr>
                  <a:defRPr/>
                </a:pPr>
                <a:r>
                  <a:rPr lang="en-US"/>
                  <a:t>%</a:t>
                </a:r>
                <a:endParaRPr lang="en-GB"/>
              </a:p>
            </c:rich>
          </c:tx>
          <c:layout>
            <c:manualLayout>
              <c:xMode val="edge"/>
              <c:yMode val="edge"/>
              <c:x val="6.4611884521791466E-2"/>
              <c:y val="6.5583909347372363E-2"/>
            </c:manualLayout>
          </c:layout>
          <c:overlay val="0"/>
        </c:title>
        <c:numFmt formatCode="0" sourceLinked="1"/>
        <c:majorTickMark val="out"/>
        <c:minorTickMark val="none"/>
        <c:tickLblPos val="nextTo"/>
        <c:crossAx val="125773696"/>
        <c:crosses val="autoZero"/>
        <c:crossBetween val="between"/>
        <c:majorUnit val="20"/>
      </c:valAx>
    </c:plotArea>
    <c:legend>
      <c:legendPos val="r"/>
      <c:layout>
        <c:manualLayout>
          <c:xMode val="edge"/>
          <c:yMode val="edge"/>
          <c:x val="0.55148495544007159"/>
          <c:y val="9.6920156525096973E-3"/>
          <c:w val="0.43902891908669045"/>
          <c:h val="0.1294946680543292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1075021872266E-2"/>
          <c:y val="0.27990230387868181"/>
          <c:w val="0.91778849518810146"/>
          <c:h val="0.60067070180196291"/>
        </c:manualLayout>
      </c:layout>
      <c:lineChart>
        <c:grouping val="standard"/>
        <c:varyColors val="0"/>
        <c:ser>
          <c:idx val="0"/>
          <c:order val="0"/>
          <c:tx>
            <c:strRef>
              <c:f>'HIV prevalence _by gender'!$B$1</c:f>
              <c:strCache>
                <c:ptCount val="1"/>
                <c:pt idx="0">
                  <c:v>Male who inject drugs</c:v>
                </c:pt>
              </c:strCache>
            </c:strRef>
          </c:tx>
          <c:spPr>
            <a:ln>
              <a:solidFill>
                <a:schemeClr val="bg1"/>
              </a:solidFill>
            </a:ln>
          </c:spPr>
          <c:marker>
            <c:symbol val="circle"/>
            <c:size val="14"/>
            <c:spPr>
              <a:solidFill>
                <a:srgbClr val="00AEEF"/>
              </a:solidFill>
              <a:ln>
                <a:noFill/>
              </a:ln>
            </c:spPr>
          </c:marker>
          <c:dLbls>
            <c:dLbl>
              <c:idx val="1"/>
              <c:layout>
                <c:manualLayout>
                  <c:x val="-2.9049808772273214E-2"/>
                  <c:y val="4.23550726728250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8A-4A5A-B6F3-996B472A592E}"/>
                </c:ext>
              </c:extLst>
            </c:dLbl>
            <c:dLbl>
              <c:idx val="7"/>
              <c:layout>
                <c:manualLayout>
                  <c:x val="-4.8373493975903542E-2"/>
                  <c:y val="6.11847963449013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82-43A9-B996-EA58EC2E8559}"/>
                </c:ext>
              </c:extLst>
            </c:dLbl>
            <c:dLbl>
              <c:idx val="8"/>
              <c:layout>
                <c:manualLayout>
                  <c:x val="-3.5622858340624092E-2"/>
                  <c:y val="3.649277887727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82-43A9-B996-EA58EC2E8559}"/>
                </c:ext>
              </c:extLst>
            </c:dLbl>
            <c:dLbl>
              <c:idx val="9"/>
              <c:layout>
                <c:manualLayout>
                  <c:x val="-3.7858712371460393E-2"/>
                  <c:y val="3.9423925775051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8A-4A5A-B6F3-996B472A592E}"/>
                </c:ext>
              </c:extLst>
            </c:dLbl>
            <c:dLbl>
              <c:idx val="11"/>
              <c:layout>
                <c:manualLayout>
                  <c:x val="-2.3273092369477912E-2"/>
                  <c:y val="-3.9313619130941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82-43A9-B996-EA58EC2E8559}"/>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prevalence _by gender'!$A$2:$A$13</c:f>
              <c:strCache>
                <c:ptCount val="12"/>
                <c:pt idx="0">
                  <c:v>Afghanistan 
(2012)</c:v>
                </c:pt>
                <c:pt idx="1">
                  <c:v>China
(2018)</c:v>
                </c:pt>
                <c:pt idx="2">
                  <c:v>Nepal
(2016-17)</c:v>
                </c:pt>
                <c:pt idx="3">
                  <c:v>India 
(2014-15)</c:v>
                </c:pt>
                <c:pt idx="4">
                  <c:v>Malaysia 
(2017)</c:v>
                </c:pt>
                <c:pt idx="5">
                  <c:v>Viet Nam 
(2017)</c:v>
                </c:pt>
                <c:pt idx="6">
                  <c:v>Myanmar 
(2018) **</c:v>
                </c:pt>
                <c:pt idx="7">
                  <c:v>Bangladesh
(2016) *</c:v>
                </c:pt>
                <c:pt idx="8">
                  <c:v>Pakistan 
(2016) **</c:v>
                </c:pt>
                <c:pt idx="9">
                  <c:v>Philippines 
(2015)</c:v>
                </c:pt>
                <c:pt idx="10">
                  <c:v>Thailand 
(2014)</c:v>
                </c:pt>
                <c:pt idx="11">
                  <c:v>Indonesia 
(2015) **</c:v>
                </c:pt>
              </c:strCache>
            </c:strRef>
          </c:cat>
          <c:val>
            <c:numRef>
              <c:f>'HIV prevalence _by gender'!$B$2:$B$13</c:f>
              <c:numCache>
                <c:formatCode>0.0</c:formatCode>
                <c:ptCount val="12"/>
                <c:pt idx="0">
                  <c:v>4.3899999999999997</c:v>
                </c:pt>
                <c:pt idx="1">
                  <c:v>5.7</c:v>
                </c:pt>
                <c:pt idx="2">
                  <c:v>8.8000000000000007</c:v>
                </c:pt>
                <c:pt idx="3">
                  <c:v>9.9</c:v>
                </c:pt>
                <c:pt idx="4">
                  <c:v>13.5</c:v>
                </c:pt>
                <c:pt idx="5">
                  <c:v>14</c:v>
                </c:pt>
                <c:pt idx="6">
                  <c:v>19.2</c:v>
                </c:pt>
                <c:pt idx="7">
                  <c:v>19.8</c:v>
                </c:pt>
                <c:pt idx="8">
                  <c:v>20.9</c:v>
                </c:pt>
                <c:pt idx="9">
                  <c:v>22.8</c:v>
                </c:pt>
                <c:pt idx="10">
                  <c:v>25.22</c:v>
                </c:pt>
                <c:pt idx="11">
                  <c:v>27.73</c:v>
                </c:pt>
              </c:numCache>
            </c:numRef>
          </c:val>
          <c:smooth val="0"/>
          <c:extLst>
            <c:ext xmlns:c16="http://schemas.microsoft.com/office/drawing/2014/chart" uri="{C3380CC4-5D6E-409C-BE32-E72D297353CC}">
              <c16:uniqueId val="{00000003-0882-43A9-B996-EA58EC2E8559}"/>
            </c:ext>
          </c:extLst>
        </c:ser>
        <c:ser>
          <c:idx val="1"/>
          <c:order val="1"/>
          <c:tx>
            <c:strRef>
              <c:f>'HIV prevalence _by gender'!$C$1</c:f>
              <c:strCache>
                <c:ptCount val="1"/>
                <c:pt idx="0">
                  <c:v>Female who inject drugs</c:v>
                </c:pt>
              </c:strCache>
            </c:strRef>
          </c:tx>
          <c:spPr>
            <a:ln>
              <a:noFill/>
            </a:ln>
          </c:spPr>
          <c:marker>
            <c:symbol val="circle"/>
            <c:size val="14"/>
            <c:spPr>
              <a:solidFill>
                <a:srgbClr val="F78E1E"/>
              </a:solidFill>
              <a:ln>
                <a:noFill/>
              </a:ln>
            </c:spPr>
          </c:marker>
          <c:dLbls>
            <c:dLbl>
              <c:idx val="1"/>
              <c:layout>
                <c:manualLayout>
                  <c:x val="-2.8116840870656013E-2"/>
                  <c:y val="-4.68983503643739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8A-4A5A-B6F3-996B472A592E}"/>
                </c:ext>
              </c:extLst>
            </c:dLbl>
            <c:dLbl>
              <c:idx val="2"/>
              <c:layout>
                <c:manualLayout>
                  <c:x val="-3.1828703703703706E-2"/>
                  <c:y val="2.9311468977733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82-43A9-B996-EA58EC2E8559}"/>
                </c:ext>
              </c:extLst>
            </c:dLbl>
            <c:dLbl>
              <c:idx val="8"/>
              <c:layout>
                <c:manualLayout>
                  <c:x val="-3.4722222222222224E-2"/>
                  <c:y val="-4.1036056568827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82-43A9-B996-EA58EC2E8559}"/>
                </c:ext>
              </c:extLst>
            </c:dLbl>
            <c:dLbl>
              <c:idx val="9"/>
              <c:layout>
                <c:manualLayout>
                  <c:x val="-3.8121867485550368E-2"/>
                  <c:y val="-3.224261587550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82-43A9-B996-EA58EC2E855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prevalence _by gender'!$A$2:$A$13</c:f>
              <c:strCache>
                <c:ptCount val="12"/>
                <c:pt idx="0">
                  <c:v>Afghanistan 
(2012)</c:v>
                </c:pt>
                <c:pt idx="1">
                  <c:v>China
(2018)</c:v>
                </c:pt>
                <c:pt idx="2">
                  <c:v>Nepal
(2016-17)</c:v>
                </c:pt>
                <c:pt idx="3">
                  <c:v>India 
(2014-15)</c:v>
                </c:pt>
                <c:pt idx="4">
                  <c:v>Malaysia 
(2017)</c:v>
                </c:pt>
                <c:pt idx="5">
                  <c:v>Viet Nam 
(2017)</c:v>
                </c:pt>
                <c:pt idx="6">
                  <c:v>Myanmar 
(2018) **</c:v>
                </c:pt>
                <c:pt idx="7">
                  <c:v>Bangladesh
(2016) *</c:v>
                </c:pt>
                <c:pt idx="8">
                  <c:v>Pakistan 
(2016) **</c:v>
                </c:pt>
                <c:pt idx="9">
                  <c:v>Philippines 
(2015)</c:v>
                </c:pt>
                <c:pt idx="10">
                  <c:v>Thailand 
(2014)</c:v>
                </c:pt>
                <c:pt idx="11">
                  <c:v>Indonesia 
(2015) **</c:v>
                </c:pt>
              </c:strCache>
            </c:strRef>
          </c:cat>
          <c:val>
            <c:numRef>
              <c:f>'HIV prevalence _by gender'!$C$2:$C$13</c:f>
              <c:numCache>
                <c:formatCode>0.0</c:formatCode>
                <c:ptCount val="12"/>
                <c:pt idx="1">
                  <c:v>7.2</c:v>
                </c:pt>
                <c:pt idx="2">
                  <c:v>8.8000000000000007</c:v>
                </c:pt>
                <c:pt idx="6">
                  <c:v>7.7</c:v>
                </c:pt>
                <c:pt idx="7" formatCode="0">
                  <c:v>5</c:v>
                </c:pt>
                <c:pt idx="8">
                  <c:v>26.1</c:v>
                </c:pt>
                <c:pt idx="9">
                  <c:v>25.2</c:v>
                </c:pt>
                <c:pt idx="11">
                  <c:v>42.05</c:v>
                </c:pt>
              </c:numCache>
            </c:numRef>
          </c:val>
          <c:smooth val="0"/>
          <c:extLst>
            <c:ext xmlns:c16="http://schemas.microsoft.com/office/drawing/2014/chart" uri="{C3380CC4-5D6E-409C-BE32-E72D297353CC}">
              <c16:uniqueId val="{00000007-0882-43A9-B996-EA58EC2E8559}"/>
            </c:ext>
          </c:extLst>
        </c:ser>
        <c:dLbls>
          <c:showLegendKey val="0"/>
          <c:showVal val="0"/>
          <c:showCatName val="0"/>
          <c:showSerName val="0"/>
          <c:showPercent val="0"/>
          <c:showBubbleSize val="0"/>
        </c:dLbls>
        <c:marker val="1"/>
        <c:smooth val="0"/>
        <c:axId val="319166720"/>
        <c:axId val="320053248"/>
      </c:lineChart>
      <c:catAx>
        <c:axId val="319166720"/>
        <c:scaling>
          <c:orientation val="minMax"/>
        </c:scaling>
        <c:delete val="0"/>
        <c:axPos val="b"/>
        <c:majorGridlines>
          <c:spPr>
            <a:ln w="19050">
              <a:solidFill>
                <a:srgbClr val="63CDF6"/>
              </a:solidFill>
              <a:prstDash val="sysDot"/>
            </a:ln>
          </c:spPr>
        </c:majorGridlines>
        <c:numFmt formatCode="General" sourceLinked="0"/>
        <c:majorTickMark val="out"/>
        <c:minorTickMark val="none"/>
        <c:tickLblPos val="high"/>
        <c:spPr>
          <a:noFill/>
          <a:ln>
            <a:solidFill>
              <a:srgbClr val="63CDF6"/>
            </a:solidFill>
          </a:ln>
        </c:spPr>
        <c:txPr>
          <a:bodyPr rot="-5400000" vert="horz"/>
          <a:lstStyle/>
          <a:p>
            <a:pPr>
              <a:defRPr/>
            </a:pPr>
            <a:endParaRPr lang="en-US"/>
          </a:p>
        </c:txPr>
        <c:crossAx val="320053248"/>
        <c:crosses val="autoZero"/>
        <c:auto val="1"/>
        <c:lblAlgn val="ctr"/>
        <c:lblOffset val="100"/>
        <c:noMultiLvlLbl val="0"/>
      </c:catAx>
      <c:valAx>
        <c:axId val="320053248"/>
        <c:scaling>
          <c:orientation val="minMax"/>
          <c:max val="50"/>
        </c:scaling>
        <c:delete val="0"/>
        <c:axPos val="l"/>
        <c:title>
          <c:tx>
            <c:rich>
              <a:bodyPr rot="-5400000" vert="horz"/>
              <a:lstStyle/>
              <a:p>
                <a:pPr>
                  <a:defRPr/>
                </a:pPr>
                <a:r>
                  <a:rPr lang="en-GB"/>
                  <a:t>HIV prevalence (%)</a:t>
                </a:r>
              </a:p>
            </c:rich>
          </c:tx>
          <c:layout>
            <c:manualLayout>
              <c:xMode val="edge"/>
              <c:yMode val="edge"/>
              <c:x val="2.5405789714408782E-3"/>
              <c:y val="0.37206755485802984"/>
            </c:manualLayout>
          </c:layout>
          <c:overlay val="0"/>
        </c:title>
        <c:numFmt formatCode="0" sourceLinked="0"/>
        <c:majorTickMark val="none"/>
        <c:minorTickMark val="none"/>
        <c:tickLblPos val="nextTo"/>
        <c:spPr>
          <a:ln>
            <a:solidFill>
              <a:srgbClr val="63CDF6"/>
            </a:solidFill>
          </a:ln>
        </c:spPr>
        <c:crossAx val="319166720"/>
        <c:crosses val="autoZero"/>
        <c:crossBetween val="between"/>
        <c:majorUnit val="10"/>
      </c:valAx>
      <c:spPr>
        <a:ln>
          <a:solidFill>
            <a:srgbClr val="63CDF6"/>
          </a:solidFill>
          <a:prstDash val="solid"/>
        </a:ln>
      </c:spPr>
    </c:plotArea>
    <c:legend>
      <c:legendPos val="b"/>
      <c:layout>
        <c:manualLayout>
          <c:xMode val="edge"/>
          <c:yMode val="edge"/>
          <c:x val="0.15260029345290171"/>
          <c:y val="0.89243798720219714"/>
          <c:w val="0.69769293161271506"/>
          <c:h val="6.945710312674902E-2"/>
        </c:manualLayout>
      </c:layout>
      <c:overlay val="0"/>
      <c:txPr>
        <a:bodyPr/>
        <a:lstStyle/>
        <a:p>
          <a:pPr>
            <a:defRPr sz="160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77166090908421"/>
          <c:y val="0.13314635514920856"/>
          <c:w val="0.8230131233595801"/>
          <c:h val="0.44313829637574798"/>
        </c:manualLayout>
      </c:layout>
      <c:barChart>
        <c:barDir val="col"/>
        <c:grouping val="clustered"/>
        <c:varyColors val="0"/>
        <c:ser>
          <c:idx val="2"/>
          <c:order val="0"/>
          <c:tx>
            <c:strRef>
              <c:f>'PWID CD use 3'!$C$3</c:f>
              <c:strCache>
                <c:ptCount val="1"/>
                <c:pt idx="0">
                  <c:v>in the past month</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3'!$C$4:$C$14</c:f>
              <c:numCache>
                <c:formatCode>General</c:formatCode>
                <c:ptCount val="11"/>
                <c:pt idx="9">
                  <c:v>36.54</c:v>
                </c:pt>
                <c:pt idx="10">
                  <c:v>60</c:v>
                </c:pt>
              </c:numCache>
            </c:numRef>
          </c:val>
          <c:extLst>
            <c:ext xmlns:c16="http://schemas.microsoft.com/office/drawing/2014/chart" uri="{C3380CC4-5D6E-409C-BE32-E72D297353CC}">
              <c16:uniqueId val="{00000000-3E03-4F68-884F-A6F676301AE9}"/>
            </c:ext>
          </c:extLst>
        </c:ser>
        <c:ser>
          <c:idx val="1"/>
          <c:order val="1"/>
          <c:tx>
            <c:strRef>
              <c:f>'PWID CD use 3'!$B$3</c:f>
              <c:strCache>
                <c:ptCount val="1"/>
                <c:pt idx="0">
                  <c:v>in the past 3 months</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3'!$B$4:$B$14</c:f>
              <c:numCache>
                <c:formatCode>General</c:formatCode>
                <c:ptCount val="11"/>
                <c:pt idx="8">
                  <c:v>16.7</c:v>
                </c:pt>
              </c:numCache>
            </c:numRef>
          </c:val>
          <c:extLst>
            <c:ext xmlns:c16="http://schemas.microsoft.com/office/drawing/2014/chart" uri="{C3380CC4-5D6E-409C-BE32-E72D297353CC}">
              <c16:uniqueId val="{00000001-3E03-4F68-884F-A6F676301AE9}"/>
            </c:ext>
          </c:extLst>
        </c:ser>
        <c:ser>
          <c:idx val="3"/>
          <c:order val="2"/>
          <c:tx>
            <c:strRef>
              <c:f>'PWID CD use 3'!$E$3</c:f>
              <c:strCache>
                <c:ptCount val="1"/>
                <c:pt idx="0">
                  <c:v>in the past 6 months</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3'!$E$4:$E$14</c:f>
              <c:numCache>
                <c:formatCode>General</c:formatCode>
                <c:ptCount val="11"/>
              </c:numCache>
            </c:numRef>
          </c:val>
          <c:extLst>
            <c:ext xmlns:c16="http://schemas.microsoft.com/office/drawing/2014/chart" uri="{C3380CC4-5D6E-409C-BE32-E72D297353CC}">
              <c16:uniqueId val="{00000002-3E03-4F68-884F-A6F676301AE9}"/>
            </c:ext>
          </c:extLst>
        </c:ser>
        <c:ser>
          <c:idx val="0"/>
          <c:order val="3"/>
          <c:tx>
            <c:strRef>
              <c:f>'PWID CD use 3'!$D$3</c:f>
              <c:strCache>
                <c:ptCount val="1"/>
                <c:pt idx="0">
                  <c:v>in the past 12 months</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CD use 3'!$A$4:$A$14</c:f>
              <c:strCache>
                <c:ptCount val="11"/>
                <c:pt idx="0">
                  <c:v>India (Uttar Pradesh, 2014-15)</c:v>
                </c:pt>
                <c:pt idx="1">
                  <c:v>India (Meghalaya, 2014-15)</c:v>
                </c:pt>
                <c:pt idx="2">
                  <c:v>India (Delhi, 2014-15)</c:v>
                </c:pt>
                <c:pt idx="3">
                  <c:v>Bangladesh (Dhaka A1, 2016)</c:v>
                </c:pt>
                <c:pt idx="4">
                  <c:v>Bangladesh (Dhaka A2, 2016)</c:v>
                </c:pt>
                <c:pt idx="5">
                  <c:v>Nepal (Kathmandu, 2017)</c:v>
                </c:pt>
                <c:pt idx="6">
                  <c:v>Nepal (Eastern Terrai, 2017)</c:v>
                </c:pt>
                <c:pt idx="7">
                  <c:v>India (Andhra Pradesh, 2014-15)</c:v>
                </c:pt>
                <c:pt idx="8">
                  <c:v>Cambodia (2017)</c:v>
                </c:pt>
                <c:pt idx="9">
                  <c:v>Viet Nam (HCMC, 2011)</c:v>
                </c:pt>
                <c:pt idx="10">
                  <c:v>Viet Nam (Hanoi, 2011)</c:v>
                </c:pt>
              </c:strCache>
            </c:strRef>
          </c:cat>
          <c:val>
            <c:numRef>
              <c:f>'PWID CD use 3'!$D$4:$D$14</c:f>
              <c:numCache>
                <c:formatCode>General</c:formatCode>
                <c:ptCount val="11"/>
                <c:pt idx="0">
                  <c:v>18.7</c:v>
                </c:pt>
                <c:pt idx="1">
                  <c:v>19.7</c:v>
                </c:pt>
                <c:pt idx="2">
                  <c:v>35</c:v>
                </c:pt>
                <c:pt idx="3">
                  <c:v>35.9</c:v>
                </c:pt>
                <c:pt idx="4">
                  <c:v>46.8</c:v>
                </c:pt>
                <c:pt idx="5">
                  <c:v>56</c:v>
                </c:pt>
                <c:pt idx="6">
                  <c:v>58</c:v>
                </c:pt>
                <c:pt idx="7">
                  <c:v>72.099999999999994</c:v>
                </c:pt>
              </c:numCache>
            </c:numRef>
          </c:val>
          <c:extLst>
            <c:ext xmlns:c16="http://schemas.microsoft.com/office/drawing/2014/chart" uri="{C3380CC4-5D6E-409C-BE32-E72D297353CC}">
              <c16:uniqueId val="{00000003-3E03-4F68-884F-A6F676301AE9}"/>
            </c:ext>
          </c:extLst>
        </c:ser>
        <c:dLbls>
          <c:showLegendKey val="0"/>
          <c:showVal val="0"/>
          <c:showCatName val="0"/>
          <c:showSerName val="0"/>
          <c:showPercent val="0"/>
          <c:showBubbleSize val="0"/>
        </c:dLbls>
        <c:gapWidth val="150"/>
        <c:overlap val="100"/>
        <c:axId val="130098688"/>
        <c:axId val="130100224"/>
      </c:barChart>
      <c:scatterChart>
        <c:scatterStyle val="smoothMarker"/>
        <c:varyColors val="0"/>
        <c:ser>
          <c:idx val="4"/>
          <c:order val="4"/>
          <c:tx>
            <c:strRef>
              <c:f>'PWID CD use 3'!$J$1</c:f>
              <c:strCache>
                <c:ptCount val="1"/>
                <c:pt idx="0">
                  <c:v>Target</c:v>
                </c:pt>
              </c:strCache>
            </c:strRef>
          </c:tx>
          <c:spPr>
            <a:ln w="25400">
              <a:solidFill>
                <a:srgbClr val="E31837"/>
              </a:solidFill>
              <a:prstDash val="dash"/>
            </a:ln>
          </c:spPr>
          <c:marker>
            <c:symbol val="none"/>
          </c:marker>
          <c:xVal>
            <c:numRef>
              <c:f>'PWID CD use 3'!$I$2:$I$3</c:f>
              <c:numCache>
                <c:formatCode>General</c:formatCode>
                <c:ptCount val="2"/>
                <c:pt idx="0">
                  <c:v>0</c:v>
                </c:pt>
                <c:pt idx="1">
                  <c:v>1</c:v>
                </c:pt>
              </c:numCache>
            </c:numRef>
          </c:xVal>
          <c:yVal>
            <c:numRef>
              <c:f>'PWID CD use 3'!$J$2:$J$3</c:f>
              <c:numCache>
                <c:formatCode>General</c:formatCode>
                <c:ptCount val="2"/>
                <c:pt idx="0">
                  <c:v>90</c:v>
                </c:pt>
                <c:pt idx="1">
                  <c:v>90</c:v>
                </c:pt>
              </c:numCache>
            </c:numRef>
          </c:yVal>
          <c:smooth val="1"/>
          <c:extLst>
            <c:ext xmlns:c16="http://schemas.microsoft.com/office/drawing/2014/chart" uri="{C3380CC4-5D6E-409C-BE32-E72D297353CC}">
              <c16:uniqueId val="{00000004-3E03-4F68-884F-A6F676301AE9}"/>
            </c:ext>
          </c:extLst>
        </c:ser>
        <c:dLbls>
          <c:showLegendKey val="0"/>
          <c:showVal val="0"/>
          <c:showCatName val="0"/>
          <c:showSerName val="0"/>
          <c:showPercent val="0"/>
          <c:showBubbleSize val="0"/>
        </c:dLbls>
        <c:axId val="130108032"/>
        <c:axId val="130106496"/>
      </c:scatterChart>
      <c:catAx>
        <c:axId val="130098688"/>
        <c:scaling>
          <c:orientation val="minMax"/>
        </c:scaling>
        <c:delete val="0"/>
        <c:axPos val="b"/>
        <c:numFmt formatCode="General" sourceLinked="0"/>
        <c:majorTickMark val="out"/>
        <c:minorTickMark val="none"/>
        <c:tickLblPos val="nextTo"/>
        <c:txPr>
          <a:bodyPr rot="-2340000"/>
          <a:lstStyle/>
          <a:p>
            <a:pPr>
              <a:defRPr/>
            </a:pPr>
            <a:endParaRPr lang="en-US"/>
          </a:p>
        </c:txPr>
        <c:crossAx val="130100224"/>
        <c:crosses val="autoZero"/>
        <c:auto val="1"/>
        <c:lblAlgn val="ctr"/>
        <c:lblOffset val="100"/>
        <c:noMultiLvlLbl val="0"/>
      </c:catAx>
      <c:valAx>
        <c:axId val="130100224"/>
        <c:scaling>
          <c:orientation val="minMax"/>
          <c:max val="100"/>
          <c:min val="0"/>
        </c:scaling>
        <c:delete val="0"/>
        <c:axPos val="l"/>
        <c:title>
          <c:tx>
            <c:rich>
              <a:bodyPr rot="-5400000" vert="horz"/>
              <a:lstStyle/>
              <a:p>
                <a:pPr>
                  <a:defRPr/>
                </a:pPr>
                <a:r>
                  <a:rPr lang="en-US"/>
                  <a:t>Consistent condom use (%)</a:t>
                </a:r>
              </a:p>
            </c:rich>
          </c:tx>
          <c:layout>
            <c:manualLayout>
              <c:xMode val="edge"/>
              <c:yMode val="edge"/>
              <c:x val="6.9273512685914265E-2"/>
              <c:y val="0.14570024519441591"/>
            </c:manualLayout>
          </c:layout>
          <c:overlay val="0"/>
        </c:title>
        <c:numFmt formatCode="General" sourceLinked="1"/>
        <c:majorTickMark val="out"/>
        <c:minorTickMark val="none"/>
        <c:tickLblPos val="nextTo"/>
        <c:crossAx val="130098688"/>
        <c:crosses val="autoZero"/>
        <c:crossBetween val="between"/>
        <c:majorUnit val="20"/>
      </c:valAx>
      <c:valAx>
        <c:axId val="130106496"/>
        <c:scaling>
          <c:orientation val="minMax"/>
          <c:max val="100"/>
          <c:min val="0"/>
        </c:scaling>
        <c:delete val="1"/>
        <c:axPos val="r"/>
        <c:numFmt formatCode="General" sourceLinked="1"/>
        <c:majorTickMark val="out"/>
        <c:minorTickMark val="none"/>
        <c:tickLblPos val="nextTo"/>
        <c:crossAx val="130108032"/>
        <c:crosses val="max"/>
        <c:crossBetween val="midCat"/>
        <c:majorUnit val="10"/>
      </c:valAx>
      <c:valAx>
        <c:axId val="130108032"/>
        <c:scaling>
          <c:orientation val="minMax"/>
          <c:max val="1"/>
          <c:min val="0"/>
        </c:scaling>
        <c:delete val="1"/>
        <c:axPos val="t"/>
        <c:numFmt formatCode="General" sourceLinked="1"/>
        <c:majorTickMark val="out"/>
        <c:minorTickMark val="none"/>
        <c:tickLblPos val="nextTo"/>
        <c:crossAx val="130106496"/>
        <c:crosses val="max"/>
        <c:crossBetween val="midCat"/>
        <c:majorUnit val="0.2"/>
      </c:valAx>
    </c:plotArea>
    <c:legend>
      <c:legendPos val="t"/>
      <c:legendEntry>
        <c:idx val="2"/>
        <c:delete val="1"/>
      </c:legendEntry>
      <c:legendEntry>
        <c:idx val="4"/>
        <c:delete val="1"/>
      </c:legendEntry>
      <c:layout>
        <c:manualLayout>
          <c:xMode val="edge"/>
          <c:yMode val="edge"/>
          <c:x val="0.20740474628171479"/>
          <c:y val="4.9386579340031517E-2"/>
          <c:w val="0.58519039807524065"/>
          <c:h val="5.5998296288823877E-2"/>
        </c:manualLayout>
      </c:layout>
      <c:overlay val="0"/>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369942720850972E-2"/>
          <c:y val="9.5111085507480847E-2"/>
          <c:w val="0.90907348199004612"/>
          <c:h val="0.45994900711028619"/>
        </c:manualLayout>
      </c:layout>
      <c:barChart>
        <c:barDir val="col"/>
        <c:grouping val="clustered"/>
        <c:varyColors val="0"/>
        <c:ser>
          <c:idx val="0"/>
          <c:order val="0"/>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Knowledge'!$A$5:$A$13</c:f>
              <c:strCache>
                <c:ptCount val="9"/>
                <c:pt idx="0">
                  <c:v>Sri Lanka 
(Colombo, 2017-18)</c:v>
                </c:pt>
                <c:pt idx="1">
                  <c:v>Bangladesh 
(Dhaka, 2016)</c:v>
                </c:pt>
                <c:pt idx="2">
                  <c:v>Philippines 
(Cebu, 2015)</c:v>
                </c:pt>
                <c:pt idx="3">
                  <c:v>India (2014-15)</c:v>
                </c:pt>
                <c:pt idx="4">
                  <c:v>Indonesia (2011)</c:v>
                </c:pt>
                <c:pt idx="5">
                  <c:v>Myanmar (2017-18)</c:v>
                </c:pt>
                <c:pt idx="6">
                  <c:v>Nepal 
(Kathmandu, 2017)</c:v>
                </c:pt>
                <c:pt idx="7">
                  <c:v>Malaysia (2014)</c:v>
                </c:pt>
                <c:pt idx="8">
                  <c:v>Myanmar 
(Yangon, 2017-18)</c:v>
                </c:pt>
              </c:strCache>
            </c:strRef>
          </c:cat>
          <c:val>
            <c:numRef>
              <c:f>'PWID Knowledge'!$B$5:$B$13</c:f>
              <c:numCache>
                <c:formatCode>0</c:formatCode>
                <c:ptCount val="9"/>
                <c:pt idx="0">
                  <c:v>19.3</c:v>
                </c:pt>
                <c:pt idx="1">
                  <c:v>29.2</c:v>
                </c:pt>
                <c:pt idx="2">
                  <c:v>31</c:v>
                </c:pt>
                <c:pt idx="3">
                  <c:v>43</c:v>
                </c:pt>
                <c:pt idx="4">
                  <c:v>43.9</c:v>
                </c:pt>
                <c:pt idx="5">
                  <c:v>44.9</c:v>
                </c:pt>
                <c:pt idx="6">
                  <c:v>47.3</c:v>
                </c:pt>
                <c:pt idx="7">
                  <c:v>58.3</c:v>
                </c:pt>
                <c:pt idx="8" formatCode="General">
                  <c:v>61</c:v>
                </c:pt>
              </c:numCache>
            </c:numRef>
          </c:val>
          <c:extLst>
            <c:ext xmlns:c16="http://schemas.microsoft.com/office/drawing/2014/chart" uri="{C3380CC4-5D6E-409C-BE32-E72D297353CC}">
              <c16:uniqueId val="{00000000-71EA-46F8-8E42-848C6341556B}"/>
            </c:ext>
          </c:extLst>
        </c:ser>
        <c:dLbls>
          <c:showLegendKey val="0"/>
          <c:showVal val="0"/>
          <c:showCatName val="0"/>
          <c:showSerName val="0"/>
          <c:showPercent val="0"/>
          <c:showBubbleSize val="0"/>
        </c:dLbls>
        <c:gapWidth val="150"/>
        <c:axId val="139258112"/>
        <c:axId val="141303808"/>
      </c:barChart>
      <c:catAx>
        <c:axId val="139258112"/>
        <c:scaling>
          <c:orientation val="minMax"/>
        </c:scaling>
        <c:delete val="0"/>
        <c:axPos val="b"/>
        <c:numFmt formatCode="General" sourceLinked="1"/>
        <c:majorTickMark val="out"/>
        <c:minorTickMark val="none"/>
        <c:tickLblPos val="nextTo"/>
        <c:crossAx val="141303808"/>
        <c:crosses val="autoZero"/>
        <c:auto val="1"/>
        <c:lblAlgn val="ctr"/>
        <c:lblOffset val="100"/>
        <c:noMultiLvlLbl val="0"/>
      </c:catAx>
      <c:valAx>
        <c:axId val="141303808"/>
        <c:scaling>
          <c:orientation val="minMax"/>
          <c:max val="100"/>
          <c:min val="0"/>
        </c:scaling>
        <c:delete val="0"/>
        <c:axPos val="l"/>
        <c:title>
          <c:tx>
            <c:rich>
              <a:bodyPr rot="-5400000" vert="horz"/>
              <a:lstStyle/>
              <a:p>
                <a:pPr>
                  <a:defRPr/>
                </a:pPr>
                <a:r>
                  <a:rPr lang="en-GB"/>
                  <a:t>Comprehensive HIV Knowledge (%)</a:t>
                </a:r>
              </a:p>
            </c:rich>
          </c:tx>
          <c:layout>
            <c:manualLayout>
              <c:xMode val="edge"/>
              <c:yMode val="edge"/>
              <c:x val="1.4532126854308958E-2"/>
              <c:y val="4.2098466505246165E-2"/>
            </c:manualLayout>
          </c:layout>
          <c:overlay val="0"/>
        </c:title>
        <c:numFmt formatCode="0" sourceLinked="1"/>
        <c:majorTickMark val="out"/>
        <c:minorTickMark val="none"/>
        <c:tickLblPos val="nextTo"/>
        <c:crossAx val="139258112"/>
        <c:crosses val="autoZero"/>
        <c:crossBetween val="between"/>
        <c:majorUnit val="20"/>
      </c:valAx>
    </c:plotArea>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598139667687979"/>
          <c:y val="9.0363932042383535E-2"/>
          <c:w val="0.54352987853262524"/>
          <c:h val="0.86465383475624413"/>
        </c:manualLayout>
      </c:layout>
      <c:barChart>
        <c:barDir val="bar"/>
        <c:grouping val="percentStacked"/>
        <c:varyColors val="0"/>
        <c:ser>
          <c:idx val="0"/>
          <c:order val="0"/>
          <c:tx>
            <c:strRef>
              <c:f>Sheet4!$B$20</c:f>
              <c:strCache>
                <c:ptCount val="1"/>
                <c:pt idx="0">
                  <c:v>Upper-middle income</c:v>
                </c:pt>
              </c:strCache>
            </c:strRef>
          </c:tx>
          <c:spPr>
            <a:solidFill>
              <a:srgbClr val="88C540"/>
            </a:solidFill>
            <a:ln>
              <a:noFill/>
            </a:ln>
          </c:spPr>
          <c:invertIfNegative val="0"/>
          <c:cat>
            <c:strRef>
              <c:f>Sheet4!$A$21:$A$35</c:f>
              <c:strCache>
                <c:ptCount val="15"/>
                <c:pt idx="0">
                  <c:v>China (2014)</c:v>
                </c:pt>
                <c:pt idx="1">
                  <c:v>India (2014)</c:v>
                </c:pt>
                <c:pt idx="2">
                  <c:v>Sri Lanka (2010)</c:v>
                </c:pt>
                <c:pt idx="3">
                  <c:v>Indonesia (2012)</c:v>
                </c:pt>
                <c:pt idx="4">
                  <c:v>Malaysia (2014)</c:v>
                </c:pt>
                <c:pt idx="5">
                  <c:v>Thailand (2013)</c:v>
                </c:pt>
                <c:pt idx="6">
                  <c:v>Pakistan (2013)</c:v>
                </c:pt>
                <c:pt idx="7">
                  <c:v>Bangladesh (2014)</c:v>
                </c:pt>
                <c:pt idx="8">
                  <c:v>Myanmar (2013)</c:v>
                </c:pt>
                <c:pt idx="9">
                  <c:v>Viet Nam (2012)</c:v>
                </c:pt>
                <c:pt idx="10">
                  <c:v>Philippines (2013)</c:v>
                </c:pt>
                <c:pt idx="11">
                  <c:v>Cambodia (2012)</c:v>
                </c:pt>
                <c:pt idx="12">
                  <c:v>Afghanistan (2013)</c:v>
                </c:pt>
                <c:pt idx="13">
                  <c:v>Lao PDR (2011)</c:v>
                </c:pt>
                <c:pt idx="14">
                  <c:v>Nepal (2009)</c:v>
                </c:pt>
              </c:strCache>
            </c:strRef>
          </c:cat>
          <c:val>
            <c:numRef>
              <c:f>Sheet4!$B$21:$B$35</c:f>
              <c:numCache>
                <c:formatCode>General</c:formatCode>
                <c:ptCount val="15"/>
                <c:pt idx="0" formatCode="0%">
                  <c:v>1</c:v>
                </c:pt>
                <c:pt idx="4" formatCode="0%">
                  <c:v>0.84343334991806418</c:v>
                </c:pt>
                <c:pt idx="5" formatCode="0%">
                  <c:v>0.29504181042827216</c:v>
                </c:pt>
                <c:pt idx="13" formatCode="0%">
                  <c:v>0</c:v>
                </c:pt>
              </c:numCache>
            </c:numRef>
          </c:val>
          <c:extLst>
            <c:ext xmlns:c16="http://schemas.microsoft.com/office/drawing/2014/chart" uri="{C3380CC4-5D6E-409C-BE32-E72D297353CC}">
              <c16:uniqueId val="{00000000-BE73-44D4-B5BF-ACF49467254B}"/>
            </c:ext>
          </c:extLst>
        </c:ser>
        <c:ser>
          <c:idx val="1"/>
          <c:order val="1"/>
          <c:tx>
            <c:strRef>
              <c:f>Sheet4!$C$20</c:f>
              <c:strCache>
                <c:ptCount val="1"/>
                <c:pt idx="0">
                  <c:v>Lower-middle income</c:v>
                </c:pt>
              </c:strCache>
            </c:strRef>
          </c:tx>
          <c:spPr>
            <a:solidFill>
              <a:srgbClr val="F78E1E"/>
            </a:solidFill>
            <a:ln>
              <a:noFill/>
            </a:ln>
          </c:spPr>
          <c:invertIfNegative val="0"/>
          <c:cat>
            <c:strRef>
              <c:f>Sheet4!$A$21:$A$35</c:f>
              <c:strCache>
                <c:ptCount val="15"/>
                <c:pt idx="0">
                  <c:v>China (2014)</c:v>
                </c:pt>
                <c:pt idx="1">
                  <c:v>India (2014)</c:v>
                </c:pt>
                <c:pt idx="2">
                  <c:v>Sri Lanka (2010)</c:v>
                </c:pt>
                <c:pt idx="3">
                  <c:v>Indonesia (2012)</c:v>
                </c:pt>
                <c:pt idx="4">
                  <c:v>Malaysia (2014)</c:v>
                </c:pt>
                <c:pt idx="5">
                  <c:v>Thailand (2013)</c:v>
                </c:pt>
                <c:pt idx="6">
                  <c:v>Pakistan (2013)</c:v>
                </c:pt>
                <c:pt idx="7">
                  <c:v>Bangladesh (2014)</c:v>
                </c:pt>
                <c:pt idx="8">
                  <c:v>Myanmar (2013)</c:v>
                </c:pt>
                <c:pt idx="9">
                  <c:v>Viet Nam (2012)</c:v>
                </c:pt>
                <c:pt idx="10">
                  <c:v>Philippines (2013)</c:v>
                </c:pt>
                <c:pt idx="11">
                  <c:v>Cambodia (2012)</c:v>
                </c:pt>
                <c:pt idx="12">
                  <c:v>Afghanistan (2013)</c:v>
                </c:pt>
                <c:pt idx="13">
                  <c:v>Lao PDR (2011)</c:v>
                </c:pt>
                <c:pt idx="14">
                  <c:v>Nepal (2009)</c:v>
                </c:pt>
              </c:strCache>
            </c:strRef>
          </c:cat>
          <c:val>
            <c:numRef>
              <c:f>Sheet4!$C$21:$C$35</c:f>
              <c:numCache>
                <c:formatCode>0%</c:formatCode>
                <c:ptCount val="15"/>
                <c:pt idx="1">
                  <c:v>0</c:v>
                </c:pt>
                <c:pt idx="2" formatCode="0.0%">
                  <c:v>0.99667773307077534</c:v>
                </c:pt>
                <c:pt idx="3">
                  <c:v>0.9297527056456516</c:v>
                </c:pt>
                <c:pt idx="6">
                  <c:v>0.27810889324084648</c:v>
                </c:pt>
                <c:pt idx="7">
                  <c:v>0.19447704552555647</c:v>
                </c:pt>
                <c:pt idx="8">
                  <c:v>0.12575960270554698</c:v>
                </c:pt>
                <c:pt idx="9">
                  <c:v>6.0176195887340904E-2</c:v>
                </c:pt>
                <c:pt idx="10">
                  <c:v>4.7945240855305535E-2</c:v>
                </c:pt>
              </c:numCache>
            </c:numRef>
          </c:val>
          <c:extLst>
            <c:ext xmlns:c16="http://schemas.microsoft.com/office/drawing/2014/chart" uri="{C3380CC4-5D6E-409C-BE32-E72D297353CC}">
              <c16:uniqueId val="{00000001-BE73-44D4-B5BF-ACF49467254B}"/>
            </c:ext>
          </c:extLst>
        </c:ser>
        <c:ser>
          <c:idx val="2"/>
          <c:order val="2"/>
          <c:tx>
            <c:strRef>
              <c:f>Sheet4!$D$20</c:f>
              <c:strCache>
                <c:ptCount val="1"/>
                <c:pt idx="0">
                  <c:v>Low income</c:v>
                </c:pt>
              </c:strCache>
            </c:strRef>
          </c:tx>
          <c:spPr>
            <a:solidFill>
              <a:srgbClr val="00AEEF"/>
            </a:solidFill>
            <a:ln>
              <a:noFill/>
            </a:ln>
          </c:spPr>
          <c:invertIfNegative val="0"/>
          <c:cat>
            <c:strRef>
              <c:f>Sheet4!$A$21:$A$35</c:f>
              <c:strCache>
                <c:ptCount val="15"/>
                <c:pt idx="0">
                  <c:v>China (2014)</c:v>
                </c:pt>
                <c:pt idx="1">
                  <c:v>India (2014)</c:v>
                </c:pt>
                <c:pt idx="2">
                  <c:v>Sri Lanka (2010)</c:v>
                </c:pt>
                <c:pt idx="3">
                  <c:v>Indonesia (2012)</c:v>
                </c:pt>
                <c:pt idx="4">
                  <c:v>Malaysia (2014)</c:v>
                </c:pt>
                <c:pt idx="5">
                  <c:v>Thailand (2013)</c:v>
                </c:pt>
                <c:pt idx="6">
                  <c:v>Pakistan (2013)</c:v>
                </c:pt>
                <c:pt idx="7">
                  <c:v>Bangladesh (2014)</c:v>
                </c:pt>
                <c:pt idx="8">
                  <c:v>Myanmar (2013)</c:v>
                </c:pt>
                <c:pt idx="9">
                  <c:v>Viet Nam (2012)</c:v>
                </c:pt>
                <c:pt idx="10">
                  <c:v>Philippines (2013)</c:v>
                </c:pt>
                <c:pt idx="11">
                  <c:v>Cambodia (2012)</c:v>
                </c:pt>
                <c:pt idx="12">
                  <c:v>Afghanistan (2013)</c:v>
                </c:pt>
                <c:pt idx="13">
                  <c:v>Lao PDR (2011)</c:v>
                </c:pt>
                <c:pt idx="14">
                  <c:v>Nepal (2009)</c:v>
                </c:pt>
              </c:strCache>
            </c:strRef>
          </c:cat>
          <c:val>
            <c:numRef>
              <c:f>Sheet4!$D$21:$D$35</c:f>
              <c:numCache>
                <c:formatCode>General</c:formatCode>
                <c:ptCount val="15"/>
                <c:pt idx="11" formatCode="0%">
                  <c:v>6.2986775807591273E-3</c:v>
                </c:pt>
                <c:pt idx="12" formatCode="0%">
                  <c:v>0</c:v>
                </c:pt>
                <c:pt idx="14" formatCode="0%">
                  <c:v>0</c:v>
                </c:pt>
              </c:numCache>
            </c:numRef>
          </c:val>
          <c:extLst>
            <c:ext xmlns:c16="http://schemas.microsoft.com/office/drawing/2014/chart" uri="{C3380CC4-5D6E-409C-BE32-E72D297353CC}">
              <c16:uniqueId val="{00000002-BE73-44D4-B5BF-ACF49467254B}"/>
            </c:ext>
          </c:extLst>
        </c:ser>
        <c:ser>
          <c:idx val="3"/>
          <c:order val="3"/>
          <c:tx>
            <c:strRef>
              <c:f>Sheet4!$E$20</c:f>
              <c:strCache>
                <c:ptCount val="1"/>
                <c:pt idx="0">
                  <c:v>International</c:v>
                </c:pt>
              </c:strCache>
            </c:strRef>
          </c:tx>
          <c:spPr>
            <a:solidFill>
              <a:sysClr val="window" lastClr="FFFFFF">
                <a:lumMod val="65000"/>
              </a:sysClr>
            </a:solidFill>
          </c:spPr>
          <c:invertIfNegative val="0"/>
          <c:dPt>
            <c:idx val="1"/>
            <c:invertIfNegative val="0"/>
            <c:bubble3D val="0"/>
            <c:spPr>
              <a:solidFill>
                <a:srgbClr val="F78E1E"/>
              </a:solidFill>
            </c:spPr>
            <c:extLst>
              <c:ext xmlns:c16="http://schemas.microsoft.com/office/drawing/2014/chart" uri="{C3380CC4-5D6E-409C-BE32-E72D297353CC}">
                <c16:uniqueId val="{00000004-BE73-44D4-B5BF-ACF49467254B}"/>
              </c:ext>
            </c:extLst>
          </c:dPt>
          <c:cat>
            <c:strRef>
              <c:f>Sheet4!$A$21:$A$35</c:f>
              <c:strCache>
                <c:ptCount val="15"/>
                <c:pt idx="0">
                  <c:v>China (2014)</c:v>
                </c:pt>
                <c:pt idx="1">
                  <c:v>India (2014)</c:v>
                </c:pt>
                <c:pt idx="2">
                  <c:v>Sri Lanka (2010)</c:v>
                </c:pt>
                <c:pt idx="3">
                  <c:v>Indonesia (2012)</c:v>
                </c:pt>
                <c:pt idx="4">
                  <c:v>Malaysia (2014)</c:v>
                </c:pt>
                <c:pt idx="5">
                  <c:v>Thailand (2013)</c:v>
                </c:pt>
                <c:pt idx="6">
                  <c:v>Pakistan (2013)</c:v>
                </c:pt>
                <c:pt idx="7">
                  <c:v>Bangladesh (2014)</c:v>
                </c:pt>
                <c:pt idx="8">
                  <c:v>Myanmar (2013)</c:v>
                </c:pt>
                <c:pt idx="9">
                  <c:v>Viet Nam (2012)</c:v>
                </c:pt>
                <c:pt idx="10">
                  <c:v>Philippines (2013)</c:v>
                </c:pt>
                <c:pt idx="11">
                  <c:v>Cambodia (2012)</c:v>
                </c:pt>
                <c:pt idx="12">
                  <c:v>Afghanistan (2013)</c:v>
                </c:pt>
                <c:pt idx="13">
                  <c:v>Lao PDR (2011)</c:v>
                </c:pt>
                <c:pt idx="14">
                  <c:v>Nepal (2009)</c:v>
                </c:pt>
              </c:strCache>
            </c:strRef>
          </c:cat>
          <c:val>
            <c:numRef>
              <c:f>Sheet4!$E$21:$E$35</c:f>
              <c:numCache>
                <c:formatCode>0%</c:formatCode>
                <c:ptCount val="15"/>
                <c:pt idx="0">
                  <c:v>0</c:v>
                </c:pt>
                <c:pt idx="1">
                  <c:v>1</c:v>
                </c:pt>
                <c:pt idx="2" formatCode="0.0%">
                  <c:v>3.3222591102359178E-3</c:v>
                </c:pt>
                <c:pt idx="3">
                  <c:v>7.0247294354348386E-2</c:v>
                </c:pt>
                <c:pt idx="4">
                  <c:v>0.15656665008193585</c:v>
                </c:pt>
                <c:pt idx="5">
                  <c:v>0.70495815121721128</c:v>
                </c:pt>
                <c:pt idx="6">
                  <c:v>0.72189110675915347</c:v>
                </c:pt>
                <c:pt idx="7">
                  <c:v>0.80552295447444344</c:v>
                </c:pt>
                <c:pt idx="8">
                  <c:v>0.87424039729445302</c:v>
                </c:pt>
                <c:pt idx="9">
                  <c:v>0.93982380411265909</c:v>
                </c:pt>
                <c:pt idx="10">
                  <c:v>0.95205479269996529</c:v>
                </c:pt>
                <c:pt idx="11">
                  <c:v>0.99370132241924092</c:v>
                </c:pt>
                <c:pt idx="12">
                  <c:v>1</c:v>
                </c:pt>
                <c:pt idx="13">
                  <c:v>1</c:v>
                </c:pt>
                <c:pt idx="14">
                  <c:v>1.0000000199333814</c:v>
                </c:pt>
              </c:numCache>
            </c:numRef>
          </c:val>
          <c:extLst>
            <c:ext xmlns:c16="http://schemas.microsoft.com/office/drawing/2014/chart" uri="{C3380CC4-5D6E-409C-BE32-E72D297353CC}">
              <c16:uniqueId val="{00000005-BE73-44D4-B5BF-ACF49467254B}"/>
            </c:ext>
          </c:extLst>
        </c:ser>
        <c:dLbls>
          <c:showLegendKey val="0"/>
          <c:showVal val="0"/>
          <c:showCatName val="0"/>
          <c:showSerName val="0"/>
          <c:showPercent val="0"/>
          <c:showBubbleSize val="0"/>
        </c:dLbls>
        <c:gapWidth val="80"/>
        <c:overlap val="100"/>
        <c:axId val="296076800"/>
        <c:axId val="296078336"/>
      </c:barChart>
      <c:catAx>
        <c:axId val="296076800"/>
        <c:scaling>
          <c:orientation val="maxMin"/>
        </c:scaling>
        <c:delete val="0"/>
        <c:axPos val="l"/>
        <c:numFmt formatCode="General" sourceLinked="0"/>
        <c:majorTickMark val="out"/>
        <c:minorTickMark val="none"/>
        <c:tickLblPos val="nextTo"/>
        <c:crossAx val="296078336"/>
        <c:crosses val="autoZero"/>
        <c:auto val="1"/>
        <c:lblAlgn val="ctr"/>
        <c:lblOffset val="100"/>
        <c:noMultiLvlLbl val="0"/>
      </c:catAx>
      <c:valAx>
        <c:axId val="296078336"/>
        <c:scaling>
          <c:orientation val="minMax"/>
          <c:max val="1"/>
          <c:min val="0"/>
        </c:scaling>
        <c:delete val="0"/>
        <c:axPos val="t"/>
        <c:majorGridlines/>
        <c:numFmt formatCode="0%" sourceLinked="1"/>
        <c:majorTickMark val="out"/>
        <c:minorTickMark val="none"/>
        <c:tickLblPos val="nextTo"/>
        <c:crossAx val="296076800"/>
        <c:crosses val="autoZero"/>
        <c:crossBetween val="between"/>
        <c:majorUnit val="0.5"/>
      </c:valAx>
    </c:plotArea>
    <c:legend>
      <c:legendPos val="r"/>
      <c:legendEntry>
        <c:idx val="3"/>
        <c:delete val="1"/>
      </c:legendEntry>
      <c:layout>
        <c:manualLayout>
          <c:xMode val="edge"/>
          <c:yMode val="edge"/>
          <c:x val="0.77232555499324673"/>
          <c:y val="0.22552402757614229"/>
          <c:w val="0.22626844533082593"/>
          <c:h val="0.34392500565857886"/>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7854897842893"/>
          <c:y val="4.532110091743119E-2"/>
          <c:w val="0.86373198676849527"/>
          <c:h val="0.63781582748115695"/>
        </c:manualLayout>
      </c:layout>
      <c:barChart>
        <c:barDir val="col"/>
        <c:grouping val="clustered"/>
        <c:varyColors val="0"/>
        <c:ser>
          <c:idx val="0"/>
          <c:order val="0"/>
          <c:spPr>
            <a:solidFill>
              <a:srgbClr val="88C540"/>
            </a:solidFill>
          </c:spPr>
          <c:invertIfNegative val="0"/>
          <c:dPt>
            <c:idx val="0"/>
            <c:invertIfNegative val="0"/>
            <c:bubble3D val="0"/>
            <c:spPr>
              <a:solidFill>
                <a:srgbClr val="00AEEF"/>
              </a:solidFill>
            </c:spPr>
            <c:extLst>
              <c:ext xmlns:c16="http://schemas.microsoft.com/office/drawing/2014/chart" uri="{C3380CC4-5D6E-409C-BE32-E72D297353CC}">
                <c16:uniqueId val="{00000001-EE15-45E6-B160-6E3ADA7E27CA}"/>
              </c:ext>
            </c:extLst>
          </c:dPt>
          <c:dPt>
            <c:idx val="1"/>
            <c:invertIfNegative val="0"/>
            <c:bubble3D val="0"/>
            <c:spPr>
              <a:pattFill prst="pct70">
                <a:fgClr>
                  <a:srgbClr val="88C540"/>
                </a:fgClr>
                <a:bgClr>
                  <a:schemeClr val="bg1"/>
                </a:bgClr>
              </a:pattFill>
            </c:spPr>
            <c:extLst>
              <c:ext xmlns:c16="http://schemas.microsoft.com/office/drawing/2014/chart" uri="{C3380CC4-5D6E-409C-BE32-E72D297353CC}">
                <c16:uniqueId val="{00000003-EE15-45E6-B160-6E3ADA7E27CA}"/>
              </c:ext>
            </c:extLst>
          </c:dPt>
          <c:dPt>
            <c:idx val="2"/>
            <c:invertIfNegative val="0"/>
            <c:bubble3D val="0"/>
            <c:spPr>
              <a:pattFill prst="narHorz">
                <a:fgClr>
                  <a:srgbClr val="88C540"/>
                </a:fgClr>
                <a:bgClr>
                  <a:schemeClr val="bg1"/>
                </a:bgClr>
              </a:pattFill>
            </c:spPr>
            <c:extLst>
              <c:ext xmlns:c16="http://schemas.microsoft.com/office/drawing/2014/chart" uri="{C3380CC4-5D6E-409C-BE32-E72D297353CC}">
                <c16:uniqueId val="{00000005-EE15-45E6-B160-6E3ADA7E27CA}"/>
              </c:ext>
            </c:extLst>
          </c:dPt>
          <c:dPt>
            <c:idx val="3"/>
            <c:invertIfNegative val="0"/>
            <c:bubble3D val="0"/>
            <c:spPr>
              <a:pattFill prst="dkVert">
                <a:fgClr>
                  <a:srgbClr val="88C540"/>
                </a:fgClr>
                <a:bgClr>
                  <a:schemeClr val="bg1"/>
                </a:bgClr>
              </a:pattFill>
            </c:spPr>
            <c:extLst>
              <c:ext xmlns:c16="http://schemas.microsoft.com/office/drawing/2014/chart" uri="{C3380CC4-5D6E-409C-BE32-E72D297353CC}">
                <c16:uniqueId val="{00000007-EE15-45E6-B160-6E3ADA7E27CA}"/>
              </c:ext>
            </c:extLst>
          </c:dPt>
          <c:dPt>
            <c:idx val="4"/>
            <c:invertIfNegative val="0"/>
            <c:bubble3D val="0"/>
            <c:spPr>
              <a:pattFill prst="dkHorz">
                <a:fgClr>
                  <a:srgbClr val="88C540"/>
                </a:fgClr>
                <a:bgClr>
                  <a:schemeClr val="bg1"/>
                </a:bgClr>
              </a:pattFill>
            </c:spPr>
            <c:extLst>
              <c:ext xmlns:c16="http://schemas.microsoft.com/office/drawing/2014/chart" uri="{C3380CC4-5D6E-409C-BE32-E72D297353CC}">
                <c16:uniqueId val="{00000009-EE15-45E6-B160-6E3ADA7E27C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15-45E6-B160-6E3ADA7E27C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15-45E6-B160-6E3ADA7E27C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15-45E6-B160-6E3ADA7E27C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15-45E6-B160-6E3ADA7E27C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15-45E6-B160-6E3ADA7E27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'[Px spending cascade July 2016_GARPR 2015 data.xlsx]Px_pie and bar_2016'!$E$4:$E$8</c:f>
              <c:strCache>
                <c:ptCount val="5"/>
                <c:pt idx="0">
                  <c:v>Total prevention spending 
(15 countries)</c:v>
                </c:pt>
                <c:pt idx="1">
                  <c:v>Key populations prevention spending 
(15 countries)</c:v>
                </c:pt>
                <c:pt idx="2">
                  <c:v>Spending on people who inject drugs 
(13 countries)</c:v>
                </c:pt>
                <c:pt idx="3">
                  <c:v>Spending on sex workers and clients
 (15 countries)</c:v>
                </c:pt>
                <c:pt idx="4">
                  <c:v>Spending on men who have sex with men
 (15 countries)</c:v>
                </c:pt>
              </c:strCache>
            </c:strRef>
          </c:cat>
          <c:val>
            <c:numRef>
              <c:f>'[Px spending cascade July 2016_GARPR 2015 data.xlsx]Px_pie and bar_2016'!$H$4:$H$8</c:f>
              <c:numCache>
                <c:formatCode>_-* #,##0_-;\-* #,##0_-;_-* "-"??_-;_-@_-</c:formatCode>
                <c:ptCount val="5"/>
                <c:pt idx="0">
                  <c:v>178875444</c:v>
                </c:pt>
                <c:pt idx="1">
                  <c:v>63609055.18740119</c:v>
                </c:pt>
                <c:pt idx="2">
                  <c:v>33716600.951171875</c:v>
                </c:pt>
                <c:pt idx="3">
                  <c:v>18268122.984808512</c:v>
                </c:pt>
                <c:pt idx="4">
                  <c:v>11624331.2514208</c:v>
                </c:pt>
              </c:numCache>
            </c:numRef>
          </c:val>
          <c:extLst>
            <c:ext xmlns:c16="http://schemas.microsoft.com/office/drawing/2014/chart" uri="{C3380CC4-5D6E-409C-BE32-E72D297353CC}">
              <c16:uniqueId val="{0000000A-EE15-45E6-B160-6E3ADA7E27CA}"/>
            </c:ext>
          </c:extLst>
        </c:ser>
        <c:dLbls>
          <c:showLegendKey val="0"/>
          <c:showVal val="0"/>
          <c:showCatName val="0"/>
          <c:showSerName val="0"/>
          <c:showPercent val="0"/>
          <c:showBubbleSize val="0"/>
        </c:dLbls>
        <c:gapWidth val="150"/>
        <c:axId val="88521344"/>
        <c:axId val="88531328"/>
      </c:barChart>
      <c:catAx>
        <c:axId val="88521344"/>
        <c:scaling>
          <c:orientation val="minMax"/>
        </c:scaling>
        <c:delete val="0"/>
        <c:axPos val="b"/>
        <c:numFmt formatCode="General" sourceLinked="0"/>
        <c:majorTickMark val="out"/>
        <c:minorTickMark val="none"/>
        <c:tickLblPos val="nextTo"/>
        <c:crossAx val="88531328"/>
        <c:crosses val="autoZero"/>
        <c:auto val="1"/>
        <c:lblAlgn val="ctr"/>
        <c:lblOffset val="100"/>
        <c:noMultiLvlLbl val="0"/>
      </c:catAx>
      <c:valAx>
        <c:axId val="88531328"/>
        <c:scaling>
          <c:orientation val="minMax"/>
        </c:scaling>
        <c:delete val="0"/>
        <c:axPos val="l"/>
        <c:numFmt formatCode="_-* #,##0_-;\-* #,##0_-;_-* &quot;-&quot;??_-;_-@_-" sourceLinked="1"/>
        <c:majorTickMark val="out"/>
        <c:minorTickMark val="none"/>
        <c:tickLblPos val="nextTo"/>
        <c:spPr>
          <a:ln>
            <a:noFill/>
          </a:ln>
        </c:spPr>
        <c:crossAx val="88521344"/>
        <c:crosses val="autoZero"/>
        <c:crossBetween val="between"/>
        <c:majorUnit val="50000000"/>
        <c:dispUnits>
          <c:builtInUnit val="millions"/>
          <c:dispUnitsLbl>
            <c:tx>
              <c:rich>
                <a:bodyPr/>
                <a:lstStyle/>
                <a:p>
                  <a:pPr>
                    <a:defRPr/>
                  </a:pPr>
                  <a:r>
                    <a:rPr lang="en-GB"/>
                    <a:t>Million</a:t>
                  </a:r>
                  <a:r>
                    <a:rPr lang="en-GB" baseline="0"/>
                    <a:t> US$</a:t>
                  </a:r>
                  <a:endParaRPr lang="en-GB"/>
                </a:p>
              </c:rich>
            </c:tx>
          </c:dispUnitsLbl>
        </c:dispUnits>
      </c:valAx>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29556569975315"/>
          <c:y val="6.076838499106068E-2"/>
          <c:w val="0.63967292240598506"/>
          <c:h val="0.80281022723952755"/>
        </c:manualLayout>
      </c:layout>
      <c:lineChart>
        <c:grouping val="standard"/>
        <c:varyColors val="0"/>
        <c:ser>
          <c:idx val="0"/>
          <c:order val="0"/>
          <c:tx>
            <c:strRef>
              <c:f>'[2014 PWID regional slides_data file.xlsx]PWID spending trend'!$H$4</c:f>
              <c:strCache>
                <c:ptCount val="1"/>
                <c:pt idx="0">
                  <c:v>Cambodia</c:v>
                </c:pt>
              </c:strCache>
            </c:strRef>
          </c:tx>
          <c:spPr>
            <a:ln w="38100">
              <a:solidFill>
                <a:srgbClr val="E31837"/>
              </a:solidFill>
            </a:ln>
          </c:spPr>
          <c:marker>
            <c:symbol val="x"/>
            <c:size val="9"/>
            <c:spPr>
              <a:solidFill>
                <a:srgbClr val="E31837"/>
              </a:solidFill>
              <a:ln>
                <a:solidFill>
                  <a:sysClr val="window" lastClr="FFFFFF"/>
                </a:solidFill>
              </a:ln>
            </c:spPr>
          </c:marker>
          <c:dLbls>
            <c:dLbl>
              <c:idx val="6"/>
              <c:layout>
                <c:manualLayout>
                  <c:x val="-2.6908843432483591E-3"/>
                  <c:y val="-2.4132724282912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AA-47B9-8418-422CE8065F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'[2014 PWID regional slides_data file.xlsx]PWID spending trend'!$I$3:$P$3</c:f>
              <c:strCache>
                <c:ptCount val="8"/>
                <c:pt idx="0">
                  <c:v>2006</c:v>
                </c:pt>
                <c:pt idx="1">
                  <c:v>2007</c:v>
                </c:pt>
                <c:pt idx="2">
                  <c:v>2008</c:v>
                </c:pt>
                <c:pt idx="3">
                  <c:v>2009</c:v>
                </c:pt>
                <c:pt idx="4">
                  <c:v>2010</c:v>
                </c:pt>
                <c:pt idx="5">
                  <c:v>2011</c:v>
                </c:pt>
                <c:pt idx="6">
                  <c:v>2012</c:v>
                </c:pt>
                <c:pt idx="7">
                  <c:v>2013</c:v>
                </c:pt>
              </c:strCache>
            </c:strRef>
          </c:cat>
          <c:val>
            <c:numRef>
              <c:f>'[2014 PWID regional slides_data file.xlsx]PWID spending trend'!$I$4:$P$4</c:f>
              <c:numCache>
                <c:formatCode>0%</c:formatCode>
                <c:ptCount val="8"/>
                <c:pt idx="0">
                  <c:v>2.2819869337609419E-2</c:v>
                </c:pt>
                <c:pt idx="1">
                  <c:v>2.7102261946338069E-2</c:v>
                </c:pt>
                <c:pt idx="2">
                  <c:v>3.49540007660884E-2</c:v>
                </c:pt>
                <c:pt idx="3">
                  <c:v>7.7597703139071939E-2</c:v>
                </c:pt>
                <c:pt idx="4">
                  <c:v>0.09</c:v>
                </c:pt>
                <c:pt idx="5">
                  <c:v>0.05</c:v>
                </c:pt>
                <c:pt idx="6">
                  <c:v>0.05</c:v>
                </c:pt>
              </c:numCache>
            </c:numRef>
          </c:val>
          <c:smooth val="0"/>
          <c:extLst>
            <c:ext xmlns:c16="http://schemas.microsoft.com/office/drawing/2014/chart" uri="{C3380CC4-5D6E-409C-BE32-E72D297353CC}">
              <c16:uniqueId val="{00000001-07AA-47B9-8418-422CE8065F51}"/>
            </c:ext>
          </c:extLst>
        </c:ser>
        <c:ser>
          <c:idx val="1"/>
          <c:order val="1"/>
          <c:tx>
            <c:strRef>
              <c:f>'[2014 PWID regional slides_data file.xlsx]PWID spending trend'!$H$5</c:f>
              <c:strCache>
                <c:ptCount val="1"/>
                <c:pt idx="0">
                  <c:v>Indonesia</c:v>
                </c:pt>
              </c:strCache>
            </c:strRef>
          </c:tx>
          <c:spPr>
            <a:ln w="38100">
              <a:solidFill>
                <a:srgbClr val="00AEEF"/>
              </a:solidFill>
            </a:ln>
          </c:spPr>
          <c:marker>
            <c:symbol val="square"/>
            <c:size val="9"/>
            <c:spPr>
              <a:solidFill>
                <a:srgbClr val="00AEEF"/>
              </a:solidFill>
              <a:ln>
                <a:solidFill>
                  <a:sysClr val="window" lastClr="FFFFFF"/>
                </a:solidFill>
              </a:ln>
            </c:spPr>
          </c:marker>
          <c:cat>
            <c:strRef>
              <c:f>'[2014 PWID regional slides_data file.xlsx]PWID spending trend'!$I$3:$P$3</c:f>
              <c:strCache>
                <c:ptCount val="8"/>
                <c:pt idx="0">
                  <c:v>2006</c:v>
                </c:pt>
                <c:pt idx="1">
                  <c:v>2007</c:v>
                </c:pt>
                <c:pt idx="2">
                  <c:v>2008</c:v>
                </c:pt>
                <c:pt idx="3">
                  <c:v>2009</c:v>
                </c:pt>
                <c:pt idx="4">
                  <c:v>2010</c:v>
                </c:pt>
                <c:pt idx="5">
                  <c:v>2011</c:v>
                </c:pt>
                <c:pt idx="6">
                  <c:v>2012</c:v>
                </c:pt>
                <c:pt idx="7">
                  <c:v>2013</c:v>
                </c:pt>
              </c:strCache>
            </c:strRef>
          </c:cat>
          <c:val>
            <c:numRef>
              <c:f>'[2014 PWID regional slides_data file.xlsx]PWID spending trend'!$I$5:$P$5</c:f>
              <c:numCache>
                <c:formatCode>0%</c:formatCode>
                <c:ptCount val="8"/>
                <c:pt idx="0">
                  <c:v>5.3683289549933131E-3</c:v>
                </c:pt>
                <c:pt idx="1">
                  <c:v>8.0466330170702483E-2</c:v>
                </c:pt>
                <c:pt idx="2">
                  <c:v>9.5619250716914655E-2</c:v>
                </c:pt>
                <c:pt idx="3">
                  <c:v>7.5944329309407713E-2</c:v>
                </c:pt>
                <c:pt idx="4">
                  <c:v>0.10090247218477272</c:v>
                </c:pt>
                <c:pt idx="5">
                  <c:v>0.1</c:v>
                </c:pt>
                <c:pt idx="6">
                  <c:v>0.02</c:v>
                </c:pt>
              </c:numCache>
            </c:numRef>
          </c:val>
          <c:smooth val="0"/>
          <c:extLst>
            <c:ext xmlns:c16="http://schemas.microsoft.com/office/drawing/2014/chart" uri="{C3380CC4-5D6E-409C-BE32-E72D297353CC}">
              <c16:uniqueId val="{00000002-07AA-47B9-8418-422CE8065F51}"/>
            </c:ext>
          </c:extLst>
        </c:ser>
        <c:ser>
          <c:idx val="2"/>
          <c:order val="2"/>
          <c:tx>
            <c:strRef>
              <c:f>'[2014 PWID regional slides_data file.xlsx]PWID spending trend'!$H$6</c:f>
              <c:strCache>
                <c:ptCount val="1"/>
                <c:pt idx="0">
                  <c:v>Malaysia</c:v>
                </c:pt>
              </c:strCache>
            </c:strRef>
          </c:tx>
          <c:spPr>
            <a:ln w="38100">
              <a:solidFill>
                <a:srgbClr val="F79646">
                  <a:lumMod val="75000"/>
                </a:srgbClr>
              </a:solidFill>
            </a:ln>
          </c:spPr>
          <c:marker>
            <c:symbol val="star"/>
            <c:size val="9"/>
            <c:spPr>
              <a:solidFill>
                <a:schemeClr val="accent6">
                  <a:lumMod val="75000"/>
                </a:schemeClr>
              </a:solidFill>
              <a:ln>
                <a:solidFill>
                  <a:schemeClr val="bg1"/>
                </a:solidFill>
              </a:ln>
            </c:spPr>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AA-47B9-8418-422CE8065F5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AA-47B9-8418-422CE8065F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'[2014 PWID regional slides_data file.xlsx]PWID spending trend'!$I$3:$P$3</c:f>
              <c:strCache>
                <c:ptCount val="8"/>
                <c:pt idx="0">
                  <c:v>2006</c:v>
                </c:pt>
                <c:pt idx="1">
                  <c:v>2007</c:v>
                </c:pt>
                <c:pt idx="2">
                  <c:v>2008</c:v>
                </c:pt>
                <c:pt idx="3">
                  <c:v>2009</c:v>
                </c:pt>
                <c:pt idx="4">
                  <c:v>2010</c:v>
                </c:pt>
                <c:pt idx="5">
                  <c:v>2011</c:v>
                </c:pt>
                <c:pt idx="6">
                  <c:v>2012</c:v>
                </c:pt>
                <c:pt idx="7">
                  <c:v>2013</c:v>
                </c:pt>
              </c:strCache>
            </c:strRef>
          </c:cat>
          <c:val>
            <c:numRef>
              <c:f>'[2014 PWID regional slides_data file.xlsx]PWID spending trend'!$I$6:$P$6</c:f>
              <c:numCache>
                <c:formatCode>General</c:formatCode>
                <c:ptCount val="8"/>
                <c:pt idx="4" formatCode="0%">
                  <c:v>0.57873119722877209</c:v>
                </c:pt>
                <c:pt idx="5" formatCode="0%">
                  <c:v>0.5</c:v>
                </c:pt>
                <c:pt idx="6" formatCode="0%">
                  <c:v>0.46</c:v>
                </c:pt>
                <c:pt idx="7" formatCode="0%">
                  <c:v>0.45</c:v>
                </c:pt>
              </c:numCache>
            </c:numRef>
          </c:val>
          <c:smooth val="0"/>
          <c:extLst>
            <c:ext xmlns:c16="http://schemas.microsoft.com/office/drawing/2014/chart" uri="{C3380CC4-5D6E-409C-BE32-E72D297353CC}">
              <c16:uniqueId val="{00000005-07AA-47B9-8418-422CE8065F51}"/>
            </c:ext>
          </c:extLst>
        </c:ser>
        <c:ser>
          <c:idx val="3"/>
          <c:order val="3"/>
          <c:tx>
            <c:strRef>
              <c:f>'[2014 PWID regional slides_data file.xlsx]PWID spending trend'!$H$7</c:f>
              <c:strCache>
                <c:ptCount val="1"/>
                <c:pt idx="0">
                  <c:v>Myanmar</c:v>
                </c:pt>
              </c:strCache>
            </c:strRef>
          </c:tx>
          <c:spPr>
            <a:ln w="38100">
              <a:solidFill>
                <a:srgbClr val="7030A0"/>
              </a:solidFill>
            </a:ln>
          </c:spPr>
          <c:marker>
            <c:symbol val="plus"/>
            <c:size val="9"/>
            <c:spPr>
              <a:solidFill>
                <a:srgbClr val="7030A0"/>
              </a:solidFill>
              <a:ln>
                <a:solidFill>
                  <a:sysClr val="window" lastClr="FFFFFF"/>
                </a:solidFill>
              </a:ln>
            </c:spPr>
          </c:marker>
          <c:dLbls>
            <c:dLbl>
              <c:idx val="5"/>
              <c:layout>
                <c:manualLayout>
                  <c:x val="-4.0363265148725394E-3"/>
                  <c:y val="-2.714931481827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AA-47B9-8418-422CE8065F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'[2014 PWID regional slides_data file.xlsx]PWID spending trend'!$I$3:$P$3</c:f>
              <c:strCache>
                <c:ptCount val="8"/>
                <c:pt idx="0">
                  <c:v>2006</c:v>
                </c:pt>
                <c:pt idx="1">
                  <c:v>2007</c:v>
                </c:pt>
                <c:pt idx="2">
                  <c:v>2008</c:v>
                </c:pt>
                <c:pt idx="3">
                  <c:v>2009</c:v>
                </c:pt>
                <c:pt idx="4">
                  <c:v>2010</c:v>
                </c:pt>
                <c:pt idx="5">
                  <c:v>2011</c:v>
                </c:pt>
                <c:pt idx="6">
                  <c:v>2012</c:v>
                </c:pt>
                <c:pt idx="7">
                  <c:v>2013</c:v>
                </c:pt>
              </c:strCache>
            </c:strRef>
          </c:cat>
          <c:val>
            <c:numRef>
              <c:f>'[2014 PWID regional slides_data file.xlsx]PWID spending trend'!$I$7:$P$7</c:f>
              <c:numCache>
                <c:formatCode>0%</c:formatCode>
                <c:ptCount val="8"/>
                <c:pt idx="1">
                  <c:v>0.17532337097083933</c:v>
                </c:pt>
                <c:pt idx="2">
                  <c:v>0.17114747445407694</c:v>
                </c:pt>
                <c:pt idx="3">
                  <c:v>0.16926750736375759</c:v>
                </c:pt>
                <c:pt idx="4">
                  <c:v>0.19215616137610395</c:v>
                </c:pt>
                <c:pt idx="5">
                  <c:v>0.21758390193140847</c:v>
                </c:pt>
              </c:numCache>
            </c:numRef>
          </c:val>
          <c:smooth val="0"/>
          <c:extLst>
            <c:ext xmlns:c16="http://schemas.microsoft.com/office/drawing/2014/chart" uri="{C3380CC4-5D6E-409C-BE32-E72D297353CC}">
              <c16:uniqueId val="{00000007-07AA-47B9-8418-422CE8065F51}"/>
            </c:ext>
          </c:extLst>
        </c:ser>
        <c:ser>
          <c:idx val="4"/>
          <c:order val="4"/>
          <c:tx>
            <c:strRef>
              <c:f>'[2014 PWID regional slides_data file.xlsx]PWID spending trend'!$H$8</c:f>
              <c:strCache>
                <c:ptCount val="1"/>
                <c:pt idx="0">
                  <c:v>Pakistan</c:v>
                </c:pt>
              </c:strCache>
            </c:strRef>
          </c:tx>
          <c:spPr>
            <a:ln w="38100">
              <a:solidFill>
                <a:srgbClr val="88C540"/>
              </a:solidFill>
            </a:ln>
          </c:spPr>
          <c:marker>
            <c:symbol val="star"/>
            <c:size val="9"/>
            <c:spPr>
              <a:solidFill>
                <a:srgbClr val="88C540"/>
              </a:solidFill>
              <a:ln>
                <a:solidFill>
                  <a:sysClr val="window" lastClr="FFFFFF"/>
                </a:solidFill>
              </a:ln>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AA-47B9-8418-422CE8065F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'[2014 PWID regional slides_data file.xlsx]PWID spending trend'!$I$3:$P$3</c:f>
              <c:strCache>
                <c:ptCount val="8"/>
                <c:pt idx="0">
                  <c:v>2006</c:v>
                </c:pt>
                <c:pt idx="1">
                  <c:v>2007</c:v>
                </c:pt>
                <c:pt idx="2">
                  <c:v>2008</c:v>
                </c:pt>
                <c:pt idx="3">
                  <c:v>2009</c:v>
                </c:pt>
                <c:pt idx="4">
                  <c:v>2010</c:v>
                </c:pt>
                <c:pt idx="5">
                  <c:v>2011</c:v>
                </c:pt>
                <c:pt idx="6">
                  <c:v>2012</c:v>
                </c:pt>
                <c:pt idx="7">
                  <c:v>2013</c:v>
                </c:pt>
              </c:strCache>
            </c:strRef>
          </c:cat>
          <c:val>
            <c:numRef>
              <c:f>'[2014 PWID regional slides_data file.xlsx]PWID spending trend'!$I$8:$P$8</c:f>
              <c:numCache>
                <c:formatCode>General</c:formatCode>
                <c:ptCount val="8"/>
                <c:pt idx="2" formatCode="0%">
                  <c:v>0.15325351628279985</c:v>
                </c:pt>
                <c:pt idx="3" formatCode="0%">
                  <c:v>0.42972193723705637</c:v>
                </c:pt>
                <c:pt idx="4" formatCode="0%">
                  <c:v>0.66895901562014315</c:v>
                </c:pt>
                <c:pt idx="5" formatCode="0%">
                  <c:v>0.3</c:v>
                </c:pt>
                <c:pt idx="6" formatCode="0%">
                  <c:v>0.51</c:v>
                </c:pt>
                <c:pt idx="7" formatCode="0%">
                  <c:v>0.52</c:v>
                </c:pt>
              </c:numCache>
            </c:numRef>
          </c:val>
          <c:smooth val="0"/>
          <c:extLst>
            <c:ext xmlns:c16="http://schemas.microsoft.com/office/drawing/2014/chart" uri="{C3380CC4-5D6E-409C-BE32-E72D297353CC}">
              <c16:uniqueId val="{00000009-07AA-47B9-8418-422CE8065F51}"/>
            </c:ext>
          </c:extLst>
        </c:ser>
        <c:ser>
          <c:idx val="5"/>
          <c:order val="5"/>
          <c:tx>
            <c:strRef>
              <c:f>'[2014 PWID regional slides_data file.xlsx]PWID spending trend'!$H$9</c:f>
              <c:strCache>
                <c:ptCount val="1"/>
                <c:pt idx="0">
                  <c:v>Philippines</c:v>
                </c:pt>
              </c:strCache>
            </c:strRef>
          </c:tx>
          <c:spPr>
            <a:ln w="38100">
              <a:solidFill>
                <a:srgbClr val="00B050"/>
              </a:solidFill>
            </a:ln>
          </c:spPr>
          <c:marker>
            <c:symbol val="plus"/>
            <c:size val="9"/>
            <c:spPr>
              <a:solidFill>
                <a:srgbClr val="00B050"/>
              </a:solidFill>
              <a:ln>
                <a:solidFill>
                  <a:sysClr val="window" lastClr="FFFFFF"/>
                </a:solidFill>
              </a:ln>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AA-47B9-8418-422CE8065F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'[2014 PWID regional slides_data file.xlsx]PWID spending trend'!$I$3:$P$3</c:f>
              <c:strCache>
                <c:ptCount val="8"/>
                <c:pt idx="0">
                  <c:v>2006</c:v>
                </c:pt>
                <c:pt idx="1">
                  <c:v>2007</c:v>
                </c:pt>
                <c:pt idx="2">
                  <c:v>2008</c:v>
                </c:pt>
                <c:pt idx="3">
                  <c:v>2009</c:v>
                </c:pt>
                <c:pt idx="4">
                  <c:v>2010</c:v>
                </c:pt>
                <c:pt idx="5">
                  <c:v>2011</c:v>
                </c:pt>
                <c:pt idx="6">
                  <c:v>2012</c:v>
                </c:pt>
                <c:pt idx="7">
                  <c:v>2013</c:v>
                </c:pt>
              </c:strCache>
            </c:strRef>
          </c:cat>
          <c:val>
            <c:numRef>
              <c:f>'[2014 PWID regional slides_data file.xlsx]PWID spending trend'!$I$9:$P$9</c:f>
              <c:numCache>
                <c:formatCode>0%</c:formatCode>
                <c:ptCount val="8"/>
                <c:pt idx="0">
                  <c:v>7.3100099384154058E-2</c:v>
                </c:pt>
                <c:pt idx="1">
                  <c:v>6.348833148910802E-3</c:v>
                </c:pt>
                <c:pt idx="2">
                  <c:v>5.8354187288513992E-2</c:v>
                </c:pt>
                <c:pt idx="3">
                  <c:v>1.5085136391749875E-2</c:v>
                </c:pt>
                <c:pt idx="4">
                  <c:v>5.060926461597409E-3</c:v>
                </c:pt>
                <c:pt idx="5">
                  <c:v>5.9892038740164905E-3</c:v>
                </c:pt>
                <c:pt idx="6">
                  <c:v>2.212E-3</c:v>
                </c:pt>
                <c:pt idx="7">
                  <c:v>0.1</c:v>
                </c:pt>
              </c:numCache>
            </c:numRef>
          </c:val>
          <c:smooth val="0"/>
          <c:extLst>
            <c:ext xmlns:c16="http://schemas.microsoft.com/office/drawing/2014/chart" uri="{C3380CC4-5D6E-409C-BE32-E72D297353CC}">
              <c16:uniqueId val="{0000000B-07AA-47B9-8418-422CE8065F51}"/>
            </c:ext>
          </c:extLst>
        </c:ser>
        <c:ser>
          <c:idx val="6"/>
          <c:order val="6"/>
          <c:tx>
            <c:strRef>
              <c:f>'[2014 PWID regional slides_data file.xlsx]PWID spending trend'!$H$10</c:f>
              <c:strCache>
                <c:ptCount val="1"/>
                <c:pt idx="0">
                  <c:v>Thailand</c:v>
                </c:pt>
              </c:strCache>
            </c:strRef>
          </c:tx>
          <c:spPr>
            <a:ln w="38100">
              <a:solidFill>
                <a:srgbClr val="808000"/>
              </a:solidFill>
            </a:ln>
          </c:spPr>
          <c:marker>
            <c:symbol val="triangle"/>
            <c:size val="9"/>
            <c:spPr>
              <a:solidFill>
                <a:srgbClr val="F79646">
                  <a:lumMod val="75000"/>
                </a:srgbClr>
              </a:solidFill>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AA-47B9-8418-422CE8065F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'[2014 PWID regional slides_data file.xlsx]PWID spending trend'!$I$3:$P$3</c:f>
              <c:strCache>
                <c:ptCount val="8"/>
                <c:pt idx="0">
                  <c:v>2006</c:v>
                </c:pt>
                <c:pt idx="1">
                  <c:v>2007</c:v>
                </c:pt>
                <c:pt idx="2">
                  <c:v>2008</c:v>
                </c:pt>
                <c:pt idx="3">
                  <c:v>2009</c:v>
                </c:pt>
                <c:pt idx="4">
                  <c:v>2010</c:v>
                </c:pt>
                <c:pt idx="5">
                  <c:v>2011</c:v>
                </c:pt>
                <c:pt idx="6">
                  <c:v>2012</c:v>
                </c:pt>
                <c:pt idx="7">
                  <c:v>2013</c:v>
                </c:pt>
              </c:strCache>
            </c:strRef>
          </c:cat>
          <c:val>
            <c:numRef>
              <c:f>'[2014 PWID regional slides_data file.xlsx]PWID spending trend'!$I$10:$P$10</c:f>
              <c:numCache>
                <c:formatCode>0%</c:formatCode>
                <c:ptCount val="8"/>
                <c:pt idx="1">
                  <c:v>1.8180048096360899E-2</c:v>
                </c:pt>
                <c:pt idx="2">
                  <c:v>1.1660040310163323E-3</c:v>
                </c:pt>
                <c:pt idx="3">
                  <c:v>3.6627090266283198E-2</c:v>
                </c:pt>
                <c:pt idx="4">
                  <c:v>2.2907306166229189E-2</c:v>
                </c:pt>
                <c:pt idx="5">
                  <c:v>6.6399171100183577E-2</c:v>
                </c:pt>
                <c:pt idx="6">
                  <c:v>0.03</c:v>
                </c:pt>
                <c:pt idx="7">
                  <c:v>2.5521418409338571E-2</c:v>
                </c:pt>
              </c:numCache>
            </c:numRef>
          </c:val>
          <c:smooth val="0"/>
          <c:extLst>
            <c:ext xmlns:c16="http://schemas.microsoft.com/office/drawing/2014/chart" uri="{C3380CC4-5D6E-409C-BE32-E72D297353CC}">
              <c16:uniqueId val="{0000000D-07AA-47B9-8418-422CE8065F51}"/>
            </c:ext>
          </c:extLst>
        </c:ser>
        <c:ser>
          <c:idx val="7"/>
          <c:order val="7"/>
          <c:tx>
            <c:strRef>
              <c:f>'[2014 PWID regional slides_data file.xlsx]PWID spending trend'!$H$11</c:f>
              <c:strCache>
                <c:ptCount val="1"/>
                <c:pt idx="0">
                  <c:v>Viet Nam</c:v>
                </c:pt>
              </c:strCache>
            </c:strRef>
          </c:tx>
          <c:spPr>
            <a:ln w="38100">
              <a:solidFill>
                <a:srgbClr val="EC008C"/>
              </a:solidFill>
            </a:ln>
          </c:spPr>
          <c:marker>
            <c:symbol val="circle"/>
            <c:size val="9"/>
            <c:spPr>
              <a:solidFill>
                <a:srgbClr val="EC008C"/>
              </a:solidFill>
              <a:ln>
                <a:solidFill>
                  <a:sysClr val="window" lastClr="FFFFF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AA-47B9-8418-422CE8065F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'[2014 PWID regional slides_data file.xlsx]PWID spending trend'!$I$3:$P$3</c:f>
              <c:strCache>
                <c:ptCount val="8"/>
                <c:pt idx="0">
                  <c:v>2006</c:v>
                </c:pt>
                <c:pt idx="1">
                  <c:v>2007</c:v>
                </c:pt>
                <c:pt idx="2">
                  <c:v>2008</c:v>
                </c:pt>
                <c:pt idx="3">
                  <c:v>2009</c:v>
                </c:pt>
                <c:pt idx="4">
                  <c:v>2010</c:v>
                </c:pt>
                <c:pt idx="5">
                  <c:v>2011</c:v>
                </c:pt>
                <c:pt idx="6">
                  <c:v>2012</c:v>
                </c:pt>
                <c:pt idx="7">
                  <c:v>2013</c:v>
                </c:pt>
              </c:strCache>
            </c:strRef>
          </c:cat>
          <c:val>
            <c:numRef>
              <c:f>'[2014 PWID regional slides_data file.xlsx]PWID spending trend'!$I$11:$P$11</c:f>
              <c:numCache>
                <c:formatCode>0%</c:formatCode>
                <c:ptCount val="8"/>
                <c:pt idx="1">
                  <c:v>2.0704368860091616E-3</c:v>
                </c:pt>
                <c:pt idx="2">
                  <c:v>2.9305061144944823E-3</c:v>
                </c:pt>
                <c:pt idx="3">
                  <c:v>0.15438068922099032</c:v>
                </c:pt>
                <c:pt idx="4">
                  <c:v>0.19781556925448224</c:v>
                </c:pt>
                <c:pt idx="5">
                  <c:v>0.19</c:v>
                </c:pt>
                <c:pt idx="6">
                  <c:v>0.25</c:v>
                </c:pt>
              </c:numCache>
            </c:numRef>
          </c:val>
          <c:smooth val="0"/>
          <c:extLst>
            <c:ext xmlns:c16="http://schemas.microsoft.com/office/drawing/2014/chart" uri="{C3380CC4-5D6E-409C-BE32-E72D297353CC}">
              <c16:uniqueId val="{0000000F-07AA-47B9-8418-422CE8065F51}"/>
            </c:ext>
          </c:extLst>
        </c:ser>
        <c:dLbls>
          <c:showLegendKey val="0"/>
          <c:showVal val="0"/>
          <c:showCatName val="0"/>
          <c:showSerName val="0"/>
          <c:showPercent val="0"/>
          <c:showBubbleSize val="0"/>
        </c:dLbls>
        <c:marker val="1"/>
        <c:smooth val="0"/>
        <c:axId val="88645632"/>
        <c:axId val="88647168"/>
      </c:lineChart>
      <c:catAx>
        <c:axId val="88645632"/>
        <c:scaling>
          <c:orientation val="minMax"/>
        </c:scaling>
        <c:delete val="0"/>
        <c:axPos val="b"/>
        <c:numFmt formatCode="General" sourceLinked="0"/>
        <c:majorTickMark val="out"/>
        <c:minorTickMark val="none"/>
        <c:tickLblPos val="nextTo"/>
        <c:crossAx val="88647168"/>
        <c:crosses val="autoZero"/>
        <c:auto val="1"/>
        <c:lblAlgn val="ctr"/>
        <c:lblOffset val="100"/>
        <c:noMultiLvlLbl val="0"/>
      </c:catAx>
      <c:valAx>
        <c:axId val="88647168"/>
        <c:scaling>
          <c:orientation val="minMax"/>
          <c:max val="1"/>
          <c:min val="0"/>
        </c:scaling>
        <c:delete val="0"/>
        <c:axPos val="l"/>
        <c:majorGridlines>
          <c:spPr>
            <a:ln w="3175">
              <a:solidFill>
                <a:srgbClr val="C1DAFF"/>
              </a:solidFill>
              <a:prstDash val="sysDash"/>
            </a:ln>
          </c:spPr>
        </c:majorGridlines>
        <c:title>
          <c:tx>
            <c:rich>
              <a:bodyPr rot="-5400000" vert="horz"/>
              <a:lstStyle/>
              <a:p>
                <a:pPr>
                  <a:defRPr/>
                </a:pPr>
                <a:r>
                  <a:rPr lang="en-GB"/>
                  <a:t>Spending on PWID out of total prevention spending (%)</a:t>
                </a:r>
              </a:p>
            </c:rich>
          </c:tx>
          <c:layout>
            <c:manualLayout>
              <c:xMode val="edge"/>
              <c:yMode val="edge"/>
              <c:x val="1.1445530742219786E-2"/>
              <c:y val="7.3347462326441959E-2"/>
            </c:manualLayout>
          </c:layout>
          <c:overlay val="0"/>
        </c:title>
        <c:numFmt formatCode="0%" sourceLinked="0"/>
        <c:majorTickMark val="out"/>
        <c:minorTickMark val="none"/>
        <c:tickLblPos val="nextTo"/>
        <c:crossAx val="88645632"/>
        <c:crosses val="autoZero"/>
        <c:crossBetween val="between"/>
        <c:majorUnit val="0.5"/>
      </c:valAx>
    </c:plotArea>
    <c:legend>
      <c:legendPos val="r"/>
      <c:layout>
        <c:manualLayout>
          <c:xMode val="edge"/>
          <c:yMode val="edge"/>
          <c:x val="0.81481091337868139"/>
          <c:y val="2.4474128755876449E-2"/>
          <c:w val="0.1559330599060913"/>
          <c:h val="0.88950438528955822"/>
        </c:manualLayout>
      </c:layout>
      <c:overlay val="0"/>
    </c:legend>
    <c:plotVisOnly val="1"/>
    <c:dispBlanksAs val="span"/>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AEEF"/>
                </a:solidFill>
              </a:defRPr>
            </a:pPr>
            <a:r>
              <a:rPr lang="en-US"/>
              <a:t>Percent distribution of prevention spending on PWID by financing source, 2009-2013</a:t>
            </a:r>
          </a:p>
        </c:rich>
      </c:tx>
      <c:layout>
        <c:manualLayout>
          <c:xMode val="edge"/>
          <c:yMode val="edge"/>
          <c:x val="0.10792163803293259"/>
          <c:y val="1.8329521498460032E-2"/>
        </c:manualLayout>
      </c:layout>
      <c:overlay val="1"/>
    </c:title>
    <c:autoTitleDeleted val="0"/>
    <c:plotArea>
      <c:layout>
        <c:manualLayout>
          <c:layoutTarget val="inner"/>
          <c:xMode val="edge"/>
          <c:yMode val="edge"/>
          <c:x val="0.11445028421250097"/>
          <c:y val="0.20073460987831065"/>
          <c:w val="0.71280251647813264"/>
          <c:h val="0.41922572178477691"/>
        </c:manualLayout>
      </c:layout>
      <c:barChart>
        <c:barDir val="col"/>
        <c:grouping val="percentStacked"/>
        <c:varyColors val="0"/>
        <c:ser>
          <c:idx val="0"/>
          <c:order val="0"/>
          <c:tx>
            <c:strRef>
              <c:f>'Spending by source '!$F$2</c:f>
              <c:strCache>
                <c:ptCount val="1"/>
                <c:pt idx="0">
                  <c:v>Domestic</c:v>
                </c:pt>
              </c:strCache>
            </c:strRef>
          </c:tx>
          <c:spPr>
            <a:solidFill>
              <a:srgbClr val="88C540"/>
            </a:solidFill>
            <a:ln>
              <a:noFill/>
            </a:ln>
          </c:spPr>
          <c:invertIfNegative val="0"/>
          <c:dPt>
            <c:idx val="13"/>
            <c:invertIfNegative val="0"/>
            <c:bubble3D val="0"/>
            <c:spPr>
              <a:pattFill prst="dkUpDiag">
                <a:fgClr>
                  <a:srgbClr val="88C540"/>
                </a:fgClr>
                <a:bgClr>
                  <a:sysClr val="window" lastClr="FFFFFF"/>
                </a:bgClr>
              </a:pattFill>
              <a:ln>
                <a:noFill/>
              </a:ln>
            </c:spPr>
            <c:extLst>
              <c:ext xmlns:c16="http://schemas.microsoft.com/office/drawing/2014/chart" uri="{C3380CC4-5D6E-409C-BE32-E72D297353CC}">
                <c16:uniqueId val="{00000001-E9AD-4375-A7A1-50B4027E56C5}"/>
              </c:ext>
            </c:extLst>
          </c:dPt>
          <c:dLbls>
            <c:dLbl>
              <c:idx val="13"/>
              <c:tx>
                <c:rich>
                  <a:bodyPr/>
                  <a:lstStyle/>
                  <a:p>
                    <a:r>
                      <a:rPr lang="en-US" dirty="0"/>
                      <a:t>19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AD-4375-A7A1-50B4027E56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'Spending by source '!$B$3:$B$16</c:f>
              <c:strCache>
                <c:ptCount val="14"/>
                <c:pt idx="0">
                  <c:v>Afghanistan (2013)</c:v>
                </c:pt>
                <c:pt idx="1">
                  <c:v>Bangladesh (2013)</c:v>
                </c:pt>
                <c:pt idx="2">
                  <c:v>Cambodia (2012)</c:v>
                </c:pt>
                <c:pt idx="3">
                  <c:v>Indonesia (2012)</c:v>
                </c:pt>
                <c:pt idx="4">
                  <c:v>Lao PDR (2011)</c:v>
                </c:pt>
                <c:pt idx="5">
                  <c:v>Malaysia (2013)</c:v>
                </c:pt>
                <c:pt idx="6">
                  <c:v>Myanmar (2011)</c:v>
                </c:pt>
                <c:pt idx="7">
                  <c:v>Nepal (2009)</c:v>
                </c:pt>
                <c:pt idx="8">
                  <c:v>Pakistan (2013)</c:v>
                </c:pt>
                <c:pt idx="9">
                  <c:v>Philippines (2013)</c:v>
                </c:pt>
                <c:pt idx="10">
                  <c:v>Sri Lanka (2010)</c:v>
                </c:pt>
                <c:pt idx="11">
                  <c:v>Thailand (2013)</c:v>
                </c:pt>
                <c:pt idx="12">
                  <c:v>Viet Nam (2012)</c:v>
                </c:pt>
                <c:pt idx="13">
                  <c:v>Regional</c:v>
                </c:pt>
              </c:strCache>
            </c:strRef>
          </c:cat>
          <c:val>
            <c:numRef>
              <c:f>'Spending by source '!$F$3:$F$16</c:f>
              <c:numCache>
                <c:formatCode>0%</c:formatCode>
                <c:ptCount val="14"/>
                <c:pt idx="0">
                  <c:v>0</c:v>
                </c:pt>
                <c:pt idx="1">
                  <c:v>0</c:v>
                </c:pt>
                <c:pt idx="2">
                  <c:v>6.2986775807591273E-3</c:v>
                </c:pt>
                <c:pt idx="3">
                  <c:v>0.9297527056456516</c:v>
                </c:pt>
                <c:pt idx="4">
                  <c:v>0</c:v>
                </c:pt>
                <c:pt idx="5">
                  <c:v>0.77008264400805682</c:v>
                </c:pt>
                <c:pt idx="6">
                  <c:v>0</c:v>
                </c:pt>
                <c:pt idx="7">
                  <c:v>0</c:v>
                </c:pt>
                <c:pt idx="8">
                  <c:v>0.27810889324084648</c:v>
                </c:pt>
                <c:pt idx="9">
                  <c:v>4.7945239247513496E-2</c:v>
                </c:pt>
                <c:pt idx="10">
                  <c:v>0.9966777408648273</c:v>
                </c:pt>
                <c:pt idx="11">
                  <c:v>0.29504182172713511</c:v>
                </c:pt>
                <c:pt idx="12">
                  <c:v>6.0176195887340904E-2</c:v>
                </c:pt>
                <c:pt idx="13">
                  <c:v>0.19364047153068786</c:v>
                </c:pt>
              </c:numCache>
            </c:numRef>
          </c:val>
          <c:extLst>
            <c:ext xmlns:c16="http://schemas.microsoft.com/office/drawing/2014/chart" uri="{C3380CC4-5D6E-409C-BE32-E72D297353CC}">
              <c16:uniqueId val="{00000002-E9AD-4375-A7A1-50B4027E56C5}"/>
            </c:ext>
          </c:extLst>
        </c:ser>
        <c:ser>
          <c:idx val="1"/>
          <c:order val="1"/>
          <c:tx>
            <c:strRef>
              <c:f>'Spending by source '!$D$2</c:f>
              <c:strCache>
                <c:ptCount val="1"/>
                <c:pt idx="0">
                  <c:v>International</c:v>
                </c:pt>
              </c:strCache>
            </c:strRef>
          </c:tx>
          <c:spPr>
            <a:solidFill>
              <a:srgbClr val="E31837"/>
            </a:solidFill>
            <a:ln>
              <a:noFill/>
            </a:ln>
          </c:spPr>
          <c:invertIfNegative val="0"/>
          <c:dPt>
            <c:idx val="13"/>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4-E9AD-4375-A7A1-50B4027E56C5}"/>
              </c:ext>
            </c:extLst>
          </c:dPt>
          <c:dLbls>
            <c:dLbl>
              <c:idx val="0"/>
              <c:tx>
                <c:rich>
                  <a:bodyPr/>
                  <a:lstStyle/>
                  <a:p>
                    <a:r>
                      <a:rPr lang="en-US">
                        <a:solidFill>
                          <a:schemeClr val="bg1"/>
                        </a:solidFill>
                      </a:rPr>
                      <a:t>100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AD-4375-A7A1-50B4027E56C5}"/>
                </c:ext>
              </c:extLst>
            </c:dLbl>
            <c:dLbl>
              <c:idx val="1"/>
              <c:tx>
                <c:rich>
                  <a:bodyPr/>
                  <a:lstStyle/>
                  <a:p>
                    <a:r>
                      <a:rPr lang="en-US">
                        <a:solidFill>
                          <a:schemeClr val="bg1"/>
                        </a:solidFill>
                      </a:rPr>
                      <a:t>100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AD-4375-A7A1-50B4027E56C5}"/>
                </c:ext>
              </c:extLst>
            </c:dLbl>
            <c:dLbl>
              <c:idx val="2"/>
              <c:tx>
                <c:rich>
                  <a:bodyPr/>
                  <a:lstStyle/>
                  <a:p>
                    <a:r>
                      <a:rPr lang="en-US">
                        <a:solidFill>
                          <a:schemeClr val="bg1"/>
                        </a:solidFill>
                      </a:rPr>
                      <a:t>99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AD-4375-A7A1-50B4027E56C5}"/>
                </c:ext>
              </c:extLst>
            </c:dLbl>
            <c:dLbl>
              <c:idx val="3"/>
              <c:tx>
                <c:rich>
                  <a:bodyPr/>
                  <a:lstStyle/>
                  <a:p>
                    <a:r>
                      <a:rPr lang="en-US">
                        <a:solidFill>
                          <a:schemeClr val="bg1"/>
                        </a:solidFill>
                      </a:rPr>
                      <a:t>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AD-4375-A7A1-50B4027E56C5}"/>
                </c:ext>
              </c:extLst>
            </c:dLbl>
            <c:dLbl>
              <c:idx val="4"/>
              <c:tx>
                <c:rich>
                  <a:bodyPr/>
                  <a:lstStyle/>
                  <a:p>
                    <a:r>
                      <a:rPr lang="en-US">
                        <a:solidFill>
                          <a:schemeClr val="bg1"/>
                        </a:solidFill>
                      </a:rPr>
                      <a:t>100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AD-4375-A7A1-50B4027E56C5}"/>
                </c:ext>
              </c:extLst>
            </c:dLbl>
            <c:dLbl>
              <c:idx val="5"/>
              <c:tx>
                <c:rich>
                  <a:bodyPr/>
                  <a:lstStyle/>
                  <a:p>
                    <a:r>
                      <a:rPr lang="en-US">
                        <a:solidFill>
                          <a:schemeClr val="bg1"/>
                        </a:solidFill>
                      </a:rPr>
                      <a:t>23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AD-4375-A7A1-50B4027E56C5}"/>
                </c:ext>
              </c:extLst>
            </c:dLbl>
            <c:dLbl>
              <c:idx val="6"/>
              <c:tx>
                <c:rich>
                  <a:bodyPr/>
                  <a:lstStyle/>
                  <a:p>
                    <a:r>
                      <a:rPr lang="en-US">
                        <a:solidFill>
                          <a:schemeClr val="bg1"/>
                        </a:solidFill>
                      </a:rPr>
                      <a:t>100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AD-4375-A7A1-50B4027E56C5}"/>
                </c:ext>
              </c:extLst>
            </c:dLbl>
            <c:dLbl>
              <c:idx val="7"/>
              <c:tx>
                <c:rich>
                  <a:bodyPr/>
                  <a:lstStyle/>
                  <a:p>
                    <a:r>
                      <a:rPr lang="en-US">
                        <a:solidFill>
                          <a:schemeClr val="bg1"/>
                        </a:solidFill>
                      </a:rPr>
                      <a:t>100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9AD-4375-A7A1-50B4027E56C5}"/>
                </c:ext>
              </c:extLst>
            </c:dLbl>
            <c:dLbl>
              <c:idx val="8"/>
              <c:tx>
                <c:rich>
                  <a:bodyPr/>
                  <a:lstStyle/>
                  <a:p>
                    <a:r>
                      <a:rPr lang="en-US">
                        <a:solidFill>
                          <a:schemeClr val="bg1"/>
                        </a:solidFill>
                      </a:rPr>
                      <a:t>72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9AD-4375-A7A1-50B4027E56C5}"/>
                </c:ext>
              </c:extLst>
            </c:dLbl>
            <c:dLbl>
              <c:idx val="9"/>
              <c:tx>
                <c:rich>
                  <a:bodyPr/>
                  <a:lstStyle/>
                  <a:p>
                    <a:r>
                      <a:rPr lang="en-US">
                        <a:solidFill>
                          <a:schemeClr val="bg1"/>
                        </a:solidFill>
                      </a:rPr>
                      <a:t>95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AD-4375-A7A1-50B4027E56C5}"/>
                </c:ext>
              </c:extLst>
            </c:dLbl>
            <c:dLbl>
              <c:idx val="10"/>
              <c:delete val="1"/>
              <c:extLst>
                <c:ext xmlns:c15="http://schemas.microsoft.com/office/drawing/2012/chart" uri="{CE6537A1-D6FC-4f65-9D91-7224C49458BB}"/>
                <c:ext xmlns:c16="http://schemas.microsoft.com/office/drawing/2014/chart" uri="{C3380CC4-5D6E-409C-BE32-E72D297353CC}">
                  <c16:uniqueId val="{0000000F-E9AD-4375-A7A1-50B4027E56C5}"/>
                </c:ext>
              </c:extLst>
            </c:dLbl>
            <c:dLbl>
              <c:idx val="11"/>
              <c:tx>
                <c:rich>
                  <a:bodyPr/>
                  <a:lstStyle/>
                  <a:p>
                    <a:r>
                      <a:rPr lang="en-US">
                        <a:solidFill>
                          <a:schemeClr val="bg1"/>
                        </a:solidFill>
                      </a:rPr>
                      <a:t>70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9AD-4375-A7A1-50B4027E56C5}"/>
                </c:ext>
              </c:extLst>
            </c:dLbl>
            <c:dLbl>
              <c:idx val="12"/>
              <c:tx>
                <c:rich>
                  <a:bodyPr/>
                  <a:lstStyle/>
                  <a:p>
                    <a:r>
                      <a:rPr lang="en-US">
                        <a:solidFill>
                          <a:schemeClr val="bg1"/>
                        </a:solidFill>
                      </a:rPr>
                      <a:t>94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9AD-4375-A7A1-50B4027E56C5}"/>
                </c:ext>
              </c:extLst>
            </c:dLbl>
            <c:dLbl>
              <c:idx val="13"/>
              <c:tx>
                <c:rich>
                  <a:bodyPr/>
                  <a:lstStyle/>
                  <a:p>
                    <a:pPr>
                      <a:defRPr>
                        <a:solidFill>
                          <a:schemeClr val="tx1"/>
                        </a:solidFill>
                      </a:defRPr>
                    </a:pPr>
                    <a:r>
                      <a:rPr lang="en-US">
                        <a:solidFill>
                          <a:schemeClr val="tx1"/>
                        </a:solidFill>
                      </a:rPr>
                      <a:t>81</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AD-4375-A7A1-50B4027E56C5}"/>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'Spending by source '!$B$3:$B$16</c:f>
              <c:strCache>
                <c:ptCount val="14"/>
                <c:pt idx="0">
                  <c:v>Afghanistan (2013)</c:v>
                </c:pt>
                <c:pt idx="1">
                  <c:v>Bangladesh (2013)</c:v>
                </c:pt>
                <c:pt idx="2">
                  <c:v>Cambodia (2012)</c:v>
                </c:pt>
                <c:pt idx="3">
                  <c:v>Indonesia (2012)</c:v>
                </c:pt>
                <c:pt idx="4">
                  <c:v>Lao PDR (2011)</c:v>
                </c:pt>
                <c:pt idx="5">
                  <c:v>Malaysia (2013)</c:v>
                </c:pt>
                <c:pt idx="6">
                  <c:v>Myanmar (2011)</c:v>
                </c:pt>
                <c:pt idx="7">
                  <c:v>Nepal (2009)</c:v>
                </c:pt>
                <c:pt idx="8">
                  <c:v>Pakistan (2013)</c:v>
                </c:pt>
                <c:pt idx="9">
                  <c:v>Philippines (2013)</c:v>
                </c:pt>
                <c:pt idx="10">
                  <c:v>Sri Lanka (2010)</c:v>
                </c:pt>
                <c:pt idx="11">
                  <c:v>Thailand (2013)</c:v>
                </c:pt>
                <c:pt idx="12">
                  <c:v>Viet Nam (2012)</c:v>
                </c:pt>
                <c:pt idx="13">
                  <c:v>Regional</c:v>
                </c:pt>
              </c:strCache>
            </c:strRef>
          </c:cat>
          <c:val>
            <c:numRef>
              <c:f>'Spending by source '!$D$3:$D$16</c:f>
              <c:numCache>
                <c:formatCode>0%</c:formatCode>
                <c:ptCount val="14"/>
                <c:pt idx="0">
                  <c:v>1</c:v>
                </c:pt>
                <c:pt idx="1">
                  <c:v>1</c:v>
                </c:pt>
                <c:pt idx="2">
                  <c:v>0.99370132241924092</c:v>
                </c:pt>
                <c:pt idx="3">
                  <c:v>7.0247294354348386E-2</c:v>
                </c:pt>
                <c:pt idx="4">
                  <c:v>1</c:v>
                </c:pt>
                <c:pt idx="5">
                  <c:v>0.22991735599194335</c:v>
                </c:pt>
                <c:pt idx="6">
                  <c:v>1</c:v>
                </c:pt>
                <c:pt idx="7">
                  <c:v>1</c:v>
                </c:pt>
                <c:pt idx="8">
                  <c:v>0.72189110675915347</c:v>
                </c:pt>
                <c:pt idx="9">
                  <c:v>0.95205476075248652</c:v>
                </c:pt>
                <c:pt idx="10">
                  <c:v>3.3222591351727169E-3</c:v>
                </c:pt>
                <c:pt idx="11">
                  <c:v>0.70495817827286489</c:v>
                </c:pt>
                <c:pt idx="12">
                  <c:v>0.93982380411265909</c:v>
                </c:pt>
                <c:pt idx="13">
                  <c:v>0.80635952846931214</c:v>
                </c:pt>
              </c:numCache>
            </c:numRef>
          </c:val>
          <c:extLst>
            <c:ext xmlns:c16="http://schemas.microsoft.com/office/drawing/2014/chart" uri="{C3380CC4-5D6E-409C-BE32-E72D297353CC}">
              <c16:uniqueId val="{00000012-E9AD-4375-A7A1-50B4027E56C5}"/>
            </c:ext>
          </c:extLst>
        </c:ser>
        <c:dLbls>
          <c:showLegendKey val="0"/>
          <c:showVal val="0"/>
          <c:showCatName val="0"/>
          <c:showSerName val="0"/>
          <c:showPercent val="0"/>
          <c:showBubbleSize val="0"/>
        </c:dLbls>
        <c:gapWidth val="16"/>
        <c:overlap val="100"/>
        <c:axId val="174564864"/>
        <c:axId val="174566400"/>
      </c:barChart>
      <c:catAx>
        <c:axId val="174564864"/>
        <c:scaling>
          <c:orientation val="minMax"/>
        </c:scaling>
        <c:delete val="0"/>
        <c:axPos val="b"/>
        <c:numFmt formatCode="General" sourceLinked="1"/>
        <c:majorTickMark val="out"/>
        <c:minorTickMark val="none"/>
        <c:tickLblPos val="nextTo"/>
        <c:txPr>
          <a:bodyPr rot="-2700000"/>
          <a:lstStyle/>
          <a:p>
            <a:pPr>
              <a:defRPr/>
            </a:pPr>
            <a:endParaRPr lang="en-US"/>
          </a:p>
        </c:txPr>
        <c:crossAx val="174566400"/>
        <c:crosses val="autoZero"/>
        <c:auto val="1"/>
        <c:lblAlgn val="ctr"/>
        <c:lblOffset val="100"/>
        <c:noMultiLvlLbl val="0"/>
      </c:catAx>
      <c:valAx>
        <c:axId val="174566400"/>
        <c:scaling>
          <c:orientation val="minMax"/>
        </c:scaling>
        <c:delete val="0"/>
        <c:axPos val="l"/>
        <c:numFmt formatCode="0%" sourceLinked="1"/>
        <c:majorTickMark val="out"/>
        <c:minorTickMark val="none"/>
        <c:tickLblPos val="nextTo"/>
        <c:crossAx val="174564864"/>
        <c:crosses val="autoZero"/>
        <c:crossBetween val="between"/>
        <c:majorUnit val="0.2"/>
      </c:valAx>
    </c:plotArea>
    <c:legend>
      <c:legendPos val="r"/>
      <c:overlay val="0"/>
      <c:txPr>
        <a:bodyPr/>
        <a:lstStyle/>
        <a:p>
          <a:pPr rtl="0">
            <a:defRPr/>
          </a:pPr>
          <a:endParaRPr lang="en-US"/>
        </a:p>
      </c:txPr>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80979538984504E-2"/>
          <c:y val="0.115760869565217"/>
          <c:w val="0.90734977958468599"/>
          <c:h val="0.41056224859043911"/>
        </c:manualLayout>
      </c:layout>
      <c:barChart>
        <c:barDir val="col"/>
        <c:grouping val="percentStacked"/>
        <c:varyColors val="0"/>
        <c:ser>
          <c:idx val="1"/>
          <c:order val="0"/>
          <c:tx>
            <c:strRef>
              <c:f>'Proportions of AIDS spending'!$G$3</c:f>
              <c:strCache>
                <c:ptCount val="1"/>
                <c:pt idx="0">
                  <c:v>Prevention</c:v>
                </c:pt>
              </c:strCache>
            </c:strRef>
          </c:tx>
          <c:spPr>
            <a:solidFill>
              <a:srgbClr val="00AEEF"/>
            </a:solidFill>
            <a:ln>
              <a:noFill/>
            </a:ln>
          </c:spPr>
          <c:invertIfNegative val="0"/>
          <c:dPt>
            <c:idx val="27"/>
            <c:invertIfNegative val="0"/>
            <c:bubble3D val="0"/>
            <c:spPr>
              <a:pattFill prst="dkUpDiag">
                <a:fgClr>
                  <a:srgbClr val="00AEEF"/>
                </a:fgClr>
                <a:bgClr>
                  <a:prstClr val="white"/>
                </a:bgClr>
              </a:pattFill>
              <a:ln>
                <a:noFill/>
              </a:ln>
            </c:spPr>
            <c:extLst>
              <c:ext xmlns:c16="http://schemas.microsoft.com/office/drawing/2014/chart" uri="{C3380CC4-5D6E-409C-BE32-E72D297353CC}">
                <c16:uniqueId val="{00000001-25A1-4D3B-9315-AF085F94A17A}"/>
              </c:ext>
            </c:extLst>
          </c:dPt>
          <c:dLbls>
            <c:dLbl>
              <c:idx val="27"/>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A1-4D3B-9315-AF085F94A1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'Proportions of AIDS spending'!$A$4:$A$31</c:f>
              <c:strCache>
                <c:ptCount val="28"/>
                <c:pt idx="0">
                  <c:v>Palau (2013)</c:v>
                </c:pt>
                <c:pt idx="1">
                  <c:v>Tonga (2009)</c:v>
                </c:pt>
                <c:pt idx="2">
                  <c:v>DPR Korea (2011)</c:v>
                </c:pt>
                <c:pt idx="3">
                  <c:v>Papua New Guinea (2012)</c:v>
                </c:pt>
                <c:pt idx="4">
                  <c:v>Malaysia (2013)</c:v>
                </c:pt>
                <c:pt idx="5">
                  <c:v>Thailand (2013)</c:v>
                </c:pt>
                <c:pt idx="6">
                  <c:v>Timor-Leste (2009)</c:v>
                </c:pt>
                <c:pt idx="7">
                  <c:v>Kiribati (2012)</c:v>
                </c:pt>
                <c:pt idx="8">
                  <c:v>Cambodia (2012)</c:v>
                </c:pt>
                <c:pt idx="9">
                  <c:v>Indonesia (2012)</c:v>
                </c:pt>
                <c:pt idx="10">
                  <c:v>Viet Nam (2012)</c:v>
                </c:pt>
                <c:pt idx="11">
                  <c:v>Tuvalu (2013)</c:v>
                </c:pt>
                <c:pt idx="12">
                  <c:v>Nauru (2009)</c:v>
                </c:pt>
                <c:pt idx="13">
                  <c:v>Mongolia (2011)</c:v>
                </c:pt>
                <c:pt idx="14">
                  <c:v>Philippines (2013)</c:v>
                </c:pt>
                <c:pt idx="15">
                  <c:v>Myanmar (2011)</c:v>
                </c:pt>
                <c:pt idx="16">
                  <c:v>Bangladesh (2013)</c:v>
                </c:pt>
                <c:pt idx="17">
                  <c:v>Micronesia (2013)</c:v>
                </c:pt>
                <c:pt idx="18">
                  <c:v>Lao PDR (2011)</c:v>
                </c:pt>
                <c:pt idx="19">
                  <c:v>Nepal (2009)</c:v>
                </c:pt>
                <c:pt idx="20">
                  <c:v>Solomon Islands (2011)</c:v>
                </c:pt>
                <c:pt idx="21">
                  <c:v>Marshall Islands (2012)</c:v>
                </c:pt>
                <c:pt idx="22">
                  <c:v>Pakistan (2013)</c:v>
                </c:pt>
                <c:pt idx="23">
                  <c:v>Samoa (2013)</c:v>
                </c:pt>
                <c:pt idx="24">
                  <c:v>Vanuatu (2013)</c:v>
                </c:pt>
                <c:pt idx="25">
                  <c:v>Afghanistan (2013)</c:v>
                </c:pt>
                <c:pt idx="26">
                  <c:v>Sri Lanka (2010)</c:v>
                </c:pt>
                <c:pt idx="27">
                  <c:v>Regional</c:v>
                </c:pt>
              </c:strCache>
            </c:strRef>
          </c:cat>
          <c:val>
            <c:numRef>
              <c:f>'Proportions of AIDS spending'!$G$4:$G$31</c:f>
              <c:numCache>
                <c:formatCode>0%</c:formatCode>
                <c:ptCount val="28"/>
                <c:pt idx="0">
                  <c:v>2.8199056780858718E-2</c:v>
                </c:pt>
                <c:pt idx="1">
                  <c:v>7.4255617444980965E-2</c:v>
                </c:pt>
                <c:pt idx="2">
                  <c:v>8.8177262488868716E-2</c:v>
                </c:pt>
                <c:pt idx="3">
                  <c:v>0.13598688533827658</c:v>
                </c:pt>
                <c:pt idx="4">
                  <c:v>0.16984219027205985</c:v>
                </c:pt>
                <c:pt idx="5">
                  <c:v>0.17061154085063357</c:v>
                </c:pt>
                <c:pt idx="6">
                  <c:v>0.19842274497352003</c:v>
                </c:pt>
                <c:pt idx="7">
                  <c:v>0.25896389141468473</c:v>
                </c:pt>
                <c:pt idx="8">
                  <c:v>0.27435553753809572</c:v>
                </c:pt>
                <c:pt idx="9">
                  <c:v>0.27585876189399922</c:v>
                </c:pt>
                <c:pt idx="10">
                  <c:v>0.28739749963351191</c:v>
                </c:pt>
                <c:pt idx="11">
                  <c:v>0.29023363807865332</c:v>
                </c:pt>
                <c:pt idx="12">
                  <c:v>0.30986841269026572</c:v>
                </c:pt>
                <c:pt idx="13">
                  <c:v>0.35883681507482584</c:v>
                </c:pt>
                <c:pt idx="14">
                  <c:v>0.41419013557787632</c:v>
                </c:pt>
                <c:pt idx="15">
                  <c:v>0.43730926578077656</c:v>
                </c:pt>
                <c:pt idx="16">
                  <c:v>0.50767066369485303</c:v>
                </c:pt>
                <c:pt idx="17">
                  <c:v>0.51093076093653733</c:v>
                </c:pt>
                <c:pt idx="18">
                  <c:v>0.51561030250418616</c:v>
                </c:pt>
                <c:pt idx="19">
                  <c:v>0.53265556656402657</c:v>
                </c:pt>
                <c:pt idx="20">
                  <c:v>0.55618136116159322</c:v>
                </c:pt>
                <c:pt idx="21">
                  <c:v>0.56766007235364524</c:v>
                </c:pt>
                <c:pt idx="22">
                  <c:v>0.59160295107983785</c:v>
                </c:pt>
                <c:pt idx="23">
                  <c:v>0.60384000920504688</c:v>
                </c:pt>
                <c:pt idx="24">
                  <c:v>0.66513278639710149</c:v>
                </c:pt>
                <c:pt idx="25">
                  <c:v>0.67855571758495425</c:v>
                </c:pt>
                <c:pt idx="26">
                  <c:v>0.76177191358003216</c:v>
                </c:pt>
                <c:pt idx="27">
                  <c:v>0.26228090408058741</c:v>
                </c:pt>
              </c:numCache>
            </c:numRef>
          </c:val>
          <c:extLst>
            <c:ext xmlns:c16="http://schemas.microsoft.com/office/drawing/2014/chart" uri="{C3380CC4-5D6E-409C-BE32-E72D297353CC}">
              <c16:uniqueId val="{00000002-25A1-4D3B-9315-AF085F94A17A}"/>
            </c:ext>
          </c:extLst>
        </c:ser>
        <c:ser>
          <c:idx val="2"/>
          <c:order val="1"/>
          <c:tx>
            <c:strRef>
              <c:f>'Proportions of AIDS spending'!$H$3</c:f>
              <c:strCache>
                <c:ptCount val="1"/>
                <c:pt idx="0">
                  <c:v>Care and treatment</c:v>
                </c:pt>
              </c:strCache>
            </c:strRef>
          </c:tx>
          <c:spPr>
            <a:solidFill>
              <a:srgbClr val="EC008C"/>
            </a:solidFill>
            <a:ln>
              <a:noFill/>
            </a:ln>
          </c:spPr>
          <c:invertIfNegative val="0"/>
          <c:dPt>
            <c:idx val="27"/>
            <c:invertIfNegative val="0"/>
            <c:bubble3D val="0"/>
            <c:spPr>
              <a:pattFill prst="dkUpDiag">
                <a:fgClr>
                  <a:srgbClr val="EC008C"/>
                </a:fgClr>
                <a:bgClr>
                  <a:prstClr val="white"/>
                </a:bgClr>
              </a:pattFill>
              <a:ln>
                <a:noFill/>
              </a:ln>
            </c:spPr>
            <c:extLst>
              <c:ext xmlns:c16="http://schemas.microsoft.com/office/drawing/2014/chart" uri="{C3380CC4-5D6E-409C-BE32-E72D297353CC}">
                <c16:uniqueId val="{00000004-25A1-4D3B-9315-AF085F94A17A}"/>
              </c:ext>
            </c:extLst>
          </c:dPt>
          <c:dLbls>
            <c:dLbl>
              <c:idx val="27"/>
              <c:tx>
                <c:rich>
                  <a:bodyPr/>
                  <a:lstStyle/>
                  <a:p>
                    <a:r>
                      <a:rPr lang="en-US" b="1"/>
                      <a:t>45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A1-4D3B-9315-AF085F94A1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'Proportions of AIDS spending'!$A$4:$A$31</c:f>
              <c:strCache>
                <c:ptCount val="28"/>
                <c:pt idx="0">
                  <c:v>Palau (2013)</c:v>
                </c:pt>
                <c:pt idx="1">
                  <c:v>Tonga (2009)</c:v>
                </c:pt>
                <c:pt idx="2">
                  <c:v>DPR Korea (2011)</c:v>
                </c:pt>
                <c:pt idx="3">
                  <c:v>Papua New Guinea (2012)</c:v>
                </c:pt>
                <c:pt idx="4">
                  <c:v>Malaysia (2013)</c:v>
                </c:pt>
                <c:pt idx="5">
                  <c:v>Thailand (2013)</c:v>
                </c:pt>
                <c:pt idx="6">
                  <c:v>Timor-Leste (2009)</c:v>
                </c:pt>
                <c:pt idx="7">
                  <c:v>Kiribati (2012)</c:v>
                </c:pt>
                <c:pt idx="8">
                  <c:v>Cambodia (2012)</c:v>
                </c:pt>
                <c:pt idx="9">
                  <c:v>Indonesia (2012)</c:v>
                </c:pt>
                <c:pt idx="10">
                  <c:v>Viet Nam (2012)</c:v>
                </c:pt>
                <c:pt idx="11">
                  <c:v>Tuvalu (2013)</c:v>
                </c:pt>
                <c:pt idx="12">
                  <c:v>Nauru (2009)</c:v>
                </c:pt>
                <c:pt idx="13">
                  <c:v>Mongolia (2011)</c:v>
                </c:pt>
                <c:pt idx="14">
                  <c:v>Philippines (2013)</c:v>
                </c:pt>
                <c:pt idx="15">
                  <c:v>Myanmar (2011)</c:v>
                </c:pt>
                <c:pt idx="16">
                  <c:v>Bangladesh (2013)</c:v>
                </c:pt>
                <c:pt idx="17">
                  <c:v>Micronesia (2013)</c:v>
                </c:pt>
                <c:pt idx="18">
                  <c:v>Lao PDR (2011)</c:v>
                </c:pt>
                <c:pt idx="19">
                  <c:v>Nepal (2009)</c:v>
                </c:pt>
                <c:pt idx="20">
                  <c:v>Solomon Islands (2011)</c:v>
                </c:pt>
                <c:pt idx="21">
                  <c:v>Marshall Islands (2012)</c:v>
                </c:pt>
                <c:pt idx="22">
                  <c:v>Pakistan (2013)</c:v>
                </c:pt>
                <c:pt idx="23">
                  <c:v>Samoa (2013)</c:v>
                </c:pt>
                <c:pt idx="24">
                  <c:v>Vanuatu (2013)</c:v>
                </c:pt>
                <c:pt idx="25">
                  <c:v>Afghanistan (2013)</c:v>
                </c:pt>
                <c:pt idx="26">
                  <c:v>Sri Lanka (2010)</c:v>
                </c:pt>
                <c:pt idx="27">
                  <c:v>Regional</c:v>
                </c:pt>
              </c:strCache>
            </c:strRef>
          </c:cat>
          <c:val>
            <c:numRef>
              <c:f>'Proportions of AIDS spending'!$H$4:$H$31</c:f>
              <c:numCache>
                <c:formatCode>0%</c:formatCode>
                <c:ptCount val="28"/>
                <c:pt idx="0">
                  <c:v>1.2184587392334958E-2</c:v>
                </c:pt>
                <c:pt idx="1">
                  <c:v>0.37190348590240563</c:v>
                </c:pt>
                <c:pt idx="2">
                  <c:v>0</c:v>
                </c:pt>
                <c:pt idx="3">
                  <c:v>0.16679472264239381</c:v>
                </c:pt>
                <c:pt idx="4">
                  <c:v>0.64491795976255595</c:v>
                </c:pt>
                <c:pt idx="5">
                  <c:v>0.67486661671350934</c:v>
                </c:pt>
                <c:pt idx="6">
                  <c:v>3.3848455381302558E-2</c:v>
                </c:pt>
                <c:pt idx="7">
                  <c:v>0</c:v>
                </c:pt>
                <c:pt idx="8">
                  <c:v>0.22124989584768767</c:v>
                </c:pt>
                <c:pt idx="9">
                  <c:v>0.35839737655945741</c:v>
                </c:pt>
                <c:pt idx="10">
                  <c:v>0.26333813350995167</c:v>
                </c:pt>
                <c:pt idx="11">
                  <c:v>0</c:v>
                </c:pt>
                <c:pt idx="12">
                  <c:v>0</c:v>
                </c:pt>
                <c:pt idx="13">
                  <c:v>0.10191486234900707</c:v>
                </c:pt>
                <c:pt idx="14">
                  <c:v>0.23225131282915373</c:v>
                </c:pt>
                <c:pt idx="15">
                  <c:v>0.45257107070551367</c:v>
                </c:pt>
                <c:pt idx="16">
                  <c:v>5.8448307762247215E-2</c:v>
                </c:pt>
                <c:pt idx="17">
                  <c:v>0.16601201478743069</c:v>
                </c:pt>
                <c:pt idx="18">
                  <c:v>0.1775446212087991</c:v>
                </c:pt>
                <c:pt idx="19">
                  <c:v>6.2930361476611366E-2</c:v>
                </c:pt>
                <c:pt idx="20">
                  <c:v>0</c:v>
                </c:pt>
                <c:pt idx="21">
                  <c:v>0.1453102375476866</c:v>
                </c:pt>
                <c:pt idx="22">
                  <c:v>0.23776015321759961</c:v>
                </c:pt>
                <c:pt idx="23">
                  <c:v>0</c:v>
                </c:pt>
                <c:pt idx="24">
                  <c:v>3.0578391406753773E-2</c:v>
                </c:pt>
                <c:pt idx="25">
                  <c:v>2.2094769692266078E-2</c:v>
                </c:pt>
                <c:pt idx="26">
                  <c:v>5.6354318772242631E-2</c:v>
                </c:pt>
                <c:pt idx="27">
                  <c:v>0.44536664313020835</c:v>
                </c:pt>
              </c:numCache>
            </c:numRef>
          </c:val>
          <c:extLst>
            <c:ext xmlns:c16="http://schemas.microsoft.com/office/drawing/2014/chart" uri="{C3380CC4-5D6E-409C-BE32-E72D297353CC}">
              <c16:uniqueId val="{00000005-25A1-4D3B-9315-AF085F94A17A}"/>
            </c:ext>
          </c:extLst>
        </c:ser>
        <c:ser>
          <c:idx val="3"/>
          <c:order val="2"/>
          <c:tx>
            <c:strRef>
              <c:f>'Proportions of AIDS spending'!$I$3</c:f>
              <c:strCache>
                <c:ptCount val="1"/>
                <c:pt idx="0">
                  <c:v>Programme management</c:v>
                </c:pt>
              </c:strCache>
            </c:strRef>
          </c:tx>
          <c:spPr>
            <a:solidFill>
              <a:srgbClr val="F78E1E"/>
            </a:solidFill>
            <a:ln>
              <a:noFill/>
            </a:ln>
          </c:spPr>
          <c:invertIfNegative val="0"/>
          <c:dPt>
            <c:idx val="27"/>
            <c:invertIfNegative val="0"/>
            <c:bubble3D val="0"/>
            <c:spPr>
              <a:pattFill prst="dkUpDiag">
                <a:fgClr>
                  <a:srgbClr val="F78E1E"/>
                </a:fgClr>
                <a:bgClr>
                  <a:prstClr val="white"/>
                </a:bgClr>
              </a:pattFill>
              <a:ln>
                <a:noFill/>
              </a:ln>
            </c:spPr>
            <c:extLst>
              <c:ext xmlns:c16="http://schemas.microsoft.com/office/drawing/2014/chart" uri="{C3380CC4-5D6E-409C-BE32-E72D297353CC}">
                <c16:uniqueId val="{00000007-25A1-4D3B-9315-AF085F94A17A}"/>
              </c:ext>
            </c:extLst>
          </c:dPt>
          <c:dLbls>
            <c:dLbl>
              <c:idx val="27"/>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A1-4D3B-9315-AF085F94A1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'Proportions of AIDS spending'!$A$4:$A$31</c:f>
              <c:strCache>
                <c:ptCount val="28"/>
                <c:pt idx="0">
                  <c:v>Palau (2013)</c:v>
                </c:pt>
                <c:pt idx="1">
                  <c:v>Tonga (2009)</c:v>
                </c:pt>
                <c:pt idx="2">
                  <c:v>DPR Korea (2011)</c:v>
                </c:pt>
                <c:pt idx="3">
                  <c:v>Papua New Guinea (2012)</c:v>
                </c:pt>
                <c:pt idx="4">
                  <c:v>Malaysia (2013)</c:v>
                </c:pt>
                <c:pt idx="5">
                  <c:v>Thailand (2013)</c:v>
                </c:pt>
                <c:pt idx="6">
                  <c:v>Timor-Leste (2009)</c:v>
                </c:pt>
                <c:pt idx="7">
                  <c:v>Kiribati (2012)</c:v>
                </c:pt>
                <c:pt idx="8">
                  <c:v>Cambodia (2012)</c:v>
                </c:pt>
                <c:pt idx="9">
                  <c:v>Indonesia (2012)</c:v>
                </c:pt>
                <c:pt idx="10">
                  <c:v>Viet Nam (2012)</c:v>
                </c:pt>
                <c:pt idx="11">
                  <c:v>Tuvalu (2013)</c:v>
                </c:pt>
                <c:pt idx="12">
                  <c:v>Nauru (2009)</c:v>
                </c:pt>
                <c:pt idx="13">
                  <c:v>Mongolia (2011)</c:v>
                </c:pt>
                <c:pt idx="14">
                  <c:v>Philippines (2013)</c:v>
                </c:pt>
                <c:pt idx="15">
                  <c:v>Myanmar (2011)</c:v>
                </c:pt>
                <c:pt idx="16">
                  <c:v>Bangladesh (2013)</c:v>
                </c:pt>
                <c:pt idx="17">
                  <c:v>Micronesia (2013)</c:v>
                </c:pt>
                <c:pt idx="18">
                  <c:v>Lao PDR (2011)</c:v>
                </c:pt>
                <c:pt idx="19">
                  <c:v>Nepal (2009)</c:v>
                </c:pt>
                <c:pt idx="20">
                  <c:v>Solomon Islands (2011)</c:v>
                </c:pt>
                <c:pt idx="21">
                  <c:v>Marshall Islands (2012)</c:v>
                </c:pt>
                <c:pt idx="22">
                  <c:v>Pakistan (2013)</c:v>
                </c:pt>
                <c:pt idx="23">
                  <c:v>Samoa (2013)</c:v>
                </c:pt>
                <c:pt idx="24">
                  <c:v>Vanuatu (2013)</c:v>
                </c:pt>
                <c:pt idx="25">
                  <c:v>Afghanistan (2013)</c:v>
                </c:pt>
                <c:pt idx="26">
                  <c:v>Sri Lanka (2010)</c:v>
                </c:pt>
                <c:pt idx="27">
                  <c:v>Regional</c:v>
                </c:pt>
              </c:strCache>
            </c:strRef>
          </c:cat>
          <c:val>
            <c:numRef>
              <c:f>'Proportions of AIDS spending'!$I$4:$I$31</c:f>
              <c:numCache>
                <c:formatCode>0%</c:formatCode>
                <c:ptCount val="28"/>
                <c:pt idx="0">
                  <c:v>0.95961632240261774</c:v>
                </c:pt>
                <c:pt idx="1">
                  <c:v>0.11447850717918702</c:v>
                </c:pt>
                <c:pt idx="2">
                  <c:v>0.20603795987498036</c:v>
                </c:pt>
                <c:pt idx="3">
                  <c:v>0.52649642302604394</c:v>
                </c:pt>
                <c:pt idx="4">
                  <c:v>0.15345763976816029</c:v>
                </c:pt>
                <c:pt idx="5">
                  <c:v>3.5595468561544052E-2</c:v>
                </c:pt>
                <c:pt idx="6">
                  <c:v>0.64673182608840341</c:v>
                </c:pt>
                <c:pt idx="7">
                  <c:v>0.43053979491683786</c:v>
                </c:pt>
                <c:pt idx="8">
                  <c:v>0.28037710347612349</c:v>
                </c:pt>
                <c:pt idx="9">
                  <c:v>0.18474395322186338</c:v>
                </c:pt>
                <c:pt idx="10">
                  <c:v>0.36099184707560955</c:v>
                </c:pt>
                <c:pt idx="11">
                  <c:v>0.38612683209984039</c:v>
                </c:pt>
                <c:pt idx="12">
                  <c:v>0.59374445411072774</c:v>
                </c:pt>
                <c:pt idx="13">
                  <c:v>0.23943563669078052</c:v>
                </c:pt>
                <c:pt idx="14">
                  <c:v>0.28751470522997041</c:v>
                </c:pt>
                <c:pt idx="15">
                  <c:v>7.0527119199258234E-2</c:v>
                </c:pt>
                <c:pt idx="16">
                  <c:v>0.28771463645968115</c:v>
                </c:pt>
                <c:pt idx="17">
                  <c:v>0.21358787738755391</c:v>
                </c:pt>
                <c:pt idx="18">
                  <c:v>0.11452131212728736</c:v>
                </c:pt>
                <c:pt idx="19">
                  <c:v>0.26678827706950164</c:v>
                </c:pt>
                <c:pt idx="20">
                  <c:v>0.3271700837950679</c:v>
                </c:pt>
                <c:pt idx="21">
                  <c:v>0.27671907150638136</c:v>
                </c:pt>
                <c:pt idx="22">
                  <c:v>0.14466925431499866</c:v>
                </c:pt>
                <c:pt idx="23">
                  <c:v>8.1949257179272719E-2</c:v>
                </c:pt>
                <c:pt idx="24">
                  <c:v>0.1228268768396114</c:v>
                </c:pt>
                <c:pt idx="25">
                  <c:v>0.1324296999574022</c:v>
                </c:pt>
                <c:pt idx="26">
                  <c:v>2.7504418308276421E-2</c:v>
                </c:pt>
                <c:pt idx="27">
                  <c:v>0.16905078674498852</c:v>
                </c:pt>
              </c:numCache>
            </c:numRef>
          </c:val>
          <c:extLst>
            <c:ext xmlns:c16="http://schemas.microsoft.com/office/drawing/2014/chart" uri="{C3380CC4-5D6E-409C-BE32-E72D297353CC}">
              <c16:uniqueId val="{00000008-25A1-4D3B-9315-AF085F94A17A}"/>
            </c:ext>
          </c:extLst>
        </c:ser>
        <c:ser>
          <c:idx val="4"/>
          <c:order val="3"/>
          <c:tx>
            <c:strRef>
              <c:f>'Proportions of AIDS spending'!$J$3</c:f>
              <c:strCache>
                <c:ptCount val="1"/>
                <c:pt idx="0">
                  <c:v>Others</c:v>
                </c:pt>
              </c:strCache>
            </c:strRef>
          </c:tx>
          <c:spPr>
            <a:solidFill>
              <a:srgbClr val="88C540"/>
            </a:solidFill>
            <a:ln>
              <a:noFill/>
            </a:ln>
          </c:spPr>
          <c:invertIfNegative val="0"/>
          <c:dPt>
            <c:idx val="27"/>
            <c:invertIfNegative val="0"/>
            <c:bubble3D val="0"/>
            <c:spPr>
              <a:pattFill prst="dkUpDiag">
                <a:fgClr>
                  <a:srgbClr val="88C540"/>
                </a:fgClr>
                <a:bgClr>
                  <a:prstClr val="white"/>
                </a:bgClr>
              </a:pattFill>
              <a:ln>
                <a:noFill/>
              </a:ln>
            </c:spPr>
            <c:extLst>
              <c:ext xmlns:c16="http://schemas.microsoft.com/office/drawing/2014/chart" uri="{C3380CC4-5D6E-409C-BE32-E72D297353CC}">
                <c16:uniqueId val="{0000000A-25A1-4D3B-9315-AF085F94A17A}"/>
              </c:ext>
            </c:extLst>
          </c:dPt>
          <c:dLbls>
            <c:dLbl>
              <c:idx val="27"/>
              <c:tx>
                <c:rich>
                  <a:bodyPr/>
                  <a:lstStyle/>
                  <a:p>
                    <a:r>
                      <a:rPr lang="en-US" b="1"/>
                      <a:t>12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A1-4D3B-9315-AF085F94A1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'Proportions of AIDS spending'!$A$4:$A$31</c:f>
              <c:strCache>
                <c:ptCount val="28"/>
                <c:pt idx="0">
                  <c:v>Palau (2013)</c:v>
                </c:pt>
                <c:pt idx="1">
                  <c:v>Tonga (2009)</c:v>
                </c:pt>
                <c:pt idx="2">
                  <c:v>DPR Korea (2011)</c:v>
                </c:pt>
                <c:pt idx="3">
                  <c:v>Papua New Guinea (2012)</c:v>
                </c:pt>
                <c:pt idx="4">
                  <c:v>Malaysia (2013)</c:v>
                </c:pt>
                <c:pt idx="5">
                  <c:v>Thailand (2013)</c:v>
                </c:pt>
                <c:pt idx="6">
                  <c:v>Timor-Leste (2009)</c:v>
                </c:pt>
                <c:pt idx="7">
                  <c:v>Kiribati (2012)</c:v>
                </c:pt>
                <c:pt idx="8">
                  <c:v>Cambodia (2012)</c:v>
                </c:pt>
                <c:pt idx="9">
                  <c:v>Indonesia (2012)</c:v>
                </c:pt>
                <c:pt idx="10">
                  <c:v>Viet Nam (2012)</c:v>
                </c:pt>
                <c:pt idx="11">
                  <c:v>Tuvalu (2013)</c:v>
                </c:pt>
                <c:pt idx="12">
                  <c:v>Nauru (2009)</c:v>
                </c:pt>
                <c:pt idx="13">
                  <c:v>Mongolia (2011)</c:v>
                </c:pt>
                <c:pt idx="14">
                  <c:v>Philippines (2013)</c:v>
                </c:pt>
                <c:pt idx="15">
                  <c:v>Myanmar (2011)</c:v>
                </c:pt>
                <c:pt idx="16">
                  <c:v>Bangladesh (2013)</c:v>
                </c:pt>
                <c:pt idx="17">
                  <c:v>Micronesia (2013)</c:v>
                </c:pt>
                <c:pt idx="18">
                  <c:v>Lao PDR (2011)</c:v>
                </c:pt>
                <c:pt idx="19">
                  <c:v>Nepal (2009)</c:v>
                </c:pt>
                <c:pt idx="20">
                  <c:v>Solomon Islands (2011)</c:v>
                </c:pt>
                <c:pt idx="21">
                  <c:v>Marshall Islands (2012)</c:v>
                </c:pt>
                <c:pt idx="22">
                  <c:v>Pakistan (2013)</c:v>
                </c:pt>
                <c:pt idx="23">
                  <c:v>Samoa (2013)</c:v>
                </c:pt>
                <c:pt idx="24">
                  <c:v>Vanuatu (2013)</c:v>
                </c:pt>
                <c:pt idx="25">
                  <c:v>Afghanistan (2013)</c:v>
                </c:pt>
                <c:pt idx="26">
                  <c:v>Sri Lanka (2010)</c:v>
                </c:pt>
                <c:pt idx="27">
                  <c:v>Regional</c:v>
                </c:pt>
              </c:strCache>
            </c:strRef>
          </c:cat>
          <c:val>
            <c:numRef>
              <c:f>'Proportions of AIDS spending'!$J$4:$J$31</c:f>
              <c:numCache>
                <c:formatCode>0%</c:formatCode>
                <c:ptCount val="28"/>
                <c:pt idx="0">
                  <c:v>3.3424188554289628E-8</c:v>
                </c:pt>
                <c:pt idx="1">
                  <c:v>0.43936238947342637</c:v>
                </c:pt>
                <c:pt idx="2">
                  <c:v>0.70578477763615088</c:v>
                </c:pt>
                <c:pt idx="3">
                  <c:v>0.17072196899328571</c:v>
                </c:pt>
                <c:pt idx="4">
                  <c:v>3.1782210197223958E-2</c:v>
                </c:pt>
                <c:pt idx="5">
                  <c:v>0.11892637387431303</c:v>
                </c:pt>
                <c:pt idx="6">
                  <c:v>0.12099697355677404</c:v>
                </c:pt>
                <c:pt idx="7">
                  <c:v>0.31049631366847735</c:v>
                </c:pt>
                <c:pt idx="8">
                  <c:v>0.22401746313809315</c:v>
                </c:pt>
                <c:pt idx="9">
                  <c:v>0.18099990832467996</c:v>
                </c:pt>
                <c:pt idx="10">
                  <c:v>8.8272519780926872E-2</c:v>
                </c:pt>
                <c:pt idx="11">
                  <c:v>0.32363952982150629</c:v>
                </c:pt>
                <c:pt idx="12">
                  <c:v>9.6387133199006492E-2</c:v>
                </c:pt>
                <c:pt idx="13">
                  <c:v>0.29981268588538662</c:v>
                </c:pt>
                <c:pt idx="14">
                  <c:v>6.6043846362999481E-2</c:v>
                </c:pt>
                <c:pt idx="15">
                  <c:v>3.9592544314451562E-2</c:v>
                </c:pt>
                <c:pt idx="16">
                  <c:v>0.1461663920832186</c:v>
                </c:pt>
                <c:pt idx="17">
                  <c:v>0.10946934688847813</c:v>
                </c:pt>
                <c:pt idx="18">
                  <c:v>0.19232376415972738</c:v>
                </c:pt>
                <c:pt idx="19">
                  <c:v>0.1376257948898604</c:v>
                </c:pt>
                <c:pt idx="20">
                  <c:v>0.11664855504333889</c:v>
                </c:pt>
                <c:pt idx="21">
                  <c:v>1.031061859228676E-2</c:v>
                </c:pt>
                <c:pt idx="22">
                  <c:v>2.5967641387563876E-2</c:v>
                </c:pt>
                <c:pt idx="23">
                  <c:v>0.31421073361568047</c:v>
                </c:pt>
                <c:pt idx="24">
                  <c:v>0.18146194535653329</c:v>
                </c:pt>
                <c:pt idx="25">
                  <c:v>0.16691981276537751</c:v>
                </c:pt>
                <c:pt idx="26">
                  <c:v>0.15436934933944874</c:v>
                </c:pt>
                <c:pt idx="27">
                  <c:v>0.1233016660442157</c:v>
                </c:pt>
              </c:numCache>
            </c:numRef>
          </c:val>
          <c:extLst>
            <c:ext xmlns:c16="http://schemas.microsoft.com/office/drawing/2014/chart" uri="{C3380CC4-5D6E-409C-BE32-E72D297353CC}">
              <c16:uniqueId val="{0000000B-25A1-4D3B-9315-AF085F94A17A}"/>
            </c:ext>
          </c:extLst>
        </c:ser>
        <c:dLbls>
          <c:showLegendKey val="0"/>
          <c:showVal val="0"/>
          <c:showCatName val="0"/>
          <c:showSerName val="0"/>
          <c:showPercent val="0"/>
          <c:showBubbleSize val="0"/>
        </c:dLbls>
        <c:gapWidth val="50"/>
        <c:overlap val="100"/>
        <c:axId val="174969984"/>
        <c:axId val="174971520"/>
      </c:barChart>
      <c:catAx>
        <c:axId val="17496998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74971520"/>
        <c:crosses val="autoZero"/>
        <c:auto val="1"/>
        <c:lblAlgn val="ctr"/>
        <c:lblOffset val="100"/>
        <c:noMultiLvlLbl val="0"/>
      </c:catAx>
      <c:valAx>
        <c:axId val="174971520"/>
        <c:scaling>
          <c:orientation val="minMax"/>
          <c:max val="1"/>
          <c:min val="0"/>
        </c:scaling>
        <c:delete val="0"/>
        <c:axPos val="l"/>
        <c:title>
          <c:tx>
            <c:rich>
              <a:bodyPr rot="-5400000" vert="horz"/>
              <a:lstStyle/>
              <a:p>
                <a:pPr>
                  <a:defRPr/>
                </a:pPr>
                <a:r>
                  <a:rPr lang="en-US"/>
                  <a:t>Percent Spending (%)</a:t>
                </a:r>
              </a:p>
            </c:rich>
          </c:tx>
          <c:layout>
            <c:manualLayout>
              <c:xMode val="edge"/>
              <c:yMode val="edge"/>
              <c:x val="1.3949405317662791E-3"/>
              <c:y val="0.13686636000704872"/>
            </c:manualLayout>
          </c:layout>
          <c:overlay val="0"/>
        </c:title>
        <c:numFmt formatCode="0%" sourceLinked="1"/>
        <c:majorTickMark val="out"/>
        <c:minorTickMark val="none"/>
        <c:tickLblPos val="nextTo"/>
        <c:crossAx val="174969984"/>
        <c:crosses val="autoZero"/>
        <c:crossBetween val="between"/>
        <c:majorUnit val="0.2"/>
      </c:valAx>
    </c:plotArea>
    <c:legend>
      <c:legendPos val="b"/>
      <c:layout>
        <c:manualLayout>
          <c:xMode val="edge"/>
          <c:yMode val="edge"/>
          <c:x val="0.46926621169198757"/>
          <c:y val="0.93986084864099551"/>
          <c:w val="0.53073378017830419"/>
          <c:h val="4.9458632888280271E-2"/>
        </c:manualLayout>
      </c:layout>
      <c:overlay val="0"/>
      <c:spPr>
        <a:solidFill>
          <a:schemeClr val="bg1">
            <a:lumMod val="75000"/>
          </a:schemeClr>
        </a:solidFill>
      </c:spPr>
    </c:legend>
    <c:plotVisOnly val="1"/>
    <c:dispBlanksAs val="gap"/>
    <c:showDLblsOverMax val="0"/>
  </c:chart>
  <c:txPr>
    <a:bodyPr/>
    <a:lstStyle/>
    <a:p>
      <a:pPr>
        <a:defRPr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195441126939156"/>
          <c:y val="3.1758567595394485E-2"/>
          <c:w val="0.40254678833473428"/>
          <c:h val="0.87992374306432208"/>
        </c:manualLayout>
      </c:layout>
      <c:barChart>
        <c:barDir val="bar"/>
        <c:grouping val="percentStacked"/>
        <c:varyColors val="0"/>
        <c:ser>
          <c:idx val="4"/>
          <c:order val="0"/>
          <c:tx>
            <c:strRef>
              <c:f>'prevention spending'!$N$3</c:f>
              <c:strCache>
                <c:ptCount val="1"/>
                <c:pt idx="0">
                  <c:v>General prevention and others</c:v>
                </c:pt>
              </c:strCache>
            </c:strRef>
          </c:tx>
          <c:spPr>
            <a:solidFill>
              <a:sysClr val="window" lastClr="FFFFFF">
                <a:lumMod val="65000"/>
              </a:sysClr>
            </a:solidFill>
          </c:spPr>
          <c:invertIfNegative val="0"/>
          <c:cat>
            <c:strRef>
              <c:f>'prevention spending'!$A$4:$A$21</c:f>
              <c:strCache>
                <c:ptCount val="18"/>
                <c:pt idx="0">
                  <c:v>Myanmar (2011)</c:v>
                </c:pt>
                <c:pt idx="1">
                  <c:v>Afghanistan (2013)</c:v>
                </c:pt>
                <c:pt idx="2">
                  <c:v>Bangladesh (2013)</c:v>
                </c:pt>
                <c:pt idx="3">
                  <c:v>Pakistan (2013)</c:v>
                </c:pt>
                <c:pt idx="4">
                  <c:v>Malaysia (2013)</c:v>
                </c:pt>
                <c:pt idx="5">
                  <c:v>Cambodia (2012)</c:v>
                </c:pt>
                <c:pt idx="6">
                  <c:v>Palau (2013)</c:v>
                </c:pt>
                <c:pt idx="7">
                  <c:v>Nepal (2009)</c:v>
                </c:pt>
                <c:pt idx="8">
                  <c:v>Lao PDR (2011)</c:v>
                </c:pt>
                <c:pt idx="9">
                  <c:v>Viet Nam (2012)</c:v>
                </c:pt>
                <c:pt idx="10">
                  <c:v>Sri Lanka (2010)</c:v>
                </c:pt>
                <c:pt idx="11">
                  <c:v>Thailand (2013)</c:v>
                </c:pt>
                <c:pt idx="12">
                  <c:v>Marshall Islands (2012)</c:v>
                </c:pt>
                <c:pt idx="13">
                  <c:v>Philippines (2013)</c:v>
                </c:pt>
                <c:pt idx="14">
                  <c:v>Indonesia (2012)</c:v>
                </c:pt>
                <c:pt idx="15">
                  <c:v>Solomon Islands (2011)</c:v>
                </c:pt>
                <c:pt idx="16">
                  <c:v>Samoa (2013)</c:v>
                </c:pt>
                <c:pt idx="17">
                  <c:v>Timor-Leste (2009)</c:v>
                </c:pt>
              </c:strCache>
            </c:strRef>
          </c:cat>
          <c:val>
            <c:numRef>
              <c:f>'prevention spending'!$N$4:$N$21</c:f>
              <c:numCache>
                <c:formatCode>0%</c:formatCode>
                <c:ptCount val="18"/>
                <c:pt idx="0">
                  <c:v>0.11120810764725704</c:v>
                </c:pt>
                <c:pt idx="1">
                  <c:v>0.12355009816043162</c:v>
                </c:pt>
                <c:pt idx="2">
                  <c:v>0.14500332005499358</c:v>
                </c:pt>
                <c:pt idx="3">
                  <c:v>0.16284176222937383</c:v>
                </c:pt>
                <c:pt idx="4">
                  <c:v>0.34090063569312007</c:v>
                </c:pt>
                <c:pt idx="5">
                  <c:v>0.38320299165203892</c:v>
                </c:pt>
                <c:pt idx="6">
                  <c:v>0.48633847483069337</c:v>
                </c:pt>
                <c:pt idx="7">
                  <c:v>0.5385518011106708</c:v>
                </c:pt>
                <c:pt idx="8">
                  <c:v>0.55669182383913063</c:v>
                </c:pt>
                <c:pt idx="9">
                  <c:v>0.56322357244238486</c:v>
                </c:pt>
                <c:pt idx="10">
                  <c:v>0.76570779394091071</c:v>
                </c:pt>
                <c:pt idx="11">
                  <c:v>0.76841895029726914</c:v>
                </c:pt>
                <c:pt idx="12">
                  <c:v>0.77098362532921105</c:v>
                </c:pt>
                <c:pt idx="13">
                  <c:v>0.79768575951669496</c:v>
                </c:pt>
                <c:pt idx="14">
                  <c:v>0.8621722853932442</c:v>
                </c:pt>
                <c:pt idx="15">
                  <c:v>0.92539131905339089</c:v>
                </c:pt>
                <c:pt idx="16">
                  <c:v>0.9328486465292003</c:v>
                </c:pt>
                <c:pt idx="17">
                  <c:v>0.99457735419957183</c:v>
                </c:pt>
              </c:numCache>
            </c:numRef>
          </c:val>
          <c:extLst>
            <c:ext xmlns:c16="http://schemas.microsoft.com/office/drawing/2014/chart" uri="{C3380CC4-5D6E-409C-BE32-E72D297353CC}">
              <c16:uniqueId val="{00000000-F718-4214-9F12-DF3FE3CB8761}"/>
            </c:ext>
          </c:extLst>
        </c:ser>
        <c:ser>
          <c:idx val="5"/>
          <c:order val="1"/>
          <c:tx>
            <c:strRef>
              <c:f>'prevention spending'!$I$3</c:f>
              <c:strCache>
                <c:ptCount val="1"/>
                <c:pt idx="0">
                  <c:v>Youth</c:v>
                </c:pt>
              </c:strCache>
            </c:strRef>
          </c:tx>
          <c:spPr>
            <a:solidFill>
              <a:srgbClr val="E31837"/>
            </a:solidFill>
            <a:ln>
              <a:noFill/>
            </a:ln>
          </c:spPr>
          <c:invertIfNegative val="0"/>
          <c:cat>
            <c:strRef>
              <c:f>'prevention spending'!$A$4:$A$21</c:f>
              <c:strCache>
                <c:ptCount val="18"/>
                <c:pt idx="0">
                  <c:v>Myanmar (2011)</c:v>
                </c:pt>
                <c:pt idx="1">
                  <c:v>Afghanistan (2013)</c:v>
                </c:pt>
                <c:pt idx="2">
                  <c:v>Bangladesh (2013)</c:v>
                </c:pt>
                <c:pt idx="3">
                  <c:v>Pakistan (2013)</c:v>
                </c:pt>
                <c:pt idx="4">
                  <c:v>Malaysia (2013)</c:v>
                </c:pt>
                <c:pt idx="5">
                  <c:v>Cambodia (2012)</c:v>
                </c:pt>
                <c:pt idx="6">
                  <c:v>Palau (2013)</c:v>
                </c:pt>
                <c:pt idx="7">
                  <c:v>Nepal (2009)</c:v>
                </c:pt>
                <c:pt idx="8">
                  <c:v>Lao PDR (2011)</c:v>
                </c:pt>
                <c:pt idx="9">
                  <c:v>Viet Nam (2012)</c:v>
                </c:pt>
                <c:pt idx="10">
                  <c:v>Sri Lanka (2010)</c:v>
                </c:pt>
                <c:pt idx="11">
                  <c:v>Thailand (2013)</c:v>
                </c:pt>
                <c:pt idx="12">
                  <c:v>Marshall Islands (2012)</c:v>
                </c:pt>
                <c:pt idx="13">
                  <c:v>Philippines (2013)</c:v>
                </c:pt>
                <c:pt idx="14">
                  <c:v>Indonesia (2012)</c:v>
                </c:pt>
                <c:pt idx="15">
                  <c:v>Solomon Islands (2011)</c:v>
                </c:pt>
                <c:pt idx="16">
                  <c:v>Samoa (2013)</c:v>
                </c:pt>
                <c:pt idx="17">
                  <c:v>Timor-Leste (2009)</c:v>
                </c:pt>
              </c:strCache>
            </c:strRef>
          </c:cat>
          <c:val>
            <c:numRef>
              <c:f>'prevention spending'!$I$4:$I$21</c:f>
              <c:numCache>
                <c:formatCode>0%</c:formatCode>
                <c:ptCount val="18"/>
                <c:pt idx="0">
                  <c:v>8.7449658095905838E-2</c:v>
                </c:pt>
                <c:pt idx="1">
                  <c:v>2.6377789915870808E-2</c:v>
                </c:pt>
                <c:pt idx="2">
                  <c:v>2.5282723590270445E-4</c:v>
                </c:pt>
                <c:pt idx="3">
                  <c:v>0</c:v>
                </c:pt>
                <c:pt idx="4">
                  <c:v>3.5696524783804869E-2</c:v>
                </c:pt>
                <c:pt idx="5">
                  <c:v>3.6103099232017953E-2</c:v>
                </c:pt>
                <c:pt idx="6">
                  <c:v>0</c:v>
                </c:pt>
                <c:pt idx="7">
                  <c:v>3.4991108182713823E-2</c:v>
                </c:pt>
                <c:pt idx="8">
                  <c:v>3.4589969906184515E-2</c:v>
                </c:pt>
                <c:pt idx="9">
                  <c:v>3.9112565811293921E-3</c:v>
                </c:pt>
                <c:pt idx="10">
                  <c:v>8.265841937902205E-3</c:v>
                </c:pt>
                <c:pt idx="11">
                  <c:v>7.3155551656239326E-2</c:v>
                </c:pt>
                <c:pt idx="12">
                  <c:v>0.18953079283099777</c:v>
                </c:pt>
                <c:pt idx="13">
                  <c:v>2.0314368705505546E-2</c:v>
                </c:pt>
                <c:pt idx="14">
                  <c:v>9.157476007955849E-2</c:v>
                </c:pt>
                <c:pt idx="15">
                  <c:v>1.9022589584054149E-3</c:v>
                </c:pt>
                <c:pt idx="16">
                  <c:v>2.6842219054494285E-2</c:v>
                </c:pt>
                <c:pt idx="17">
                  <c:v>0</c:v>
                </c:pt>
              </c:numCache>
            </c:numRef>
          </c:val>
          <c:extLst>
            <c:ext xmlns:c16="http://schemas.microsoft.com/office/drawing/2014/chart" uri="{C3380CC4-5D6E-409C-BE32-E72D297353CC}">
              <c16:uniqueId val="{00000001-F718-4214-9F12-DF3FE3CB8761}"/>
            </c:ext>
          </c:extLst>
        </c:ser>
        <c:ser>
          <c:idx val="0"/>
          <c:order val="2"/>
          <c:tx>
            <c:strRef>
              <c:f>'prevention spending'!$J$3</c:f>
              <c:strCache>
                <c:ptCount val="1"/>
                <c:pt idx="0">
                  <c:v>Prevention of mother-to-child transmission</c:v>
                </c:pt>
              </c:strCache>
            </c:strRef>
          </c:tx>
          <c:spPr>
            <a:solidFill>
              <a:srgbClr val="CC99FF"/>
            </a:solidFill>
          </c:spPr>
          <c:invertIfNegative val="0"/>
          <c:cat>
            <c:strRef>
              <c:f>'prevention spending'!$A$4:$A$21</c:f>
              <c:strCache>
                <c:ptCount val="18"/>
                <c:pt idx="0">
                  <c:v>Myanmar (2011)</c:v>
                </c:pt>
                <c:pt idx="1">
                  <c:v>Afghanistan (2013)</c:v>
                </c:pt>
                <c:pt idx="2">
                  <c:v>Bangladesh (2013)</c:v>
                </c:pt>
                <c:pt idx="3">
                  <c:v>Pakistan (2013)</c:v>
                </c:pt>
                <c:pt idx="4">
                  <c:v>Malaysia (2013)</c:v>
                </c:pt>
                <c:pt idx="5">
                  <c:v>Cambodia (2012)</c:v>
                </c:pt>
                <c:pt idx="6">
                  <c:v>Palau (2013)</c:v>
                </c:pt>
                <c:pt idx="7">
                  <c:v>Nepal (2009)</c:v>
                </c:pt>
                <c:pt idx="8">
                  <c:v>Lao PDR (2011)</c:v>
                </c:pt>
                <c:pt idx="9">
                  <c:v>Viet Nam (2012)</c:v>
                </c:pt>
                <c:pt idx="10">
                  <c:v>Sri Lanka (2010)</c:v>
                </c:pt>
                <c:pt idx="11">
                  <c:v>Thailand (2013)</c:v>
                </c:pt>
                <c:pt idx="12">
                  <c:v>Marshall Islands (2012)</c:v>
                </c:pt>
                <c:pt idx="13">
                  <c:v>Philippines (2013)</c:v>
                </c:pt>
                <c:pt idx="14">
                  <c:v>Indonesia (2012)</c:v>
                </c:pt>
                <c:pt idx="15">
                  <c:v>Solomon Islands (2011)</c:v>
                </c:pt>
                <c:pt idx="16">
                  <c:v>Samoa (2013)</c:v>
                </c:pt>
                <c:pt idx="17">
                  <c:v>Timor-Leste (2009)</c:v>
                </c:pt>
              </c:strCache>
            </c:strRef>
          </c:cat>
          <c:val>
            <c:numRef>
              <c:f>'prevention spending'!$J$4:$J$21</c:f>
              <c:numCache>
                <c:formatCode>0%</c:formatCode>
                <c:ptCount val="18"/>
                <c:pt idx="0">
                  <c:v>0.12241609674418311</c:v>
                </c:pt>
                <c:pt idx="1">
                  <c:v>2.0805517512281498E-2</c:v>
                </c:pt>
                <c:pt idx="2">
                  <c:v>4.8763769503992749E-2</c:v>
                </c:pt>
                <c:pt idx="3">
                  <c:v>3.4121125572771568E-2</c:v>
                </c:pt>
                <c:pt idx="4">
                  <c:v>9.4992600749410031E-2</c:v>
                </c:pt>
                <c:pt idx="5">
                  <c:v>0.17814825843958218</c:v>
                </c:pt>
                <c:pt idx="6">
                  <c:v>0</c:v>
                </c:pt>
                <c:pt idx="7">
                  <c:v>7.4127330351632182E-3</c:v>
                </c:pt>
                <c:pt idx="8">
                  <c:v>2.9758577348438096E-2</c:v>
                </c:pt>
                <c:pt idx="9">
                  <c:v>0.113142201244559</c:v>
                </c:pt>
                <c:pt idx="10">
                  <c:v>9.1543528246011922E-3</c:v>
                </c:pt>
                <c:pt idx="11">
                  <c:v>4.7786472395820706E-2</c:v>
                </c:pt>
                <c:pt idx="12">
                  <c:v>3.9485581839791201E-2</c:v>
                </c:pt>
                <c:pt idx="13">
                  <c:v>8.61290585643297E-4</c:v>
                </c:pt>
                <c:pt idx="14">
                  <c:v>5.128860884976519E-3</c:v>
                </c:pt>
                <c:pt idx="15">
                  <c:v>0</c:v>
                </c:pt>
                <c:pt idx="16">
                  <c:v>0</c:v>
                </c:pt>
                <c:pt idx="17">
                  <c:v>5.4226458004281164E-3</c:v>
                </c:pt>
              </c:numCache>
            </c:numRef>
          </c:val>
          <c:extLst>
            <c:ext xmlns:c16="http://schemas.microsoft.com/office/drawing/2014/chart" uri="{C3380CC4-5D6E-409C-BE32-E72D297353CC}">
              <c16:uniqueId val="{00000002-F718-4214-9F12-DF3FE3CB8761}"/>
            </c:ext>
          </c:extLst>
        </c:ser>
        <c:ser>
          <c:idx val="3"/>
          <c:order val="3"/>
          <c:tx>
            <c:strRef>
              <c:f>'prevention spending'!$M$3</c:f>
              <c:strCache>
                <c:ptCount val="1"/>
                <c:pt idx="0">
                  <c:v>People who inject drugs</c:v>
                </c:pt>
              </c:strCache>
            </c:strRef>
          </c:tx>
          <c:spPr>
            <a:solidFill>
              <a:srgbClr val="00AEEF"/>
            </a:solidFill>
            <a:ln>
              <a:noFill/>
            </a:ln>
          </c:spPr>
          <c:invertIfNegative val="0"/>
          <c:cat>
            <c:strRef>
              <c:f>'prevention spending'!$A$4:$A$21</c:f>
              <c:strCache>
                <c:ptCount val="18"/>
                <c:pt idx="0">
                  <c:v>Myanmar (2011)</c:v>
                </c:pt>
                <c:pt idx="1">
                  <c:v>Afghanistan (2013)</c:v>
                </c:pt>
                <c:pt idx="2">
                  <c:v>Bangladesh (2013)</c:v>
                </c:pt>
                <c:pt idx="3">
                  <c:v>Pakistan (2013)</c:v>
                </c:pt>
                <c:pt idx="4">
                  <c:v>Malaysia (2013)</c:v>
                </c:pt>
                <c:pt idx="5">
                  <c:v>Cambodia (2012)</c:v>
                </c:pt>
                <c:pt idx="6">
                  <c:v>Palau (2013)</c:v>
                </c:pt>
                <c:pt idx="7">
                  <c:v>Nepal (2009)</c:v>
                </c:pt>
                <c:pt idx="8">
                  <c:v>Lao PDR (2011)</c:v>
                </c:pt>
                <c:pt idx="9">
                  <c:v>Viet Nam (2012)</c:v>
                </c:pt>
                <c:pt idx="10">
                  <c:v>Sri Lanka (2010)</c:v>
                </c:pt>
                <c:pt idx="11">
                  <c:v>Thailand (2013)</c:v>
                </c:pt>
                <c:pt idx="12">
                  <c:v>Marshall Islands (2012)</c:v>
                </c:pt>
                <c:pt idx="13">
                  <c:v>Philippines (2013)</c:v>
                </c:pt>
                <c:pt idx="14">
                  <c:v>Indonesia (2012)</c:v>
                </c:pt>
                <c:pt idx="15">
                  <c:v>Solomon Islands (2011)</c:v>
                </c:pt>
                <c:pt idx="16">
                  <c:v>Samoa (2013)</c:v>
                </c:pt>
                <c:pt idx="17">
                  <c:v>Timor-Leste (2009)</c:v>
                </c:pt>
              </c:strCache>
            </c:strRef>
          </c:cat>
          <c:val>
            <c:numRef>
              <c:f>'prevention spending'!$M$4:$M$21</c:f>
              <c:numCache>
                <c:formatCode>0%</c:formatCode>
                <c:ptCount val="18"/>
                <c:pt idx="0">
                  <c:v>0.21758389387058236</c:v>
                </c:pt>
                <c:pt idx="1">
                  <c:v>0.60565804661711997</c:v>
                </c:pt>
                <c:pt idx="2">
                  <c:v>0.20488170903625838</c:v>
                </c:pt>
                <c:pt idx="3">
                  <c:v>0.52174472676358508</c:v>
                </c:pt>
                <c:pt idx="4">
                  <c:v>0.45006074590361855</c:v>
                </c:pt>
                <c:pt idx="5">
                  <c:v>4.5770915384725455E-2</c:v>
                </c:pt>
                <c:pt idx="6">
                  <c:v>0</c:v>
                </c:pt>
                <c:pt idx="7">
                  <c:v>0.15607842242696834</c:v>
                </c:pt>
                <c:pt idx="8">
                  <c:v>8.404931997026785E-2</c:v>
                </c:pt>
                <c:pt idx="9">
                  <c:v>0.24615766158987093</c:v>
                </c:pt>
                <c:pt idx="10">
                  <c:v>9.7251538911976212E-3</c:v>
                </c:pt>
                <c:pt idx="11">
                  <c:v>2.5521418409338571E-2</c:v>
                </c:pt>
                <c:pt idx="12">
                  <c:v>0</c:v>
                </c:pt>
                <c:pt idx="13">
                  <c:v>0.10442751154019946</c:v>
                </c:pt>
                <c:pt idx="14">
                  <c:v>1.5076213551942512E-2</c:v>
                </c:pt>
                <c:pt idx="15">
                  <c:v>0</c:v>
                </c:pt>
                <c:pt idx="16">
                  <c:v>0</c:v>
                </c:pt>
                <c:pt idx="17">
                  <c:v>0</c:v>
                </c:pt>
              </c:numCache>
            </c:numRef>
          </c:val>
          <c:extLst>
            <c:ext xmlns:c16="http://schemas.microsoft.com/office/drawing/2014/chart" uri="{C3380CC4-5D6E-409C-BE32-E72D297353CC}">
              <c16:uniqueId val="{00000003-F718-4214-9F12-DF3FE3CB8761}"/>
            </c:ext>
          </c:extLst>
        </c:ser>
        <c:ser>
          <c:idx val="1"/>
          <c:order val="4"/>
          <c:tx>
            <c:strRef>
              <c:f>'prevention spending'!$K$3</c:f>
              <c:strCache>
                <c:ptCount val="1"/>
                <c:pt idx="0">
                  <c:v>Sex workers and their clients</c:v>
                </c:pt>
              </c:strCache>
            </c:strRef>
          </c:tx>
          <c:spPr>
            <a:solidFill>
              <a:srgbClr val="88C540"/>
            </a:solidFill>
            <a:ln>
              <a:noFill/>
            </a:ln>
          </c:spPr>
          <c:invertIfNegative val="0"/>
          <c:cat>
            <c:strRef>
              <c:f>'prevention spending'!$A$4:$A$21</c:f>
              <c:strCache>
                <c:ptCount val="18"/>
                <c:pt idx="0">
                  <c:v>Myanmar (2011)</c:v>
                </c:pt>
                <c:pt idx="1">
                  <c:v>Afghanistan (2013)</c:v>
                </c:pt>
                <c:pt idx="2">
                  <c:v>Bangladesh (2013)</c:v>
                </c:pt>
                <c:pt idx="3">
                  <c:v>Pakistan (2013)</c:v>
                </c:pt>
                <c:pt idx="4">
                  <c:v>Malaysia (2013)</c:v>
                </c:pt>
                <c:pt idx="5">
                  <c:v>Cambodia (2012)</c:v>
                </c:pt>
                <c:pt idx="6">
                  <c:v>Palau (2013)</c:v>
                </c:pt>
                <c:pt idx="7">
                  <c:v>Nepal (2009)</c:v>
                </c:pt>
                <c:pt idx="8">
                  <c:v>Lao PDR (2011)</c:v>
                </c:pt>
                <c:pt idx="9">
                  <c:v>Viet Nam (2012)</c:v>
                </c:pt>
                <c:pt idx="10">
                  <c:v>Sri Lanka (2010)</c:v>
                </c:pt>
                <c:pt idx="11">
                  <c:v>Thailand (2013)</c:v>
                </c:pt>
                <c:pt idx="12">
                  <c:v>Marshall Islands (2012)</c:v>
                </c:pt>
                <c:pt idx="13">
                  <c:v>Philippines (2013)</c:v>
                </c:pt>
                <c:pt idx="14">
                  <c:v>Indonesia (2012)</c:v>
                </c:pt>
                <c:pt idx="15">
                  <c:v>Solomon Islands (2011)</c:v>
                </c:pt>
                <c:pt idx="16">
                  <c:v>Samoa (2013)</c:v>
                </c:pt>
                <c:pt idx="17">
                  <c:v>Timor-Leste (2009)</c:v>
                </c:pt>
              </c:strCache>
            </c:strRef>
          </c:cat>
          <c:val>
            <c:numRef>
              <c:f>'prevention spending'!$K$4:$K$21</c:f>
              <c:numCache>
                <c:formatCode>0%</c:formatCode>
                <c:ptCount val="18"/>
                <c:pt idx="0">
                  <c:v>0.31073822476609281</c:v>
                </c:pt>
                <c:pt idx="1">
                  <c:v>2.5170237679457991E-2</c:v>
                </c:pt>
                <c:pt idx="2">
                  <c:v>0.47728931439629529</c:v>
                </c:pt>
                <c:pt idx="3">
                  <c:v>1.8018825623564317E-2</c:v>
                </c:pt>
                <c:pt idx="4">
                  <c:v>7.4806559551064716E-2</c:v>
                </c:pt>
                <c:pt idx="5">
                  <c:v>0.2547012947267997</c:v>
                </c:pt>
                <c:pt idx="6">
                  <c:v>0.10645120904278152</c:v>
                </c:pt>
                <c:pt idx="7">
                  <c:v>0.18578162834693143</c:v>
                </c:pt>
                <c:pt idx="8">
                  <c:v>0.14988100697609091</c:v>
                </c:pt>
                <c:pt idx="9">
                  <c:v>6.0505232713751501E-2</c:v>
                </c:pt>
                <c:pt idx="10">
                  <c:v>0.15097682236256668</c:v>
                </c:pt>
                <c:pt idx="11">
                  <c:v>2.9869789504678813E-2</c:v>
                </c:pt>
                <c:pt idx="12">
                  <c:v>0</c:v>
                </c:pt>
                <c:pt idx="13">
                  <c:v>4.3157288808739824E-4</c:v>
                </c:pt>
                <c:pt idx="14">
                  <c:v>9.3348643042448862E-3</c:v>
                </c:pt>
                <c:pt idx="15">
                  <c:v>5.9295120584174632E-2</c:v>
                </c:pt>
                <c:pt idx="16">
                  <c:v>0</c:v>
                </c:pt>
                <c:pt idx="17">
                  <c:v>0</c:v>
                </c:pt>
              </c:numCache>
            </c:numRef>
          </c:val>
          <c:extLst>
            <c:ext xmlns:c16="http://schemas.microsoft.com/office/drawing/2014/chart" uri="{C3380CC4-5D6E-409C-BE32-E72D297353CC}">
              <c16:uniqueId val="{00000004-F718-4214-9F12-DF3FE3CB8761}"/>
            </c:ext>
          </c:extLst>
        </c:ser>
        <c:ser>
          <c:idx val="2"/>
          <c:order val="5"/>
          <c:tx>
            <c:strRef>
              <c:f>'prevention spending'!$L$3</c:f>
              <c:strCache>
                <c:ptCount val="1"/>
                <c:pt idx="0">
                  <c:v>Men who have sex with men</c:v>
                </c:pt>
              </c:strCache>
            </c:strRef>
          </c:tx>
          <c:spPr>
            <a:solidFill>
              <a:srgbClr val="F78E1E"/>
            </a:solidFill>
            <a:ln>
              <a:noFill/>
            </a:ln>
          </c:spPr>
          <c:invertIfNegative val="0"/>
          <c:cat>
            <c:strRef>
              <c:f>'prevention spending'!$A$4:$A$21</c:f>
              <c:strCache>
                <c:ptCount val="18"/>
                <c:pt idx="0">
                  <c:v>Myanmar (2011)</c:v>
                </c:pt>
                <c:pt idx="1">
                  <c:v>Afghanistan (2013)</c:v>
                </c:pt>
                <c:pt idx="2">
                  <c:v>Bangladesh (2013)</c:v>
                </c:pt>
                <c:pt idx="3">
                  <c:v>Pakistan (2013)</c:v>
                </c:pt>
                <c:pt idx="4">
                  <c:v>Malaysia (2013)</c:v>
                </c:pt>
                <c:pt idx="5">
                  <c:v>Cambodia (2012)</c:v>
                </c:pt>
                <c:pt idx="6">
                  <c:v>Palau (2013)</c:v>
                </c:pt>
                <c:pt idx="7">
                  <c:v>Nepal (2009)</c:v>
                </c:pt>
                <c:pt idx="8">
                  <c:v>Lao PDR (2011)</c:v>
                </c:pt>
                <c:pt idx="9">
                  <c:v>Viet Nam (2012)</c:v>
                </c:pt>
                <c:pt idx="10">
                  <c:v>Sri Lanka (2010)</c:v>
                </c:pt>
                <c:pt idx="11">
                  <c:v>Thailand (2013)</c:v>
                </c:pt>
                <c:pt idx="12">
                  <c:v>Marshall Islands (2012)</c:v>
                </c:pt>
                <c:pt idx="13">
                  <c:v>Philippines (2013)</c:v>
                </c:pt>
                <c:pt idx="14">
                  <c:v>Indonesia (2012)</c:v>
                </c:pt>
                <c:pt idx="15">
                  <c:v>Solomon Islands (2011)</c:v>
                </c:pt>
                <c:pt idx="16">
                  <c:v>Samoa (2013)</c:v>
                </c:pt>
                <c:pt idx="17">
                  <c:v>Timor-Leste (2009)</c:v>
                </c:pt>
              </c:strCache>
            </c:strRef>
          </c:cat>
          <c:val>
            <c:numRef>
              <c:f>'prevention spending'!$L$4:$L$21</c:f>
              <c:numCache>
                <c:formatCode>0%</c:formatCode>
                <c:ptCount val="18"/>
                <c:pt idx="0">
                  <c:v>0.15060401887597888</c:v>
                </c:pt>
                <c:pt idx="1">
                  <c:v>0.19843831011483815</c:v>
                </c:pt>
                <c:pt idx="2">
                  <c:v>0.12380905977255729</c:v>
                </c:pt>
                <c:pt idx="3">
                  <c:v>0.26327355981070527</c:v>
                </c:pt>
                <c:pt idx="4">
                  <c:v>3.5429333189817775E-3</c:v>
                </c:pt>
                <c:pt idx="5">
                  <c:v>0.10207344056483578</c:v>
                </c:pt>
                <c:pt idx="6">
                  <c:v>0.40721031612652514</c:v>
                </c:pt>
                <c:pt idx="7">
                  <c:v>7.7184306897552346E-2</c:v>
                </c:pt>
                <c:pt idx="8">
                  <c:v>0.145029301959888</c:v>
                </c:pt>
                <c:pt idx="9">
                  <c:v>1.3060075428304287E-2</c:v>
                </c:pt>
                <c:pt idx="10">
                  <c:v>5.6170035042821614E-2</c:v>
                </c:pt>
                <c:pt idx="11">
                  <c:v>5.5247817736653458E-2</c:v>
                </c:pt>
                <c:pt idx="12">
                  <c:v>0</c:v>
                </c:pt>
                <c:pt idx="13">
                  <c:v>7.6279496763869331E-2</c:v>
                </c:pt>
                <c:pt idx="14">
                  <c:v>1.6713015786033399E-2</c:v>
                </c:pt>
                <c:pt idx="15">
                  <c:v>1.341130140402901E-2</c:v>
                </c:pt>
                <c:pt idx="16">
                  <c:v>4.030913441630541E-2</c:v>
                </c:pt>
                <c:pt idx="17">
                  <c:v>0</c:v>
                </c:pt>
              </c:numCache>
            </c:numRef>
          </c:val>
          <c:extLst>
            <c:ext xmlns:c16="http://schemas.microsoft.com/office/drawing/2014/chart" uri="{C3380CC4-5D6E-409C-BE32-E72D297353CC}">
              <c16:uniqueId val="{00000005-F718-4214-9F12-DF3FE3CB8761}"/>
            </c:ext>
          </c:extLst>
        </c:ser>
        <c:dLbls>
          <c:showLegendKey val="0"/>
          <c:showVal val="0"/>
          <c:showCatName val="0"/>
          <c:showSerName val="0"/>
          <c:showPercent val="0"/>
          <c:showBubbleSize val="0"/>
        </c:dLbls>
        <c:gapWidth val="20"/>
        <c:overlap val="100"/>
        <c:axId val="284170880"/>
        <c:axId val="284180864"/>
      </c:barChart>
      <c:catAx>
        <c:axId val="284170880"/>
        <c:scaling>
          <c:orientation val="minMax"/>
        </c:scaling>
        <c:delete val="0"/>
        <c:axPos val="l"/>
        <c:numFmt formatCode="General" sourceLinked="0"/>
        <c:majorTickMark val="out"/>
        <c:minorTickMark val="none"/>
        <c:tickLblPos val="nextTo"/>
        <c:crossAx val="284180864"/>
        <c:crosses val="autoZero"/>
        <c:auto val="1"/>
        <c:lblAlgn val="ctr"/>
        <c:lblOffset val="100"/>
        <c:noMultiLvlLbl val="0"/>
      </c:catAx>
      <c:valAx>
        <c:axId val="284180864"/>
        <c:scaling>
          <c:orientation val="minMax"/>
        </c:scaling>
        <c:delete val="0"/>
        <c:axPos val="b"/>
        <c:numFmt formatCode="0%" sourceLinked="1"/>
        <c:majorTickMark val="out"/>
        <c:minorTickMark val="none"/>
        <c:tickLblPos val="nextTo"/>
        <c:crossAx val="284170880"/>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4690635843033"/>
          <c:y val="0.109835952892456"/>
          <c:w val="0.782447152336609"/>
          <c:h val="0.51117275217936697"/>
        </c:manualLayout>
      </c:layout>
      <c:barChart>
        <c:barDir val="col"/>
        <c:grouping val="clustered"/>
        <c:varyColors val="0"/>
        <c:ser>
          <c:idx val="1"/>
          <c:order val="1"/>
          <c:tx>
            <c:strRef>
              <c:f>'Kp px Spending'!$C$2</c:f>
              <c:strCache>
                <c:ptCount val="1"/>
                <c:pt idx="0">
                  <c:v>Share of harm reduction spending for PWID in total prevention spending (%)</c:v>
                </c:pt>
              </c:strCache>
            </c:strRef>
          </c:tx>
          <c:spPr>
            <a:solidFill>
              <a:srgbClr val="00AEEF"/>
            </a:solidFill>
            <a:ln w="28575">
              <a:noFill/>
            </a:ln>
          </c:spPr>
          <c:invertIfNegative val="0"/>
          <c:cat>
            <c:strRef>
              <c:f>'Kp px Spending'!$A$23:$A$35</c:f>
              <c:strCache>
                <c:ptCount val="13"/>
                <c:pt idx="0">
                  <c:v>Sri Lanka (2010)</c:v>
                </c:pt>
                <c:pt idx="1">
                  <c:v>Indonesia (2012)</c:v>
                </c:pt>
                <c:pt idx="2">
                  <c:v>Thailand (2013)</c:v>
                </c:pt>
                <c:pt idx="3">
                  <c:v>Cambodia (2012)</c:v>
                </c:pt>
                <c:pt idx="4">
                  <c:v>Lao PDR (2011)</c:v>
                </c:pt>
                <c:pt idx="5">
                  <c:v>Philippines (2013)</c:v>
                </c:pt>
                <c:pt idx="6">
                  <c:v>Nepal (2009)</c:v>
                </c:pt>
                <c:pt idx="7">
                  <c:v>Bangladesh (2013)</c:v>
                </c:pt>
                <c:pt idx="8">
                  <c:v>Myanmar (2011)</c:v>
                </c:pt>
                <c:pt idx="9">
                  <c:v>Viet Nam (2012)</c:v>
                </c:pt>
                <c:pt idx="10">
                  <c:v>Malaysia (2013)</c:v>
                </c:pt>
                <c:pt idx="11">
                  <c:v>Pakistan (2013)</c:v>
                </c:pt>
                <c:pt idx="12">
                  <c:v>Afghanistan (2013)</c:v>
                </c:pt>
              </c:strCache>
            </c:strRef>
          </c:cat>
          <c:val>
            <c:numRef>
              <c:f>'Kp px Spending'!$C$23:$C$35</c:f>
              <c:numCache>
                <c:formatCode>0.0000</c:formatCode>
                <c:ptCount val="13"/>
                <c:pt idx="0">
                  <c:v>9.7251538911976212E-3</c:v>
                </c:pt>
                <c:pt idx="1">
                  <c:v>1.5076213551942512E-2</c:v>
                </c:pt>
                <c:pt idx="2">
                  <c:v>2.5512953166187496E-2</c:v>
                </c:pt>
                <c:pt idx="3">
                  <c:v>4.5770915384725455E-2</c:v>
                </c:pt>
                <c:pt idx="4">
                  <c:v>8.404931997026785E-2</c:v>
                </c:pt>
                <c:pt idx="5">
                  <c:v>0.10435148476391792</c:v>
                </c:pt>
                <c:pt idx="6">
                  <c:v>0.15607842242696834</c:v>
                </c:pt>
                <c:pt idx="7">
                  <c:v>0.20488168935214365</c:v>
                </c:pt>
                <c:pt idx="8">
                  <c:v>0.21758387992036382</c:v>
                </c:pt>
                <c:pt idx="9">
                  <c:v>0.24615766158987093</c:v>
                </c:pt>
                <c:pt idx="10">
                  <c:v>0.45006074590361855</c:v>
                </c:pt>
                <c:pt idx="11">
                  <c:v>0.52174472676358508</c:v>
                </c:pt>
                <c:pt idx="12">
                  <c:v>0.60565804661711997</c:v>
                </c:pt>
              </c:numCache>
            </c:numRef>
          </c:val>
          <c:extLst>
            <c:ext xmlns:c16="http://schemas.microsoft.com/office/drawing/2014/chart" uri="{C3380CC4-5D6E-409C-BE32-E72D297353CC}">
              <c16:uniqueId val="{00000000-1BFF-4099-ABB2-278D1D92FD8E}"/>
            </c:ext>
          </c:extLst>
        </c:ser>
        <c:dLbls>
          <c:showLegendKey val="0"/>
          <c:showVal val="0"/>
          <c:showCatName val="0"/>
          <c:showSerName val="0"/>
          <c:showPercent val="0"/>
          <c:showBubbleSize val="0"/>
        </c:dLbls>
        <c:gapWidth val="100"/>
        <c:axId val="286008064"/>
        <c:axId val="286001792"/>
      </c:barChart>
      <c:lineChart>
        <c:grouping val="standard"/>
        <c:varyColors val="0"/>
        <c:ser>
          <c:idx val="0"/>
          <c:order val="0"/>
          <c:tx>
            <c:strRef>
              <c:f>'Kp px Spending'!$B$2</c:f>
              <c:strCache>
                <c:ptCount val="1"/>
                <c:pt idx="0">
                  <c:v>PWID harm reduction spending (US $)</c:v>
                </c:pt>
              </c:strCache>
            </c:strRef>
          </c:tx>
          <c:spPr>
            <a:ln>
              <a:noFill/>
            </a:ln>
          </c:spPr>
          <c:marker>
            <c:symbol val="circle"/>
            <c:size val="13"/>
            <c:spPr>
              <a:blipFill>
                <a:blip xmlns:r="http://schemas.openxmlformats.org/officeDocument/2006/relationships" r:embed="rId2"/>
                <a:stretch>
                  <a:fillRect/>
                </a:stretch>
              </a:blipFill>
            </c:spPr>
          </c:marker>
          <c:dLbls>
            <c:dLbl>
              <c:idx val="11"/>
              <c:layout>
                <c:manualLayout>
                  <c:x val="-3.3424100022026802E-2"/>
                  <c:y val="-7.0712799695829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FF-4099-ABB2-278D1D92FD8E}"/>
                </c:ext>
              </c:extLst>
            </c:dLbl>
            <c:dLbl>
              <c:idx val="13"/>
              <c:layout>
                <c:manualLayout>
                  <c:x val="-4.1951706899875797E-2"/>
                  <c:y val="-3.5415229132187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FF-4099-ABB2-278D1D92FD8E}"/>
                </c:ext>
              </c:extLst>
            </c:dLbl>
            <c:dLbl>
              <c:idx val="14"/>
              <c:layout>
                <c:manualLayout>
                  <c:x val="-4.1951706899875797E-2"/>
                  <c:y val="-6.6006456954010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FF-4099-ABB2-278D1D92FD8E}"/>
                </c:ext>
              </c:extLst>
            </c:dLbl>
            <c:numFmt formatCode="#,##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px Spending'!$A$23:$A$35</c:f>
              <c:strCache>
                <c:ptCount val="13"/>
                <c:pt idx="0">
                  <c:v>Sri Lanka (2010)</c:v>
                </c:pt>
                <c:pt idx="1">
                  <c:v>Indonesia (2012)</c:v>
                </c:pt>
                <c:pt idx="2">
                  <c:v>Thailand (2013)</c:v>
                </c:pt>
                <c:pt idx="3">
                  <c:v>Cambodia (2012)</c:v>
                </c:pt>
                <c:pt idx="4">
                  <c:v>Lao PDR (2011)</c:v>
                </c:pt>
                <c:pt idx="5">
                  <c:v>Philippines (2013)</c:v>
                </c:pt>
                <c:pt idx="6">
                  <c:v>Nepal (2009)</c:v>
                </c:pt>
                <c:pt idx="7">
                  <c:v>Bangladesh (2013)</c:v>
                </c:pt>
                <c:pt idx="8">
                  <c:v>Myanmar (2011)</c:v>
                </c:pt>
                <c:pt idx="9">
                  <c:v>Viet Nam (2012)</c:v>
                </c:pt>
                <c:pt idx="10">
                  <c:v>Malaysia (2013)</c:v>
                </c:pt>
                <c:pt idx="11">
                  <c:v>Pakistan (2013)</c:v>
                </c:pt>
                <c:pt idx="12">
                  <c:v>Afghanistan (2013)</c:v>
                </c:pt>
              </c:strCache>
            </c:strRef>
          </c:cat>
          <c:val>
            <c:numRef>
              <c:f>'Kp px Spending'!$B$23:$B$35</c:f>
              <c:numCache>
                <c:formatCode>0</c:formatCode>
                <c:ptCount val="13"/>
                <c:pt idx="0">
                  <c:v>31947.638671875</c:v>
                </c:pt>
                <c:pt idx="1">
                  <c:v>361836</c:v>
                </c:pt>
                <c:pt idx="2">
                  <c:v>1250551</c:v>
                </c:pt>
                <c:pt idx="3" formatCode="General">
                  <c:v>626957</c:v>
                </c:pt>
                <c:pt idx="4" formatCode="General">
                  <c:v>508952</c:v>
                </c:pt>
                <c:pt idx="5">
                  <c:v>445573.82745134999</c:v>
                </c:pt>
                <c:pt idx="6" formatCode="General">
                  <c:v>1660937.875</c:v>
                </c:pt>
                <c:pt idx="7">
                  <c:v>2199191</c:v>
                </c:pt>
                <c:pt idx="8">
                  <c:v>4404891</c:v>
                </c:pt>
                <c:pt idx="9">
                  <c:v>6752371</c:v>
                </c:pt>
                <c:pt idx="10" formatCode="General">
                  <c:v>4381998</c:v>
                </c:pt>
                <c:pt idx="11">
                  <c:v>3084691</c:v>
                </c:pt>
                <c:pt idx="12">
                  <c:v>2183284</c:v>
                </c:pt>
              </c:numCache>
            </c:numRef>
          </c:val>
          <c:smooth val="0"/>
          <c:extLst>
            <c:ext xmlns:c16="http://schemas.microsoft.com/office/drawing/2014/chart" uri="{C3380CC4-5D6E-409C-BE32-E72D297353CC}">
              <c16:uniqueId val="{00000004-1BFF-4099-ABB2-278D1D92FD8E}"/>
            </c:ext>
          </c:extLst>
        </c:ser>
        <c:dLbls>
          <c:showLegendKey val="0"/>
          <c:showVal val="0"/>
          <c:showCatName val="0"/>
          <c:showSerName val="0"/>
          <c:showPercent val="0"/>
          <c:showBubbleSize val="0"/>
        </c:dLbls>
        <c:marker val="1"/>
        <c:smooth val="0"/>
        <c:axId val="286000256"/>
        <c:axId val="285997696"/>
      </c:lineChart>
      <c:valAx>
        <c:axId val="285997696"/>
        <c:scaling>
          <c:orientation val="minMax"/>
          <c:max val="10000000"/>
        </c:scaling>
        <c:delete val="0"/>
        <c:axPos val="l"/>
        <c:title>
          <c:tx>
            <c:rich>
              <a:bodyPr rot="-5400000" vert="horz"/>
              <a:lstStyle/>
              <a:p>
                <a:pPr>
                  <a:defRPr/>
                </a:pPr>
                <a:r>
                  <a:rPr lang="en-US"/>
                  <a:t>Amount Spending (in thousands)</a:t>
                </a:r>
              </a:p>
            </c:rich>
          </c:tx>
          <c:layout>
            <c:manualLayout>
              <c:xMode val="edge"/>
              <c:yMode val="edge"/>
              <c:x val="0"/>
              <c:y val="8.5144428396844801E-2"/>
            </c:manualLayout>
          </c:layout>
          <c:overlay val="0"/>
        </c:title>
        <c:numFmt formatCode="General" sourceLinked="0"/>
        <c:majorTickMark val="out"/>
        <c:minorTickMark val="none"/>
        <c:tickLblPos val="nextTo"/>
        <c:crossAx val="286000256"/>
        <c:crosses val="autoZero"/>
        <c:crossBetween val="between"/>
        <c:majorUnit val="2000000"/>
        <c:dispUnits>
          <c:builtInUnit val="thousands"/>
        </c:dispUnits>
      </c:valAx>
      <c:catAx>
        <c:axId val="286000256"/>
        <c:scaling>
          <c:orientation val="minMax"/>
        </c:scaling>
        <c:delete val="0"/>
        <c:axPos val="b"/>
        <c:numFmt formatCode="General" sourceLinked="0"/>
        <c:majorTickMark val="out"/>
        <c:minorTickMark val="none"/>
        <c:tickLblPos val="nextTo"/>
        <c:crossAx val="285997696"/>
        <c:crosses val="autoZero"/>
        <c:auto val="1"/>
        <c:lblAlgn val="ctr"/>
        <c:lblOffset val="100"/>
        <c:noMultiLvlLbl val="0"/>
      </c:catAx>
      <c:valAx>
        <c:axId val="286001792"/>
        <c:scaling>
          <c:orientation val="minMax"/>
          <c:max val="1"/>
          <c:min val="0"/>
        </c:scaling>
        <c:delete val="0"/>
        <c:axPos val="r"/>
        <c:title>
          <c:tx>
            <c:rich>
              <a:bodyPr rot="-5400000" vert="horz"/>
              <a:lstStyle/>
              <a:p>
                <a:pPr>
                  <a:defRPr/>
                </a:pPr>
                <a:r>
                  <a:rPr lang="en-US"/>
                  <a:t>Percent spending (%)</a:t>
                </a:r>
              </a:p>
            </c:rich>
          </c:tx>
          <c:overlay val="0"/>
        </c:title>
        <c:numFmt formatCode="0%" sourceLinked="0"/>
        <c:majorTickMark val="out"/>
        <c:minorTickMark val="none"/>
        <c:tickLblPos val="nextTo"/>
        <c:crossAx val="286008064"/>
        <c:crosses val="max"/>
        <c:crossBetween val="between"/>
        <c:majorUnit val="0.2"/>
      </c:valAx>
      <c:catAx>
        <c:axId val="286008064"/>
        <c:scaling>
          <c:orientation val="minMax"/>
        </c:scaling>
        <c:delete val="1"/>
        <c:axPos val="b"/>
        <c:numFmt formatCode="General" sourceLinked="1"/>
        <c:majorTickMark val="out"/>
        <c:minorTickMark val="none"/>
        <c:tickLblPos val="nextTo"/>
        <c:crossAx val="286001792"/>
        <c:crosses val="autoZero"/>
        <c:auto val="1"/>
        <c:lblAlgn val="ctr"/>
        <c:lblOffset val="100"/>
        <c:noMultiLvlLbl val="0"/>
      </c:catAx>
    </c:plotArea>
    <c:legend>
      <c:legendPos val="t"/>
      <c:layout>
        <c:manualLayout>
          <c:xMode val="edge"/>
          <c:yMode val="edge"/>
          <c:x val="0.11307222787385554"/>
          <c:y val="2.0902121986445952E-2"/>
          <c:w val="0.48113249124752899"/>
          <c:h val="0.2581890901010999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40802362849607"/>
          <c:y val="4.9689922480620152E-2"/>
          <c:w val="0.86506945384898137"/>
          <c:h val="0.47913588808561863"/>
        </c:manualLayout>
      </c:layout>
      <c:barChart>
        <c:barDir val="col"/>
        <c:grouping val="clustered"/>
        <c:varyColors val="0"/>
        <c:ser>
          <c:idx val="0"/>
          <c:order val="0"/>
          <c:tx>
            <c:strRef>
              <c:f>needles!$D$1</c:f>
              <c:strCache>
                <c:ptCount val="1"/>
                <c:pt idx="0">
                  <c:v>&gt;200</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needles!$C$2:$C$13</c:f>
              <c:strCache>
                <c:ptCount val="12"/>
                <c:pt idx="0">
                  <c:v>Cambodia (2018)</c:v>
                </c:pt>
                <c:pt idx="1">
                  <c:v>India (2018)</c:v>
                </c:pt>
                <c:pt idx="2">
                  <c:v>Myanmar (2018)</c:v>
                </c:pt>
                <c:pt idx="3">
                  <c:v>New Zealand (2018)</c:v>
                </c:pt>
                <c:pt idx="4">
                  <c:v>Bangladesh (2018)</c:v>
                </c:pt>
                <c:pt idx="5">
                  <c:v>Viet Nam (2018)</c:v>
                </c:pt>
                <c:pt idx="6">
                  <c:v>Nepal (2018)</c:v>
                </c:pt>
                <c:pt idx="7">
                  <c:v>Afghanistan (2018)</c:v>
                </c:pt>
                <c:pt idx="8">
                  <c:v>Pakistan (2018)</c:v>
                </c:pt>
                <c:pt idx="9">
                  <c:v>Malaysia (2018)</c:v>
                </c:pt>
                <c:pt idx="10">
                  <c:v>Thailand (2018)</c:v>
                </c:pt>
                <c:pt idx="11">
                  <c:v>Indonesia (2018)</c:v>
                </c:pt>
              </c:strCache>
            </c:strRef>
          </c:cat>
          <c:val>
            <c:numRef>
              <c:f>needles!$D$2:$D$13</c:f>
              <c:numCache>
                <c:formatCode>0</c:formatCode>
                <c:ptCount val="12"/>
                <c:pt idx="0">
                  <c:v>457</c:v>
                </c:pt>
                <c:pt idx="1">
                  <c:v>366</c:v>
                </c:pt>
                <c:pt idx="2">
                  <c:v>351</c:v>
                </c:pt>
                <c:pt idx="3" formatCode="General">
                  <c:v>233</c:v>
                </c:pt>
              </c:numCache>
            </c:numRef>
          </c:val>
          <c:extLst>
            <c:ext xmlns:c16="http://schemas.microsoft.com/office/drawing/2014/chart" uri="{C3380CC4-5D6E-409C-BE32-E72D297353CC}">
              <c16:uniqueId val="{00000000-77CB-4026-A903-E70414EE468B}"/>
            </c:ext>
          </c:extLst>
        </c:ser>
        <c:ser>
          <c:idx val="1"/>
          <c:order val="1"/>
          <c:tx>
            <c:strRef>
              <c:f>needles!$E$1</c:f>
              <c:strCache>
                <c:ptCount val="1"/>
                <c:pt idx="0">
                  <c:v>100-200</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needles!$C$2:$C$13</c:f>
              <c:strCache>
                <c:ptCount val="12"/>
                <c:pt idx="0">
                  <c:v>Cambodia (2018)</c:v>
                </c:pt>
                <c:pt idx="1">
                  <c:v>India (2018)</c:v>
                </c:pt>
                <c:pt idx="2">
                  <c:v>Myanmar (2018)</c:v>
                </c:pt>
                <c:pt idx="3">
                  <c:v>New Zealand (2018)</c:v>
                </c:pt>
                <c:pt idx="4">
                  <c:v>Bangladesh (2018)</c:v>
                </c:pt>
                <c:pt idx="5">
                  <c:v>Viet Nam (2018)</c:v>
                </c:pt>
                <c:pt idx="6">
                  <c:v>Nepal (2018)</c:v>
                </c:pt>
                <c:pt idx="7">
                  <c:v>Afghanistan (2018)</c:v>
                </c:pt>
                <c:pt idx="8">
                  <c:v>Pakistan (2018)</c:v>
                </c:pt>
                <c:pt idx="9">
                  <c:v>Malaysia (2018)</c:v>
                </c:pt>
                <c:pt idx="10">
                  <c:v>Thailand (2018)</c:v>
                </c:pt>
                <c:pt idx="11">
                  <c:v>Indonesia (2018)</c:v>
                </c:pt>
              </c:strCache>
            </c:strRef>
          </c:cat>
          <c:val>
            <c:numRef>
              <c:f>needles!$E$2:$E$13</c:f>
              <c:numCache>
                <c:formatCode>General</c:formatCode>
                <c:ptCount val="12"/>
                <c:pt idx="4" formatCode="0">
                  <c:v>126</c:v>
                </c:pt>
                <c:pt idx="5" formatCode="0">
                  <c:v>117</c:v>
                </c:pt>
              </c:numCache>
            </c:numRef>
          </c:val>
          <c:extLst>
            <c:ext xmlns:c16="http://schemas.microsoft.com/office/drawing/2014/chart" uri="{C3380CC4-5D6E-409C-BE32-E72D297353CC}">
              <c16:uniqueId val="{00000001-77CB-4026-A903-E70414EE468B}"/>
            </c:ext>
          </c:extLst>
        </c:ser>
        <c:ser>
          <c:idx val="2"/>
          <c:order val="2"/>
          <c:tx>
            <c:strRef>
              <c:f>needles!$F$1</c:f>
              <c:strCache>
                <c:ptCount val="1"/>
                <c:pt idx="0">
                  <c:v>&lt;100</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needles!$C$2:$C$13</c:f>
              <c:strCache>
                <c:ptCount val="12"/>
                <c:pt idx="0">
                  <c:v>Cambodia (2018)</c:v>
                </c:pt>
                <c:pt idx="1">
                  <c:v>India (2018)</c:v>
                </c:pt>
                <c:pt idx="2">
                  <c:v>Myanmar (2018)</c:v>
                </c:pt>
                <c:pt idx="3">
                  <c:v>New Zealand (2018)</c:v>
                </c:pt>
                <c:pt idx="4">
                  <c:v>Bangladesh (2018)</c:v>
                </c:pt>
                <c:pt idx="5">
                  <c:v>Viet Nam (2018)</c:v>
                </c:pt>
                <c:pt idx="6">
                  <c:v>Nepal (2018)</c:v>
                </c:pt>
                <c:pt idx="7">
                  <c:v>Afghanistan (2018)</c:v>
                </c:pt>
                <c:pt idx="8">
                  <c:v>Pakistan (2018)</c:v>
                </c:pt>
                <c:pt idx="9">
                  <c:v>Malaysia (2018)</c:v>
                </c:pt>
                <c:pt idx="10">
                  <c:v>Thailand (2018)</c:v>
                </c:pt>
                <c:pt idx="11">
                  <c:v>Indonesia (2018)</c:v>
                </c:pt>
              </c:strCache>
            </c:strRef>
          </c:cat>
          <c:val>
            <c:numRef>
              <c:f>needles!$F$2:$F$13</c:f>
              <c:numCache>
                <c:formatCode>General</c:formatCode>
                <c:ptCount val="12"/>
                <c:pt idx="6" formatCode="0">
                  <c:v>84</c:v>
                </c:pt>
                <c:pt idx="7" formatCode="0">
                  <c:v>52</c:v>
                </c:pt>
                <c:pt idx="8" formatCode="0">
                  <c:v>46</c:v>
                </c:pt>
                <c:pt idx="9" formatCode="0">
                  <c:v>18</c:v>
                </c:pt>
                <c:pt idx="10" formatCode="0">
                  <c:v>10</c:v>
                </c:pt>
                <c:pt idx="11" formatCode="0">
                  <c:v>3.0129999999999999</c:v>
                </c:pt>
              </c:numCache>
            </c:numRef>
          </c:val>
          <c:extLst>
            <c:ext xmlns:c16="http://schemas.microsoft.com/office/drawing/2014/chart" uri="{C3380CC4-5D6E-409C-BE32-E72D297353CC}">
              <c16:uniqueId val="{00000002-77CB-4026-A903-E70414EE468B}"/>
            </c:ext>
          </c:extLst>
        </c:ser>
        <c:ser>
          <c:idx val="3"/>
          <c:order val="3"/>
          <c:tx>
            <c:strRef>
              <c:f>needles!$V$14</c:f>
              <c:strCache>
                <c:ptCount val="1"/>
              </c:strCache>
            </c:strRef>
          </c:tx>
          <c:invertIfNegative val="0"/>
          <c:cat>
            <c:strRef>
              <c:f>needles!$C$2:$C$13</c:f>
              <c:strCache>
                <c:ptCount val="12"/>
                <c:pt idx="0">
                  <c:v>Cambodia (2018)</c:v>
                </c:pt>
                <c:pt idx="1">
                  <c:v>India (2018)</c:v>
                </c:pt>
                <c:pt idx="2">
                  <c:v>Myanmar (2018)</c:v>
                </c:pt>
                <c:pt idx="3">
                  <c:v>New Zealand (2018)</c:v>
                </c:pt>
                <c:pt idx="4">
                  <c:v>Bangladesh (2018)</c:v>
                </c:pt>
                <c:pt idx="5">
                  <c:v>Viet Nam (2018)</c:v>
                </c:pt>
                <c:pt idx="6">
                  <c:v>Nepal (2018)</c:v>
                </c:pt>
                <c:pt idx="7">
                  <c:v>Afghanistan (2018)</c:v>
                </c:pt>
                <c:pt idx="8">
                  <c:v>Pakistan (2018)</c:v>
                </c:pt>
                <c:pt idx="9">
                  <c:v>Malaysia (2018)</c:v>
                </c:pt>
                <c:pt idx="10">
                  <c:v>Thailand (2018)</c:v>
                </c:pt>
                <c:pt idx="11">
                  <c:v>Indonesia (2018)</c:v>
                </c:pt>
              </c:strCache>
            </c:strRef>
          </c:cat>
          <c:val>
            <c:numRef>
              <c:f>(needles!$V$15:$V$16,needles!$V$19:$V$21)</c:f>
              <c:numCache>
                <c:formatCode>General</c:formatCode>
                <c:ptCount val="5"/>
                <c:pt idx="0">
                  <c:v>0</c:v>
                </c:pt>
                <c:pt idx="1">
                  <c:v>1</c:v>
                </c:pt>
                <c:pt idx="3">
                  <c:v>0</c:v>
                </c:pt>
                <c:pt idx="4">
                  <c:v>1</c:v>
                </c:pt>
              </c:numCache>
            </c:numRef>
          </c:val>
          <c:extLst>
            <c:ext xmlns:c16="http://schemas.microsoft.com/office/drawing/2014/chart" uri="{C3380CC4-5D6E-409C-BE32-E72D297353CC}">
              <c16:uniqueId val="{00000003-77CB-4026-A903-E70414EE468B}"/>
            </c:ext>
          </c:extLst>
        </c:ser>
        <c:dLbls>
          <c:showLegendKey val="0"/>
          <c:showVal val="0"/>
          <c:showCatName val="0"/>
          <c:showSerName val="0"/>
          <c:showPercent val="0"/>
          <c:showBubbleSize val="0"/>
        </c:dLbls>
        <c:gapWidth val="43"/>
        <c:overlap val="97"/>
        <c:axId val="269720192"/>
        <c:axId val="269775616"/>
      </c:barChart>
      <c:scatterChart>
        <c:scatterStyle val="smoothMarker"/>
        <c:varyColors val="0"/>
        <c:ser>
          <c:idx val="4"/>
          <c:order val="4"/>
          <c:tx>
            <c:strRef>
              <c:f>needles!$W$14</c:f>
              <c:strCache>
                <c:ptCount val="1"/>
                <c:pt idx="0">
                  <c:v>threshold</c:v>
                </c:pt>
              </c:strCache>
            </c:strRef>
          </c:tx>
          <c:spPr>
            <a:ln w="25400">
              <a:solidFill>
                <a:srgbClr val="F26B73"/>
              </a:solidFill>
              <a:prstDash val="dash"/>
            </a:ln>
          </c:spPr>
          <c:marker>
            <c:symbol val="none"/>
          </c:marker>
          <c:xVal>
            <c:strRef>
              <c:f>needles!$C$2:$C$13</c:f>
              <c:strCache>
                <c:ptCount val="12"/>
                <c:pt idx="0">
                  <c:v>Cambodia (2018)</c:v>
                </c:pt>
                <c:pt idx="1">
                  <c:v>India (2018)</c:v>
                </c:pt>
                <c:pt idx="2">
                  <c:v>Myanmar (2018)</c:v>
                </c:pt>
                <c:pt idx="3">
                  <c:v>New Zealand (2018)</c:v>
                </c:pt>
                <c:pt idx="4">
                  <c:v>Bangladesh (2018)</c:v>
                </c:pt>
                <c:pt idx="5">
                  <c:v>Viet Nam (2018)</c:v>
                </c:pt>
                <c:pt idx="6">
                  <c:v>Nepal (2018)</c:v>
                </c:pt>
                <c:pt idx="7">
                  <c:v>Afghanistan (2018)</c:v>
                </c:pt>
                <c:pt idx="8">
                  <c:v>Pakistan (2018)</c:v>
                </c:pt>
                <c:pt idx="9">
                  <c:v>Malaysia (2018)</c:v>
                </c:pt>
                <c:pt idx="10">
                  <c:v>Thailand (2018)</c:v>
                </c:pt>
                <c:pt idx="11">
                  <c:v>Indonesia (2018)</c:v>
                </c:pt>
              </c:strCache>
            </c:strRef>
          </c:xVal>
          <c:yVal>
            <c:numRef>
              <c:f>(needles!$W$15:$W$16,needles!$W$19:$W$21)</c:f>
              <c:numCache>
                <c:formatCode>General</c:formatCode>
                <c:ptCount val="5"/>
                <c:pt idx="0">
                  <c:v>100</c:v>
                </c:pt>
                <c:pt idx="1">
                  <c:v>100</c:v>
                </c:pt>
                <c:pt idx="2">
                  <c:v>0</c:v>
                </c:pt>
                <c:pt idx="3">
                  <c:v>200</c:v>
                </c:pt>
                <c:pt idx="4">
                  <c:v>200</c:v>
                </c:pt>
              </c:numCache>
            </c:numRef>
          </c:yVal>
          <c:smooth val="1"/>
          <c:extLst>
            <c:ext xmlns:c16="http://schemas.microsoft.com/office/drawing/2014/chart" uri="{C3380CC4-5D6E-409C-BE32-E72D297353CC}">
              <c16:uniqueId val="{00000004-77CB-4026-A903-E70414EE468B}"/>
            </c:ext>
          </c:extLst>
        </c:ser>
        <c:ser>
          <c:idx val="6"/>
          <c:order val="5"/>
          <c:tx>
            <c:strRef>
              <c:f>needles!$W$19</c:f>
              <c:strCache>
                <c:ptCount val="1"/>
                <c:pt idx="0">
                  <c:v>threshold</c:v>
                </c:pt>
              </c:strCache>
            </c:strRef>
          </c:tx>
          <c:spPr>
            <a:ln w="25400">
              <a:solidFill>
                <a:srgbClr val="F78E1E"/>
              </a:solidFill>
              <a:prstDash val="dash"/>
            </a:ln>
          </c:spPr>
          <c:marker>
            <c:symbol val="none"/>
          </c:marker>
          <c:xVal>
            <c:strRef>
              <c:f>needles!$C$2:$C$13</c:f>
              <c:strCache>
                <c:ptCount val="12"/>
                <c:pt idx="0">
                  <c:v>Cambodia (2018)</c:v>
                </c:pt>
                <c:pt idx="1">
                  <c:v>India (2018)</c:v>
                </c:pt>
                <c:pt idx="2">
                  <c:v>Myanmar (2018)</c:v>
                </c:pt>
                <c:pt idx="3">
                  <c:v>New Zealand (2018)</c:v>
                </c:pt>
                <c:pt idx="4">
                  <c:v>Bangladesh (2018)</c:v>
                </c:pt>
                <c:pt idx="5">
                  <c:v>Viet Nam (2018)</c:v>
                </c:pt>
                <c:pt idx="6">
                  <c:v>Nepal (2018)</c:v>
                </c:pt>
                <c:pt idx="7">
                  <c:v>Afghanistan (2018)</c:v>
                </c:pt>
                <c:pt idx="8">
                  <c:v>Pakistan (2018)</c:v>
                </c:pt>
                <c:pt idx="9">
                  <c:v>Malaysia (2018)</c:v>
                </c:pt>
                <c:pt idx="10">
                  <c:v>Thailand (2018)</c:v>
                </c:pt>
                <c:pt idx="11">
                  <c:v>Indonesia (2018)</c:v>
                </c:pt>
              </c:strCache>
            </c:strRef>
          </c:xVal>
          <c:yVal>
            <c:numRef>
              <c:f>needles!$W$20:$W$21</c:f>
              <c:numCache>
                <c:formatCode>General</c:formatCode>
                <c:ptCount val="2"/>
                <c:pt idx="0">
                  <c:v>200</c:v>
                </c:pt>
                <c:pt idx="1">
                  <c:v>200</c:v>
                </c:pt>
              </c:numCache>
            </c:numRef>
          </c:yVal>
          <c:smooth val="1"/>
          <c:extLst>
            <c:ext xmlns:c16="http://schemas.microsoft.com/office/drawing/2014/chart" uri="{C3380CC4-5D6E-409C-BE32-E72D297353CC}">
              <c16:uniqueId val="{00000005-77CB-4026-A903-E70414EE468B}"/>
            </c:ext>
          </c:extLst>
        </c:ser>
        <c:dLbls>
          <c:showLegendKey val="0"/>
          <c:showVal val="0"/>
          <c:showCatName val="0"/>
          <c:showSerName val="0"/>
          <c:showPercent val="0"/>
          <c:showBubbleSize val="0"/>
        </c:dLbls>
        <c:axId val="264250112"/>
        <c:axId val="269777920"/>
      </c:scatterChart>
      <c:catAx>
        <c:axId val="269720192"/>
        <c:scaling>
          <c:orientation val="minMax"/>
        </c:scaling>
        <c:delete val="0"/>
        <c:axPos val="b"/>
        <c:numFmt formatCode="General" sourceLinked="0"/>
        <c:majorTickMark val="out"/>
        <c:minorTickMark val="none"/>
        <c:tickLblPos val="nextTo"/>
        <c:crossAx val="269775616"/>
        <c:crosses val="autoZero"/>
        <c:auto val="1"/>
        <c:lblAlgn val="ctr"/>
        <c:lblOffset val="100"/>
        <c:noMultiLvlLbl val="0"/>
      </c:catAx>
      <c:valAx>
        <c:axId val="269775616"/>
        <c:scaling>
          <c:orientation val="minMax"/>
        </c:scaling>
        <c:delete val="0"/>
        <c:axPos val="l"/>
        <c:title>
          <c:tx>
            <c:rich>
              <a:bodyPr rot="-5400000" vert="horz"/>
              <a:lstStyle/>
              <a:p>
                <a:pPr>
                  <a:defRPr/>
                </a:pPr>
                <a:r>
                  <a:rPr lang="en-US"/>
                  <a:t>Number</a:t>
                </a:r>
              </a:p>
            </c:rich>
          </c:tx>
          <c:overlay val="0"/>
        </c:title>
        <c:numFmt formatCode="0" sourceLinked="1"/>
        <c:majorTickMark val="out"/>
        <c:minorTickMark val="none"/>
        <c:tickLblPos val="nextTo"/>
        <c:crossAx val="269720192"/>
        <c:crosses val="autoZero"/>
        <c:crossBetween val="between"/>
        <c:majorUnit val="100"/>
      </c:valAx>
      <c:valAx>
        <c:axId val="269777920"/>
        <c:scaling>
          <c:orientation val="minMax"/>
          <c:max val="700"/>
        </c:scaling>
        <c:delete val="1"/>
        <c:axPos val="r"/>
        <c:numFmt formatCode="General" sourceLinked="1"/>
        <c:majorTickMark val="out"/>
        <c:minorTickMark val="none"/>
        <c:tickLblPos val="nextTo"/>
        <c:crossAx val="264250112"/>
        <c:crosses val="max"/>
        <c:crossBetween val="midCat"/>
      </c:valAx>
      <c:valAx>
        <c:axId val="264250112"/>
        <c:scaling>
          <c:orientation val="minMax"/>
          <c:max val="1.5"/>
          <c:min val="1"/>
        </c:scaling>
        <c:delete val="1"/>
        <c:axPos val="b"/>
        <c:majorTickMark val="out"/>
        <c:minorTickMark val="none"/>
        <c:tickLblPos val="nextTo"/>
        <c:crossAx val="269777920"/>
        <c:crosses val="autoZero"/>
        <c:crossBetween val="midCat"/>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475631541962261E-2"/>
          <c:y val="0.14523016806069972"/>
          <c:w val="0.92430152614263039"/>
          <c:h val="0.36640797810215864"/>
        </c:manualLayout>
      </c:layout>
      <c:barChart>
        <c:barDir val="col"/>
        <c:grouping val="clustered"/>
        <c:varyColors val="0"/>
        <c:ser>
          <c:idx val="0"/>
          <c:order val="0"/>
          <c:tx>
            <c:strRef>
              <c:f>'subnatinal prevalence'!$B$2</c:f>
              <c:strCache>
                <c:ptCount val="1"/>
                <c:pt idx="0">
                  <c:v>Afghanistan</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prevalence'!$B$3:$B$39</c:f>
              <c:numCache>
                <c:formatCode>General</c:formatCode>
                <c:ptCount val="37"/>
                <c:pt idx="0" formatCode="0">
                  <c:v>15.7</c:v>
                </c:pt>
              </c:numCache>
            </c:numRef>
          </c:val>
          <c:extLst>
            <c:ext xmlns:c16="http://schemas.microsoft.com/office/drawing/2014/chart" uri="{C3380CC4-5D6E-409C-BE32-E72D297353CC}">
              <c16:uniqueId val="{00000000-DD1B-4815-8E77-37C257567FED}"/>
            </c:ext>
          </c:extLst>
        </c:ser>
        <c:ser>
          <c:idx val="1"/>
          <c:order val="1"/>
          <c:tx>
            <c:strRef>
              <c:f>'subnatinal prevalence'!$C$2</c:f>
              <c:strCache>
                <c:ptCount val="1"/>
                <c:pt idx="0">
                  <c:v>Bangladesg</c:v>
                </c:pt>
              </c:strCache>
            </c:strRef>
          </c:tx>
          <c:spPr>
            <a:solidFill>
              <a:srgbClr val="A679FF"/>
            </a:solidFill>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DB-4F21-84D0-591FF7FABE1E}"/>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prevalence'!$C$3:$C$39</c:f>
              <c:numCache>
                <c:formatCode>0</c:formatCode>
                <c:ptCount val="37"/>
                <c:pt idx="1">
                  <c:v>27.3</c:v>
                </c:pt>
              </c:numCache>
            </c:numRef>
          </c:val>
          <c:extLst>
            <c:ext xmlns:c16="http://schemas.microsoft.com/office/drawing/2014/chart" uri="{C3380CC4-5D6E-409C-BE32-E72D297353CC}">
              <c16:uniqueId val="{00000002-DD1B-4815-8E77-37C257567FED}"/>
            </c:ext>
          </c:extLst>
        </c:ser>
        <c:ser>
          <c:idx val="2"/>
          <c:order val="2"/>
          <c:tx>
            <c:strRef>
              <c:f>'subnatinal prevalence'!$D$2</c:f>
              <c:strCache>
                <c:ptCount val="1"/>
                <c:pt idx="0">
                  <c:v>Cambodia</c:v>
                </c:pt>
              </c:strCache>
            </c:strRef>
          </c:tx>
          <c:spPr>
            <a:solidFill>
              <a:srgbClr val="35BB88"/>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prevalence'!$D$3:$D$39</c:f>
              <c:numCache>
                <c:formatCode>General</c:formatCode>
                <c:ptCount val="37"/>
                <c:pt idx="2" formatCode="0">
                  <c:v>20.6</c:v>
                </c:pt>
                <c:pt idx="3" formatCode="0">
                  <c:v>12.8</c:v>
                </c:pt>
              </c:numCache>
            </c:numRef>
          </c:val>
          <c:extLst>
            <c:ext xmlns:c16="http://schemas.microsoft.com/office/drawing/2014/chart" uri="{C3380CC4-5D6E-409C-BE32-E72D297353CC}">
              <c16:uniqueId val="{00000004-DD1B-4815-8E77-37C257567FED}"/>
            </c:ext>
          </c:extLst>
        </c:ser>
        <c:ser>
          <c:idx val="3"/>
          <c:order val="3"/>
          <c:tx>
            <c:strRef>
              <c:f>'subnatinal prevalence'!$E$2</c:f>
              <c:strCache>
                <c:ptCount val="1"/>
                <c:pt idx="0">
                  <c:v>China</c:v>
                </c:pt>
              </c:strCache>
            </c:strRef>
          </c:tx>
          <c:spPr>
            <a:solidFill>
              <a:srgbClr val="EC008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prevalence'!$E$3:$E$39</c:f>
              <c:numCache>
                <c:formatCode>General</c:formatCode>
                <c:ptCount val="37"/>
                <c:pt idx="4" formatCode="0">
                  <c:v>18.3</c:v>
                </c:pt>
              </c:numCache>
            </c:numRef>
          </c:val>
          <c:extLst>
            <c:ext xmlns:c16="http://schemas.microsoft.com/office/drawing/2014/chart" uri="{C3380CC4-5D6E-409C-BE32-E72D297353CC}">
              <c16:uniqueId val="{00000005-DD1B-4815-8E77-37C257567FED}"/>
            </c:ext>
          </c:extLst>
        </c:ser>
        <c:ser>
          <c:idx val="4"/>
          <c:order val="4"/>
          <c:tx>
            <c:strRef>
              <c:f>'subnatinal prevalence'!$F$2</c:f>
              <c:strCache>
                <c:ptCount val="1"/>
                <c:pt idx="0">
                  <c:v>India</c:v>
                </c:pt>
              </c:strCache>
            </c:strRef>
          </c:tx>
          <c:spPr>
            <a:solidFill>
              <a:srgbClr val="33CCC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prevalence'!$F$3:$F$39</c:f>
              <c:numCache>
                <c:formatCode>General</c:formatCode>
                <c:ptCount val="37"/>
                <c:pt idx="5" formatCode="0">
                  <c:v>19.809999999999999</c:v>
                </c:pt>
                <c:pt idx="6" formatCode="0">
                  <c:v>16.21</c:v>
                </c:pt>
                <c:pt idx="7" formatCode="0">
                  <c:v>12.09</c:v>
                </c:pt>
                <c:pt idx="8" formatCode="0">
                  <c:v>10.77</c:v>
                </c:pt>
              </c:numCache>
            </c:numRef>
          </c:val>
          <c:extLst>
            <c:ext xmlns:c16="http://schemas.microsoft.com/office/drawing/2014/chart" uri="{C3380CC4-5D6E-409C-BE32-E72D297353CC}">
              <c16:uniqueId val="{00000008-DD1B-4815-8E77-37C257567FED}"/>
            </c:ext>
          </c:extLst>
        </c:ser>
        <c:ser>
          <c:idx val="5"/>
          <c:order val="5"/>
          <c:tx>
            <c:strRef>
              <c:f>'subnatinal prevalence'!$G$2</c:f>
              <c:strCache>
                <c:ptCount val="1"/>
                <c:pt idx="0">
                  <c:v>Indonesia</c:v>
                </c:pt>
              </c:strCache>
            </c:strRef>
          </c:tx>
          <c:spPr>
            <a:solidFill>
              <a:srgbClr val="FFCC0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prevalence'!$G$3:$G$39</c:f>
              <c:numCache>
                <c:formatCode>General</c:formatCode>
                <c:ptCount val="37"/>
                <c:pt idx="9" formatCode="0">
                  <c:v>43.6</c:v>
                </c:pt>
                <c:pt idx="10" formatCode="0">
                  <c:v>35.6</c:v>
                </c:pt>
                <c:pt idx="11" formatCode="0">
                  <c:v>28.4</c:v>
                </c:pt>
                <c:pt idx="12" formatCode="0">
                  <c:v>21.2</c:v>
                </c:pt>
              </c:numCache>
            </c:numRef>
          </c:val>
          <c:extLst>
            <c:ext xmlns:c16="http://schemas.microsoft.com/office/drawing/2014/chart" uri="{C3380CC4-5D6E-409C-BE32-E72D297353CC}">
              <c16:uniqueId val="{0000000B-DD1B-4815-8E77-37C257567FED}"/>
            </c:ext>
          </c:extLst>
        </c:ser>
        <c:ser>
          <c:idx val="6"/>
          <c:order val="6"/>
          <c:tx>
            <c:strRef>
              <c:f>'subnatinal prevalence'!$H$2</c:f>
              <c:strCache>
                <c:ptCount val="1"/>
                <c:pt idx="0">
                  <c:v>Malaysia</c:v>
                </c:pt>
              </c:strCache>
            </c:strRef>
          </c:tx>
          <c:spPr>
            <a:solidFill>
              <a:srgbClr val="99CC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prevalence'!$H$3:$H$39</c:f>
              <c:numCache>
                <c:formatCode>General</c:formatCode>
                <c:ptCount val="37"/>
                <c:pt idx="13" formatCode="0">
                  <c:v>31</c:v>
                </c:pt>
                <c:pt idx="14" formatCode="0">
                  <c:v>24.7</c:v>
                </c:pt>
                <c:pt idx="15" formatCode="0">
                  <c:v>24.6</c:v>
                </c:pt>
                <c:pt idx="16" formatCode="0">
                  <c:v>15.3</c:v>
                </c:pt>
                <c:pt idx="17" formatCode="0">
                  <c:v>13.3</c:v>
                </c:pt>
                <c:pt idx="18" formatCode="0">
                  <c:v>12.1</c:v>
                </c:pt>
              </c:numCache>
            </c:numRef>
          </c:val>
          <c:extLst>
            <c:ext xmlns:c16="http://schemas.microsoft.com/office/drawing/2014/chart" uri="{C3380CC4-5D6E-409C-BE32-E72D297353CC}">
              <c16:uniqueId val="{0000000E-DD1B-4815-8E77-37C257567FED}"/>
            </c:ext>
          </c:extLst>
        </c:ser>
        <c:ser>
          <c:idx val="7"/>
          <c:order val="7"/>
          <c:tx>
            <c:strRef>
              <c:f>'subnatinal prevalence'!$I$2</c:f>
              <c:strCache>
                <c:ptCount val="1"/>
                <c:pt idx="0">
                  <c:v>Myanmar</c:v>
                </c:pt>
              </c:strCache>
            </c:strRef>
          </c:tx>
          <c:spPr>
            <a:solidFill>
              <a:srgbClr val="FF7C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prevalence'!$I$3:$I$39</c:f>
              <c:numCache>
                <c:formatCode>General</c:formatCode>
                <c:ptCount val="37"/>
                <c:pt idx="19" formatCode="0">
                  <c:v>66.900000000000006</c:v>
                </c:pt>
                <c:pt idx="20" formatCode="0">
                  <c:v>45</c:v>
                </c:pt>
                <c:pt idx="21" formatCode="0">
                  <c:v>25.2</c:v>
                </c:pt>
                <c:pt idx="22" formatCode="0">
                  <c:v>24.4</c:v>
                </c:pt>
              </c:numCache>
            </c:numRef>
          </c:val>
          <c:extLst>
            <c:ext xmlns:c16="http://schemas.microsoft.com/office/drawing/2014/chart" uri="{C3380CC4-5D6E-409C-BE32-E72D297353CC}">
              <c16:uniqueId val="{00000011-DD1B-4815-8E77-37C257567FED}"/>
            </c:ext>
          </c:extLst>
        </c:ser>
        <c:ser>
          <c:idx val="8"/>
          <c:order val="8"/>
          <c:tx>
            <c:strRef>
              <c:f>'subnatinal prevalence'!$J$2</c:f>
              <c:strCache>
                <c:ptCount val="1"/>
                <c:pt idx="0">
                  <c:v>Nepal</c:v>
                </c:pt>
              </c:strCache>
            </c:strRef>
          </c:tx>
          <c:spPr>
            <a:solidFill>
              <a:srgbClr val="92D05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prevalence'!$J$3:$J$39</c:f>
              <c:numCache>
                <c:formatCode>General</c:formatCode>
                <c:ptCount val="37"/>
                <c:pt idx="23" formatCode="0">
                  <c:v>5.3</c:v>
                </c:pt>
                <c:pt idx="24" formatCode="0">
                  <c:v>4.9000000000000004</c:v>
                </c:pt>
              </c:numCache>
            </c:numRef>
          </c:val>
          <c:extLst>
            <c:ext xmlns:c16="http://schemas.microsoft.com/office/drawing/2014/chart" uri="{C3380CC4-5D6E-409C-BE32-E72D297353CC}">
              <c16:uniqueId val="{00000012-DD1B-4815-8E77-37C257567FED}"/>
            </c:ext>
          </c:extLst>
        </c:ser>
        <c:ser>
          <c:idx val="9"/>
          <c:order val="9"/>
          <c:tx>
            <c:strRef>
              <c:f>'subnatinal prevalence'!$K$2</c:f>
              <c:strCache>
                <c:ptCount val="1"/>
                <c:pt idx="0">
                  <c:v>Pakistan</c:v>
                </c:pt>
              </c:strCache>
            </c:strRef>
          </c:tx>
          <c:spPr>
            <a:solidFill>
              <a:srgbClr val="00CC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prevalence'!$K$3:$K$39</c:f>
              <c:numCache>
                <c:formatCode>General</c:formatCode>
                <c:ptCount val="37"/>
                <c:pt idx="25" formatCode="0">
                  <c:v>48.7</c:v>
                </c:pt>
                <c:pt idx="26" formatCode="0">
                  <c:v>47.38</c:v>
                </c:pt>
                <c:pt idx="27" formatCode="0">
                  <c:v>36.4</c:v>
                </c:pt>
              </c:numCache>
            </c:numRef>
          </c:val>
          <c:extLst>
            <c:ext xmlns:c16="http://schemas.microsoft.com/office/drawing/2014/chart" uri="{C3380CC4-5D6E-409C-BE32-E72D297353CC}">
              <c16:uniqueId val="{00000015-DD1B-4815-8E77-37C257567FED}"/>
            </c:ext>
          </c:extLst>
        </c:ser>
        <c:ser>
          <c:idx val="10"/>
          <c:order val="10"/>
          <c:tx>
            <c:strRef>
              <c:f>'subnatinal prevalence'!$L$2</c:f>
              <c:strCache>
                <c:ptCount val="1"/>
                <c:pt idx="0">
                  <c:v>Philippines</c:v>
                </c:pt>
              </c:strCache>
            </c:strRef>
          </c:tx>
          <c:spPr>
            <a:solidFill>
              <a:srgbClr val="B8AF82"/>
            </a:solidFill>
          </c:spPr>
          <c:invertIfNegative val="0"/>
          <c:dLbls>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DB-4F21-84D0-591FF7FABE1E}"/>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D1B-4815-8E77-37C257567FED}"/>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prevalence'!$L$3:$L$39</c:f>
              <c:numCache>
                <c:formatCode>General</c:formatCode>
                <c:ptCount val="37"/>
                <c:pt idx="28" formatCode="0">
                  <c:v>42.79</c:v>
                </c:pt>
              </c:numCache>
            </c:numRef>
          </c:val>
          <c:extLst>
            <c:ext xmlns:c16="http://schemas.microsoft.com/office/drawing/2014/chart" uri="{C3380CC4-5D6E-409C-BE32-E72D297353CC}">
              <c16:uniqueId val="{00000017-DD1B-4815-8E77-37C257567FED}"/>
            </c:ext>
          </c:extLst>
        </c:ser>
        <c:ser>
          <c:idx val="11"/>
          <c:order val="11"/>
          <c:tx>
            <c:strRef>
              <c:f>'subnatinal prevalence'!$M$2</c:f>
              <c:strCache>
                <c:ptCount val="1"/>
                <c:pt idx="0">
                  <c:v>Thailand</c:v>
                </c:pt>
              </c:strCache>
            </c:strRef>
          </c:tx>
          <c:spPr>
            <a:solidFill>
              <a:srgbClr val="FF99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prevalence'!$M$3:$M$39</c:f>
              <c:numCache>
                <c:formatCode>General</c:formatCode>
                <c:ptCount val="37"/>
                <c:pt idx="29" formatCode="0">
                  <c:v>27.5</c:v>
                </c:pt>
              </c:numCache>
            </c:numRef>
          </c:val>
          <c:extLst>
            <c:ext xmlns:c16="http://schemas.microsoft.com/office/drawing/2014/chart" uri="{C3380CC4-5D6E-409C-BE32-E72D297353CC}">
              <c16:uniqueId val="{00000018-DD1B-4815-8E77-37C257567FED}"/>
            </c:ext>
          </c:extLst>
        </c:ser>
        <c:ser>
          <c:idx val="12"/>
          <c:order val="12"/>
          <c:tx>
            <c:strRef>
              <c:f>'subnatinal prevalence'!$N$2</c:f>
              <c:strCache>
                <c:ptCount val="1"/>
                <c:pt idx="0">
                  <c:v>Vietnam</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'subnatinal prevalence'!$A$3:$A$39</c:f>
              <c:strCache>
                <c:ptCount val="36"/>
                <c:pt idx="0">
                  <c:v>Herat (2012)</c:v>
                </c:pt>
                <c:pt idx="1">
                  <c:v>Dhaka A1 (2016)</c:v>
                </c:pt>
                <c:pt idx="2">
                  <c:v>Phnom Penh (2017)</c:v>
                </c:pt>
                <c:pt idx="3">
                  <c:v>Sihanouk ville (2017)</c:v>
                </c:pt>
                <c:pt idx="4">
                  <c:v>Ruili City (2013)</c:v>
                </c:pt>
                <c:pt idx="5">
                  <c:v>Mizoram (2016-17)</c:v>
                </c:pt>
                <c:pt idx="6">
                  <c:v>Delhi (2016-17)</c:v>
                </c:pt>
                <c:pt idx="7">
                  <c:v>Punjab (2016-17)</c:v>
                </c:pt>
                <c:pt idx="8">
                  <c:v>Chhattisgarh (2016-17)</c:v>
                </c:pt>
                <c:pt idx="9">
                  <c:v>Jakarta (2015)</c:v>
                </c:pt>
                <c:pt idx="10">
                  <c:v>Surabaya (2015)</c:v>
                </c:pt>
                <c:pt idx="11">
                  <c:v>Malang (2015)</c:v>
                </c:pt>
                <c:pt idx="12">
                  <c:v>Bandung (2015)</c:v>
                </c:pt>
                <c:pt idx="13">
                  <c:v>Kelantan (2017)</c:v>
                </c:pt>
                <c:pt idx="14">
                  <c:v>Terengganu (2017)</c:v>
                </c:pt>
                <c:pt idx="15">
                  <c:v>Kuala Lumpur (2017)</c:v>
                </c:pt>
                <c:pt idx="16">
                  <c:v>Johor (2017)</c:v>
                </c:pt>
                <c:pt idx="17">
                  <c:v>Negeri Sembilan (2017)</c:v>
                </c:pt>
                <c:pt idx="18">
                  <c:v>Pahang (2017)</c:v>
                </c:pt>
                <c:pt idx="19">
                  <c:v>Bamaw (2018)</c:v>
                </c:pt>
                <c:pt idx="20">
                  <c:v>Myitkyina (2018)</c:v>
                </c:pt>
                <c:pt idx="21">
                  <c:v>Muse (2018)</c:v>
                </c:pt>
                <c:pt idx="22">
                  <c:v>Pyinoolwin (2018)</c:v>
                </c:pt>
                <c:pt idx="23">
                  <c:v>Western Terai (2017)</c:v>
                </c:pt>
                <c:pt idx="24">
                  <c:v>Pokhara (2017)</c:v>
                </c:pt>
                <c:pt idx="25">
                  <c:v>Karachi (2016)</c:v>
                </c:pt>
                <c:pt idx="26">
                  <c:v>Faisalabad (2016)</c:v>
                </c:pt>
                <c:pt idx="27">
                  <c:v>Lahore (2016)</c:v>
                </c:pt>
                <c:pt idx="28">
                  <c:v>Cebu City (2015)</c:v>
                </c:pt>
                <c:pt idx="29">
                  <c:v>Bangkok (2014)</c:v>
                </c:pt>
                <c:pt idx="30">
                  <c:v>Son La (2016)</c:v>
                </c:pt>
                <c:pt idx="31">
                  <c:v>Thai Nguyen (2016)</c:v>
                </c:pt>
                <c:pt idx="32">
                  <c:v>Can Tho (2016)</c:v>
                </c:pt>
                <c:pt idx="33">
                  <c:v>Long An (2016)</c:v>
                </c:pt>
                <c:pt idx="34">
                  <c:v>Dien Bien (2016)</c:v>
                </c:pt>
                <c:pt idx="35">
                  <c:v>Hanoi (2016)</c:v>
                </c:pt>
              </c:strCache>
            </c:strRef>
          </c:cat>
          <c:val>
            <c:numRef>
              <c:f>'subnatinal prevalence'!$N$3:$N$39</c:f>
              <c:numCache>
                <c:formatCode>General</c:formatCode>
                <c:ptCount val="37"/>
                <c:pt idx="30" formatCode="0">
                  <c:v>23.9</c:v>
                </c:pt>
                <c:pt idx="31" formatCode="0">
                  <c:v>23</c:v>
                </c:pt>
                <c:pt idx="32" formatCode="0">
                  <c:v>22.7</c:v>
                </c:pt>
                <c:pt idx="33" formatCode="0">
                  <c:v>19.5</c:v>
                </c:pt>
                <c:pt idx="34" formatCode="0">
                  <c:v>16.399999999999999</c:v>
                </c:pt>
                <c:pt idx="35" formatCode="0">
                  <c:v>16.3</c:v>
                </c:pt>
              </c:numCache>
            </c:numRef>
          </c:val>
          <c:extLst>
            <c:ext xmlns:c16="http://schemas.microsoft.com/office/drawing/2014/chart" uri="{C3380CC4-5D6E-409C-BE32-E72D297353CC}">
              <c16:uniqueId val="{0000001B-DD1B-4815-8E77-37C257567FED}"/>
            </c:ext>
          </c:extLst>
        </c:ser>
        <c:dLbls>
          <c:showLegendKey val="0"/>
          <c:showVal val="0"/>
          <c:showCatName val="0"/>
          <c:showSerName val="0"/>
          <c:showPercent val="0"/>
          <c:showBubbleSize val="0"/>
        </c:dLbls>
        <c:gapWidth val="80"/>
        <c:overlap val="100"/>
        <c:axId val="341610880"/>
        <c:axId val="341631360"/>
      </c:barChart>
      <c:catAx>
        <c:axId val="341610880"/>
        <c:scaling>
          <c:orientation val="minMax"/>
        </c:scaling>
        <c:delete val="0"/>
        <c:axPos val="b"/>
        <c:numFmt formatCode="General" sourceLinked="0"/>
        <c:majorTickMark val="out"/>
        <c:minorTickMark val="none"/>
        <c:tickLblPos val="nextTo"/>
        <c:txPr>
          <a:bodyPr rot="-2700000"/>
          <a:lstStyle/>
          <a:p>
            <a:pPr>
              <a:defRPr sz="1200"/>
            </a:pPr>
            <a:endParaRPr lang="en-US"/>
          </a:p>
        </c:txPr>
        <c:crossAx val="341631360"/>
        <c:crosses val="autoZero"/>
        <c:auto val="1"/>
        <c:lblAlgn val="ctr"/>
        <c:lblOffset val="100"/>
        <c:noMultiLvlLbl val="0"/>
      </c:catAx>
      <c:valAx>
        <c:axId val="341631360"/>
        <c:scaling>
          <c:orientation val="minMax"/>
          <c:max val="80"/>
        </c:scaling>
        <c:delete val="0"/>
        <c:axPos val="l"/>
        <c:majorGridlines>
          <c:spPr>
            <a:ln>
              <a:solidFill>
                <a:schemeClr val="tx2">
                  <a:lumMod val="20000"/>
                  <a:lumOff val="80000"/>
                </a:schemeClr>
              </a:solidFill>
              <a:prstDash val="sysDash"/>
            </a:ln>
          </c:spPr>
        </c:majorGridlines>
        <c:title>
          <c:tx>
            <c:rich>
              <a:bodyPr rot="-5400000" vert="horz"/>
              <a:lstStyle/>
              <a:p>
                <a:pPr>
                  <a:defRPr/>
                </a:pPr>
                <a:r>
                  <a:rPr lang="en-GB"/>
                  <a:t>HIV prevalence (%)</a:t>
                </a:r>
              </a:p>
            </c:rich>
          </c:tx>
          <c:layout>
            <c:manualLayout>
              <c:xMode val="edge"/>
              <c:yMode val="edge"/>
              <c:x val="8.7213000756384829E-3"/>
              <c:y val="0.17373167600134418"/>
            </c:manualLayout>
          </c:layout>
          <c:overlay val="0"/>
        </c:title>
        <c:numFmt formatCode="0" sourceLinked="0"/>
        <c:majorTickMark val="out"/>
        <c:minorTickMark val="none"/>
        <c:tickLblPos val="nextTo"/>
        <c:crossAx val="341610880"/>
        <c:crosses val="autoZero"/>
        <c:crossBetween val="between"/>
        <c:majorUnit val="20"/>
      </c:valAx>
    </c:plotArea>
    <c:legend>
      <c:legendPos val="b"/>
      <c:layout>
        <c:manualLayout>
          <c:xMode val="edge"/>
          <c:yMode val="edge"/>
          <c:x val="2.3830259487187193E-2"/>
          <c:y val="0.8177795444388456"/>
          <c:w val="0.96315959780883242"/>
          <c:h val="0.1652611028119586"/>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85742882962676"/>
          <c:y val="5.3019023986765924E-2"/>
          <c:w val="0.87399396577485422"/>
          <c:h val="0.60290960838331931"/>
        </c:manualLayout>
      </c:layout>
      <c:barChart>
        <c:barDir val="col"/>
        <c:grouping val="clustered"/>
        <c:varyColors val="0"/>
        <c:ser>
          <c:idx val="0"/>
          <c:order val="0"/>
          <c:tx>
            <c:strRef>
              <c:f>'OST coverage'!$C$2</c:f>
              <c:strCache>
                <c:ptCount val="1"/>
                <c:pt idx="0">
                  <c:v>&gt;30</c:v>
                </c:pt>
              </c:strCache>
            </c:strRef>
          </c:tx>
          <c:spPr>
            <a:solidFill>
              <a:srgbClr val="00A99A"/>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coverage'!$B$3:$B$12</c:f>
              <c:strCache>
                <c:ptCount val="10"/>
                <c:pt idx="0">
                  <c:v>Malaysia</c:v>
                </c:pt>
                <c:pt idx="1">
                  <c:v>Viet Nam</c:v>
                </c:pt>
                <c:pt idx="2">
                  <c:v>Cambodia *</c:v>
                </c:pt>
                <c:pt idx="3">
                  <c:v>India</c:v>
                </c:pt>
                <c:pt idx="4">
                  <c:v>Myanmar</c:v>
                </c:pt>
                <c:pt idx="5">
                  <c:v>Indonesia</c:v>
                </c:pt>
                <c:pt idx="6">
                  <c:v>Thailand</c:v>
                </c:pt>
                <c:pt idx="7">
                  <c:v>Nepal</c:v>
                </c:pt>
                <c:pt idx="8">
                  <c:v>Bangladesh</c:v>
                </c:pt>
                <c:pt idx="9">
                  <c:v>Afghanistan</c:v>
                </c:pt>
              </c:strCache>
            </c:strRef>
          </c:cat>
          <c:val>
            <c:numRef>
              <c:f>'OST coverage'!$C$3:$C$12</c:f>
              <c:numCache>
                <c:formatCode>General</c:formatCode>
                <c:ptCount val="10"/>
                <c:pt idx="0" formatCode="0">
                  <c:v>74.3</c:v>
                </c:pt>
              </c:numCache>
            </c:numRef>
          </c:val>
          <c:extLst>
            <c:ext xmlns:c16="http://schemas.microsoft.com/office/drawing/2014/chart" uri="{C3380CC4-5D6E-409C-BE32-E72D297353CC}">
              <c16:uniqueId val="{00000000-99D8-4D92-BDB3-E072FF32A42E}"/>
            </c:ext>
          </c:extLst>
        </c:ser>
        <c:ser>
          <c:idx val="1"/>
          <c:order val="1"/>
          <c:tx>
            <c:strRef>
              <c:f>'OST coverage'!$D$2</c:f>
              <c:strCache>
                <c:ptCount val="1"/>
                <c:pt idx="0">
                  <c:v>20-30</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coverage'!$B$3:$B$12</c:f>
              <c:strCache>
                <c:ptCount val="10"/>
                <c:pt idx="0">
                  <c:v>Malaysia</c:v>
                </c:pt>
                <c:pt idx="1">
                  <c:v>Viet Nam</c:v>
                </c:pt>
                <c:pt idx="2">
                  <c:v>Cambodia *</c:v>
                </c:pt>
                <c:pt idx="3">
                  <c:v>India</c:v>
                </c:pt>
                <c:pt idx="4">
                  <c:v>Myanmar</c:v>
                </c:pt>
                <c:pt idx="5">
                  <c:v>Indonesia</c:v>
                </c:pt>
                <c:pt idx="6">
                  <c:v>Thailand</c:v>
                </c:pt>
                <c:pt idx="7">
                  <c:v>Nepal</c:v>
                </c:pt>
                <c:pt idx="8">
                  <c:v>Bangladesh</c:v>
                </c:pt>
                <c:pt idx="9">
                  <c:v>Afghanistan</c:v>
                </c:pt>
              </c:strCache>
            </c:strRef>
          </c:cat>
          <c:val>
            <c:numRef>
              <c:f>'OST coverage'!$D$3:$D$12</c:f>
              <c:numCache>
                <c:formatCode>0</c:formatCode>
                <c:ptCount val="10"/>
                <c:pt idx="1">
                  <c:v>28</c:v>
                </c:pt>
                <c:pt idx="2">
                  <c:v>22.1</c:v>
                </c:pt>
              </c:numCache>
            </c:numRef>
          </c:val>
          <c:extLst>
            <c:ext xmlns:c16="http://schemas.microsoft.com/office/drawing/2014/chart" uri="{C3380CC4-5D6E-409C-BE32-E72D297353CC}">
              <c16:uniqueId val="{00000001-99D8-4D92-BDB3-E072FF32A42E}"/>
            </c:ext>
          </c:extLst>
        </c:ser>
        <c:ser>
          <c:idx val="2"/>
          <c:order val="2"/>
          <c:tx>
            <c:strRef>
              <c:f>'OST coverage'!$E$2</c:f>
              <c:strCache>
                <c:ptCount val="1"/>
                <c:pt idx="0">
                  <c:v>&lt;20</c:v>
                </c:pt>
              </c:strCache>
            </c:strRef>
          </c:tx>
          <c:spPr>
            <a:solidFill>
              <a:srgbClr val="F26B73"/>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coverage'!$B$3:$B$12</c:f>
              <c:strCache>
                <c:ptCount val="10"/>
                <c:pt idx="0">
                  <c:v>Malaysia</c:v>
                </c:pt>
                <c:pt idx="1">
                  <c:v>Viet Nam</c:v>
                </c:pt>
                <c:pt idx="2">
                  <c:v>Cambodia *</c:v>
                </c:pt>
                <c:pt idx="3">
                  <c:v>India</c:v>
                </c:pt>
                <c:pt idx="4">
                  <c:v>Myanmar</c:v>
                </c:pt>
                <c:pt idx="5">
                  <c:v>Indonesia</c:v>
                </c:pt>
                <c:pt idx="6">
                  <c:v>Thailand</c:v>
                </c:pt>
                <c:pt idx="7">
                  <c:v>Nepal</c:v>
                </c:pt>
                <c:pt idx="8">
                  <c:v>Bangladesh</c:v>
                </c:pt>
                <c:pt idx="9">
                  <c:v>Afghanistan</c:v>
                </c:pt>
              </c:strCache>
            </c:strRef>
          </c:cat>
          <c:val>
            <c:numRef>
              <c:f>'OST coverage'!$E$3:$E$12</c:f>
              <c:numCache>
                <c:formatCode>General</c:formatCode>
                <c:ptCount val="10"/>
                <c:pt idx="3" formatCode="0">
                  <c:v>19.5</c:v>
                </c:pt>
                <c:pt idx="4" formatCode="0">
                  <c:v>17.2</c:v>
                </c:pt>
                <c:pt idx="5" formatCode="0">
                  <c:v>10.5</c:v>
                </c:pt>
                <c:pt idx="6" formatCode="0">
                  <c:v>5.3</c:v>
                </c:pt>
                <c:pt idx="7" formatCode="0">
                  <c:v>2.8</c:v>
                </c:pt>
                <c:pt idx="8" formatCode="0">
                  <c:v>3.1</c:v>
                </c:pt>
                <c:pt idx="9" formatCode="0">
                  <c:v>3.22</c:v>
                </c:pt>
              </c:numCache>
            </c:numRef>
          </c:val>
          <c:extLst>
            <c:ext xmlns:c16="http://schemas.microsoft.com/office/drawing/2014/chart" uri="{C3380CC4-5D6E-409C-BE32-E72D297353CC}">
              <c16:uniqueId val="{00000002-99D8-4D92-BDB3-E072FF32A42E}"/>
            </c:ext>
          </c:extLst>
        </c:ser>
        <c:dLbls>
          <c:showLegendKey val="0"/>
          <c:showVal val="0"/>
          <c:showCatName val="0"/>
          <c:showSerName val="0"/>
          <c:showPercent val="0"/>
          <c:showBubbleSize val="0"/>
        </c:dLbls>
        <c:gapWidth val="104"/>
        <c:overlap val="100"/>
        <c:axId val="269633792"/>
        <c:axId val="269656064"/>
      </c:barChart>
      <c:scatterChart>
        <c:scatterStyle val="smoothMarker"/>
        <c:varyColors val="0"/>
        <c:ser>
          <c:idx val="3"/>
          <c:order val="3"/>
          <c:tx>
            <c:strRef>
              <c:f>'OST coverage'!$B$18</c:f>
              <c:strCache>
                <c:ptCount val="1"/>
                <c:pt idx="0">
                  <c:v>Fast-track target</c:v>
                </c:pt>
              </c:strCache>
            </c:strRef>
          </c:tx>
          <c:spPr>
            <a:ln w="25400">
              <a:solidFill>
                <a:srgbClr val="E31837"/>
              </a:solidFill>
              <a:prstDash val="dash"/>
            </a:ln>
          </c:spPr>
          <c:marker>
            <c:symbol val="none"/>
          </c:marker>
          <c:xVal>
            <c:numRef>
              <c:f>'OST coverage'!$A$19:$A$20</c:f>
              <c:numCache>
                <c:formatCode>General</c:formatCode>
                <c:ptCount val="2"/>
                <c:pt idx="0">
                  <c:v>0</c:v>
                </c:pt>
                <c:pt idx="1">
                  <c:v>1</c:v>
                </c:pt>
              </c:numCache>
            </c:numRef>
          </c:xVal>
          <c:yVal>
            <c:numRef>
              <c:f>'OST coverage'!$B$19:$B$20</c:f>
              <c:numCache>
                <c:formatCode>General</c:formatCode>
                <c:ptCount val="2"/>
                <c:pt idx="0">
                  <c:v>40</c:v>
                </c:pt>
                <c:pt idx="1">
                  <c:v>40</c:v>
                </c:pt>
              </c:numCache>
            </c:numRef>
          </c:yVal>
          <c:smooth val="1"/>
          <c:extLst>
            <c:ext xmlns:c16="http://schemas.microsoft.com/office/drawing/2014/chart" uri="{C3380CC4-5D6E-409C-BE32-E72D297353CC}">
              <c16:uniqueId val="{00000003-99D8-4D92-BDB3-E072FF32A42E}"/>
            </c:ext>
          </c:extLst>
        </c:ser>
        <c:dLbls>
          <c:showLegendKey val="0"/>
          <c:showVal val="0"/>
          <c:showCatName val="0"/>
          <c:showSerName val="0"/>
          <c:showPercent val="0"/>
          <c:showBubbleSize val="0"/>
        </c:dLbls>
        <c:axId val="269658752"/>
        <c:axId val="269657216"/>
      </c:scatterChart>
      <c:catAx>
        <c:axId val="269633792"/>
        <c:scaling>
          <c:orientation val="minMax"/>
        </c:scaling>
        <c:delete val="0"/>
        <c:axPos val="b"/>
        <c:numFmt formatCode="General" sourceLinked="0"/>
        <c:majorTickMark val="out"/>
        <c:minorTickMark val="none"/>
        <c:tickLblPos val="nextTo"/>
        <c:crossAx val="269656064"/>
        <c:crosses val="autoZero"/>
        <c:auto val="1"/>
        <c:lblAlgn val="ctr"/>
        <c:lblOffset val="100"/>
        <c:noMultiLvlLbl val="0"/>
      </c:catAx>
      <c:valAx>
        <c:axId val="269656064"/>
        <c:scaling>
          <c:orientation val="minMax"/>
          <c:max val="100"/>
          <c:min val="0"/>
        </c:scaling>
        <c:delete val="0"/>
        <c:axPos val="l"/>
        <c:title>
          <c:tx>
            <c:rich>
              <a:bodyPr rot="0" vert="horz"/>
              <a:lstStyle/>
              <a:p>
                <a:pPr>
                  <a:defRPr/>
                </a:pPr>
                <a:r>
                  <a:rPr lang="en-US"/>
                  <a:t>%</a:t>
                </a:r>
              </a:p>
            </c:rich>
          </c:tx>
          <c:layout>
            <c:manualLayout>
              <c:xMode val="edge"/>
              <c:yMode val="edge"/>
              <c:x val="8.3570356984422084E-2"/>
              <c:y val="1.9113438971026988E-2"/>
            </c:manualLayout>
          </c:layout>
          <c:overlay val="0"/>
        </c:title>
        <c:numFmt formatCode="0" sourceLinked="1"/>
        <c:majorTickMark val="out"/>
        <c:minorTickMark val="none"/>
        <c:tickLblPos val="nextTo"/>
        <c:crossAx val="269633792"/>
        <c:crosses val="autoZero"/>
        <c:crossBetween val="between"/>
        <c:majorUnit val="20"/>
      </c:valAx>
      <c:valAx>
        <c:axId val="269657216"/>
        <c:scaling>
          <c:orientation val="minMax"/>
          <c:max val="100"/>
          <c:min val="0"/>
        </c:scaling>
        <c:delete val="1"/>
        <c:axPos val="r"/>
        <c:numFmt formatCode="General" sourceLinked="1"/>
        <c:majorTickMark val="out"/>
        <c:minorTickMark val="none"/>
        <c:tickLblPos val="nextTo"/>
        <c:crossAx val="269658752"/>
        <c:crosses val="max"/>
        <c:crossBetween val="midCat"/>
        <c:majorUnit val="20"/>
      </c:valAx>
      <c:valAx>
        <c:axId val="269658752"/>
        <c:scaling>
          <c:orientation val="minMax"/>
          <c:max val="1"/>
          <c:min val="0"/>
        </c:scaling>
        <c:delete val="1"/>
        <c:axPos val="t"/>
        <c:numFmt formatCode="General" sourceLinked="1"/>
        <c:majorTickMark val="out"/>
        <c:minorTickMark val="none"/>
        <c:tickLblPos val="nextTo"/>
        <c:crossAx val="269657216"/>
        <c:crosses val="max"/>
        <c:crossBetween val="midCat"/>
        <c:majorUnit val="0.2"/>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426445169963506E-2"/>
          <c:y val="0.10183370702090214"/>
          <c:w val="0.87454643512026697"/>
          <c:h val="0.51978252416398174"/>
        </c:manualLayout>
      </c:layout>
      <c:barChart>
        <c:barDir val="col"/>
        <c:grouping val="percentStacked"/>
        <c:varyColors val="0"/>
        <c:ser>
          <c:idx val="0"/>
          <c:order val="0"/>
          <c:tx>
            <c:strRef>
              <c:f>'KP HIV testing'!$C$1</c:f>
              <c:strCache>
                <c:ptCount val="1"/>
                <c:pt idx="0">
                  <c:v>Testing coverage</c:v>
                </c:pt>
              </c:strCache>
            </c:strRef>
          </c:tx>
          <c:spPr>
            <a:solidFill>
              <a:srgbClr val="63CDF6"/>
            </a:solidFill>
            <a:ln>
              <a:solidFill>
                <a:schemeClr val="bg1"/>
              </a:solidFill>
            </a:ln>
          </c:spPr>
          <c:invertIfNegative val="0"/>
          <c:dPt>
            <c:idx val="14"/>
            <c:invertIfNegative val="0"/>
            <c:bubble3D val="0"/>
            <c:spPr>
              <a:pattFill prst="dkUpDiag">
                <a:fgClr>
                  <a:srgbClr val="63CDF6"/>
                </a:fgClr>
                <a:bgClr>
                  <a:sysClr val="window" lastClr="FFFFFF"/>
                </a:bgClr>
              </a:pattFill>
              <a:ln>
                <a:solidFill>
                  <a:schemeClr val="bg1"/>
                </a:solidFill>
              </a:ln>
            </c:spPr>
            <c:extLst>
              <c:ext xmlns:c16="http://schemas.microsoft.com/office/drawing/2014/chart" uri="{C3380CC4-5D6E-409C-BE32-E72D297353CC}">
                <c16:uniqueId val="{00000001-6410-4767-A9DC-5B2252EFF821}"/>
              </c:ext>
            </c:extLst>
          </c:dPt>
          <c:dPt>
            <c:idx val="15"/>
            <c:invertIfNegative val="0"/>
            <c:bubble3D val="0"/>
            <c:spPr>
              <a:pattFill prst="dkUpDiag">
                <a:fgClr>
                  <a:srgbClr val="63CDF6"/>
                </a:fgClr>
                <a:bgClr>
                  <a:sysClr val="window" lastClr="FFFFFF"/>
                </a:bgClr>
              </a:pattFill>
              <a:ln>
                <a:solidFill>
                  <a:schemeClr val="bg1"/>
                </a:solidFill>
              </a:ln>
            </c:spPr>
            <c:extLst>
              <c:ext xmlns:c16="http://schemas.microsoft.com/office/drawing/2014/chart" uri="{C3380CC4-5D6E-409C-BE32-E72D297353CC}">
                <c16:uniqueId val="{00000001-15CA-4125-A8D4-C39B49CD8D1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HIV testing'!$B$2:$B$16</c:f>
              <c:strCache>
                <c:ptCount val="15"/>
                <c:pt idx="0">
                  <c:v>Sri Lanka (2018)</c:v>
                </c:pt>
                <c:pt idx="1">
                  <c:v>Bangladesh (2016)</c:v>
                </c:pt>
                <c:pt idx="2">
                  <c:v>Philippines (2015)</c:v>
                </c:pt>
                <c:pt idx="3">
                  <c:v>Myanmar (2017)</c:v>
                </c:pt>
                <c:pt idx="4">
                  <c:v>Indonesia (2015)</c:v>
                </c:pt>
                <c:pt idx="5">
                  <c:v>Malaysia (2017)</c:v>
                </c:pt>
                <c:pt idx="6">
                  <c:v>Pakistan (2016-17)</c:v>
                </c:pt>
                <c:pt idx="7">
                  <c:v>Australia (2015)</c:v>
                </c:pt>
                <c:pt idx="8">
                  <c:v>Nepal (2017)</c:v>
                </c:pt>
                <c:pt idx="9">
                  <c:v>India (2014-15)</c:v>
                </c:pt>
                <c:pt idx="10">
                  <c:v>China (2018)</c:v>
                </c:pt>
                <c:pt idx="11">
                  <c:v>Thailand (2014)</c:v>
                </c:pt>
                <c:pt idx="12">
                  <c:v>Viet Nam (2017)</c:v>
                </c:pt>
                <c:pt idx="13">
                  <c:v>Cambodia (2017)</c:v>
                </c:pt>
                <c:pt idx="14">
                  <c:v>Regional median</c:v>
                </c:pt>
              </c:strCache>
            </c:strRef>
          </c:cat>
          <c:val>
            <c:numRef>
              <c:f>'KP HIV testing'!$C$2:$C$16</c:f>
              <c:numCache>
                <c:formatCode>0</c:formatCode>
                <c:ptCount val="15"/>
                <c:pt idx="0">
                  <c:v>7.7</c:v>
                </c:pt>
                <c:pt idx="1">
                  <c:v>26.8</c:v>
                </c:pt>
                <c:pt idx="2">
                  <c:v>27</c:v>
                </c:pt>
                <c:pt idx="3">
                  <c:v>27.9</c:v>
                </c:pt>
                <c:pt idx="4">
                  <c:v>38.83</c:v>
                </c:pt>
                <c:pt idx="5">
                  <c:v>38.9</c:v>
                </c:pt>
                <c:pt idx="6">
                  <c:v>39.299999999999997</c:v>
                </c:pt>
                <c:pt idx="7">
                  <c:v>49</c:v>
                </c:pt>
                <c:pt idx="8">
                  <c:v>49</c:v>
                </c:pt>
                <c:pt idx="9">
                  <c:v>49.6</c:v>
                </c:pt>
                <c:pt idx="10">
                  <c:v>55.7</c:v>
                </c:pt>
                <c:pt idx="11">
                  <c:v>61.15</c:v>
                </c:pt>
                <c:pt idx="12">
                  <c:v>61.5</c:v>
                </c:pt>
                <c:pt idx="13">
                  <c:v>75</c:v>
                </c:pt>
                <c:pt idx="14">
                  <c:v>44.15</c:v>
                </c:pt>
              </c:numCache>
            </c:numRef>
          </c:val>
          <c:extLst>
            <c:ext xmlns:c16="http://schemas.microsoft.com/office/drawing/2014/chart" uri="{C3380CC4-5D6E-409C-BE32-E72D297353CC}">
              <c16:uniqueId val="{00000002-15CA-4125-A8D4-C39B49CD8D16}"/>
            </c:ext>
          </c:extLst>
        </c:ser>
        <c:ser>
          <c:idx val="1"/>
          <c:order val="1"/>
          <c:tx>
            <c:strRef>
              <c:f>'KP HIV testing'!$D$1</c:f>
              <c:strCache>
                <c:ptCount val="1"/>
                <c:pt idx="0">
                  <c:v>Response gap to reach Fast-Track target</c:v>
                </c:pt>
              </c:strCache>
            </c:strRef>
          </c:tx>
          <c:spPr>
            <a:solidFill>
              <a:sysClr val="window" lastClr="FFFFFF">
                <a:lumMod val="75000"/>
              </a:sysClr>
            </a:solidFill>
            <a:ln>
              <a:solidFill>
                <a:sysClr val="window" lastClr="FFFFFF"/>
              </a:solidFill>
            </a:ln>
          </c:spPr>
          <c:invertIfNegative val="0"/>
          <c:dPt>
            <c:idx val="15"/>
            <c:invertIfNegative val="0"/>
            <c:bubble3D val="0"/>
            <c:spPr>
              <a:pattFill prst="dkUpDiag">
                <a:fgClr>
                  <a:sysClr val="window" lastClr="FFFFFF">
                    <a:lumMod val="75000"/>
                  </a:sysClr>
                </a:fgClr>
                <a:bgClr>
                  <a:sysClr val="window" lastClr="FFFFFF"/>
                </a:bgClr>
              </a:pattFill>
              <a:ln>
                <a:solidFill>
                  <a:sysClr val="window" lastClr="FFFFFF"/>
                </a:solidFill>
              </a:ln>
            </c:spPr>
            <c:extLst>
              <c:ext xmlns:c16="http://schemas.microsoft.com/office/drawing/2014/chart" uri="{C3380CC4-5D6E-409C-BE32-E72D297353CC}">
                <c16:uniqueId val="{00000004-15CA-4125-A8D4-C39B49CD8D16}"/>
              </c:ext>
            </c:extLst>
          </c:dPt>
          <c:cat>
            <c:strRef>
              <c:f>'KP HIV testing'!$B$2:$B$16</c:f>
              <c:strCache>
                <c:ptCount val="15"/>
                <c:pt idx="0">
                  <c:v>Sri Lanka (2018)</c:v>
                </c:pt>
                <c:pt idx="1">
                  <c:v>Bangladesh (2016)</c:v>
                </c:pt>
                <c:pt idx="2">
                  <c:v>Philippines (2015)</c:v>
                </c:pt>
                <c:pt idx="3">
                  <c:v>Myanmar (2017)</c:v>
                </c:pt>
                <c:pt idx="4">
                  <c:v>Indonesia (2015)</c:v>
                </c:pt>
                <c:pt idx="5">
                  <c:v>Malaysia (2017)</c:v>
                </c:pt>
                <c:pt idx="6">
                  <c:v>Pakistan (2016-17)</c:v>
                </c:pt>
                <c:pt idx="7">
                  <c:v>Australia (2015)</c:v>
                </c:pt>
                <c:pt idx="8">
                  <c:v>Nepal (2017)</c:v>
                </c:pt>
                <c:pt idx="9">
                  <c:v>India (2014-15)</c:v>
                </c:pt>
                <c:pt idx="10">
                  <c:v>China (2018)</c:v>
                </c:pt>
                <c:pt idx="11">
                  <c:v>Thailand (2014)</c:v>
                </c:pt>
                <c:pt idx="12">
                  <c:v>Viet Nam (2017)</c:v>
                </c:pt>
                <c:pt idx="13">
                  <c:v>Cambodia (2017)</c:v>
                </c:pt>
                <c:pt idx="14">
                  <c:v>Regional median</c:v>
                </c:pt>
              </c:strCache>
            </c:strRef>
          </c:cat>
          <c:val>
            <c:numRef>
              <c:f>'KP HIV testing'!$D$2:$D$16</c:f>
              <c:numCache>
                <c:formatCode>0</c:formatCode>
                <c:ptCount val="15"/>
                <c:pt idx="0">
                  <c:v>82.3</c:v>
                </c:pt>
                <c:pt idx="1">
                  <c:v>63.2</c:v>
                </c:pt>
                <c:pt idx="2">
                  <c:v>63</c:v>
                </c:pt>
                <c:pt idx="3">
                  <c:v>62.1</c:v>
                </c:pt>
                <c:pt idx="4">
                  <c:v>51.17</c:v>
                </c:pt>
                <c:pt idx="5">
                  <c:v>51.1</c:v>
                </c:pt>
                <c:pt idx="6">
                  <c:v>50.7</c:v>
                </c:pt>
                <c:pt idx="7">
                  <c:v>41</c:v>
                </c:pt>
                <c:pt idx="8">
                  <c:v>41</c:v>
                </c:pt>
                <c:pt idx="9">
                  <c:v>40.4</c:v>
                </c:pt>
                <c:pt idx="10">
                  <c:v>34.299999999999997</c:v>
                </c:pt>
                <c:pt idx="11">
                  <c:v>28.85</c:v>
                </c:pt>
                <c:pt idx="12">
                  <c:v>28.5</c:v>
                </c:pt>
                <c:pt idx="13">
                  <c:v>15</c:v>
                </c:pt>
                <c:pt idx="14">
                  <c:v>45.85</c:v>
                </c:pt>
              </c:numCache>
            </c:numRef>
          </c:val>
          <c:extLst>
            <c:ext xmlns:c16="http://schemas.microsoft.com/office/drawing/2014/chart" uri="{C3380CC4-5D6E-409C-BE32-E72D297353CC}">
              <c16:uniqueId val="{00000005-15CA-4125-A8D4-C39B49CD8D16}"/>
            </c:ext>
          </c:extLst>
        </c:ser>
        <c:ser>
          <c:idx val="2"/>
          <c:order val="2"/>
          <c:tx>
            <c:strRef>
              <c:f>'KP HIV testing'!$E$1</c:f>
              <c:strCache>
                <c:ptCount val="1"/>
                <c:pt idx="0">
                  <c:v>10%</c:v>
                </c:pt>
              </c:strCache>
            </c:strRef>
          </c:tx>
          <c:spPr>
            <a:noFill/>
          </c:spPr>
          <c:invertIfNegative val="0"/>
          <c:cat>
            <c:strRef>
              <c:f>'KP HIV testing'!$B$2:$B$16</c:f>
              <c:strCache>
                <c:ptCount val="15"/>
                <c:pt idx="0">
                  <c:v>Sri Lanka (2018)</c:v>
                </c:pt>
                <c:pt idx="1">
                  <c:v>Bangladesh (2016)</c:v>
                </c:pt>
                <c:pt idx="2">
                  <c:v>Philippines (2015)</c:v>
                </c:pt>
                <c:pt idx="3">
                  <c:v>Myanmar (2017)</c:v>
                </c:pt>
                <c:pt idx="4">
                  <c:v>Indonesia (2015)</c:v>
                </c:pt>
                <c:pt idx="5">
                  <c:v>Malaysia (2017)</c:v>
                </c:pt>
                <c:pt idx="6">
                  <c:v>Pakistan (2016-17)</c:v>
                </c:pt>
                <c:pt idx="7">
                  <c:v>Australia (2015)</c:v>
                </c:pt>
                <c:pt idx="8">
                  <c:v>Nepal (2017)</c:v>
                </c:pt>
                <c:pt idx="9">
                  <c:v>India (2014-15)</c:v>
                </c:pt>
                <c:pt idx="10">
                  <c:v>China (2018)</c:v>
                </c:pt>
                <c:pt idx="11">
                  <c:v>Thailand (2014)</c:v>
                </c:pt>
                <c:pt idx="12">
                  <c:v>Viet Nam (2017)</c:v>
                </c:pt>
                <c:pt idx="13">
                  <c:v>Cambodia (2017)</c:v>
                </c:pt>
                <c:pt idx="14">
                  <c:v>Regional median</c:v>
                </c:pt>
              </c:strCache>
            </c:strRef>
          </c:cat>
          <c:val>
            <c:numRef>
              <c:f>'KP HIV testing'!$E$2:$E$16</c:f>
              <c:numCache>
                <c:formatCode>General</c:formatCode>
                <c:ptCount val="15"/>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numCache>
            </c:numRef>
          </c:val>
          <c:extLst>
            <c:ext xmlns:c16="http://schemas.microsoft.com/office/drawing/2014/chart" uri="{C3380CC4-5D6E-409C-BE32-E72D297353CC}">
              <c16:uniqueId val="{00000006-15CA-4125-A8D4-C39B49CD8D16}"/>
            </c:ext>
          </c:extLst>
        </c:ser>
        <c:dLbls>
          <c:showLegendKey val="0"/>
          <c:showVal val="0"/>
          <c:showCatName val="0"/>
          <c:showSerName val="0"/>
          <c:showPercent val="0"/>
          <c:showBubbleSize val="0"/>
        </c:dLbls>
        <c:gapWidth val="35"/>
        <c:overlap val="100"/>
        <c:axId val="270227328"/>
        <c:axId val="270228864"/>
      </c:barChart>
      <c:scatterChart>
        <c:scatterStyle val="smoothMarker"/>
        <c:varyColors val="0"/>
        <c:ser>
          <c:idx val="3"/>
          <c:order val="3"/>
          <c:tx>
            <c:strRef>
              <c:f>'KP HIV testing'!#REF!</c:f>
              <c:strCache>
                <c:ptCount val="1"/>
                <c:pt idx="0">
                  <c:v>#REF!</c:v>
                </c:pt>
              </c:strCache>
            </c:strRef>
          </c:tx>
          <c:spPr>
            <a:ln w="22225">
              <a:solidFill>
                <a:srgbClr val="F15B40"/>
              </a:solidFill>
              <a:prstDash val="sysDash"/>
            </a:ln>
          </c:spPr>
          <c:marker>
            <c:symbol val="none"/>
          </c:marker>
          <c:xVal>
            <c:numRef>
              <c:f>'KP HIV testing'!#REF!</c:f>
            </c:numRef>
          </c:xVal>
          <c:yVal>
            <c:numRef>
              <c:f>'KP HIV testing'!#REF!</c:f>
              <c:numCache>
                <c:formatCode>General</c:formatCode>
                <c:ptCount val="1"/>
                <c:pt idx="0">
                  <c:v>1</c:v>
                </c:pt>
              </c:numCache>
            </c:numRef>
          </c:yVal>
          <c:smooth val="1"/>
          <c:extLst>
            <c:ext xmlns:c16="http://schemas.microsoft.com/office/drawing/2014/chart" uri="{C3380CC4-5D6E-409C-BE32-E72D297353CC}">
              <c16:uniqueId val="{00000007-15CA-4125-A8D4-C39B49CD8D16}"/>
            </c:ext>
          </c:extLst>
        </c:ser>
        <c:ser>
          <c:idx val="4"/>
          <c:order val="4"/>
          <c:tx>
            <c:strRef>
              <c:f>'KP HIV testing'!$C$27</c:f>
              <c:strCache>
                <c:ptCount val="1"/>
                <c:pt idx="0">
                  <c:v>target</c:v>
                </c:pt>
              </c:strCache>
            </c:strRef>
          </c:tx>
          <c:spPr>
            <a:ln w="22225">
              <a:solidFill>
                <a:srgbClr val="E31837"/>
              </a:solidFill>
              <a:prstDash val="dash"/>
            </a:ln>
          </c:spPr>
          <c:marker>
            <c:symbol val="none"/>
          </c:marker>
          <c:xVal>
            <c:numRef>
              <c:f>'KP HIV testing'!$B$28:$B$29</c:f>
              <c:numCache>
                <c:formatCode>General</c:formatCode>
                <c:ptCount val="2"/>
                <c:pt idx="0">
                  <c:v>0</c:v>
                </c:pt>
                <c:pt idx="1">
                  <c:v>1</c:v>
                </c:pt>
              </c:numCache>
            </c:numRef>
          </c:xVal>
          <c:yVal>
            <c:numRef>
              <c:f>'KP HIV testing'!$C$28:$C$29</c:f>
              <c:numCache>
                <c:formatCode>General</c:formatCode>
                <c:ptCount val="2"/>
                <c:pt idx="0">
                  <c:v>90</c:v>
                </c:pt>
                <c:pt idx="1">
                  <c:v>90</c:v>
                </c:pt>
              </c:numCache>
            </c:numRef>
          </c:yVal>
          <c:smooth val="1"/>
          <c:extLst>
            <c:ext xmlns:c16="http://schemas.microsoft.com/office/drawing/2014/chart" uri="{C3380CC4-5D6E-409C-BE32-E72D297353CC}">
              <c16:uniqueId val="{00000008-15CA-4125-A8D4-C39B49CD8D16}"/>
            </c:ext>
          </c:extLst>
        </c:ser>
        <c:dLbls>
          <c:showLegendKey val="0"/>
          <c:showVal val="0"/>
          <c:showCatName val="0"/>
          <c:showSerName val="0"/>
          <c:showPercent val="0"/>
          <c:showBubbleSize val="0"/>
        </c:dLbls>
        <c:axId val="270232192"/>
        <c:axId val="270230656"/>
      </c:scatterChart>
      <c:catAx>
        <c:axId val="270227328"/>
        <c:scaling>
          <c:orientation val="minMax"/>
        </c:scaling>
        <c:delete val="0"/>
        <c:axPos val="b"/>
        <c:numFmt formatCode="General" sourceLinked="1"/>
        <c:majorTickMark val="out"/>
        <c:minorTickMark val="none"/>
        <c:tickLblPos val="nextTo"/>
        <c:txPr>
          <a:bodyPr rot="-3000000"/>
          <a:lstStyle/>
          <a:p>
            <a:pPr>
              <a:defRPr/>
            </a:pPr>
            <a:endParaRPr lang="en-US"/>
          </a:p>
        </c:txPr>
        <c:crossAx val="270228864"/>
        <c:crosses val="autoZero"/>
        <c:auto val="1"/>
        <c:lblAlgn val="ctr"/>
        <c:lblOffset val="100"/>
        <c:noMultiLvlLbl val="0"/>
      </c:catAx>
      <c:valAx>
        <c:axId val="270228864"/>
        <c:scaling>
          <c:orientation val="minMax"/>
          <c:max val="1"/>
        </c:scaling>
        <c:delete val="0"/>
        <c:axPos val="l"/>
        <c:numFmt formatCode="0%" sourceLinked="1"/>
        <c:majorTickMark val="out"/>
        <c:minorTickMark val="none"/>
        <c:tickLblPos val="nextTo"/>
        <c:crossAx val="270227328"/>
        <c:crosses val="autoZero"/>
        <c:crossBetween val="between"/>
        <c:majorUnit val="0.5"/>
      </c:valAx>
      <c:valAx>
        <c:axId val="270230656"/>
        <c:scaling>
          <c:orientation val="minMax"/>
          <c:max val="100"/>
          <c:min val="0"/>
        </c:scaling>
        <c:delete val="0"/>
        <c:axPos val="r"/>
        <c:numFmt formatCode="General" sourceLinked="1"/>
        <c:majorTickMark val="none"/>
        <c:minorTickMark val="none"/>
        <c:tickLblPos val="none"/>
        <c:spPr>
          <a:ln>
            <a:noFill/>
          </a:ln>
        </c:spPr>
        <c:crossAx val="270232192"/>
        <c:crosses val="max"/>
        <c:crossBetween val="midCat"/>
        <c:majorUnit val="10"/>
      </c:valAx>
      <c:valAx>
        <c:axId val="270232192"/>
        <c:scaling>
          <c:orientation val="minMax"/>
          <c:max val="1"/>
          <c:min val="0"/>
        </c:scaling>
        <c:delete val="1"/>
        <c:axPos val="t"/>
        <c:numFmt formatCode="General" sourceLinked="1"/>
        <c:majorTickMark val="out"/>
        <c:minorTickMark val="none"/>
        <c:tickLblPos val="nextTo"/>
        <c:crossAx val="270230656"/>
        <c:crosses val="max"/>
        <c:crossBetween val="midCat"/>
        <c:majorUnit val="1"/>
      </c:valAx>
    </c:plotArea>
    <c:legend>
      <c:legendPos val="b"/>
      <c:legendEntry>
        <c:idx val="2"/>
        <c:delete val="1"/>
      </c:legendEntry>
      <c:legendEntry>
        <c:idx val="3"/>
        <c:delete val="1"/>
      </c:legendEntry>
      <c:legendEntry>
        <c:idx val="4"/>
        <c:delete val="1"/>
      </c:legendEntry>
      <c:overlay val="0"/>
    </c:legend>
    <c:plotVisOnly val="1"/>
    <c:dispBlanksAs val="gap"/>
    <c:showDLblsOverMax val="0"/>
  </c:chart>
  <c:spPr>
    <a:ln>
      <a:no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250967921803238E-2"/>
          <c:y val="8.7575228689449447E-2"/>
          <c:w val="0.92857152839062584"/>
          <c:h val="0.66532603743990837"/>
        </c:manualLayout>
      </c:layout>
      <c:barChart>
        <c:barDir val="col"/>
        <c:grouping val="clustered"/>
        <c:varyColors val="0"/>
        <c:ser>
          <c:idx val="0"/>
          <c:order val="0"/>
          <c:tx>
            <c:strRef>
              <c:f>testing_gender!$D$3</c:f>
              <c:strCache>
                <c:ptCount val="1"/>
                <c:pt idx="0">
                  <c:v>Male PWID</c:v>
                </c:pt>
              </c:strCache>
            </c:strRef>
          </c:tx>
          <c:spPr>
            <a:solidFill>
              <a:srgbClr val="63CDF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testing_gender!$B$4:$C$14</c:f>
              <c:multiLvlStrCache>
                <c:ptCount val="11"/>
                <c:lvl>
                  <c:pt idx="0">
                    <c:v>2015</c:v>
                  </c:pt>
                  <c:pt idx="1">
                    <c:v>2016</c:v>
                  </c:pt>
                  <c:pt idx="2">
                    <c:v>2013</c:v>
                  </c:pt>
                  <c:pt idx="3">
                    <c:v>2014</c:v>
                  </c:pt>
                  <c:pt idx="4">
                    <c:v>2015</c:v>
                  </c:pt>
                  <c:pt idx="5">
                    <c:v>2018</c:v>
                  </c:pt>
                  <c:pt idx="6">
                    <c:v>2015</c:v>
                  </c:pt>
                  <c:pt idx="7">
                    <c:v>2017</c:v>
                  </c:pt>
                  <c:pt idx="8">
                    <c:v>2016-17</c:v>
                  </c:pt>
                  <c:pt idx="9">
                    <c:v>2013</c:v>
                  </c:pt>
                  <c:pt idx="10">
                    <c:v>2015</c:v>
                  </c:pt>
                </c:lvl>
                <c:lvl>
                  <c:pt idx="0">
                    <c:v>Australia</c:v>
                  </c:pt>
                  <c:pt idx="1">
                    <c:v>Cambodia</c:v>
                  </c:pt>
                  <c:pt idx="2">
                    <c:v>China</c:v>
                  </c:pt>
                  <c:pt idx="6">
                    <c:v>Indonesia*</c:v>
                  </c:pt>
                  <c:pt idx="7">
                    <c:v>Myanmar*</c:v>
                  </c:pt>
                  <c:pt idx="8">
                    <c:v>Pakistan*</c:v>
                  </c:pt>
                  <c:pt idx="9">
                    <c:v>Philippines</c:v>
                  </c:pt>
                </c:lvl>
              </c:multiLvlStrCache>
            </c:multiLvlStrRef>
          </c:cat>
          <c:val>
            <c:numRef>
              <c:f>testing_gender!$D$4:$D$14</c:f>
              <c:numCache>
                <c:formatCode>0</c:formatCode>
                <c:ptCount val="11"/>
                <c:pt idx="0">
                  <c:v>48</c:v>
                </c:pt>
                <c:pt idx="1">
                  <c:v>76.2</c:v>
                </c:pt>
                <c:pt idx="2">
                  <c:v>37.4</c:v>
                </c:pt>
                <c:pt idx="3">
                  <c:v>39.299999999999997</c:v>
                </c:pt>
                <c:pt idx="4">
                  <c:v>73.3</c:v>
                </c:pt>
                <c:pt idx="5">
                  <c:v>55.1</c:v>
                </c:pt>
                <c:pt idx="6">
                  <c:v>39.549999999999997</c:v>
                </c:pt>
                <c:pt idx="7" formatCode="General">
                  <c:v>27.7</c:v>
                </c:pt>
                <c:pt idx="8" formatCode="General">
                  <c:v>39.1</c:v>
                </c:pt>
                <c:pt idx="9">
                  <c:v>6.8</c:v>
                </c:pt>
                <c:pt idx="10">
                  <c:v>20.61</c:v>
                </c:pt>
              </c:numCache>
            </c:numRef>
          </c:val>
          <c:extLst>
            <c:ext xmlns:c16="http://schemas.microsoft.com/office/drawing/2014/chart" uri="{C3380CC4-5D6E-409C-BE32-E72D297353CC}">
              <c16:uniqueId val="{00000000-4756-4E9B-B3EE-8C50F6E5FE31}"/>
            </c:ext>
          </c:extLst>
        </c:ser>
        <c:ser>
          <c:idx val="1"/>
          <c:order val="1"/>
          <c:tx>
            <c:strRef>
              <c:f>testing_gender!$E$3</c:f>
              <c:strCache>
                <c:ptCount val="1"/>
                <c:pt idx="0">
                  <c:v>Female PWID</c:v>
                </c:pt>
              </c:strCache>
            </c:strRef>
          </c:tx>
          <c:spPr>
            <a:solidFill>
              <a:srgbClr val="F15B4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testing_gender!$B$4:$C$14</c:f>
              <c:multiLvlStrCache>
                <c:ptCount val="11"/>
                <c:lvl>
                  <c:pt idx="0">
                    <c:v>2015</c:v>
                  </c:pt>
                  <c:pt idx="1">
                    <c:v>2016</c:v>
                  </c:pt>
                  <c:pt idx="2">
                    <c:v>2013</c:v>
                  </c:pt>
                  <c:pt idx="3">
                    <c:v>2014</c:v>
                  </c:pt>
                  <c:pt idx="4">
                    <c:v>2015</c:v>
                  </c:pt>
                  <c:pt idx="5">
                    <c:v>2018</c:v>
                  </c:pt>
                  <c:pt idx="6">
                    <c:v>2015</c:v>
                  </c:pt>
                  <c:pt idx="7">
                    <c:v>2017</c:v>
                  </c:pt>
                  <c:pt idx="8">
                    <c:v>2016-17</c:v>
                  </c:pt>
                  <c:pt idx="9">
                    <c:v>2013</c:v>
                  </c:pt>
                  <c:pt idx="10">
                    <c:v>2015</c:v>
                  </c:pt>
                </c:lvl>
                <c:lvl>
                  <c:pt idx="0">
                    <c:v>Australia</c:v>
                  </c:pt>
                  <c:pt idx="1">
                    <c:v>Cambodia</c:v>
                  </c:pt>
                  <c:pt idx="2">
                    <c:v>China</c:v>
                  </c:pt>
                  <c:pt idx="6">
                    <c:v>Indonesia*</c:v>
                  </c:pt>
                  <c:pt idx="7">
                    <c:v>Myanmar*</c:v>
                  </c:pt>
                  <c:pt idx="8">
                    <c:v>Pakistan*</c:v>
                  </c:pt>
                  <c:pt idx="9">
                    <c:v>Philippines</c:v>
                  </c:pt>
                </c:lvl>
              </c:multiLvlStrCache>
            </c:multiLvlStrRef>
          </c:cat>
          <c:val>
            <c:numRef>
              <c:f>testing_gender!$E$4:$E$14</c:f>
              <c:numCache>
                <c:formatCode>0</c:formatCode>
                <c:ptCount val="11"/>
                <c:pt idx="0">
                  <c:v>53</c:v>
                </c:pt>
                <c:pt idx="1">
                  <c:v>70.2</c:v>
                </c:pt>
                <c:pt idx="2">
                  <c:v>46</c:v>
                </c:pt>
                <c:pt idx="3">
                  <c:v>49.3</c:v>
                </c:pt>
                <c:pt idx="4">
                  <c:v>73.7</c:v>
                </c:pt>
                <c:pt idx="5">
                  <c:v>61</c:v>
                </c:pt>
                <c:pt idx="6">
                  <c:v>41.18</c:v>
                </c:pt>
                <c:pt idx="7" formatCode="General">
                  <c:v>43.7</c:v>
                </c:pt>
                <c:pt idx="8" formatCode="General">
                  <c:v>78.3</c:v>
                </c:pt>
                <c:pt idx="9">
                  <c:v>3</c:v>
                </c:pt>
                <c:pt idx="10">
                  <c:v>18.45</c:v>
                </c:pt>
              </c:numCache>
            </c:numRef>
          </c:val>
          <c:extLst>
            <c:ext xmlns:c16="http://schemas.microsoft.com/office/drawing/2014/chart" uri="{C3380CC4-5D6E-409C-BE32-E72D297353CC}">
              <c16:uniqueId val="{00000001-4756-4E9B-B3EE-8C50F6E5FE31}"/>
            </c:ext>
          </c:extLst>
        </c:ser>
        <c:dLbls>
          <c:showLegendKey val="0"/>
          <c:showVal val="0"/>
          <c:showCatName val="0"/>
          <c:showSerName val="0"/>
          <c:showPercent val="0"/>
          <c:showBubbleSize val="0"/>
        </c:dLbls>
        <c:gapWidth val="150"/>
        <c:overlap val="-10"/>
        <c:axId val="271272576"/>
        <c:axId val="271274368"/>
      </c:barChart>
      <c:scatterChart>
        <c:scatterStyle val="smoothMarker"/>
        <c:varyColors val="0"/>
        <c:ser>
          <c:idx val="2"/>
          <c:order val="2"/>
          <c:tx>
            <c:strRef>
              <c:f>testing_gender!$K$1</c:f>
              <c:strCache>
                <c:ptCount val="1"/>
                <c:pt idx="0">
                  <c:v>tar 1</c:v>
                </c:pt>
              </c:strCache>
            </c:strRef>
          </c:tx>
          <c:spPr>
            <a:ln w="19050">
              <a:solidFill>
                <a:srgbClr val="33CCCC"/>
              </a:solidFill>
              <a:prstDash val="sysDash"/>
            </a:ln>
          </c:spPr>
          <c:marker>
            <c:symbol val="none"/>
          </c:marker>
          <c:xVal>
            <c:numRef>
              <c:f>testing_gender!$J$2:$J$3</c:f>
              <c:numCache>
                <c:formatCode>General</c:formatCode>
                <c:ptCount val="2"/>
                <c:pt idx="0">
                  <c:v>0</c:v>
                </c:pt>
                <c:pt idx="1">
                  <c:v>1</c:v>
                </c:pt>
              </c:numCache>
            </c:numRef>
          </c:xVal>
          <c:yVal>
            <c:numRef>
              <c:f>testing_gender!$K$2:$K$3</c:f>
              <c:numCache>
                <c:formatCode>General</c:formatCode>
                <c:ptCount val="2"/>
                <c:pt idx="0">
                  <c:v>90</c:v>
                </c:pt>
                <c:pt idx="1">
                  <c:v>90</c:v>
                </c:pt>
              </c:numCache>
            </c:numRef>
          </c:yVal>
          <c:smooth val="1"/>
          <c:extLst>
            <c:ext xmlns:c16="http://schemas.microsoft.com/office/drawing/2014/chart" uri="{C3380CC4-5D6E-409C-BE32-E72D297353CC}">
              <c16:uniqueId val="{00000002-4756-4E9B-B3EE-8C50F6E5FE31}"/>
            </c:ext>
          </c:extLst>
        </c:ser>
        <c:dLbls>
          <c:showLegendKey val="0"/>
          <c:showVal val="0"/>
          <c:showCatName val="0"/>
          <c:showSerName val="0"/>
          <c:showPercent val="0"/>
          <c:showBubbleSize val="0"/>
        </c:dLbls>
        <c:axId val="271277440"/>
        <c:axId val="271275904"/>
      </c:scatterChart>
      <c:catAx>
        <c:axId val="271272576"/>
        <c:scaling>
          <c:orientation val="minMax"/>
        </c:scaling>
        <c:delete val="0"/>
        <c:axPos val="b"/>
        <c:numFmt formatCode="General" sourceLinked="0"/>
        <c:majorTickMark val="out"/>
        <c:minorTickMark val="none"/>
        <c:tickLblPos val="nextTo"/>
        <c:crossAx val="271274368"/>
        <c:crosses val="autoZero"/>
        <c:auto val="1"/>
        <c:lblAlgn val="ctr"/>
        <c:lblOffset val="100"/>
        <c:noMultiLvlLbl val="0"/>
      </c:catAx>
      <c:valAx>
        <c:axId val="271274368"/>
        <c:scaling>
          <c:orientation val="minMax"/>
          <c:max val="100"/>
          <c:min val="0"/>
        </c:scaling>
        <c:delete val="0"/>
        <c:axPos val="l"/>
        <c:majorGridlines>
          <c:spPr>
            <a:ln>
              <a:solidFill>
                <a:schemeClr val="accent1">
                  <a:lumMod val="20000"/>
                  <a:lumOff val="80000"/>
                </a:schemeClr>
              </a:solidFill>
              <a:prstDash val="sysDash"/>
            </a:ln>
          </c:spPr>
        </c:majorGridlines>
        <c:title>
          <c:tx>
            <c:rich>
              <a:bodyPr/>
              <a:lstStyle/>
              <a:p>
                <a:pPr>
                  <a:defRPr/>
                </a:pPr>
                <a:r>
                  <a:rPr lang="en-US" b="0" dirty="0"/>
                  <a:t>HIV testing coverage (%)</a:t>
                </a:r>
              </a:p>
            </c:rich>
          </c:tx>
          <c:overlay val="0"/>
        </c:title>
        <c:numFmt formatCode="0" sourceLinked="1"/>
        <c:majorTickMark val="out"/>
        <c:minorTickMark val="none"/>
        <c:tickLblPos val="nextTo"/>
        <c:crossAx val="271272576"/>
        <c:crosses val="autoZero"/>
        <c:crossBetween val="between"/>
        <c:majorUnit val="50"/>
      </c:valAx>
      <c:valAx>
        <c:axId val="271275904"/>
        <c:scaling>
          <c:orientation val="minMax"/>
          <c:max val="100"/>
          <c:min val="0"/>
        </c:scaling>
        <c:delete val="1"/>
        <c:axPos val="r"/>
        <c:numFmt formatCode="General" sourceLinked="1"/>
        <c:majorTickMark val="out"/>
        <c:minorTickMark val="none"/>
        <c:tickLblPos val="nextTo"/>
        <c:crossAx val="271277440"/>
        <c:crosses val="max"/>
        <c:crossBetween val="midCat"/>
        <c:majorUnit val="10"/>
      </c:valAx>
      <c:valAx>
        <c:axId val="271277440"/>
        <c:scaling>
          <c:orientation val="minMax"/>
          <c:max val="1"/>
          <c:min val="0"/>
        </c:scaling>
        <c:delete val="1"/>
        <c:axPos val="t"/>
        <c:numFmt formatCode="General" sourceLinked="1"/>
        <c:majorTickMark val="out"/>
        <c:minorTickMark val="none"/>
        <c:tickLblPos val="nextTo"/>
        <c:crossAx val="271275904"/>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26B73"/>
              </a:solidFill>
              <a:ln>
                <a:solidFill>
                  <a:schemeClr val="bg1"/>
                </a:solidFill>
              </a:ln>
            </c:spPr>
            <c:extLst>
              <c:ext xmlns:c16="http://schemas.microsoft.com/office/drawing/2014/chart" uri="{C3380CC4-5D6E-409C-BE32-E72D297353CC}">
                <c16:uniqueId val="{00000001-AF4F-4105-BB98-7C5C5FBF4130}"/>
              </c:ext>
            </c:extLst>
          </c:dPt>
          <c:dPt>
            <c:idx val="1"/>
            <c:bubble3D val="0"/>
            <c:spPr>
              <a:solidFill>
                <a:srgbClr val="B6AEA7"/>
              </a:solidFill>
              <a:ln>
                <a:solidFill>
                  <a:schemeClr val="bg1"/>
                </a:solidFill>
              </a:ln>
            </c:spPr>
            <c:extLst>
              <c:ext xmlns:c16="http://schemas.microsoft.com/office/drawing/2014/chart" uri="{C3380CC4-5D6E-409C-BE32-E72D297353CC}">
                <c16:uniqueId val="{00000003-AF4F-4105-BB98-7C5C5FBF4130}"/>
              </c:ext>
            </c:extLst>
          </c:dPt>
          <c:dPt>
            <c:idx val="2"/>
            <c:bubble3D val="0"/>
            <c:spPr>
              <a:solidFill>
                <a:schemeClr val="bg1"/>
              </a:solidFill>
              <a:ln>
                <a:noFill/>
              </a:ln>
            </c:spPr>
            <c:extLst>
              <c:ext xmlns:c16="http://schemas.microsoft.com/office/drawing/2014/chart" uri="{C3380CC4-5D6E-409C-BE32-E72D297353CC}">
                <c16:uniqueId val="{00000005-AF4F-4105-BB98-7C5C5FBF4130}"/>
              </c:ext>
            </c:extLst>
          </c:dPt>
          <c:cat>
            <c:strRef>
              <c:f>'testing and Treatment'!$B$2:$D$2</c:f>
              <c:strCache>
                <c:ptCount val="3"/>
                <c:pt idx="0">
                  <c:v>Testing coverage</c:v>
                </c:pt>
                <c:pt idx="1">
                  <c:v>Gap to 90</c:v>
                </c:pt>
                <c:pt idx="2">
                  <c:v>gap to 100</c:v>
                </c:pt>
              </c:strCache>
            </c:strRef>
          </c:cat>
          <c:val>
            <c:numRef>
              <c:f>'testing and Treatment'!$B$3:$D$3</c:f>
              <c:numCache>
                <c:formatCode>General</c:formatCode>
                <c:ptCount val="3"/>
                <c:pt idx="0">
                  <c:v>55.7</c:v>
                </c:pt>
                <c:pt idx="1">
                  <c:v>34.299999999999997</c:v>
                </c:pt>
                <c:pt idx="2">
                  <c:v>10</c:v>
                </c:pt>
              </c:numCache>
            </c:numRef>
          </c:val>
          <c:extLst>
            <c:ext xmlns:c16="http://schemas.microsoft.com/office/drawing/2014/chart" uri="{C3380CC4-5D6E-409C-BE32-E72D297353CC}">
              <c16:uniqueId val="{00000006-AF4F-4105-BB98-7C5C5FBF4130}"/>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00A99A"/>
              </a:solidFill>
              <a:ln>
                <a:solidFill>
                  <a:schemeClr val="bg1"/>
                </a:solidFill>
              </a:ln>
            </c:spPr>
            <c:extLst>
              <c:ext xmlns:c16="http://schemas.microsoft.com/office/drawing/2014/chart" uri="{C3380CC4-5D6E-409C-BE32-E72D297353CC}">
                <c16:uniqueId val="{00000001-E287-49C9-BE62-F4C4C8D13DD4}"/>
              </c:ext>
            </c:extLst>
          </c:dPt>
          <c:dPt>
            <c:idx val="1"/>
            <c:bubble3D val="0"/>
            <c:spPr>
              <a:solidFill>
                <a:srgbClr val="B6AEA7"/>
              </a:solidFill>
              <a:ln>
                <a:solidFill>
                  <a:schemeClr val="bg1"/>
                </a:solidFill>
              </a:ln>
            </c:spPr>
            <c:extLst>
              <c:ext xmlns:c16="http://schemas.microsoft.com/office/drawing/2014/chart" uri="{C3380CC4-5D6E-409C-BE32-E72D297353CC}">
                <c16:uniqueId val="{00000003-E287-49C9-BE62-F4C4C8D13DD4}"/>
              </c:ext>
            </c:extLst>
          </c:dPt>
          <c:dPt>
            <c:idx val="2"/>
            <c:bubble3D val="0"/>
            <c:spPr>
              <a:solidFill>
                <a:schemeClr val="bg1"/>
              </a:solidFill>
              <a:ln>
                <a:noFill/>
              </a:ln>
            </c:spPr>
            <c:extLst>
              <c:ext xmlns:c16="http://schemas.microsoft.com/office/drawing/2014/chart" uri="{C3380CC4-5D6E-409C-BE32-E72D297353CC}">
                <c16:uniqueId val="{00000005-E287-49C9-BE62-F4C4C8D13DD4}"/>
              </c:ext>
            </c:extLst>
          </c:dPt>
          <c:cat>
            <c:strRef>
              <c:f>'testing and Treatment'!$F$2:$H$2</c:f>
              <c:strCache>
                <c:ptCount val="3"/>
                <c:pt idx="0">
                  <c:v>Treatment coverage</c:v>
                </c:pt>
                <c:pt idx="1">
                  <c:v>Gap to 81</c:v>
                </c:pt>
                <c:pt idx="2">
                  <c:v>Gap to 100</c:v>
                </c:pt>
              </c:strCache>
            </c:strRef>
          </c:cat>
          <c:val>
            <c:numRef>
              <c:f>'testing and Treatment'!$F$3:$H$3</c:f>
              <c:numCache>
                <c:formatCode>General</c:formatCode>
                <c:ptCount val="3"/>
                <c:pt idx="0">
                  <c:v>69.400000000000006</c:v>
                </c:pt>
                <c:pt idx="1">
                  <c:v>11.599999999999994</c:v>
                </c:pt>
                <c:pt idx="2">
                  <c:v>19</c:v>
                </c:pt>
              </c:numCache>
            </c:numRef>
          </c:val>
          <c:extLst>
            <c:ext xmlns:c16="http://schemas.microsoft.com/office/drawing/2014/chart" uri="{C3380CC4-5D6E-409C-BE32-E72D297353CC}">
              <c16:uniqueId val="{00000006-E287-49C9-BE62-F4C4C8D13DD4}"/>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26B73"/>
              </a:solidFill>
              <a:ln>
                <a:solidFill>
                  <a:schemeClr val="bg1"/>
                </a:solidFill>
              </a:ln>
            </c:spPr>
            <c:extLst>
              <c:ext xmlns:c16="http://schemas.microsoft.com/office/drawing/2014/chart" uri="{C3380CC4-5D6E-409C-BE32-E72D297353CC}">
                <c16:uniqueId val="{00000001-434C-4B3A-BEC4-F6FEFDB2A4D1}"/>
              </c:ext>
            </c:extLst>
          </c:dPt>
          <c:dPt>
            <c:idx val="1"/>
            <c:bubble3D val="0"/>
            <c:spPr>
              <a:solidFill>
                <a:srgbClr val="B6AEA7"/>
              </a:solidFill>
              <a:ln>
                <a:solidFill>
                  <a:schemeClr val="bg1"/>
                </a:solidFill>
              </a:ln>
            </c:spPr>
            <c:extLst>
              <c:ext xmlns:c16="http://schemas.microsoft.com/office/drawing/2014/chart" uri="{C3380CC4-5D6E-409C-BE32-E72D297353CC}">
                <c16:uniqueId val="{00000003-434C-4B3A-BEC4-F6FEFDB2A4D1}"/>
              </c:ext>
            </c:extLst>
          </c:dPt>
          <c:dPt>
            <c:idx val="2"/>
            <c:bubble3D val="0"/>
            <c:spPr>
              <a:solidFill>
                <a:schemeClr val="bg1"/>
              </a:solidFill>
              <a:ln>
                <a:noFill/>
              </a:ln>
            </c:spPr>
            <c:extLst>
              <c:ext xmlns:c16="http://schemas.microsoft.com/office/drawing/2014/chart" uri="{C3380CC4-5D6E-409C-BE32-E72D297353CC}">
                <c16:uniqueId val="{00000005-434C-4B3A-BEC4-F6FEFDB2A4D1}"/>
              </c:ext>
            </c:extLst>
          </c:dPt>
          <c:cat>
            <c:strRef>
              <c:f>'testing and Treatment'!$B$2:$D$2</c:f>
              <c:strCache>
                <c:ptCount val="3"/>
                <c:pt idx="0">
                  <c:v>Testing coverage</c:v>
                </c:pt>
                <c:pt idx="1">
                  <c:v>Gap to 90</c:v>
                </c:pt>
                <c:pt idx="2">
                  <c:v>gap to 100</c:v>
                </c:pt>
              </c:strCache>
            </c:strRef>
          </c:cat>
          <c:val>
            <c:numRef>
              <c:f>'testing and Treatment'!$B$5:$D$5</c:f>
              <c:numCache>
                <c:formatCode>General</c:formatCode>
                <c:ptCount val="3"/>
                <c:pt idx="0">
                  <c:v>62</c:v>
                </c:pt>
                <c:pt idx="1">
                  <c:v>28</c:v>
                </c:pt>
                <c:pt idx="2">
                  <c:v>10</c:v>
                </c:pt>
              </c:numCache>
            </c:numRef>
          </c:val>
          <c:extLst>
            <c:ext xmlns:c16="http://schemas.microsoft.com/office/drawing/2014/chart" uri="{C3380CC4-5D6E-409C-BE32-E72D297353CC}">
              <c16:uniqueId val="{00000006-434C-4B3A-BEC4-F6FEFDB2A4D1}"/>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26B73"/>
              </a:solidFill>
              <a:ln>
                <a:solidFill>
                  <a:schemeClr val="bg1"/>
                </a:solidFill>
              </a:ln>
            </c:spPr>
            <c:extLst>
              <c:ext xmlns:c16="http://schemas.microsoft.com/office/drawing/2014/chart" uri="{C3380CC4-5D6E-409C-BE32-E72D297353CC}">
                <c16:uniqueId val="{00000001-5990-436C-9328-2626DE6293EB}"/>
              </c:ext>
            </c:extLst>
          </c:dPt>
          <c:dPt>
            <c:idx val="1"/>
            <c:bubble3D val="0"/>
            <c:spPr>
              <a:solidFill>
                <a:srgbClr val="B6AEA7"/>
              </a:solidFill>
              <a:ln>
                <a:solidFill>
                  <a:schemeClr val="bg1"/>
                </a:solidFill>
              </a:ln>
            </c:spPr>
            <c:extLst>
              <c:ext xmlns:c16="http://schemas.microsoft.com/office/drawing/2014/chart" uri="{C3380CC4-5D6E-409C-BE32-E72D297353CC}">
                <c16:uniqueId val="{00000003-5990-436C-9328-2626DE6293EB}"/>
              </c:ext>
            </c:extLst>
          </c:dPt>
          <c:dPt>
            <c:idx val="2"/>
            <c:bubble3D val="0"/>
            <c:spPr>
              <a:solidFill>
                <a:schemeClr val="bg1"/>
              </a:solidFill>
              <a:ln>
                <a:noFill/>
              </a:ln>
            </c:spPr>
            <c:extLst>
              <c:ext xmlns:c16="http://schemas.microsoft.com/office/drawing/2014/chart" uri="{C3380CC4-5D6E-409C-BE32-E72D297353CC}">
                <c16:uniqueId val="{00000005-5990-436C-9328-2626DE6293EB}"/>
              </c:ext>
            </c:extLst>
          </c:dPt>
          <c:cat>
            <c:strRef>
              <c:f>'testing and Treatment'!$B$2:$D$2</c:f>
              <c:strCache>
                <c:ptCount val="3"/>
                <c:pt idx="0">
                  <c:v>Testing coverage</c:v>
                </c:pt>
                <c:pt idx="1">
                  <c:v>Gap to 90</c:v>
                </c:pt>
                <c:pt idx="2">
                  <c:v>gap to 100</c:v>
                </c:pt>
              </c:strCache>
            </c:strRef>
          </c:cat>
          <c:val>
            <c:numRef>
              <c:f>'testing and Treatment'!$B$4:$D$4</c:f>
              <c:numCache>
                <c:formatCode>General</c:formatCode>
                <c:ptCount val="3"/>
                <c:pt idx="0">
                  <c:v>28</c:v>
                </c:pt>
                <c:pt idx="1">
                  <c:v>62</c:v>
                </c:pt>
                <c:pt idx="2">
                  <c:v>10</c:v>
                </c:pt>
              </c:numCache>
            </c:numRef>
          </c:val>
          <c:extLst>
            <c:ext xmlns:c16="http://schemas.microsoft.com/office/drawing/2014/chart" uri="{C3380CC4-5D6E-409C-BE32-E72D297353CC}">
              <c16:uniqueId val="{00000006-5990-436C-9328-2626DE6293EB}"/>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00A99A"/>
              </a:solidFill>
              <a:ln>
                <a:solidFill>
                  <a:schemeClr val="bg1"/>
                </a:solidFill>
              </a:ln>
            </c:spPr>
            <c:extLst>
              <c:ext xmlns:c16="http://schemas.microsoft.com/office/drawing/2014/chart" uri="{C3380CC4-5D6E-409C-BE32-E72D297353CC}">
                <c16:uniqueId val="{00000001-D2FD-4F85-AB66-2EC8371F8404}"/>
              </c:ext>
            </c:extLst>
          </c:dPt>
          <c:dPt>
            <c:idx val="1"/>
            <c:bubble3D val="0"/>
            <c:spPr>
              <a:solidFill>
                <a:srgbClr val="B6AEA7"/>
              </a:solidFill>
              <a:ln>
                <a:solidFill>
                  <a:schemeClr val="bg1"/>
                </a:solidFill>
              </a:ln>
            </c:spPr>
            <c:extLst>
              <c:ext xmlns:c16="http://schemas.microsoft.com/office/drawing/2014/chart" uri="{C3380CC4-5D6E-409C-BE32-E72D297353CC}">
                <c16:uniqueId val="{00000003-D2FD-4F85-AB66-2EC8371F8404}"/>
              </c:ext>
            </c:extLst>
          </c:dPt>
          <c:dPt>
            <c:idx val="2"/>
            <c:bubble3D val="0"/>
            <c:spPr>
              <a:solidFill>
                <a:schemeClr val="bg1"/>
              </a:solidFill>
              <a:ln>
                <a:noFill/>
              </a:ln>
            </c:spPr>
            <c:extLst>
              <c:ext xmlns:c16="http://schemas.microsoft.com/office/drawing/2014/chart" uri="{C3380CC4-5D6E-409C-BE32-E72D297353CC}">
                <c16:uniqueId val="{00000005-D2FD-4F85-AB66-2EC8371F8404}"/>
              </c:ext>
            </c:extLst>
          </c:dPt>
          <c:cat>
            <c:strRef>
              <c:f>'testing and Treatment'!$F$2:$H$2</c:f>
              <c:strCache>
                <c:ptCount val="3"/>
                <c:pt idx="0">
                  <c:v>Treatment coverage</c:v>
                </c:pt>
                <c:pt idx="1">
                  <c:v>Gap to 81</c:v>
                </c:pt>
                <c:pt idx="2">
                  <c:v>Gap to 100</c:v>
                </c:pt>
              </c:strCache>
            </c:strRef>
          </c:cat>
          <c:val>
            <c:numRef>
              <c:f>'testing and Treatment'!$F$4:$H$4</c:f>
              <c:numCache>
                <c:formatCode>General</c:formatCode>
                <c:ptCount val="3"/>
                <c:pt idx="0">
                  <c:v>14.1</c:v>
                </c:pt>
                <c:pt idx="1">
                  <c:v>66.900000000000006</c:v>
                </c:pt>
                <c:pt idx="2">
                  <c:v>19</c:v>
                </c:pt>
              </c:numCache>
            </c:numRef>
          </c:val>
          <c:extLst>
            <c:ext xmlns:c16="http://schemas.microsoft.com/office/drawing/2014/chart" uri="{C3380CC4-5D6E-409C-BE32-E72D297353CC}">
              <c16:uniqueId val="{00000006-D2FD-4F85-AB66-2EC8371F8404}"/>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00A99A"/>
              </a:solidFill>
              <a:ln>
                <a:solidFill>
                  <a:schemeClr val="bg1"/>
                </a:solidFill>
              </a:ln>
            </c:spPr>
            <c:extLst>
              <c:ext xmlns:c16="http://schemas.microsoft.com/office/drawing/2014/chart" uri="{C3380CC4-5D6E-409C-BE32-E72D297353CC}">
                <c16:uniqueId val="{00000001-FB19-4CC3-ACDA-4B5D2B2FDA15}"/>
              </c:ext>
            </c:extLst>
          </c:dPt>
          <c:dPt>
            <c:idx val="1"/>
            <c:bubble3D val="0"/>
            <c:spPr>
              <a:solidFill>
                <a:srgbClr val="B6AEA7"/>
              </a:solidFill>
              <a:ln>
                <a:solidFill>
                  <a:schemeClr val="bg1"/>
                </a:solidFill>
              </a:ln>
            </c:spPr>
            <c:extLst>
              <c:ext xmlns:c16="http://schemas.microsoft.com/office/drawing/2014/chart" uri="{C3380CC4-5D6E-409C-BE32-E72D297353CC}">
                <c16:uniqueId val="{00000003-FB19-4CC3-ACDA-4B5D2B2FDA15}"/>
              </c:ext>
            </c:extLst>
          </c:dPt>
          <c:dPt>
            <c:idx val="2"/>
            <c:bubble3D val="0"/>
            <c:spPr>
              <a:solidFill>
                <a:schemeClr val="bg1"/>
              </a:solidFill>
              <a:ln>
                <a:noFill/>
              </a:ln>
            </c:spPr>
            <c:extLst>
              <c:ext xmlns:c16="http://schemas.microsoft.com/office/drawing/2014/chart" uri="{C3380CC4-5D6E-409C-BE32-E72D297353CC}">
                <c16:uniqueId val="{00000005-FB19-4CC3-ACDA-4B5D2B2FDA15}"/>
              </c:ext>
            </c:extLst>
          </c:dPt>
          <c:cat>
            <c:strRef>
              <c:f>'testing and Treatment'!$F$2:$H$2</c:f>
              <c:strCache>
                <c:ptCount val="3"/>
                <c:pt idx="0">
                  <c:v>Treatment coverage</c:v>
                </c:pt>
                <c:pt idx="1">
                  <c:v>Gap to 81</c:v>
                </c:pt>
                <c:pt idx="2">
                  <c:v>Gap to 100</c:v>
                </c:pt>
              </c:strCache>
            </c:strRef>
          </c:cat>
          <c:val>
            <c:numRef>
              <c:f>'testing and Treatment'!$F$5:$H$5</c:f>
              <c:numCache>
                <c:formatCode>General</c:formatCode>
                <c:ptCount val="3"/>
                <c:pt idx="0">
                  <c:v>53.4</c:v>
                </c:pt>
                <c:pt idx="1">
                  <c:v>27.6</c:v>
                </c:pt>
                <c:pt idx="2">
                  <c:v>19</c:v>
                </c:pt>
              </c:numCache>
            </c:numRef>
          </c:val>
          <c:extLst>
            <c:ext xmlns:c16="http://schemas.microsoft.com/office/drawing/2014/chart" uri="{C3380CC4-5D6E-409C-BE32-E72D297353CC}">
              <c16:uniqueId val="{00000006-FB19-4CC3-ACDA-4B5D2B2FDA15}"/>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28151806189434"/>
          <c:y val="8.8898335686541249E-2"/>
          <c:w val="0.79572891284055569"/>
          <c:h val="0.36970208196805876"/>
        </c:manualLayout>
      </c:layout>
      <c:barChart>
        <c:barDir val="col"/>
        <c:grouping val="clustered"/>
        <c:varyColors val="0"/>
        <c:ser>
          <c:idx val="0"/>
          <c:order val="0"/>
          <c:tx>
            <c:strRef>
              <c:f>'HCV &amp; STI'!$B$2</c:f>
              <c:strCache>
                <c:ptCount val="1"/>
                <c:pt idx="0">
                  <c:v>Hepatitis C</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'HCV &amp; STI'!$A$3:$A$19</c:f>
              <c:strCache>
                <c:ptCount val="17"/>
                <c:pt idx="0">
                  <c:v>Afghanistan (Herat, 2012)</c:v>
                </c:pt>
                <c:pt idx="1">
                  <c:v>Afghanistan (Kabul, 2012)</c:v>
                </c:pt>
                <c:pt idx="2">
                  <c:v>Bangladesh (Dhaka, 2011)</c:v>
                </c:pt>
                <c:pt idx="3">
                  <c:v>Bangladesh (Chandpur, 2011)</c:v>
                </c:pt>
                <c:pt idx="4">
                  <c:v>Cambodia (2017)</c:v>
                </c:pt>
                <c:pt idx="5">
                  <c:v>China (Kuancheng, 2014)</c:v>
                </c:pt>
                <c:pt idx="6">
                  <c:v>India (Maharashtra, 2009-10)</c:v>
                </c:pt>
                <c:pt idx="7">
                  <c:v>Indonesia (2015)</c:v>
                </c:pt>
                <c:pt idx="8">
                  <c:v>Myanmar (2018)</c:v>
                </c:pt>
                <c:pt idx="9">
                  <c:v>Myanmar (Yangon, 2018)</c:v>
                </c:pt>
                <c:pt idx="10">
                  <c:v>Nepal (2017)*</c:v>
                </c:pt>
                <c:pt idx="11">
                  <c:v>Nepal (Kathmandu, 2016)**</c:v>
                </c:pt>
                <c:pt idx="12">
                  <c:v>Philippines (Cebu, 2015) *</c:v>
                </c:pt>
                <c:pt idx="13">
                  <c:v>Philippines (Cebu, 2015) **</c:v>
                </c:pt>
                <c:pt idx="14">
                  <c:v>Philippines (Mandaue, 2015)*</c:v>
                </c:pt>
                <c:pt idx="15">
                  <c:v>Viet Nam (Can Tho, 2009)</c:v>
                </c:pt>
                <c:pt idx="16">
                  <c:v>Viet Nam (Hai Phong, 2009)</c:v>
                </c:pt>
              </c:strCache>
            </c:strRef>
          </c:cat>
          <c:val>
            <c:numRef>
              <c:f>'HCV &amp; STI'!$B$3:$B$19</c:f>
              <c:numCache>
                <c:formatCode>0</c:formatCode>
                <c:ptCount val="17"/>
                <c:pt idx="0">
                  <c:v>70.8</c:v>
                </c:pt>
                <c:pt idx="1">
                  <c:v>27.6</c:v>
                </c:pt>
                <c:pt idx="2">
                  <c:v>39.6</c:v>
                </c:pt>
                <c:pt idx="3">
                  <c:v>63.5</c:v>
                </c:pt>
                <c:pt idx="4">
                  <c:v>30.4</c:v>
                </c:pt>
                <c:pt idx="5">
                  <c:v>37.1</c:v>
                </c:pt>
                <c:pt idx="6">
                  <c:v>51.7</c:v>
                </c:pt>
                <c:pt idx="8">
                  <c:v>56</c:v>
                </c:pt>
                <c:pt idx="9">
                  <c:v>54.3</c:v>
                </c:pt>
                <c:pt idx="10">
                  <c:v>23.7</c:v>
                </c:pt>
                <c:pt idx="11">
                  <c:v>22</c:v>
                </c:pt>
                <c:pt idx="12">
                  <c:v>79.599999999999994</c:v>
                </c:pt>
                <c:pt idx="13">
                  <c:v>38.83</c:v>
                </c:pt>
                <c:pt idx="14">
                  <c:v>28.05</c:v>
                </c:pt>
              </c:numCache>
            </c:numRef>
          </c:val>
          <c:extLst>
            <c:ext xmlns:c16="http://schemas.microsoft.com/office/drawing/2014/chart" uri="{C3380CC4-5D6E-409C-BE32-E72D297353CC}">
              <c16:uniqueId val="{00000000-EE3E-4274-B0E3-84C040272F4E}"/>
            </c:ext>
          </c:extLst>
        </c:ser>
        <c:ser>
          <c:idx val="1"/>
          <c:order val="1"/>
          <c:tx>
            <c:strRef>
              <c:f>'HCV &amp; STI'!$C$2</c:f>
              <c:strCache>
                <c:ptCount val="1"/>
                <c:pt idx="0">
                  <c:v>Syphilis</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'HCV &amp; STI'!$A$3:$A$19</c:f>
              <c:strCache>
                <c:ptCount val="17"/>
                <c:pt idx="0">
                  <c:v>Afghanistan (Herat, 2012)</c:v>
                </c:pt>
                <c:pt idx="1">
                  <c:v>Afghanistan (Kabul, 2012)</c:v>
                </c:pt>
                <c:pt idx="2">
                  <c:v>Bangladesh (Dhaka, 2011)</c:v>
                </c:pt>
                <c:pt idx="3">
                  <c:v>Bangladesh (Chandpur, 2011)</c:v>
                </c:pt>
                <c:pt idx="4">
                  <c:v>Cambodia (2017)</c:v>
                </c:pt>
                <c:pt idx="5">
                  <c:v>China (Kuancheng, 2014)</c:v>
                </c:pt>
                <c:pt idx="6">
                  <c:v>India (Maharashtra, 2009-10)</c:v>
                </c:pt>
                <c:pt idx="7">
                  <c:v>Indonesia (2015)</c:v>
                </c:pt>
                <c:pt idx="8">
                  <c:v>Myanmar (2018)</c:v>
                </c:pt>
                <c:pt idx="9">
                  <c:v>Myanmar (Yangon, 2018)</c:v>
                </c:pt>
                <c:pt idx="10">
                  <c:v>Nepal (2017)*</c:v>
                </c:pt>
                <c:pt idx="11">
                  <c:v>Nepal (Kathmandu, 2016)**</c:v>
                </c:pt>
                <c:pt idx="12">
                  <c:v>Philippines (Cebu, 2015) *</c:v>
                </c:pt>
                <c:pt idx="13">
                  <c:v>Philippines (Cebu, 2015) **</c:v>
                </c:pt>
                <c:pt idx="14">
                  <c:v>Philippines (Mandaue, 2015)*</c:v>
                </c:pt>
                <c:pt idx="15">
                  <c:v>Viet Nam (Can Tho, 2009)</c:v>
                </c:pt>
                <c:pt idx="16">
                  <c:v>Viet Nam (Hai Phong, 2009)</c:v>
                </c:pt>
              </c:strCache>
            </c:strRef>
          </c:cat>
          <c:val>
            <c:numRef>
              <c:f>'HCV &amp; STI'!$C$3:$C$19</c:f>
              <c:numCache>
                <c:formatCode>0</c:formatCode>
                <c:ptCount val="17"/>
                <c:pt idx="0">
                  <c:v>2.7</c:v>
                </c:pt>
                <c:pt idx="1">
                  <c:v>5.7</c:v>
                </c:pt>
                <c:pt idx="2">
                  <c:v>4.3</c:v>
                </c:pt>
                <c:pt idx="3">
                  <c:v>6.1</c:v>
                </c:pt>
                <c:pt idx="4">
                  <c:v>5.2</c:v>
                </c:pt>
                <c:pt idx="6">
                  <c:v>8.3000000000000007</c:v>
                </c:pt>
                <c:pt idx="7">
                  <c:v>1.5</c:v>
                </c:pt>
                <c:pt idx="8">
                  <c:v>1.5</c:v>
                </c:pt>
                <c:pt idx="9">
                  <c:v>5.7</c:v>
                </c:pt>
                <c:pt idx="10">
                  <c:v>2</c:v>
                </c:pt>
                <c:pt idx="11">
                  <c:v>0.3</c:v>
                </c:pt>
                <c:pt idx="12">
                  <c:v>4.08</c:v>
                </c:pt>
                <c:pt idx="13">
                  <c:v>4.8499999999999996</c:v>
                </c:pt>
                <c:pt idx="14">
                  <c:v>0.64</c:v>
                </c:pt>
                <c:pt idx="15">
                  <c:v>1.5</c:v>
                </c:pt>
                <c:pt idx="16">
                  <c:v>1.7</c:v>
                </c:pt>
              </c:numCache>
            </c:numRef>
          </c:val>
          <c:extLst>
            <c:ext xmlns:c16="http://schemas.microsoft.com/office/drawing/2014/chart" uri="{C3380CC4-5D6E-409C-BE32-E72D297353CC}">
              <c16:uniqueId val="{00000001-EE3E-4274-B0E3-84C040272F4E}"/>
            </c:ext>
          </c:extLst>
        </c:ser>
        <c:dLbls>
          <c:showLegendKey val="0"/>
          <c:showVal val="0"/>
          <c:showCatName val="0"/>
          <c:showSerName val="0"/>
          <c:showPercent val="0"/>
          <c:showBubbleSize val="0"/>
        </c:dLbls>
        <c:gapWidth val="150"/>
        <c:axId val="47092096"/>
        <c:axId val="47093632"/>
      </c:barChart>
      <c:catAx>
        <c:axId val="47092096"/>
        <c:scaling>
          <c:orientation val="minMax"/>
        </c:scaling>
        <c:delete val="0"/>
        <c:axPos val="b"/>
        <c:numFmt formatCode="General" sourceLinked="0"/>
        <c:majorTickMark val="out"/>
        <c:minorTickMark val="none"/>
        <c:tickLblPos val="nextTo"/>
        <c:crossAx val="47093632"/>
        <c:crosses val="autoZero"/>
        <c:auto val="1"/>
        <c:lblAlgn val="ctr"/>
        <c:lblOffset val="100"/>
        <c:noMultiLvlLbl val="0"/>
      </c:catAx>
      <c:valAx>
        <c:axId val="47093632"/>
        <c:scaling>
          <c:orientation val="minMax"/>
        </c:scaling>
        <c:delete val="0"/>
        <c:axPos val="l"/>
        <c:majorGridlines>
          <c:spPr>
            <a:ln w="6350">
              <a:solidFill>
                <a:schemeClr val="accent1">
                  <a:lumMod val="20000"/>
                  <a:lumOff val="80000"/>
                </a:schemeClr>
              </a:solidFill>
              <a:prstDash val="sysDash"/>
            </a:ln>
          </c:spPr>
        </c:majorGridlines>
        <c:title>
          <c:tx>
            <c:rich>
              <a:bodyPr rot="-5400000" vert="horz"/>
              <a:lstStyle/>
              <a:p>
                <a:pPr>
                  <a:defRPr/>
                </a:pPr>
                <a:r>
                  <a:rPr lang="en-GB"/>
                  <a:t>Prevalence (%)</a:t>
                </a:r>
              </a:p>
            </c:rich>
          </c:tx>
          <c:layout>
            <c:manualLayout>
              <c:xMode val="edge"/>
              <c:yMode val="edge"/>
              <c:x val="8.2568797398348451E-2"/>
              <c:y val="7.3083641049961387E-2"/>
            </c:manualLayout>
          </c:layout>
          <c:overlay val="0"/>
        </c:title>
        <c:numFmt formatCode="0" sourceLinked="1"/>
        <c:majorTickMark val="out"/>
        <c:minorTickMark val="none"/>
        <c:tickLblPos val="nextTo"/>
        <c:crossAx val="47092096"/>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88C540"/>
            </a:solidFill>
          </c:spPr>
          <c:dPt>
            <c:idx val="0"/>
            <c:bubble3D val="0"/>
            <c:spPr>
              <a:solidFill>
                <a:srgbClr val="EC008C"/>
              </a:solidFill>
            </c:spPr>
            <c:extLst>
              <c:ext xmlns:c16="http://schemas.microsoft.com/office/drawing/2014/chart" uri="{C3380CC4-5D6E-409C-BE32-E72D297353CC}">
                <c16:uniqueId val="{00000001-5CE6-45D4-9B53-6B6834521AAA}"/>
              </c:ext>
            </c:extLst>
          </c:dPt>
          <c:dPt>
            <c:idx val="1"/>
            <c:bubble3D val="0"/>
            <c:spPr>
              <a:solidFill>
                <a:schemeClr val="bg1">
                  <a:lumMod val="65000"/>
                </a:schemeClr>
              </a:solidFill>
              <a:ln>
                <a:solidFill>
                  <a:schemeClr val="bg1"/>
                </a:solidFill>
              </a:ln>
            </c:spPr>
            <c:extLst>
              <c:ext xmlns:c16="http://schemas.microsoft.com/office/drawing/2014/chart" uri="{C3380CC4-5D6E-409C-BE32-E72D297353CC}">
                <c16:uniqueId val="{00000003-5CE6-45D4-9B53-6B6834521AAA}"/>
              </c:ext>
            </c:extLst>
          </c:dPt>
          <c:val>
            <c:numRef>
              <c:f>'IPT circle and bar'!$B$15:$C$15</c:f>
              <c:numCache>
                <c:formatCode>General</c:formatCode>
                <c:ptCount val="2"/>
                <c:pt idx="0">
                  <c:v>51</c:v>
                </c:pt>
                <c:pt idx="1">
                  <c:v>49</c:v>
                </c:pt>
              </c:numCache>
            </c:numRef>
          </c:val>
          <c:extLst>
            <c:ext xmlns:c16="http://schemas.microsoft.com/office/drawing/2014/chart" uri="{C3380CC4-5D6E-409C-BE32-E72D297353CC}">
              <c16:uniqueId val="{00000004-5CE6-45D4-9B53-6B6834521AAA}"/>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88C540"/>
            </a:solidFill>
          </c:spPr>
          <c:dPt>
            <c:idx val="0"/>
            <c:bubble3D val="0"/>
            <c:spPr>
              <a:solidFill>
                <a:srgbClr val="00AEEF"/>
              </a:solidFill>
            </c:spPr>
            <c:extLst>
              <c:ext xmlns:c16="http://schemas.microsoft.com/office/drawing/2014/chart" uri="{C3380CC4-5D6E-409C-BE32-E72D297353CC}">
                <c16:uniqueId val="{00000001-2D87-4717-A675-80802787A274}"/>
              </c:ext>
            </c:extLst>
          </c:dPt>
          <c:dPt>
            <c:idx val="1"/>
            <c:bubble3D val="0"/>
            <c:spPr>
              <a:solidFill>
                <a:schemeClr val="bg1">
                  <a:lumMod val="65000"/>
                </a:schemeClr>
              </a:solidFill>
              <a:ln>
                <a:solidFill>
                  <a:schemeClr val="bg1"/>
                </a:solidFill>
              </a:ln>
            </c:spPr>
            <c:extLst>
              <c:ext xmlns:c16="http://schemas.microsoft.com/office/drawing/2014/chart" uri="{C3380CC4-5D6E-409C-BE32-E72D297353CC}">
                <c16:uniqueId val="{00000003-2D87-4717-A675-80802787A274}"/>
              </c:ext>
            </c:extLst>
          </c:dPt>
          <c:val>
            <c:numRef>
              <c:f>'IPT circle and bar'!$B$16:$C$16</c:f>
              <c:numCache>
                <c:formatCode>General</c:formatCode>
                <c:ptCount val="2"/>
                <c:pt idx="0">
                  <c:v>27</c:v>
                </c:pt>
                <c:pt idx="1">
                  <c:v>73</c:v>
                </c:pt>
              </c:numCache>
            </c:numRef>
          </c:val>
          <c:extLst>
            <c:ext xmlns:c16="http://schemas.microsoft.com/office/drawing/2014/chart" uri="{C3380CC4-5D6E-409C-BE32-E72D297353CC}">
              <c16:uniqueId val="{00000004-2D87-4717-A675-80802787A274}"/>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rgbClr val="88C540"/>
            </a:solidFill>
          </c:spPr>
          <c:dPt>
            <c:idx val="0"/>
            <c:bubble3D val="0"/>
            <c:spPr>
              <a:solidFill>
                <a:srgbClr val="F78E1E"/>
              </a:solidFill>
            </c:spPr>
            <c:extLst>
              <c:ext xmlns:c16="http://schemas.microsoft.com/office/drawing/2014/chart" uri="{C3380CC4-5D6E-409C-BE32-E72D297353CC}">
                <c16:uniqueId val="{00000001-DDB5-4C05-8CF4-56C4531A32D6}"/>
              </c:ext>
            </c:extLst>
          </c:dPt>
          <c:dPt>
            <c:idx val="1"/>
            <c:bubble3D val="0"/>
            <c:spPr>
              <a:solidFill>
                <a:schemeClr val="bg1">
                  <a:lumMod val="65000"/>
                </a:schemeClr>
              </a:solidFill>
              <a:ln>
                <a:solidFill>
                  <a:schemeClr val="bg1"/>
                </a:solidFill>
              </a:ln>
            </c:spPr>
            <c:extLst>
              <c:ext xmlns:c16="http://schemas.microsoft.com/office/drawing/2014/chart" uri="{C3380CC4-5D6E-409C-BE32-E72D297353CC}">
                <c16:uniqueId val="{00000003-DDB5-4C05-8CF4-56C4531A32D6}"/>
              </c:ext>
            </c:extLst>
          </c:dPt>
          <c:val>
            <c:numRef>
              <c:f>'IPT circle and bar'!$B$17:$C$17</c:f>
              <c:numCache>
                <c:formatCode>General</c:formatCode>
                <c:ptCount val="2"/>
                <c:pt idx="0">
                  <c:v>14</c:v>
                </c:pt>
                <c:pt idx="1">
                  <c:v>86</c:v>
                </c:pt>
              </c:numCache>
            </c:numRef>
          </c:val>
          <c:extLst>
            <c:ext xmlns:c16="http://schemas.microsoft.com/office/drawing/2014/chart" uri="{C3380CC4-5D6E-409C-BE32-E72D297353CC}">
              <c16:uniqueId val="{00000004-DDB5-4C05-8CF4-56C4531A32D6}"/>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2806074317953E-2"/>
          <c:y val="7.4418352573184993E-2"/>
          <c:w val="0.91080279754820437"/>
          <c:h val="0.52321367437765931"/>
        </c:manualLayout>
      </c:layout>
      <c:barChart>
        <c:barDir val="col"/>
        <c:grouping val="clustered"/>
        <c:varyColors val="0"/>
        <c:ser>
          <c:idx val="0"/>
          <c:order val="0"/>
          <c:tx>
            <c:strRef>
              <c:f>'cndm use'!$B$3</c:f>
              <c:strCache>
                <c:ptCount val="1"/>
                <c:pt idx="0">
                  <c:v>Percent</c:v>
                </c:pt>
              </c:strCache>
            </c:strRef>
          </c:tx>
          <c:spPr>
            <a:solidFill>
              <a:srgbClr val="00AEEF"/>
            </a:solidFill>
          </c:spPr>
          <c:invertIfNegative val="0"/>
          <c:dPt>
            <c:idx val="14"/>
            <c:invertIfNegative val="0"/>
            <c:bubble3D val="0"/>
            <c:spPr>
              <a:pattFill prst="dkUpDiag">
                <a:fgClr>
                  <a:srgbClr val="00AEEF"/>
                </a:fgClr>
                <a:bgClr>
                  <a:sysClr val="window" lastClr="FFFFFF"/>
                </a:bgClr>
              </a:pattFill>
            </c:spPr>
            <c:extLst>
              <c:ext xmlns:c16="http://schemas.microsoft.com/office/drawing/2014/chart" uri="{C3380CC4-5D6E-409C-BE32-E72D297353CC}">
                <c16:uniqueId val="{00000000-1ADA-4397-BE17-FCB1B5AF3149}"/>
              </c:ext>
            </c:extLst>
          </c:dPt>
          <c:dPt>
            <c:idx val="15"/>
            <c:invertIfNegative val="0"/>
            <c:bubble3D val="0"/>
            <c:spPr>
              <a:pattFill prst="dkDnDiag">
                <a:fgClr>
                  <a:srgbClr val="00AEEF"/>
                </a:fgClr>
                <a:bgClr>
                  <a:schemeClr val="bg1"/>
                </a:bgClr>
              </a:pattFill>
            </c:spPr>
            <c:extLst>
              <c:ext xmlns:c16="http://schemas.microsoft.com/office/drawing/2014/chart" uri="{C3380CC4-5D6E-409C-BE32-E72D297353CC}">
                <c16:uniqueId val="{00000002-1ADA-4397-BE17-FCB1B5AF3149}"/>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use'!$A$4:$A$18</c:f>
              <c:strCache>
                <c:ptCount val="15"/>
                <c:pt idx="0">
                  <c:v>Cambodia (2017)</c:v>
                </c:pt>
                <c:pt idx="1">
                  <c:v>Philippines (2015)</c:v>
                </c:pt>
                <c:pt idx="2">
                  <c:v>Pakistan (2016)</c:v>
                </c:pt>
                <c:pt idx="3">
                  <c:v>Myanmar (2017)</c:v>
                </c:pt>
                <c:pt idx="4">
                  <c:v>Malaysia (2017)</c:v>
                </c:pt>
                <c:pt idx="5">
                  <c:v>Sri Lanka (2018)</c:v>
                </c:pt>
                <c:pt idx="6">
                  <c:v>Australia (2016)</c:v>
                </c:pt>
                <c:pt idx="7">
                  <c:v>Bangladesh (2015)</c:v>
                </c:pt>
                <c:pt idx="8">
                  <c:v>Viet Nam(2017)</c:v>
                </c:pt>
                <c:pt idx="9">
                  <c:v>Indonesia (2015)</c:v>
                </c:pt>
                <c:pt idx="10">
                  <c:v>Nepal(2017)</c:v>
                </c:pt>
                <c:pt idx="11">
                  <c:v>Thailand (2014)</c:v>
                </c:pt>
                <c:pt idx="12">
                  <c:v>China (2018)</c:v>
                </c:pt>
                <c:pt idx="13">
                  <c:v>India (2014-15)</c:v>
                </c:pt>
                <c:pt idx="14">
                  <c:v>Regional median</c:v>
                </c:pt>
              </c:strCache>
            </c:strRef>
          </c:cat>
          <c:val>
            <c:numRef>
              <c:f>'cndm use'!$B$4:$B$18</c:f>
              <c:numCache>
                <c:formatCode>General</c:formatCode>
                <c:ptCount val="15"/>
                <c:pt idx="0">
                  <c:v>8.6999999999999993</c:v>
                </c:pt>
                <c:pt idx="1">
                  <c:v>14.5</c:v>
                </c:pt>
                <c:pt idx="2">
                  <c:v>15.3</c:v>
                </c:pt>
                <c:pt idx="3">
                  <c:v>21.9</c:v>
                </c:pt>
                <c:pt idx="4">
                  <c:v>25.7</c:v>
                </c:pt>
                <c:pt idx="5">
                  <c:v>25.5</c:v>
                </c:pt>
                <c:pt idx="6">
                  <c:v>30</c:v>
                </c:pt>
                <c:pt idx="7">
                  <c:v>34.9</c:v>
                </c:pt>
                <c:pt idx="8">
                  <c:v>43.7</c:v>
                </c:pt>
                <c:pt idx="9">
                  <c:v>46.3</c:v>
                </c:pt>
                <c:pt idx="10">
                  <c:v>48.9</c:v>
                </c:pt>
                <c:pt idx="11">
                  <c:v>51.2</c:v>
                </c:pt>
                <c:pt idx="12">
                  <c:v>53.1</c:v>
                </c:pt>
                <c:pt idx="13">
                  <c:v>77.400000000000006</c:v>
                </c:pt>
                <c:pt idx="14">
                  <c:v>32.450000000000003</c:v>
                </c:pt>
              </c:numCache>
            </c:numRef>
          </c:val>
          <c:extLst>
            <c:ext xmlns:c16="http://schemas.microsoft.com/office/drawing/2014/chart" uri="{C3380CC4-5D6E-409C-BE32-E72D297353CC}">
              <c16:uniqueId val="{00000004-1ADA-4397-BE17-FCB1B5AF3149}"/>
            </c:ext>
          </c:extLst>
        </c:ser>
        <c:dLbls>
          <c:showLegendKey val="0"/>
          <c:showVal val="0"/>
          <c:showCatName val="0"/>
          <c:showSerName val="0"/>
          <c:showPercent val="0"/>
          <c:showBubbleSize val="0"/>
        </c:dLbls>
        <c:gapWidth val="54"/>
        <c:axId val="53307648"/>
        <c:axId val="57024512"/>
      </c:barChart>
      <c:scatterChart>
        <c:scatterStyle val="smoothMarker"/>
        <c:varyColors val="0"/>
        <c:ser>
          <c:idx val="1"/>
          <c:order val="1"/>
          <c:tx>
            <c:strRef>
              <c:f>'cndm use'!$B$21</c:f>
              <c:strCache>
                <c:ptCount val="1"/>
                <c:pt idx="0">
                  <c:v>target</c:v>
                </c:pt>
              </c:strCache>
            </c:strRef>
          </c:tx>
          <c:spPr>
            <a:ln w="25400">
              <a:solidFill>
                <a:srgbClr val="E31837"/>
              </a:solidFill>
              <a:prstDash val="dash"/>
            </a:ln>
          </c:spPr>
          <c:marker>
            <c:symbol val="none"/>
          </c:marker>
          <c:xVal>
            <c:numRef>
              <c:f>'cndm use'!$A$22:$A$23</c:f>
              <c:numCache>
                <c:formatCode>General</c:formatCode>
                <c:ptCount val="2"/>
                <c:pt idx="0">
                  <c:v>0</c:v>
                </c:pt>
                <c:pt idx="1">
                  <c:v>1</c:v>
                </c:pt>
              </c:numCache>
            </c:numRef>
          </c:xVal>
          <c:yVal>
            <c:numRef>
              <c:f>'cndm use'!$B$22:$B$23</c:f>
              <c:numCache>
                <c:formatCode>General</c:formatCode>
                <c:ptCount val="2"/>
                <c:pt idx="0">
                  <c:v>90</c:v>
                </c:pt>
                <c:pt idx="1">
                  <c:v>90</c:v>
                </c:pt>
              </c:numCache>
            </c:numRef>
          </c:yVal>
          <c:smooth val="1"/>
          <c:extLst>
            <c:ext xmlns:c16="http://schemas.microsoft.com/office/drawing/2014/chart" uri="{C3380CC4-5D6E-409C-BE32-E72D297353CC}">
              <c16:uniqueId val="{00000003-D57E-408C-8A1F-DAD0D7644453}"/>
            </c:ext>
          </c:extLst>
        </c:ser>
        <c:dLbls>
          <c:showLegendKey val="0"/>
          <c:showVal val="0"/>
          <c:showCatName val="0"/>
          <c:showSerName val="0"/>
          <c:showPercent val="0"/>
          <c:showBubbleSize val="0"/>
        </c:dLbls>
        <c:axId val="57027968"/>
        <c:axId val="57026432"/>
      </c:scatterChart>
      <c:catAx>
        <c:axId val="53307648"/>
        <c:scaling>
          <c:orientation val="minMax"/>
        </c:scaling>
        <c:delete val="0"/>
        <c:axPos val="b"/>
        <c:numFmt formatCode="General" sourceLinked="0"/>
        <c:majorTickMark val="none"/>
        <c:minorTickMark val="none"/>
        <c:tickLblPos val="nextTo"/>
        <c:spPr>
          <a:ln>
            <a:solidFill>
              <a:schemeClr val="bg1">
                <a:lumMod val="65000"/>
              </a:schemeClr>
            </a:solidFill>
          </a:ln>
        </c:spPr>
        <c:crossAx val="57024512"/>
        <c:crosses val="autoZero"/>
        <c:auto val="1"/>
        <c:lblAlgn val="ctr"/>
        <c:lblOffset val="100"/>
        <c:noMultiLvlLbl val="0"/>
      </c:catAx>
      <c:valAx>
        <c:axId val="57024512"/>
        <c:scaling>
          <c:orientation val="minMax"/>
          <c:max val="100"/>
          <c:min val="0"/>
        </c:scaling>
        <c:delete val="0"/>
        <c:axPos val="l"/>
        <c:title>
          <c:tx>
            <c:rich>
              <a:bodyPr rot="0" vert="horz"/>
              <a:lstStyle/>
              <a:p>
                <a:pPr>
                  <a:defRPr/>
                </a:pPr>
                <a:r>
                  <a:rPr lang="en-GB"/>
                  <a:t>%</a:t>
                </a:r>
              </a:p>
            </c:rich>
          </c:tx>
          <c:layout>
            <c:manualLayout>
              <c:xMode val="edge"/>
              <c:yMode val="edge"/>
              <c:x val="1.2047804522655307E-2"/>
              <c:y val="3.7297307014705357E-2"/>
            </c:manualLayout>
          </c:layout>
          <c:overlay val="0"/>
        </c:title>
        <c:numFmt formatCode="General" sourceLinked="1"/>
        <c:majorTickMark val="out"/>
        <c:minorTickMark val="none"/>
        <c:tickLblPos val="nextTo"/>
        <c:spPr>
          <a:ln>
            <a:noFill/>
          </a:ln>
        </c:spPr>
        <c:crossAx val="53307648"/>
        <c:crosses val="autoZero"/>
        <c:crossBetween val="between"/>
        <c:majorUnit val="20"/>
      </c:valAx>
      <c:valAx>
        <c:axId val="57026432"/>
        <c:scaling>
          <c:orientation val="minMax"/>
          <c:max val="100"/>
          <c:min val="0"/>
        </c:scaling>
        <c:delete val="1"/>
        <c:axPos val="r"/>
        <c:numFmt formatCode="General" sourceLinked="1"/>
        <c:majorTickMark val="out"/>
        <c:minorTickMark val="none"/>
        <c:tickLblPos val="nextTo"/>
        <c:crossAx val="57027968"/>
        <c:crosses val="max"/>
        <c:crossBetween val="midCat"/>
        <c:majorUnit val="10"/>
      </c:valAx>
      <c:valAx>
        <c:axId val="57027968"/>
        <c:scaling>
          <c:orientation val="minMax"/>
          <c:max val="1"/>
          <c:min val="0"/>
        </c:scaling>
        <c:delete val="1"/>
        <c:axPos val="t"/>
        <c:numFmt formatCode="General" sourceLinked="1"/>
        <c:majorTickMark val="out"/>
        <c:minorTickMark val="none"/>
        <c:tickLblPos val="nextTo"/>
        <c:crossAx val="57026432"/>
        <c:crosses val="max"/>
        <c:crossBetween val="midCat"/>
        <c:majorUnit val="0.2"/>
      </c:valAx>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879370546129794E-2"/>
          <c:y val="8.0467257293095604E-2"/>
          <c:w val="0.92155056133364099"/>
          <c:h val="0.52490009425694428"/>
        </c:manualLayout>
      </c:layout>
      <c:lineChart>
        <c:grouping val="standard"/>
        <c:varyColors val="0"/>
        <c:ser>
          <c:idx val="0"/>
          <c:order val="0"/>
          <c:tx>
            <c:strRef>
              <c:f>'Cndm use by gender'!$D$2</c:f>
              <c:strCache>
                <c:ptCount val="1"/>
                <c:pt idx="0">
                  <c:v>Male</c:v>
                </c:pt>
              </c:strCache>
            </c:strRef>
          </c:tx>
          <c:spPr>
            <a:ln>
              <a:noFill/>
            </a:ln>
          </c:spPr>
          <c:marker>
            <c:symbol val="square"/>
            <c:size val="14"/>
            <c:spPr>
              <a:solidFill>
                <a:srgbClr val="63CDF6"/>
              </a:solidFill>
              <a:ln>
                <a:noFill/>
              </a:ln>
            </c:spPr>
          </c:marker>
          <c:dLbls>
            <c:dLbl>
              <c:idx val="4"/>
              <c:layout>
                <c:manualLayout>
                  <c:x val="-2.7777777777777776E-2"/>
                  <c:y val="-3.0016629685548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4C-40F2-B20E-57ECBA4EE89A}"/>
                </c:ext>
              </c:extLst>
            </c:dLbl>
            <c:dLbl>
              <c:idx val="7"/>
              <c:layout>
                <c:manualLayout>
                  <c:x val="-4.1666666666666666E-3"/>
                  <c:y val="-3.00166296855486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4C-40F2-B20E-57ECBA4EE89A}"/>
                </c:ext>
              </c:extLst>
            </c:dLbl>
            <c:numFmt formatCode="#,##0" sourceLinked="0"/>
            <c:spPr>
              <a:noFill/>
              <a:ln>
                <a:noFill/>
              </a:ln>
              <a:effectLst/>
            </c:spPr>
            <c:txPr>
              <a:bodyPr/>
              <a:lstStyle/>
              <a:p>
                <a:pPr>
                  <a:defRPr sz="1200">
                    <a:solidFill>
                      <a:srgbClr val="63CDF6"/>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 by gender'!$A$3:$A$14</c:f>
              <c:strCache>
                <c:ptCount val="12"/>
                <c:pt idx="0">
                  <c:v>Australia (2013)</c:v>
                </c:pt>
                <c:pt idx="1">
                  <c:v>Bangladesh (2015)</c:v>
                </c:pt>
                <c:pt idx="2">
                  <c:v>China (2018)</c:v>
                </c:pt>
                <c:pt idx="3">
                  <c:v>India (2015)</c:v>
                </c:pt>
                <c:pt idx="4">
                  <c:v>Indonesia (2015)</c:v>
                </c:pt>
                <c:pt idx="5">
                  <c:v>Malaysia (2017)</c:v>
                </c:pt>
                <c:pt idx="6">
                  <c:v>Myanmar (2017)*</c:v>
                </c:pt>
                <c:pt idx="7">
                  <c:v>Nepal (2016-17)</c:v>
                </c:pt>
                <c:pt idx="8">
                  <c:v>Pakistan (2016)*</c:v>
                </c:pt>
                <c:pt idx="9">
                  <c:v>Philippines (2015)</c:v>
                </c:pt>
                <c:pt idx="10">
                  <c:v>Thailand (2014)</c:v>
                </c:pt>
                <c:pt idx="11">
                  <c:v>Viet Nam (2017)</c:v>
                </c:pt>
              </c:strCache>
            </c:strRef>
          </c:cat>
          <c:val>
            <c:numRef>
              <c:f>'Cndm use by gender'!$D$3:$D$14</c:f>
              <c:numCache>
                <c:formatCode>General</c:formatCode>
                <c:ptCount val="12"/>
                <c:pt idx="0">
                  <c:v>32</c:v>
                </c:pt>
                <c:pt idx="1">
                  <c:v>32.799999999999997</c:v>
                </c:pt>
                <c:pt idx="2">
                  <c:v>53.6</c:v>
                </c:pt>
                <c:pt idx="3">
                  <c:v>77.400000000000006</c:v>
                </c:pt>
                <c:pt idx="4">
                  <c:v>47.18</c:v>
                </c:pt>
                <c:pt idx="5">
                  <c:v>25.7</c:v>
                </c:pt>
                <c:pt idx="6">
                  <c:v>21.1</c:v>
                </c:pt>
                <c:pt idx="7">
                  <c:v>48.9</c:v>
                </c:pt>
                <c:pt idx="8">
                  <c:v>15.1</c:v>
                </c:pt>
                <c:pt idx="9">
                  <c:v>14.7</c:v>
                </c:pt>
                <c:pt idx="10">
                  <c:v>46.32</c:v>
                </c:pt>
                <c:pt idx="11">
                  <c:v>43.7</c:v>
                </c:pt>
              </c:numCache>
            </c:numRef>
          </c:val>
          <c:smooth val="0"/>
          <c:extLst>
            <c:ext xmlns:c16="http://schemas.microsoft.com/office/drawing/2014/chart" uri="{C3380CC4-5D6E-409C-BE32-E72D297353CC}">
              <c16:uniqueId val="{00000000-2CC2-4F9F-BE4F-A4454714E207}"/>
            </c:ext>
          </c:extLst>
        </c:ser>
        <c:ser>
          <c:idx val="1"/>
          <c:order val="1"/>
          <c:tx>
            <c:strRef>
              <c:f>'Cndm use by gender'!$E$2</c:f>
              <c:strCache>
                <c:ptCount val="1"/>
                <c:pt idx="0">
                  <c:v>Female</c:v>
                </c:pt>
              </c:strCache>
            </c:strRef>
          </c:tx>
          <c:spPr>
            <a:ln>
              <a:noFill/>
            </a:ln>
          </c:spPr>
          <c:marker>
            <c:symbol val="square"/>
            <c:size val="14"/>
            <c:spPr>
              <a:solidFill>
                <a:srgbClr val="F26B73"/>
              </a:solidFill>
              <a:ln>
                <a:noFill/>
              </a:ln>
            </c:spPr>
          </c:marker>
          <c:dLbls>
            <c:dLbl>
              <c:idx val="2"/>
              <c:layout>
                <c:manualLayout>
                  <c:x val="-2.8994487155640979E-2"/>
                  <c:y val="3.7867152986066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4C-40F2-B20E-57ECBA4EE89A}"/>
                </c:ext>
              </c:extLst>
            </c:dLbl>
            <c:dLbl>
              <c:idx val="3"/>
              <c:layout>
                <c:manualLayout>
                  <c:x val="-6.4819793867230011E-2"/>
                  <c:y val="1.477448850051013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C2-4F9F-BE4F-A4454714E207}"/>
                </c:ext>
              </c:extLst>
            </c:dLbl>
            <c:dLbl>
              <c:idx val="4"/>
              <c:layout>
                <c:manualLayout>
                  <c:x val="-2.7326443569553806E-2"/>
                  <c:y val="4.6818379064180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4C-40F2-B20E-57ECBA4EE89A}"/>
                </c:ext>
              </c:extLst>
            </c:dLbl>
            <c:dLbl>
              <c:idx val="5"/>
              <c:layout>
                <c:manualLayout>
                  <c:x val="-5.3618735091835686E-2"/>
                  <c:y val="-3.46814956735749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C2-4F9F-BE4F-A4454714E207}"/>
                </c:ext>
              </c:extLst>
            </c:dLbl>
            <c:dLbl>
              <c:idx val="6"/>
              <c:layout>
                <c:manualLayout>
                  <c:x val="-2.9604796219136445E-3"/>
                  <c:y val="-9.9535035865323958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C2-4F9F-BE4F-A4454714E207}"/>
                </c:ext>
              </c:extLst>
            </c:dLbl>
            <c:dLbl>
              <c:idx val="7"/>
              <c:layout>
                <c:manualLayout>
                  <c:x val="-6.4931102362204727E-3"/>
                  <c:y val="-1.02132173383616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4C-40F2-B20E-57ECBA4EE89A}"/>
                </c:ext>
              </c:extLst>
            </c:dLbl>
            <c:dLbl>
              <c:idx val="9"/>
              <c:layout>
                <c:manualLayout>
                  <c:x val="-4.6883202099737531E-4"/>
                  <c:y val="-1.3214880306916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4C-40F2-B20E-57ECBA4EE89A}"/>
                </c:ext>
              </c:extLst>
            </c:dLbl>
            <c:numFmt formatCode="#,##0" sourceLinked="0"/>
            <c:spPr>
              <a:noFill/>
              <a:ln>
                <a:noFill/>
              </a:ln>
              <a:effectLst/>
            </c:spPr>
            <c:txPr>
              <a:bodyPr/>
              <a:lstStyle/>
              <a:p>
                <a:pPr>
                  <a:defRPr sz="1200">
                    <a:solidFill>
                      <a:srgbClr val="F26B7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 by gender'!$A$3:$A$14</c:f>
              <c:strCache>
                <c:ptCount val="12"/>
                <c:pt idx="0">
                  <c:v>Australia (2013)</c:v>
                </c:pt>
                <c:pt idx="1">
                  <c:v>Bangladesh (2015)</c:v>
                </c:pt>
                <c:pt idx="2">
                  <c:v>China (2018)</c:v>
                </c:pt>
                <c:pt idx="3">
                  <c:v>India (2015)</c:v>
                </c:pt>
                <c:pt idx="4">
                  <c:v>Indonesia (2015)</c:v>
                </c:pt>
                <c:pt idx="5">
                  <c:v>Malaysia (2017)</c:v>
                </c:pt>
                <c:pt idx="6">
                  <c:v>Myanmar (2017)*</c:v>
                </c:pt>
                <c:pt idx="7">
                  <c:v>Nepal (2016-17)</c:v>
                </c:pt>
                <c:pt idx="8">
                  <c:v>Pakistan (2016)*</c:v>
                </c:pt>
                <c:pt idx="9">
                  <c:v>Philippines (2015)</c:v>
                </c:pt>
                <c:pt idx="10">
                  <c:v>Thailand (2014)</c:v>
                </c:pt>
                <c:pt idx="11">
                  <c:v>Viet Nam (2017)</c:v>
                </c:pt>
              </c:strCache>
            </c:strRef>
          </c:cat>
          <c:val>
            <c:numRef>
              <c:f>'Cndm use by gender'!$E$3:$E$14</c:f>
              <c:numCache>
                <c:formatCode>General</c:formatCode>
                <c:ptCount val="12"/>
                <c:pt idx="0">
                  <c:v>31.7</c:v>
                </c:pt>
                <c:pt idx="1">
                  <c:v>64.7</c:v>
                </c:pt>
                <c:pt idx="2">
                  <c:v>50</c:v>
                </c:pt>
                <c:pt idx="4">
                  <c:v>43.29</c:v>
                </c:pt>
                <c:pt idx="6">
                  <c:v>31.8</c:v>
                </c:pt>
                <c:pt idx="7">
                  <c:v>31.9</c:v>
                </c:pt>
                <c:pt idx="8">
                  <c:v>65.2</c:v>
                </c:pt>
                <c:pt idx="9">
                  <c:v>5.7</c:v>
                </c:pt>
              </c:numCache>
            </c:numRef>
          </c:val>
          <c:smooth val="0"/>
          <c:extLst>
            <c:ext xmlns:c16="http://schemas.microsoft.com/office/drawing/2014/chart" uri="{C3380CC4-5D6E-409C-BE32-E72D297353CC}">
              <c16:uniqueId val="{00000004-2CC2-4F9F-BE4F-A4454714E207}"/>
            </c:ext>
          </c:extLst>
        </c:ser>
        <c:dLbls>
          <c:showLegendKey val="0"/>
          <c:showVal val="0"/>
          <c:showCatName val="0"/>
          <c:showSerName val="0"/>
          <c:showPercent val="0"/>
          <c:showBubbleSize val="0"/>
        </c:dLbls>
        <c:marker val="1"/>
        <c:smooth val="0"/>
        <c:axId val="57216384"/>
        <c:axId val="57238656"/>
      </c:lineChart>
      <c:scatterChart>
        <c:scatterStyle val="smoothMarker"/>
        <c:varyColors val="0"/>
        <c:ser>
          <c:idx val="2"/>
          <c:order val="2"/>
          <c:tx>
            <c:strRef>
              <c:f>'Cndm use by gender'!$B$21</c:f>
              <c:strCache>
                <c:ptCount val="1"/>
                <c:pt idx="0">
                  <c:v>target</c:v>
                </c:pt>
              </c:strCache>
            </c:strRef>
          </c:tx>
          <c:spPr>
            <a:ln w="25400">
              <a:solidFill>
                <a:srgbClr val="E31837"/>
              </a:solidFill>
              <a:prstDash val="dash"/>
            </a:ln>
          </c:spPr>
          <c:marker>
            <c:symbol val="none"/>
          </c:marker>
          <c:xVal>
            <c:numRef>
              <c:f>'Cndm use by gender'!$A$22:$A$23</c:f>
              <c:numCache>
                <c:formatCode>General</c:formatCode>
                <c:ptCount val="2"/>
                <c:pt idx="0">
                  <c:v>0</c:v>
                </c:pt>
                <c:pt idx="1">
                  <c:v>1</c:v>
                </c:pt>
              </c:numCache>
            </c:numRef>
          </c:xVal>
          <c:yVal>
            <c:numRef>
              <c:f>'Cndm use by gender'!$B$22:$B$23</c:f>
              <c:numCache>
                <c:formatCode>General</c:formatCode>
                <c:ptCount val="2"/>
                <c:pt idx="0">
                  <c:v>90</c:v>
                </c:pt>
                <c:pt idx="1">
                  <c:v>90</c:v>
                </c:pt>
              </c:numCache>
            </c:numRef>
          </c:yVal>
          <c:smooth val="1"/>
          <c:extLst>
            <c:ext xmlns:c16="http://schemas.microsoft.com/office/drawing/2014/chart" uri="{C3380CC4-5D6E-409C-BE32-E72D297353CC}">
              <c16:uniqueId val="{00000005-2CC2-4F9F-BE4F-A4454714E207}"/>
            </c:ext>
          </c:extLst>
        </c:ser>
        <c:dLbls>
          <c:showLegendKey val="0"/>
          <c:showVal val="0"/>
          <c:showCatName val="0"/>
          <c:showSerName val="0"/>
          <c:showPercent val="0"/>
          <c:showBubbleSize val="0"/>
        </c:dLbls>
        <c:axId val="57250560"/>
        <c:axId val="57240576"/>
      </c:scatterChart>
      <c:catAx>
        <c:axId val="57216384"/>
        <c:scaling>
          <c:orientation val="minMax"/>
        </c:scaling>
        <c:delete val="0"/>
        <c:axPos val="b"/>
        <c:numFmt formatCode="General" sourceLinked="0"/>
        <c:majorTickMark val="out"/>
        <c:minorTickMark val="none"/>
        <c:tickLblPos val="nextTo"/>
        <c:crossAx val="57238656"/>
        <c:crosses val="autoZero"/>
        <c:auto val="1"/>
        <c:lblAlgn val="ctr"/>
        <c:lblOffset val="100"/>
        <c:noMultiLvlLbl val="0"/>
      </c:catAx>
      <c:valAx>
        <c:axId val="57238656"/>
        <c:scaling>
          <c:orientation val="minMax"/>
          <c:max val="100"/>
        </c:scaling>
        <c:delete val="0"/>
        <c:axPos val="l"/>
        <c:title>
          <c:tx>
            <c:rich>
              <a:bodyPr rot="0" vert="horz"/>
              <a:lstStyle/>
              <a:p>
                <a:pPr>
                  <a:defRPr/>
                </a:pPr>
                <a:r>
                  <a:rPr lang="en-GB"/>
                  <a:t>%</a:t>
                </a:r>
              </a:p>
            </c:rich>
          </c:tx>
          <c:layout>
            <c:manualLayout>
              <c:xMode val="edge"/>
              <c:yMode val="edge"/>
              <c:x val="6.4751373224042924E-2"/>
              <c:y val="5.4084057907987447E-2"/>
            </c:manualLayout>
          </c:layout>
          <c:overlay val="0"/>
        </c:title>
        <c:numFmt formatCode="General" sourceLinked="1"/>
        <c:majorTickMark val="out"/>
        <c:minorTickMark val="none"/>
        <c:tickLblPos val="nextTo"/>
        <c:spPr>
          <a:ln>
            <a:noFill/>
          </a:ln>
        </c:spPr>
        <c:crossAx val="57216384"/>
        <c:crosses val="autoZero"/>
        <c:crossBetween val="between"/>
        <c:majorUnit val="20"/>
      </c:valAx>
      <c:valAx>
        <c:axId val="57240576"/>
        <c:scaling>
          <c:orientation val="minMax"/>
          <c:max val="100"/>
          <c:min val="0"/>
        </c:scaling>
        <c:delete val="1"/>
        <c:axPos val="r"/>
        <c:numFmt formatCode="General" sourceLinked="1"/>
        <c:majorTickMark val="out"/>
        <c:minorTickMark val="none"/>
        <c:tickLblPos val="nextTo"/>
        <c:crossAx val="57250560"/>
        <c:crosses val="max"/>
        <c:crossBetween val="midCat"/>
        <c:majorUnit val="10"/>
      </c:valAx>
      <c:valAx>
        <c:axId val="57250560"/>
        <c:scaling>
          <c:orientation val="minMax"/>
          <c:max val="1"/>
          <c:min val="0"/>
        </c:scaling>
        <c:delete val="1"/>
        <c:axPos val="t"/>
        <c:numFmt formatCode="General" sourceLinked="1"/>
        <c:majorTickMark val="out"/>
        <c:minorTickMark val="none"/>
        <c:tickLblPos val="nextTo"/>
        <c:crossAx val="57240576"/>
        <c:crosses val="max"/>
        <c:crossBetween val="midCat"/>
        <c:majorUnit val="0.2"/>
      </c:valAx>
    </c:plotArea>
    <c:legend>
      <c:legendPos val="b"/>
      <c:legendEntry>
        <c:idx val="2"/>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0.04106</cdr:x>
      <cdr:y>0.91569</cdr:y>
    </cdr:from>
    <cdr:to>
      <cdr:x>0.33974</cdr:x>
      <cdr:y>0.98453</cdr:y>
    </cdr:to>
    <cdr:sp macro="" textlink="">
      <cdr:nvSpPr>
        <cdr:cNvPr id="5" name="TextBox 1"/>
        <cdr:cNvSpPr txBox="1"/>
      </cdr:nvSpPr>
      <cdr:spPr>
        <a:xfrm xmlns:a="http://schemas.openxmlformats.org/drawingml/2006/main">
          <a:off x="461237" y="3871188"/>
          <a:ext cx="3355187" cy="291029"/>
        </a:xfrm>
        <a:prstGeom xmlns:a="http://schemas.openxmlformats.org/drawingml/2006/main" prst="rect">
          <a:avLst/>
        </a:prstGeom>
        <a:ln xmlns:a="http://schemas.openxmlformats.org/drawingml/2006/main" w="19050">
          <a:solidFill>
            <a:srgbClr val="00CC99"/>
          </a:solid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itchFamily="34" charset="0"/>
              <a:cs typeface="Arial" pitchFamily="34" charset="0"/>
            </a:rPr>
            <a:t>* </a:t>
          </a:r>
          <a:r>
            <a:rPr lang="en-GB" sz="1200" dirty="0">
              <a:latin typeface="Arial" pitchFamily="34" charset="0"/>
              <a:cs typeface="Arial" pitchFamily="34" charset="0"/>
            </a:rPr>
            <a:t>Kathmandu; ** Prison service reported data</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0.03472</cdr:y>
    </cdr:from>
    <cdr:to>
      <cdr:x>0.29125</cdr:x>
      <cdr:y>0.27407</cdr:y>
    </cdr:to>
    <cdr:sp macro="" textlink="">
      <cdr:nvSpPr>
        <cdr:cNvPr id="4" name="TextBox 18"/>
        <cdr:cNvSpPr txBox="1"/>
      </cdr:nvSpPr>
      <cdr:spPr>
        <a:xfrm xmlns:a="http://schemas.openxmlformats.org/drawingml/2006/main">
          <a:off x="0" y="47625"/>
          <a:ext cx="532646" cy="328295"/>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81</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0.16146</cdr:x>
      <cdr:y>0.33424</cdr:y>
    </cdr:from>
    <cdr:to>
      <cdr:x>0.34722</cdr:x>
      <cdr:y>0.42221</cdr:y>
    </cdr:to>
    <cdr:cxnSp macro="">
      <cdr:nvCxnSpPr>
        <cdr:cNvPr id="5" name="Straight Connector 4">
          <a:extLst xmlns:a="http://schemas.openxmlformats.org/drawingml/2006/main">
            <a:ext uri="{FF2B5EF4-FFF2-40B4-BE49-F238E27FC236}">
              <a16:creationId xmlns:a16="http://schemas.microsoft.com/office/drawing/2014/main" id="{1FB88093-0228-43BB-B064-D0473CF21B84}"/>
            </a:ext>
          </a:extLst>
        </cdr:cNvPr>
        <cdr:cNvCxnSpPr/>
      </cdr:nvCxnSpPr>
      <cdr:spPr>
        <a:xfrm xmlns:a="http://schemas.openxmlformats.org/drawingml/2006/main">
          <a:off x="295956" y="460563"/>
          <a:ext cx="340505" cy="121219"/>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cdr:x>
      <cdr:y>0.03472</cdr:y>
    </cdr:from>
    <cdr:to>
      <cdr:x>0.29125</cdr:x>
      <cdr:y>0.27407</cdr:y>
    </cdr:to>
    <cdr:sp macro="" textlink="">
      <cdr:nvSpPr>
        <cdr:cNvPr id="4" name="TextBox 18"/>
        <cdr:cNvSpPr txBox="1"/>
      </cdr:nvSpPr>
      <cdr:spPr>
        <a:xfrm xmlns:a="http://schemas.openxmlformats.org/drawingml/2006/main">
          <a:off x="0" y="47625"/>
          <a:ext cx="532646" cy="328295"/>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81</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0.15433</cdr:x>
      <cdr:y>0.31481</cdr:y>
    </cdr:from>
    <cdr:to>
      <cdr:x>0.34009</cdr:x>
      <cdr:y>0.40278</cdr:y>
    </cdr:to>
    <cdr:cxnSp macro="">
      <cdr:nvCxnSpPr>
        <cdr:cNvPr id="5" name="Straight Connector 4">
          <a:extLst xmlns:a="http://schemas.openxmlformats.org/drawingml/2006/main">
            <a:ext uri="{FF2B5EF4-FFF2-40B4-BE49-F238E27FC236}">
              <a16:creationId xmlns:a16="http://schemas.microsoft.com/office/drawing/2014/main" id="{A71E9F32-DDBF-496E-BBD6-DF6779BDF7A4}"/>
            </a:ext>
          </a:extLst>
        </cdr:cNvPr>
        <cdr:cNvCxnSpPr/>
      </cdr:nvCxnSpPr>
      <cdr:spPr>
        <a:xfrm xmlns:a="http://schemas.openxmlformats.org/drawingml/2006/main">
          <a:off x="282887" y="433792"/>
          <a:ext cx="340505" cy="121219"/>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0.8625</cdr:x>
      <cdr:y>0.88449</cdr:y>
    </cdr:from>
    <cdr:to>
      <cdr:x>1</cdr:x>
      <cdr:y>1</cdr:y>
    </cdr:to>
    <cdr:sp macro="" textlink="">
      <cdr:nvSpPr>
        <cdr:cNvPr id="2" name="TextBox 1"/>
        <cdr:cNvSpPr txBox="1"/>
      </cdr:nvSpPr>
      <cdr:spPr>
        <a:xfrm xmlns:a="http://schemas.openxmlformats.org/drawingml/2006/main">
          <a:off x="9937103" y="3852203"/>
          <a:ext cx="1584177" cy="503079"/>
        </a:xfrm>
        <a:prstGeom xmlns:a="http://schemas.openxmlformats.org/drawingml/2006/main" prst="rect">
          <a:avLst/>
        </a:prstGeom>
        <a:ln xmlns:a="http://schemas.openxmlformats.org/drawingml/2006/main">
          <a:solidFill>
            <a:srgbClr val="E31837"/>
          </a:solidFill>
        </a:ln>
      </cdr:spPr>
      <cdr:txBody>
        <a:bodyPr xmlns:a="http://schemas.openxmlformats.org/drawingml/2006/main" vertOverflow="clip" wrap="square" rtlCol="0"/>
        <a:lstStyle xmlns:a="http://schemas.openxmlformats.org/drawingml/2006/main"/>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male PWID</a:t>
          </a:r>
        </a:p>
        <a:p xmlns:a="http://schemas.openxmlformats.org/drawingml/2006/main">
          <a:r>
            <a:rPr lang="en-US" sz="1100" b="1" baseline="0" dirty="0">
              <a:latin typeface="Arial" pitchFamily="34" charset="0"/>
              <a:cs typeface="Arial" pitchFamily="34" charset="0"/>
            </a:rPr>
            <a:t>** Female PWID</a:t>
          </a:r>
          <a:endParaRPr lang="th-TH" sz="1100" b="1" dirty="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0.69165</cdr:x>
      <cdr:y>0.92959</cdr:y>
    </cdr:from>
    <cdr:to>
      <cdr:x>0.98718</cdr:x>
      <cdr:y>0.9896</cdr:y>
    </cdr:to>
    <cdr:sp macro="" textlink="">
      <cdr:nvSpPr>
        <cdr:cNvPr id="2" name="TextBox 5">
          <a:extLst xmlns:a="http://schemas.openxmlformats.org/drawingml/2006/main">
            <a:ext uri="{FF2B5EF4-FFF2-40B4-BE49-F238E27FC236}">
              <a16:creationId xmlns:a16="http://schemas.microsoft.com/office/drawing/2014/main" id="{47FC49C6-3881-4E8A-B245-5F69DD9C9941}"/>
            </a:ext>
          </a:extLst>
        </cdr:cNvPr>
        <cdr:cNvSpPr txBox="1"/>
      </cdr:nvSpPr>
      <cdr:spPr>
        <a:xfrm xmlns:a="http://schemas.openxmlformats.org/drawingml/2006/main">
          <a:off x="7769476" y="3933071"/>
          <a:ext cx="3319756" cy="253916"/>
        </a:xfrm>
        <a:prstGeom xmlns:a="http://schemas.openxmlformats.org/drawingml/2006/main" prst="rect">
          <a:avLst/>
        </a:prstGeom>
        <a:noFill xmlns:a="http://schemas.openxmlformats.org/drawingml/2006/main"/>
        <a:ln xmlns:a="http://schemas.openxmlformats.org/drawingml/2006/main">
          <a:solidFill>
            <a:sysClr val="window" lastClr="FFFFFF">
              <a:lumMod val="65000"/>
            </a:sysClr>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latin typeface="Arial"/>
              <a:cs typeface="Arial" panose="020B0604020202020204" pitchFamily="34" charset="0"/>
            </a:rPr>
            <a:t>* sample size of female PWID &lt; 50</a:t>
          </a:r>
          <a:endParaRPr kumimoji="0" lang="en-GB" sz="1050" b="0" i="0" u="none" strike="noStrike" kern="0" cap="none" spc="0" normalizeH="0" baseline="0" noProof="0">
            <a:ln>
              <a:noFill/>
            </a:ln>
            <a:solidFill>
              <a:prstClr val="black"/>
            </a:solidFill>
            <a:effectLst/>
            <a:uLnTx/>
            <a:uFillTx/>
            <a:latin typeface="Arial"/>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0.81246</cdr:x>
      <cdr:y>0.91348</cdr:y>
    </cdr:from>
    <cdr:to>
      <cdr:x>1</cdr:x>
      <cdr:y>1</cdr:y>
    </cdr:to>
    <cdr:sp macro="" textlink="">
      <cdr:nvSpPr>
        <cdr:cNvPr id="3" name="TextBox 1"/>
        <cdr:cNvSpPr txBox="1"/>
      </cdr:nvSpPr>
      <cdr:spPr>
        <a:xfrm xmlns:a="http://schemas.openxmlformats.org/drawingml/2006/main">
          <a:off x="7283288" y="4256511"/>
          <a:ext cx="1681200" cy="403154"/>
        </a:xfrm>
        <a:prstGeom xmlns:a="http://schemas.openxmlformats.org/drawingml/2006/main" prst="rect">
          <a:avLst/>
        </a:prstGeom>
        <a:ln xmlns:a="http://schemas.openxmlformats.org/drawingml/2006/main">
          <a:solidFill>
            <a:srgbClr val="E31837"/>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latin typeface="Arial" pitchFamily="34" charset="0"/>
              <a:cs typeface="Arial" pitchFamily="34" charset="0"/>
            </a:rPr>
            <a:t>*</a:t>
          </a:r>
          <a:r>
            <a:rPr lang="en-US" sz="1100" b="1" baseline="0">
              <a:latin typeface="Arial" pitchFamily="34" charset="0"/>
              <a:cs typeface="Arial" pitchFamily="34" charset="0"/>
            </a:rPr>
            <a:t> weighted years</a:t>
          </a:r>
        </a:p>
        <a:p xmlns:a="http://schemas.openxmlformats.org/drawingml/2006/main">
          <a:r>
            <a:rPr lang="en-US" sz="1100" b="1" baseline="0">
              <a:latin typeface="Arial" pitchFamily="34" charset="0"/>
              <a:cs typeface="Arial" pitchFamily="34" charset="0"/>
            </a:rPr>
            <a:t>** median duration</a:t>
          </a:r>
          <a:endParaRPr lang="th-TH" sz="1100" b="1">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0.15074</cdr:x>
      <cdr:y>0.90839</cdr:y>
    </cdr:from>
    <cdr:to>
      <cdr:x>0.36995</cdr:x>
      <cdr:y>0.98227</cdr:y>
    </cdr:to>
    <cdr:sp macro="" textlink="">
      <cdr:nvSpPr>
        <cdr:cNvPr id="2" name="TextBox 1"/>
        <cdr:cNvSpPr txBox="1"/>
      </cdr:nvSpPr>
      <cdr:spPr>
        <a:xfrm xmlns:a="http://schemas.openxmlformats.org/drawingml/2006/main">
          <a:off x="1165860" y="2927985"/>
          <a:ext cx="16954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latin typeface="Arial" pitchFamily="34" charset="0"/>
              <a:cs typeface="Arial" pitchFamily="34" charset="0"/>
            </a:rPr>
            <a:t>* 2016 data</a:t>
          </a:r>
        </a:p>
      </cdr:txBody>
    </cdr:sp>
  </cdr:relSizeAnchor>
  <cdr:relSizeAnchor xmlns:cdr="http://schemas.openxmlformats.org/drawingml/2006/chartDrawing">
    <cdr:from>
      <cdr:x>0.73754</cdr:x>
      <cdr:y>0.33148</cdr:y>
    </cdr:from>
    <cdr:to>
      <cdr:x>0.98892</cdr:x>
      <cdr:y>0.41482</cdr:y>
    </cdr:to>
    <cdr:sp macro="" textlink="">
      <cdr:nvSpPr>
        <cdr:cNvPr id="4" name="Rectangle 3"/>
        <cdr:cNvSpPr/>
      </cdr:nvSpPr>
      <cdr:spPr>
        <a:xfrm xmlns:a="http://schemas.openxmlformats.org/drawingml/2006/main">
          <a:off x="5704359" y="1068462"/>
          <a:ext cx="1944216" cy="2685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Fast-track target</a:t>
          </a:r>
        </a:p>
      </cdr:txBody>
    </cdr:sp>
  </cdr:relSizeAnchor>
</c:userShapes>
</file>

<file path=ppt/drawings/drawing6.xml><?xml version="1.0" encoding="utf-8"?>
<c:userShapes xmlns:c="http://schemas.openxmlformats.org/drawingml/2006/chart">
  <cdr:relSizeAnchor xmlns:cdr="http://schemas.openxmlformats.org/drawingml/2006/chartDrawing">
    <cdr:from>
      <cdr:x>0.29946</cdr:x>
      <cdr:y>0.25267</cdr:y>
    </cdr:from>
    <cdr:to>
      <cdr:x>0.73252</cdr:x>
      <cdr:y>0.81655</cdr:y>
    </cdr:to>
    <cdr:sp macro="" textlink="">
      <cdr:nvSpPr>
        <cdr:cNvPr id="2" name="TextBox 1"/>
        <cdr:cNvSpPr txBox="1"/>
      </cdr:nvSpPr>
      <cdr:spPr>
        <a:xfrm xmlns:a="http://schemas.openxmlformats.org/drawingml/2006/main">
          <a:off x="547658" y="346560"/>
          <a:ext cx="791980" cy="773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b="1" i="0" u="none" strike="noStrike" dirty="0">
              <a:solidFill>
                <a:srgbClr val="F26B73"/>
              </a:solidFill>
              <a:latin typeface="Arial" panose="020B0604020202020204" pitchFamily="34" charset="0"/>
              <a:cs typeface="Arial" panose="020B0604020202020204" pitchFamily="34" charset="0"/>
            </a:rPr>
            <a:t>56</a:t>
          </a:r>
          <a:r>
            <a:rPr lang="en-US" sz="1200" b="0" i="0" u="none" strike="noStrike" dirty="0">
              <a:solidFill>
                <a:srgbClr val="F26B73"/>
              </a:solidFill>
              <a:latin typeface="Times New Roman"/>
              <a:cs typeface="Times New Roman"/>
            </a:rPr>
            <a:t>%</a:t>
          </a:r>
          <a:endParaRPr lang="en-US" sz="1100" dirty="0">
            <a:solidFill>
              <a:srgbClr val="F26B73"/>
            </a:solidFill>
          </a:endParaRPr>
        </a:p>
      </cdr:txBody>
    </cdr:sp>
  </cdr:relSizeAnchor>
  <cdr:relSizeAnchor xmlns:cdr="http://schemas.openxmlformats.org/drawingml/2006/chartDrawing">
    <cdr:from>
      <cdr:x>0.04001</cdr:x>
      <cdr:y>0</cdr:y>
    </cdr:from>
    <cdr:to>
      <cdr:x>0.30208</cdr:x>
      <cdr:y>0.18335</cdr:y>
    </cdr:to>
    <cdr:sp macro="" textlink="">
      <cdr:nvSpPr>
        <cdr:cNvPr id="4" name="TextBox 18"/>
        <cdr:cNvSpPr txBox="1"/>
      </cdr:nvSpPr>
      <cdr:spPr>
        <a:xfrm xmlns:a="http://schemas.openxmlformats.org/drawingml/2006/main">
          <a:off x="73174" y="0"/>
          <a:ext cx="479276" cy="251482"/>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90</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0.29494</cdr:x>
      <cdr:y>0.12682</cdr:y>
    </cdr:from>
    <cdr:to>
      <cdr:x>0.41473</cdr:x>
      <cdr:y>0.31432</cdr:y>
    </cdr:to>
    <cdr:cxnSp macro="">
      <cdr:nvCxnSpPr>
        <cdr:cNvPr id="5" name="Straight Connector 4">
          <a:extLst xmlns:a="http://schemas.openxmlformats.org/drawingml/2006/main">
            <a:ext uri="{FF2B5EF4-FFF2-40B4-BE49-F238E27FC236}">
              <a16:creationId xmlns:a16="http://schemas.microsoft.com/office/drawing/2014/main" id="{D12CD184-8450-4B3E-836D-C49F38CA3300}"/>
            </a:ext>
          </a:extLst>
        </cdr:cNvPr>
        <cdr:cNvCxnSpPr/>
      </cdr:nvCxnSpPr>
      <cdr:spPr>
        <a:xfrm xmlns:a="http://schemas.openxmlformats.org/drawingml/2006/main">
          <a:off x="539382" y="173942"/>
          <a:ext cx="219072" cy="257175"/>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cdr:x>
      <cdr:y>0.03472</cdr:y>
    </cdr:from>
    <cdr:to>
      <cdr:x>0.29125</cdr:x>
      <cdr:y>0.27407</cdr:y>
    </cdr:to>
    <cdr:sp macro="" textlink="">
      <cdr:nvSpPr>
        <cdr:cNvPr id="4" name="TextBox 18"/>
        <cdr:cNvSpPr txBox="1"/>
      </cdr:nvSpPr>
      <cdr:spPr>
        <a:xfrm xmlns:a="http://schemas.openxmlformats.org/drawingml/2006/main">
          <a:off x="0" y="47625"/>
          <a:ext cx="532646" cy="328295"/>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81</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0.15511</cdr:x>
      <cdr:y>0.31481</cdr:y>
    </cdr:from>
    <cdr:to>
      <cdr:x>0.34087</cdr:x>
      <cdr:y>0.40278</cdr:y>
    </cdr:to>
    <cdr:cxnSp macro="">
      <cdr:nvCxnSpPr>
        <cdr:cNvPr id="5" name="Straight Connector 4">
          <a:extLst xmlns:a="http://schemas.openxmlformats.org/drawingml/2006/main">
            <a:ext uri="{FF2B5EF4-FFF2-40B4-BE49-F238E27FC236}">
              <a16:creationId xmlns:a16="http://schemas.microsoft.com/office/drawing/2014/main" id="{FD1CE52A-84AC-4CB0-9E32-3BA39FD34950}"/>
            </a:ext>
          </a:extLst>
        </cdr:cNvPr>
        <cdr:cNvCxnSpPr/>
      </cdr:nvCxnSpPr>
      <cdr:spPr>
        <a:xfrm xmlns:a="http://schemas.openxmlformats.org/drawingml/2006/main">
          <a:off x="283674" y="431793"/>
          <a:ext cx="339718" cy="120660"/>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0.30132</cdr:x>
      <cdr:y>0.28812</cdr:y>
    </cdr:from>
    <cdr:to>
      <cdr:x>0.73339</cdr:x>
      <cdr:y>0.76025</cdr:y>
    </cdr:to>
    <cdr:sp macro="" textlink="">
      <cdr:nvSpPr>
        <cdr:cNvPr id="2" name="TextBox 1"/>
        <cdr:cNvSpPr txBox="1"/>
      </cdr:nvSpPr>
      <cdr:spPr>
        <a:xfrm xmlns:a="http://schemas.openxmlformats.org/drawingml/2006/main">
          <a:off x="552322" y="397010"/>
          <a:ext cx="791999" cy="6505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1BB8CA51-7217-4FCC-A5CB-13C416D3260C}" type="TxLink">
            <a:rPr lang="en-US" sz="3200" b="1" i="0" u="none" strike="noStrike" smtClean="0">
              <a:solidFill>
                <a:srgbClr val="F26B73"/>
              </a:solidFill>
              <a:latin typeface="Arial" panose="020B0604020202020204" pitchFamily="34" charset="0"/>
              <a:cs typeface="Arial" panose="020B0604020202020204" pitchFamily="34" charset="0"/>
            </a:rPr>
            <a:pPr/>
            <a:t>62</a:t>
          </a:fld>
          <a:r>
            <a:rPr lang="en-US" b="1" i="0" u="none" strike="noStrike" dirty="0">
              <a:solidFill>
                <a:srgbClr val="F26B73"/>
              </a:solidFill>
              <a:latin typeface="Arial" panose="020B0604020202020204" pitchFamily="34" charset="0"/>
              <a:cs typeface="Arial" panose="020B0604020202020204" pitchFamily="34" charset="0"/>
            </a:rPr>
            <a:t>%</a:t>
          </a:r>
          <a:endParaRPr lang="en-US" b="1" dirty="0">
            <a:solidFill>
              <a:srgbClr val="F26B7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0.04001</cdr:x>
      <cdr:y>0</cdr:y>
    </cdr:from>
    <cdr:to>
      <cdr:x>0.30208</cdr:x>
      <cdr:y>0.18335</cdr:y>
    </cdr:to>
    <cdr:sp macro="" textlink="">
      <cdr:nvSpPr>
        <cdr:cNvPr id="4" name="TextBox 18"/>
        <cdr:cNvSpPr txBox="1"/>
      </cdr:nvSpPr>
      <cdr:spPr>
        <a:xfrm xmlns:a="http://schemas.openxmlformats.org/drawingml/2006/main">
          <a:off x="73174" y="0"/>
          <a:ext cx="479276" cy="251482"/>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90</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0.28329</cdr:x>
      <cdr:y>0.26966</cdr:y>
    </cdr:from>
    <cdr:to>
      <cdr:x>0.7144</cdr:x>
      <cdr:y>0.73034</cdr:y>
    </cdr:to>
    <cdr:sp macro="" textlink="">
      <cdr:nvSpPr>
        <cdr:cNvPr id="2" name="TextBox 1"/>
        <cdr:cNvSpPr txBox="1"/>
      </cdr:nvSpPr>
      <cdr:spPr>
        <a:xfrm xmlns:a="http://schemas.openxmlformats.org/drawingml/2006/main">
          <a:off x="519279" y="371578"/>
          <a:ext cx="790239" cy="6347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FE58BFC-0350-4A6B-868A-ED3785C8CBBD}" type="TxLink">
            <a:rPr lang="en-US" sz="3200" b="1" i="0" u="none" strike="noStrike" smtClean="0">
              <a:solidFill>
                <a:srgbClr val="F26B73"/>
              </a:solidFill>
              <a:latin typeface="Arial" panose="020B0604020202020204" pitchFamily="34" charset="0"/>
              <a:cs typeface="Arial" panose="020B0604020202020204" pitchFamily="34" charset="0"/>
            </a:rPr>
            <a:pPr/>
            <a:t>28</a:t>
          </a:fld>
          <a:r>
            <a:rPr lang="en-US" sz="1200" b="0" i="0" u="none" strike="noStrike" dirty="0">
              <a:solidFill>
                <a:srgbClr val="F26B73"/>
              </a:solidFill>
              <a:latin typeface="Times New Roman"/>
              <a:cs typeface="Times New Roman"/>
            </a:rPr>
            <a:t>%</a:t>
          </a:r>
          <a:endParaRPr lang="en-US" sz="1100" dirty="0">
            <a:solidFill>
              <a:srgbClr val="F26B73"/>
            </a:solidFill>
          </a:endParaRPr>
        </a:p>
      </cdr:txBody>
    </cdr:sp>
  </cdr:relSizeAnchor>
  <cdr:relSizeAnchor xmlns:cdr="http://schemas.openxmlformats.org/drawingml/2006/chartDrawing">
    <cdr:from>
      <cdr:x>0.04001</cdr:x>
      <cdr:y>0</cdr:y>
    </cdr:from>
    <cdr:to>
      <cdr:x>0.30208</cdr:x>
      <cdr:y>0.18335</cdr:y>
    </cdr:to>
    <cdr:sp macro="" textlink="">
      <cdr:nvSpPr>
        <cdr:cNvPr id="4" name="TextBox 18"/>
        <cdr:cNvSpPr txBox="1"/>
      </cdr:nvSpPr>
      <cdr:spPr>
        <a:xfrm xmlns:a="http://schemas.openxmlformats.org/drawingml/2006/main">
          <a:off x="73174" y="0"/>
          <a:ext cx="479276" cy="251482"/>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CCFF"/>
              </a:solidFill>
              <a:effectLst/>
              <a:uLnTx/>
              <a:uFillTx/>
              <a:latin typeface="Arial" pitchFamily="34" charset="0"/>
              <a:ea typeface="+mn-ea"/>
              <a:cs typeface="Arial" pitchFamily="34" charset="0"/>
            </a:rPr>
            <a:t>90</a:t>
          </a:r>
          <a:r>
            <a:rPr kumimoji="0" lang="en-US" sz="1050" b="1" i="0" u="none" strike="noStrike" kern="0" cap="none" spc="0" normalizeH="0" baseline="0" noProof="0" dirty="0">
              <a:ln>
                <a:noFill/>
              </a:ln>
              <a:solidFill>
                <a:srgbClr val="00CCFF"/>
              </a:solidFill>
              <a:effectLst/>
              <a:uLnTx/>
              <a:uFillTx/>
              <a:latin typeface="Arial" pitchFamily="34" charset="0"/>
              <a:ea typeface="+mn-ea"/>
              <a:cs typeface="Arial" pitchFamily="34" charset="0"/>
            </a:rPr>
            <a:t>%</a:t>
          </a:r>
          <a:endParaRPr kumimoji="0" lang="en-US" sz="1800" b="1" i="0" u="none" strike="noStrike" kern="0" cap="none" spc="0" normalizeH="0" baseline="0" noProof="0" dirty="0">
            <a:ln>
              <a:noFill/>
            </a:ln>
            <a:solidFill>
              <a:srgbClr val="00CCFF"/>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0.28807</cdr:x>
      <cdr:y>0.12628</cdr:y>
    </cdr:from>
    <cdr:to>
      <cdr:x>0.40786</cdr:x>
      <cdr:y>0.31378</cdr:y>
    </cdr:to>
    <cdr:cxnSp macro="">
      <cdr:nvCxnSpPr>
        <cdr:cNvPr id="5" name="Straight Connector 4">
          <a:extLst xmlns:a="http://schemas.openxmlformats.org/drawingml/2006/main">
            <a:ext uri="{FF2B5EF4-FFF2-40B4-BE49-F238E27FC236}">
              <a16:creationId xmlns:a16="http://schemas.microsoft.com/office/drawing/2014/main" id="{9E1A4EB6-36FC-47A1-87BE-939CA3E2E037}"/>
            </a:ext>
          </a:extLst>
        </cdr:cNvPr>
        <cdr:cNvCxnSpPr/>
      </cdr:nvCxnSpPr>
      <cdr:spPr>
        <a:xfrm xmlns:a="http://schemas.openxmlformats.org/drawingml/2006/main">
          <a:off x="528044" y="174010"/>
          <a:ext cx="219579" cy="258365"/>
        </a:xfrm>
        <a:prstGeom xmlns:a="http://schemas.openxmlformats.org/drawingml/2006/main" prst="line">
          <a:avLst/>
        </a:prstGeom>
        <a:ln xmlns:a="http://schemas.openxmlformats.org/drawingml/2006/main" w="28575">
          <a:solidFill>
            <a:srgbClr val="63CDF6"/>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A7C5D31D-D6CE-45A8-B841-0ACFDFCF5FE0}" type="datetimeFigureOut">
              <a:rPr lang="th-TH"/>
              <a:pPr>
                <a:defRPr/>
              </a:pPr>
              <a:t>16/12/62</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77222556-3EF5-4740-AC64-7AE151C6BF5D}" type="datetimeFigureOut">
              <a:rPr lang="th-TH"/>
              <a:pPr>
                <a:defRPr/>
              </a:pPr>
              <a:t>16/12/62</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cs typeface="Cordia New" pitchFamily="34" charset="-34"/>
            </a:endParaRPr>
          </a:p>
        </p:txBody>
      </p:sp>
      <p:sp>
        <p:nvSpPr>
          <p:cNvPr id="4" name="Slide Number Placeholder 3"/>
          <p:cNvSpPr>
            <a:spLocks noGrp="1"/>
          </p:cNvSpPr>
          <p:nvPr>
            <p:ph type="sldNum" sz="quarter" idx="5"/>
          </p:nvPr>
        </p:nvSpPr>
        <p:spPr/>
        <p:txBody>
          <a:bodyPr/>
          <a:lstStyle/>
          <a:p>
            <a:pPr>
              <a:defRPr/>
            </a:pPr>
            <a:fld id="{3A1FE2A3-6651-465B-A8D8-A3C69E1119DF}" type="slidenum">
              <a:rPr lang="th-TH" smtClean="0">
                <a:solidFill>
                  <a:prstClr val="black"/>
                </a:solidFill>
              </a:rPr>
              <a:pPr>
                <a:defRPr/>
              </a:pPr>
              <a:t>3</a:t>
            </a:fld>
            <a:endParaRPr lang="th-TH">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70142" indent="-296208" eaLnBrk="0" hangingPunct="0">
              <a:defRPr>
                <a:solidFill>
                  <a:schemeClr val="tx1"/>
                </a:solidFill>
                <a:latin typeface="Arial" charset="0"/>
                <a:ea typeface="ＭＳ Ｐゴシック" pitchFamily="34" charset="-128"/>
              </a:defRPr>
            </a:lvl2pPr>
            <a:lvl3pPr marL="1184834" indent="-236967" eaLnBrk="0" hangingPunct="0">
              <a:defRPr>
                <a:solidFill>
                  <a:schemeClr val="tx1"/>
                </a:solidFill>
                <a:latin typeface="Arial" charset="0"/>
                <a:ea typeface="ＭＳ Ｐゴシック" pitchFamily="34" charset="-128"/>
              </a:defRPr>
            </a:lvl3pPr>
            <a:lvl4pPr marL="1658767" indent="-236967" eaLnBrk="0" hangingPunct="0">
              <a:defRPr>
                <a:solidFill>
                  <a:schemeClr val="tx1"/>
                </a:solidFill>
                <a:latin typeface="Arial" charset="0"/>
                <a:ea typeface="ＭＳ Ｐゴシック" pitchFamily="34" charset="-128"/>
              </a:defRPr>
            </a:lvl4pPr>
            <a:lvl5pPr marL="2132701" indent="-236967" eaLnBrk="0" hangingPunct="0">
              <a:defRPr>
                <a:solidFill>
                  <a:schemeClr val="tx1"/>
                </a:solidFill>
                <a:latin typeface="Arial" charset="0"/>
                <a:ea typeface="ＭＳ Ｐゴシック" pitchFamily="34" charset="-128"/>
              </a:defRPr>
            </a:lvl5pPr>
            <a:lvl6pPr marL="2606634" indent="-236967" defTabSz="473934" eaLnBrk="0" fontAlgn="base" hangingPunct="0">
              <a:spcBef>
                <a:spcPct val="0"/>
              </a:spcBef>
              <a:spcAft>
                <a:spcPct val="0"/>
              </a:spcAft>
              <a:defRPr>
                <a:solidFill>
                  <a:schemeClr val="tx1"/>
                </a:solidFill>
                <a:latin typeface="Arial" charset="0"/>
                <a:ea typeface="ＭＳ Ｐゴシック" pitchFamily="34" charset="-128"/>
              </a:defRPr>
            </a:lvl6pPr>
            <a:lvl7pPr marL="3080568" indent="-236967" defTabSz="473934" eaLnBrk="0" fontAlgn="base" hangingPunct="0">
              <a:spcBef>
                <a:spcPct val="0"/>
              </a:spcBef>
              <a:spcAft>
                <a:spcPct val="0"/>
              </a:spcAft>
              <a:defRPr>
                <a:solidFill>
                  <a:schemeClr val="tx1"/>
                </a:solidFill>
                <a:latin typeface="Arial" charset="0"/>
                <a:ea typeface="ＭＳ Ｐゴシック" pitchFamily="34" charset="-128"/>
              </a:defRPr>
            </a:lvl7pPr>
            <a:lvl8pPr marL="3554501" indent="-236967" defTabSz="473934" eaLnBrk="0" fontAlgn="base" hangingPunct="0">
              <a:spcBef>
                <a:spcPct val="0"/>
              </a:spcBef>
              <a:spcAft>
                <a:spcPct val="0"/>
              </a:spcAft>
              <a:defRPr>
                <a:solidFill>
                  <a:schemeClr val="tx1"/>
                </a:solidFill>
                <a:latin typeface="Arial" charset="0"/>
                <a:ea typeface="ＭＳ Ｐゴシック" pitchFamily="34" charset="-128"/>
              </a:defRPr>
            </a:lvl8pPr>
            <a:lvl9pPr marL="4028435" indent="-236967" defTabSz="473934"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B3BE6AA-3A44-4357-B33B-7EAB1D1871F6}" type="slidenum">
              <a:rPr kumimoji="0" lang="en-US"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98352-9352-4103-B173-161244AB31D1}"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92816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574"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483265"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rPr>
              <a:pPr marL="0" marR="0" lvl="0" indent="0" algn="r" defTabSz="483265" rtl="0" eaLnBrk="1" fontAlgn="auto" latinLnBrk="0" hangingPunct="1">
                <a:lnSpc>
                  <a:spcPct val="100000"/>
                </a:lnSpc>
                <a:spcBef>
                  <a:spcPts val="0"/>
                </a:spcBef>
                <a:spcAft>
                  <a:spcPts val="0"/>
                </a:spcAft>
                <a:buClrTx/>
                <a:buSzTx/>
                <a:buFontTx/>
                <a:buNone/>
                <a:tabLst/>
                <a:defRPr/>
              </a:pPr>
              <a:t>33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84544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969183">
              <a:defRPr/>
            </a:pPr>
            <a:endParaRPr lang="en-GB" b="0" strike="noStrike"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solidFill>
                  <a:prstClr val="black"/>
                </a:solidFill>
              </a:rPr>
              <a:pPr>
                <a:defRPr/>
              </a:pPr>
              <a:t>34</a:t>
            </a:fld>
            <a:endParaRPr lang="th-TH">
              <a:solidFill>
                <a:prstClr val="black"/>
              </a:solidFill>
            </a:endParaRPr>
          </a:p>
        </p:txBody>
      </p:sp>
    </p:spTree>
    <p:extLst>
      <p:ext uri="{BB962C8B-B14F-4D97-AF65-F5344CB8AC3E}">
        <p14:creationId xmlns:p14="http://schemas.microsoft.com/office/powerpoint/2010/main" val="1625898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969183">
              <a:defRPr/>
            </a:pPr>
            <a:endParaRPr lang="en-GB" b="0" strike="noStrike"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solidFill>
                  <a:prstClr val="black"/>
                </a:solidFill>
              </a:rPr>
              <a:pPr>
                <a:defRPr/>
              </a:pPr>
              <a:t>35</a:t>
            </a:fld>
            <a:endParaRPr lang="th-TH">
              <a:solidFill>
                <a:prstClr val="black"/>
              </a:solidFill>
            </a:endParaRPr>
          </a:p>
        </p:txBody>
      </p:sp>
    </p:spTree>
    <p:extLst>
      <p:ext uri="{BB962C8B-B14F-4D97-AF65-F5344CB8AC3E}">
        <p14:creationId xmlns:p14="http://schemas.microsoft.com/office/powerpoint/2010/main" val="162589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894575"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5FC61-84B6-42F2-8A4C-7D5E6498259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279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969183">
              <a:defRPr/>
            </a:pPr>
            <a:endParaRPr lang="en-GB" b="0" strike="noStrike"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solidFill>
                  <a:prstClr val="black"/>
                </a:solidFill>
              </a:rPr>
              <a:pPr>
                <a:defRPr/>
              </a:pPr>
              <a:t>6</a:t>
            </a:fld>
            <a:endParaRPr lang="th-TH">
              <a:solidFill>
                <a:prstClr val="black"/>
              </a:solidFill>
            </a:endParaRPr>
          </a:p>
        </p:txBody>
      </p:sp>
    </p:spTree>
    <p:extLst>
      <p:ext uri="{BB962C8B-B14F-4D97-AF65-F5344CB8AC3E}">
        <p14:creationId xmlns:p14="http://schemas.microsoft.com/office/powerpoint/2010/main" val="162589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FE5071-7054-413C-89E2-CCBFF48031D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073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894575"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14E6E2-F344-44DC-953A-D99A6704D06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19800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FE5071-7054-413C-89E2-CCBFF48031D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83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894575"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solidFill>
                  <a:prstClr val="black"/>
                </a:solidFill>
              </a:rPr>
              <a:pPr>
                <a:defRPr/>
              </a:pPr>
              <a:t>14</a:t>
            </a:fld>
            <a:endParaRPr lang="th-TH">
              <a:solidFill>
                <a:prstClr val="black"/>
              </a:solidFill>
            </a:endParaRPr>
          </a:p>
        </p:txBody>
      </p:sp>
    </p:spTree>
    <p:extLst>
      <p:ext uri="{BB962C8B-B14F-4D97-AF65-F5344CB8AC3E}">
        <p14:creationId xmlns:p14="http://schemas.microsoft.com/office/powerpoint/2010/main" val="162589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969183">
              <a:defRPr/>
            </a:pPr>
            <a:endParaRPr lang="en-GB" b="0" strike="noStrike"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solidFill>
                  <a:prstClr val="black"/>
                </a:solidFill>
              </a:rPr>
              <a:pPr>
                <a:defRPr/>
              </a:pPr>
              <a:t>15</a:t>
            </a:fld>
            <a:endParaRPr lang="th-TH">
              <a:solidFill>
                <a:prstClr val="black"/>
              </a:solidFill>
            </a:endParaRPr>
          </a:p>
        </p:txBody>
      </p:sp>
    </p:spTree>
    <p:extLst>
      <p:ext uri="{BB962C8B-B14F-4D97-AF65-F5344CB8AC3E}">
        <p14:creationId xmlns:p14="http://schemas.microsoft.com/office/powerpoint/2010/main" val="1625898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407197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8236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137520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67552771"/>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6247856"/>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00708232"/>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17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t>16/12/2019</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349684CC-E105-48F1-B6A0-2780FFC70861}" type="slidenum">
              <a:rPr lang="en-GB" smtClean="0"/>
              <a:t>‹#›</a:t>
            </a:fld>
            <a:endParaRPr lang="en-GB"/>
          </a:p>
        </p:txBody>
      </p:sp>
    </p:spTree>
    <p:extLst>
      <p:ext uri="{BB962C8B-B14F-4D97-AF65-F5344CB8AC3E}">
        <p14:creationId xmlns:p14="http://schemas.microsoft.com/office/powerpoint/2010/main" val="116017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3478120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9139254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732310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970420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1940058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098409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404405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7743560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022751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801712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22187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401952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7119444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487232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012088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149447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286202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521349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272926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8796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200" b="1">
                <a:solidFill>
                  <a:srgbClr val="00AEE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a:fld id="{66EE6269-E936-CE44-B736-062D3DDFCF80}" type="datetime1">
              <a:rPr lang="en-US" smtClean="0">
                <a:solidFill>
                  <a:prstClr val="black"/>
                </a:solidFill>
                <a:latin typeface="Arial" charset="0"/>
                <a:ea typeface="ＭＳ Ｐゴシック" charset="0"/>
              </a:rPr>
              <a:pPr defTabSz="457200"/>
              <a:t>12/16/19</a:t>
            </a:fld>
            <a:endParaRPr lang="en-US">
              <a:solidFill>
                <a:prstClr val="black"/>
              </a:solidFill>
              <a:latin typeface="Arial"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pPr>
            <a:fld id="{7674B900-A7CB-D443-979A-2E082EE9DABC}" type="slidenum">
              <a:rPr lang="en-US" smtClean="0">
                <a:solidFill>
                  <a:prstClr val="black"/>
                </a:solidFill>
                <a:ea typeface="ＭＳ Ｐゴシック" charset="0"/>
              </a:rPr>
              <a:pPr defTabSz="457200" fontAlgn="base">
                <a:spcBef>
                  <a:spcPct val="0"/>
                </a:spcBef>
                <a:spcAft>
                  <a:spcPct val="0"/>
                </a:spcAft>
              </a:pPr>
              <a:t>‹#›</a:t>
            </a:fld>
            <a:endParaRPr lang="en-US">
              <a:solidFill>
                <a:prstClr val="black"/>
              </a:solidFill>
              <a:ea typeface="ＭＳ Ｐゴシック" charset="0"/>
            </a:endParaRPr>
          </a:p>
        </p:txBody>
      </p:sp>
    </p:spTree>
    <p:extLst>
      <p:ext uri="{BB962C8B-B14F-4D97-AF65-F5344CB8AC3E}">
        <p14:creationId xmlns:p14="http://schemas.microsoft.com/office/powerpoint/2010/main" val="2905772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6106395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107919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366203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977727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45083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1854977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436512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232155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459221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054504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5278685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044085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8789350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75204580"/>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850081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0414042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smtClean="0">
                <a:solidFill>
                  <a:prstClr val="black"/>
                </a:solidFill>
              </a:rPr>
              <a:pPr/>
              <a:t>16/12/2019</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64536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979091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445071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8643308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542245"/>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7094143"/>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5563292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9927917"/>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196515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6209771"/>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905747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040848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3102148"/>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5610244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6645322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58791"/>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842088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5845613-47D0-4D7F-9152-CF8044F1764D}" type="datetime1">
              <a:rPr lang="en-US">
                <a:latin typeface="Arial"/>
                <a:ea typeface="ＭＳ Ｐゴシック" charset="0"/>
              </a:rPr>
              <a:pPr>
                <a:defRPr/>
              </a:pPr>
              <a:t>12/16/19</a:t>
            </a:fld>
            <a:endParaRPr lang="en-US">
              <a:latin typeface="Arial"/>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a:defRPr/>
            </a:pPr>
            <a:endParaRPr lang="en-US">
              <a:latin typeface="Arial"/>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772235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997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69824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59431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86036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13444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25980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4699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56984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34512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66838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132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762677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0295419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8366940"/>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75244415"/>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49079495"/>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2347562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4680716"/>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81035277"/>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77447401"/>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952226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4.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3.png"/><Relationship Id="rId5" Type="http://schemas.openxmlformats.org/officeDocument/2006/relationships/slideLayout" Target="../slideLayouts/slideLayout57.xml"/><Relationship Id="rId10" Type="http://schemas.openxmlformats.org/officeDocument/2006/relationships/theme" Target="../theme/theme10.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4.png"/><Relationship Id="rId5" Type="http://schemas.openxmlformats.org/officeDocument/2006/relationships/slideLayout" Target="../slideLayouts/slideLayout66.xml"/><Relationship Id="rId10"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7.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6.png"/><Relationship Id="rId5" Type="http://schemas.openxmlformats.org/officeDocument/2006/relationships/slideLayout" Target="../slideLayouts/slideLayout74.xml"/><Relationship Id="rId10" Type="http://schemas.openxmlformats.org/officeDocument/2006/relationships/theme" Target="../theme/theme12.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13.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image" Target="../media/image4.png"/><Relationship Id="rId5" Type="http://schemas.openxmlformats.org/officeDocument/2006/relationships/slideLayout" Target="../slideLayouts/slideLayout94.xml"/><Relationship Id="rId10" Type="http://schemas.openxmlformats.org/officeDocument/2006/relationships/image" Target="../media/image3.png"/><Relationship Id="rId4" Type="http://schemas.openxmlformats.org/officeDocument/2006/relationships/slideLayout" Target="../slideLayouts/slideLayout93.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image" Target="../media/image4.png"/><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3.png"/><Relationship Id="rId5" Type="http://schemas.openxmlformats.org/officeDocument/2006/relationships/slideLayout" Target="../slideLayouts/slideLayout102.xml"/><Relationship Id="rId10" Type="http://schemas.openxmlformats.org/officeDocument/2006/relationships/theme" Target="../theme/theme15.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png"/><Relationship Id="rId5" Type="http://schemas.openxmlformats.org/officeDocument/2006/relationships/slideLayout" Target="../slideLayouts/slideLayout28.xml"/><Relationship Id="rId10" Type="http://schemas.openxmlformats.org/officeDocument/2006/relationships/theme" Target="../theme/theme6.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8.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3080"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4105847340"/>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026135"/>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57449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8C4B-13E7-4A0F-80C3-57BBE57DFD96}" type="datetimeFigureOut">
              <a:rPr lang="en-GB" smtClean="0">
                <a:solidFill>
                  <a:prstClr val="black">
                    <a:tint val="75000"/>
                  </a:prstClr>
                </a:solidFill>
              </a:rPr>
              <a:pPr/>
              <a:t>16/12/2019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7036621"/>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83454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4032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3080"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5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700742"/>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888694"/>
      </p:ext>
    </p:extLst>
  </p:cSld>
  <p:clrMap bg1="lt1" tx1="dk1" bg2="lt2" tx2="dk2" accent1="accent1" accent2="accent2" accent3="accent3" accent4="accent4" accent5="accent5" accent6="accent6" hlink="hlink" folHlink="folHlink"/>
  <p:sldLayoutIdLst>
    <p:sldLayoutId id="2147483959" r:id="rId1"/>
    <p:sldLayoutId id="2147483960"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59965518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47479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0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94.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94.xml"/><Relationship Id="rId1" Type="http://schemas.openxmlformats.org/officeDocument/2006/relationships/themeOverride" Target="../theme/themeOverride11.xml"/><Relationship Id="rId5" Type="http://schemas.openxmlformats.org/officeDocument/2006/relationships/chart" Target="../charts/chart11.xml"/><Relationship Id="rId4" Type="http://schemas.openxmlformats.org/officeDocument/2006/relationships/hyperlink" Target="http://www.aidsinfoonline.org/"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32.xml"/><Relationship Id="rId5" Type="http://schemas.openxmlformats.org/officeDocument/2006/relationships/slide" Target="slide22.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hyperlink" Target="http://www.aidsinfoonline.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3.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hyperlink" Target="http://www.aidsinfoonlin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94.xml"/><Relationship Id="rId4" Type="http://schemas.openxmlformats.org/officeDocument/2006/relationships/chart" Target="../charts/chart29.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94.xml"/><Relationship Id="rId4" Type="http://schemas.openxmlformats.org/officeDocument/2006/relationships/chart" Target="../charts/chart30.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94.xml"/><Relationship Id="rId4" Type="http://schemas.openxmlformats.org/officeDocument/2006/relationships/chart" Target="../charts/chart31.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91.xml"/><Relationship Id="rId4" Type="http://schemas.openxmlformats.org/officeDocument/2006/relationships/chart" Target="../charts/chart32.xml"/></Relationships>
</file>

<file path=ppt/slides/_rels/slide38.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chart" Target="../charts/chart33.xml"/><Relationship Id="rId7"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102.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39.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9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2.xml"/><Relationship Id="rId4" Type="http://schemas.openxmlformats.org/officeDocument/2006/relationships/hyperlink" Target="http://www.aidsdatahub.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8.pn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35360" y="4483577"/>
            <a:ext cx="8523039"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People who inject drugs</a:t>
            </a:r>
            <a:endParaRPr lang="th-TH" sz="5400" dirty="0"/>
          </a:p>
        </p:txBody>
      </p:sp>
      <p:sp>
        <p:nvSpPr>
          <p:cNvPr id="3" name="TextBox 2"/>
          <p:cNvSpPr txBox="1"/>
          <p:nvPr/>
        </p:nvSpPr>
        <p:spPr>
          <a:xfrm>
            <a:off x="401216" y="5877272"/>
            <a:ext cx="4038600" cy="400110"/>
          </a:xfrm>
          <a:prstGeom prst="rect">
            <a:avLst/>
          </a:prstGeom>
          <a:noFill/>
        </p:spPr>
        <p:txBody>
          <a:bodyPr wrap="square" rtlCol="0">
            <a:spAutoFit/>
          </a:bodyPr>
          <a:lstStyle/>
          <a:p>
            <a:pPr fontAlgn="base">
              <a:spcBef>
                <a:spcPct val="0"/>
              </a:spcBef>
              <a:spcAft>
                <a:spcPct val="0"/>
              </a:spcAft>
            </a:pPr>
            <a:r>
              <a:rPr lang="en-US" sz="2000" b="1" dirty="0">
                <a:solidFill>
                  <a:prstClr val="white"/>
                </a:solidFill>
              </a:rPr>
              <a:t>Last updated: December 2019</a:t>
            </a:r>
            <a:endParaRPr lang="en-GB" sz="2000" b="1" dirty="0">
              <a:solidFill>
                <a:prstClr val="whit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20636"/>
            <a:ext cx="11809312" cy="504000"/>
          </a:xfrm>
          <a:prstGeom prst="rect">
            <a:avLst/>
          </a:prstGeom>
        </p:spPr>
        <p:txBody>
          <a:bodyPr>
            <a:noAutofit/>
          </a:bodyPr>
          <a:lstStyle/>
          <a:p>
            <a:pPr algn="l"/>
            <a:r>
              <a:rPr lang="en-US" dirty="0"/>
              <a:t>Hepatitis C and syphilis prevalence among PWID, countries where data is available, 2009-2018</a:t>
            </a:r>
            <a:endParaRPr lang="en-GB" dirty="0"/>
          </a:p>
        </p:txBody>
      </p:sp>
      <p:sp>
        <p:nvSpPr>
          <p:cNvPr id="11" name="TextBox 10"/>
          <p:cNvSpPr txBox="1"/>
          <p:nvPr/>
        </p:nvSpPr>
        <p:spPr>
          <a:xfrm>
            <a:off x="0" y="6611372"/>
            <a:ext cx="88569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defTabSz="914400" fontAlgn="auto">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LnTx/>
                <a:uFillTx/>
                <a:latin typeface="Arial" charset="0"/>
                <a:cs typeface="Arial" charset="0"/>
              </a:defRPr>
            </a:lvl1pPr>
            <a:lvl2pPr marL="742950" indent="-285750" eaLnBrk="0" hangingPunct="0">
              <a:defRPr sz="2800">
                <a:latin typeface="Arial" charset="0"/>
                <a:cs typeface="Cordia New" pitchFamily="34" charset="-34"/>
              </a:defRPr>
            </a:lvl2pPr>
            <a:lvl3pPr marL="1143000" indent="-228600" eaLnBrk="0" hangingPunct="0">
              <a:defRPr sz="2800">
                <a:latin typeface="Arial" charset="0"/>
                <a:cs typeface="Cordia New" pitchFamily="34" charset="-34"/>
              </a:defRPr>
            </a:lvl3pPr>
            <a:lvl4pPr marL="1600200" indent="-228600" eaLnBrk="0" hangingPunct="0">
              <a:defRPr sz="2800">
                <a:latin typeface="Arial" charset="0"/>
                <a:cs typeface="Cordia New" pitchFamily="34" charset="-34"/>
              </a:defRPr>
            </a:lvl4pPr>
            <a:lvl5pPr marL="2057400" indent="-228600" eaLnBrk="0" hangingPunct="0">
              <a:defRPr sz="2800">
                <a:latin typeface="Arial" charset="0"/>
                <a:cs typeface="Cordia New" pitchFamily="34" charset="-34"/>
              </a:defRPr>
            </a:lvl5pPr>
            <a:lvl6pPr marL="2514600" indent="-228600" eaLnBrk="0" fontAlgn="base" hangingPunct="0">
              <a:spcBef>
                <a:spcPct val="0"/>
              </a:spcBef>
              <a:spcAft>
                <a:spcPct val="0"/>
              </a:spcAft>
              <a:defRPr sz="2800">
                <a:latin typeface="Arial" charset="0"/>
                <a:cs typeface="Cordia New" pitchFamily="34" charset="-34"/>
              </a:defRPr>
            </a:lvl6pPr>
            <a:lvl7pPr marL="2971800" indent="-228600" eaLnBrk="0" fontAlgn="base" hangingPunct="0">
              <a:spcBef>
                <a:spcPct val="0"/>
              </a:spcBef>
              <a:spcAft>
                <a:spcPct val="0"/>
              </a:spcAft>
              <a:defRPr sz="2800">
                <a:latin typeface="Arial" charset="0"/>
                <a:cs typeface="Cordia New" pitchFamily="34" charset="-34"/>
              </a:defRPr>
            </a:lvl7pPr>
            <a:lvl8pPr marL="3429000" indent="-228600" eaLnBrk="0" fontAlgn="base" hangingPunct="0">
              <a:spcBef>
                <a:spcPct val="0"/>
              </a:spcBef>
              <a:spcAft>
                <a:spcPct val="0"/>
              </a:spcAft>
              <a:defRPr sz="2800">
                <a:latin typeface="Arial" charset="0"/>
                <a:cs typeface="Cordia New" pitchFamily="34" charset="-34"/>
              </a:defRPr>
            </a:lvl8pPr>
            <a:lvl9pPr marL="3886200" indent="-228600" eaLnBrk="0" fontAlgn="base" hangingPunct="0">
              <a:spcBef>
                <a:spcPct val="0"/>
              </a:spcBef>
              <a:spcAft>
                <a:spcPct val="0"/>
              </a:spcAft>
              <a:defRPr sz="2800">
                <a:latin typeface="Arial" charset="0"/>
                <a:cs typeface="Cordia New" pitchFamily="34" charset="-34"/>
              </a:defRPr>
            </a:lvl9pPr>
          </a:lstStyle>
          <a:p>
            <a:pPr>
              <a:defRPr/>
            </a:pPr>
            <a:r>
              <a:rPr lang="en-US" dirty="0"/>
              <a:t>Source: Prepared by </a:t>
            </a:r>
            <a:r>
              <a:rPr lang="en-US" dirty="0">
                <a:hlinkClick r:id="rId3"/>
              </a:rPr>
              <a:t>www.aidsdatahub.org</a:t>
            </a:r>
            <a:r>
              <a:rPr lang="en-US" dirty="0"/>
              <a:t> based on 1) Integrated Biological and </a:t>
            </a:r>
            <a:r>
              <a:rPr lang="en-US" dirty="0" err="1"/>
              <a:t>Behavioural</a:t>
            </a:r>
            <a:r>
              <a:rPr lang="en-US" dirty="0"/>
              <a:t> Surveys and 2) HIV Sentinel Surveillance Surveys</a:t>
            </a:r>
            <a:endParaRPr lang="en-GB" dirty="0"/>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142905903"/>
              </p:ext>
            </p:extLst>
          </p:nvPr>
        </p:nvGraphicFramePr>
        <p:xfrm>
          <a:off x="191345" y="2276872"/>
          <a:ext cx="11521280" cy="43552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445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en-US" altLang="zh-CN" sz="5400" dirty="0">
                <a:cs typeface="Cordia New" pitchFamily="34" charset="-34"/>
              </a:rPr>
            </a:br>
            <a:br>
              <a:rPr lang="zh-CN" altLang="en-US" sz="5400" dirty="0">
                <a:cs typeface="Cordia New" pitchFamily="34" charset="-34"/>
              </a:rPr>
            </a:br>
            <a:endParaRPr lang="en-US" dirty="0">
              <a:cs typeface="Cordia New" pitchFamily="34" charset="-3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545" y="1523265"/>
            <a:ext cx="11809312" cy="504000"/>
          </a:xfrm>
        </p:spPr>
        <p:txBody>
          <a:bodyPr/>
          <a:lstStyle/>
          <a:p>
            <a:r>
              <a:rPr lang="en-US" sz="2200" dirty="0"/>
              <a:t>HIV and HCV burden among PWID and population interactions with other populations - implications on onward transmissions</a:t>
            </a:r>
            <a:endParaRPr lang="en-GB" sz="2200" dirty="0"/>
          </a:p>
        </p:txBody>
      </p:sp>
      <p:sp>
        <p:nvSpPr>
          <p:cNvPr id="5" name="Slide Number Placeholder 4"/>
          <p:cNvSpPr>
            <a:spLocks noGrp="1"/>
          </p:cNvSpPr>
          <p:nvPr>
            <p:ph type="sldNum" sz="quarter" idx="15"/>
          </p:nvPr>
        </p:nvSpPr>
        <p:spPr>
          <a:xfrm>
            <a:off x="11533932" y="6458680"/>
            <a:ext cx="542925" cy="365125"/>
          </a:xfrm>
        </p:spPr>
        <p:txBody>
          <a:bodyPr/>
          <a:lstStyle/>
          <a:p>
            <a:pPr>
              <a:defRPr/>
            </a:pPr>
            <a:fld id="{4B334E0E-B3E3-4A5F-A422-1FB579838C00}" type="slidenum">
              <a:rPr lang="th-TH" smtClean="0">
                <a:solidFill>
                  <a:prstClr val="black">
                    <a:tint val="75000"/>
                  </a:prstClr>
                </a:solidFill>
              </a:rPr>
              <a:pPr>
                <a:defRPr/>
              </a:pPr>
              <a:t>12</a:t>
            </a:fld>
            <a:endParaRPr lang="th-TH" dirty="0">
              <a:solidFill>
                <a:prstClr val="black">
                  <a:tint val="75000"/>
                </a:prstClr>
              </a:solidFill>
            </a:endParaRPr>
          </a:p>
        </p:txBody>
      </p:sp>
      <p:grpSp>
        <p:nvGrpSpPr>
          <p:cNvPr id="32" name="Group 31"/>
          <p:cNvGrpSpPr/>
          <p:nvPr/>
        </p:nvGrpSpPr>
        <p:grpSpPr>
          <a:xfrm>
            <a:off x="3810000" y="2448752"/>
            <a:ext cx="5562600" cy="2275648"/>
            <a:chOff x="3307333" y="460457"/>
            <a:chExt cx="6954480" cy="2887346"/>
          </a:xfrm>
        </p:grpSpPr>
        <p:grpSp>
          <p:nvGrpSpPr>
            <p:cNvPr id="33" name="Group 32"/>
            <p:cNvGrpSpPr/>
            <p:nvPr/>
          </p:nvGrpSpPr>
          <p:grpSpPr>
            <a:xfrm>
              <a:off x="3307333" y="460457"/>
              <a:ext cx="2989251" cy="2887346"/>
              <a:chOff x="409133" y="199809"/>
              <a:chExt cx="2989251" cy="2887346"/>
            </a:xfrm>
          </p:grpSpPr>
          <p:sp>
            <p:nvSpPr>
              <p:cNvPr id="38" name="Oval 37"/>
              <p:cNvSpPr>
                <a:spLocks noChangeAspect="1"/>
              </p:cNvSpPr>
              <p:nvPr/>
            </p:nvSpPr>
            <p:spPr>
              <a:xfrm>
                <a:off x="409133" y="199809"/>
                <a:ext cx="2989251" cy="2887346"/>
              </a:xfrm>
              <a:prstGeom prst="ellipse">
                <a:avLst/>
              </a:prstGeom>
              <a:solidFill>
                <a:srgbClr val="00AEE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39" name="Oval 38"/>
              <p:cNvSpPr>
                <a:spLocks noChangeAspect="1"/>
              </p:cNvSpPr>
              <p:nvPr/>
            </p:nvSpPr>
            <p:spPr>
              <a:xfrm>
                <a:off x="2314470" y="1003163"/>
                <a:ext cx="1047936" cy="1079695"/>
              </a:xfrm>
              <a:prstGeom prst="ellipse">
                <a:avLst/>
              </a:prstGeom>
              <a:solidFill>
                <a:srgbClr val="E31837"/>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sp>
            <p:nvSpPr>
              <p:cNvPr id="40" name="Oval 39"/>
              <p:cNvSpPr>
                <a:spLocks noChangeAspect="1"/>
              </p:cNvSpPr>
              <p:nvPr/>
            </p:nvSpPr>
            <p:spPr>
              <a:xfrm>
                <a:off x="2314470" y="1100191"/>
                <a:ext cx="961365" cy="990501"/>
              </a:xfrm>
              <a:prstGeom prst="ellipse">
                <a:avLst/>
              </a:prstGeom>
              <a:pattFill prst="narHorz">
                <a:fgClr>
                  <a:srgbClr val="E31837"/>
                </a:fgClr>
                <a:bgClr>
                  <a:sysClr val="window" lastClr="FFFFFF"/>
                </a:bgClr>
              </a:patt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GB" kern="0">
                  <a:solidFill>
                    <a:sysClr val="window" lastClr="FFFFFF"/>
                  </a:solidFill>
                  <a:latin typeface="Calibri"/>
                </a:endParaRPr>
              </a:p>
            </p:txBody>
          </p:sp>
        </p:grpSp>
        <p:cxnSp>
          <p:nvCxnSpPr>
            <p:cNvPr id="34" name="Straight Connector 33"/>
            <p:cNvCxnSpPr/>
            <p:nvPr/>
          </p:nvCxnSpPr>
          <p:spPr>
            <a:xfrm>
              <a:off x="5868143" y="1289699"/>
              <a:ext cx="1296144" cy="0"/>
            </a:xfrm>
            <a:prstGeom prst="line">
              <a:avLst/>
            </a:prstGeom>
            <a:noFill/>
            <a:ln w="31750" cap="flat" cmpd="sng" algn="ctr">
              <a:solidFill>
                <a:sysClr val="window" lastClr="FFFFFF">
                  <a:lumMod val="50000"/>
                </a:sysClr>
              </a:solidFill>
              <a:prstDash val="solid"/>
            </a:ln>
            <a:effectLst/>
          </p:spPr>
        </p:cxnSp>
        <p:sp>
          <p:nvSpPr>
            <p:cNvPr id="35" name="TextBox 34"/>
            <p:cNvSpPr txBox="1"/>
            <p:nvPr/>
          </p:nvSpPr>
          <p:spPr>
            <a:xfrm>
              <a:off x="7213274" y="634849"/>
              <a:ext cx="3048539" cy="820066"/>
            </a:xfrm>
            <a:prstGeom prst="rect">
              <a:avLst/>
            </a:prstGeom>
            <a:noFill/>
          </p:spPr>
          <p:txBody>
            <a:bodyPr wrap="square" rtlCol="0">
              <a:spAutoFit/>
            </a:bodyPr>
            <a:lstStyle/>
            <a:p>
              <a:pPr fontAlgn="auto">
                <a:spcBef>
                  <a:spcPts val="0"/>
                </a:spcBef>
                <a:spcAft>
                  <a:spcPts val="0"/>
                </a:spcAft>
                <a:defRPr/>
              </a:pPr>
              <a:r>
                <a:rPr lang="en-US" sz="1800" b="1" kern="0" dirty="0">
                  <a:solidFill>
                    <a:srgbClr val="E31837"/>
                  </a:solidFill>
                  <a:latin typeface="Arial"/>
                  <a:cs typeface="Arial" panose="020B0604020202020204" pitchFamily="34" charset="0"/>
                </a:rPr>
                <a:t>Half a million PWID living with HIV</a:t>
              </a:r>
              <a:endParaRPr lang="en-GB" sz="1800" b="1" kern="0" dirty="0">
                <a:solidFill>
                  <a:srgbClr val="E31837"/>
                </a:solidFill>
                <a:latin typeface="Arial"/>
                <a:cs typeface="Arial" panose="020B0604020202020204" pitchFamily="34" charset="0"/>
              </a:endParaRPr>
            </a:p>
          </p:txBody>
        </p:sp>
        <p:cxnSp>
          <p:nvCxnSpPr>
            <p:cNvPr id="36" name="Straight Connector 35"/>
            <p:cNvCxnSpPr/>
            <p:nvPr/>
          </p:nvCxnSpPr>
          <p:spPr>
            <a:xfrm>
              <a:off x="5868144" y="1956756"/>
              <a:ext cx="1296144" cy="0"/>
            </a:xfrm>
            <a:prstGeom prst="line">
              <a:avLst/>
            </a:prstGeom>
            <a:noFill/>
            <a:ln w="31750" cap="flat" cmpd="sng" algn="ctr">
              <a:solidFill>
                <a:sysClr val="window" lastClr="FFFFFF">
                  <a:lumMod val="50000"/>
                </a:sysClr>
              </a:solidFill>
              <a:prstDash val="solid"/>
            </a:ln>
            <a:effectLst/>
          </p:spPr>
        </p:cxnSp>
        <p:sp>
          <p:nvSpPr>
            <p:cNvPr id="37" name="TextBox 36"/>
            <p:cNvSpPr txBox="1"/>
            <p:nvPr/>
          </p:nvSpPr>
          <p:spPr>
            <a:xfrm>
              <a:off x="7164288" y="1697660"/>
              <a:ext cx="2906990" cy="820066"/>
            </a:xfrm>
            <a:prstGeom prst="rect">
              <a:avLst/>
            </a:prstGeom>
            <a:noFill/>
          </p:spPr>
          <p:txBody>
            <a:bodyPr wrap="square" rtlCol="0">
              <a:spAutoFit/>
            </a:bodyPr>
            <a:lstStyle/>
            <a:p>
              <a:pPr fontAlgn="auto">
                <a:spcBef>
                  <a:spcPts val="0"/>
                </a:spcBef>
                <a:spcAft>
                  <a:spcPts val="0"/>
                </a:spcAft>
                <a:defRPr/>
              </a:pPr>
              <a:r>
                <a:rPr lang="en-US" sz="1800" b="1" kern="0" dirty="0">
                  <a:solidFill>
                    <a:srgbClr val="E31837"/>
                  </a:solidFill>
                  <a:latin typeface="Arial"/>
                  <a:cs typeface="Arial" panose="020B0604020202020204" pitchFamily="34" charset="0"/>
                </a:rPr>
                <a:t>430 K </a:t>
              </a:r>
            </a:p>
            <a:p>
              <a:pPr fontAlgn="auto">
                <a:spcBef>
                  <a:spcPts val="0"/>
                </a:spcBef>
                <a:spcAft>
                  <a:spcPts val="0"/>
                </a:spcAft>
                <a:defRPr/>
              </a:pPr>
              <a:r>
                <a:rPr lang="en-US" sz="1800" b="1" kern="0" dirty="0">
                  <a:solidFill>
                    <a:srgbClr val="E31837"/>
                  </a:solidFill>
                  <a:latin typeface="Arial"/>
                  <a:cs typeface="Arial" panose="020B0604020202020204" pitchFamily="34" charset="0"/>
                </a:rPr>
                <a:t>HCV co-infection</a:t>
              </a:r>
              <a:endParaRPr lang="en-GB" sz="1800" b="1" kern="0" dirty="0">
                <a:solidFill>
                  <a:srgbClr val="E31837"/>
                </a:solidFill>
                <a:latin typeface="Arial"/>
                <a:cs typeface="Arial" panose="020B0604020202020204" pitchFamily="34" charset="0"/>
              </a:endParaRPr>
            </a:p>
          </p:txBody>
        </p:sp>
      </p:grpSp>
      <p:sp>
        <p:nvSpPr>
          <p:cNvPr id="41" name="Rectangle 6"/>
          <p:cNvSpPr>
            <a:spLocks noChangeArrowheads="1"/>
          </p:cNvSpPr>
          <p:nvPr/>
        </p:nvSpPr>
        <p:spPr bwMode="auto">
          <a:xfrm>
            <a:off x="47328" y="6550619"/>
            <a:ext cx="11737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solidFill>
                  <a:srgbClr val="000000"/>
                </a:solidFill>
                <a:latin typeface="Arial"/>
                <a:cs typeface="Arial" panose="020B0604020202020204" pitchFamily="34" charset="0"/>
              </a:rPr>
              <a:t>Source: Prepared by  </a:t>
            </a:r>
            <a:r>
              <a:rPr lang="en-US" sz="800" dirty="0">
                <a:solidFill>
                  <a:srgbClr val="000000"/>
                </a:solidFill>
                <a:latin typeface="Arial"/>
                <a:cs typeface="Arial" panose="020B0604020202020204" pitchFamily="34" charset="0"/>
                <a:hlinkClick r:id="rId3"/>
              </a:rPr>
              <a:t>www.aidsdatahub.org</a:t>
            </a:r>
            <a:r>
              <a:rPr lang="en-US" sz="800" dirty="0">
                <a:solidFill>
                  <a:srgbClr val="000000"/>
                </a:solidFill>
                <a:latin typeface="Arial"/>
                <a:cs typeface="Arial" panose="020B0604020202020204" pitchFamily="34" charset="0"/>
              </a:rPr>
              <a:t> based on Integrated Behavior and Biological Surveillance (IBBS) and HIV sentinel surveillance plus (HSS+) reports and </a:t>
            </a:r>
            <a:r>
              <a:rPr lang="en-US" sz="800" dirty="0">
                <a:solidFill>
                  <a:prstClr val="black"/>
                </a:solidFill>
                <a:latin typeface="Arial"/>
                <a:cs typeface="Arial" panose="020B0604020202020204" pitchFamily="34" charset="0"/>
              </a:rPr>
              <a:t>Platt, L., Easterbrook, P., Gower, E., et al. Prevalence and burden of HCV co-infection in people living with HIV: a global systematic review and meta-analysis. The Lancet Infectious Diseases</a:t>
            </a:r>
            <a:endParaRPr lang="en-GB" sz="800" dirty="0">
              <a:solidFill>
                <a:srgbClr val="000000"/>
              </a:solidFill>
              <a:latin typeface="Arial"/>
              <a:cs typeface="Arial" panose="020B0604020202020204" pitchFamily="34" charset="0"/>
            </a:endParaRPr>
          </a:p>
        </p:txBody>
      </p:sp>
      <p:grpSp>
        <p:nvGrpSpPr>
          <p:cNvPr id="42" name="Group 41"/>
          <p:cNvGrpSpPr/>
          <p:nvPr/>
        </p:nvGrpSpPr>
        <p:grpSpPr>
          <a:xfrm>
            <a:off x="1828800" y="4724401"/>
            <a:ext cx="6172200" cy="1874089"/>
            <a:chOff x="1371805" y="3741912"/>
            <a:chExt cx="7520675" cy="2594367"/>
          </a:xfrm>
        </p:grpSpPr>
        <p:grpSp>
          <p:nvGrpSpPr>
            <p:cNvPr id="43" name="Group 42"/>
            <p:cNvGrpSpPr/>
            <p:nvPr/>
          </p:nvGrpSpPr>
          <p:grpSpPr>
            <a:xfrm>
              <a:off x="1371805" y="5526755"/>
              <a:ext cx="7520675" cy="809524"/>
              <a:chOff x="1371805" y="5526755"/>
              <a:chExt cx="7520675" cy="809524"/>
            </a:xfrm>
          </p:grpSpPr>
          <p:sp>
            <p:nvSpPr>
              <p:cNvPr id="51" name="TextBox 50"/>
              <p:cNvSpPr txBox="1"/>
              <p:nvPr/>
            </p:nvSpPr>
            <p:spPr>
              <a:xfrm>
                <a:off x="1371805" y="5528498"/>
                <a:ext cx="2624132" cy="724311"/>
              </a:xfrm>
              <a:prstGeom prst="rect">
                <a:avLst/>
              </a:prstGeom>
              <a:noFill/>
            </p:spPr>
            <p:txBody>
              <a:bodyPr wrap="square" rtlCol="0">
                <a:spAutoFit/>
              </a:bodyPr>
              <a:lstStyle/>
              <a:p>
                <a:pPr algn="ctr" fontAlgn="auto">
                  <a:spcBef>
                    <a:spcPts val="0"/>
                  </a:spcBef>
                  <a:spcAft>
                    <a:spcPts val="0"/>
                  </a:spcAft>
                  <a:defRPr/>
                </a:pPr>
                <a:r>
                  <a:rPr lang="en-US" sz="1400" b="1" kern="0" dirty="0">
                    <a:solidFill>
                      <a:srgbClr val="EC008C"/>
                    </a:solidFill>
                    <a:latin typeface="Arial"/>
                    <a:cs typeface="Arial" panose="020B0604020202020204" pitchFamily="34" charset="0"/>
                  </a:rPr>
                  <a:t>Married or in partnership</a:t>
                </a:r>
                <a:endParaRPr lang="en-GB" sz="1400" b="1" kern="0" dirty="0">
                  <a:solidFill>
                    <a:srgbClr val="EC008C"/>
                  </a:solidFill>
                  <a:latin typeface="Arial"/>
                  <a:cs typeface="Arial" panose="020B0604020202020204" pitchFamily="34" charset="0"/>
                </a:endParaRPr>
              </a:p>
            </p:txBody>
          </p:sp>
          <p:sp>
            <p:nvSpPr>
              <p:cNvPr id="52" name="TextBox 51"/>
              <p:cNvSpPr txBox="1"/>
              <p:nvPr/>
            </p:nvSpPr>
            <p:spPr>
              <a:xfrm>
                <a:off x="4283967" y="5526755"/>
                <a:ext cx="2088233" cy="809524"/>
              </a:xfrm>
              <a:prstGeom prst="rect">
                <a:avLst/>
              </a:prstGeom>
              <a:noFill/>
            </p:spPr>
            <p:txBody>
              <a:bodyPr wrap="square" rtlCol="0">
                <a:spAutoFit/>
              </a:bodyPr>
              <a:lstStyle/>
              <a:p>
                <a:pPr algn="ctr" fontAlgn="auto">
                  <a:spcBef>
                    <a:spcPts val="0"/>
                  </a:spcBef>
                  <a:spcAft>
                    <a:spcPts val="0"/>
                  </a:spcAft>
                  <a:defRPr/>
                </a:pPr>
                <a:r>
                  <a:rPr lang="en-US" sz="1600" b="1" kern="0" dirty="0">
                    <a:solidFill>
                      <a:srgbClr val="00AEEF"/>
                    </a:solidFill>
                    <a:latin typeface="Arial"/>
                    <a:cs typeface="Arial" panose="020B0604020202020204" pitchFamily="34" charset="0"/>
                  </a:rPr>
                  <a:t>Had sex with FSW</a:t>
                </a:r>
                <a:endParaRPr lang="en-GB" sz="1600" b="1" kern="0" dirty="0">
                  <a:solidFill>
                    <a:srgbClr val="00AEEF"/>
                  </a:solidFill>
                  <a:latin typeface="Arial"/>
                  <a:cs typeface="Arial" panose="020B0604020202020204" pitchFamily="34" charset="0"/>
                </a:endParaRPr>
              </a:p>
            </p:txBody>
          </p:sp>
          <p:sp>
            <p:nvSpPr>
              <p:cNvPr id="53" name="TextBox 52"/>
              <p:cNvSpPr txBox="1"/>
              <p:nvPr/>
            </p:nvSpPr>
            <p:spPr>
              <a:xfrm>
                <a:off x="6804247" y="5526758"/>
                <a:ext cx="2088233" cy="724311"/>
              </a:xfrm>
              <a:prstGeom prst="rect">
                <a:avLst/>
              </a:prstGeom>
              <a:noFill/>
            </p:spPr>
            <p:txBody>
              <a:bodyPr wrap="square" rtlCol="0">
                <a:spAutoFit/>
              </a:bodyPr>
              <a:lstStyle/>
              <a:p>
                <a:pPr algn="ctr" fontAlgn="auto">
                  <a:spcBef>
                    <a:spcPts val="0"/>
                  </a:spcBef>
                  <a:spcAft>
                    <a:spcPts val="0"/>
                  </a:spcAft>
                  <a:defRPr/>
                </a:pPr>
                <a:r>
                  <a:rPr lang="en-US" sz="1400" b="1" kern="0" dirty="0">
                    <a:solidFill>
                      <a:srgbClr val="F79646">
                        <a:lumMod val="75000"/>
                      </a:srgbClr>
                    </a:solidFill>
                    <a:latin typeface="Arial"/>
                    <a:cs typeface="Arial" panose="020B0604020202020204" pitchFamily="34" charset="0"/>
                  </a:rPr>
                  <a:t>Had sex with males</a:t>
                </a:r>
                <a:endParaRPr lang="en-GB" sz="1400" b="1" kern="0" dirty="0">
                  <a:solidFill>
                    <a:srgbClr val="F79646">
                      <a:lumMod val="75000"/>
                    </a:srgbClr>
                  </a:solidFill>
                  <a:latin typeface="Arial"/>
                  <a:cs typeface="Arial" panose="020B0604020202020204" pitchFamily="34" charset="0"/>
                </a:endParaRPr>
              </a:p>
            </p:txBody>
          </p:sp>
        </p:grpSp>
        <p:grpSp>
          <p:nvGrpSpPr>
            <p:cNvPr id="44" name="Group 43"/>
            <p:cNvGrpSpPr/>
            <p:nvPr/>
          </p:nvGrpSpPr>
          <p:grpSpPr>
            <a:xfrm>
              <a:off x="1809053" y="3741912"/>
              <a:ext cx="6959704" cy="2010289"/>
              <a:chOff x="32313" y="69135"/>
              <a:chExt cx="3999830" cy="1310337"/>
            </a:xfrm>
          </p:grpSpPr>
          <p:graphicFrame>
            <p:nvGraphicFramePr>
              <p:cNvPr id="45" name="Chart 44"/>
              <p:cNvGraphicFramePr>
                <a:graphicFrameLocks/>
              </p:cNvGraphicFramePr>
              <p:nvPr>
                <p:extLst>
                  <p:ext uri="{D42A27DB-BD31-4B8C-83A1-F6EECF244321}">
                    <p14:modId xmlns:p14="http://schemas.microsoft.com/office/powerpoint/2010/main" val="3645133550"/>
                  </p:ext>
                </p:extLst>
              </p:nvPr>
            </p:nvGraphicFramePr>
            <p:xfrm>
              <a:off x="32313" y="69135"/>
              <a:ext cx="1285873" cy="1290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p:cNvGraphicFramePr>
                <a:graphicFrameLocks/>
              </p:cNvGraphicFramePr>
              <p:nvPr>
                <p:extLst>
                  <p:ext uri="{D42A27DB-BD31-4B8C-83A1-F6EECF244321}">
                    <p14:modId xmlns:p14="http://schemas.microsoft.com/office/powerpoint/2010/main" val="2107425588"/>
                  </p:ext>
                </p:extLst>
              </p:nvPr>
            </p:nvGraphicFramePr>
            <p:xfrm>
              <a:off x="1421777" y="88837"/>
              <a:ext cx="1285873" cy="1290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Chart 46"/>
              <p:cNvGraphicFramePr>
                <a:graphicFrameLocks/>
              </p:cNvGraphicFramePr>
              <p:nvPr>
                <p:extLst>
                  <p:ext uri="{D42A27DB-BD31-4B8C-83A1-F6EECF244321}">
                    <p14:modId xmlns:p14="http://schemas.microsoft.com/office/powerpoint/2010/main" val="4030838665"/>
                  </p:ext>
                </p:extLst>
              </p:nvPr>
            </p:nvGraphicFramePr>
            <p:xfrm>
              <a:off x="2746270" y="69135"/>
              <a:ext cx="1285873" cy="1290636"/>
            </p:xfrm>
            <a:graphic>
              <a:graphicData uri="http://schemas.openxmlformats.org/drawingml/2006/chart">
                <c:chart xmlns:c="http://schemas.openxmlformats.org/drawingml/2006/chart" xmlns:r="http://schemas.openxmlformats.org/officeDocument/2006/relationships" r:id="rId6"/>
              </a:graphicData>
            </a:graphic>
          </p:graphicFrame>
          <p:sp>
            <p:nvSpPr>
              <p:cNvPr id="48" name="TextBox 48"/>
              <p:cNvSpPr txBox="1"/>
              <p:nvPr/>
            </p:nvSpPr>
            <p:spPr>
              <a:xfrm>
                <a:off x="327149" y="413695"/>
                <a:ext cx="696200" cy="499890"/>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800" b="1" kern="0" dirty="0">
                    <a:solidFill>
                      <a:srgbClr val="EC008C"/>
                    </a:solidFill>
                    <a:cs typeface="Arial" pitchFamily="34" charset="0"/>
                  </a:rPr>
                  <a:t>51%</a:t>
                </a:r>
              </a:p>
              <a:p>
                <a:pPr algn="ctr" fontAlgn="auto">
                  <a:spcBef>
                    <a:spcPts val="0"/>
                  </a:spcBef>
                  <a:spcAft>
                    <a:spcPts val="0"/>
                  </a:spcAft>
                  <a:defRPr/>
                </a:pPr>
                <a:r>
                  <a:rPr lang="en-US" sz="1200" b="1" kern="0" dirty="0">
                    <a:solidFill>
                      <a:srgbClr val="EC008C"/>
                    </a:solidFill>
                    <a:cs typeface="Arial" pitchFamily="34" charset="0"/>
                  </a:rPr>
                  <a:t>(33%- 70%)</a:t>
                </a:r>
                <a:endParaRPr lang="en-GB" sz="1200" b="1" kern="0" dirty="0">
                  <a:solidFill>
                    <a:srgbClr val="EC008C"/>
                  </a:solidFill>
                  <a:cs typeface="Arial" pitchFamily="34" charset="0"/>
                </a:endParaRPr>
              </a:p>
            </p:txBody>
          </p:sp>
          <p:sp>
            <p:nvSpPr>
              <p:cNvPr id="49" name="TextBox 49"/>
              <p:cNvSpPr txBox="1"/>
              <p:nvPr/>
            </p:nvSpPr>
            <p:spPr>
              <a:xfrm>
                <a:off x="1722286" y="469755"/>
                <a:ext cx="696200" cy="749834"/>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800" b="1" kern="0" dirty="0">
                    <a:solidFill>
                      <a:srgbClr val="00AEEF"/>
                    </a:solidFill>
                    <a:cs typeface="Arial" pitchFamily="34" charset="0"/>
                  </a:rPr>
                  <a:t>27%</a:t>
                </a:r>
              </a:p>
              <a:p>
                <a:pPr algn="ctr" fontAlgn="auto">
                  <a:spcBef>
                    <a:spcPts val="0"/>
                  </a:spcBef>
                  <a:spcAft>
                    <a:spcPts val="0"/>
                  </a:spcAft>
                  <a:defRPr/>
                </a:pPr>
                <a:r>
                  <a:rPr lang="en-US" sz="1200" b="1" kern="0" dirty="0">
                    <a:solidFill>
                      <a:srgbClr val="00AEEF"/>
                    </a:solidFill>
                    <a:cs typeface="Arial" pitchFamily="34" charset="0"/>
                  </a:rPr>
                  <a:t>(10%- 42%)</a:t>
                </a:r>
                <a:endParaRPr lang="en-GB" sz="1200" b="1" kern="0" dirty="0">
                  <a:solidFill>
                    <a:srgbClr val="00AEEF"/>
                  </a:solidFill>
                  <a:cs typeface="Arial" pitchFamily="34" charset="0"/>
                </a:endParaRPr>
              </a:p>
              <a:p>
                <a:pPr algn="ctr" fontAlgn="auto">
                  <a:spcBef>
                    <a:spcPts val="0"/>
                  </a:spcBef>
                  <a:spcAft>
                    <a:spcPts val="0"/>
                  </a:spcAft>
                  <a:defRPr/>
                </a:pPr>
                <a:endParaRPr lang="en-GB" sz="1800" b="1" kern="0" dirty="0">
                  <a:solidFill>
                    <a:srgbClr val="00AEEF"/>
                  </a:solidFill>
                  <a:cs typeface="Arial" pitchFamily="34" charset="0"/>
                </a:endParaRPr>
              </a:p>
            </p:txBody>
          </p:sp>
          <p:sp>
            <p:nvSpPr>
              <p:cNvPr id="50" name="TextBox 50"/>
              <p:cNvSpPr txBox="1"/>
              <p:nvPr/>
            </p:nvSpPr>
            <p:spPr>
              <a:xfrm>
                <a:off x="3087593" y="463008"/>
                <a:ext cx="606397" cy="499890"/>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800" b="1" kern="0" dirty="0">
                    <a:solidFill>
                      <a:srgbClr val="F78E1E"/>
                    </a:solidFill>
                    <a:cs typeface="Arial" pitchFamily="34" charset="0"/>
                  </a:rPr>
                  <a:t>14%</a:t>
                </a:r>
              </a:p>
              <a:p>
                <a:pPr algn="ctr" fontAlgn="auto">
                  <a:spcBef>
                    <a:spcPts val="0"/>
                  </a:spcBef>
                  <a:spcAft>
                    <a:spcPts val="0"/>
                  </a:spcAft>
                  <a:defRPr/>
                </a:pPr>
                <a:r>
                  <a:rPr lang="en-US" sz="1200" b="1" kern="0" dirty="0">
                    <a:solidFill>
                      <a:srgbClr val="F78E1E"/>
                    </a:solidFill>
                    <a:cs typeface="Arial" pitchFamily="34" charset="0"/>
                  </a:rPr>
                  <a:t>(4%-37%)</a:t>
                </a:r>
                <a:endParaRPr lang="en-GB" sz="1200" b="1" kern="0" dirty="0">
                  <a:solidFill>
                    <a:srgbClr val="F78E1E"/>
                  </a:solidFill>
                  <a:cs typeface="Arial" pitchFamily="34" charset="0"/>
                </a:endParaRPr>
              </a:p>
            </p:txBody>
          </p:sp>
        </p:grpSp>
      </p:grpSp>
      <p:sp>
        <p:nvSpPr>
          <p:cNvPr id="54" name="TextBox 53"/>
          <p:cNvSpPr txBox="1"/>
          <p:nvPr/>
        </p:nvSpPr>
        <p:spPr>
          <a:xfrm>
            <a:off x="4223792" y="3068960"/>
            <a:ext cx="977280" cy="707886"/>
          </a:xfrm>
          <a:prstGeom prst="rect">
            <a:avLst/>
          </a:prstGeom>
          <a:noFill/>
        </p:spPr>
        <p:txBody>
          <a:bodyPr wrap="square" rtlCol="0">
            <a:spAutoFit/>
          </a:bodyPr>
          <a:lstStyle/>
          <a:p>
            <a:pPr fontAlgn="auto">
              <a:spcBef>
                <a:spcPts val="0"/>
              </a:spcBef>
              <a:spcAft>
                <a:spcPts val="0"/>
              </a:spcAft>
            </a:pPr>
            <a:r>
              <a:rPr lang="en-US" sz="2000" b="1" dirty="0">
                <a:solidFill>
                  <a:prstClr val="white"/>
                </a:solidFill>
                <a:latin typeface="Arial"/>
                <a:cs typeface="Arial" panose="020B0604020202020204" pitchFamily="34" charset="0"/>
              </a:rPr>
              <a:t>4.1 M </a:t>
            </a:r>
          </a:p>
          <a:p>
            <a:pPr fontAlgn="auto">
              <a:spcBef>
                <a:spcPts val="0"/>
              </a:spcBef>
              <a:spcAft>
                <a:spcPts val="0"/>
              </a:spcAft>
            </a:pPr>
            <a:r>
              <a:rPr lang="en-US" sz="2000" b="1" dirty="0">
                <a:solidFill>
                  <a:prstClr val="white"/>
                </a:solidFill>
                <a:latin typeface="Arial"/>
                <a:cs typeface="Arial" panose="020B0604020202020204" pitchFamily="34" charset="0"/>
              </a:rPr>
              <a:t>PWID</a:t>
            </a:r>
            <a:endParaRPr lang="en-GB" sz="2000" b="1" dirty="0">
              <a:solidFill>
                <a:prstClr val="white"/>
              </a:solidFill>
              <a:latin typeface="Arial"/>
              <a:cs typeface="Arial" panose="020B0604020202020204" pitchFamily="34" charset="0"/>
            </a:endParaRPr>
          </a:p>
        </p:txBody>
      </p:sp>
      <p:sp>
        <p:nvSpPr>
          <p:cNvPr id="55" name="Striped Right Arrow 54"/>
          <p:cNvSpPr/>
          <p:nvPr/>
        </p:nvSpPr>
        <p:spPr>
          <a:xfrm rot="7995007">
            <a:off x="3460084" y="4561694"/>
            <a:ext cx="671257" cy="166246"/>
          </a:xfrm>
          <a:prstGeom prst="stripedRightArrow">
            <a:avLst/>
          </a:prstGeom>
          <a:solidFill>
            <a:srgbClr val="E31837"/>
          </a:solidFill>
          <a:ln w="25400" cap="flat" cmpd="sng" algn="ctr">
            <a:noFill/>
            <a:prstDash val="solid"/>
          </a:ln>
          <a:effectLst/>
        </p:spPr>
        <p:txBody>
          <a:bodyPr rtlCol="0" anchor="ctr"/>
          <a:lstStyle/>
          <a:p>
            <a:pPr algn="ctr" fontAlgn="auto">
              <a:spcBef>
                <a:spcPts val="0"/>
              </a:spcBef>
              <a:spcAft>
                <a:spcPts val="0"/>
              </a:spcAft>
              <a:defRPr/>
            </a:pPr>
            <a:endParaRPr lang="en-GB" sz="1800" kern="0">
              <a:solidFill>
                <a:prstClr val="white"/>
              </a:solidFill>
              <a:latin typeface="Calibri"/>
              <a:cs typeface="+mn-cs"/>
            </a:endParaRPr>
          </a:p>
        </p:txBody>
      </p:sp>
      <p:sp>
        <p:nvSpPr>
          <p:cNvPr id="56" name="Striped Right Arrow 55"/>
          <p:cNvSpPr/>
          <p:nvPr/>
        </p:nvSpPr>
        <p:spPr>
          <a:xfrm rot="13604993" flipH="1">
            <a:off x="5898484" y="4561694"/>
            <a:ext cx="671257" cy="166246"/>
          </a:xfrm>
          <a:prstGeom prst="stripedRightArrow">
            <a:avLst/>
          </a:prstGeom>
          <a:solidFill>
            <a:srgbClr val="E31837"/>
          </a:solidFill>
          <a:ln w="25400" cap="flat" cmpd="sng" algn="ctr">
            <a:noFill/>
            <a:prstDash val="solid"/>
          </a:ln>
          <a:effectLst/>
        </p:spPr>
        <p:txBody>
          <a:bodyPr rtlCol="0" anchor="ctr"/>
          <a:lstStyle/>
          <a:p>
            <a:pPr algn="ctr" fontAlgn="auto">
              <a:spcBef>
                <a:spcPts val="0"/>
              </a:spcBef>
              <a:spcAft>
                <a:spcPts val="0"/>
              </a:spcAft>
              <a:defRPr/>
            </a:pPr>
            <a:endParaRPr lang="en-GB" sz="1800" kern="0">
              <a:solidFill>
                <a:prstClr val="white"/>
              </a:solidFill>
              <a:latin typeface="Calibri"/>
              <a:cs typeface="+mn-cs"/>
            </a:endParaRPr>
          </a:p>
        </p:txBody>
      </p:sp>
      <p:sp>
        <p:nvSpPr>
          <p:cNvPr id="57" name="Striped Right Arrow 56"/>
          <p:cNvSpPr/>
          <p:nvPr/>
        </p:nvSpPr>
        <p:spPr>
          <a:xfrm rot="5400000">
            <a:off x="4988830" y="4764770"/>
            <a:ext cx="246986" cy="166246"/>
          </a:xfrm>
          <a:prstGeom prst="stripedRightArrow">
            <a:avLst/>
          </a:prstGeom>
          <a:solidFill>
            <a:srgbClr val="E31837"/>
          </a:solidFill>
          <a:ln w="25400" cap="flat" cmpd="sng" algn="ctr">
            <a:noFill/>
            <a:prstDash val="solid"/>
          </a:ln>
          <a:effectLst/>
        </p:spPr>
        <p:txBody>
          <a:bodyPr rtlCol="0" anchor="ctr"/>
          <a:lstStyle/>
          <a:p>
            <a:pPr algn="ctr" fontAlgn="auto">
              <a:spcBef>
                <a:spcPts val="0"/>
              </a:spcBef>
              <a:spcAft>
                <a:spcPts val="0"/>
              </a:spcAft>
              <a:defRPr/>
            </a:pPr>
            <a:endParaRPr lang="en-GB" sz="1800" kern="0">
              <a:solidFill>
                <a:prstClr val="white"/>
              </a:solidFill>
              <a:latin typeface="Calibri"/>
              <a:cs typeface="+mn-cs"/>
            </a:endParaRPr>
          </a:p>
        </p:txBody>
      </p:sp>
      <p:sp>
        <p:nvSpPr>
          <p:cNvPr id="58" name="TextBox 57"/>
          <p:cNvSpPr txBox="1"/>
          <p:nvPr/>
        </p:nvSpPr>
        <p:spPr>
          <a:xfrm>
            <a:off x="7866142" y="5868379"/>
            <a:ext cx="2801858" cy="400110"/>
          </a:xfrm>
          <a:prstGeom prst="rect">
            <a:avLst/>
          </a:prstGeom>
          <a:noFill/>
        </p:spPr>
        <p:txBody>
          <a:bodyPr wrap="square" rtlCol="0">
            <a:spAutoFit/>
          </a:bodyPr>
          <a:lstStyle/>
          <a:p>
            <a:pPr fontAlgn="auto">
              <a:spcBef>
                <a:spcPts val="0"/>
              </a:spcBef>
              <a:spcAft>
                <a:spcPts val="0"/>
              </a:spcAft>
            </a:pPr>
            <a:r>
              <a:rPr lang="en-US" sz="1000" b="1" dirty="0">
                <a:solidFill>
                  <a:prstClr val="black"/>
                </a:solidFill>
                <a:latin typeface="Arial"/>
                <a:cs typeface="Arial" panose="020B0604020202020204" pitchFamily="34" charset="0"/>
              </a:rPr>
              <a:t>Note: HCV prevalence among PWID in the region varies with a range of 20% to 80%</a:t>
            </a:r>
            <a:endParaRPr lang="en-GB" sz="1000" b="1"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263416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29689"/>
            <a:ext cx="11305256" cy="504000"/>
          </a:xfrm>
        </p:spPr>
        <p:txBody>
          <a:bodyPr>
            <a:noAutofit/>
          </a:bodyPr>
          <a:lstStyle/>
          <a:p>
            <a:r>
              <a:rPr lang="en-US" dirty="0"/>
              <a:t>Less than one in three people who inject drugs used a condom at the last sexual encounter </a:t>
            </a:r>
            <a:endParaRPr lang="en-GB" dirty="0"/>
          </a:p>
        </p:txBody>
      </p:sp>
      <p:sp>
        <p:nvSpPr>
          <p:cNvPr id="8" name="Rectangle 7"/>
          <p:cNvSpPr/>
          <p:nvPr/>
        </p:nvSpPr>
        <p:spPr>
          <a:xfrm>
            <a:off x="1703513" y="2399117"/>
            <a:ext cx="8940867" cy="338554"/>
          </a:xfrm>
          <a:prstGeom prst="rect">
            <a:avLst/>
          </a:prstGeom>
        </p:spPr>
        <p:txBody>
          <a:bodyPr wrap="square" anchor="ctr">
            <a:spAutoFit/>
          </a:bodyPr>
          <a:lstStyle/>
          <a:p>
            <a:pPr algn="ctr" fontAlgn="auto">
              <a:spcBef>
                <a:spcPts val="0"/>
              </a:spcBef>
              <a:spcAft>
                <a:spcPts val="0"/>
              </a:spcAft>
              <a:defRPr/>
            </a:pPr>
            <a:r>
              <a:rPr lang="en-US" sz="1600" b="1" dirty="0">
                <a:solidFill>
                  <a:prstClr val="black"/>
                </a:solidFill>
                <a:cs typeface="Arial" pitchFamily="34" charset="0"/>
              </a:rPr>
              <a:t>Condom use at last sex among people who inject drugs in Asia and the Pacific, 2014-2018 </a:t>
            </a:r>
            <a:endParaRPr lang="en-GB" sz="1600" b="1" dirty="0">
              <a:solidFill>
                <a:prstClr val="black"/>
              </a:solidFill>
              <a:cs typeface="Arial" pitchFamily="34" charset="0"/>
            </a:endParaRPr>
          </a:p>
        </p:txBody>
      </p:sp>
      <p:sp>
        <p:nvSpPr>
          <p:cNvPr id="10" name="Rectangle 6"/>
          <p:cNvSpPr>
            <a:spLocks noChangeArrowheads="1"/>
          </p:cNvSpPr>
          <p:nvPr/>
        </p:nvSpPr>
        <p:spPr bwMode="auto">
          <a:xfrm>
            <a:off x="0" y="6627168"/>
            <a:ext cx="9108537" cy="230832"/>
          </a:xfrm>
          <a:prstGeom prst="rect">
            <a:avLst/>
          </a:prstGeom>
          <a:solidFill>
            <a:sysClr val="window" lastClr="FFFFFF"/>
          </a:solidFill>
          <a:ln>
            <a:noFill/>
          </a:ln>
        </p:spPr>
        <p:txBody>
          <a:bodyPr wrap="square" anchor="ctr">
            <a:spAutoFit/>
          </a:bodyPr>
          <a:lstStyle/>
          <a:p>
            <a:pPr defTabSz="457200"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3"/>
              </a:rPr>
              <a:t>www.aidsdatahub.org</a:t>
            </a:r>
            <a:r>
              <a:rPr lang="en-US" sz="900" kern="0" dirty="0">
                <a:solidFill>
                  <a:prstClr val="black"/>
                </a:solidFill>
                <a:ea typeface="ＭＳ 明朝" charset="-128"/>
                <a:cs typeface="Arial" pitchFamily="34" charset="0"/>
              </a:rPr>
              <a:t> based on Global AIDS Monitoring (GAM) reporting </a:t>
            </a:r>
          </a:p>
        </p:txBody>
      </p:sp>
      <p:graphicFrame>
        <p:nvGraphicFramePr>
          <p:cNvPr id="6" name="Chart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951887110"/>
              </p:ext>
            </p:extLst>
          </p:nvPr>
        </p:nvGraphicFramePr>
        <p:xfrm>
          <a:off x="407368" y="2702604"/>
          <a:ext cx="11305256" cy="3873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942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809312" cy="504000"/>
          </a:xfrm>
          <a:prstGeom prst="rect">
            <a:avLst/>
          </a:prstGeom>
        </p:spPr>
        <p:txBody>
          <a:bodyPr>
            <a:noAutofit/>
          </a:bodyPr>
          <a:lstStyle/>
          <a:p>
            <a:pPr algn="l"/>
            <a:r>
              <a:rPr lang="en-US" dirty="0"/>
              <a:t>Condom use among both male and female who inject drugs is still below 90% in Asia and the Pacific</a:t>
            </a:r>
            <a:endParaRPr lang="en-GB" dirty="0"/>
          </a:p>
        </p:txBody>
      </p:sp>
      <p:sp>
        <p:nvSpPr>
          <p:cNvPr id="7" name="TextBox 6"/>
          <p:cNvSpPr txBox="1"/>
          <p:nvPr/>
        </p:nvSpPr>
        <p:spPr>
          <a:xfrm>
            <a:off x="0" y="6629160"/>
            <a:ext cx="7752068" cy="230832"/>
          </a:xfrm>
          <a:prstGeom prst="rect">
            <a:avLst/>
          </a:prstGeom>
          <a:noFill/>
        </p:spPr>
        <p:txBody>
          <a:bodyPr wrap="square" rtlCol="0">
            <a:spAutoFit/>
          </a:bodyPr>
          <a:lstStyle/>
          <a:p>
            <a:pPr fontAlgn="auto">
              <a:spcBef>
                <a:spcPts val="0"/>
              </a:spcBef>
              <a:spcAft>
                <a:spcPts val="0"/>
              </a:spcAft>
              <a:defRPr/>
            </a:pPr>
            <a:r>
              <a:rPr lang="en-US" sz="900" dirty="0">
                <a:solidFill>
                  <a:prstClr val="black"/>
                </a:solidFill>
                <a:cs typeface="Arial" panose="020B0604020202020204" pitchFamily="34" charset="0"/>
              </a:rPr>
              <a:t>Source: Prepared by </a:t>
            </a:r>
            <a:r>
              <a:rPr lang="en-US" sz="900" dirty="0">
                <a:solidFill>
                  <a:prstClr val="black"/>
                </a:solidFill>
                <a:cs typeface="Arial" panose="020B0604020202020204" pitchFamily="34" charset="0"/>
                <a:hlinkClick r:id="rId3"/>
              </a:rPr>
              <a:t>www.aidsdatahub.org</a:t>
            </a:r>
            <a:r>
              <a:rPr lang="en-US" sz="900" dirty="0">
                <a:solidFill>
                  <a:prstClr val="black"/>
                </a:solidFill>
                <a:cs typeface="Arial" panose="020B0604020202020204" pitchFamily="34" charset="0"/>
              </a:rPr>
              <a:t> based on Global AIDS Response Progress Reporting and Global AIDS Monitoring Reporting</a:t>
            </a:r>
            <a:endParaRPr lang="en-GB" sz="900" dirty="0">
              <a:solidFill>
                <a:prstClr val="black"/>
              </a:solidFill>
              <a:cs typeface="Arial" panose="020B0604020202020204" pitchFamily="34" charset="0"/>
            </a:endParaRPr>
          </a:p>
        </p:txBody>
      </p:sp>
      <p:sp>
        <p:nvSpPr>
          <p:cNvPr id="9" name="Rectangle 8"/>
          <p:cNvSpPr/>
          <p:nvPr/>
        </p:nvSpPr>
        <p:spPr>
          <a:xfrm>
            <a:off x="2207568" y="2373592"/>
            <a:ext cx="8280920" cy="338554"/>
          </a:xfrm>
          <a:prstGeom prst="rect">
            <a:avLst/>
          </a:prstGeom>
        </p:spPr>
        <p:txBody>
          <a:bodyPr wrap="square">
            <a:spAutoFit/>
          </a:bodyPr>
          <a:lstStyle/>
          <a:p>
            <a:pPr algn="ctr" fontAlgn="auto">
              <a:spcBef>
                <a:spcPts val="0"/>
              </a:spcBef>
              <a:spcAft>
                <a:spcPts val="0"/>
              </a:spcAft>
              <a:defRPr/>
            </a:pPr>
            <a:r>
              <a:rPr lang="en-US" sz="1600" b="1" dirty="0">
                <a:solidFill>
                  <a:prstClr val="black"/>
                </a:solidFill>
                <a:cs typeface="Arial" pitchFamily="34" charset="0"/>
              </a:rPr>
              <a:t>Condom use at last sex among PWID by gender, (2013-2018)</a:t>
            </a:r>
          </a:p>
        </p:txBody>
      </p:sp>
      <p:graphicFrame>
        <p:nvGraphicFramePr>
          <p:cNvPr id="11" name="Chart 1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922416625"/>
              </p:ext>
            </p:extLst>
          </p:nvPr>
        </p:nvGraphicFramePr>
        <p:xfrm>
          <a:off x="551384" y="2373591"/>
          <a:ext cx="11233248" cy="42309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148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507058"/>
            <a:ext cx="11737304" cy="504000"/>
          </a:xfrm>
        </p:spPr>
        <p:txBody>
          <a:bodyPr/>
          <a:lstStyle/>
          <a:p>
            <a:r>
              <a:rPr lang="en-US" dirty="0"/>
              <a:t>Safe injecting practices among people who inject drugs in Asia and the Pacific </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15</a:t>
            </a:fld>
            <a:endParaRPr lang="th-TH" dirty="0">
              <a:solidFill>
                <a:prstClr val="black">
                  <a:tint val="75000"/>
                </a:prstClr>
              </a:solidFill>
            </a:endParaRPr>
          </a:p>
        </p:txBody>
      </p:sp>
      <p:sp>
        <p:nvSpPr>
          <p:cNvPr id="11" name="Rectangle 10"/>
          <p:cNvSpPr/>
          <p:nvPr/>
        </p:nvSpPr>
        <p:spPr>
          <a:xfrm>
            <a:off x="689365" y="2302279"/>
            <a:ext cx="11161239" cy="584775"/>
          </a:xfrm>
          <a:prstGeom prst="rect">
            <a:avLst/>
          </a:prstGeom>
        </p:spPr>
        <p:txBody>
          <a:bodyPr wrap="square">
            <a:spAutoFit/>
          </a:bodyPr>
          <a:lstStyle/>
          <a:p>
            <a:pPr algn="ctr" fontAlgn="auto">
              <a:spcBef>
                <a:spcPts val="0"/>
              </a:spcBef>
              <a:spcAft>
                <a:spcPts val="0"/>
              </a:spcAft>
              <a:defRPr/>
            </a:pPr>
            <a:r>
              <a:rPr lang="en-US" sz="1600" b="1" dirty="0">
                <a:solidFill>
                  <a:prstClr val="black"/>
                </a:solidFill>
                <a:cs typeface="Arial" pitchFamily="34" charset="0"/>
              </a:rPr>
              <a:t>Percentage of people who inject drugs reporting the use of sterile injecting equipment the last time they injected (2014-2018)</a:t>
            </a:r>
          </a:p>
        </p:txBody>
      </p:sp>
      <p:sp>
        <p:nvSpPr>
          <p:cNvPr id="12" name="Rectangle 6"/>
          <p:cNvSpPr>
            <a:spLocks noChangeArrowheads="1"/>
          </p:cNvSpPr>
          <p:nvPr/>
        </p:nvSpPr>
        <p:spPr bwMode="auto">
          <a:xfrm>
            <a:off x="0" y="6607648"/>
            <a:ext cx="9108537" cy="230832"/>
          </a:xfrm>
          <a:prstGeom prst="rect">
            <a:avLst/>
          </a:prstGeom>
          <a:solidFill>
            <a:sysClr val="window" lastClr="FFFFFF"/>
          </a:solidFill>
          <a:ln>
            <a:noFill/>
          </a:ln>
        </p:spPr>
        <p:txBody>
          <a:bodyPr wrap="square" anchor="ctr">
            <a:spAutoFit/>
          </a:bodyPr>
          <a:lstStyle/>
          <a:p>
            <a:pPr defTabSz="457200" eaLnBrk="0" hangingPunct="0">
              <a:defRPr/>
            </a:pPr>
            <a:r>
              <a:rPr lang="en-US" sz="900" kern="0" dirty="0">
                <a:solidFill>
                  <a:prstClr val="black"/>
                </a:solidFill>
                <a:ea typeface="ＭＳ 明朝" charset="-128"/>
                <a:cs typeface="Arial" pitchFamily="34" charset="0"/>
              </a:rPr>
              <a:t>Source: Prepared by </a:t>
            </a:r>
            <a:r>
              <a:rPr lang="en-US" sz="900" kern="0" dirty="0">
                <a:solidFill>
                  <a:prstClr val="black"/>
                </a:solidFill>
                <a:ea typeface="ＭＳ 明朝" charset="-128"/>
                <a:cs typeface="Arial" pitchFamily="34" charset="0"/>
                <a:hlinkClick r:id="rId3"/>
              </a:rPr>
              <a:t>www.aidsdatahub.org</a:t>
            </a:r>
            <a:r>
              <a:rPr lang="en-US" sz="900" kern="0" dirty="0">
                <a:solidFill>
                  <a:prstClr val="black"/>
                </a:solidFill>
                <a:ea typeface="ＭＳ 明朝" charset="-128"/>
                <a:cs typeface="Arial" pitchFamily="34" charset="0"/>
              </a:rPr>
              <a:t> based on Global AIDS Monitoring (GAM) reporting </a:t>
            </a:r>
          </a:p>
        </p:txBody>
      </p:sp>
      <p:graphicFrame>
        <p:nvGraphicFramePr>
          <p:cNvPr id="7" name="Chart 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126691699"/>
              </p:ext>
            </p:extLst>
          </p:nvPr>
        </p:nvGraphicFramePr>
        <p:xfrm>
          <a:off x="263352" y="2887054"/>
          <a:ext cx="11593288" cy="36556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791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47803" y="6614449"/>
            <a:ext cx="9108537" cy="215444"/>
          </a:xfrm>
          <a:prstGeom prst="rect">
            <a:avLst/>
          </a:prstGeom>
          <a:noFill/>
          <a:ln>
            <a:noFill/>
          </a:ln>
        </p:spPr>
        <p:txBody>
          <a:bodyPr wrap="square" anchor="ctr">
            <a:spAutoFit/>
          </a:bodyPr>
          <a:lstStyle/>
          <a:p>
            <a:pPr defTabSz="457200" eaLnBrk="0" hangingPunct="0">
              <a:defRPr/>
            </a:pPr>
            <a:r>
              <a:rPr lang="en-US" sz="800" dirty="0">
                <a:solidFill>
                  <a:prstClr val="black"/>
                </a:solidFill>
                <a:ea typeface="ＭＳ 明朝" charset="-128"/>
                <a:cs typeface="Arial" pitchFamily="34" charset="0"/>
              </a:rPr>
              <a:t>Source: Prepared by </a:t>
            </a:r>
            <a:r>
              <a:rPr lang="en-US" sz="800" dirty="0">
                <a:solidFill>
                  <a:prstClr val="black"/>
                </a:solidFill>
                <a:ea typeface="ＭＳ 明朝" charset="-128"/>
                <a:cs typeface="Arial" pitchFamily="34" charset="0"/>
                <a:hlinkClick r:id="rId3"/>
              </a:rPr>
              <a:t>www.aidsdatahub.org</a:t>
            </a:r>
            <a:r>
              <a:rPr lang="en-US" sz="800" dirty="0">
                <a:solidFill>
                  <a:prstClr val="black"/>
                </a:solidFill>
                <a:ea typeface="ＭＳ 明朝" charset="-128"/>
                <a:cs typeface="Arial" pitchFamily="34" charset="0"/>
              </a:rPr>
              <a:t> based on </a:t>
            </a:r>
            <a:r>
              <a:rPr lang="en-US" sz="800" dirty="0">
                <a:solidFill>
                  <a:prstClr val="black"/>
                </a:solidFill>
                <a:ea typeface="ＭＳ 明朝" charset="-128"/>
                <a:cs typeface="Arial" pitchFamily="34" charset="0"/>
                <a:hlinkClick r:id="rId4"/>
              </a:rPr>
              <a:t>www.aidsinfoonline.org</a:t>
            </a:r>
            <a:r>
              <a:rPr lang="en-US" sz="800" dirty="0">
                <a:solidFill>
                  <a:prstClr val="black"/>
                </a:solidFill>
                <a:ea typeface="ＭＳ 明朝" charset="-128"/>
                <a:cs typeface="Arial" pitchFamily="34" charset="0"/>
              </a:rPr>
              <a:t> and Global AIDS Response Progress Reporting and Global AIDS Monitoring 2017 </a:t>
            </a:r>
          </a:p>
        </p:txBody>
      </p:sp>
      <p:sp>
        <p:nvSpPr>
          <p:cNvPr id="5" name="Title 1"/>
          <p:cNvSpPr txBox="1">
            <a:spLocks/>
          </p:cNvSpPr>
          <p:nvPr/>
        </p:nvSpPr>
        <p:spPr>
          <a:xfrm>
            <a:off x="191344" y="1512514"/>
            <a:ext cx="12000656" cy="843769"/>
          </a:xfrm>
          <a:prstGeom prst="rect">
            <a:avLst/>
          </a:prstGeom>
          <a:noFill/>
        </p:spPr>
        <p:txBody>
          <a:bodyPr>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a:defRPr/>
            </a:pPr>
            <a:r>
              <a:rPr lang="en-US" dirty="0">
                <a:latin typeface="Arial"/>
              </a:rPr>
              <a:t>No remarkable difference in safe injection practice among male and female PWID in countries where data is available</a:t>
            </a:r>
            <a:endParaRPr lang="en-GB" dirty="0">
              <a:latin typeface="Arial"/>
            </a:endParaRPr>
          </a:p>
        </p:txBody>
      </p:sp>
      <p:sp>
        <p:nvSpPr>
          <p:cNvPr id="6" name="TextBox 5"/>
          <p:cNvSpPr txBox="1">
            <a:spLocks/>
          </p:cNvSpPr>
          <p:nvPr/>
        </p:nvSpPr>
        <p:spPr>
          <a:xfrm>
            <a:off x="8040216" y="6237313"/>
            <a:ext cx="2232248" cy="246221"/>
          </a:xfrm>
          <a:prstGeom prst="rect">
            <a:avLst/>
          </a:prstGeom>
          <a:noFill/>
        </p:spPr>
        <p:txBody>
          <a:bodyPr wrap="square" rtlCol="0">
            <a:spAutoFit/>
          </a:bodyPr>
          <a:lstStyle/>
          <a:p>
            <a:pPr fontAlgn="auto">
              <a:spcBef>
                <a:spcPts val="0"/>
              </a:spcBef>
              <a:spcAft>
                <a:spcPts val="0"/>
              </a:spcAft>
              <a:defRPr/>
            </a:pPr>
            <a:r>
              <a:rPr lang="en-US" sz="1000" dirty="0">
                <a:solidFill>
                  <a:srgbClr val="000000"/>
                </a:solidFill>
                <a:cs typeface="Arial" panose="020B0604020202020204" pitchFamily="34" charset="0"/>
              </a:rPr>
              <a:t>* Female PWID sample size 70-100</a:t>
            </a:r>
            <a:endParaRPr lang="en-GB" sz="1000" dirty="0">
              <a:solidFill>
                <a:srgbClr val="000000"/>
              </a:solidFill>
              <a:cs typeface="Arial" panose="020B0604020202020204" pitchFamily="34" charset="0"/>
            </a:endParaRPr>
          </a:p>
        </p:txBody>
      </p:sp>
      <p:sp>
        <p:nvSpPr>
          <p:cNvPr id="7" name="Rectangle 6"/>
          <p:cNvSpPr>
            <a:spLocks/>
          </p:cNvSpPr>
          <p:nvPr/>
        </p:nvSpPr>
        <p:spPr>
          <a:xfrm>
            <a:off x="2711624" y="2402450"/>
            <a:ext cx="7065022" cy="378478"/>
          </a:xfrm>
          <a:prstGeom prst="rect">
            <a:avLst/>
          </a:prstGeom>
          <a:noFill/>
          <a:ln>
            <a:noFill/>
          </a:ln>
        </p:spPr>
        <p:txBody>
          <a:bodyPr vert="horz" lIns="91440" tIns="45720" rIns="91440" bIns="45720" rtlCol="0" anchor="ctr">
            <a:noAutofit/>
          </a:bodyPr>
          <a:lstStyle/>
          <a:p>
            <a:pPr algn="ctr" fontAlgn="auto">
              <a:spcAft>
                <a:spcPts val="0"/>
              </a:spcAft>
              <a:defRPr/>
            </a:pPr>
            <a:r>
              <a:rPr lang="en-GB" sz="1600" b="1" dirty="0">
                <a:solidFill>
                  <a:srgbClr val="000000"/>
                </a:solidFill>
                <a:ea typeface="ＭＳ Ｐゴシック" pitchFamily="34" charset="-128"/>
                <a:cs typeface="Arial" pitchFamily="34" charset="0"/>
              </a:rPr>
              <a:t>Safe injection practice among male and female PWID, </a:t>
            </a:r>
            <a:r>
              <a:rPr lang="en-US" sz="1600" b="1" dirty="0">
                <a:solidFill>
                  <a:srgbClr val="000000"/>
                </a:solidFill>
                <a:ea typeface="ＭＳ Ｐゴシック" pitchFamily="34" charset="-128"/>
                <a:cs typeface="Arial" pitchFamily="34" charset="0"/>
              </a:rPr>
              <a:t>2015-</a:t>
            </a:r>
            <a:r>
              <a:rPr lang="en-GB" sz="1600" b="1" dirty="0">
                <a:solidFill>
                  <a:srgbClr val="000000"/>
                </a:solidFill>
                <a:ea typeface="ＭＳ Ｐゴシック" pitchFamily="34" charset="-128"/>
                <a:cs typeface="Arial" pitchFamily="34" charset="0"/>
              </a:rPr>
              <a:t>2017</a:t>
            </a:r>
          </a:p>
        </p:txBody>
      </p:sp>
      <p:graphicFrame>
        <p:nvGraphicFramePr>
          <p:cNvPr id="10" name="Chart 9">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724509079"/>
              </p:ext>
            </p:extLst>
          </p:nvPr>
        </p:nvGraphicFramePr>
        <p:xfrm>
          <a:off x="767408" y="2708921"/>
          <a:ext cx="10585176" cy="37240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159489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4B334E0E-B3E3-4A5F-A422-1FB579838C00}" type="slidenum">
              <a:rPr lang="th-TH" smtClean="0">
                <a:solidFill>
                  <a:prstClr val="black">
                    <a:tint val="75000"/>
                  </a:prstClr>
                </a:solidFill>
              </a:rPr>
              <a:pPr>
                <a:defRPr/>
              </a:pPr>
              <a:t>17</a:t>
            </a:fld>
            <a:endParaRPr lang="th-TH">
              <a:solidFill>
                <a:prstClr val="black">
                  <a:tint val="75000"/>
                </a:prstClr>
              </a:solidFill>
            </a:endParaRPr>
          </a:p>
        </p:txBody>
      </p:sp>
      <p:sp>
        <p:nvSpPr>
          <p:cNvPr id="11" name="TextBox 10"/>
          <p:cNvSpPr txBox="1"/>
          <p:nvPr/>
        </p:nvSpPr>
        <p:spPr>
          <a:xfrm>
            <a:off x="263352" y="1327457"/>
            <a:ext cx="11809312" cy="830997"/>
          </a:xfrm>
          <a:prstGeom prst="rect">
            <a:avLst/>
          </a:prstGeom>
        </p:spPr>
        <p:txBody>
          <a:bodyPr>
            <a:noAutofit/>
          </a:bodyPr>
          <a:lstStyle>
            <a:lvl1pPr eaLnBrk="0" hangingPunct="0">
              <a:defRPr sz="2400" b="1">
                <a:solidFill>
                  <a:srgbClr val="C00000"/>
                </a:solidFill>
                <a:latin typeface="+mj-lt"/>
                <a:ea typeface="+mj-ea"/>
                <a:cs typeface="+mj-cs"/>
              </a:defRPr>
            </a:lvl1pPr>
            <a:lvl2pPr algn="ctr" eaLnBrk="0" hangingPunct="0">
              <a:defRPr sz="4400">
                <a:latin typeface="Arial" charset="0"/>
              </a:defRPr>
            </a:lvl2pPr>
            <a:lvl3pPr algn="ctr" eaLnBrk="0" hangingPunct="0">
              <a:defRPr sz="4400">
                <a:latin typeface="Arial" charset="0"/>
              </a:defRPr>
            </a:lvl3pPr>
            <a:lvl4pPr algn="ctr" eaLnBrk="0" hangingPunct="0">
              <a:defRPr sz="4400">
                <a:latin typeface="Arial" charset="0"/>
              </a:defRPr>
            </a:lvl4pPr>
            <a:lvl5pPr algn="ctr" eaLnBrk="0" hangingPunct="0">
              <a:defRPr sz="4400">
                <a:latin typeface="Arial" charset="0"/>
              </a:defRPr>
            </a:lvl5pPr>
            <a:lvl6pPr marL="457200" algn="ctr" fontAlgn="base">
              <a:spcBef>
                <a:spcPct val="0"/>
              </a:spcBef>
              <a:spcAft>
                <a:spcPct val="0"/>
              </a:spcAft>
              <a:defRPr sz="4400">
                <a:latin typeface="Arial" charset="0"/>
              </a:defRPr>
            </a:lvl6pPr>
            <a:lvl7pPr marL="914400" algn="ctr" fontAlgn="base">
              <a:spcBef>
                <a:spcPct val="0"/>
              </a:spcBef>
              <a:spcAft>
                <a:spcPct val="0"/>
              </a:spcAft>
              <a:defRPr sz="4400">
                <a:latin typeface="Arial" charset="0"/>
              </a:defRPr>
            </a:lvl7pPr>
            <a:lvl8pPr marL="1371600" algn="ctr" fontAlgn="base">
              <a:spcBef>
                <a:spcPct val="0"/>
              </a:spcBef>
              <a:spcAft>
                <a:spcPct val="0"/>
              </a:spcAft>
              <a:defRPr sz="4400">
                <a:latin typeface="Arial" charset="0"/>
              </a:defRPr>
            </a:lvl8pPr>
            <a:lvl9pPr marL="1828800" algn="ctr" fontAlgn="base">
              <a:spcBef>
                <a:spcPct val="0"/>
              </a:spcBef>
              <a:spcAft>
                <a:spcPct val="0"/>
              </a:spcAft>
              <a:defRPr sz="4400">
                <a:latin typeface="Arial" charset="0"/>
              </a:defRPr>
            </a:lvl9pPr>
          </a:lstStyle>
          <a:p>
            <a:r>
              <a:rPr lang="en-US" dirty="0"/>
              <a:t>The </a:t>
            </a:r>
            <a:r>
              <a:rPr lang="en-US" dirty="0" err="1"/>
              <a:t>syndemic</a:t>
            </a:r>
            <a:r>
              <a:rPr lang="en-US" dirty="0"/>
              <a:t> of HIV related risk and co-morbidities among women who use drug in Kuala Lumpur, Malaysia</a:t>
            </a:r>
            <a:endParaRPr lang="en-GB" dirty="0"/>
          </a:p>
        </p:txBody>
      </p:sp>
      <p:sp>
        <p:nvSpPr>
          <p:cNvPr id="12" name="Rectangle 11"/>
          <p:cNvSpPr/>
          <p:nvPr/>
        </p:nvSpPr>
        <p:spPr>
          <a:xfrm>
            <a:off x="0" y="6488668"/>
            <a:ext cx="11280575" cy="338554"/>
          </a:xfrm>
          <a:prstGeom prst="rect">
            <a:avLst/>
          </a:prstGeom>
        </p:spPr>
        <p:txBody>
          <a:bodyPr wrap="square">
            <a:spAutoFit/>
          </a:bodyPr>
          <a:lstStyle/>
          <a:p>
            <a:pPr fontAlgn="auto">
              <a:spcBef>
                <a:spcPts val="0"/>
              </a:spcBef>
              <a:spcAft>
                <a:spcPts val="0"/>
              </a:spcAft>
            </a:pPr>
            <a:r>
              <a:rPr lang="en-US" sz="800" dirty="0">
                <a:solidFill>
                  <a:prstClr val="black"/>
                </a:solidFill>
                <a:latin typeface="Arial"/>
                <a:cs typeface="Arial" panose="020B0604020202020204" pitchFamily="34" charset="0"/>
              </a:rPr>
              <a:t>Source: Prepared by </a:t>
            </a:r>
            <a:r>
              <a:rPr lang="en-US" sz="800" dirty="0">
                <a:solidFill>
                  <a:prstClr val="black"/>
                </a:solidFill>
                <a:latin typeface="Arial"/>
                <a:cs typeface="Arial" panose="020B0604020202020204" pitchFamily="34" charset="0"/>
                <a:hlinkClick r:id="rId2"/>
              </a:rPr>
              <a:t>www.aidsdatahub.org</a:t>
            </a:r>
            <a:r>
              <a:rPr lang="en-US" sz="800" dirty="0">
                <a:solidFill>
                  <a:prstClr val="black"/>
                </a:solidFill>
                <a:latin typeface="Arial"/>
                <a:cs typeface="Arial" panose="020B0604020202020204" pitchFamily="34" charset="0"/>
              </a:rPr>
              <a:t> based on </a:t>
            </a:r>
            <a:r>
              <a:rPr lang="en-US" sz="800" dirty="0" err="1">
                <a:solidFill>
                  <a:prstClr val="black"/>
                </a:solidFill>
                <a:latin typeface="Arial"/>
                <a:cs typeface="Arial" panose="020B0604020202020204" pitchFamily="34" charset="0"/>
              </a:rPr>
              <a:t>Loeliger</a:t>
            </a:r>
            <a:r>
              <a:rPr lang="en-US" sz="800" dirty="0">
                <a:solidFill>
                  <a:prstClr val="black"/>
                </a:solidFill>
                <a:latin typeface="Arial"/>
                <a:cs typeface="Arial" panose="020B0604020202020204" pitchFamily="34" charset="0"/>
              </a:rPr>
              <a:t>, K. B., Marcus, R., Wickersham, J. A., et al. (2016). The </a:t>
            </a:r>
            <a:r>
              <a:rPr lang="en-US" sz="800" dirty="0" err="1">
                <a:solidFill>
                  <a:prstClr val="black"/>
                </a:solidFill>
                <a:latin typeface="Arial"/>
                <a:cs typeface="Arial" panose="020B0604020202020204" pitchFamily="34" charset="0"/>
              </a:rPr>
              <a:t>syndemic</a:t>
            </a:r>
            <a:r>
              <a:rPr lang="en-US" sz="800" dirty="0">
                <a:solidFill>
                  <a:prstClr val="black"/>
                </a:solidFill>
                <a:latin typeface="Arial"/>
                <a:cs typeface="Arial" panose="020B0604020202020204" pitchFamily="34" charset="0"/>
              </a:rPr>
              <a:t> of HIV, HIV-related risk and multiple co-morbidities among women who use drugs in Malaysia: Important targets for intervention. Addictive Behaviors, 53, 31-39</a:t>
            </a:r>
            <a:endParaRPr lang="en-GB" sz="800" dirty="0">
              <a:solidFill>
                <a:prstClr val="black"/>
              </a:solidFill>
              <a:latin typeface="Arial"/>
              <a:cs typeface="Arial"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250367293"/>
              </p:ext>
            </p:extLst>
          </p:nvPr>
        </p:nvGraphicFramePr>
        <p:xfrm>
          <a:off x="1790700" y="2286000"/>
          <a:ext cx="28194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342808445"/>
              </p:ext>
            </p:extLst>
          </p:nvPr>
        </p:nvGraphicFramePr>
        <p:xfrm>
          <a:off x="1790700" y="4495800"/>
          <a:ext cx="28194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4285081369"/>
              </p:ext>
            </p:extLst>
          </p:nvPr>
        </p:nvGraphicFramePr>
        <p:xfrm>
          <a:off x="4490662" y="2895600"/>
          <a:ext cx="2824538" cy="20843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2600093957"/>
              </p:ext>
            </p:extLst>
          </p:nvPr>
        </p:nvGraphicFramePr>
        <p:xfrm>
          <a:off x="7620000" y="2133600"/>
          <a:ext cx="2895600" cy="2188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extLst>
              <p:ext uri="{D42A27DB-BD31-4B8C-83A1-F6EECF244321}">
                <p14:modId xmlns:p14="http://schemas.microsoft.com/office/powerpoint/2010/main" val="2605057040"/>
              </p:ext>
            </p:extLst>
          </p:nvPr>
        </p:nvGraphicFramePr>
        <p:xfrm>
          <a:off x="7696200" y="4419601"/>
          <a:ext cx="2743200" cy="202081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021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899027477"/>
              </p:ext>
            </p:extLst>
          </p:nvPr>
        </p:nvGraphicFramePr>
        <p:xfrm>
          <a:off x="335360" y="2132856"/>
          <a:ext cx="1152128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63352" y="1484784"/>
            <a:ext cx="11449272" cy="504000"/>
          </a:xfrm>
        </p:spPr>
        <p:txBody>
          <a:bodyPr/>
          <a:lstStyle/>
          <a:p>
            <a:r>
              <a:rPr lang="en-US" dirty="0"/>
              <a:t>Average number of injections among people who inject drugs, 2011-2018</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18</a:t>
            </a:fld>
            <a:endParaRPr lang="th-TH" dirty="0"/>
          </a:p>
        </p:txBody>
      </p:sp>
      <p:sp>
        <p:nvSpPr>
          <p:cNvPr id="5" name="TextBox 4"/>
          <p:cNvSpPr txBox="1"/>
          <p:nvPr/>
        </p:nvSpPr>
        <p:spPr>
          <a:xfrm>
            <a:off x="29496" y="6630523"/>
            <a:ext cx="8856984" cy="215444"/>
          </a:xfrm>
          <a:prstGeom prst="rect">
            <a:avLst/>
          </a:prstGeom>
          <a:noFill/>
        </p:spPr>
        <p:txBody>
          <a:bodyPr wrap="square" rtlCol="0">
            <a:spAutoFit/>
          </a:bodyPr>
          <a:lstStyle/>
          <a:p>
            <a:r>
              <a:rPr lang="en-US" sz="800" dirty="0">
                <a:solidFill>
                  <a:prstClr val="black"/>
                </a:solidFill>
              </a:rPr>
              <a:t>Source: Prepared by </a:t>
            </a:r>
            <a:r>
              <a:rPr lang="en-US" sz="800" dirty="0">
                <a:solidFill>
                  <a:prstClr val="black"/>
                </a:solidFill>
                <a:hlinkClick r:id="rId3"/>
              </a:rPr>
              <a:t>www.aidsdatahub.org</a:t>
            </a:r>
            <a:r>
              <a:rPr lang="en-US" sz="800" dirty="0">
                <a:solidFill>
                  <a:prstClr val="black"/>
                </a:solidFill>
              </a:rPr>
              <a:t> based on 1) Integrated Biological and Behavioral Surveys; 2) Behavioral Surveillance Surveys; </a:t>
            </a:r>
            <a:endParaRPr lang="en-GB" sz="800" dirty="0">
              <a:solidFill>
                <a:prstClr val="black"/>
              </a:solidFill>
            </a:endParaRPr>
          </a:p>
        </p:txBody>
      </p:sp>
      <p:sp>
        <p:nvSpPr>
          <p:cNvPr id="6" name="TextBox 1"/>
          <p:cNvSpPr txBox="1"/>
          <p:nvPr/>
        </p:nvSpPr>
        <p:spPr>
          <a:xfrm>
            <a:off x="119336" y="5949280"/>
            <a:ext cx="6264696" cy="504056"/>
          </a:xfrm>
          <a:prstGeom prst="rect">
            <a:avLst/>
          </a:prstGeom>
          <a:ln w="19050">
            <a:solidFill>
              <a:srgbClr val="00CC99"/>
            </a:solidFill>
            <a:prstDash val="sysDot"/>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dirty="0">
                <a:latin typeface="Arial" pitchFamily="34" charset="0"/>
                <a:cs typeface="Arial" pitchFamily="34" charset="0"/>
              </a:rPr>
              <a:t>* Cebu and Mandaue; ** median value; ***</a:t>
            </a:r>
            <a:r>
              <a:rPr lang="en-US" sz="1050" dirty="0">
                <a:latin typeface="Arial" pitchFamily="34" charset="0"/>
                <a:cs typeface="Arial" pitchFamily="34" charset="0"/>
              </a:rPr>
              <a:t>More than 80% of all respondents injected 2-3 times a day.</a:t>
            </a:r>
            <a:endParaRPr lang="en-GB" sz="1050" dirty="0">
              <a:latin typeface="Arial" pitchFamily="34" charset="0"/>
              <a:cs typeface="Arial" pitchFamily="34" charset="0"/>
            </a:endParaRPr>
          </a:p>
        </p:txBody>
      </p:sp>
    </p:spTree>
    <p:extLst>
      <p:ext uri="{BB962C8B-B14F-4D97-AF65-F5344CB8AC3E}">
        <p14:creationId xmlns:p14="http://schemas.microsoft.com/office/powerpoint/2010/main" val="291077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0404648" cy="504000"/>
          </a:xfrm>
        </p:spPr>
        <p:txBody>
          <a:bodyPr/>
          <a:lstStyle/>
          <a:p>
            <a:r>
              <a:rPr lang="en-US" dirty="0"/>
              <a:t>Average duration of injecting drugs among PWID, 2012-2018</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19</a:t>
            </a:fld>
            <a:endParaRPr lang="th-TH" dirty="0"/>
          </a:p>
        </p:txBody>
      </p:sp>
      <p:sp>
        <p:nvSpPr>
          <p:cNvPr id="5" name="TextBox 4"/>
          <p:cNvSpPr txBox="1"/>
          <p:nvPr/>
        </p:nvSpPr>
        <p:spPr>
          <a:xfrm>
            <a:off x="263352" y="6615342"/>
            <a:ext cx="8856984" cy="215444"/>
          </a:xfrm>
          <a:prstGeom prst="rect">
            <a:avLst/>
          </a:prstGeom>
          <a:noFill/>
        </p:spPr>
        <p:txBody>
          <a:bodyPr wrap="square" rtlCol="0">
            <a:spAutoFit/>
          </a:bodyPr>
          <a:lstStyle/>
          <a:p>
            <a:r>
              <a:rPr lang="en-US" sz="800" dirty="0">
                <a:solidFill>
                  <a:prstClr val="black"/>
                </a:solidFill>
              </a:rPr>
              <a:t>Source: Prepared by </a:t>
            </a:r>
            <a:r>
              <a:rPr lang="en-US" sz="800" dirty="0">
                <a:solidFill>
                  <a:prstClr val="black"/>
                </a:solidFill>
                <a:hlinkClick r:id="rId2"/>
              </a:rPr>
              <a:t>www.aidsdatahub.org</a:t>
            </a:r>
            <a:r>
              <a:rPr lang="en-US" sz="800" dirty="0">
                <a:solidFill>
                  <a:prstClr val="black"/>
                </a:solidFill>
              </a:rPr>
              <a:t> based on 1) Integrated Biological and Behavioral Surveys; 2) Behavioral Surveillance Surveys </a:t>
            </a:r>
            <a:endParaRPr lang="en-GB" sz="800" dirty="0">
              <a:solidFill>
                <a:prstClr val="black"/>
              </a:solidFill>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258529551"/>
              </p:ext>
            </p:extLst>
          </p:nvPr>
        </p:nvGraphicFramePr>
        <p:xfrm>
          <a:off x="407369" y="2132856"/>
          <a:ext cx="11377264" cy="4225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270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pPr>
                <a:defRPr/>
              </a:pPr>
              <a:t>2</a:t>
            </a:fld>
            <a:endParaRPr lang="th-TH" dirty="0"/>
          </a:p>
        </p:txBody>
      </p:sp>
      <p:sp>
        <p:nvSpPr>
          <p:cNvPr id="29699" name="Subtitle 4"/>
          <p:cNvSpPr>
            <a:spLocks noGrp="1"/>
          </p:cNvSpPr>
          <p:nvPr>
            <p:ph type="subTitle" idx="1"/>
          </p:nvPr>
        </p:nvSpPr>
        <p:spPr bwMode="auto">
          <a:xfrm>
            <a:off x="561801" y="235721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Population size estimates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263352" y="165236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11943"/>
            <a:ext cx="11017224" cy="504000"/>
          </a:xfrm>
        </p:spPr>
        <p:txBody>
          <a:bodyPr/>
          <a:lstStyle/>
          <a:p>
            <a:r>
              <a:rPr lang="en-US" dirty="0"/>
              <a:t>Proportion of PWID engaged in commercial sex in the past 12 months, 2012-2018</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20</a:t>
            </a:fld>
            <a:endParaRPr lang="th-TH" dirty="0"/>
          </a:p>
        </p:txBody>
      </p:sp>
      <p:sp>
        <p:nvSpPr>
          <p:cNvPr id="5" name="TextBox 4"/>
          <p:cNvSpPr txBox="1"/>
          <p:nvPr/>
        </p:nvSpPr>
        <p:spPr>
          <a:xfrm>
            <a:off x="0" y="6654553"/>
            <a:ext cx="8856984" cy="215444"/>
          </a:xfrm>
          <a:prstGeom prst="rect">
            <a:avLst/>
          </a:prstGeom>
          <a:noFill/>
        </p:spPr>
        <p:txBody>
          <a:bodyPr wrap="square" rtlCol="0">
            <a:spAutoFit/>
          </a:bodyPr>
          <a:lstStyle/>
          <a:p>
            <a:r>
              <a:rPr lang="en-US" sz="800" dirty="0">
                <a:solidFill>
                  <a:prstClr val="black"/>
                </a:solidFill>
              </a:rPr>
              <a:t>Source: Prepared by </a:t>
            </a:r>
            <a:r>
              <a:rPr lang="en-US" sz="800" dirty="0">
                <a:solidFill>
                  <a:prstClr val="black"/>
                </a:solidFill>
                <a:hlinkClick r:id="rId2"/>
              </a:rPr>
              <a:t>www.aidsdatahub.org</a:t>
            </a:r>
            <a:r>
              <a:rPr lang="en-US" sz="800" dirty="0">
                <a:solidFill>
                  <a:prstClr val="black"/>
                </a:solidFill>
              </a:rPr>
              <a:t> based on 1) Integrated Biological and Behavioral Surveys; 2) Behavioral Surveillance Surveys </a:t>
            </a:r>
            <a:endParaRPr lang="en-GB" sz="800" dirty="0">
              <a:solidFill>
                <a:prstClr val="black"/>
              </a:solidFill>
            </a:endParaRPr>
          </a:p>
        </p:txBody>
      </p:sp>
      <p:graphicFrame>
        <p:nvGraphicFramePr>
          <p:cNvPr id="7" name="Chart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865778690"/>
              </p:ext>
            </p:extLst>
          </p:nvPr>
        </p:nvGraphicFramePr>
        <p:xfrm>
          <a:off x="767408" y="2204864"/>
          <a:ext cx="10297144" cy="4449689"/>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2">
            <a:extLst>
              <a:ext uri="{FF2B5EF4-FFF2-40B4-BE49-F238E27FC236}">
                <a16:creationId xmlns:a16="http://schemas.microsoft.com/office/drawing/2014/main" id="{3792CCCB-802B-40F4-A507-210BF660DEF3}"/>
              </a:ext>
            </a:extLst>
          </p:cNvPr>
          <p:cNvSpPr/>
          <p:nvPr/>
        </p:nvSpPr>
        <p:spPr>
          <a:xfrm>
            <a:off x="8434859" y="6114175"/>
            <a:ext cx="2808312" cy="574633"/>
          </a:xfrm>
          <a:prstGeom prst="round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lnSpc>
                <a:spcPct val="150000"/>
              </a:lnSpc>
            </a:pPr>
            <a:r>
              <a:rPr lang="en-US" sz="1100" dirty="0">
                <a:solidFill>
                  <a:schemeClr val="tx1"/>
                </a:solidFill>
                <a:latin typeface="Arial" pitchFamily="34" charset="0"/>
                <a:cs typeface="Arial" pitchFamily="34" charset="0"/>
              </a:rPr>
              <a:t>* ever had sex with FSW </a:t>
            </a:r>
          </a:p>
          <a:p>
            <a:pPr algn="l">
              <a:lnSpc>
                <a:spcPct val="150000"/>
              </a:lnSpc>
            </a:pPr>
            <a:r>
              <a:rPr lang="en-US" sz="1100" dirty="0">
                <a:solidFill>
                  <a:schemeClr val="tx1"/>
                </a:solidFill>
                <a:latin typeface="Arial" pitchFamily="34" charset="0"/>
                <a:cs typeface="Arial" pitchFamily="34" charset="0"/>
              </a:rPr>
              <a:t>**had sex with FSW in the past 6 months </a:t>
            </a:r>
          </a:p>
        </p:txBody>
      </p:sp>
    </p:spTree>
    <p:extLst>
      <p:ext uri="{BB962C8B-B14F-4D97-AF65-F5344CB8AC3E}">
        <p14:creationId xmlns:p14="http://schemas.microsoft.com/office/powerpoint/2010/main" val="207368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520996"/>
            <a:ext cx="9914840" cy="504000"/>
          </a:xfrm>
        </p:spPr>
        <p:txBody>
          <a:bodyPr/>
          <a:lstStyle/>
          <a:p>
            <a:r>
              <a:rPr lang="en-US" dirty="0"/>
              <a:t>Proportion of PWID reported consistent condom use, 2011-2017</a:t>
            </a:r>
            <a:endParaRPr lang="en-GB"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pPr>
                <a:defRPr/>
              </a:pPr>
              <a:t>21</a:t>
            </a:fld>
            <a:endParaRPr lang="th-TH" dirty="0"/>
          </a:p>
        </p:txBody>
      </p:sp>
      <p:sp>
        <p:nvSpPr>
          <p:cNvPr id="6" name="TextBox 5"/>
          <p:cNvSpPr txBox="1"/>
          <p:nvPr/>
        </p:nvSpPr>
        <p:spPr>
          <a:xfrm>
            <a:off x="191344" y="6651749"/>
            <a:ext cx="8856984" cy="215444"/>
          </a:xfrm>
          <a:prstGeom prst="rect">
            <a:avLst/>
          </a:prstGeom>
          <a:noFill/>
        </p:spPr>
        <p:txBody>
          <a:bodyPr wrap="square" rtlCol="0">
            <a:spAutoFit/>
          </a:bodyPr>
          <a:lstStyle/>
          <a:p>
            <a:r>
              <a:rPr lang="en-US" sz="800" dirty="0">
                <a:solidFill>
                  <a:prstClr val="black"/>
                </a:solidFill>
              </a:rPr>
              <a:t>Source: Prepared by </a:t>
            </a:r>
            <a:r>
              <a:rPr lang="en-US" sz="800" dirty="0">
                <a:solidFill>
                  <a:prstClr val="black"/>
                </a:solidFill>
                <a:hlinkClick r:id="rId2"/>
              </a:rPr>
              <a:t>www.aidsdatahub.org</a:t>
            </a:r>
            <a:r>
              <a:rPr lang="en-US" sz="800" dirty="0">
                <a:solidFill>
                  <a:prstClr val="black"/>
                </a:solidFill>
              </a:rPr>
              <a:t> based on 1) Integrated Biological and Behavioral Surveys; 2) Behavioral Surveillance Surveys </a:t>
            </a:r>
            <a:endParaRPr lang="en-GB" sz="800"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789508731"/>
              </p:ext>
            </p:extLst>
          </p:nvPr>
        </p:nvGraphicFramePr>
        <p:xfrm>
          <a:off x="1271463" y="2204864"/>
          <a:ext cx="9587037" cy="4371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146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35360" y="3284984"/>
            <a:ext cx="952936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780" y="1634069"/>
            <a:ext cx="9905184" cy="504000"/>
          </a:xfrm>
        </p:spPr>
        <p:txBody>
          <a:bodyPr/>
          <a:lstStyle/>
          <a:p>
            <a:r>
              <a:rPr lang="en-US" dirty="0"/>
              <a:t>Proportion of PWID with comprehensive HIV knowledge, 2011-2018</a:t>
            </a:r>
            <a:endParaRPr lang="en-GB" dirty="0"/>
          </a:p>
        </p:txBody>
      </p:sp>
      <p:sp>
        <p:nvSpPr>
          <p:cNvPr id="5" name="TextBox 4"/>
          <p:cNvSpPr txBox="1"/>
          <p:nvPr/>
        </p:nvSpPr>
        <p:spPr>
          <a:xfrm>
            <a:off x="263352" y="6564820"/>
            <a:ext cx="9252520" cy="215444"/>
          </a:xfrm>
          <a:prstGeom prst="rect">
            <a:avLst/>
          </a:prstGeom>
          <a:noFill/>
        </p:spPr>
        <p:txBody>
          <a:bodyPr wrap="square" rtlCol="0">
            <a:spAutoFit/>
          </a:bodyPr>
          <a:lstStyle/>
          <a:p>
            <a:r>
              <a:rPr lang="en-US" sz="800" dirty="0"/>
              <a:t>Source: Prepared by </a:t>
            </a:r>
            <a:r>
              <a:rPr lang="en-US" sz="800" dirty="0">
                <a:hlinkClick r:id="rId2"/>
              </a:rPr>
              <a:t>www.aidsdatahub.org</a:t>
            </a:r>
            <a:r>
              <a:rPr lang="en-US" sz="800" dirty="0"/>
              <a:t> based on </a:t>
            </a:r>
            <a:r>
              <a:rPr lang="en-US" sz="800" dirty="0">
                <a:solidFill>
                  <a:prstClr val="black"/>
                </a:solidFill>
              </a:rPr>
              <a:t>1) Integrated Biological and Behavioral Surveys; 2) Behavioral Surveillance Surveys; </a:t>
            </a:r>
            <a:r>
              <a:rPr lang="en-US" sz="800" dirty="0"/>
              <a:t>3) other surveys and reports</a:t>
            </a:r>
            <a:endParaRPr lang="en-GB" sz="800" dirty="0"/>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535489327"/>
              </p:ext>
            </p:extLst>
          </p:nvPr>
        </p:nvGraphicFramePr>
        <p:xfrm>
          <a:off x="407368" y="2251740"/>
          <a:ext cx="11377264" cy="4199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9867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215292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2135560" y="2204865"/>
            <a:ext cx="7874074"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auto">
              <a:spcBef>
                <a:spcPts val="0"/>
              </a:spcBef>
              <a:spcAft>
                <a:spcPts val="0"/>
              </a:spcAft>
            </a:pPr>
            <a:r>
              <a:rPr lang="en-US" altLang="en-US" sz="1600" b="1" dirty="0">
                <a:solidFill>
                  <a:prstClr val="black"/>
                </a:solidFill>
                <a:cs typeface="Arial" charset="0"/>
              </a:rPr>
              <a:t>HIV expenditure on harm reduction </a:t>
            </a:r>
            <a:r>
              <a:rPr lang="en-US" altLang="en-US" sz="1600" b="1" dirty="0" err="1">
                <a:solidFill>
                  <a:prstClr val="black"/>
                </a:solidFill>
                <a:cs typeface="Arial" charset="0"/>
              </a:rPr>
              <a:t>programmes</a:t>
            </a:r>
            <a:r>
              <a:rPr lang="en-US" altLang="en-US" sz="1600" b="1" dirty="0">
                <a:solidFill>
                  <a:prstClr val="black"/>
                </a:solidFill>
                <a:cs typeface="Arial" charset="0"/>
              </a:rPr>
              <a:t> for PWID in </a:t>
            </a:r>
          </a:p>
          <a:p>
            <a:pPr algn="ctr" fontAlgn="auto">
              <a:spcBef>
                <a:spcPts val="0"/>
              </a:spcBef>
              <a:spcAft>
                <a:spcPts val="0"/>
              </a:spcAft>
            </a:pPr>
            <a:r>
              <a:rPr lang="en-US" altLang="en-US" sz="1600" b="1" dirty="0">
                <a:solidFill>
                  <a:prstClr val="black"/>
                </a:solidFill>
                <a:cs typeface="Arial" charset="0"/>
              </a:rPr>
              <a:t>Asia and the Pacific, latest available year, 2009-2014</a:t>
            </a:r>
            <a:endParaRPr lang="th-TH" altLang="en-US" sz="1600" b="1" dirty="0">
              <a:solidFill>
                <a:prstClr val="black"/>
              </a:solidFill>
              <a:cs typeface="Arial" charset="0"/>
            </a:endParaRPr>
          </a:p>
        </p:txBody>
      </p:sp>
      <p:sp>
        <p:nvSpPr>
          <p:cNvPr id="33795" name="Rectangle 8"/>
          <p:cNvSpPr>
            <a:spLocks noChangeArrowheads="1"/>
          </p:cNvSpPr>
          <p:nvPr/>
        </p:nvSpPr>
        <p:spPr bwMode="auto">
          <a:xfrm>
            <a:off x="1905000" y="28575"/>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auto" hangingPunct="0">
              <a:spcBef>
                <a:spcPts val="0"/>
              </a:spcBef>
              <a:spcAft>
                <a:spcPts val="0"/>
              </a:spcAft>
            </a:pPr>
            <a:endParaRPr lang="en-US" altLang="en-US" sz="3000" b="1">
              <a:solidFill>
                <a:srgbClr val="00AEEF"/>
              </a:solidFill>
              <a:latin typeface="Calibri"/>
              <a:cs typeface="Arial" charset="0"/>
            </a:endParaRPr>
          </a:p>
        </p:txBody>
      </p:sp>
      <p:sp>
        <p:nvSpPr>
          <p:cNvPr id="15" name="Rectangle 14"/>
          <p:cNvSpPr/>
          <p:nvPr/>
        </p:nvSpPr>
        <p:spPr>
          <a:xfrm>
            <a:off x="119336" y="6567796"/>
            <a:ext cx="11521280" cy="215444"/>
          </a:xfrm>
          <a:prstGeom prst="rect">
            <a:avLst/>
          </a:prstGeom>
        </p:spPr>
        <p:txBody>
          <a:bodyPr wrap="square">
            <a:spAutoFit/>
          </a:bodyPr>
          <a:lstStyle/>
          <a:p>
            <a:pPr fontAlgn="auto">
              <a:spcBef>
                <a:spcPts val="0"/>
              </a:spcBef>
              <a:spcAft>
                <a:spcPts val="0"/>
              </a:spcAft>
              <a:defRPr/>
            </a:pPr>
            <a:r>
              <a:rPr lang="en-US" sz="800" kern="0" dirty="0">
                <a:solidFill>
                  <a:srgbClr val="000000"/>
                </a:solidFill>
                <a:cs typeface="Arial" panose="020B0604020202020204" pitchFamily="34" charset="0"/>
              </a:rPr>
              <a:t>Source: Prepared by </a:t>
            </a:r>
            <a:r>
              <a:rPr lang="en-US" sz="800" kern="0" dirty="0">
                <a:solidFill>
                  <a:srgbClr val="000000"/>
                </a:solidFill>
                <a:cs typeface="Arial" panose="020B0604020202020204" pitchFamily="34" charset="0"/>
                <a:hlinkClick r:id="rId3"/>
              </a:rPr>
              <a:t>www.aidsdatahub.org</a:t>
            </a:r>
            <a:r>
              <a:rPr lang="en-US" sz="800" kern="0" dirty="0">
                <a:solidFill>
                  <a:srgbClr val="000000"/>
                </a:solidFill>
                <a:cs typeface="Arial" panose="020B0604020202020204" pitchFamily="34" charset="0"/>
              </a:rPr>
              <a:t> based on Global AIDS Response Progress Reporting; </a:t>
            </a:r>
            <a:r>
              <a:rPr lang="en-US" sz="800" dirty="0">
                <a:solidFill>
                  <a:srgbClr val="000000"/>
                </a:solidFill>
                <a:cs typeface="Arial" panose="020B0604020202020204" pitchFamily="34" charset="0"/>
              </a:rPr>
              <a:t>UNAIDS. (2016). Do No Harm: Health, Human Rights and People Who Use Drugs</a:t>
            </a:r>
            <a:r>
              <a:rPr lang="en-US" sz="800" kern="0" dirty="0">
                <a:solidFill>
                  <a:srgbClr val="000000"/>
                </a:solidFill>
                <a:cs typeface="Arial" panose="020B0604020202020204" pitchFamily="34" charset="0"/>
              </a:rPr>
              <a:t> and </a:t>
            </a:r>
            <a:r>
              <a:rPr lang="en-US" sz="800" kern="0" dirty="0">
                <a:solidFill>
                  <a:srgbClr val="000000"/>
                </a:solidFill>
                <a:cs typeface="Arial" panose="020B0604020202020204" pitchFamily="34" charset="0"/>
                <a:hlinkClick r:id="rId4"/>
              </a:rPr>
              <a:t>www.aidsinfoonline.org</a:t>
            </a:r>
            <a:r>
              <a:rPr lang="en-US" sz="800" kern="0" dirty="0">
                <a:solidFill>
                  <a:srgbClr val="000000"/>
                </a:solidFill>
                <a:cs typeface="Arial" panose="020B0604020202020204" pitchFamily="34" charset="0"/>
              </a:rPr>
              <a:t> </a:t>
            </a:r>
            <a:endParaRPr lang="th-TH" sz="800" kern="0" dirty="0">
              <a:solidFill>
                <a:prstClr val="black"/>
              </a:solidFill>
              <a:cs typeface="Cordia New"/>
            </a:endParaRPr>
          </a:p>
        </p:txBody>
      </p:sp>
      <p:sp>
        <p:nvSpPr>
          <p:cNvPr id="8" name="Rectangle 7"/>
          <p:cNvSpPr/>
          <p:nvPr/>
        </p:nvSpPr>
        <p:spPr>
          <a:xfrm>
            <a:off x="263352" y="1340768"/>
            <a:ext cx="11809312" cy="1066800"/>
          </a:xfrm>
          <a:prstGeom prst="rect">
            <a:avLst/>
          </a:prstGeom>
        </p:spPr>
        <p:txBody>
          <a:bodyPr>
            <a:noAutofit/>
          </a:bodyPr>
          <a:lstStyle/>
          <a:p>
            <a:pPr eaLnBrk="0" hangingPunct="0"/>
            <a:r>
              <a:rPr lang="en-US" sz="2400" b="1" dirty="0">
                <a:solidFill>
                  <a:srgbClr val="C00000"/>
                </a:solidFill>
                <a:latin typeface="Arial"/>
              </a:rPr>
              <a:t>Prevention spending on people who inject drugs is heavily dependent on international financing sources</a:t>
            </a:r>
          </a:p>
        </p:txBody>
      </p:sp>
      <p:graphicFrame>
        <p:nvGraphicFramePr>
          <p:cNvPr id="7" name="Chart 6"/>
          <p:cNvGraphicFramePr>
            <a:graphicFrameLocks/>
          </p:cNvGraphicFramePr>
          <p:nvPr/>
        </p:nvGraphicFramePr>
        <p:xfrm>
          <a:off x="1703513" y="2780929"/>
          <a:ext cx="8640961" cy="3820839"/>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8400256" y="5013176"/>
            <a:ext cx="175610" cy="369332"/>
          </a:xfrm>
          <a:prstGeom prst="rect">
            <a:avLst/>
          </a:prstGeom>
          <a:solidFill>
            <a:schemeClr val="bg1">
              <a:lumMod val="65000"/>
            </a:schemeClr>
          </a:solidFill>
        </p:spPr>
        <p:txBody>
          <a:bodyPr wrap="square" rtlCol="0">
            <a:spAutoFit/>
          </a:bodyPr>
          <a:lstStyle/>
          <a:p>
            <a:pPr fontAlgn="auto">
              <a:spcBef>
                <a:spcPts val="0"/>
              </a:spcBef>
              <a:spcAft>
                <a:spcPts val="0"/>
              </a:spcAft>
            </a:pPr>
            <a:endParaRPr lang="en-GB" sz="1800" dirty="0">
              <a:solidFill>
                <a:prstClr val="black"/>
              </a:solidFill>
              <a:latin typeface="Calibri"/>
            </a:endParaRPr>
          </a:p>
        </p:txBody>
      </p:sp>
      <p:sp>
        <p:nvSpPr>
          <p:cNvPr id="10" name="TextBox 9"/>
          <p:cNvSpPr txBox="1"/>
          <p:nvPr/>
        </p:nvSpPr>
        <p:spPr>
          <a:xfrm>
            <a:off x="8400256" y="3789040"/>
            <a:ext cx="175610" cy="369332"/>
          </a:xfrm>
          <a:prstGeom prst="rect">
            <a:avLst/>
          </a:prstGeom>
          <a:solidFill>
            <a:srgbClr val="88C540"/>
          </a:solidFill>
        </p:spPr>
        <p:txBody>
          <a:bodyPr wrap="square" rtlCol="0">
            <a:spAutoFit/>
          </a:bodyPr>
          <a:lstStyle/>
          <a:p>
            <a:pPr fontAlgn="auto">
              <a:spcBef>
                <a:spcPts val="0"/>
              </a:spcBef>
              <a:spcAft>
                <a:spcPts val="0"/>
              </a:spcAft>
            </a:pPr>
            <a:endParaRPr lang="en-GB" sz="1800" dirty="0">
              <a:solidFill>
                <a:prstClr val="black"/>
              </a:solidFill>
              <a:latin typeface="Calibri"/>
            </a:endParaRPr>
          </a:p>
        </p:txBody>
      </p:sp>
      <p:sp>
        <p:nvSpPr>
          <p:cNvPr id="11" name="TextBox 10"/>
          <p:cNvSpPr txBox="1"/>
          <p:nvPr/>
        </p:nvSpPr>
        <p:spPr>
          <a:xfrm>
            <a:off x="8400256" y="4221088"/>
            <a:ext cx="175610" cy="369332"/>
          </a:xfrm>
          <a:prstGeom prst="rect">
            <a:avLst/>
          </a:prstGeom>
          <a:solidFill>
            <a:srgbClr val="F78E1E"/>
          </a:solidFill>
        </p:spPr>
        <p:txBody>
          <a:bodyPr wrap="square" rtlCol="0">
            <a:spAutoFit/>
          </a:bodyPr>
          <a:lstStyle/>
          <a:p>
            <a:pPr fontAlgn="auto">
              <a:spcBef>
                <a:spcPts val="0"/>
              </a:spcBef>
              <a:spcAft>
                <a:spcPts val="0"/>
              </a:spcAft>
            </a:pPr>
            <a:endParaRPr lang="en-GB" sz="1800" dirty="0">
              <a:solidFill>
                <a:prstClr val="black"/>
              </a:solidFill>
              <a:latin typeface="Calibri"/>
            </a:endParaRPr>
          </a:p>
        </p:txBody>
      </p:sp>
      <p:sp>
        <p:nvSpPr>
          <p:cNvPr id="12" name="TextBox 11"/>
          <p:cNvSpPr txBox="1"/>
          <p:nvPr/>
        </p:nvSpPr>
        <p:spPr>
          <a:xfrm>
            <a:off x="8400256" y="4653136"/>
            <a:ext cx="175610" cy="369332"/>
          </a:xfrm>
          <a:prstGeom prst="rect">
            <a:avLst/>
          </a:prstGeom>
          <a:solidFill>
            <a:srgbClr val="00AEEF"/>
          </a:solidFill>
        </p:spPr>
        <p:txBody>
          <a:bodyPr wrap="square" rtlCol="0">
            <a:spAutoFit/>
          </a:bodyPr>
          <a:lstStyle/>
          <a:p>
            <a:pPr fontAlgn="auto">
              <a:spcBef>
                <a:spcPts val="0"/>
              </a:spcBef>
              <a:spcAft>
                <a:spcPts val="0"/>
              </a:spcAft>
            </a:pPr>
            <a:endParaRPr lang="en-GB" sz="1800" dirty="0">
              <a:solidFill>
                <a:prstClr val="black"/>
              </a:solidFill>
              <a:latin typeface="Calibri"/>
            </a:endParaRPr>
          </a:p>
        </p:txBody>
      </p:sp>
      <p:sp>
        <p:nvSpPr>
          <p:cNvPr id="3" name="TextBox 2"/>
          <p:cNvSpPr txBox="1"/>
          <p:nvPr/>
        </p:nvSpPr>
        <p:spPr>
          <a:xfrm>
            <a:off x="8544272" y="4922005"/>
            <a:ext cx="2123728" cy="307777"/>
          </a:xfrm>
          <a:prstGeom prst="rect">
            <a:avLst/>
          </a:prstGeom>
          <a:noFill/>
        </p:spPr>
        <p:txBody>
          <a:bodyPr wrap="square" rtlCol="0">
            <a:spAutoFit/>
          </a:bodyPr>
          <a:lstStyle/>
          <a:p>
            <a:pPr fontAlgn="auto">
              <a:spcBef>
                <a:spcPts val="0"/>
              </a:spcBef>
              <a:spcAft>
                <a:spcPts val="0"/>
              </a:spcAft>
            </a:pPr>
            <a:r>
              <a:rPr lang="en-US" sz="1400" b="1" dirty="0">
                <a:solidFill>
                  <a:prstClr val="black"/>
                </a:solidFill>
                <a:cs typeface="Arial" pitchFamily="34" charset="0"/>
              </a:rPr>
              <a:t>International funding</a:t>
            </a:r>
            <a:endParaRPr lang="en-GB" sz="1400" b="1" dirty="0">
              <a:solidFill>
                <a:prstClr val="black"/>
              </a:solidFill>
              <a:cs typeface="Arial" pitchFamily="34" charset="0"/>
            </a:endParaRPr>
          </a:p>
        </p:txBody>
      </p:sp>
      <p:sp>
        <p:nvSpPr>
          <p:cNvPr id="13" name="TextBox 12"/>
          <p:cNvSpPr txBox="1"/>
          <p:nvPr/>
        </p:nvSpPr>
        <p:spPr>
          <a:xfrm>
            <a:off x="8472265" y="3068960"/>
            <a:ext cx="1692043" cy="523220"/>
          </a:xfrm>
          <a:prstGeom prst="rect">
            <a:avLst/>
          </a:prstGeom>
          <a:noFill/>
        </p:spPr>
        <p:txBody>
          <a:bodyPr wrap="square" rtlCol="0">
            <a:spAutoFit/>
          </a:bodyPr>
          <a:lstStyle/>
          <a:p>
            <a:pPr fontAlgn="auto">
              <a:spcBef>
                <a:spcPts val="0"/>
              </a:spcBef>
              <a:spcAft>
                <a:spcPts val="0"/>
              </a:spcAft>
            </a:pPr>
            <a:r>
              <a:rPr lang="en-US" sz="1400" b="1" dirty="0">
                <a:solidFill>
                  <a:prstClr val="black"/>
                </a:solidFill>
                <a:cs typeface="Arial" pitchFamily="34" charset="0"/>
              </a:rPr>
              <a:t>Domestic funding </a:t>
            </a:r>
          </a:p>
          <a:p>
            <a:pPr fontAlgn="auto">
              <a:spcBef>
                <a:spcPts val="0"/>
              </a:spcBef>
              <a:spcAft>
                <a:spcPts val="0"/>
              </a:spcAft>
            </a:pPr>
            <a:r>
              <a:rPr lang="en-US" sz="1400" b="1" dirty="0">
                <a:solidFill>
                  <a:prstClr val="black"/>
                </a:solidFill>
                <a:cs typeface="Arial" pitchFamily="34" charset="0"/>
              </a:rPr>
              <a:t>by income level</a:t>
            </a:r>
            <a:endParaRPr lang="en-GB" sz="1400" b="1" dirty="0">
              <a:solidFill>
                <a:prstClr val="black"/>
              </a:solidFill>
              <a:cs typeface="Arial" pitchFamily="34" charset="0"/>
            </a:endParaRPr>
          </a:p>
        </p:txBody>
      </p:sp>
    </p:spTree>
    <p:extLst>
      <p:ext uri="{BB962C8B-B14F-4D97-AF65-F5344CB8AC3E}">
        <p14:creationId xmlns:p14="http://schemas.microsoft.com/office/powerpoint/2010/main" val="214870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39348"/>
            <a:ext cx="11809312" cy="718785"/>
          </a:xfrm>
        </p:spPr>
        <p:txBody>
          <a:bodyPr/>
          <a:lstStyle/>
          <a:p>
            <a:r>
              <a:rPr lang="en-US" sz="2000" dirty="0"/>
              <a:t>Key populations account for 60-90% of new HIV infections in Asia and the Pacific countries but only a third was spent for key populations HIV prevention </a:t>
            </a:r>
            <a:r>
              <a:rPr lang="en-US" sz="2000" dirty="0" err="1"/>
              <a:t>programme</a:t>
            </a:r>
            <a:endParaRPr lang="en-GB" sz="2000" dirty="0"/>
          </a:p>
        </p:txBody>
      </p:sp>
      <p:sp>
        <p:nvSpPr>
          <p:cNvPr id="5" name="Slide Number Placeholder 4"/>
          <p:cNvSpPr>
            <a:spLocks noGrp="1"/>
          </p:cNvSpPr>
          <p:nvPr>
            <p:ph type="sldNum" sz="quarter" idx="15"/>
          </p:nvPr>
        </p:nvSpPr>
        <p:spPr/>
        <p:txBody>
          <a:bodyPr/>
          <a:lstStyle/>
          <a:p>
            <a:pPr>
              <a:defRPr/>
            </a:pPr>
            <a:fld id="{4B334E0E-B3E3-4A5F-A422-1FB579838C00}" type="slidenum">
              <a:rPr lang="th-TH">
                <a:solidFill>
                  <a:prstClr val="black">
                    <a:tint val="75000"/>
                  </a:prstClr>
                </a:solidFill>
                <a:latin typeface="Arial"/>
                <a:cs typeface="Cordia New" panose="020B0304020202020204" pitchFamily="34" charset="-34"/>
              </a:rPr>
              <a:pPr>
                <a:defRPr/>
              </a:pPr>
              <a:t>26</a:t>
            </a:fld>
            <a:endParaRPr lang="th-TH">
              <a:solidFill>
                <a:prstClr val="black">
                  <a:tint val="75000"/>
                </a:prstClr>
              </a:solidFill>
              <a:latin typeface="Arial"/>
              <a:cs typeface="Cordia New" panose="020B0304020202020204" pitchFamily="34" charset="-34"/>
            </a:endParaRPr>
          </a:p>
        </p:txBody>
      </p:sp>
      <p:graphicFrame>
        <p:nvGraphicFramePr>
          <p:cNvPr id="4" name="Chart 3"/>
          <p:cNvGraphicFramePr>
            <a:graphicFrameLocks noGrp="1"/>
          </p:cNvGraphicFramePr>
          <p:nvPr/>
        </p:nvGraphicFramePr>
        <p:xfrm>
          <a:off x="1524000" y="2590800"/>
          <a:ext cx="9067800" cy="39624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3759845" y="3381619"/>
            <a:ext cx="7063184" cy="1074713"/>
            <a:chOff x="2123728" y="3045997"/>
            <a:chExt cx="7150064" cy="1317109"/>
          </a:xfrm>
        </p:grpSpPr>
        <p:sp>
          <p:nvSpPr>
            <p:cNvPr id="7" name="Bent Arrow 6"/>
            <p:cNvSpPr/>
            <p:nvPr/>
          </p:nvSpPr>
          <p:spPr bwMode="auto">
            <a:xfrm rot="5400000">
              <a:off x="2544021" y="2625704"/>
              <a:ext cx="527414" cy="1368000"/>
            </a:xfrm>
            <a:prstGeom prst="bentArrow">
              <a:avLst/>
            </a:prstGeom>
            <a:solidFill>
              <a:srgbClr val="53A9FF"/>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kern="0">
                <a:solidFill>
                  <a:prstClr val="black"/>
                </a:solidFill>
                <a:latin typeface="Calibri"/>
              </a:endParaRPr>
            </a:p>
          </p:txBody>
        </p:sp>
        <p:sp>
          <p:nvSpPr>
            <p:cNvPr id="8" name="TextBox 33"/>
            <p:cNvSpPr txBox="1">
              <a:spLocks noChangeArrowheads="1"/>
            </p:cNvSpPr>
            <p:nvPr/>
          </p:nvSpPr>
          <p:spPr bwMode="auto">
            <a:xfrm>
              <a:off x="2593394" y="3111746"/>
              <a:ext cx="1154854" cy="5657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400" b="1" kern="0" dirty="0">
                  <a:solidFill>
                    <a:srgbClr val="E31837"/>
                  </a:solidFill>
                  <a:latin typeface="Arial"/>
                </a:rPr>
                <a:t>35%</a:t>
              </a:r>
              <a:endParaRPr lang="en-GB" sz="2400" b="1" kern="0" dirty="0">
                <a:solidFill>
                  <a:srgbClr val="E31837"/>
                </a:solidFill>
                <a:latin typeface="Arial"/>
              </a:endParaRPr>
            </a:p>
          </p:txBody>
        </p:sp>
        <p:grpSp>
          <p:nvGrpSpPr>
            <p:cNvPr id="9" name="Group 8"/>
            <p:cNvGrpSpPr/>
            <p:nvPr/>
          </p:nvGrpSpPr>
          <p:grpSpPr>
            <a:xfrm>
              <a:off x="3635912" y="3405642"/>
              <a:ext cx="4880762" cy="624343"/>
              <a:chOff x="3635912" y="3284589"/>
              <a:chExt cx="4880762" cy="624343"/>
            </a:xfrm>
          </p:grpSpPr>
          <p:sp>
            <p:nvSpPr>
              <p:cNvPr id="11" name="Bent Arrow 10"/>
              <p:cNvSpPr/>
              <p:nvPr/>
            </p:nvSpPr>
            <p:spPr bwMode="auto">
              <a:xfrm rot="5400000">
                <a:off x="4128205" y="2792296"/>
                <a:ext cx="527414" cy="1512000"/>
              </a:xfrm>
              <a:prstGeom prst="bentArrow">
                <a:avLst/>
              </a:prstGeom>
              <a:pattFill prst="pct60">
                <a:fgClr>
                  <a:srgbClr val="53A9FF"/>
                </a:fgClr>
                <a:bgClr>
                  <a:sysClr val="window" lastClr="FFFFFF"/>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kern="0">
                  <a:solidFill>
                    <a:prstClr val="black"/>
                  </a:solidFill>
                  <a:latin typeface="Calibri"/>
                </a:endParaRPr>
              </a:p>
            </p:txBody>
          </p:sp>
          <p:sp>
            <p:nvSpPr>
              <p:cNvPr id="12" name="Bent Arrow 11"/>
              <p:cNvSpPr/>
              <p:nvPr/>
            </p:nvSpPr>
            <p:spPr bwMode="auto">
              <a:xfrm rot="5400000">
                <a:off x="5500993" y="2691513"/>
                <a:ext cx="527414" cy="1728000"/>
              </a:xfrm>
              <a:prstGeom prst="bentArrow">
                <a:avLst/>
              </a:prstGeom>
              <a:pattFill prst="pct60">
                <a:fgClr>
                  <a:srgbClr val="53A9FF"/>
                </a:fgClr>
                <a:bgClr>
                  <a:sysClr val="window" lastClr="FFFFFF"/>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kern="0">
                  <a:solidFill>
                    <a:prstClr val="black"/>
                  </a:solidFill>
                  <a:latin typeface="Calibri"/>
                </a:endParaRPr>
              </a:p>
            </p:txBody>
          </p:sp>
          <p:sp>
            <p:nvSpPr>
              <p:cNvPr id="13" name="Bent Arrow 12"/>
              <p:cNvSpPr/>
              <p:nvPr/>
            </p:nvSpPr>
            <p:spPr bwMode="auto">
              <a:xfrm rot="5400000">
                <a:off x="6979507" y="2691513"/>
                <a:ext cx="527414" cy="1728000"/>
              </a:xfrm>
              <a:prstGeom prst="bentArrow">
                <a:avLst/>
              </a:prstGeom>
              <a:pattFill prst="pct60">
                <a:fgClr>
                  <a:srgbClr val="53A9FF"/>
                </a:fgClr>
                <a:bgClr>
                  <a:sysClr val="window" lastClr="FFFFFF"/>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kern="0">
                  <a:solidFill>
                    <a:prstClr val="black"/>
                  </a:solidFill>
                  <a:latin typeface="Calibri"/>
                </a:endParaRPr>
              </a:p>
            </p:txBody>
          </p:sp>
          <p:sp>
            <p:nvSpPr>
              <p:cNvPr id="14" name="TextBox 33"/>
              <p:cNvSpPr txBox="1">
                <a:spLocks noChangeArrowheads="1"/>
              </p:cNvSpPr>
              <p:nvPr/>
            </p:nvSpPr>
            <p:spPr bwMode="auto">
              <a:xfrm>
                <a:off x="4240766" y="3327375"/>
                <a:ext cx="1154854" cy="5657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400" b="1" kern="0" dirty="0">
                    <a:solidFill>
                      <a:srgbClr val="E31837"/>
                    </a:solidFill>
                    <a:latin typeface="Arial"/>
                  </a:rPr>
                  <a:t>19%</a:t>
                </a:r>
                <a:endParaRPr lang="en-GB" sz="2400" b="1" kern="0" dirty="0">
                  <a:solidFill>
                    <a:srgbClr val="E31837"/>
                  </a:solidFill>
                  <a:latin typeface="Arial"/>
                </a:endParaRPr>
              </a:p>
            </p:txBody>
          </p:sp>
          <p:sp>
            <p:nvSpPr>
              <p:cNvPr id="15" name="TextBox 33"/>
              <p:cNvSpPr txBox="1">
                <a:spLocks noChangeArrowheads="1"/>
              </p:cNvSpPr>
              <p:nvPr/>
            </p:nvSpPr>
            <p:spPr bwMode="auto">
              <a:xfrm>
                <a:off x="5721402" y="3343141"/>
                <a:ext cx="1154854" cy="5657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400" b="1" kern="0" dirty="0">
                    <a:solidFill>
                      <a:srgbClr val="E31837"/>
                    </a:solidFill>
                    <a:latin typeface="Arial"/>
                  </a:rPr>
                  <a:t>10%</a:t>
                </a:r>
                <a:endParaRPr lang="en-GB" sz="2400" b="1" kern="0" dirty="0">
                  <a:solidFill>
                    <a:srgbClr val="E31837"/>
                  </a:solidFill>
                  <a:latin typeface="Arial"/>
                </a:endParaRPr>
              </a:p>
            </p:txBody>
          </p:sp>
          <p:sp>
            <p:nvSpPr>
              <p:cNvPr id="16" name="TextBox 33"/>
              <p:cNvSpPr txBox="1">
                <a:spLocks noChangeArrowheads="1"/>
              </p:cNvSpPr>
              <p:nvPr/>
            </p:nvSpPr>
            <p:spPr bwMode="auto">
              <a:xfrm>
                <a:off x="7361820" y="3343141"/>
                <a:ext cx="1154854" cy="5657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400" b="1" kern="0" dirty="0">
                    <a:solidFill>
                      <a:srgbClr val="E31837"/>
                    </a:solidFill>
                    <a:latin typeface="Arial"/>
                  </a:rPr>
                  <a:t>6%</a:t>
                </a:r>
                <a:endParaRPr lang="en-GB" sz="2400" b="1" kern="0" dirty="0">
                  <a:solidFill>
                    <a:srgbClr val="E31837"/>
                  </a:solidFill>
                  <a:latin typeface="Arial"/>
                </a:endParaRPr>
              </a:p>
            </p:txBody>
          </p:sp>
        </p:grpSp>
        <p:sp>
          <p:nvSpPr>
            <p:cNvPr id="10" name="TextBox 9"/>
            <p:cNvSpPr txBox="1"/>
            <p:nvPr/>
          </p:nvSpPr>
          <p:spPr>
            <a:xfrm>
              <a:off x="8069039" y="3570998"/>
              <a:ext cx="1204753" cy="792108"/>
            </a:xfrm>
            <a:prstGeom prst="rect">
              <a:avLst/>
            </a:prstGeom>
            <a:noFill/>
          </p:spPr>
          <p:txBody>
            <a:bodyPr wrap="square" rtlCol="0">
              <a:spAutoFit/>
            </a:bodyPr>
            <a:lstStyle/>
            <a:p>
              <a:pPr fontAlgn="auto">
                <a:spcBef>
                  <a:spcPts val="0"/>
                </a:spcBef>
                <a:spcAft>
                  <a:spcPts val="0"/>
                </a:spcAft>
                <a:defRPr/>
              </a:pPr>
              <a:r>
                <a:rPr lang="en-GB" sz="1200" kern="0" dirty="0">
                  <a:solidFill>
                    <a:prstClr val="black"/>
                  </a:solidFill>
                  <a:latin typeface="Arial"/>
                  <a:cs typeface="Arial" pitchFamily="34" charset="0"/>
                </a:rPr>
                <a:t>of total </a:t>
              </a:r>
            </a:p>
            <a:p>
              <a:pPr fontAlgn="auto">
                <a:spcBef>
                  <a:spcPts val="0"/>
                </a:spcBef>
                <a:spcAft>
                  <a:spcPts val="0"/>
                </a:spcAft>
                <a:defRPr/>
              </a:pPr>
              <a:r>
                <a:rPr lang="en-GB" sz="1200" kern="0" dirty="0">
                  <a:solidFill>
                    <a:prstClr val="black"/>
                  </a:solidFill>
                  <a:latin typeface="Arial"/>
                  <a:cs typeface="Arial" pitchFamily="34" charset="0"/>
                </a:rPr>
                <a:t>prevention </a:t>
              </a:r>
            </a:p>
            <a:p>
              <a:pPr fontAlgn="auto">
                <a:spcBef>
                  <a:spcPts val="0"/>
                </a:spcBef>
                <a:spcAft>
                  <a:spcPts val="0"/>
                </a:spcAft>
                <a:defRPr/>
              </a:pPr>
              <a:r>
                <a:rPr lang="en-GB" sz="1200" kern="0" dirty="0">
                  <a:solidFill>
                    <a:prstClr val="black"/>
                  </a:solidFill>
                  <a:latin typeface="Arial"/>
                  <a:cs typeface="Arial" pitchFamily="34" charset="0"/>
                </a:rPr>
                <a:t>spending</a:t>
              </a:r>
              <a:endParaRPr lang="th-TH" sz="1200" kern="0" dirty="0">
                <a:solidFill>
                  <a:prstClr val="black"/>
                </a:solidFill>
                <a:latin typeface="Arial"/>
                <a:cs typeface="Cordia New"/>
              </a:endParaRPr>
            </a:p>
          </p:txBody>
        </p:sp>
      </p:grpSp>
      <p:sp>
        <p:nvSpPr>
          <p:cNvPr id="17" name="TextBox 16"/>
          <p:cNvSpPr txBox="1"/>
          <p:nvPr/>
        </p:nvSpPr>
        <p:spPr>
          <a:xfrm>
            <a:off x="2667000" y="6248400"/>
            <a:ext cx="6248400" cy="400110"/>
          </a:xfrm>
          <a:prstGeom prst="rect">
            <a:avLst/>
          </a:prstGeom>
          <a:noFill/>
        </p:spPr>
        <p:txBody>
          <a:bodyPr wrap="square" rtlCol="0">
            <a:spAutoFit/>
          </a:bodyPr>
          <a:lstStyle/>
          <a:p>
            <a:pPr fontAlgn="auto">
              <a:spcBef>
                <a:spcPts val="0"/>
              </a:spcBef>
              <a:spcAft>
                <a:spcPts val="0"/>
              </a:spcAft>
            </a:pPr>
            <a:r>
              <a:rPr lang="en-GB" sz="1000" dirty="0">
                <a:solidFill>
                  <a:prstClr val="black"/>
                </a:solidFill>
                <a:latin typeface="Arial"/>
                <a:cs typeface="Arial" pitchFamily="34" charset="0"/>
              </a:rPr>
              <a:t>15 countries: Afghanistan, Bangladesh, Cambodia, Indonesia, Lao PDR, Malaysia, Myanmar, Nepal, Palau, </a:t>
            </a:r>
          </a:p>
          <a:p>
            <a:pPr fontAlgn="auto">
              <a:spcBef>
                <a:spcPts val="0"/>
              </a:spcBef>
              <a:spcAft>
                <a:spcPts val="0"/>
              </a:spcAft>
            </a:pPr>
            <a:r>
              <a:rPr lang="en-GB" sz="1000" dirty="0">
                <a:solidFill>
                  <a:prstClr val="black"/>
                </a:solidFill>
                <a:latin typeface="Arial"/>
                <a:cs typeface="Arial" pitchFamily="34" charset="0"/>
              </a:rPr>
              <a:t>Pakistan, Philippines, Solomon Island, Sri Lanka, Thailand and Vietnam</a:t>
            </a:r>
            <a:endParaRPr lang="th-TH" sz="1000" dirty="0">
              <a:solidFill>
                <a:prstClr val="black"/>
              </a:solidFill>
              <a:latin typeface="Arial"/>
              <a:cs typeface="Cordia New"/>
            </a:endParaRPr>
          </a:p>
        </p:txBody>
      </p:sp>
      <p:sp>
        <p:nvSpPr>
          <p:cNvPr id="19" name="TextBox 6"/>
          <p:cNvSpPr txBox="1">
            <a:spLocks noChangeArrowheads="1"/>
          </p:cNvSpPr>
          <p:nvPr/>
        </p:nvSpPr>
        <p:spPr bwMode="auto">
          <a:xfrm>
            <a:off x="80600" y="6647428"/>
            <a:ext cx="88709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auto" hangingPunct="1">
              <a:spcBef>
                <a:spcPts val="0"/>
              </a:spcBef>
              <a:spcAft>
                <a:spcPts val="0"/>
              </a:spcAft>
            </a:pPr>
            <a:r>
              <a:rPr lang="en-US" sz="800" dirty="0">
                <a:solidFill>
                  <a:srgbClr val="000000"/>
                </a:solidFill>
                <a:cs typeface="Arial" charset="0"/>
              </a:rPr>
              <a:t>Source: Prepared by </a:t>
            </a:r>
            <a:r>
              <a:rPr lang="en-US" sz="800" dirty="0">
                <a:solidFill>
                  <a:srgbClr val="000000"/>
                </a:solidFill>
                <a:cs typeface="Arial" charset="0"/>
                <a:hlinkClick r:id="rId3"/>
              </a:rPr>
              <a:t>www.aidsdatahub.org</a:t>
            </a:r>
            <a:r>
              <a:rPr lang="en-US" sz="800" dirty="0">
                <a:solidFill>
                  <a:srgbClr val="000000"/>
                </a:solidFill>
                <a:cs typeface="Arial" charset="0"/>
              </a:rPr>
              <a:t> based on GARPR reporting</a:t>
            </a:r>
            <a:endParaRPr lang="en-GB" sz="800" dirty="0">
              <a:solidFill>
                <a:srgbClr val="000000"/>
              </a:solidFill>
              <a:cs typeface="Arial" charset="0"/>
            </a:endParaRPr>
          </a:p>
        </p:txBody>
      </p:sp>
      <p:sp>
        <p:nvSpPr>
          <p:cNvPr id="20" name="Title 1"/>
          <p:cNvSpPr txBox="1">
            <a:spLocks/>
          </p:cNvSpPr>
          <p:nvPr/>
        </p:nvSpPr>
        <p:spPr>
          <a:xfrm>
            <a:off x="1219201" y="2286000"/>
            <a:ext cx="10126943" cy="381000"/>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1600" b="1" dirty="0">
                <a:solidFill>
                  <a:prstClr val="black"/>
                </a:solidFill>
                <a:latin typeface="Arial"/>
                <a:cs typeface="Arial" pitchFamily="34" charset="0"/>
              </a:rPr>
              <a:t>Proportion of prevention spending among key populations in Asia and the Pacific region</a:t>
            </a:r>
            <a:endParaRPr lang="en-GB" sz="1600" b="1" dirty="0">
              <a:solidFill>
                <a:prstClr val="black"/>
              </a:solidFill>
              <a:latin typeface="Arial"/>
              <a:cs typeface="Arial" pitchFamily="34" charset="0"/>
            </a:endParaRPr>
          </a:p>
        </p:txBody>
      </p:sp>
    </p:spTree>
    <p:extLst>
      <p:ext uri="{BB962C8B-B14F-4D97-AF65-F5344CB8AC3E}">
        <p14:creationId xmlns:p14="http://schemas.microsoft.com/office/powerpoint/2010/main" val="1845519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809312" cy="504000"/>
          </a:xfrm>
        </p:spPr>
        <p:txBody>
          <a:bodyPr/>
          <a:lstStyle/>
          <a:p>
            <a:r>
              <a:rPr lang="en-US" sz="2000" dirty="0"/>
              <a:t>Trends in spending on PWID harm reduction </a:t>
            </a:r>
            <a:r>
              <a:rPr lang="en-US" sz="2000" dirty="0" err="1"/>
              <a:t>programmes</a:t>
            </a:r>
            <a:r>
              <a:rPr lang="en-US" sz="2000" dirty="0"/>
              <a:t> out of total prevention spending, countries  where HIV prevalence among PWID is more than 10%, 2006-2013</a:t>
            </a:r>
            <a:endParaRPr lang="th-TH" sz="20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27</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50098" y="6641598"/>
            <a:ext cx="6624736" cy="215444"/>
          </a:xfrm>
          <a:prstGeom prst="rect">
            <a:avLst/>
          </a:prstGeom>
          <a:noFill/>
        </p:spPr>
        <p:txBody>
          <a:bodyPr wrap="square" rtlCol="0">
            <a:spAutoFit/>
          </a:body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a:t>
            </a:r>
            <a:r>
              <a:rPr lang="en-US" sz="800" dirty="0">
                <a:solidFill>
                  <a:prstClr val="black"/>
                </a:solidFill>
                <a:cs typeface="Arial" pitchFamily="34" charset="0"/>
                <a:hlinkClick r:id="rId3"/>
              </a:rPr>
              <a:t>www.aidsinfoonline.org</a:t>
            </a:r>
            <a:r>
              <a:rPr lang="en-US" sz="800" dirty="0">
                <a:solidFill>
                  <a:prstClr val="black"/>
                </a:solidFill>
                <a:cs typeface="Arial" pitchFamily="34" charset="0"/>
              </a:rPr>
              <a:t> </a:t>
            </a:r>
            <a:endParaRPr lang="en-GB" sz="800" dirty="0">
              <a:solidFill>
                <a:prstClr val="black"/>
              </a:solidFill>
              <a:cs typeface="Arial" pitchFamily="34" charset="0"/>
            </a:endParaRPr>
          </a:p>
        </p:txBody>
      </p:sp>
      <p:graphicFrame>
        <p:nvGraphicFramePr>
          <p:cNvPr id="7" name="Chart 6"/>
          <p:cNvGraphicFramePr>
            <a:graphicFrameLocks/>
          </p:cNvGraphicFramePr>
          <p:nvPr/>
        </p:nvGraphicFramePr>
        <p:xfrm>
          <a:off x="1847528" y="2387302"/>
          <a:ext cx="8496944" cy="42100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4102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484784"/>
            <a:ext cx="12000656" cy="504000"/>
          </a:xfrm>
        </p:spPr>
        <p:txBody>
          <a:bodyPr/>
          <a:lstStyle/>
          <a:p>
            <a:r>
              <a:rPr lang="en-US" dirty="0"/>
              <a:t>Regionally, less than one-fifth of PWID prevention spending comes from domestic public sources</a:t>
            </a:r>
            <a:endParaRPr lang="th-TH"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28</a:t>
            </a:fld>
            <a:endParaRPr lang="th-TH" dirty="0">
              <a:solidFill>
                <a:prstClr val="black">
                  <a:tint val="75000"/>
                </a:prstClr>
              </a:solidFill>
              <a:latin typeface="Arial"/>
              <a:cs typeface="Cordia New" panose="020B0304020202020204" pitchFamily="34" charset="-34"/>
            </a:endParaRPr>
          </a:p>
        </p:txBody>
      </p:sp>
      <p:sp>
        <p:nvSpPr>
          <p:cNvPr id="5" name="Rectangle 4"/>
          <p:cNvSpPr/>
          <p:nvPr/>
        </p:nvSpPr>
        <p:spPr>
          <a:xfrm>
            <a:off x="11507" y="6624967"/>
            <a:ext cx="4572000" cy="215444"/>
          </a:xfrm>
          <a:prstGeom prst="rect">
            <a:avLst/>
          </a:prstGeom>
        </p:spPr>
        <p:txBody>
          <a:bodyPr>
            <a:spAutoFit/>
          </a:bodyPr>
          <a:lstStyle/>
          <a:p>
            <a:pPr fontAlgn="auto">
              <a:spcBef>
                <a:spcPts val="0"/>
              </a:spcBef>
              <a:spcAft>
                <a:spcPts val="0"/>
              </a:spcAft>
            </a:pPr>
            <a:r>
              <a:rPr lang="en-US" sz="800" dirty="0">
                <a:solidFill>
                  <a:srgbClr val="000000"/>
                </a:solidFill>
                <a:latin typeface="Arial"/>
                <a:cs typeface="Arial" pitchFamily="34" charset="0"/>
              </a:rPr>
              <a:t>Source: </a:t>
            </a:r>
            <a:r>
              <a:rPr lang="en-US" sz="800" dirty="0">
                <a:solidFill>
                  <a:srgbClr val="000000"/>
                </a:solidFill>
                <a:latin typeface="Arial"/>
                <a:ea typeface="ＭＳ Ｐゴシック" pitchFamily="34" charset="-128"/>
                <a:cs typeface="Arial" pitchFamily="34" charset="0"/>
              </a:rPr>
              <a:t>Prepared by </a:t>
            </a:r>
            <a:r>
              <a:rPr lang="en-US" sz="800" dirty="0">
                <a:solidFill>
                  <a:srgbClr val="000000"/>
                </a:solidFill>
                <a:latin typeface="Arial"/>
                <a:ea typeface="ＭＳ Ｐゴシック" pitchFamily="34" charset="-128"/>
                <a:cs typeface="Arial" pitchFamily="34" charset="0"/>
                <a:hlinkClick r:id="rId2"/>
              </a:rPr>
              <a:t>www.aidsdatahub.org</a:t>
            </a:r>
            <a:r>
              <a:rPr lang="en-US" sz="800" dirty="0">
                <a:solidFill>
                  <a:srgbClr val="000000"/>
                </a:solidFill>
                <a:latin typeface="Arial"/>
                <a:ea typeface="ＭＳ Ｐゴシック" pitchFamily="34" charset="-128"/>
                <a:cs typeface="Arial" pitchFamily="34" charset="0"/>
              </a:rPr>
              <a:t> based on </a:t>
            </a:r>
            <a:r>
              <a:rPr lang="en-US" sz="800" dirty="0">
                <a:solidFill>
                  <a:srgbClr val="000000"/>
                </a:solidFill>
                <a:latin typeface="Arial"/>
                <a:cs typeface="Arial" pitchFamily="34" charset="0"/>
                <a:hlinkClick r:id="rId3"/>
              </a:rPr>
              <a:t>www.aidsinfoonline.org</a:t>
            </a:r>
            <a:r>
              <a:rPr lang="en-US" sz="800" dirty="0">
                <a:solidFill>
                  <a:srgbClr val="000000"/>
                </a:solidFill>
                <a:latin typeface="Arial"/>
                <a:cs typeface="Arial" pitchFamily="34" charset="0"/>
              </a:rPr>
              <a:t> </a:t>
            </a:r>
            <a:endParaRPr lang="th-TH" sz="800" dirty="0">
              <a:solidFill>
                <a:prstClr val="black"/>
              </a:solidFill>
              <a:latin typeface="Arial"/>
              <a:cs typeface="Cordia New"/>
            </a:endParaRPr>
          </a:p>
        </p:txBody>
      </p:sp>
      <p:graphicFrame>
        <p:nvGraphicFramePr>
          <p:cNvPr id="7" name="Chart 6"/>
          <p:cNvGraphicFramePr>
            <a:graphicFrameLocks noGrp="1"/>
          </p:cNvGraphicFramePr>
          <p:nvPr/>
        </p:nvGraphicFramePr>
        <p:xfrm>
          <a:off x="1703512" y="2348880"/>
          <a:ext cx="8712969" cy="4157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3493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14928"/>
            <a:ext cx="11737304" cy="504000"/>
          </a:xfrm>
          <a:noFill/>
        </p:spPr>
        <p:txBody>
          <a:bodyPr/>
          <a:lstStyle/>
          <a:p>
            <a:r>
              <a:rPr lang="en-US" dirty="0"/>
              <a:t>Proportion of AIDS spending by major spending category, Asia and the Pacific, 2009-2013</a:t>
            </a:r>
            <a:endParaRPr lang="th-TH" dirty="0"/>
          </a:p>
        </p:txBody>
      </p:sp>
      <p:sp>
        <p:nvSpPr>
          <p:cNvPr id="3" name="Slide Number Placeholder 2"/>
          <p:cNvSpPr>
            <a:spLocks noGrp="1"/>
          </p:cNvSpPr>
          <p:nvPr>
            <p:ph type="sldNum" sz="quarter" idx="10"/>
          </p:nvPr>
        </p:nvSpPr>
        <p:spPr/>
        <p:txBody>
          <a:bodyPr/>
          <a:lstStyle/>
          <a:p>
            <a:pPr>
              <a:defRPr/>
            </a:pPr>
            <a:fld id="{9523D1AF-D769-4ECF-9CEC-6EB0EEF6A831}" type="slidenum">
              <a:rPr lang="th-TH">
                <a:solidFill>
                  <a:prstClr val="black">
                    <a:tint val="75000"/>
                  </a:prstClr>
                </a:solidFill>
                <a:latin typeface="Arial"/>
                <a:cs typeface="Cordia New" panose="020B0304020202020204" pitchFamily="34" charset="-34"/>
              </a:rPr>
              <a:pPr>
                <a:defRPr/>
              </a:pPr>
              <a:t>29</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25664" y="6607648"/>
            <a:ext cx="8712968" cy="215444"/>
          </a:xfrm>
          <a:prstGeom prst="rect">
            <a:avLst/>
          </a:prstGeom>
          <a:noFill/>
        </p:spPr>
        <p:txBody>
          <a:bodyPr wrap="square" rtlCol="0">
            <a:spAutoFit/>
          </a:bodyPr>
          <a:lstStyle/>
          <a:p>
            <a:pPr fontAlgn="auto">
              <a:spcBef>
                <a:spcPts val="0"/>
              </a:spcBef>
              <a:spcAft>
                <a:spcPts val="0"/>
              </a:spcAft>
              <a:defRPr/>
            </a:pPr>
            <a:r>
              <a:rPr lang="en-US" sz="800" kern="0" dirty="0">
                <a:solidFill>
                  <a:sysClr val="windowText" lastClr="000000"/>
                </a:solidFill>
                <a:latin typeface="Arial"/>
                <a:cs typeface="Arial" pitchFamily="34" charset="0"/>
              </a:rPr>
              <a:t>Source: Prepared by </a:t>
            </a:r>
            <a:r>
              <a:rPr lang="en-US" sz="800" kern="0" dirty="0">
                <a:solidFill>
                  <a:sysClr val="windowText" lastClr="000000"/>
                </a:solidFill>
                <a:latin typeface="Arial"/>
                <a:cs typeface="Arial" pitchFamily="34" charset="0"/>
                <a:hlinkClick r:id="rId3"/>
              </a:rPr>
              <a:t>www.aidsdatahub.org</a:t>
            </a:r>
            <a:r>
              <a:rPr lang="en-US" sz="800" kern="0" dirty="0">
                <a:solidFill>
                  <a:sysClr val="windowText" lastClr="000000"/>
                </a:solidFill>
                <a:latin typeface="Arial"/>
                <a:cs typeface="Arial" pitchFamily="34" charset="0"/>
              </a:rPr>
              <a:t> based on </a:t>
            </a:r>
            <a:r>
              <a:rPr lang="en-US" sz="800" kern="0" dirty="0">
                <a:solidFill>
                  <a:sysClr val="windowText" lastClr="000000"/>
                </a:solidFill>
                <a:latin typeface="Arial"/>
                <a:cs typeface="Arial" pitchFamily="34" charset="0"/>
                <a:hlinkClick r:id="rId4"/>
              </a:rPr>
              <a:t>www.aidsinfoonline.org</a:t>
            </a:r>
            <a:endParaRPr lang="en-GB" sz="800" kern="0" dirty="0">
              <a:solidFill>
                <a:sysClr val="windowText" lastClr="000000"/>
              </a:solidFill>
              <a:latin typeface="Arial"/>
              <a:cs typeface="Arial" pitchFamily="34" charset="0"/>
            </a:endParaRPr>
          </a:p>
        </p:txBody>
      </p:sp>
      <p:sp>
        <p:nvSpPr>
          <p:cNvPr id="6" name="TextBox 5"/>
          <p:cNvSpPr txBox="1"/>
          <p:nvPr/>
        </p:nvSpPr>
        <p:spPr>
          <a:xfrm>
            <a:off x="1695847" y="6140050"/>
            <a:ext cx="4032448" cy="261610"/>
          </a:xfrm>
          <a:prstGeom prst="rect">
            <a:avLst/>
          </a:prstGeom>
          <a:noFill/>
          <a:ln w="12700">
            <a:solidFill>
              <a:sysClr val="window" lastClr="FFFFFF">
                <a:lumMod val="50000"/>
              </a:sysClr>
            </a:solid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fontAlgn="auto">
              <a:spcBef>
                <a:spcPts val="0"/>
              </a:spcBef>
              <a:spcAft>
                <a:spcPts val="0"/>
              </a:spcAft>
              <a:defRPr/>
            </a:pPr>
            <a:r>
              <a:rPr lang="en-GB" kern="0" dirty="0">
                <a:solidFill>
                  <a:sysClr val="windowText" lastClr="000000"/>
                </a:solidFill>
                <a:latin typeface="Arial"/>
              </a:rPr>
              <a:t>AIDS spending breakdown is not available for China and India</a:t>
            </a:r>
          </a:p>
        </p:txBody>
      </p:sp>
      <p:graphicFrame>
        <p:nvGraphicFramePr>
          <p:cNvPr id="7" name="Chart 6"/>
          <p:cNvGraphicFramePr>
            <a:graphicFrameLocks/>
          </p:cNvGraphicFramePr>
          <p:nvPr/>
        </p:nvGraphicFramePr>
        <p:xfrm>
          <a:off x="1894210" y="2195096"/>
          <a:ext cx="8348743" cy="42582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548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263352" y="3429000"/>
            <a:ext cx="8671967" cy="1781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cs typeface="Cordia New" pitchFamily="34" charset="-34"/>
              </a:rPr>
              <a:t>Population size estimates</a:t>
            </a:r>
            <a:br>
              <a:rPr lang="en-US" sz="4000" dirty="0">
                <a:cs typeface="Cordia New" pitchFamily="34" charset="-34"/>
              </a:rPr>
            </a:br>
            <a:br>
              <a:rPr lang="th-TH" sz="4000" dirty="0"/>
            </a:br>
            <a:endParaRPr lang="en-US" sz="4000" dirty="0">
              <a:cs typeface="Cordia New" pitchFamily="34"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2658" y="6619330"/>
            <a:ext cx="3754554" cy="215444"/>
          </a:xfrm>
          <a:prstGeom prst="rect">
            <a:avLst/>
          </a:prstGeom>
          <a:noFill/>
        </p:spPr>
        <p:txBody>
          <a:bodyPr wrap="none" rtlCol="0">
            <a:spAutoFit/>
          </a:bodyPr>
          <a:lstStyle/>
          <a:p>
            <a:r>
              <a:rPr lang="en-US" sz="800" dirty="0">
                <a:solidFill>
                  <a:prstClr val="black"/>
                </a:solidFill>
                <a:latin typeface="Arial"/>
                <a:cs typeface="Arial"/>
              </a:rPr>
              <a:t>Source: Prepared by </a:t>
            </a:r>
            <a:r>
              <a:rPr lang="en-US" sz="800" dirty="0">
                <a:solidFill>
                  <a:prstClr val="black"/>
                </a:solidFill>
                <a:latin typeface="Arial"/>
                <a:cs typeface="Arial"/>
                <a:hlinkClick r:id="rId2"/>
              </a:rPr>
              <a:t>www.aidsdatahub.org</a:t>
            </a:r>
            <a:r>
              <a:rPr lang="en-US" sz="800" dirty="0">
                <a:solidFill>
                  <a:prstClr val="black"/>
                </a:solidFill>
                <a:latin typeface="Arial"/>
                <a:cs typeface="Arial"/>
              </a:rPr>
              <a:t> based on </a:t>
            </a:r>
            <a:r>
              <a:rPr lang="en-US" sz="800" dirty="0">
                <a:solidFill>
                  <a:prstClr val="black"/>
                </a:solidFill>
                <a:latin typeface="Arial"/>
                <a:cs typeface="Arial"/>
                <a:hlinkClick r:id="rId3"/>
              </a:rPr>
              <a:t>www.aidsinfoonline.org</a:t>
            </a:r>
            <a:r>
              <a:rPr lang="en-US" sz="800" dirty="0">
                <a:solidFill>
                  <a:prstClr val="black"/>
                </a:solidFill>
                <a:latin typeface="Arial"/>
                <a:cs typeface="Arial"/>
              </a:rPr>
              <a:t>  </a:t>
            </a:r>
          </a:p>
        </p:txBody>
      </p:sp>
      <p:sp>
        <p:nvSpPr>
          <p:cNvPr id="5" name="Title 4"/>
          <p:cNvSpPr>
            <a:spLocks noGrp="1"/>
          </p:cNvSpPr>
          <p:nvPr>
            <p:ph type="title"/>
          </p:nvPr>
        </p:nvSpPr>
        <p:spPr>
          <a:xfrm>
            <a:off x="263352" y="1571612"/>
            <a:ext cx="10297144" cy="504000"/>
          </a:xfrm>
        </p:spPr>
        <p:txBody>
          <a:bodyPr/>
          <a:lstStyle/>
          <a:p>
            <a:r>
              <a:rPr lang="en-US" dirty="0"/>
              <a:t>Proportion of prevention spending by category, 2009-2013</a:t>
            </a:r>
            <a:br>
              <a:rPr lang="en-US" dirty="0"/>
            </a:br>
            <a:endParaRPr lang="en-GB" dirty="0"/>
          </a:p>
        </p:txBody>
      </p:sp>
      <p:sp>
        <p:nvSpPr>
          <p:cNvPr id="26" name="TextBox 1"/>
          <p:cNvSpPr txBox="1"/>
          <p:nvPr/>
        </p:nvSpPr>
        <p:spPr>
          <a:xfrm>
            <a:off x="8678764" y="5772497"/>
            <a:ext cx="1553301" cy="9111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b="1" i="1" dirty="0">
                <a:solidFill>
                  <a:prstClr val="black"/>
                </a:solidFill>
                <a:latin typeface="Arial"/>
                <a:cs typeface="Arial" pitchFamily="34" charset="0"/>
              </a:rPr>
              <a:t>Note:</a:t>
            </a:r>
            <a:r>
              <a:rPr lang="en-GB" i="1" dirty="0">
                <a:solidFill>
                  <a:prstClr val="black"/>
                </a:solidFill>
                <a:latin typeface="Arial"/>
                <a:cs typeface="Arial" pitchFamily="34" charset="0"/>
              </a:rPr>
              <a:t> Data from latest available year. China and India did not report prevention spending breakdown. </a:t>
            </a:r>
          </a:p>
        </p:txBody>
      </p:sp>
      <p:graphicFrame>
        <p:nvGraphicFramePr>
          <p:cNvPr id="6" name="Chart 5"/>
          <p:cNvGraphicFramePr>
            <a:graphicFrameLocks/>
          </p:cNvGraphicFramePr>
          <p:nvPr/>
        </p:nvGraphicFramePr>
        <p:xfrm>
          <a:off x="1752600" y="2057401"/>
          <a:ext cx="8479464" cy="4398813"/>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p:cNvGrpSpPr/>
          <p:nvPr/>
        </p:nvGrpSpPr>
        <p:grpSpPr>
          <a:xfrm>
            <a:off x="8040216" y="2223170"/>
            <a:ext cx="2232248" cy="3304576"/>
            <a:chOff x="7341219" y="2132856"/>
            <a:chExt cx="1676364" cy="3304576"/>
          </a:xfrm>
        </p:grpSpPr>
        <p:grpSp>
          <p:nvGrpSpPr>
            <p:cNvPr id="15" name="Group 14"/>
            <p:cNvGrpSpPr/>
            <p:nvPr/>
          </p:nvGrpSpPr>
          <p:grpSpPr>
            <a:xfrm>
              <a:off x="7341219" y="2784783"/>
              <a:ext cx="1547833" cy="288023"/>
              <a:chOff x="7341219" y="2802035"/>
              <a:chExt cx="1547833" cy="288023"/>
            </a:xfrm>
          </p:grpSpPr>
          <p:sp>
            <p:nvSpPr>
              <p:cNvPr id="33" name="Rectangle 32"/>
              <p:cNvSpPr/>
              <p:nvPr/>
            </p:nvSpPr>
            <p:spPr>
              <a:xfrm>
                <a:off x="7341219" y="2802035"/>
                <a:ext cx="189246" cy="272903"/>
              </a:xfrm>
              <a:prstGeom prst="rect">
                <a:avLst/>
              </a:prstGeom>
              <a:solidFill>
                <a:srgbClr val="E31837"/>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prstClr val="black"/>
                  </a:solidFill>
                  <a:latin typeface="Arial" pitchFamily="34" charset="0"/>
                  <a:cs typeface="Arial" pitchFamily="34" charset="0"/>
                </a:endParaRPr>
              </a:p>
            </p:txBody>
          </p:sp>
          <p:sp>
            <p:nvSpPr>
              <p:cNvPr id="34" name="TextBox 33"/>
              <p:cNvSpPr txBox="1"/>
              <p:nvPr/>
            </p:nvSpPr>
            <p:spPr>
              <a:xfrm>
                <a:off x="7609068" y="2813059"/>
                <a:ext cx="1279984" cy="276999"/>
              </a:xfrm>
              <a:prstGeom prst="rect">
                <a:avLst/>
              </a:prstGeom>
              <a:noFill/>
            </p:spPr>
            <p:txBody>
              <a:bodyPr wrap="square" rtlCol="0">
                <a:spAutoFit/>
              </a:bodyPr>
              <a:lstStyle/>
              <a:p>
                <a:r>
                  <a:rPr lang="en-US" sz="1200" b="1" dirty="0">
                    <a:solidFill>
                      <a:prstClr val="black"/>
                    </a:solidFill>
                    <a:cs typeface="Arial" pitchFamily="34" charset="0"/>
                  </a:rPr>
                  <a:t>Youth</a:t>
                </a:r>
              </a:p>
            </p:txBody>
          </p:sp>
        </p:grpSp>
        <p:grpSp>
          <p:nvGrpSpPr>
            <p:cNvPr id="16" name="Group 15"/>
            <p:cNvGrpSpPr/>
            <p:nvPr/>
          </p:nvGrpSpPr>
          <p:grpSpPr>
            <a:xfrm>
              <a:off x="7346687" y="3255404"/>
              <a:ext cx="1547833" cy="461665"/>
              <a:chOff x="7346687" y="3227412"/>
              <a:chExt cx="1547833" cy="461665"/>
            </a:xfrm>
          </p:grpSpPr>
          <p:sp>
            <p:nvSpPr>
              <p:cNvPr id="31" name="Rectangle 30"/>
              <p:cNvSpPr/>
              <p:nvPr/>
            </p:nvSpPr>
            <p:spPr>
              <a:xfrm>
                <a:off x="7346687" y="3307219"/>
                <a:ext cx="189246" cy="272903"/>
              </a:xfrm>
              <a:prstGeom prst="rect">
                <a:avLst/>
              </a:prstGeom>
              <a:solidFill>
                <a:srgbClr val="CC99FF"/>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rgbClr val="000000"/>
                  </a:solidFill>
                  <a:latin typeface="Arial" pitchFamily="34" charset="0"/>
                  <a:cs typeface="Arial" pitchFamily="34" charset="0"/>
                </a:endParaRPr>
              </a:p>
            </p:txBody>
          </p:sp>
          <p:sp>
            <p:nvSpPr>
              <p:cNvPr id="32" name="TextBox 31"/>
              <p:cNvSpPr txBox="1"/>
              <p:nvPr/>
            </p:nvSpPr>
            <p:spPr>
              <a:xfrm>
                <a:off x="7614536" y="3227412"/>
                <a:ext cx="1279984" cy="461665"/>
              </a:xfrm>
              <a:prstGeom prst="rect">
                <a:avLst/>
              </a:prstGeom>
              <a:noFill/>
            </p:spPr>
            <p:txBody>
              <a:bodyPr wrap="square" rtlCol="0">
                <a:spAutoFit/>
              </a:bodyPr>
              <a:lstStyle/>
              <a:p>
                <a:r>
                  <a:rPr lang="en-US" sz="1200" b="1" dirty="0">
                    <a:solidFill>
                      <a:prstClr val="black"/>
                    </a:solidFill>
                    <a:cs typeface="Arial" pitchFamily="34" charset="0"/>
                  </a:rPr>
                  <a:t>Prevention mother-to-child</a:t>
                </a:r>
              </a:p>
            </p:txBody>
          </p:sp>
        </p:grpSp>
        <p:grpSp>
          <p:nvGrpSpPr>
            <p:cNvPr id="17" name="Group 16"/>
            <p:cNvGrpSpPr/>
            <p:nvPr/>
          </p:nvGrpSpPr>
          <p:grpSpPr>
            <a:xfrm>
              <a:off x="7351434" y="2132856"/>
              <a:ext cx="1666149" cy="461665"/>
              <a:chOff x="7351434" y="2132856"/>
              <a:chExt cx="1666149" cy="461665"/>
            </a:xfrm>
          </p:grpSpPr>
          <p:sp>
            <p:nvSpPr>
              <p:cNvPr id="29" name="Rectangle 28"/>
              <p:cNvSpPr/>
              <p:nvPr/>
            </p:nvSpPr>
            <p:spPr>
              <a:xfrm>
                <a:off x="7351434" y="2204864"/>
                <a:ext cx="189246" cy="272903"/>
              </a:xfrm>
              <a:prstGeom prst="rect">
                <a:avLst/>
              </a:prstGeom>
              <a:solidFill>
                <a:schemeClr val="bg1">
                  <a:lumMod val="65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srgbClr val="953735"/>
                  </a:solidFill>
                  <a:latin typeface="Arial" pitchFamily="34" charset="0"/>
                  <a:cs typeface="Arial" pitchFamily="34" charset="0"/>
                </a:endParaRPr>
              </a:p>
            </p:txBody>
          </p:sp>
          <p:sp>
            <p:nvSpPr>
              <p:cNvPr id="30" name="TextBox 29"/>
              <p:cNvSpPr txBox="1"/>
              <p:nvPr/>
            </p:nvSpPr>
            <p:spPr>
              <a:xfrm>
                <a:off x="7577583" y="2132856"/>
                <a:ext cx="1440000" cy="461665"/>
              </a:xfrm>
              <a:prstGeom prst="rect">
                <a:avLst/>
              </a:prstGeom>
              <a:noFill/>
            </p:spPr>
            <p:txBody>
              <a:bodyPr wrap="square" rtlCol="0">
                <a:spAutoFit/>
              </a:bodyPr>
              <a:lstStyle/>
              <a:p>
                <a:r>
                  <a:rPr lang="en-US" sz="1200" b="1" dirty="0">
                    <a:solidFill>
                      <a:prstClr val="black"/>
                    </a:solidFill>
                    <a:cs typeface="Arial" pitchFamily="34" charset="0"/>
                  </a:rPr>
                  <a:t>General prevention and others</a:t>
                </a:r>
              </a:p>
            </p:txBody>
          </p:sp>
        </p:grpSp>
        <p:grpSp>
          <p:nvGrpSpPr>
            <p:cNvPr id="18" name="Group 17"/>
            <p:cNvGrpSpPr/>
            <p:nvPr/>
          </p:nvGrpSpPr>
          <p:grpSpPr>
            <a:xfrm>
              <a:off x="7350427" y="4389486"/>
              <a:ext cx="1538625" cy="461665"/>
              <a:chOff x="7350427" y="4389486"/>
              <a:chExt cx="1538625" cy="461665"/>
            </a:xfrm>
          </p:grpSpPr>
          <p:sp>
            <p:nvSpPr>
              <p:cNvPr id="27" name="TextBox 26"/>
              <p:cNvSpPr txBox="1"/>
              <p:nvPr/>
            </p:nvSpPr>
            <p:spPr>
              <a:xfrm>
                <a:off x="7609068" y="4389486"/>
                <a:ext cx="1279984" cy="461665"/>
              </a:xfrm>
              <a:prstGeom prst="rect">
                <a:avLst/>
              </a:prstGeom>
              <a:noFill/>
            </p:spPr>
            <p:txBody>
              <a:bodyPr wrap="square" rtlCol="0">
                <a:spAutoFit/>
              </a:bodyPr>
              <a:lstStyle/>
              <a:p>
                <a:r>
                  <a:rPr lang="en-US" sz="1200" b="1" dirty="0">
                    <a:solidFill>
                      <a:prstClr val="black"/>
                    </a:solidFill>
                    <a:cs typeface="Arial" pitchFamily="34" charset="0"/>
                  </a:rPr>
                  <a:t>Sex workers and their clients</a:t>
                </a:r>
              </a:p>
            </p:txBody>
          </p:sp>
          <p:sp>
            <p:nvSpPr>
              <p:cNvPr id="28" name="Rectangle 27"/>
              <p:cNvSpPr/>
              <p:nvPr/>
            </p:nvSpPr>
            <p:spPr>
              <a:xfrm>
                <a:off x="7350427" y="4478375"/>
                <a:ext cx="189246" cy="272903"/>
              </a:xfrm>
              <a:prstGeom prst="rect">
                <a:avLst/>
              </a:prstGeom>
              <a:solidFill>
                <a:srgbClr val="88C540"/>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prstClr val="black"/>
                  </a:solidFill>
                  <a:latin typeface="Arial" pitchFamily="34" charset="0"/>
                  <a:cs typeface="Arial" pitchFamily="34" charset="0"/>
                </a:endParaRPr>
              </a:p>
            </p:txBody>
          </p:sp>
        </p:grpSp>
        <p:grpSp>
          <p:nvGrpSpPr>
            <p:cNvPr id="19" name="Group 18"/>
            <p:cNvGrpSpPr/>
            <p:nvPr/>
          </p:nvGrpSpPr>
          <p:grpSpPr>
            <a:xfrm>
              <a:off x="7346687" y="3838901"/>
              <a:ext cx="1247256" cy="461665"/>
              <a:chOff x="7346687" y="3838901"/>
              <a:chExt cx="1247256" cy="461665"/>
            </a:xfrm>
          </p:grpSpPr>
          <p:sp>
            <p:nvSpPr>
              <p:cNvPr id="24" name="Rectangle 23"/>
              <p:cNvSpPr/>
              <p:nvPr/>
            </p:nvSpPr>
            <p:spPr>
              <a:xfrm>
                <a:off x="7346687" y="3910477"/>
                <a:ext cx="189246" cy="272903"/>
              </a:xfrm>
              <a:prstGeom prst="rect">
                <a:avLst/>
              </a:prstGeom>
              <a:solidFill>
                <a:srgbClr val="00AEEF"/>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prstClr val="black"/>
                  </a:solidFill>
                  <a:latin typeface="Arial" pitchFamily="34" charset="0"/>
                  <a:cs typeface="Arial" pitchFamily="34" charset="0"/>
                </a:endParaRPr>
              </a:p>
            </p:txBody>
          </p:sp>
          <p:sp>
            <p:nvSpPr>
              <p:cNvPr id="25" name="TextBox 24"/>
              <p:cNvSpPr txBox="1"/>
              <p:nvPr/>
            </p:nvSpPr>
            <p:spPr>
              <a:xfrm>
                <a:off x="7591868" y="3838901"/>
                <a:ext cx="1002075" cy="461665"/>
              </a:xfrm>
              <a:prstGeom prst="rect">
                <a:avLst/>
              </a:prstGeom>
              <a:noFill/>
            </p:spPr>
            <p:txBody>
              <a:bodyPr wrap="square" rtlCol="0">
                <a:spAutoFit/>
              </a:bodyPr>
              <a:lstStyle/>
              <a:p>
                <a:r>
                  <a:rPr lang="en-US" sz="1200" b="1" dirty="0">
                    <a:solidFill>
                      <a:prstClr val="black"/>
                    </a:solidFill>
                    <a:cs typeface="Arial" pitchFamily="34" charset="0"/>
                  </a:rPr>
                  <a:t>People who inject drugs</a:t>
                </a:r>
              </a:p>
            </p:txBody>
          </p:sp>
        </p:grpSp>
        <p:grpSp>
          <p:nvGrpSpPr>
            <p:cNvPr id="21" name="Group 20"/>
            <p:cNvGrpSpPr/>
            <p:nvPr/>
          </p:nvGrpSpPr>
          <p:grpSpPr>
            <a:xfrm>
              <a:off x="7351718" y="4975767"/>
              <a:ext cx="1526841" cy="461665"/>
              <a:chOff x="7351718" y="4975767"/>
              <a:chExt cx="1526841" cy="461665"/>
            </a:xfrm>
          </p:grpSpPr>
          <p:sp>
            <p:nvSpPr>
              <p:cNvPr id="22" name="Rectangle 21"/>
              <p:cNvSpPr/>
              <p:nvPr/>
            </p:nvSpPr>
            <p:spPr>
              <a:xfrm>
                <a:off x="7351718" y="5039030"/>
                <a:ext cx="189246" cy="272903"/>
              </a:xfrm>
              <a:prstGeom prst="rect">
                <a:avLst/>
              </a:prstGeom>
              <a:solidFill>
                <a:srgbClr val="F78E1E"/>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a:solidFill>
                    <a:prstClr val="black"/>
                  </a:solidFill>
                  <a:latin typeface="Arial" pitchFamily="34" charset="0"/>
                  <a:cs typeface="Arial" pitchFamily="34" charset="0"/>
                </a:endParaRPr>
              </a:p>
            </p:txBody>
          </p:sp>
          <p:sp>
            <p:nvSpPr>
              <p:cNvPr id="23" name="TextBox 22"/>
              <p:cNvSpPr txBox="1"/>
              <p:nvPr/>
            </p:nvSpPr>
            <p:spPr>
              <a:xfrm>
                <a:off x="7598575" y="4975767"/>
                <a:ext cx="1279984" cy="461665"/>
              </a:xfrm>
              <a:prstGeom prst="rect">
                <a:avLst/>
              </a:prstGeom>
              <a:noFill/>
            </p:spPr>
            <p:txBody>
              <a:bodyPr wrap="square" rtlCol="0">
                <a:spAutoFit/>
              </a:bodyPr>
              <a:lstStyle/>
              <a:p>
                <a:r>
                  <a:rPr lang="en-US" sz="1200" b="1" dirty="0">
                    <a:solidFill>
                      <a:prstClr val="black"/>
                    </a:solidFill>
                    <a:cs typeface="Arial" pitchFamily="34" charset="0"/>
                  </a:rPr>
                  <a:t>Men who have sex with men</a:t>
                </a:r>
              </a:p>
            </p:txBody>
          </p:sp>
        </p:grpSp>
      </p:grpSp>
    </p:spTree>
    <p:extLst>
      <p:ext uri="{BB962C8B-B14F-4D97-AF65-F5344CB8AC3E}">
        <p14:creationId xmlns:p14="http://schemas.microsoft.com/office/powerpoint/2010/main" val="3962479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233248" cy="504000"/>
          </a:xfrm>
        </p:spPr>
        <p:txBody>
          <a:bodyPr/>
          <a:lstStyle/>
          <a:p>
            <a:r>
              <a:rPr lang="en-US" dirty="0"/>
              <a:t>Spending on HIV prevention </a:t>
            </a:r>
            <a:r>
              <a:rPr lang="en-US" dirty="0" err="1"/>
              <a:t>programmes</a:t>
            </a:r>
            <a:r>
              <a:rPr lang="en-US" dirty="0"/>
              <a:t> focused on PWID, 2009-2013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31</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0" y="6613804"/>
            <a:ext cx="6980883" cy="2441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800" dirty="0">
                <a:solidFill>
                  <a:prstClr val="black"/>
                </a:solidFill>
                <a:latin typeface="Arial"/>
                <a:cs typeface="Arial" pitchFamily="34" charset="0"/>
              </a:rPr>
              <a:t>Source: </a:t>
            </a:r>
            <a:r>
              <a:rPr lang="en-US" sz="800" dirty="0">
                <a:solidFill>
                  <a:prstClr val="black"/>
                </a:solidFill>
                <a:latin typeface="Arial"/>
                <a:cs typeface="Arial" pitchFamily="34" charset="0"/>
              </a:rPr>
              <a:t>Prepared by </a:t>
            </a:r>
            <a:r>
              <a:rPr lang="en-US" sz="800" dirty="0">
                <a:solidFill>
                  <a:prstClr val="black"/>
                </a:solidFill>
                <a:latin typeface="Arial"/>
                <a:cs typeface="Arial" pitchFamily="34" charset="0"/>
                <a:hlinkClick r:id="rId2"/>
              </a:rPr>
              <a:t>www.aidsdatahub.org</a:t>
            </a:r>
            <a:r>
              <a:rPr lang="en-US" sz="800" dirty="0">
                <a:solidFill>
                  <a:prstClr val="black"/>
                </a:solidFill>
                <a:latin typeface="Arial"/>
                <a:cs typeface="Arial" pitchFamily="34" charset="0"/>
              </a:rPr>
              <a:t> based on </a:t>
            </a:r>
            <a:r>
              <a:rPr lang="en-US" sz="800" dirty="0">
                <a:solidFill>
                  <a:prstClr val="black"/>
                </a:solidFill>
                <a:latin typeface="Arial"/>
                <a:cs typeface="Arial" pitchFamily="34" charset="0"/>
                <a:hlinkClick r:id="rId3"/>
              </a:rPr>
              <a:t>www.aidsinfoonline.org</a:t>
            </a:r>
            <a:r>
              <a:rPr lang="en-US" sz="800" dirty="0">
                <a:solidFill>
                  <a:prstClr val="black"/>
                </a:solidFill>
                <a:latin typeface="Arial"/>
                <a:cs typeface="Arial" pitchFamily="34" charset="0"/>
              </a:rPr>
              <a:t>  </a:t>
            </a:r>
            <a:endParaRPr lang="en-GB" sz="800" dirty="0">
              <a:solidFill>
                <a:prstClr val="black"/>
              </a:solidFill>
              <a:latin typeface="Arial"/>
              <a:cs typeface="Arial" pitchFamily="34" charset="0"/>
            </a:endParaRPr>
          </a:p>
          <a:p>
            <a:pPr fontAlgn="auto">
              <a:spcBef>
                <a:spcPts val="0"/>
              </a:spcBef>
              <a:spcAft>
                <a:spcPts val="0"/>
              </a:spcAft>
            </a:pPr>
            <a:endParaRPr lang="en-GB" sz="800" dirty="0">
              <a:solidFill>
                <a:prstClr val="black"/>
              </a:solidFill>
              <a:latin typeface="Arial"/>
              <a:cs typeface="Arial" pitchFamily="34" charset="0"/>
            </a:endParaRPr>
          </a:p>
        </p:txBody>
      </p:sp>
      <p:sp>
        <p:nvSpPr>
          <p:cNvPr id="10" name="TextBox 1"/>
          <p:cNvSpPr txBox="1"/>
          <p:nvPr/>
        </p:nvSpPr>
        <p:spPr>
          <a:xfrm>
            <a:off x="5909730" y="6203392"/>
            <a:ext cx="3744379" cy="4338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b="1" i="1" dirty="0">
                <a:solidFill>
                  <a:prstClr val="black"/>
                </a:solidFill>
                <a:latin typeface="Arial" pitchFamily="34" charset="0"/>
                <a:cs typeface="Arial" pitchFamily="34" charset="0"/>
              </a:rPr>
              <a:t>Note: </a:t>
            </a:r>
            <a:r>
              <a:rPr lang="en-GB" i="1" dirty="0">
                <a:solidFill>
                  <a:prstClr val="black"/>
                </a:solidFill>
                <a:latin typeface="Arial" pitchFamily="34" charset="0"/>
                <a:cs typeface="Arial" pitchFamily="34" charset="0"/>
              </a:rPr>
              <a:t>Data from latest available year. China and India do not report prevention spending breakdown. </a:t>
            </a:r>
          </a:p>
        </p:txBody>
      </p:sp>
      <p:graphicFrame>
        <p:nvGraphicFramePr>
          <p:cNvPr id="8" name="Chart 7"/>
          <p:cNvGraphicFramePr>
            <a:graphicFrameLocks/>
          </p:cNvGraphicFramePr>
          <p:nvPr/>
        </p:nvGraphicFramePr>
        <p:xfrm>
          <a:off x="1703512" y="2204864"/>
          <a:ext cx="8712968" cy="42154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2899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910739" y="4355651"/>
            <a:ext cx="2177989" cy="2223908"/>
            <a:chOff x="6857206" y="3941396"/>
            <a:chExt cx="2177989" cy="2223908"/>
          </a:xfrm>
        </p:grpSpPr>
        <p:grpSp>
          <p:nvGrpSpPr>
            <p:cNvPr id="31" name="Group 30"/>
            <p:cNvGrpSpPr/>
            <p:nvPr/>
          </p:nvGrpSpPr>
          <p:grpSpPr>
            <a:xfrm>
              <a:off x="6857206" y="3941396"/>
              <a:ext cx="2177989" cy="1863868"/>
              <a:chOff x="6322639" y="4047537"/>
              <a:chExt cx="2177989" cy="1863868"/>
            </a:xfrm>
          </p:grpSpPr>
          <p:sp>
            <p:nvSpPr>
              <p:cNvPr id="34" name="TextBox 41"/>
              <p:cNvSpPr txBox="1"/>
              <p:nvPr/>
            </p:nvSpPr>
            <p:spPr>
              <a:xfrm>
                <a:off x="6322639" y="4047537"/>
                <a:ext cx="1906291" cy="415498"/>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OST programme coverage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opioid injectors on OST)</a:t>
                </a:r>
              </a:p>
            </p:txBody>
          </p:sp>
          <p:grpSp>
            <p:nvGrpSpPr>
              <p:cNvPr id="35" name="Group 34"/>
              <p:cNvGrpSpPr/>
              <p:nvPr/>
            </p:nvGrpSpPr>
            <p:grpSpPr>
              <a:xfrm>
                <a:off x="6523805" y="4502730"/>
                <a:ext cx="1976823" cy="1408675"/>
                <a:chOff x="6523805" y="4502730"/>
                <a:chExt cx="1976823" cy="1408675"/>
              </a:xfrm>
            </p:grpSpPr>
            <p:sp>
              <p:nvSpPr>
                <p:cNvPr id="42" name="TextBox 38"/>
                <p:cNvSpPr txBox="1"/>
                <p:nvPr/>
              </p:nvSpPr>
              <p:spPr>
                <a:xfrm>
                  <a:off x="6523805" y="4502730"/>
                  <a:ext cx="1516762" cy="253916"/>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High coverage: &gt;40% </a:t>
                  </a:r>
                </a:p>
              </p:txBody>
            </p:sp>
            <p:sp>
              <p:nvSpPr>
                <p:cNvPr id="43" name="TextBox 39"/>
                <p:cNvSpPr txBox="1"/>
                <p:nvPr/>
              </p:nvSpPr>
              <p:spPr>
                <a:xfrm>
                  <a:off x="6523805" y="4853669"/>
                  <a:ext cx="1976823" cy="253916"/>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Medium coverage: 20 – 40% </a:t>
                  </a:r>
                </a:p>
              </p:txBody>
            </p:sp>
            <p:sp>
              <p:nvSpPr>
                <p:cNvPr id="44" name="TextBox 40"/>
                <p:cNvSpPr txBox="1"/>
                <p:nvPr/>
              </p:nvSpPr>
              <p:spPr>
                <a:xfrm>
                  <a:off x="6523805" y="5204608"/>
                  <a:ext cx="1486304" cy="253916"/>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Low coverage: &lt; 20%</a:t>
                  </a:r>
                </a:p>
              </p:txBody>
            </p:sp>
            <p:sp>
              <p:nvSpPr>
                <p:cNvPr id="45" name="TextBox 44"/>
                <p:cNvSpPr txBox="1"/>
                <p:nvPr/>
              </p:nvSpPr>
              <p:spPr>
                <a:xfrm>
                  <a:off x="6532911" y="5553615"/>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No service</a:t>
                  </a:r>
                </a:p>
              </p:txBody>
            </p:sp>
          </p:grpSp>
          <p:grpSp>
            <p:nvGrpSpPr>
              <p:cNvPr id="36" name="Group 35"/>
              <p:cNvGrpSpPr/>
              <p:nvPr/>
            </p:nvGrpSpPr>
            <p:grpSpPr>
              <a:xfrm>
                <a:off x="6407494" y="4505960"/>
                <a:ext cx="187767" cy="1306249"/>
                <a:chOff x="6407494" y="4505960"/>
                <a:chExt cx="187767" cy="1306249"/>
              </a:xfrm>
            </p:grpSpPr>
            <p:grpSp>
              <p:nvGrpSpPr>
                <p:cNvPr id="37" name="Group 36"/>
                <p:cNvGrpSpPr/>
                <p:nvPr/>
              </p:nvGrpSpPr>
              <p:grpSpPr>
                <a:xfrm>
                  <a:off x="6407494" y="4505960"/>
                  <a:ext cx="184731" cy="955794"/>
                  <a:chOff x="90920" y="3307051"/>
                  <a:chExt cx="160443" cy="1037666"/>
                </a:xfrm>
              </p:grpSpPr>
              <p:sp>
                <p:nvSpPr>
                  <p:cNvPr id="39" name="TextBox 43"/>
                  <p:cNvSpPr txBox="1"/>
                  <p:nvPr/>
                </p:nvSpPr>
                <p:spPr>
                  <a:xfrm>
                    <a:off x="90920" y="3307051"/>
                    <a:ext cx="160443" cy="275666"/>
                  </a:xfrm>
                  <a:prstGeom prst="rect">
                    <a:avLst/>
                  </a:prstGeom>
                  <a:solidFill>
                    <a:srgbClr val="88C540"/>
                  </a:solid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88C540"/>
                      </a:solidFill>
                      <a:effectLst/>
                      <a:uLnTx/>
                      <a:uFillTx/>
                      <a:latin typeface="Arial"/>
                      <a:ea typeface="+mn-ea"/>
                      <a:cs typeface="+mn-cs"/>
                    </a:endParaRPr>
                  </a:p>
                </p:txBody>
              </p:sp>
              <p:sp>
                <p:nvSpPr>
                  <p:cNvPr id="40" name="TextBox 44"/>
                  <p:cNvSpPr txBox="1"/>
                  <p:nvPr/>
                </p:nvSpPr>
                <p:spPr>
                  <a:xfrm>
                    <a:off x="90920" y="3688051"/>
                    <a:ext cx="160443" cy="275666"/>
                  </a:xfrm>
                  <a:prstGeom prst="rect">
                    <a:avLst/>
                  </a:prstGeom>
                  <a:solidFill>
                    <a:srgbClr val="F78E1E"/>
                  </a:solid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88C540"/>
                      </a:solidFill>
                      <a:effectLst/>
                      <a:uLnTx/>
                      <a:uFillTx/>
                      <a:latin typeface="Arial"/>
                      <a:ea typeface="+mn-ea"/>
                      <a:cs typeface="+mn-cs"/>
                    </a:endParaRPr>
                  </a:p>
                </p:txBody>
              </p:sp>
              <p:sp>
                <p:nvSpPr>
                  <p:cNvPr id="41" name="TextBox 45"/>
                  <p:cNvSpPr txBox="1"/>
                  <p:nvPr/>
                </p:nvSpPr>
                <p:spPr>
                  <a:xfrm>
                    <a:off x="90920" y="4069051"/>
                    <a:ext cx="160443" cy="275666"/>
                  </a:xfrm>
                  <a:prstGeom prst="rect">
                    <a:avLst/>
                  </a:prstGeom>
                  <a:solidFill>
                    <a:srgbClr val="E31837"/>
                  </a:solid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88C540"/>
                      </a:solidFill>
                      <a:effectLst/>
                      <a:uLnTx/>
                      <a:uFillTx/>
                      <a:latin typeface="Arial"/>
                      <a:ea typeface="+mn-ea"/>
                      <a:cs typeface="+mn-cs"/>
                    </a:endParaRPr>
                  </a:p>
                </p:txBody>
              </p:sp>
            </p:grpSp>
            <p:sp>
              <p:nvSpPr>
                <p:cNvPr id="38" name="TextBox 17"/>
                <p:cNvSpPr txBox="1"/>
                <p:nvPr/>
              </p:nvSpPr>
              <p:spPr>
                <a:xfrm>
                  <a:off x="6415261" y="5560209"/>
                  <a:ext cx="180000" cy="252000"/>
                </a:xfrm>
                <a:prstGeom prst="rect">
                  <a:avLst/>
                </a:prstGeom>
                <a:solidFill>
                  <a:schemeClr val="tx1"/>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88C540"/>
                    </a:solidFill>
                    <a:effectLst/>
                    <a:uLnTx/>
                    <a:uFillTx/>
                    <a:latin typeface="Arial"/>
                    <a:ea typeface="+mn-ea"/>
                    <a:cs typeface="+mn-cs"/>
                  </a:endParaRPr>
                </a:p>
              </p:txBody>
            </p:sp>
          </p:grpSp>
        </p:grpSp>
        <p:sp>
          <p:nvSpPr>
            <p:cNvPr id="32" name="TextBox 31"/>
            <p:cNvSpPr txBox="1"/>
            <p:nvPr/>
          </p:nvSpPr>
          <p:spPr>
            <a:xfrm>
              <a:off x="7067073" y="5807514"/>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No info/ not reported</a:t>
              </a:r>
            </a:p>
          </p:txBody>
        </p:sp>
        <p:sp>
          <p:nvSpPr>
            <p:cNvPr id="33" name="TextBox 17"/>
            <p:cNvSpPr txBox="1"/>
            <p:nvPr/>
          </p:nvSpPr>
          <p:spPr>
            <a:xfrm>
              <a:off x="6952533" y="5814108"/>
              <a:ext cx="180000" cy="252000"/>
            </a:xfrm>
            <a:prstGeom prst="rect">
              <a:avLst/>
            </a:prstGeom>
            <a:solidFill>
              <a:schemeClr val="bg1">
                <a:lumMod val="65000"/>
              </a:schemeClr>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88C540"/>
                </a:solidFill>
                <a:effectLst/>
                <a:uLnTx/>
                <a:uFillTx/>
                <a:latin typeface="Arial"/>
                <a:ea typeface="+mn-ea"/>
                <a:cs typeface="+mn-cs"/>
              </a:endParaRPr>
            </a:p>
          </p:txBody>
        </p:sp>
      </p:grpSp>
      <p:sp>
        <p:nvSpPr>
          <p:cNvPr id="2" name="Title 1"/>
          <p:cNvSpPr>
            <a:spLocks noGrp="1"/>
          </p:cNvSpPr>
          <p:nvPr>
            <p:ph type="title"/>
          </p:nvPr>
        </p:nvSpPr>
        <p:spPr>
          <a:xfrm>
            <a:off x="263352" y="1268760"/>
            <a:ext cx="11203563" cy="504000"/>
          </a:xfrm>
          <a:prstGeom prst="rect">
            <a:avLst/>
          </a:prstGeom>
        </p:spPr>
        <p:txBody>
          <a:bodyPr vert="horz" lIns="91440" tIns="45720" rIns="91440" bIns="45720" rtlCol="0" anchor="ctr">
            <a:normAutofit fontScale="90000"/>
          </a:bodyPr>
          <a:lstStyle/>
          <a:p>
            <a:r>
              <a:rPr lang="en-US" sz="2800" b="1" dirty="0">
                <a:solidFill>
                  <a:srgbClr val="00B0F0"/>
                </a:solidFill>
                <a:latin typeface="Arial" panose="020B0604020202020204" pitchFamily="34" charset="0"/>
                <a:cs typeface="Arial" panose="020B0604020202020204" pitchFamily="34" charset="0"/>
              </a:rPr>
              <a:t>Snapshot of harm reduction in Asia and the Pacific, 2018</a:t>
            </a:r>
            <a:endParaRPr lang="en-GB" sz="2800" b="1" dirty="0">
              <a:solidFill>
                <a:srgbClr val="00B0F0"/>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25179768"/>
              </p:ext>
            </p:extLst>
          </p:nvPr>
        </p:nvGraphicFramePr>
        <p:xfrm>
          <a:off x="725085" y="1747883"/>
          <a:ext cx="7969655" cy="4731442"/>
        </p:xfrm>
        <a:graphic>
          <a:graphicData uri="http://schemas.openxmlformats.org/drawingml/2006/table">
            <a:tbl>
              <a:tblPr/>
              <a:tblGrid>
                <a:gridCol w="1081865">
                  <a:extLst>
                    <a:ext uri="{9D8B030D-6E8A-4147-A177-3AD203B41FA5}">
                      <a16:colId xmlns:a16="http://schemas.microsoft.com/office/drawing/2014/main" val="20000"/>
                    </a:ext>
                  </a:extLst>
                </a:gridCol>
                <a:gridCol w="1147965">
                  <a:extLst>
                    <a:ext uri="{9D8B030D-6E8A-4147-A177-3AD203B41FA5}">
                      <a16:colId xmlns:a16="http://schemas.microsoft.com/office/drawing/2014/main" val="20001"/>
                    </a:ext>
                  </a:extLst>
                </a:gridCol>
                <a:gridCol w="1147965">
                  <a:extLst>
                    <a:ext uri="{9D8B030D-6E8A-4147-A177-3AD203B41FA5}">
                      <a16:colId xmlns:a16="http://schemas.microsoft.com/office/drawing/2014/main" val="20002"/>
                    </a:ext>
                  </a:extLst>
                </a:gridCol>
                <a:gridCol w="1147965">
                  <a:extLst>
                    <a:ext uri="{9D8B030D-6E8A-4147-A177-3AD203B41FA5}">
                      <a16:colId xmlns:a16="http://schemas.microsoft.com/office/drawing/2014/main" val="20003"/>
                    </a:ext>
                  </a:extLst>
                </a:gridCol>
                <a:gridCol w="1147965">
                  <a:extLst>
                    <a:ext uri="{9D8B030D-6E8A-4147-A177-3AD203B41FA5}">
                      <a16:colId xmlns:a16="http://schemas.microsoft.com/office/drawing/2014/main" val="20004"/>
                    </a:ext>
                  </a:extLst>
                </a:gridCol>
                <a:gridCol w="1147965">
                  <a:extLst>
                    <a:ext uri="{9D8B030D-6E8A-4147-A177-3AD203B41FA5}">
                      <a16:colId xmlns:a16="http://schemas.microsoft.com/office/drawing/2014/main" val="20005"/>
                    </a:ext>
                  </a:extLst>
                </a:gridCol>
                <a:gridCol w="1147965">
                  <a:extLst>
                    <a:ext uri="{9D8B030D-6E8A-4147-A177-3AD203B41FA5}">
                      <a16:colId xmlns:a16="http://schemas.microsoft.com/office/drawing/2014/main" val="20006"/>
                    </a:ext>
                  </a:extLst>
                </a:gridCol>
              </a:tblGrid>
              <a:tr h="93714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 </a:t>
                      </a:r>
                    </a:p>
                  </a:txBody>
                  <a:tcPr marL="9200" marR="9200" marT="920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FFFFFF"/>
                          </a:solidFill>
                          <a:effectLst/>
                          <a:latin typeface="Arial"/>
                        </a:rPr>
                        <a:t>Needle and syringe programmes operational </a:t>
                      </a:r>
                    </a:p>
                  </a:txBody>
                  <a:tcPr marL="9200" marR="9200" marT="920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Needle and syringe programmes</a:t>
                      </a:r>
                      <a:br>
                        <a:rPr lang="en-US" sz="1100" b="1" i="0" u="none" strike="noStrike" dirty="0">
                          <a:solidFill>
                            <a:srgbClr val="FFFFFF"/>
                          </a:solidFill>
                          <a:effectLst/>
                          <a:latin typeface="Arial"/>
                        </a:rPr>
                      </a:br>
                      <a:r>
                        <a:rPr lang="en-US" sz="1100" b="1" i="0" u="none" strike="noStrike" dirty="0">
                          <a:solidFill>
                            <a:srgbClr val="FFFFFF"/>
                          </a:solidFill>
                          <a:effectLst/>
                          <a:latin typeface="Arial"/>
                        </a:rPr>
                        <a:t>coverage</a:t>
                      </a:r>
                    </a:p>
                  </a:txBody>
                  <a:tcPr marL="9200" marR="9200" marT="92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D08DDB"/>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Possession of needle and syringe used as evidence for arrest</a:t>
                      </a:r>
                      <a:endParaRPr lang="en-GB" sz="1100" b="1" i="0" u="none" strike="noStrike" dirty="0">
                        <a:solidFill>
                          <a:srgbClr val="FFFFFF"/>
                        </a:solidFill>
                        <a:effectLst/>
                        <a:latin typeface="Arial"/>
                      </a:endParaRPr>
                    </a:p>
                  </a:txBody>
                  <a:tcPr marL="9200" marR="9200" marT="92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FFFFFF"/>
                          </a:solidFill>
                          <a:effectLst/>
                          <a:latin typeface="Arial"/>
                        </a:rPr>
                        <a:t>Opioid substitution therapy programmes operational </a:t>
                      </a:r>
                    </a:p>
                  </a:txBody>
                  <a:tcPr marL="9200" marR="9200" marT="920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Opioid substitution therapy programmes</a:t>
                      </a:r>
                      <a:br>
                        <a:rPr lang="en-US" sz="1100" b="1" i="0" u="none" strike="noStrike" dirty="0">
                          <a:solidFill>
                            <a:srgbClr val="FFFFFF"/>
                          </a:solidFill>
                          <a:effectLst/>
                          <a:latin typeface="Arial"/>
                        </a:rPr>
                      </a:br>
                      <a:r>
                        <a:rPr lang="en-US" sz="1100" b="1" i="0" u="none" strike="noStrike" dirty="0">
                          <a:solidFill>
                            <a:srgbClr val="FFFFFF"/>
                          </a:solidFill>
                          <a:effectLst/>
                          <a:latin typeface="Arial"/>
                        </a:rPr>
                        <a:t>coverage</a:t>
                      </a:r>
                    </a:p>
                  </a:txBody>
                  <a:tcPr marL="9200" marR="9200" marT="920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D08DDB"/>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US" sz="1100" b="1" i="0" u="none" strike="noStrike" dirty="0">
                          <a:solidFill>
                            <a:srgbClr val="FFFFFF"/>
                          </a:solidFill>
                          <a:effectLst/>
                          <a:latin typeface="Arial"/>
                        </a:rPr>
                        <a:t>Naloxone available through community distribution</a:t>
                      </a:r>
                    </a:p>
                  </a:txBody>
                  <a:tcPr marL="9200" marR="9200" marT="92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0"/>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000000"/>
                          </a:solidFill>
                          <a:effectLst/>
                          <a:latin typeface="Arial"/>
                        </a:rPr>
                        <a:t>Afghanistan</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algn="l" defTabSz="914400" rtl="0" eaLnBrk="1" fontAlgn="ctr" latinLnBrk="0" hangingPunct="1"/>
                      <a:r>
                        <a:rPr lang="en-GB" sz="1100" b="0" i="0" u="none" strike="noStrike" dirty="0">
                          <a:solidFill>
                            <a:srgbClr val="000000"/>
                          </a:solidFill>
                          <a:effectLst/>
                          <a:latin typeface="Arial"/>
                        </a:rPr>
                        <a:t> </a:t>
                      </a:r>
                      <a:endParaRPr lang="en-GB" sz="1100" b="0" i="0" u="none" strike="noStrike" kern="1200" dirty="0">
                        <a:solidFill>
                          <a:srgbClr val="000000"/>
                        </a:solidFill>
                        <a:effectLst/>
                        <a:latin typeface="Arial"/>
                        <a:ea typeface="+mn-ea"/>
                        <a:cs typeface="+mn-cs"/>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a:noFill/>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a:solidFill>
                            <a:srgbClr val="000000"/>
                          </a:solidFill>
                          <a:effectLst/>
                          <a:latin typeface="Arial"/>
                        </a:rPr>
                        <a:t>Australia</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chemeClr val="tx1">
                            <a:lumMod val="65000"/>
                            <a:lumOff val="35000"/>
                          </a:schemeClr>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chemeClr val="bg1"/>
                          </a:solidFill>
                          <a:effectLst/>
                          <a:latin typeface="Arial"/>
                        </a:rPr>
                        <a:t>Bangladesh*</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endParaRPr lang="en-GB" sz="1100" b="1" i="0" u="none" strike="noStrike" dirty="0">
                        <a:solidFill>
                          <a:srgbClr val="000000"/>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Cambodia</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a:solidFill>
                            <a:srgbClr val="FFFFFF"/>
                          </a:solidFill>
                          <a:effectLst/>
                          <a:latin typeface="Arial"/>
                        </a:rPr>
                        <a:t>China</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No</a:t>
                      </a:r>
                      <a:endParaRPr lang="en-GB" sz="1100" b="1" i="0" u="none" strike="noStrike" dirty="0">
                        <a:solidFill>
                          <a:srgbClr val="000000"/>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a:solidFill>
                            <a:srgbClr val="FFFFFF"/>
                          </a:solidFill>
                          <a:effectLst/>
                          <a:latin typeface="Arial"/>
                        </a:rPr>
                        <a:t>India</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a:solidFill>
                            <a:srgbClr val="FFFFFF"/>
                          </a:solidFill>
                          <a:effectLst/>
                          <a:latin typeface="Arial"/>
                        </a:rPr>
                        <a:t>Indonesia</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a:solidFill>
                            <a:srgbClr val="000000"/>
                          </a:solidFill>
                          <a:effectLst/>
                          <a:latin typeface="Arial"/>
                        </a:rPr>
                        <a:t>Lao PDR</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endParaRPr lang="en-GB" sz="1100" b="1" i="0" u="none" strike="noStrike" dirty="0">
                        <a:solidFill>
                          <a:srgbClr val="E31837"/>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endParaRPr lang="en-GB" sz="1100" b="1" i="0" u="none" strike="noStrike" dirty="0">
                        <a:solidFill>
                          <a:srgbClr val="E31837"/>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a:solidFill>
                            <a:srgbClr val="FFFFFF"/>
                          </a:solidFill>
                          <a:effectLst/>
                          <a:latin typeface="Arial"/>
                        </a:rPr>
                        <a:t>Malaysia</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E31837"/>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Myanmar</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Nepal**</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a:solidFill>
                            <a:srgbClr val="000000"/>
                          </a:solidFill>
                          <a:effectLst/>
                          <a:latin typeface="Arial"/>
                        </a:rPr>
                        <a:t>New Zealand</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a:solidFill>
                            <a:srgbClr val="FFFFFF"/>
                          </a:solidFill>
                          <a:effectLst/>
                          <a:latin typeface="Arial"/>
                        </a:rPr>
                        <a:t>Pakistan</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endParaRPr lang="en-GB" sz="1100" b="1" i="0" u="none" strike="noStrike" dirty="0">
                        <a:solidFill>
                          <a:srgbClr val="E31837"/>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E31837"/>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a:solidFill>
                            <a:srgbClr val="FFFFFF"/>
                          </a:solidFill>
                          <a:effectLst/>
                          <a:latin typeface="Arial"/>
                        </a:rPr>
                        <a:t>Philippines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endParaRPr lang="en-GB" sz="1100" b="1" i="0" u="none" strike="noStrike" dirty="0">
                        <a:solidFill>
                          <a:srgbClr val="E31837"/>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a:solidFill>
                            <a:srgbClr val="000000"/>
                          </a:solidFill>
                          <a:effectLst/>
                          <a:latin typeface="Arial"/>
                        </a:rPr>
                        <a:t>Sri Lanka</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No</a:t>
                      </a:r>
                      <a:endParaRPr lang="en-GB" sz="1100" b="1" i="0" u="none" strike="noStrike" dirty="0">
                        <a:solidFill>
                          <a:srgbClr val="E31837"/>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E31837"/>
                          </a:solidFill>
                          <a:effectLst/>
                          <a:latin typeface="Arial"/>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No</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a:solidFill>
                            <a:srgbClr val="FFFFFF"/>
                          </a:solidFill>
                          <a:effectLst/>
                          <a:latin typeface="Arial"/>
                        </a:rPr>
                        <a:t>Thailand</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kern="1200" dirty="0">
                          <a:solidFill>
                            <a:srgbClr val="E31837"/>
                          </a:solidFill>
                          <a:effectLst/>
                          <a:latin typeface="Arial"/>
                          <a:ea typeface="+mn-ea"/>
                          <a:cs typeface="+mn-cs"/>
                        </a:rPr>
                        <a:t>Yes</a:t>
                      </a:r>
                      <a:endParaRPr lang="en-GB" sz="1100" b="1" i="0" u="none" strike="noStrike" dirty="0">
                        <a:solidFill>
                          <a:srgbClr val="000000"/>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3194">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1" i="0" u="none" strike="noStrike" dirty="0">
                          <a:solidFill>
                            <a:srgbClr val="FFFFFF"/>
                          </a:solidFill>
                          <a:effectLst/>
                          <a:latin typeface="Arial"/>
                        </a:rPr>
                        <a:t>Viet Nam</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tx1">
                              <a:lumMod val="65000"/>
                              <a:lumOff val="35000"/>
                            </a:schemeClr>
                          </a:solidFill>
                          <a:effectLst/>
                          <a:latin typeface="Arial"/>
                        </a:rPr>
                        <a:t>NO</a:t>
                      </a:r>
                      <a:r>
                        <a:rPr lang="en-GB" sz="1100" b="1" i="0" u="none" strike="noStrike" baseline="0" dirty="0">
                          <a:solidFill>
                            <a:schemeClr val="tx1">
                              <a:lumMod val="65000"/>
                              <a:lumOff val="35000"/>
                            </a:schemeClr>
                          </a:solidFill>
                          <a:effectLst/>
                          <a:latin typeface="Arial"/>
                        </a:rPr>
                        <a:t> INFO</a:t>
                      </a:r>
                      <a:endParaRPr lang="en-GB" sz="1100" b="1" i="0" u="none" strike="noStrike" dirty="0">
                        <a:solidFill>
                          <a:srgbClr val="000000"/>
                        </a:solidFill>
                        <a:effectLst/>
                        <a:latin typeface="Arial"/>
                      </a:endParaRP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l" fontAlgn="ctr"/>
                      <a:r>
                        <a:rPr lang="en-GB" sz="1100" b="0" i="0" u="none" strike="noStrike" dirty="0">
                          <a:solidFill>
                            <a:srgbClr val="000000"/>
                          </a:solidFill>
                          <a:effectLst/>
                          <a:latin typeface="Arial"/>
                        </a:rPr>
                        <a:t> </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lvl1pPr marL="0" algn="l" defTabSz="914400" rtl="0" eaLnBrk="1" latinLnBrk="0" hangingPunct="1">
                        <a:defRPr sz="2800" kern="1200">
                          <a:solidFill>
                            <a:schemeClr val="tx1"/>
                          </a:solidFill>
                          <a:latin typeface="Calibri"/>
                        </a:defRPr>
                      </a:lvl1pPr>
                      <a:lvl2pPr marL="457200" algn="l" defTabSz="914400" rtl="0" eaLnBrk="1" latinLnBrk="0" hangingPunct="1">
                        <a:defRPr sz="2800" kern="1200">
                          <a:solidFill>
                            <a:schemeClr val="tx1"/>
                          </a:solidFill>
                          <a:latin typeface="Calibri"/>
                        </a:defRPr>
                      </a:lvl2pPr>
                      <a:lvl3pPr marL="914400" algn="l" defTabSz="914400" rtl="0" eaLnBrk="1" latinLnBrk="0" hangingPunct="1">
                        <a:defRPr sz="2800" kern="1200">
                          <a:solidFill>
                            <a:schemeClr val="tx1"/>
                          </a:solidFill>
                          <a:latin typeface="Calibri"/>
                        </a:defRPr>
                      </a:lvl3pPr>
                      <a:lvl4pPr marL="1371600" algn="l" defTabSz="914400" rtl="0" eaLnBrk="1" latinLnBrk="0" hangingPunct="1">
                        <a:defRPr sz="2800" kern="1200">
                          <a:solidFill>
                            <a:schemeClr val="tx1"/>
                          </a:solidFill>
                          <a:latin typeface="Calibri"/>
                        </a:defRPr>
                      </a:lvl4pPr>
                      <a:lvl5pPr marL="1828800" algn="l" defTabSz="914400" rtl="0" eaLnBrk="1" latinLnBrk="0" hangingPunct="1">
                        <a:defRPr sz="2800" kern="1200">
                          <a:solidFill>
                            <a:schemeClr val="tx1"/>
                          </a:solidFill>
                          <a:latin typeface="Calibri"/>
                        </a:defRPr>
                      </a:lvl5pPr>
                      <a:lvl6pPr marL="2286000" algn="l" defTabSz="914400" rtl="0" eaLnBrk="1" latinLnBrk="0" hangingPunct="1">
                        <a:defRPr sz="2800" kern="1200">
                          <a:solidFill>
                            <a:schemeClr val="tx1"/>
                          </a:solidFill>
                          <a:latin typeface="Calibri"/>
                        </a:defRPr>
                      </a:lvl6pPr>
                      <a:lvl7pPr marL="2743200" algn="l" defTabSz="914400" rtl="0" eaLnBrk="1" latinLnBrk="0" hangingPunct="1">
                        <a:defRPr sz="2800" kern="1200">
                          <a:solidFill>
                            <a:schemeClr val="tx1"/>
                          </a:solidFill>
                          <a:latin typeface="Calibri"/>
                        </a:defRPr>
                      </a:lvl7pPr>
                      <a:lvl8pPr marL="3200400" algn="l" defTabSz="914400" rtl="0" eaLnBrk="1" latinLnBrk="0" hangingPunct="1">
                        <a:defRPr sz="2800" kern="1200">
                          <a:solidFill>
                            <a:schemeClr val="tx1"/>
                          </a:solidFill>
                          <a:latin typeface="Calibri"/>
                        </a:defRPr>
                      </a:lvl8pPr>
                      <a:lvl9pPr marL="3657600" algn="l" defTabSz="914400" rtl="0" eaLnBrk="1" latinLnBrk="0" hangingPunct="1">
                        <a:defRPr sz="2800" kern="1200">
                          <a:solidFill>
                            <a:schemeClr val="tx1"/>
                          </a:solidFill>
                          <a:latin typeface="Calibri"/>
                        </a:defRPr>
                      </a:lvl9pPr>
                    </a:lstStyle>
                    <a:p>
                      <a:pPr algn="ctr" fontAlgn="ctr"/>
                      <a:r>
                        <a:rPr lang="en-GB" sz="1100" b="1" i="0" u="none" strike="noStrike" dirty="0">
                          <a:solidFill>
                            <a:srgbClr val="000000"/>
                          </a:solidFill>
                          <a:effectLst/>
                          <a:latin typeface="Arial"/>
                        </a:rPr>
                        <a:t>Yes</a:t>
                      </a:r>
                    </a:p>
                  </a:txBody>
                  <a:tcPr marL="9200" marR="9200" marT="9200" marB="0" anchor="ctr">
                    <a:lnL w="6350" cap="flat" cmpd="sng" algn="ctr">
                      <a:solidFill>
                        <a:srgbClr val="9C4A06"/>
                      </a:solidFill>
                      <a:prstDash val="dot"/>
                      <a:round/>
                      <a:headEnd type="none" w="med" len="med"/>
                      <a:tailEnd type="none" w="med" len="med"/>
                    </a:lnL>
                    <a:lnR w="6350" cap="flat" cmpd="sng" algn="ctr">
                      <a:solidFill>
                        <a:srgbClr val="9C4A06"/>
                      </a:solidFill>
                      <a:prstDash val="dot"/>
                      <a:round/>
                      <a:headEnd type="none" w="med" len="med"/>
                      <a:tailEnd type="none" w="med" len="med"/>
                    </a:lnR>
                    <a:lnT w="6350" cap="flat" cmpd="sng" algn="ctr">
                      <a:solidFill>
                        <a:srgbClr val="9C4A06"/>
                      </a:solidFill>
                      <a:prstDash val="dot"/>
                      <a:round/>
                      <a:headEnd type="none" w="med" len="med"/>
                      <a:tailEnd type="none" w="med" len="med"/>
                    </a:lnT>
                    <a:lnB w="6350" cap="flat" cmpd="sng" algn="ctr">
                      <a:solidFill>
                        <a:srgbClr val="9C4A06"/>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grpSp>
        <p:nvGrpSpPr>
          <p:cNvPr id="9" name="Group 8"/>
          <p:cNvGrpSpPr/>
          <p:nvPr/>
        </p:nvGrpSpPr>
        <p:grpSpPr>
          <a:xfrm>
            <a:off x="9006066" y="1726971"/>
            <a:ext cx="2155833" cy="316085"/>
            <a:chOff x="-2888139" y="1111879"/>
            <a:chExt cx="2155833" cy="316085"/>
          </a:xfrm>
        </p:grpSpPr>
        <p:sp>
          <p:nvSpPr>
            <p:cNvPr id="10" name="TextBox 9"/>
            <p:cNvSpPr txBox="1"/>
            <p:nvPr/>
          </p:nvSpPr>
          <p:spPr>
            <a:xfrm>
              <a:off x="-2729085" y="1111879"/>
              <a:ext cx="1996779" cy="31608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Countries with HIV prevalence among PWID ≥ 5%</a:t>
              </a:r>
            </a:p>
          </p:txBody>
        </p:sp>
        <p:sp>
          <p:nvSpPr>
            <p:cNvPr id="13" name="TextBox 17"/>
            <p:cNvSpPr txBox="1"/>
            <p:nvPr/>
          </p:nvSpPr>
          <p:spPr>
            <a:xfrm>
              <a:off x="-2888139" y="1211964"/>
              <a:ext cx="180000" cy="216000"/>
            </a:xfrm>
            <a:prstGeom prst="rect">
              <a:avLst/>
            </a:prstGeom>
            <a:solidFill>
              <a:srgbClr val="00AEEF"/>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88C540"/>
                </a:solidFill>
                <a:effectLst/>
                <a:uLnTx/>
                <a:uFillTx/>
                <a:latin typeface="Arial"/>
                <a:ea typeface="+mn-ea"/>
                <a:cs typeface="+mn-cs"/>
              </a:endParaRPr>
            </a:p>
          </p:txBody>
        </p:sp>
      </p:grpSp>
      <p:grpSp>
        <p:nvGrpSpPr>
          <p:cNvPr id="14" name="Group 13"/>
          <p:cNvGrpSpPr/>
          <p:nvPr/>
        </p:nvGrpSpPr>
        <p:grpSpPr>
          <a:xfrm>
            <a:off x="8904608" y="2168229"/>
            <a:ext cx="2664000" cy="2179083"/>
            <a:chOff x="6894767" y="1321925"/>
            <a:chExt cx="2664000" cy="2179083"/>
          </a:xfrm>
        </p:grpSpPr>
        <p:grpSp>
          <p:nvGrpSpPr>
            <p:cNvPr id="15" name="Group 14"/>
            <p:cNvGrpSpPr/>
            <p:nvPr/>
          </p:nvGrpSpPr>
          <p:grpSpPr>
            <a:xfrm>
              <a:off x="6894767" y="1321925"/>
              <a:ext cx="2664000" cy="1833452"/>
              <a:chOff x="6343538" y="1986424"/>
              <a:chExt cx="2664000" cy="1833452"/>
            </a:xfrm>
          </p:grpSpPr>
          <p:sp>
            <p:nvSpPr>
              <p:cNvPr id="18" name="TextBox 47"/>
              <p:cNvSpPr txBox="1"/>
              <p:nvPr/>
            </p:nvSpPr>
            <p:spPr>
              <a:xfrm>
                <a:off x="6343538" y="1986424"/>
                <a:ext cx="2664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NSP programme coverage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(syringes per PWID per year)</a:t>
                </a:r>
              </a:p>
            </p:txBody>
          </p:sp>
          <p:grpSp>
            <p:nvGrpSpPr>
              <p:cNvPr id="19" name="Group 18"/>
              <p:cNvGrpSpPr/>
              <p:nvPr/>
            </p:nvGrpSpPr>
            <p:grpSpPr>
              <a:xfrm>
                <a:off x="6429426" y="2432793"/>
                <a:ext cx="180000" cy="953876"/>
                <a:chOff x="107154" y="1233887"/>
                <a:chExt cx="180000" cy="953876"/>
              </a:xfrm>
            </p:grpSpPr>
            <p:sp>
              <p:nvSpPr>
                <p:cNvPr id="27" name="TextBox 19"/>
                <p:cNvSpPr txBox="1"/>
                <p:nvPr/>
              </p:nvSpPr>
              <p:spPr>
                <a:xfrm>
                  <a:off x="107154" y="1233887"/>
                  <a:ext cx="180000" cy="252000"/>
                </a:xfrm>
                <a:prstGeom prst="rect">
                  <a:avLst/>
                </a:prstGeom>
                <a:solidFill>
                  <a:srgbClr val="88C540"/>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88C540"/>
                    </a:solidFill>
                    <a:effectLst/>
                    <a:uLnTx/>
                    <a:uFillTx/>
                    <a:latin typeface="Arial"/>
                    <a:ea typeface="+mn-ea"/>
                    <a:cs typeface="+mn-cs"/>
                  </a:endParaRPr>
                </a:p>
              </p:txBody>
            </p:sp>
            <p:sp>
              <p:nvSpPr>
                <p:cNvPr id="28" name="TextBox 20"/>
                <p:cNvSpPr txBox="1"/>
                <p:nvPr/>
              </p:nvSpPr>
              <p:spPr>
                <a:xfrm>
                  <a:off x="107154" y="1584825"/>
                  <a:ext cx="180000" cy="252000"/>
                </a:xfrm>
                <a:prstGeom prst="rect">
                  <a:avLst/>
                </a:prstGeom>
                <a:solidFill>
                  <a:srgbClr val="F78E1E"/>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88C540"/>
                    </a:solidFill>
                    <a:effectLst/>
                    <a:uLnTx/>
                    <a:uFillTx/>
                    <a:latin typeface="Arial"/>
                    <a:ea typeface="+mn-ea"/>
                    <a:cs typeface="+mn-cs"/>
                  </a:endParaRPr>
                </a:p>
              </p:txBody>
            </p:sp>
            <p:sp>
              <p:nvSpPr>
                <p:cNvPr id="29" name="TextBox 21"/>
                <p:cNvSpPr txBox="1"/>
                <p:nvPr/>
              </p:nvSpPr>
              <p:spPr>
                <a:xfrm>
                  <a:off x="107154" y="1935763"/>
                  <a:ext cx="180000" cy="252000"/>
                </a:xfrm>
                <a:prstGeom prst="rect">
                  <a:avLst/>
                </a:prstGeom>
                <a:solidFill>
                  <a:srgbClr val="E31837"/>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88C540"/>
                    </a:solidFill>
                    <a:effectLst/>
                    <a:uLnTx/>
                    <a:uFillTx/>
                    <a:latin typeface="Arial"/>
                    <a:ea typeface="+mn-ea"/>
                    <a:cs typeface="+mn-cs"/>
                  </a:endParaRPr>
                </a:p>
              </p:txBody>
            </p:sp>
          </p:grpSp>
          <p:grpSp>
            <p:nvGrpSpPr>
              <p:cNvPr id="20" name="Group 19"/>
              <p:cNvGrpSpPr/>
              <p:nvPr/>
            </p:nvGrpSpPr>
            <p:grpSpPr>
              <a:xfrm>
                <a:off x="6559277" y="2422323"/>
                <a:ext cx="2340000" cy="1059665"/>
                <a:chOff x="237005" y="1223417"/>
                <a:chExt cx="2340000" cy="1059665"/>
              </a:xfrm>
            </p:grpSpPr>
            <p:sp>
              <p:nvSpPr>
                <p:cNvPr id="24" name="TextBox 13"/>
                <p:cNvSpPr txBox="1"/>
                <p:nvPr/>
              </p:nvSpPr>
              <p:spPr>
                <a:xfrm>
                  <a:off x="237005" y="1223417"/>
                  <a:ext cx="2124000"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High coverage: &gt;200</a:t>
                  </a:r>
                </a:p>
              </p:txBody>
            </p:sp>
            <p:sp>
              <p:nvSpPr>
                <p:cNvPr id="25" name="TextBox 14"/>
                <p:cNvSpPr txBox="1"/>
                <p:nvPr/>
              </p:nvSpPr>
              <p:spPr>
                <a:xfrm>
                  <a:off x="237005" y="1574355"/>
                  <a:ext cx="2340000"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Medium coverage: 100 – 200</a:t>
                  </a:r>
                </a:p>
              </p:txBody>
            </p:sp>
            <p:sp>
              <p:nvSpPr>
                <p:cNvPr id="26" name="TextBox 15"/>
                <p:cNvSpPr txBox="1"/>
                <p:nvPr/>
              </p:nvSpPr>
              <p:spPr>
                <a:xfrm>
                  <a:off x="237005" y="1925293"/>
                  <a:ext cx="2333203"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Low coverage: &lt;100 </a:t>
                  </a:r>
                </a:p>
              </p:txBody>
            </p:sp>
          </p:grpSp>
          <p:grpSp>
            <p:nvGrpSpPr>
              <p:cNvPr id="21" name="Group 20"/>
              <p:cNvGrpSpPr/>
              <p:nvPr/>
            </p:nvGrpSpPr>
            <p:grpSpPr>
              <a:xfrm>
                <a:off x="6429426" y="3462086"/>
                <a:ext cx="1620016" cy="357790"/>
                <a:chOff x="9468544" y="2819561"/>
                <a:chExt cx="1620016" cy="357790"/>
              </a:xfrm>
            </p:grpSpPr>
            <p:sp>
              <p:nvSpPr>
                <p:cNvPr id="22" name="TextBox 21"/>
                <p:cNvSpPr txBox="1"/>
                <p:nvPr/>
              </p:nvSpPr>
              <p:spPr>
                <a:xfrm>
                  <a:off x="9612560" y="2819561"/>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No service</a:t>
                  </a:r>
                </a:p>
              </p:txBody>
            </p:sp>
            <p:sp>
              <p:nvSpPr>
                <p:cNvPr id="23" name="TextBox 17"/>
                <p:cNvSpPr txBox="1"/>
                <p:nvPr/>
              </p:nvSpPr>
              <p:spPr>
                <a:xfrm>
                  <a:off x="9468544" y="2826155"/>
                  <a:ext cx="180000" cy="252000"/>
                </a:xfrm>
                <a:prstGeom prst="rect">
                  <a:avLst/>
                </a:prstGeom>
                <a:solidFill>
                  <a:schemeClr val="tx1"/>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88C540"/>
                    </a:solidFill>
                    <a:effectLst/>
                    <a:uLnTx/>
                    <a:uFillTx/>
                    <a:latin typeface="Arial"/>
                    <a:ea typeface="+mn-ea"/>
                    <a:cs typeface="+mn-cs"/>
                  </a:endParaRPr>
                </a:p>
              </p:txBody>
            </p:sp>
          </p:grpSp>
        </p:grpSp>
        <p:sp>
          <p:nvSpPr>
            <p:cNvPr id="16" name="TextBox 15"/>
            <p:cNvSpPr txBox="1"/>
            <p:nvPr/>
          </p:nvSpPr>
          <p:spPr>
            <a:xfrm>
              <a:off x="7128448" y="3143218"/>
              <a:ext cx="1476000"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No info/ not reported</a:t>
              </a:r>
            </a:p>
          </p:txBody>
        </p:sp>
        <p:sp>
          <p:nvSpPr>
            <p:cNvPr id="17" name="TextBox 17"/>
            <p:cNvSpPr txBox="1"/>
            <p:nvPr/>
          </p:nvSpPr>
          <p:spPr>
            <a:xfrm>
              <a:off x="6984432" y="3149812"/>
              <a:ext cx="180000" cy="252000"/>
            </a:xfrm>
            <a:prstGeom prst="rect">
              <a:avLst/>
            </a:prstGeom>
            <a:solidFill>
              <a:schemeClr val="bg1">
                <a:lumMod val="65000"/>
              </a:schemeClr>
            </a:solid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88C540"/>
                </a:solidFill>
                <a:effectLst/>
                <a:uLnTx/>
                <a:uFillTx/>
                <a:latin typeface="Arial"/>
                <a:ea typeface="+mn-ea"/>
                <a:cs typeface="+mn-cs"/>
              </a:endParaRPr>
            </a:p>
          </p:txBody>
        </p:sp>
      </p:grpSp>
      <p:sp>
        <p:nvSpPr>
          <p:cNvPr id="46" name="TextBox 45"/>
          <p:cNvSpPr txBox="1"/>
          <p:nvPr/>
        </p:nvSpPr>
        <p:spPr>
          <a:xfrm>
            <a:off x="6056604" y="6495147"/>
            <a:ext cx="441499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HIV prevalence from sentinel sites – Dhaka A1, A2 and </a:t>
            </a:r>
            <a:r>
              <a:rPr kumimoji="0" lang="en-US" sz="10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Hili</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Kathmandu</a:t>
            </a:r>
          </a:p>
        </p:txBody>
      </p:sp>
      <p:sp>
        <p:nvSpPr>
          <p:cNvPr id="47" name="TextBox 6"/>
          <p:cNvSpPr txBox="1">
            <a:spLocks noChangeArrowheads="1"/>
          </p:cNvSpPr>
          <p:nvPr/>
        </p:nvSpPr>
        <p:spPr bwMode="auto">
          <a:xfrm>
            <a:off x="0" y="6625952"/>
            <a:ext cx="53980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Source: Prepared by </a:t>
            </a: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hlinkClick r:id="rId3"/>
              </a:rPr>
              <a:t>www.aidsdatahub.org</a:t>
            </a: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 based on Global AIDS Monitoring (GAM) reporting 2019 </a:t>
            </a:r>
            <a:endParaRPr kumimoji="0" lang="en-GB" sz="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32969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79" y="1516032"/>
            <a:ext cx="11928648" cy="504000"/>
          </a:xfrm>
        </p:spPr>
        <p:txBody>
          <a:bodyPr/>
          <a:lstStyle/>
          <a:p>
            <a:r>
              <a:rPr lang="en-US" dirty="0"/>
              <a:t>Needles and syringes distributed per PWID per year in Asia and the Pacific, 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34</a:t>
            </a:fld>
            <a:endParaRPr lang="th-TH" dirty="0">
              <a:solidFill>
                <a:prstClr val="black">
                  <a:tint val="75000"/>
                </a:prstClr>
              </a:solidFill>
            </a:endParaRPr>
          </a:p>
        </p:txBody>
      </p:sp>
      <p:sp>
        <p:nvSpPr>
          <p:cNvPr id="15" name="TextBox 14"/>
          <p:cNvSpPr txBox="1"/>
          <p:nvPr/>
        </p:nvSpPr>
        <p:spPr>
          <a:xfrm>
            <a:off x="8896" y="6654863"/>
            <a:ext cx="8856984" cy="215444"/>
          </a:xfrm>
          <a:prstGeom prst="rect">
            <a:avLst/>
          </a:prstGeom>
          <a:noFill/>
        </p:spPr>
        <p:txBody>
          <a:bodyPr wrap="square" rtlCol="0">
            <a:spAutoFit/>
          </a:bodyPr>
          <a:lstStyle/>
          <a:p>
            <a:pPr>
              <a:defRPr/>
            </a:pPr>
            <a:r>
              <a:rPr lang="en-US" sz="800" dirty="0">
                <a:solidFill>
                  <a:prstClr val="black"/>
                </a:solidFill>
                <a:latin typeface="Arial"/>
                <a:cs typeface="Arial" pitchFamily="34" charset="0"/>
              </a:rPr>
              <a:t>Source: Prepared by </a:t>
            </a:r>
            <a:r>
              <a:rPr lang="en-US" sz="800" dirty="0">
                <a:solidFill>
                  <a:prstClr val="black"/>
                </a:solidFill>
                <a:latin typeface="Arial"/>
                <a:cs typeface="Arial" pitchFamily="34" charset="0"/>
                <a:hlinkClick r:id="rId3"/>
              </a:rPr>
              <a:t>www.aidsdatahub.org</a:t>
            </a:r>
            <a:r>
              <a:rPr lang="en-US" sz="800" dirty="0">
                <a:solidFill>
                  <a:prstClr val="black"/>
                </a:solidFill>
                <a:latin typeface="Arial"/>
                <a:cs typeface="Arial" pitchFamily="34" charset="0"/>
              </a:rPr>
              <a:t> based on Global AIDS Response Progress Reporting and Global AIDS Monitoring </a:t>
            </a:r>
            <a:r>
              <a:rPr lang="en-US" sz="800" dirty="0">
                <a:solidFill>
                  <a:srgbClr val="000000"/>
                </a:solidFill>
                <a:latin typeface="Arial" charset="0"/>
                <a:cs typeface="Arial" charset="0"/>
              </a:rPr>
              <a:t>Reporting </a:t>
            </a:r>
            <a:endParaRPr lang="en-GB" sz="800" dirty="0">
              <a:solidFill>
                <a:prstClr val="black"/>
              </a:solidFill>
              <a:latin typeface="Arial"/>
              <a:cs typeface="Arial" pitchFamily="34" charset="0"/>
            </a:endParaRPr>
          </a:p>
        </p:txBody>
      </p:sp>
      <p:grpSp>
        <p:nvGrpSpPr>
          <p:cNvPr id="13" name="Group 12">
            <a:extLst>
              <a:ext uri="{FF2B5EF4-FFF2-40B4-BE49-F238E27FC236}">
                <a16:creationId xmlns:a16="http://schemas.microsoft.com/office/drawing/2014/main" id="{E2604773-4A74-403D-8E6F-67DB18A329C9}"/>
              </a:ext>
            </a:extLst>
          </p:cNvPr>
          <p:cNvGrpSpPr/>
          <p:nvPr/>
        </p:nvGrpSpPr>
        <p:grpSpPr>
          <a:xfrm>
            <a:off x="2090772" y="6021288"/>
            <a:ext cx="2550265" cy="477722"/>
            <a:chOff x="6593736" y="2407079"/>
            <a:chExt cx="2550265" cy="477722"/>
          </a:xfrm>
        </p:grpSpPr>
        <p:sp>
          <p:nvSpPr>
            <p:cNvPr id="16" name="Rounded Rectangle 11">
              <a:extLst>
                <a:ext uri="{FF2B5EF4-FFF2-40B4-BE49-F238E27FC236}">
                  <a16:creationId xmlns:a16="http://schemas.microsoft.com/office/drawing/2014/main" id="{EC0A0B4F-F1D5-4E84-A6DA-76A2BEC08157}"/>
                </a:ext>
              </a:extLst>
            </p:cNvPr>
            <p:cNvSpPr/>
            <p:nvPr/>
          </p:nvSpPr>
          <p:spPr>
            <a:xfrm>
              <a:off x="6738117" y="2407079"/>
              <a:ext cx="2405884" cy="477722"/>
            </a:xfrm>
            <a:prstGeom prst="roundRect">
              <a:avLst/>
            </a:prstGeom>
            <a:noFill/>
            <a:ln w="22225" cap="flat" cmpd="sng" algn="ctr">
              <a:no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lnSpc>
                  <a:spcPct val="150000"/>
                </a:lnSpc>
                <a:spcBef>
                  <a:spcPts val="0"/>
                </a:spcBef>
                <a:spcAft>
                  <a:spcPts val="0"/>
                </a:spcAft>
                <a:defRPr/>
              </a:pPr>
              <a:r>
                <a:rPr lang="en-US" kern="0" dirty="0">
                  <a:solidFill>
                    <a:sysClr val="windowText" lastClr="000000"/>
                  </a:solidFill>
                  <a:latin typeface="Arial" panose="020B0604020202020204" pitchFamily="34" charset="0"/>
                  <a:cs typeface="Arial" panose="020B0604020202020204" pitchFamily="34" charset="0"/>
                </a:rPr>
                <a:t>High coverage: &gt;200 syringes per PWID per year</a:t>
              </a:r>
            </a:p>
          </p:txBody>
        </p:sp>
        <p:sp>
          <p:nvSpPr>
            <p:cNvPr id="17" name="Rectangle: Rounded Corners 16">
              <a:extLst>
                <a:ext uri="{FF2B5EF4-FFF2-40B4-BE49-F238E27FC236}">
                  <a16:creationId xmlns:a16="http://schemas.microsoft.com/office/drawing/2014/main" id="{46E351BC-92BC-4396-A2F0-A606C90ACA7F}"/>
                </a:ext>
              </a:extLst>
            </p:cNvPr>
            <p:cNvSpPr/>
            <p:nvPr/>
          </p:nvSpPr>
          <p:spPr>
            <a:xfrm>
              <a:off x="6593736" y="2562932"/>
              <a:ext cx="216568" cy="204537"/>
            </a:xfrm>
            <a:prstGeom prst="roundRect">
              <a:avLst/>
            </a:prstGeom>
            <a:solidFill>
              <a:srgbClr val="009999"/>
            </a:solidFill>
            <a:ln w="9525" cap="flat" cmpd="sng" algn="ctr">
              <a:noFill/>
              <a:prstDash val="solid"/>
            </a:ln>
            <a:effectLst>
              <a:outerShdw sx="1000" sy="1000" rotWithShape="0">
                <a:srgbClr val="000000"/>
              </a:outerShdw>
            </a:effectLst>
          </p:spPr>
          <p:txBody>
            <a:bodyPr rtlCol="0" anchor="ctr"/>
            <a:lstStyle/>
            <a:p>
              <a:pPr algn="ctr" defTabSz="457200" fontAlgn="auto">
                <a:spcBef>
                  <a:spcPts val="0"/>
                </a:spcBef>
                <a:spcAft>
                  <a:spcPts val="0"/>
                </a:spcAft>
                <a:defRPr/>
              </a:pPr>
              <a:endParaRPr lang="en-US" sz="1800" kern="0">
                <a:solidFill>
                  <a:prstClr val="white"/>
                </a:solidFill>
                <a:cs typeface="Arial" panose="020B0604020202020204" pitchFamily="34" charset="0"/>
              </a:endParaRPr>
            </a:p>
          </p:txBody>
        </p:sp>
      </p:grpSp>
      <p:grpSp>
        <p:nvGrpSpPr>
          <p:cNvPr id="18" name="Group 17">
            <a:extLst>
              <a:ext uri="{FF2B5EF4-FFF2-40B4-BE49-F238E27FC236}">
                <a16:creationId xmlns:a16="http://schemas.microsoft.com/office/drawing/2014/main" id="{8BFDD379-84E3-44C8-A31C-6BD8F795EBD0}"/>
              </a:ext>
            </a:extLst>
          </p:cNvPr>
          <p:cNvGrpSpPr/>
          <p:nvPr/>
        </p:nvGrpSpPr>
        <p:grpSpPr>
          <a:xfrm>
            <a:off x="5001983" y="6030931"/>
            <a:ext cx="2550264" cy="458439"/>
            <a:chOff x="6593736" y="3028073"/>
            <a:chExt cx="2550264" cy="458439"/>
          </a:xfrm>
        </p:grpSpPr>
        <p:sp>
          <p:nvSpPr>
            <p:cNvPr id="19" name="Rounded Rectangle 9">
              <a:extLst>
                <a:ext uri="{FF2B5EF4-FFF2-40B4-BE49-F238E27FC236}">
                  <a16:creationId xmlns:a16="http://schemas.microsoft.com/office/drawing/2014/main" id="{7AE362F7-7D30-47E7-A18A-6FB3222F9EFD}"/>
                </a:ext>
              </a:extLst>
            </p:cNvPr>
            <p:cNvSpPr/>
            <p:nvPr/>
          </p:nvSpPr>
          <p:spPr>
            <a:xfrm>
              <a:off x="6738115" y="3028073"/>
              <a:ext cx="2405885" cy="458439"/>
            </a:xfrm>
            <a:prstGeom prst="roundRect">
              <a:avLst/>
            </a:prstGeom>
            <a:noFill/>
            <a:ln w="22225" cap="flat" cmpd="sng" algn="ctr">
              <a:no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lnSpc>
                  <a:spcPct val="150000"/>
                </a:lnSpc>
                <a:spcBef>
                  <a:spcPts val="0"/>
                </a:spcBef>
                <a:spcAft>
                  <a:spcPts val="0"/>
                </a:spcAft>
                <a:defRPr/>
              </a:pPr>
              <a:r>
                <a:rPr lang="en-US" kern="0" dirty="0">
                  <a:solidFill>
                    <a:sysClr val="windowText" lastClr="000000"/>
                  </a:solidFill>
                  <a:latin typeface="Arial" panose="020B0604020202020204" pitchFamily="34" charset="0"/>
                  <a:cs typeface="Arial" panose="020B0604020202020204" pitchFamily="34" charset="0"/>
                </a:rPr>
                <a:t>Medium coverage: 100–200 syringes per PWID per year</a:t>
              </a:r>
            </a:p>
          </p:txBody>
        </p:sp>
        <p:sp>
          <p:nvSpPr>
            <p:cNvPr id="20" name="Rectangle: Rounded Corners 19">
              <a:extLst>
                <a:ext uri="{FF2B5EF4-FFF2-40B4-BE49-F238E27FC236}">
                  <a16:creationId xmlns:a16="http://schemas.microsoft.com/office/drawing/2014/main" id="{1F0FBEDD-84D0-4644-B76C-C6253C9300E1}"/>
                </a:ext>
              </a:extLst>
            </p:cNvPr>
            <p:cNvSpPr/>
            <p:nvPr/>
          </p:nvSpPr>
          <p:spPr>
            <a:xfrm>
              <a:off x="6593736" y="3179087"/>
              <a:ext cx="216568" cy="204537"/>
            </a:xfrm>
            <a:prstGeom prst="roundRect">
              <a:avLst/>
            </a:prstGeom>
            <a:solidFill>
              <a:srgbClr val="F78E1E"/>
            </a:solidFill>
            <a:ln w="9525" cap="flat" cmpd="sng" algn="ctr">
              <a:noFill/>
              <a:prstDash val="solid"/>
            </a:ln>
            <a:effectLst>
              <a:outerShdw sx="1000" sy="1000" rotWithShape="0">
                <a:srgbClr val="000000"/>
              </a:outerShdw>
            </a:effectLst>
          </p:spPr>
          <p:txBody>
            <a:bodyPr rtlCol="0" anchor="ctr"/>
            <a:lstStyle/>
            <a:p>
              <a:pPr algn="ctr" defTabSz="457200" fontAlgn="auto">
                <a:spcBef>
                  <a:spcPts val="0"/>
                </a:spcBef>
                <a:spcAft>
                  <a:spcPts val="0"/>
                </a:spcAft>
                <a:defRPr/>
              </a:pPr>
              <a:endParaRPr lang="en-US" sz="1800" kern="0">
                <a:solidFill>
                  <a:prstClr val="white"/>
                </a:solidFill>
                <a:cs typeface="Arial" panose="020B0604020202020204" pitchFamily="34" charset="0"/>
              </a:endParaRPr>
            </a:p>
          </p:txBody>
        </p:sp>
      </p:grpSp>
      <p:grpSp>
        <p:nvGrpSpPr>
          <p:cNvPr id="21" name="Group 20">
            <a:extLst>
              <a:ext uri="{FF2B5EF4-FFF2-40B4-BE49-F238E27FC236}">
                <a16:creationId xmlns:a16="http://schemas.microsoft.com/office/drawing/2014/main" id="{BB48CD6C-CA3D-4B8D-9224-FF5635D8E969}"/>
              </a:ext>
            </a:extLst>
          </p:cNvPr>
          <p:cNvGrpSpPr/>
          <p:nvPr/>
        </p:nvGrpSpPr>
        <p:grpSpPr>
          <a:xfrm>
            <a:off x="7901171" y="6031686"/>
            <a:ext cx="2550265" cy="456926"/>
            <a:chOff x="6593736" y="3667614"/>
            <a:chExt cx="2550265" cy="456926"/>
          </a:xfrm>
        </p:grpSpPr>
        <p:sp>
          <p:nvSpPr>
            <p:cNvPr id="22" name="Rounded Rectangle 10">
              <a:extLst>
                <a:ext uri="{FF2B5EF4-FFF2-40B4-BE49-F238E27FC236}">
                  <a16:creationId xmlns:a16="http://schemas.microsoft.com/office/drawing/2014/main" id="{543478BE-B1E8-48E7-9449-98F90BE28153}"/>
                </a:ext>
              </a:extLst>
            </p:cNvPr>
            <p:cNvSpPr/>
            <p:nvPr/>
          </p:nvSpPr>
          <p:spPr>
            <a:xfrm>
              <a:off x="6738119" y="3667614"/>
              <a:ext cx="2405882" cy="456926"/>
            </a:xfrm>
            <a:prstGeom prst="roundRect">
              <a:avLst/>
            </a:prstGeom>
            <a:noFill/>
            <a:ln w="22225" cap="flat" cmpd="sng" algn="ctr">
              <a:no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lnSpc>
                  <a:spcPct val="150000"/>
                </a:lnSpc>
                <a:spcBef>
                  <a:spcPts val="0"/>
                </a:spcBef>
                <a:spcAft>
                  <a:spcPts val="0"/>
                </a:spcAft>
                <a:defRPr/>
              </a:pPr>
              <a:r>
                <a:rPr lang="en-US" kern="0" dirty="0">
                  <a:solidFill>
                    <a:sysClr val="windowText" lastClr="000000"/>
                  </a:solidFill>
                  <a:latin typeface="Arial" panose="020B0604020202020204" pitchFamily="34" charset="0"/>
                  <a:cs typeface="Arial" panose="020B0604020202020204" pitchFamily="34" charset="0"/>
                </a:rPr>
                <a:t>Low coverage: &lt;100 syringes per PWID per year</a:t>
              </a:r>
            </a:p>
          </p:txBody>
        </p:sp>
        <p:sp>
          <p:nvSpPr>
            <p:cNvPr id="23" name="Rectangle: Rounded Corners 22">
              <a:extLst>
                <a:ext uri="{FF2B5EF4-FFF2-40B4-BE49-F238E27FC236}">
                  <a16:creationId xmlns:a16="http://schemas.microsoft.com/office/drawing/2014/main" id="{5193DAA3-D779-48FF-A230-9936CC51BF3E}"/>
                </a:ext>
              </a:extLst>
            </p:cNvPr>
            <p:cNvSpPr/>
            <p:nvPr/>
          </p:nvSpPr>
          <p:spPr>
            <a:xfrm>
              <a:off x="6593736" y="3814422"/>
              <a:ext cx="216568" cy="204537"/>
            </a:xfrm>
            <a:prstGeom prst="roundRect">
              <a:avLst/>
            </a:prstGeom>
            <a:solidFill>
              <a:srgbClr val="F26B73"/>
            </a:solidFill>
            <a:ln w="9525" cap="flat" cmpd="sng" algn="ctr">
              <a:noFill/>
              <a:prstDash val="solid"/>
            </a:ln>
            <a:effectLst>
              <a:outerShdw sx="1000" sy="1000" rotWithShape="0">
                <a:srgbClr val="000000"/>
              </a:outerShdw>
            </a:effectLst>
          </p:spPr>
          <p:txBody>
            <a:bodyPr rtlCol="0" anchor="ctr"/>
            <a:lstStyle/>
            <a:p>
              <a:pPr algn="ctr" defTabSz="457200" fontAlgn="auto">
                <a:spcBef>
                  <a:spcPts val="0"/>
                </a:spcBef>
                <a:spcAft>
                  <a:spcPts val="0"/>
                </a:spcAft>
                <a:defRPr/>
              </a:pPr>
              <a:endParaRPr lang="en-US" sz="1800" kern="0">
                <a:solidFill>
                  <a:prstClr val="white"/>
                </a:solidFill>
                <a:cs typeface="Arial" panose="020B0604020202020204" pitchFamily="34" charset="0"/>
              </a:endParaRPr>
            </a:p>
          </p:txBody>
        </p:sp>
      </p:grpSp>
      <p:graphicFrame>
        <p:nvGraphicFramePr>
          <p:cNvPr id="25" name="Chart 24"/>
          <p:cNvGraphicFramePr>
            <a:graphicFrameLocks/>
          </p:cNvGraphicFramePr>
          <p:nvPr>
            <p:extLst>
              <p:ext uri="{D42A27DB-BD31-4B8C-83A1-F6EECF244321}">
                <p14:modId xmlns:p14="http://schemas.microsoft.com/office/powerpoint/2010/main" val="3908951928"/>
              </p:ext>
            </p:extLst>
          </p:nvPr>
        </p:nvGraphicFramePr>
        <p:xfrm>
          <a:off x="551384" y="2492896"/>
          <a:ext cx="10945216" cy="36842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5186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21072"/>
            <a:ext cx="11665296" cy="504000"/>
          </a:xfrm>
        </p:spPr>
        <p:txBody>
          <a:bodyPr/>
          <a:lstStyle/>
          <a:p>
            <a:r>
              <a:rPr lang="en-US" dirty="0"/>
              <a:t>Coverage of opioid substitution therapy among people who inject drugs, 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35</a:t>
            </a:fld>
            <a:endParaRPr lang="th-TH" dirty="0">
              <a:solidFill>
                <a:prstClr val="black">
                  <a:tint val="75000"/>
                </a:prstClr>
              </a:solidFill>
            </a:endParaRPr>
          </a:p>
        </p:txBody>
      </p:sp>
      <p:sp>
        <p:nvSpPr>
          <p:cNvPr id="13" name="TextBox 6"/>
          <p:cNvSpPr txBox="1">
            <a:spLocks noChangeArrowheads="1"/>
          </p:cNvSpPr>
          <p:nvPr/>
        </p:nvSpPr>
        <p:spPr bwMode="auto">
          <a:xfrm>
            <a:off x="119336" y="6620224"/>
            <a:ext cx="9258803" cy="215444"/>
          </a:xfrm>
          <a:prstGeom prst="rect">
            <a:avLst/>
          </a:prstGeom>
          <a:noFill/>
          <a:ln>
            <a:noFill/>
          </a:ln>
        </p:spPr>
        <p:txBody>
          <a:bodyPr wrap="square">
            <a:spAutoFit/>
          </a:bodyPr>
          <a:lstStyle>
            <a:lvl1pPr eaLnBrk="0" hangingPunct="0">
              <a:defRPr sz="2800">
                <a:solidFill>
                  <a:schemeClr val="tx1"/>
                </a:solidFill>
                <a:uFillTx/>
                <a:latin typeface="Arial" charset="0"/>
                <a:cs typeface="Cordia New" pitchFamily="34" charset="-34"/>
              </a:defRPr>
            </a:lvl1pPr>
            <a:lvl2pPr marL="742950" indent="-285750" eaLnBrk="0" hangingPunct="0">
              <a:defRPr sz="2800">
                <a:solidFill>
                  <a:schemeClr val="tx1"/>
                </a:solidFill>
                <a:uFillTx/>
                <a:latin typeface="Arial" charset="0"/>
                <a:cs typeface="Cordia New" pitchFamily="34" charset="-34"/>
              </a:defRPr>
            </a:lvl2pPr>
            <a:lvl3pPr marL="1143000" indent="-228600" eaLnBrk="0" hangingPunct="0">
              <a:defRPr sz="2800">
                <a:solidFill>
                  <a:schemeClr val="tx1"/>
                </a:solidFill>
                <a:uFillTx/>
                <a:latin typeface="Arial" charset="0"/>
                <a:cs typeface="Cordia New" pitchFamily="34" charset="-34"/>
              </a:defRPr>
            </a:lvl3pPr>
            <a:lvl4pPr marL="1600200" indent="-228600" eaLnBrk="0" hangingPunct="0">
              <a:defRPr sz="2800">
                <a:solidFill>
                  <a:schemeClr val="tx1"/>
                </a:solidFill>
                <a:uFillTx/>
                <a:latin typeface="Arial" charset="0"/>
                <a:cs typeface="Cordia New" pitchFamily="34" charset="-34"/>
              </a:defRPr>
            </a:lvl4pPr>
            <a:lvl5pPr marL="2057400" indent="-228600" eaLnBrk="0" hangingPunct="0">
              <a:defRPr sz="2800">
                <a:solidFill>
                  <a:schemeClr val="tx1"/>
                </a:solidFill>
                <a:uFillTx/>
                <a:latin typeface="Arial" charset="0"/>
                <a:cs typeface="Cordia New" pitchFamily="34" charset="-34"/>
              </a:defRPr>
            </a:lvl5pPr>
            <a:lvl6pPr marL="2514600" indent="-228600" eaLnBrk="0" fontAlgn="base" hangingPunct="0">
              <a:spcBef>
                <a:spcPct val="0"/>
              </a:spcBef>
              <a:spcAft>
                <a:spcPct val="0"/>
              </a:spcAft>
              <a:defRPr sz="2800">
                <a:solidFill>
                  <a:schemeClr val="tx1"/>
                </a:solidFill>
                <a:uFillTx/>
                <a:latin typeface="Arial" charset="0"/>
                <a:cs typeface="Cordia New" pitchFamily="34" charset="-34"/>
              </a:defRPr>
            </a:lvl6pPr>
            <a:lvl7pPr marL="2971800" indent="-228600" eaLnBrk="0" fontAlgn="base" hangingPunct="0">
              <a:spcBef>
                <a:spcPct val="0"/>
              </a:spcBef>
              <a:spcAft>
                <a:spcPct val="0"/>
              </a:spcAft>
              <a:defRPr sz="2800">
                <a:solidFill>
                  <a:schemeClr val="tx1"/>
                </a:solidFill>
                <a:uFillTx/>
                <a:latin typeface="Arial" charset="0"/>
                <a:cs typeface="Cordia New" pitchFamily="34" charset="-34"/>
              </a:defRPr>
            </a:lvl7pPr>
            <a:lvl8pPr marL="3429000" indent="-228600" eaLnBrk="0" fontAlgn="base" hangingPunct="0">
              <a:spcBef>
                <a:spcPct val="0"/>
              </a:spcBef>
              <a:spcAft>
                <a:spcPct val="0"/>
              </a:spcAft>
              <a:defRPr sz="2800">
                <a:solidFill>
                  <a:schemeClr val="tx1"/>
                </a:solidFill>
                <a:uFillTx/>
                <a:latin typeface="Arial" charset="0"/>
                <a:cs typeface="Cordia New" pitchFamily="34" charset="-34"/>
              </a:defRPr>
            </a:lvl8pPr>
            <a:lvl9pPr marL="3886200" indent="-228600" eaLnBrk="0" fontAlgn="base" hangingPunct="0">
              <a:spcBef>
                <a:spcPct val="0"/>
              </a:spcBef>
              <a:spcAft>
                <a:spcPct val="0"/>
              </a:spcAft>
              <a:defRPr sz="2800">
                <a:solidFill>
                  <a:schemeClr val="tx1"/>
                </a:solidFill>
                <a:uFillTx/>
                <a:latin typeface="Arial" charset="0"/>
                <a:cs typeface="Cordia New" pitchFamily="34" charset="-34"/>
              </a:defRPr>
            </a:lvl9pPr>
          </a:lstStyle>
          <a:p>
            <a:pPr eaLnBrk="1" fontAlgn="auto" hangingPunct="1">
              <a:spcBef>
                <a:spcPts val="0"/>
              </a:spcBef>
              <a:spcAft>
                <a:spcPts val="0"/>
              </a:spcAft>
              <a:defRPr/>
            </a:pPr>
            <a:r>
              <a:rPr lang="en-US" sz="800" dirty="0">
                <a:solidFill>
                  <a:srgbClr val="000000"/>
                </a:solidFill>
                <a:cs typeface="Arial" charset="0"/>
              </a:rPr>
              <a:t>Source: Prepared by </a:t>
            </a:r>
            <a:r>
              <a:rPr lang="en-US" sz="800" dirty="0">
                <a:solidFill>
                  <a:srgbClr val="000000"/>
                </a:solidFill>
                <a:cs typeface="Arial" charset="0"/>
                <a:hlinkClick r:id="rId3"/>
              </a:rPr>
              <a:t>www.aidsdatahub.org</a:t>
            </a:r>
            <a:r>
              <a:rPr lang="en-US" sz="800" dirty="0">
                <a:solidFill>
                  <a:srgbClr val="000000"/>
                </a:solidFill>
                <a:cs typeface="Arial" charset="0"/>
              </a:rPr>
              <a:t> based on Global AIDS Monitoring Reporting</a:t>
            </a:r>
            <a:endParaRPr lang="en-GB" sz="800" dirty="0">
              <a:solidFill>
                <a:srgbClr val="000000"/>
              </a:solidFill>
              <a:cs typeface="Arial" charset="0"/>
            </a:endParaRPr>
          </a:p>
        </p:txBody>
      </p:sp>
      <p:grpSp>
        <p:nvGrpSpPr>
          <p:cNvPr id="6" name="Group 5">
            <a:extLst>
              <a:ext uri="{FF2B5EF4-FFF2-40B4-BE49-F238E27FC236}">
                <a16:creationId xmlns:a16="http://schemas.microsoft.com/office/drawing/2014/main" id="{46EACC73-3476-4CD8-9150-2970C0F538D8}"/>
              </a:ext>
            </a:extLst>
          </p:cNvPr>
          <p:cNvGrpSpPr/>
          <p:nvPr/>
        </p:nvGrpSpPr>
        <p:grpSpPr>
          <a:xfrm>
            <a:off x="2716422" y="6047622"/>
            <a:ext cx="2550265" cy="477722"/>
            <a:chOff x="6593736" y="2407079"/>
            <a:chExt cx="2550265" cy="477722"/>
          </a:xfrm>
        </p:grpSpPr>
        <p:sp>
          <p:nvSpPr>
            <p:cNvPr id="7" name="Rounded Rectangle 11">
              <a:extLst>
                <a:ext uri="{FF2B5EF4-FFF2-40B4-BE49-F238E27FC236}">
                  <a16:creationId xmlns:a16="http://schemas.microsoft.com/office/drawing/2014/main" id="{EC4E5C1A-396A-46FC-9775-91A8BD6924CC}"/>
                </a:ext>
              </a:extLst>
            </p:cNvPr>
            <p:cNvSpPr/>
            <p:nvPr/>
          </p:nvSpPr>
          <p:spPr>
            <a:xfrm>
              <a:off x="6738117" y="2407079"/>
              <a:ext cx="2405884" cy="477722"/>
            </a:xfrm>
            <a:prstGeom prst="roundRect">
              <a:avLst/>
            </a:prstGeom>
            <a:noFill/>
            <a:ln w="22225" cap="flat" cmpd="sng" algn="ctr">
              <a:no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lnSpc>
                  <a:spcPct val="150000"/>
                </a:lnSpc>
                <a:spcBef>
                  <a:spcPts val="0"/>
                </a:spcBef>
                <a:spcAft>
                  <a:spcPts val="0"/>
                </a:spcAft>
                <a:defRPr/>
              </a:pPr>
              <a:r>
                <a:rPr lang="en-US" kern="0" dirty="0">
                  <a:solidFill>
                    <a:sysClr val="windowText" lastClr="000000"/>
                  </a:solidFill>
                  <a:latin typeface="Arial" panose="020B0604020202020204" pitchFamily="34" charset="0"/>
                  <a:cs typeface="Arial" panose="020B0604020202020204" pitchFamily="34" charset="0"/>
                </a:rPr>
                <a:t>High coverage: &gt;40%</a:t>
              </a:r>
            </a:p>
          </p:txBody>
        </p:sp>
        <p:sp>
          <p:nvSpPr>
            <p:cNvPr id="9" name="Rectangle: Rounded Corners 8">
              <a:extLst>
                <a:ext uri="{FF2B5EF4-FFF2-40B4-BE49-F238E27FC236}">
                  <a16:creationId xmlns:a16="http://schemas.microsoft.com/office/drawing/2014/main" id="{11033E72-63E4-45AE-B318-B7666DCB3573}"/>
                </a:ext>
              </a:extLst>
            </p:cNvPr>
            <p:cNvSpPr/>
            <p:nvPr/>
          </p:nvSpPr>
          <p:spPr>
            <a:xfrm>
              <a:off x="6593736" y="2562932"/>
              <a:ext cx="216568" cy="204537"/>
            </a:xfrm>
            <a:prstGeom prst="roundRect">
              <a:avLst/>
            </a:prstGeom>
            <a:solidFill>
              <a:srgbClr val="009999"/>
            </a:solidFill>
            <a:ln w="9525" cap="flat" cmpd="sng" algn="ctr">
              <a:noFill/>
              <a:prstDash val="solid"/>
            </a:ln>
            <a:effectLst>
              <a:outerShdw sx="1000" sy="1000" rotWithShape="0">
                <a:srgbClr val="000000"/>
              </a:outerShdw>
            </a:effectLst>
          </p:spPr>
          <p:txBody>
            <a:bodyPr rtlCol="0" anchor="ctr"/>
            <a:lstStyle/>
            <a:p>
              <a:pPr algn="ctr" defTabSz="457200" fontAlgn="auto">
                <a:spcBef>
                  <a:spcPts val="0"/>
                </a:spcBef>
                <a:spcAft>
                  <a:spcPts val="0"/>
                </a:spcAft>
                <a:defRPr/>
              </a:pPr>
              <a:endParaRPr lang="en-US" sz="1800" kern="0">
                <a:solidFill>
                  <a:prstClr val="white"/>
                </a:solidFill>
                <a:cs typeface="Arial" panose="020B0604020202020204" pitchFamily="34" charset="0"/>
              </a:endParaRPr>
            </a:p>
          </p:txBody>
        </p:sp>
      </p:grpSp>
      <p:grpSp>
        <p:nvGrpSpPr>
          <p:cNvPr id="10" name="Group 9">
            <a:extLst>
              <a:ext uri="{FF2B5EF4-FFF2-40B4-BE49-F238E27FC236}">
                <a16:creationId xmlns:a16="http://schemas.microsoft.com/office/drawing/2014/main" id="{FAEF7B3A-67C5-4F74-A152-9ECBD5B7C098}"/>
              </a:ext>
            </a:extLst>
          </p:cNvPr>
          <p:cNvGrpSpPr/>
          <p:nvPr/>
        </p:nvGrpSpPr>
        <p:grpSpPr>
          <a:xfrm>
            <a:off x="4977919" y="6057265"/>
            <a:ext cx="2550264" cy="458439"/>
            <a:chOff x="6593736" y="3028073"/>
            <a:chExt cx="2550264" cy="458439"/>
          </a:xfrm>
        </p:grpSpPr>
        <p:sp>
          <p:nvSpPr>
            <p:cNvPr id="11" name="Rounded Rectangle 9">
              <a:extLst>
                <a:ext uri="{FF2B5EF4-FFF2-40B4-BE49-F238E27FC236}">
                  <a16:creationId xmlns:a16="http://schemas.microsoft.com/office/drawing/2014/main" id="{97CBAD17-DF88-4A88-9ED2-4648AFD4E744}"/>
                </a:ext>
              </a:extLst>
            </p:cNvPr>
            <p:cNvSpPr/>
            <p:nvPr/>
          </p:nvSpPr>
          <p:spPr>
            <a:xfrm>
              <a:off x="6738115" y="3028073"/>
              <a:ext cx="2405885" cy="458439"/>
            </a:xfrm>
            <a:prstGeom prst="roundRect">
              <a:avLst/>
            </a:prstGeom>
            <a:noFill/>
            <a:ln w="22225" cap="flat" cmpd="sng" algn="ctr">
              <a:no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lnSpc>
                  <a:spcPct val="150000"/>
                </a:lnSpc>
                <a:spcBef>
                  <a:spcPts val="0"/>
                </a:spcBef>
                <a:spcAft>
                  <a:spcPts val="0"/>
                </a:spcAft>
                <a:defRPr/>
              </a:pPr>
              <a:r>
                <a:rPr lang="en-US" kern="0" dirty="0">
                  <a:solidFill>
                    <a:sysClr val="windowText" lastClr="000000"/>
                  </a:solidFill>
                  <a:latin typeface="Arial" panose="020B0604020202020204" pitchFamily="34" charset="0"/>
                  <a:cs typeface="Arial" panose="020B0604020202020204" pitchFamily="34" charset="0"/>
                </a:rPr>
                <a:t>Medium coverage: 20 – 40%</a:t>
              </a:r>
            </a:p>
          </p:txBody>
        </p:sp>
        <p:sp>
          <p:nvSpPr>
            <p:cNvPr id="12" name="Rectangle: Rounded Corners 11">
              <a:extLst>
                <a:ext uri="{FF2B5EF4-FFF2-40B4-BE49-F238E27FC236}">
                  <a16:creationId xmlns:a16="http://schemas.microsoft.com/office/drawing/2014/main" id="{93E21133-35FF-402E-B909-9E1567907060}"/>
                </a:ext>
              </a:extLst>
            </p:cNvPr>
            <p:cNvSpPr/>
            <p:nvPr/>
          </p:nvSpPr>
          <p:spPr>
            <a:xfrm>
              <a:off x="6593736" y="3179087"/>
              <a:ext cx="216568" cy="204537"/>
            </a:xfrm>
            <a:prstGeom prst="roundRect">
              <a:avLst/>
            </a:prstGeom>
            <a:solidFill>
              <a:srgbClr val="F78E1E"/>
            </a:solidFill>
            <a:ln w="9525" cap="flat" cmpd="sng" algn="ctr">
              <a:noFill/>
              <a:prstDash val="solid"/>
            </a:ln>
            <a:effectLst>
              <a:outerShdw sx="1000" sy="1000" rotWithShape="0">
                <a:srgbClr val="000000"/>
              </a:outerShdw>
            </a:effectLst>
          </p:spPr>
          <p:txBody>
            <a:bodyPr rtlCol="0" anchor="ctr"/>
            <a:lstStyle/>
            <a:p>
              <a:pPr algn="ctr" defTabSz="457200" fontAlgn="auto">
                <a:spcBef>
                  <a:spcPts val="0"/>
                </a:spcBef>
                <a:spcAft>
                  <a:spcPts val="0"/>
                </a:spcAft>
                <a:defRPr/>
              </a:pPr>
              <a:endParaRPr lang="en-US" sz="1800" kern="0">
                <a:solidFill>
                  <a:prstClr val="white"/>
                </a:solidFill>
                <a:cs typeface="Arial" panose="020B0604020202020204" pitchFamily="34" charset="0"/>
              </a:endParaRPr>
            </a:p>
          </p:txBody>
        </p:sp>
      </p:grpSp>
      <p:grpSp>
        <p:nvGrpSpPr>
          <p:cNvPr id="14" name="Group 13">
            <a:extLst>
              <a:ext uri="{FF2B5EF4-FFF2-40B4-BE49-F238E27FC236}">
                <a16:creationId xmlns:a16="http://schemas.microsoft.com/office/drawing/2014/main" id="{182979CB-1DBC-48D1-97A0-ED6DC64DB50B}"/>
              </a:ext>
            </a:extLst>
          </p:cNvPr>
          <p:cNvGrpSpPr/>
          <p:nvPr/>
        </p:nvGrpSpPr>
        <p:grpSpPr>
          <a:xfrm>
            <a:off x="7828979" y="6058020"/>
            <a:ext cx="2550265" cy="456926"/>
            <a:chOff x="6593736" y="3667614"/>
            <a:chExt cx="2550265" cy="456926"/>
          </a:xfrm>
        </p:grpSpPr>
        <p:sp>
          <p:nvSpPr>
            <p:cNvPr id="15" name="Rounded Rectangle 10">
              <a:extLst>
                <a:ext uri="{FF2B5EF4-FFF2-40B4-BE49-F238E27FC236}">
                  <a16:creationId xmlns:a16="http://schemas.microsoft.com/office/drawing/2014/main" id="{438E2407-4CC4-4F7F-B050-7DB0C0C69F3E}"/>
                </a:ext>
              </a:extLst>
            </p:cNvPr>
            <p:cNvSpPr/>
            <p:nvPr/>
          </p:nvSpPr>
          <p:spPr>
            <a:xfrm>
              <a:off x="6738119" y="3667614"/>
              <a:ext cx="2405882" cy="456926"/>
            </a:xfrm>
            <a:prstGeom prst="roundRect">
              <a:avLst/>
            </a:prstGeom>
            <a:noFill/>
            <a:ln w="22225" cap="flat" cmpd="sng" algn="ctr">
              <a:no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lnSpc>
                  <a:spcPct val="150000"/>
                </a:lnSpc>
                <a:spcBef>
                  <a:spcPts val="0"/>
                </a:spcBef>
                <a:spcAft>
                  <a:spcPts val="0"/>
                </a:spcAft>
                <a:defRPr/>
              </a:pPr>
              <a:r>
                <a:rPr lang="en-US" kern="0" dirty="0">
                  <a:solidFill>
                    <a:sysClr val="windowText" lastClr="000000"/>
                  </a:solidFill>
                  <a:latin typeface="Arial" panose="020B0604020202020204" pitchFamily="34" charset="0"/>
                  <a:cs typeface="Arial" panose="020B0604020202020204" pitchFamily="34" charset="0"/>
                </a:rPr>
                <a:t>Low coverage: &lt;20%</a:t>
              </a:r>
            </a:p>
          </p:txBody>
        </p:sp>
        <p:sp>
          <p:nvSpPr>
            <p:cNvPr id="16" name="Rectangle: Rounded Corners 15">
              <a:extLst>
                <a:ext uri="{FF2B5EF4-FFF2-40B4-BE49-F238E27FC236}">
                  <a16:creationId xmlns:a16="http://schemas.microsoft.com/office/drawing/2014/main" id="{A93BAC08-425F-4DD1-BB1A-418CFF0CA506}"/>
                </a:ext>
              </a:extLst>
            </p:cNvPr>
            <p:cNvSpPr/>
            <p:nvPr/>
          </p:nvSpPr>
          <p:spPr>
            <a:xfrm>
              <a:off x="6593736" y="3814422"/>
              <a:ext cx="216568" cy="204537"/>
            </a:xfrm>
            <a:prstGeom prst="roundRect">
              <a:avLst/>
            </a:prstGeom>
            <a:solidFill>
              <a:srgbClr val="F26B73"/>
            </a:solidFill>
            <a:ln w="9525" cap="flat" cmpd="sng" algn="ctr">
              <a:noFill/>
              <a:prstDash val="solid"/>
            </a:ln>
            <a:effectLst>
              <a:outerShdw sx="1000" sy="1000" rotWithShape="0">
                <a:srgbClr val="000000"/>
              </a:outerShdw>
            </a:effectLst>
          </p:spPr>
          <p:txBody>
            <a:bodyPr rtlCol="0" anchor="ctr"/>
            <a:lstStyle/>
            <a:p>
              <a:pPr algn="ctr" defTabSz="457200" fontAlgn="auto">
                <a:spcBef>
                  <a:spcPts val="0"/>
                </a:spcBef>
                <a:spcAft>
                  <a:spcPts val="0"/>
                </a:spcAft>
                <a:defRPr/>
              </a:pPr>
              <a:endParaRPr lang="en-US" sz="1800" kern="0">
                <a:solidFill>
                  <a:prstClr val="white"/>
                </a:solidFill>
                <a:cs typeface="Arial" panose="020B0604020202020204" pitchFamily="34" charset="0"/>
              </a:endParaRPr>
            </a:p>
          </p:txBody>
        </p:sp>
      </p:grpSp>
      <p:graphicFrame>
        <p:nvGraphicFramePr>
          <p:cNvPr id="17" name="Chart 16"/>
          <p:cNvGraphicFramePr>
            <a:graphicFrameLocks/>
          </p:cNvGraphicFramePr>
          <p:nvPr>
            <p:extLst>
              <p:ext uri="{D42A27DB-BD31-4B8C-83A1-F6EECF244321}">
                <p14:modId xmlns:p14="http://schemas.microsoft.com/office/powerpoint/2010/main" val="290478481"/>
              </p:ext>
            </p:extLst>
          </p:nvPr>
        </p:nvGraphicFramePr>
        <p:xfrm>
          <a:off x="839416" y="2276872"/>
          <a:ext cx="10585176" cy="3770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5885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40790"/>
            <a:ext cx="11665296" cy="830395"/>
          </a:xfrm>
          <a:prstGeom prst="rect">
            <a:avLst/>
          </a:prstGeom>
        </p:spPr>
        <p:txBody>
          <a:bodyPr>
            <a:noAutofit/>
          </a:bodyPr>
          <a:lstStyle/>
          <a:p>
            <a:r>
              <a:rPr lang="en-US" dirty="0"/>
              <a:t>HIV testing response gap to reach Fast-Track target: less than half of people who inject drugs know their HIV status</a:t>
            </a:r>
            <a:endParaRPr lang="en-GB" dirty="0"/>
          </a:p>
        </p:txBody>
      </p:sp>
      <p:grpSp>
        <p:nvGrpSpPr>
          <p:cNvPr id="24" name="Group 23"/>
          <p:cNvGrpSpPr/>
          <p:nvPr/>
        </p:nvGrpSpPr>
        <p:grpSpPr>
          <a:xfrm>
            <a:off x="10920536" y="2558627"/>
            <a:ext cx="630301" cy="548640"/>
            <a:chOff x="6794656" y="3835185"/>
            <a:chExt cx="630301" cy="548640"/>
          </a:xfrm>
        </p:grpSpPr>
        <p:sp>
          <p:nvSpPr>
            <p:cNvPr id="25" name="Oval 24"/>
            <p:cNvSpPr/>
            <p:nvPr/>
          </p:nvSpPr>
          <p:spPr>
            <a:xfrm>
              <a:off x="6822639" y="3835185"/>
              <a:ext cx="548640" cy="548640"/>
            </a:xfrm>
            <a:prstGeom prst="ellipse">
              <a:avLst/>
            </a:prstGeom>
            <a:solidFill>
              <a:srgbClr val="F76C63"/>
            </a:solidFill>
            <a:ln w="9525" cap="flat" cmpd="sng" algn="ctr">
              <a:noFill/>
              <a:prstDash val="solid"/>
            </a:ln>
            <a:effectLst>
              <a:outerShdw sx="1000" sy="1000" rotWithShape="0">
                <a:srgbClr val="000000"/>
              </a:outerShdw>
            </a:effectLst>
          </p:spPr>
          <p:txBody>
            <a:bodyPr rtlCol="0" anchor="ctr"/>
            <a:lstStyle/>
            <a:p>
              <a:pPr algn="ctr" fontAlgn="auto">
                <a:spcBef>
                  <a:spcPts val="0"/>
                </a:spcBef>
                <a:spcAft>
                  <a:spcPts val="0"/>
                </a:spcAft>
                <a:defRPr/>
              </a:pPr>
              <a:endParaRPr lang="en-US" sz="1100" kern="0" dirty="0">
                <a:solidFill>
                  <a:srgbClr val="000000"/>
                </a:solidFill>
                <a:latin typeface="Arial"/>
              </a:endParaRPr>
            </a:p>
          </p:txBody>
        </p:sp>
        <p:sp>
          <p:nvSpPr>
            <p:cNvPr id="26" name="TextBox 25"/>
            <p:cNvSpPr txBox="1"/>
            <p:nvPr/>
          </p:nvSpPr>
          <p:spPr>
            <a:xfrm>
              <a:off x="6794656" y="3901483"/>
              <a:ext cx="630301" cy="400110"/>
            </a:xfrm>
            <a:prstGeom prst="rect">
              <a:avLst/>
            </a:prstGeom>
            <a:noFill/>
          </p:spPr>
          <p:txBody>
            <a:bodyPr wrap="none" rtlCol="0" anchor="ctr">
              <a:spAutoFit/>
            </a:bodyPr>
            <a:lstStyle/>
            <a:p>
              <a:pPr algn="ctr" fontAlgn="auto">
                <a:spcBef>
                  <a:spcPts val="0"/>
                </a:spcBef>
                <a:spcAft>
                  <a:spcPts val="0"/>
                </a:spcAft>
                <a:defRPr/>
              </a:pPr>
              <a:r>
                <a:rPr lang="en-US" sz="2000" b="1" kern="0" dirty="0">
                  <a:solidFill>
                    <a:sysClr val="windowText" lastClr="000000"/>
                  </a:solidFill>
                  <a:latin typeface="Arial"/>
                  <a:cs typeface="Arial" pitchFamily="34" charset="0"/>
                </a:rPr>
                <a:t>90</a:t>
              </a:r>
              <a:r>
                <a:rPr lang="en-US" sz="1200" b="1" kern="0" dirty="0">
                  <a:solidFill>
                    <a:sysClr val="windowText" lastClr="000000"/>
                  </a:solidFill>
                  <a:latin typeface="Arial"/>
                  <a:cs typeface="Arial" pitchFamily="34" charset="0"/>
                </a:rPr>
                <a:t>%</a:t>
              </a:r>
              <a:endParaRPr lang="en-US" sz="2400" b="1" kern="0" dirty="0">
                <a:solidFill>
                  <a:sysClr val="windowText" lastClr="000000"/>
                </a:solidFill>
                <a:latin typeface="Arial"/>
                <a:cs typeface="Arial" pitchFamily="34" charset="0"/>
              </a:endParaRPr>
            </a:p>
          </p:txBody>
        </p:sp>
      </p:grpSp>
      <p:sp>
        <p:nvSpPr>
          <p:cNvPr id="29" name="TextBox 28"/>
          <p:cNvSpPr txBox="1"/>
          <p:nvPr/>
        </p:nvSpPr>
        <p:spPr>
          <a:xfrm>
            <a:off x="119336" y="6627168"/>
            <a:ext cx="8856984" cy="215444"/>
          </a:xfrm>
          <a:prstGeom prst="rect">
            <a:avLst/>
          </a:prstGeom>
          <a:noFill/>
        </p:spPr>
        <p:txBody>
          <a:bodyPr wrap="square" rtlCol="0">
            <a:spAutoFit/>
          </a:bodyPr>
          <a:lstStyle/>
          <a:p>
            <a:pPr>
              <a:defRPr/>
            </a:pPr>
            <a:r>
              <a:rPr lang="en-US" sz="800" dirty="0">
                <a:solidFill>
                  <a:prstClr val="black"/>
                </a:solidFill>
                <a:latin typeface="Arial"/>
                <a:cs typeface="Arial" pitchFamily="34" charset="0"/>
              </a:rPr>
              <a:t>Source: Prepared by </a:t>
            </a:r>
            <a:r>
              <a:rPr lang="en-US" sz="800" dirty="0">
                <a:solidFill>
                  <a:prstClr val="black"/>
                </a:solidFill>
                <a:latin typeface="Arial"/>
                <a:cs typeface="Arial" pitchFamily="34" charset="0"/>
                <a:hlinkClick r:id="rId3"/>
              </a:rPr>
              <a:t>www.aidsdatahub.org</a:t>
            </a:r>
            <a:r>
              <a:rPr lang="en-US" sz="800" dirty="0">
                <a:solidFill>
                  <a:prstClr val="black"/>
                </a:solidFill>
                <a:latin typeface="Arial"/>
                <a:cs typeface="Arial" pitchFamily="34" charset="0"/>
              </a:rPr>
              <a:t> based on Global AIDS Monitoring </a:t>
            </a:r>
            <a:r>
              <a:rPr lang="en-US" sz="800" dirty="0">
                <a:solidFill>
                  <a:srgbClr val="000000"/>
                </a:solidFill>
                <a:latin typeface="Arial" charset="0"/>
                <a:cs typeface="Arial" charset="0"/>
              </a:rPr>
              <a:t>Reporting </a:t>
            </a:r>
            <a:endParaRPr lang="en-GB" sz="800" dirty="0">
              <a:solidFill>
                <a:prstClr val="black"/>
              </a:solidFill>
              <a:latin typeface="Arial"/>
              <a:cs typeface="Arial" pitchFamily="34" charset="0"/>
            </a:endParaRPr>
          </a:p>
        </p:txBody>
      </p:sp>
      <p:graphicFrame>
        <p:nvGraphicFramePr>
          <p:cNvPr id="8" name="Chart 7">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1440280076"/>
              </p:ext>
            </p:extLst>
          </p:nvPr>
        </p:nvGraphicFramePr>
        <p:xfrm>
          <a:off x="551384" y="2276872"/>
          <a:ext cx="10729192"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a:spLocks/>
          </p:cNvSpPr>
          <p:nvPr/>
        </p:nvSpPr>
        <p:spPr>
          <a:xfrm>
            <a:off x="2819400" y="2276872"/>
            <a:ext cx="7065022" cy="522494"/>
          </a:xfrm>
          <a:prstGeom prst="rect">
            <a:avLst/>
          </a:prstGeom>
          <a:noFill/>
          <a:ln>
            <a:noFill/>
          </a:ln>
        </p:spPr>
        <p:txBody>
          <a:bodyPr vert="horz" lIns="91440" tIns="45720" rIns="91440" bIns="45720" rtlCol="0" anchor="ctr">
            <a:noAutofit/>
          </a:bodyPr>
          <a:lstStyle/>
          <a:p>
            <a:pPr algn="ctr" fontAlgn="auto">
              <a:spcAft>
                <a:spcPts val="0"/>
              </a:spcAft>
              <a:defRPr/>
            </a:pPr>
            <a:r>
              <a:rPr lang="en-GB" sz="1600" b="1" dirty="0">
                <a:solidFill>
                  <a:srgbClr val="000000"/>
                </a:solidFill>
                <a:latin typeface="Arial"/>
                <a:ea typeface="ＭＳ Ｐゴシック" pitchFamily="34" charset="-128"/>
                <a:cs typeface="Arial" pitchFamily="34" charset="0"/>
              </a:rPr>
              <a:t>HIV testing coverage among PWID, </a:t>
            </a:r>
            <a:r>
              <a:rPr lang="en-US" sz="1600" b="1" dirty="0">
                <a:solidFill>
                  <a:srgbClr val="000000"/>
                </a:solidFill>
                <a:latin typeface="Arial"/>
                <a:ea typeface="ＭＳ Ｐゴシック" pitchFamily="34" charset="-128"/>
                <a:cs typeface="Arial" pitchFamily="34" charset="0"/>
              </a:rPr>
              <a:t>2014-</a:t>
            </a:r>
            <a:r>
              <a:rPr lang="en-GB" sz="1600" b="1" dirty="0">
                <a:solidFill>
                  <a:srgbClr val="000000"/>
                </a:solidFill>
                <a:latin typeface="Arial"/>
                <a:ea typeface="ＭＳ Ｐゴシック" pitchFamily="34" charset="-128"/>
                <a:cs typeface="Arial" pitchFamily="34" charset="0"/>
              </a:rPr>
              <a:t>2018</a:t>
            </a:r>
          </a:p>
        </p:txBody>
      </p:sp>
    </p:spTree>
    <p:extLst>
      <p:ext uri="{BB962C8B-B14F-4D97-AF65-F5344CB8AC3E}">
        <p14:creationId xmlns:p14="http://schemas.microsoft.com/office/powerpoint/2010/main" val="2494501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24001"/>
            <a:ext cx="10274696" cy="752872"/>
          </a:xfrm>
        </p:spPr>
        <p:txBody>
          <a:bodyPr anchor="ctr"/>
          <a:lstStyle/>
          <a:p>
            <a:r>
              <a:rPr lang="en-US" dirty="0"/>
              <a:t>HIV testing coverage among male and female PWID, 2013-2018</a:t>
            </a:r>
          </a:p>
        </p:txBody>
      </p:sp>
      <p:sp>
        <p:nvSpPr>
          <p:cNvPr id="5" name="Slide Number Placeholder 4"/>
          <p:cNvSpPr>
            <a:spLocks noGrp="1"/>
          </p:cNvSpPr>
          <p:nvPr>
            <p:ph type="sldNum" sz="quarter" idx="15"/>
          </p:nvPr>
        </p:nvSpPr>
        <p:spPr/>
        <p:txBody>
          <a:bodyPr/>
          <a:lstStyle/>
          <a:p>
            <a:pPr>
              <a:defRPr/>
            </a:pPr>
            <a:fld id="{4B334E0E-B3E3-4A5F-A422-1FB579838C00}" type="slidenum">
              <a:rPr lang="th-TH">
                <a:solidFill>
                  <a:prstClr val="black">
                    <a:tint val="75000"/>
                  </a:prstClr>
                </a:solidFill>
                <a:latin typeface="Arial"/>
                <a:cs typeface="Cordia New" panose="020B0304020202020204" pitchFamily="34" charset="-34"/>
              </a:rPr>
              <a:pPr>
                <a:defRPr/>
              </a:pPr>
              <a:t>37</a:t>
            </a:fld>
            <a:endParaRPr lang="th-TH">
              <a:solidFill>
                <a:prstClr val="black">
                  <a:tint val="75000"/>
                </a:prstClr>
              </a:solidFill>
              <a:latin typeface="Arial"/>
              <a:cs typeface="Cordia New" panose="020B0304020202020204" pitchFamily="34" charset="-34"/>
            </a:endParaRPr>
          </a:p>
        </p:txBody>
      </p:sp>
      <p:sp>
        <p:nvSpPr>
          <p:cNvPr id="7" name="TextBox 6"/>
          <p:cNvSpPr txBox="1">
            <a:spLocks/>
          </p:cNvSpPr>
          <p:nvPr/>
        </p:nvSpPr>
        <p:spPr>
          <a:xfrm>
            <a:off x="8305800" y="6248401"/>
            <a:ext cx="2232248" cy="246221"/>
          </a:xfrm>
          <a:prstGeom prst="rect">
            <a:avLst/>
          </a:prstGeom>
          <a:noFill/>
        </p:spPr>
        <p:txBody>
          <a:bodyPr wrap="square" rtlCol="0">
            <a:spAutoFit/>
          </a:bodyPr>
          <a:lstStyle/>
          <a:p>
            <a:pPr fontAlgn="auto">
              <a:spcBef>
                <a:spcPts val="0"/>
              </a:spcBef>
              <a:spcAft>
                <a:spcPts val="0"/>
              </a:spcAft>
              <a:defRPr/>
            </a:pPr>
            <a:r>
              <a:rPr lang="en-US" sz="1000" dirty="0">
                <a:solidFill>
                  <a:srgbClr val="000000"/>
                </a:solidFill>
                <a:latin typeface="Arial"/>
                <a:cs typeface="Arial" panose="020B0604020202020204" pitchFamily="34" charset="0"/>
              </a:rPr>
              <a:t>* Female PWID sample size 70-100</a:t>
            </a:r>
            <a:endParaRPr lang="en-GB" sz="1000" dirty="0">
              <a:solidFill>
                <a:srgbClr val="000000"/>
              </a:solidFill>
              <a:latin typeface="Arial"/>
              <a:cs typeface="Arial" panose="020B0604020202020204" pitchFamily="34" charset="0"/>
            </a:endParaRPr>
          </a:p>
        </p:txBody>
      </p:sp>
      <p:sp>
        <p:nvSpPr>
          <p:cNvPr id="8" name="Rectangle 6"/>
          <p:cNvSpPr>
            <a:spLocks noChangeArrowheads="1"/>
          </p:cNvSpPr>
          <p:nvPr/>
        </p:nvSpPr>
        <p:spPr bwMode="auto">
          <a:xfrm>
            <a:off x="47328" y="6634862"/>
            <a:ext cx="8102928" cy="215444"/>
          </a:xfrm>
          <a:prstGeom prst="rect">
            <a:avLst/>
          </a:prstGeom>
          <a:solidFill>
            <a:sysClr val="window" lastClr="FFFFFF"/>
          </a:solidFill>
          <a:ln>
            <a:noFill/>
          </a:ln>
        </p:spPr>
        <p:txBody>
          <a:bodyPr wrap="square" anchor="ctr">
            <a:spAutoFit/>
          </a:bodyPr>
          <a:lstStyle/>
          <a:p>
            <a:pPr defTabSz="457200" eaLnBrk="0" hangingPunct="0">
              <a:defRPr/>
            </a:pPr>
            <a:r>
              <a:rPr lang="en-US" sz="800" kern="0" dirty="0">
                <a:solidFill>
                  <a:prstClr val="black"/>
                </a:solidFill>
                <a:latin typeface="Arial"/>
                <a:ea typeface="ＭＳ 明朝" charset="-128"/>
                <a:cs typeface="Arial" pitchFamily="34" charset="0"/>
              </a:rPr>
              <a:t>Source: Prepared by </a:t>
            </a:r>
            <a:r>
              <a:rPr lang="en-US" sz="800" kern="0" dirty="0">
                <a:solidFill>
                  <a:prstClr val="black"/>
                </a:solidFill>
                <a:latin typeface="Arial"/>
                <a:ea typeface="ＭＳ 明朝" charset="-128"/>
                <a:cs typeface="Arial" pitchFamily="34" charset="0"/>
                <a:hlinkClick r:id="rId2"/>
              </a:rPr>
              <a:t>www.aidsdatahub.org</a:t>
            </a:r>
            <a:r>
              <a:rPr lang="en-US" sz="800" kern="0" dirty="0">
                <a:solidFill>
                  <a:prstClr val="black"/>
                </a:solidFill>
                <a:latin typeface="Arial"/>
                <a:ea typeface="ＭＳ 明朝" charset="-128"/>
                <a:cs typeface="Arial" pitchFamily="34" charset="0"/>
              </a:rPr>
              <a:t> based on </a:t>
            </a:r>
            <a:r>
              <a:rPr lang="en-US" sz="800" kern="0" dirty="0">
                <a:solidFill>
                  <a:prstClr val="black"/>
                </a:solidFill>
                <a:latin typeface="Arial"/>
                <a:ea typeface="ＭＳ 明朝" charset="-128"/>
                <a:cs typeface="Arial" pitchFamily="34" charset="0"/>
                <a:hlinkClick r:id="rId3"/>
              </a:rPr>
              <a:t>www.aidsinfoonline.org</a:t>
            </a:r>
            <a:r>
              <a:rPr lang="en-US" sz="800" kern="0" dirty="0">
                <a:solidFill>
                  <a:prstClr val="black"/>
                </a:solidFill>
                <a:latin typeface="Arial"/>
                <a:ea typeface="ＭＳ 明朝" charset="-128"/>
                <a:cs typeface="Arial" pitchFamily="34" charset="0"/>
              </a:rPr>
              <a:t> and Global AIDS Response Progress Reporting </a:t>
            </a:r>
          </a:p>
        </p:txBody>
      </p:sp>
      <p:graphicFrame>
        <p:nvGraphicFramePr>
          <p:cNvPr id="10" name="Chart 9"/>
          <p:cNvGraphicFramePr>
            <a:graphicFrameLocks/>
          </p:cNvGraphicFramePr>
          <p:nvPr>
            <p:extLst>
              <p:ext uri="{D42A27DB-BD31-4B8C-83A1-F6EECF244321}">
                <p14:modId xmlns:p14="http://schemas.microsoft.com/office/powerpoint/2010/main" val="823621847"/>
              </p:ext>
            </p:extLst>
          </p:nvPr>
        </p:nvGraphicFramePr>
        <p:xfrm>
          <a:off x="263352" y="2492896"/>
          <a:ext cx="11665296" cy="41619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361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49492" y="2267580"/>
            <a:ext cx="2414460" cy="369332"/>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HIV testing coverage</a:t>
            </a:r>
            <a:endParaRPr lang="en-GB" sz="1800" dirty="0">
              <a:solidFill>
                <a:prstClr val="black"/>
              </a:solidFill>
              <a:cs typeface="Arial" pitchFamily="34" charset="0"/>
            </a:endParaRPr>
          </a:p>
        </p:txBody>
      </p:sp>
      <p:sp>
        <p:nvSpPr>
          <p:cNvPr id="9" name="TextBox 8"/>
          <p:cNvSpPr txBox="1"/>
          <p:nvPr/>
        </p:nvSpPr>
        <p:spPr>
          <a:xfrm>
            <a:off x="6284462" y="2267580"/>
            <a:ext cx="2619851" cy="369332"/>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Treatment coverage</a:t>
            </a:r>
            <a:endParaRPr lang="en-GB" sz="1800" dirty="0">
              <a:solidFill>
                <a:prstClr val="black"/>
              </a:solidFill>
              <a:cs typeface="Arial" pitchFamily="34" charset="0"/>
            </a:endParaRPr>
          </a:p>
        </p:txBody>
      </p:sp>
      <p:sp>
        <p:nvSpPr>
          <p:cNvPr id="43" name="TextBox 42"/>
          <p:cNvSpPr txBox="1"/>
          <p:nvPr/>
        </p:nvSpPr>
        <p:spPr>
          <a:xfrm>
            <a:off x="1675949" y="5657688"/>
            <a:ext cx="1477256" cy="646331"/>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Viet Nam (2017)</a:t>
            </a:r>
            <a:endParaRPr lang="en-GB" sz="1800" dirty="0">
              <a:solidFill>
                <a:prstClr val="black"/>
              </a:solidFill>
              <a:cs typeface="Arial" pitchFamily="34" charset="0"/>
            </a:endParaRPr>
          </a:p>
        </p:txBody>
      </p:sp>
      <p:sp>
        <p:nvSpPr>
          <p:cNvPr id="44" name="TextBox 43"/>
          <p:cNvSpPr txBox="1"/>
          <p:nvPr/>
        </p:nvSpPr>
        <p:spPr>
          <a:xfrm>
            <a:off x="1675949" y="4288375"/>
            <a:ext cx="1477256" cy="646331"/>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Myanmar</a:t>
            </a:r>
          </a:p>
          <a:p>
            <a:pPr fontAlgn="auto">
              <a:spcBef>
                <a:spcPts val="0"/>
              </a:spcBef>
              <a:spcAft>
                <a:spcPts val="0"/>
              </a:spcAft>
              <a:defRPr/>
            </a:pPr>
            <a:r>
              <a:rPr lang="en-US" sz="1800" dirty="0">
                <a:solidFill>
                  <a:prstClr val="black"/>
                </a:solidFill>
                <a:cs typeface="Arial" pitchFamily="34" charset="0"/>
              </a:rPr>
              <a:t>(2017)</a:t>
            </a:r>
            <a:endParaRPr lang="en-GB" sz="1800" dirty="0">
              <a:solidFill>
                <a:prstClr val="black"/>
              </a:solidFill>
              <a:cs typeface="Arial" pitchFamily="34" charset="0"/>
            </a:endParaRPr>
          </a:p>
        </p:txBody>
      </p:sp>
      <p:sp>
        <p:nvSpPr>
          <p:cNvPr id="45" name="TextBox 44"/>
          <p:cNvSpPr txBox="1"/>
          <p:nvPr/>
        </p:nvSpPr>
        <p:spPr>
          <a:xfrm>
            <a:off x="1675949" y="2980024"/>
            <a:ext cx="1477256" cy="646331"/>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cs typeface="Arial" pitchFamily="34" charset="0"/>
              </a:rPr>
              <a:t>China (2018)</a:t>
            </a:r>
            <a:endParaRPr lang="en-GB" sz="1800" dirty="0">
              <a:solidFill>
                <a:prstClr val="black"/>
              </a:solidFill>
              <a:cs typeface="Arial" pitchFamily="34" charset="0"/>
            </a:endParaRPr>
          </a:p>
        </p:txBody>
      </p:sp>
      <p:sp>
        <p:nvSpPr>
          <p:cNvPr id="46" name="Title 1"/>
          <p:cNvSpPr txBox="1">
            <a:spLocks/>
          </p:cNvSpPr>
          <p:nvPr/>
        </p:nvSpPr>
        <p:spPr>
          <a:xfrm>
            <a:off x="1545186" y="-1467544"/>
            <a:ext cx="9144000" cy="945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defRPr/>
            </a:pPr>
            <a:endParaRPr lang="en-GB" sz="2800" b="1" dirty="0">
              <a:solidFill>
                <a:srgbClr val="00B0F0"/>
              </a:solidFill>
              <a:latin typeface="Arial" pitchFamily="34" charset="0"/>
              <a:cs typeface="Arial" pitchFamily="34" charset="0"/>
            </a:endParaRPr>
          </a:p>
        </p:txBody>
      </p:sp>
      <p:sp>
        <p:nvSpPr>
          <p:cNvPr id="47" name="TextBox 46"/>
          <p:cNvSpPr txBox="1"/>
          <p:nvPr/>
        </p:nvSpPr>
        <p:spPr>
          <a:xfrm>
            <a:off x="0" y="6658896"/>
            <a:ext cx="8955468" cy="215444"/>
          </a:xfrm>
          <a:prstGeom prst="rect">
            <a:avLst/>
          </a:prstGeom>
          <a:noFill/>
        </p:spPr>
        <p:txBody>
          <a:bodyPr wrap="square" rtlCol="0">
            <a:spAutoFit/>
          </a:bodyPr>
          <a:lstStyle/>
          <a:p>
            <a:pPr fontAlgn="auto">
              <a:spcBef>
                <a:spcPts val="0"/>
              </a:spcBef>
              <a:spcAft>
                <a:spcPts val="0"/>
              </a:spcAft>
              <a:defRPr/>
            </a:pPr>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Global AIDS Monitoring (GAM) Reporting</a:t>
            </a:r>
            <a:endParaRPr lang="en-GB" sz="800" dirty="0">
              <a:solidFill>
                <a:prstClr val="black"/>
              </a:solidFill>
              <a:cs typeface="Arial" pitchFamily="34" charset="0"/>
            </a:endParaRPr>
          </a:p>
        </p:txBody>
      </p:sp>
      <p:grpSp>
        <p:nvGrpSpPr>
          <p:cNvPr id="63" name="Group 62"/>
          <p:cNvGrpSpPr/>
          <p:nvPr/>
        </p:nvGrpSpPr>
        <p:grpSpPr>
          <a:xfrm>
            <a:off x="8257707" y="4005065"/>
            <a:ext cx="2232248" cy="307777"/>
            <a:chOff x="3131840" y="5669367"/>
            <a:chExt cx="2232248" cy="307777"/>
          </a:xfrm>
        </p:grpSpPr>
        <p:sp>
          <p:nvSpPr>
            <p:cNvPr id="58" name="Rounded Rectangle 57"/>
            <p:cNvSpPr/>
            <p:nvPr/>
          </p:nvSpPr>
          <p:spPr>
            <a:xfrm>
              <a:off x="3131840" y="5733256"/>
              <a:ext cx="180000" cy="180000"/>
            </a:xfrm>
            <a:prstGeom prst="roundRect">
              <a:avLst/>
            </a:prstGeom>
            <a:solidFill>
              <a:srgbClr val="FF7C8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sz="1600" kern="0">
                <a:solidFill>
                  <a:sysClr val="window" lastClr="FFFFFF"/>
                </a:solidFill>
                <a:latin typeface="Arial" pitchFamily="34" charset="0"/>
                <a:cs typeface="Arial" pitchFamily="34" charset="0"/>
              </a:endParaRPr>
            </a:p>
          </p:txBody>
        </p:sp>
        <p:sp>
          <p:nvSpPr>
            <p:cNvPr id="59" name="TextBox 58"/>
            <p:cNvSpPr txBox="1"/>
            <p:nvPr/>
          </p:nvSpPr>
          <p:spPr>
            <a:xfrm>
              <a:off x="3275856" y="5669367"/>
              <a:ext cx="2088232" cy="307777"/>
            </a:xfrm>
            <a:prstGeom prst="rect">
              <a:avLst/>
            </a:prstGeom>
            <a:noFill/>
          </p:spPr>
          <p:txBody>
            <a:bodyPr wrap="square" rtlCol="0">
              <a:spAutoFit/>
            </a:bodyPr>
            <a:lstStyle/>
            <a:p>
              <a:pPr fontAlgn="auto">
                <a:spcBef>
                  <a:spcPts val="0"/>
                </a:spcBef>
                <a:spcAft>
                  <a:spcPts val="0"/>
                </a:spcAft>
                <a:defRPr/>
              </a:pPr>
              <a:r>
                <a:rPr lang="en-US" sz="1400" dirty="0">
                  <a:solidFill>
                    <a:prstClr val="black"/>
                  </a:solidFill>
                  <a:cs typeface="Arial" pitchFamily="34" charset="0"/>
                </a:rPr>
                <a:t>HIV testing coverage</a:t>
              </a:r>
              <a:endParaRPr lang="en-GB" sz="1400" dirty="0">
                <a:solidFill>
                  <a:prstClr val="black"/>
                </a:solidFill>
                <a:cs typeface="Arial" pitchFamily="34" charset="0"/>
              </a:endParaRPr>
            </a:p>
          </p:txBody>
        </p:sp>
      </p:grpSp>
      <p:grpSp>
        <p:nvGrpSpPr>
          <p:cNvPr id="64" name="Group 63"/>
          <p:cNvGrpSpPr/>
          <p:nvPr/>
        </p:nvGrpSpPr>
        <p:grpSpPr>
          <a:xfrm>
            <a:off x="8256241" y="4555758"/>
            <a:ext cx="2230869" cy="307777"/>
            <a:chOff x="3133219" y="5961434"/>
            <a:chExt cx="2230869" cy="307777"/>
          </a:xfrm>
        </p:grpSpPr>
        <p:sp>
          <p:nvSpPr>
            <p:cNvPr id="57" name="Rounded Rectangle 56"/>
            <p:cNvSpPr/>
            <p:nvPr/>
          </p:nvSpPr>
          <p:spPr>
            <a:xfrm>
              <a:off x="3133219" y="6021288"/>
              <a:ext cx="180000" cy="180000"/>
            </a:xfrm>
            <a:prstGeom prst="roundRect">
              <a:avLst/>
            </a:prstGeom>
            <a:solidFill>
              <a:srgbClr val="00A99A"/>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sz="1600" kern="0">
                <a:solidFill>
                  <a:sysClr val="window" lastClr="FFFFFF"/>
                </a:solidFill>
                <a:latin typeface="Arial" pitchFamily="34" charset="0"/>
                <a:cs typeface="Arial" pitchFamily="34" charset="0"/>
              </a:endParaRPr>
            </a:p>
          </p:txBody>
        </p:sp>
        <p:sp>
          <p:nvSpPr>
            <p:cNvPr id="60" name="TextBox 59"/>
            <p:cNvSpPr txBox="1"/>
            <p:nvPr/>
          </p:nvSpPr>
          <p:spPr>
            <a:xfrm>
              <a:off x="3275856" y="5961434"/>
              <a:ext cx="2088232" cy="307777"/>
            </a:xfrm>
            <a:prstGeom prst="rect">
              <a:avLst/>
            </a:prstGeom>
            <a:noFill/>
          </p:spPr>
          <p:txBody>
            <a:bodyPr wrap="square" rtlCol="0">
              <a:spAutoFit/>
            </a:bodyPr>
            <a:lstStyle/>
            <a:p>
              <a:pPr fontAlgn="auto">
                <a:spcBef>
                  <a:spcPts val="0"/>
                </a:spcBef>
                <a:spcAft>
                  <a:spcPts val="0"/>
                </a:spcAft>
                <a:defRPr/>
              </a:pPr>
              <a:r>
                <a:rPr lang="en-US" sz="1400" dirty="0">
                  <a:solidFill>
                    <a:prstClr val="black"/>
                  </a:solidFill>
                  <a:cs typeface="Arial" pitchFamily="34" charset="0"/>
                </a:rPr>
                <a:t>Treatment coverage</a:t>
              </a:r>
              <a:endParaRPr lang="en-GB" sz="1400" dirty="0">
                <a:solidFill>
                  <a:prstClr val="black"/>
                </a:solidFill>
                <a:cs typeface="Arial" pitchFamily="34" charset="0"/>
              </a:endParaRPr>
            </a:p>
          </p:txBody>
        </p:sp>
      </p:grpSp>
      <p:grpSp>
        <p:nvGrpSpPr>
          <p:cNvPr id="65" name="Group 64"/>
          <p:cNvGrpSpPr/>
          <p:nvPr/>
        </p:nvGrpSpPr>
        <p:grpSpPr>
          <a:xfrm>
            <a:off x="8268341" y="5106451"/>
            <a:ext cx="2234641" cy="307777"/>
            <a:chOff x="3133219" y="6247945"/>
            <a:chExt cx="2234641" cy="307777"/>
          </a:xfrm>
        </p:grpSpPr>
        <p:sp>
          <p:nvSpPr>
            <p:cNvPr id="56" name="Rounded Rectangle 55"/>
            <p:cNvSpPr/>
            <p:nvPr/>
          </p:nvSpPr>
          <p:spPr>
            <a:xfrm>
              <a:off x="3133219" y="6309320"/>
              <a:ext cx="180000" cy="180000"/>
            </a:xfrm>
            <a:prstGeom prst="roundRect">
              <a:avLst/>
            </a:prstGeom>
            <a:solidFill>
              <a:srgbClr val="BFBFBF"/>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sz="1600" kern="0">
                <a:solidFill>
                  <a:sysClr val="window" lastClr="FFFFFF"/>
                </a:solidFill>
                <a:latin typeface="Arial" pitchFamily="34" charset="0"/>
                <a:cs typeface="Arial" pitchFamily="34" charset="0"/>
              </a:endParaRPr>
            </a:p>
          </p:txBody>
        </p:sp>
        <p:sp>
          <p:nvSpPr>
            <p:cNvPr id="62" name="TextBox 61"/>
            <p:cNvSpPr txBox="1"/>
            <p:nvPr/>
          </p:nvSpPr>
          <p:spPr>
            <a:xfrm>
              <a:off x="3279628" y="6247945"/>
              <a:ext cx="2088232" cy="307777"/>
            </a:xfrm>
            <a:prstGeom prst="rect">
              <a:avLst/>
            </a:prstGeom>
            <a:noFill/>
          </p:spPr>
          <p:txBody>
            <a:bodyPr wrap="square" rtlCol="0">
              <a:spAutoFit/>
            </a:bodyPr>
            <a:lstStyle/>
            <a:p>
              <a:pPr fontAlgn="auto">
                <a:spcBef>
                  <a:spcPts val="0"/>
                </a:spcBef>
                <a:spcAft>
                  <a:spcPts val="0"/>
                </a:spcAft>
                <a:defRPr/>
              </a:pPr>
              <a:r>
                <a:rPr lang="en-US" sz="1400" dirty="0">
                  <a:solidFill>
                    <a:prstClr val="black"/>
                  </a:solidFill>
                  <a:cs typeface="Arial" pitchFamily="34" charset="0"/>
                </a:rPr>
                <a:t>Response gap</a:t>
              </a:r>
              <a:endParaRPr lang="en-GB" sz="1400" dirty="0">
                <a:solidFill>
                  <a:prstClr val="black"/>
                </a:solidFill>
                <a:cs typeface="Arial" pitchFamily="34" charset="0"/>
              </a:endParaRPr>
            </a:p>
          </p:txBody>
        </p:sp>
      </p:grpSp>
      <p:cxnSp>
        <p:nvCxnSpPr>
          <p:cNvPr id="17" name="Straight Connector 16"/>
          <p:cNvCxnSpPr/>
          <p:nvPr/>
        </p:nvCxnSpPr>
        <p:spPr>
          <a:xfrm>
            <a:off x="1775520" y="4077072"/>
            <a:ext cx="5908368" cy="0"/>
          </a:xfrm>
          <a:prstGeom prst="line">
            <a:avLst/>
          </a:prstGeom>
          <a:ln>
            <a:solidFill>
              <a:schemeClr val="bg1">
                <a:lumMod val="50000"/>
              </a:schemeClr>
            </a:solidFill>
            <a:prstDash val="sysDot"/>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771808" y="5373216"/>
            <a:ext cx="5908368" cy="0"/>
          </a:xfrm>
          <a:prstGeom prst="line">
            <a:avLst/>
          </a:prstGeom>
          <a:ln>
            <a:solidFill>
              <a:schemeClr val="bg1">
                <a:lumMod val="50000"/>
              </a:schemeClr>
            </a:solidFill>
            <a:prstDash val="sysDot"/>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a:xfrm>
            <a:off x="263352" y="1521023"/>
            <a:ext cx="11794494" cy="504000"/>
          </a:xfrm>
        </p:spPr>
        <p:txBody>
          <a:bodyPr/>
          <a:lstStyle/>
          <a:p>
            <a:r>
              <a:rPr lang="en-GB" dirty="0"/>
              <a:t>HIV testing and treatment coverage, and response gap among PWID, select countries, 2017-18</a:t>
            </a:r>
            <a:br>
              <a:rPr lang="en-GB" dirty="0"/>
            </a:br>
            <a:endParaRPr lang="en-GB" dirty="0"/>
          </a:p>
        </p:txBody>
      </p:sp>
      <p:graphicFrame>
        <p:nvGraphicFramePr>
          <p:cNvPr id="66" name="Chart 65"/>
          <p:cNvGraphicFramePr>
            <a:graphicFrameLocks/>
          </p:cNvGraphicFramePr>
          <p:nvPr>
            <p:extLst>
              <p:ext uri="{D42A27DB-BD31-4B8C-83A1-F6EECF244321}">
                <p14:modId xmlns:p14="http://schemas.microsoft.com/office/powerpoint/2010/main" val="927051246"/>
              </p:ext>
            </p:extLst>
          </p:nvPr>
        </p:nvGraphicFramePr>
        <p:xfrm>
          <a:off x="3431704" y="2633464"/>
          <a:ext cx="1828800" cy="137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p:cNvGraphicFramePr>
            <a:graphicFrameLocks/>
          </p:cNvGraphicFramePr>
          <p:nvPr>
            <p:extLst>
              <p:ext uri="{D42A27DB-BD31-4B8C-83A1-F6EECF244321}">
                <p14:modId xmlns:p14="http://schemas.microsoft.com/office/powerpoint/2010/main" val="2653366874"/>
              </p:ext>
            </p:extLst>
          </p:nvPr>
        </p:nvGraphicFramePr>
        <p:xfrm>
          <a:off x="6297457" y="2633464"/>
          <a:ext cx="1828800" cy="137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p:cNvGraphicFramePr>
            <a:graphicFrameLocks/>
          </p:cNvGraphicFramePr>
          <p:nvPr>
            <p:extLst>
              <p:ext uri="{D42A27DB-BD31-4B8C-83A1-F6EECF244321}">
                <p14:modId xmlns:p14="http://schemas.microsoft.com/office/powerpoint/2010/main" val="4211984295"/>
              </p:ext>
            </p:extLst>
          </p:nvPr>
        </p:nvGraphicFramePr>
        <p:xfrm>
          <a:off x="3397782" y="5406826"/>
          <a:ext cx="1833033" cy="1377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p:cNvGraphicFramePr>
            <a:graphicFrameLocks/>
          </p:cNvGraphicFramePr>
          <p:nvPr>
            <p:extLst>
              <p:ext uri="{D42A27DB-BD31-4B8C-83A1-F6EECF244321}">
                <p14:modId xmlns:p14="http://schemas.microsoft.com/office/powerpoint/2010/main" val="111306376"/>
              </p:ext>
            </p:extLst>
          </p:nvPr>
        </p:nvGraphicFramePr>
        <p:xfrm>
          <a:off x="3431705" y="4059474"/>
          <a:ext cx="1833033" cy="13779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0" name="Chart 69"/>
          <p:cNvGraphicFramePr>
            <a:graphicFrameLocks/>
          </p:cNvGraphicFramePr>
          <p:nvPr>
            <p:extLst>
              <p:ext uri="{D42A27DB-BD31-4B8C-83A1-F6EECF244321}">
                <p14:modId xmlns:p14="http://schemas.microsoft.com/office/powerpoint/2010/main" val="2241531275"/>
              </p:ext>
            </p:extLst>
          </p:nvPr>
        </p:nvGraphicFramePr>
        <p:xfrm>
          <a:off x="6295341" y="4045991"/>
          <a:ext cx="1833033" cy="13779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1" name="Chart 70"/>
          <p:cNvGraphicFramePr>
            <a:graphicFrameLocks/>
          </p:cNvGraphicFramePr>
          <p:nvPr>
            <p:extLst>
              <p:ext uri="{D42A27DB-BD31-4B8C-83A1-F6EECF244321}">
                <p14:modId xmlns:p14="http://schemas.microsoft.com/office/powerpoint/2010/main" val="249219012"/>
              </p:ext>
            </p:extLst>
          </p:nvPr>
        </p:nvGraphicFramePr>
        <p:xfrm>
          <a:off x="6295341" y="5373216"/>
          <a:ext cx="1833033" cy="1377950"/>
        </p:xfrm>
        <a:graphic>
          <a:graphicData uri="http://schemas.openxmlformats.org/drawingml/2006/chart">
            <c:chart xmlns:c="http://schemas.openxmlformats.org/drawingml/2006/chart" xmlns:r="http://schemas.openxmlformats.org/officeDocument/2006/relationships" r:id="rId8"/>
          </a:graphicData>
        </a:graphic>
      </p:graphicFrame>
      <p:sp>
        <p:nvSpPr>
          <p:cNvPr id="27" name="TextBox 1">
            <a:extLst>
              <a:ext uri="{FF2B5EF4-FFF2-40B4-BE49-F238E27FC236}">
                <a16:creationId xmlns:a16="http://schemas.microsoft.com/office/drawing/2014/main" id="{D2CB019A-F3F9-4C00-9FC9-BAD90D6D1EB3}"/>
              </a:ext>
            </a:extLst>
          </p:cNvPr>
          <p:cNvSpPr txBox="1"/>
          <p:nvPr/>
        </p:nvSpPr>
        <p:spPr>
          <a:xfrm>
            <a:off x="6804445" y="5797269"/>
            <a:ext cx="864092" cy="49876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i="0" u="none" strike="noStrike" dirty="0">
                <a:solidFill>
                  <a:srgbClr val="00A99A"/>
                </a:solidFill>
                <a:latin typeface="Arial" panose="020B0604020202020204" pitchFamily="34" charset="0"/>
                <a:cs typeface="Arial" panose="020B0604020202020204" pitchFamily="34" charset="0"/>
              </a:rPr>
              <a:t>53</a:t>
            </a:r>
            <a:r>
              <a:rPr lang="en-US" sz="1200" b="0" i="0" u="none" strike="noStrike" dirty="0">
                <a:solidFill>
                  <a:srgbClr val="00A99A"/>
                </a:solidFill>
                <a:latin typeface="Times New Roman"/>
                <a:cs typeface="Times New Roman"/>
              </a:rPr>
              <a:t>%</a:t>
            </a:r>
            <a:endParaRPr lang="en-US" sz="1100" dirty="0">
              <a:solidFill>
                <a:srgbClr val="00A99A"/>
              </a:solidFill>
            </a:endParaRPr>
          </a:p>
        </p:txBody>
      </p:sp>
      <p:sp>
        <p:nvSpPr>
          <p:cNvPr id="28" name="TextBox 1">
            <a:extLst>
              <a:ext uri="{FF2B5EF4-FFF2-40B4-BE49-F238E27FC236}">
                <a16:creationId xmlns:a16="http://schemas.microsoft.com/office/drawing/2014/main" id="{BD66E49A-D2A7-4DAA-9CE8-D6BDFF11F141}"/>
              </a:ext>
            </a:extLst>
          </p:cNvPr>
          <p:cNvSpPr txBox="1"/>
          <p:nvPr/>
        </p:nvSpPr>
        <p:spPr>
          <a:xfrm>
            <a:off x="6829228" y="4408574"/>
            <a:ext cx="814526" cy="5455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i="0" u="none" strike="noStrike" dirty="0">
                <a:solidFill>
                  <a:srgbClr val="00A99A"/>
                </a:solidFill>
                <a:latin typeface="Arial" panose="020B0604020202020204" pitchFamily="34" charset="0"/>
                <a:cs typeface="Arial" panose="020B0604020202020204" pitchFamily="34" charset="0"/>
              </a:rPr>
              <a:t>14</a:t>
            </a:r>
            <a:r>
              <a:rPr lang="en-US" sz="1200" b="0" i="0" u="none" strike="noStrike" dirty="0">
                <a:solidFill>
                  <a:srgbClr val="00A99A"/>
                </a:solidFill>
                <a:latin typeface="Times New Roman"/>
                <a:cs typeface="Times New Roman"/>
              </a:rPr>
              <a:t>%</a:t>
            </a:r>
            <a:endParaRPr lang="en-US" sz="1100" dirty="0">
              <a:solidFill>
                <a:srgbClr val="00A99A"/>
              </a:solidFill>
            </a:endParaRPr>
          </a:p>
        </p:txBody>
      </p:sp>
      <p:sp>
        <p:nvSpPr>
          <p:cNvPr id="29" name="TextBox 33">
            <a:extLst>
              <a:ext uri="{FF2B5EF4-FFF2-40B4-BE49-F238E27FC236}">
                <a16:creationId xmlns:a16="http://schemas.microsoft.com/office/drawing/2014/main" id="{80E4DB5E-2685-46E4-A80E-7EAF9C47710B}"/>
              </a:ext>
            </a:extLst>
          </p:cNvPr>
          <p:cNvSpPr txBox="1">
            <a:spLocks noChangeArrowheads="1"/>
          </p:cNvSpPr>
          <p:nvPr/>
        </p:nvSpPr>
        <p:spPr bwMode="auto">
          <a:xfrm>
            <a:off x="6792806" y="3008826"/>
            <a:ext cx="887370" cy="5847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A99A"/>
                </a:solidFill>
                <a:effectLst/>
                <a:uLnTx/>
                <a:uFillTx/>
                <a:latin typeface="Arial" charset="0"/>
                <a:ea typeface="+mn-ea"/>
                <a:cs typeface="+mn-cs"/>
              </a:rPr>
              <a:t>69</a:t>
            </a:r>
            <a:r>
              <a:rPr kumimoji="0" lang="en-US" sz="1200" b="1" i="0" u="none" strike="noStrike" kern="0" cap="none" spc="0" normalizeH="0" baseline="0" noProof="0" dirty="0">
                <a:ln>
                  <a:noFill/>
                </a:ln>
                <a:solidFill>
                  <a:srgbClr val="00A99A"/>
                </a:solidFill>
                <a:effectLst/>
                <a:uLnTx/>
                <a:uFillTx/>
                <a:latin typeface="Arial" charset="0"/>
                <a:ea typeface="+mn-ea"/>
                <a:cs typeface="+mn-cs"/>
              </a:rPr>
              <a:t>%</a:t>
            </a:r>
            <a:endParaRPr kumimoji="0" lang="en-GB" sz="2800" b="1" i="0" u="none" strike="noStrike" kern="0" cap="none" spc="0" normalizeH="0" baseline="0" noProof="0" dirty="0">
              <a:ln>
                <a:noFill/>
              </a:ln>
              <a:solidFill>
                <a:srgbClr val="00A99A"/>
              </a:solidFill>
              <a:effectLst/>
              <a:uLnTx/>
              <a:uFillTx/>
              <a:latin typeface="Arial" charset="0"/>
              <a:ea typeface="+mn-ea"/>
              <a:cs typeface="+mn-cs"/>
            </a:endParaRPr>
          </a:p>
        </p:txBody>
      </p:sp>
      <p:cxnSp>
        <p:nvCxnSpPr>
          <p:cNvPr id="30" name="Straight Connector 29">
            <a:extLst>
              <a:ext uri="{FF2B5EF4-FFF2-40B4-BE49-F238E27FC236}">
                <a16:creationId xmlns:a16="http://schemas.microsoft.com/office/drawing/2014/main" id="{9BC66A14-4860-4029-8A31-C22888FD5EDB}"/>
              </a:ext>
            </a:extLst>
          </p:cNvPr>
          <p:cNvCxnSpPr/>
          <p:nvPr/>
        </p:nvCxnSpPr>
        <p:spPr>
          <a:xfrm>
            <a:off x="3926707" y="5589065"/>
            <a:ext cx="219579" cy="258365"/>
          </a:xfrm>
          <a:prstGeom prst="line">
            <a:avLst/>
          </a:prstGeom>
          <a:ln w="28575">
            <a:solidFill>
              <a:srgbClr val="63CDF6"/>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420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628800"/>
            <a:ext cx="10369152" cy="504000"/>
          </a:xfrm>
        </p:spPr>
        <p:txBody>
          <a:bodyPr/>
          <a:lstStyle/>
          <a:p>
            <a:r>
              <a:rPr lang="en-US" dirty="0"/>
              <a:t>Punitive laws hindering the HIV response among PWID in South Asia</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39</a:t>
            </a:fld>
            <a:endParaRPr lang="th-TH"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74309358"/>
              </p:ext>
            </p:extLst>
          </p:nvPr>
        </p:nvGraphicFramePr>
        <p:xfrm>
          <a:off x="1919536" y="2492896"/>
          <a:ext cx="8352928" cy="3343664"/>
        </p:xfrm>
        <a:graphic>
          <a:graphicData uri="http://schemas.openxmlformats.org/drawingml/2006/table">
            <a:tbl>
              <a:tblPr/>
              <a:tblGrid>
                <a:gridCol w="1175689">
                  <a:extLst>
                    <a:ext uri="{9D8B030D-6E8A-4147-A177-3AD203B41FA5}">
                      <a16:colId xmlns:a16="http://schemas.microsoft.com/office/drawing/2014/main" val="20000"/>
                    </a:ext>
                  </a:extLst>
                </a:gridCol>
                <a:gridCol w="1175689">
                  <a:extLst>
                    <a:ext uri="{9D8B030D-6E8A-4147-A177-3AD203B41FA5}">
                      <a16:colId xmlns:a16="http://schemas.microsoft.com/office/drawing/2014/main" val="20001"/>
                    </a:ext>
                  </a:extLst>
                </a:gridCol>
                <a:gridCol w="2308289">
                  <a:extLst>
                    <a:ext uri="{9D8B030D-6E8A-4147-A177-3AD203B41FA5}">
                      <a16:colId xmlns:a16="http://schemas.microsoft.com/office/drawing/2014/main" val="20002"/>
                    </a:ext>
                  </a:extLst>
                </a:gridCol>
                <a:gridCol w="692486">
                  <a:extLst>
                    <a:ext uri="{9D8B030D-6E8A-4147-A177-3AD203B41FA5}">
                      <a16:colId xmlns:a16="http://schemas.microsoft.com/office/drawing/2014/main" val="20003"/>
                    </a:ext>
                  </a:extLst>
                </a:gridCol>
                <a:gridCol w="2308289">
                  <a:extLst>
                    <a:ext uri="{9D8B030D-6E8A-4147-A177-3AD203B41FA5}">
                      <a16:colId xmlns:a16="http://schemas.microsoft.com/office/drawing/2014/main" val="20004"/>
                    </a:ext>
                  </a:extLst>
                </a:gridCol>
                <a:gridCol w="692486">
                  <a:extLst>
                    <a:ext uri="{9D8B030D-6E8A-4147-A177-3AD203B41FA5}">
                      <a16:colId xmlns:a16="http://schemas.microsoft.com/office/drawing/2014/main" val="20005"/>
                    </a:ext>
                  </a:extLst>
                </a:gridCol>
              </a:tblGrid>
              <a:tr h="303344">
                <a:tc>
                  <a:txBody>
                    <a:bodyPr/>
                    <a:lstStyle/>
                    <a:p>
                      <a:pPr algn="ctr" fontAlgn="b"/>
                      <a:r>
                        <a:rPr lang="en-US" sz="1000" b="0" i="0" u="none" strike="noStrike" dirty="0">
                          <a:solidFill>
                            <a:srgbClr val="000000"/>
                          </a:solidFill>
                          <a:effectLst/>
                          <a:latin typeface="Calibri"/>
                        </a:rPr>
                        <a:t> </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gridSpan="2">
                  <a:txBody>
                    <a:bodyPr/>
                    <a:lstStyle/>
                    <a:p>
                      <a:pPr algn="ctr" fontAlgn="t"/>
                      <a:r>
                        <a:rPr lang="en-US" sz="1700" b="1" i="0" u="none" strike="noStrike" dirty="0">
                          <a:solidFill>
                            <a:srgbClr val="FFFFFF"/>
                          </a:solidFill>
                          <a:effectLst/>
                          <a:latin typeface="Arial"/>
                        </a:rPr>
                        <a:t>Compulsory detention </a:t>
                      </a:r>
                      <a:r>
                        <a:rPr lang="en-US" sz="1700" b="1" i="0" u="none" strike="noStrike" dirty="0" err="1">
                          <a:solidFill>
                            <a:srgbClr val="FFFFFF"/>
                          </a:solidFill>
                          <a:effectLst/>
                          <a:latin typeface="Arial"/>
                        </a:rPr>
                        <a:t>centres</a:t>
                      </a:r>
                      <a:r>
                        <a:rPr lang="en-US" sz="1700" b="1" i="0" u="none" strike="noStrike" dirty="0">
                          <a:solidFill>
                            <a:srgbClr val="FFFFFF"/>
                          </a:solidFill>
                          <a:effectLst/>
                          <a:latin typeface="Arial"/>
                        </a:rPr>
                        <a:t> for people who use drugs</a:t>
                      </a:r>
                    </a:p>
                  </a:txBody>
                  <a:tcPr marL="9090" marR="9090" marT="909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tc rowSpan="2" gridSpan="2">
                  <a:txBody>
                    <a:bodyPr/>
                    <a:lstStyle/>
                    <a:p>
                      <a:pPr algn="ctr" fontAlgn="t"/>
                      <a:r>
                        <a:rPr lang="en-US" sz="1700" b="1" i="0" u="none" strike="noStrike" dirty="0">
                          <a:solidFill>
                            <a:srgbClr val="FFFFFF"/>
                          </a:solidFill>
                          <a:effectLst/>
                          <a:latin typeface="Arial"/>
                        </a:rPr>
                        <a:t>Death penalty for drug-related offences</a:t>
                      </a:r>
                    </a:p>
                  </a:txBody>
                  <a:tcPr marL="9090" marR="9090" marT="909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extLst>
                  <a:ext uri="{0D108BD9-81ED-4DB2-BD59-A6C34878D82A}">
                    <a16:rowId xmlns:a16="http://schemas.microsoft.com/office/drawing/2014/main" val="10000"/>
                  </a:ext>
                </a:extLst>
              </a:tr>
              <a:tr h="632760">
                <a:tc>
                  <a:txBody>
                    <a:bodyPr/>
                    <a:lstStyle/>
                    <a:p>
                      <a:pPr algn="ctr" fontAlgn="b"/>
                      <a:endParaRPr lang="en-US" sz="1000" b="0" i="0" u="none" strike="noStrike" dirty="0">
                        <a:solidFill>
                          <a:srgbClr val="000000"/>
                        </a:solidFill>
                        <a:effectLst/>
                        <a:latin typeface="Calibri"/>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300945">
                <a:tc gridSpan="2">
                  <a:txBody>
                    <a:bodyPr/>
                    <a:lstStyle/>
                    <a:p>
                      <a:pPr algn="l" fontAlgn="b"/>
                      <a:r>
                        <a:rPr lang="en-US" sz="1500" b="1" i="0" u="none" strike="noStrike" dirty="0">
                          <a:solidFill>
                            <a:srgbClr val="FFFFFF"/>
                          </a:solidFill>
                          <a:effectLst/>
                          <a:latin typeface="Arial"/>
                        </a:rPr>
                        <a:t> Afghanistan</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a:solidFill>
                            <a:srgbClr val="000000"/>
                          </a:solidFill>
                          <a:effectLst/>
                          <a:latin typeface="Arial"/>
                        </a:rPr>
                        <a:t>NO INFO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00945">
                <a:tc gridSpan="2">
                  <a:txBody>
                    <a:bodyPr/>
                    <a:lstStyle/>
                    <a:p>
                      <a:pPr algn="l" fontAlgn="b"/>
                      <a:r>
                        <a:rPr lang="en-US" sz="1500" b="1" i="0" u="none" strike="noStrike" dirty="0">
                          <a:solidFill>
                            <a:srgbClr val="FFFFFF"/>
                          </a:solidFill>
                          <a:effectLst/>
                          <a:latin typeface="Arial"/>
                        </a:rPr>
                        <a:t> Bangladesh</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dirty="0">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300945">
                <a:tc gridSpan="2">
                  <a:txBody>
                    <a:bodyPr/>
                    <a:lstStyle/>
                    <a:p>
                      <a:pPr algn="l" fontAlgn="b"/>
                      <a:r>
                        <a:rPr lang="en-US" sz="1500" b="1" i="0" u="none" strike="noStrike" dirty="0">
                          <a:solidFill>
                            <a:srgbClr val="FFFFFF"/>
                          </a:solidFill>
                          <a:effectLst/>
                          <a:latin typeface="Arial"/>
                        </a:rPr>
                        <a:t> Bhutan</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4"/>
                  </a:ext>
                </a:extLst>
              </a:tr>
              <a:tr h="300945">
                <a:tc gridSpan="2">
                  <a:txBody>
                    <a:bodyPr/>
                    <a:lstStyle/>
                    <a:p>
                      <a:pPr algn="l" fontAlgn="b"/>
                      <a:r>
                        <a:rPr lang="en-US" sz="1500" b="1" i="0" u="none" strike="noStrike" dirty="0">
                          <a:solidFill>
                            <a:srgbClr val="FFFFFF"/>
                          </a:solidFill>
                          <a:effectLst/>
                          <a:latin typeface="Arial"/>
                        </a:rPr>
                        <a:t> India</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300945">
                <a:tc gridSpan="2">
                  <a:txBody>
                    <a:bodyPr/>
                    <a:lstStyle/>
                    <a:p>
                      <a:pPr algn="l" fontAlgn="b"/>
                      <a:r>
                        <a:rPr lang="en-US" sz="1500" b="1" i="0" u="none" strike="noStrike" dirty="0">
                          <a:solidFill>
                            <a:srgbClr val="FFFFFF"/>
                          </a:solidFill>
                          <a:effectLst/>
                          <a:latin typeface="Arial"/>
                        </a:rPr>
                        <a:t> Maldives</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a:solidFill>
                            <a:srgbClr val="000000"/>
                          </a:solidFill>
                          <a:effectLst/>
                          <a:latin typeface="Arial"/>
                        </a:rPr>
                        <a:t>NO INFO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00945">
                <a:tc gridSpan="2">
                  <a:txBody>
                    <a:bodyPr/>
                    <a:lstStyle/>
                    <a:p>
                      <a:pPr algn="l" fontAlgn="b"/>
                      <a:r>
                        <a:rPr lang="en-US" sz="1500" b="1" i="0" u="none" strike="noStrike" dirty="0">
                          <a:solidFill>
                            <a:srgbClr val="FFFFFF"/>
                          </a:solidFill>
                          <a:effectLst/>
                          <a:latin typeface="Arial"/>
                        </a:rPr>
                        <a:t> Nepal</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dirty="0">
                          <a:solidFill>
                            <a:srgbClr val="000000"/>
                          </a:solidFill>
                          <a:effectLst/>
                          <a:latin typeface="Arial"/>
                        </a:rPr>
                        <a:t>NO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7"/>
                  </a:ext>
                </a:extLst>
              </a:tr>
              <a:tr h="300945">
                <a:tc gridSpan="2">
                  <a:txBody>
                    <a:bodyPr/>
                    <a:lstStyle/>
                    <a:p>
                      <a:pPr algn="l" fontAlgn="b"/>
                      <a:r>
                        <a:rPr lang="en-US" sz="1500" b="1" i="0" u="none" strike="noStrike" dirty="0">
                          <a:solidFill>
                            <a:srgbClr val="FFFFFF"/>
                          </a:solidFill>
                          <a:effectLst/>
                          <a:latin typeface="Arial"/>
                        </a:rPr>
                        <a:t> Pakistan</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dirty="0">
                          <a:solidFill>
                            <a:srgbClr val="000000"/>
                          </a:solidFill>
                          <a:effectLst/>
                          <a:latin typeface="Arial"/>
                        </a:rPr>
                        <a:t>NO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300" b="1" i="0" u="none" strike="noStrike">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300" b="1" i="0" u="none" strike="noStrike">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300945">
                <a:tc gridSpan="2">
                  <a:txBody>
                    <a:bodyPr/>
                    <a:lstStyle/>
                    <a:p>
                      <a:pPr algn="l" fontAlgn="b"/>
                      <a:r>
                        <a:rPr lang="en-US" sz="1500" b="1" i="0" u="none" strike="noStrike" dirty="0">
                          <a:solidFill>
                            <a:srgbClr val="FFFFFF"/>
                          </a:solidFill>
                          <a:effectLst/>
                          <a:latin typeface="Arial"/>
                        </a:rPr>
                        <a:t> Sri Lanka</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300" b="1" i="0" u="none" strike="noStrike">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300" b="1" i="0" u="none" strike="noStrike">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3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bl>
          </a:graphicData>
        </a:graphic>
      </p:graphicFrame>
      <p:sp>
        <p:nvSpPr>
          <p:cNvPr id="6" name="Rectangle 5"/>
          <p:cNvSpPr/>
          <p:nvPr/>
        </p:nvSpPr>
        <p:spPr>
          <a:xfrm>
            <a:off x="119336" y="6520743"/>
            <a:ext cx="9481864" cy="215444"/>
          </a:xfrm>
          <a:prstGeom prst="rect">
            <a:avLst/>
          </a:prstGeom>
        </p:spPr>
        <p:txBody>
          <a:bodyPr wrap="square">
            <a:spAutoFit/>
          </a:bodyPr>
          <a:lstStyle/>
          <a:p>
            <a:r>
              <a:rPr lang="en-US" sz="800" dirty="0">
                <a:cs typeface="Arial" pitchFamily="34" charset="0"/>
              </a:rPr>
              <a:t>Source: Prepared by </a:t>
            </a:r>
            <a:r>
              <a:rPr lang="en-US" sz="800" dirty="0">
                <a:cs typeface="Arial" pitchFamily="34" charset="0"/>
                <a:hlinkClick r:id="rId2"/>
              </a:rPr>
              <a:t>www.aidsdatahub.org</a:t>
            </a:r>
            <a:r>
              <a:rPr lang="en-US" sz="800" dirty="0">
                <a:cs typeface="Arial" pitchFamily="34" charset="0"/>
              </a:rPr>
              <a:t> based on UNAIDS, UNDP, UNFPA, and UNODC. (2014). Punitive Laws Hindering the HIV Response in Asia and the Pacific in October 2014</a:t>
            </a:r>
            <a:endParaRPr lang="en-GB" sz="800" dirty="0">
              <a:cs typeface="Arial" pitchFamily="34" charset="0"/>
            </a:endParaRPr>
          </a:p>
        </p:txBody>
      </p:sp>
    </p:spTree>
    <p:extLst>
      <p:ext uri="{BB962C8B-B14F-4D97-AF65-F5344CB8AC3E}">
        <p14:creationId xmlns:p14="http://schemas.microsoft.com/office/powerpoint/2010/main" val="187791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320" y="-69676"/>
            <a:ext cx="8553128" cy="618356"/>
          </a:xfrm>
        </p:spPr>
        <p:txBody>
          <a:bodyPr vert="horz" lIns="91440" tIns="45720" rIns="91440" bIns="45720" rtlCol="0" anchor="ctr">
            <a:noAutofit/>
          </a:bodyPr>
          <a:lstStyle/>
          <a:p>
            <a:pPr algn="l" eaLnBrk="0" fontAlgn="base" hangingPunct="0">
              <a:spcAft>
                <a:spcPct val="0"/>
              </a:spcAft>
            </a:pPr>
            <a:r>
              <a:rPr lang="en-US" sz="2400" b="1" dirty="0">
                <a:solidFill>
                  <a:srgbClr val="C00000"/>
                </a:solidFill>
              </a:rPr>
              <a:t>People who inject drugs size estimates</a:t>
            </a:r>
            <a:endParaRPr lang="en-GB" sz="2400" b="1" dirty="0">
              <a:solidFill>
                <a:srgbClr val="C0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06150746"/>
              </p:ext>
            </p:extLst>
          </p:nvPr>
        </p:nvGraphicFramePr>
        <p:xfrm>
          <a:off x="767408" y="431824"/>
          <a:ext cx="10729193" cy="6061759"/>
        </p:xfrm>
        <a:graphic>
          <a:graphicData uri="http://schemas.openxmlformats.org/drawingml/2006/table">
            <a:tbl>
              <a:tblPr firstRow="1" bandRow="1">
                <a:tableStyleId>{F5AB1C69-6EDB-4FF4-983F-18BD219EF322}</a:tableStyleId>
              </a:tblPr>
              <a:tblGrid>
                <a:gridCol w="1325664">
                  <a:extLst>
                    <a:ext uri="{9D8B030D-6E8A-4147-A177-3AD203B41FA5}">
                      <a16:colId xmlns:a16="http://schemas.microsoft.com/office/drawing/2014/main" val="20000"/>
                    </a:ext>
                  </a:extLst>
                </a:gridCol>
                <a:gridCol w="1375129">
                  <a:extLst>
                    <a:ext uri="{9D8B030D-6E8A-4147-A177-3AD203B41FA5}">
                      <a16:colId xmlns:a16="http://schemas.microsoft.com/office/drawing/2014/main" val="20001"/>
                    </a:ext>
                  </a:extLst>
                </a:gridCol>
                <a:gridCol w="6239983">
                  <a:extLst>
                    <a:ext uri="{9D8B030D-6E8A-4147-A177-3AD203B41FA5}">
                      <a16:colId xmlns:a16="http://schemas.microsoft.com/office/drawing/2014/main" val="20002"/>
                    </a:ext>
                  </a:extLst>
                </a:gridCol>
                <a:gridCol w="951889">
                  <a:extLst>
                    <a:ext uri="{9D8B030D-6E8A-4147-A177-3AD203B41FA5}">
                      <a16:colId xmlns:a16="http://schemas.microsoft.com/office/drawing/2014/main" val="20003"/>
                    </a:ext>
                  </a:extLst>
                </a:gridCol>
                <a:gridCol w="836528">
                  <a:extLst>
                    <a:ext uri="{9D8B030D-6E8A-4147-A177-3AD203B41FA5}">
                      <a16:colId xmlns:a16="http://schemas.microsoft.com/office/drawing/2014/main" val="20004"/>
                    </a:ext>
                  </a:extLst>
                </a:gridCol>
              </a:tblGrid>
              <a:tr h="440762">
                <a:tc>
                  <a:txBody>
                    <a:bodyPr/>
                    <a:lstStyle/>
                    <a:p>
                      <a:pPr algn="ctr"/>
                      <a:r>
                        <a:rPr lang="en-US" sz="1200" dirty="0">
                          <a:latin typeface="Arial" panose="020B0604020202020204" pitchFamily="34" charset="0"/>
                          <a:cs typeface="Arial" panose="020B0604020202020204" pitchFamily="34" charset="0"/>
                        </a:rPr>
                        <a:t>Country</a:t>
                      </a:r>
                      <a:endParaRPr lang="en-GB" sz="1200" dirty="0">
                        <a:latin typeface="Arial" panose="020B0604020202020204" pitchFamily="34" charset="0"/>
                        <a:cs typeface="Arial" panose="020B0604020202020204" pitchFamily="34" charset="0"/>
                      </a:endParaRPr>
                    </a:p>
                  </a:txBody>
                  <a:tcPr marL="40973" marR="40973" marT="20485" marB="20485" anchor="ctr"/>
                </a:tc>
                <a:tc>
                  <a:txBody>
                    <a:bodyPr/>
                    <a:lstStyle/>
                    <a:p>
                      <a:pPr algn="ctr"/>
                      <a:r>
                        <a:rPr lang="en-US" sz="1200" dirty="0">
                          <a:latin typeface="Arial" panose="020B0604020202020204" pitchFamily="34" charset="0"/>
                          <a:cs typeface="Arial" panose="020B0604020202020204" pitchFamily="34" charset="0"/>
                        </a:rPr>
                        <a:t>Estimated size</a:t>
                      </a:r>
                      <a:endParaRPr lang="en-GB" sz="1200" dirty="0">
                        <a:latin typeface="Arial" panose="020B0604020202020204" pitchFamily="34" charset="0"/>
                        <a:cs typeface="Arial" panose="020B0604020202020204" pitchFamily="34" charset="0"/>
                      </a:endParaRPr>
                    </a:p>
                  </a:txBody>
                  <a:tcPr marL="40973" marR="40973" marT="20485" marB="20485" anchor="ctr"/>
                </a:tc>
                <a:tc>
                  <a:txBody>
                    <a:bodyPr/>
                    <a:lstStyle/>
                    <a:p>
                      <a:pPr algn="ctr"/>
                      <a:r>
                        <a:rPr lang="en-US" sz="1200" dirty="0">
                          <a:latin typeface="Arial" panose="020B0604020202020204" pitchFamily="34" charset="0"/>
                          <a:cs typeface="Arial" panose="020B0604020202020204" pitchFamily="34" charset="0"/>
                        </a:rPr>
                        <a:t>    </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Definition		</a:t>
                      </a:r>
                      <a:endParaRPr lang="en-GB" sz="1200" dirty="0">
                        <a:latin typeface="Arial" panose="020B0604020202020204" pitchFamily="34" charset="0"/>
                        <a:cs typeface="Arial" panose="020B0604020202020204" pitchFamily="34" charset="0"/>
                      </a:endParaRPr>
                    </a:p>
                  </a:txBody>
                  <a:tcPr marL="40973" marR="40973" marT="20485" marB="20485" anchor="ctr"/>
                </a:tc>
                <a:tc>
                  <a:txBody>
                    <a:bodyPr/>
                    <a:lstStyle/>
                    <a:p>
                      <a:pPr algn="ctr"/>
                      <a:r>
                        <a:rPr lang="en-US" sz="1200" dirty="0">
                          <a:latin typeface="Arial" panose="020B0604020202020204" pitchFamily="34" charset="0"/>
                          <a:cs typeface="Arial" panose="020B0604020202020204" pitchFamily="34" charset="0"/>
                        </a:rPr>
                        <a:t>Males </a:t>
                      </a:r>
                    </a:p>
                    <a:p>
                      <a:pPr algn="ctr"/>
                      <a:r>
                        <a:rPr lang="en-US" sz="1200" dirty="0">
                          <a:latin typeface="Arial" panose="020B0604020202020204" pitchFamily="34" charset="0"/>
                          <a:cs typeface="Arial" panose="020B0604020202020204" pitchFamily="34" charset="0"/>
                        </a:rPr>
                        <a:t>(15-49)</a:t>
                      </a:r>
                      <a:endParaRPr lang="en-GB" sz="1200" dirty="0">
                        <a:latin typeface="Arial" panose="020B0604020202020204" pitchFamily="34" charset="0"/>
                        <a:cs typeface="Arial" panose="020B0604020202020204" pitchFamily="34" charset="0"/>
                      </a:endParaRPr>
                    </a:p>
                  </a:txBody>
                  <a:tcPr marL="40973" marR="40973" marT="20485" marB="2048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As% of</a:t>
                      </a:r>
                      <a:r>
                        <a:rPr lang="en-US" sz="1200" baseline="0" dirty="0">
                          <a:latin typeface="Arial" panose="020B0604020202020204" pitchFamily="34" charset="0"/>
                          <a:cs typeface="Arial" panose="020B0604020202020204" pitchFamily="34" charset="0"/>
                        </a:rPr>
                        <a:t> males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(15-49)</a:t>
                      </a:r>
                      <a:endParaRPr lang="en-US" sz="1200" dirty="0">
                        <a:latin typeface="Arial" panose="020B0604020202020204" pitchFamily="34" charset="0"/>
                        <a:cs typeface="Arial" panose="020B0604020202020204" pitchFamily="34" charset="0"/>
                      </a:endParaRPr>
                    </a:p>
                  </a:txBody>
                  <a:tcPr marL="40973" marR="40973" marT="20485" marB="20485"/>
                </a:tc>
                <a:extLst>
                  <a:ext uri="{0D108BD9-81ED-4DB2-BD59-A6C34878D82A}">
                    <a16:rowId xmlns:a16="http://schemas.microsoft.com/office/drawing/2014/main" val="10000"/>
                  </a:ext>
                </a:extLst>
              </a:tr>
              <a:tr h="319388">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Afghanistan(2015)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40,900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 Information</a:t>
                      </a:r>
                      <a:r>
                        <a:rPr lang="en-US" sz="1000" kern="1200" baseline="0" dirty="0">
                          <a:latin typeface="Arial" panose="020B0604020202020204" pitchFamily="34" charset="0"/>
                          <a:cs typeface="Arial" panose="020B0604020202020204" pitchFamily="34" charset="0"/>
                        </a:rPr>
                        <a:t> n</a:t>
                      </a:r>
                      <a:r>
                        <a:rPr lang="en-US" sz="1000" kern="1200" dirty="0">
                          <a:latin typeface="Arial" panose="020B0604020202020204" pitchFamily="34" charset="0"/>
                          <a:cs typeface="Arial" panose="020B0604020202020204" pitchFamily="34" charset="0"/>
                        </a:rPr>
                        <a:t>ot</a:t>
                      </a:r>
                      <a:r>
                        <a:rPr lang="en-US" sz="1000" kern="1200" baseline="0" dirty="0">
                          <a:latin typeface="Arial" panose="020B0604020202020204" pitchFamily="34" charset="0"/>
                          <a:cs typeface="Arial" panose="020B0604020202020204" pitchFamily="34" charset="0"/>
                        </a:rPr>
                        <a: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8,049,121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1"/>
                  </a:ext>
                </a:extLst>
              </a:tr>
              <a:tr h="301423">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Australia(2005)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215,000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l" defTabSz="914400" rtl="0" eaLnBrk="1" latinLnBrk="0" hangingPunct="1"/>
                      <a:r>
                        <a:rPr lang="en-US" sz="1000" dirty="0">
                          <a:latin typeface="Arial" panose="020B0604020202020204" pitchFamily="34" charset="0"/>
                          <a:cs typeface="Arial" panose="020B0604020202020204" pitchFamily="34" charset="0"/>
                        </a:rPr>
                        <a:t> </a:t>
                      </a:r>
                      <a:r>
                        <a:rPr lang="en-US" sz="1000" kern="1200" dirty="0">
                          <a:latin typeface="Arial" panose="020B0604020202020204" pitchFamily="34" charset="0"/>
                          <a:cs typeface="Arial" panose="020B0604020202020204" pitchFamily="34" charset="0"/>
                        </a:rPr>
                        <a:t>Information</a:t>
                      </a:r>
                      <a:r>
                        <a:rPr lang="en-US" sz="1000" kern="1200" baseline="0" dirty="0">
                          <a:latin typeface="Arial" panose="020B0604020202020204" pitchFamily="34" charset="0"/>
                          <a:cs typeface="Arial" panose="020B0604020202020204" pitchFamily="34" charset="0"/>
                        </a:rPr>
                        <a:t> n</a:t>
                      </a:r>
                      <a:r>
                        <a:rPr lang="en-US" sz="1000" kern="1200" dirty="0">
                          <a:latin typeface="Arial" panose="020B0604020202020204" pitchFamily="34" charset="0"/>
                          <a:cs typeface="Arial" panose="020B0604020202020204" pitchFamily="34" charset="0"/>
                        </a:rPr>
                        <a:t>ot</a:t>
                      </a:r>
                      <a:r>
                        <a:rPr lang="en-US" sz="1000" kern="1200" baseline="0" dirty="0">
                          <a:latin typeface="Arial" panose="020B0604020202020204" pitchFamily="34" charset="0"/>
                          <a:cs typeface="Arial" panose="020B0604020202020204" pitchFamily="34" charset="0"/>
                        </a:rPr>
                        <a: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5,822,784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2"/>
                  </a:ext>
                </a:extLst>
              </a:tr>
              <a:tr h="525970">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Bangladesh(2015)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33,067 (Total)</a:t>
                      </a:r>
                    </a:p>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32,021 (Male)</a:t>
                      </a:r>
                    </a:p>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1045 (Female)</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l" defTabSz="914400" rtl="0" eaLnBrk="1" latinLnBrk="0" hangingPunct="1"/>
                      <a:r>
                        <a:rPr lang="en-US" sz="1000" kern="1200" dirty="0">
                          <a:latin typeface="Arial" panose="020B0604020202020204" pitchFamily="34" charset="0"/>
                          <a:cs typeface="Arial" panose="020B0604020202020204" pitchFamily="34" charset="0"/>
                        </a:rPr>
                        <a:t> Males who injected drugs within the last 1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 Females who injected drugs within the last 1 year</a:t>
                      </a:r>
                      <a:endParaRPr lang="en-US"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45,033,462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3"/>
                  </a:ext>
                </a:extLst>
              </a:tr>
              <a:tr h="484217">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Cambodia(2012)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1300 (Total)</a:t>
                      </a:r>
                    </a:p>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1124 (Male)</a:t>
                      </a:r>
                    </a:p>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176</a:t>
                      </a:r>
                      <a:r>
                        <a:rPr lang="en-US" sz="1000" u="none" strike="noStrike" kern="1200" baseline="0" dirty="0">
                          <a:effectLst/>
                          <a:latin typeface="Arial" panose="020B0604020202020204" pitchFamily="34" charset="0"/>
                          <a:cs typeface="Arial" panose="020B0604020202020204" pitchFamily="34" charset="0"/>
                        </a:rPr>
                        <a:t> (Female)</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US" sz="1000" kern="1200" dirty="0">
                          <a:latin typeface="Arial" panose="020B0604020202020204" pitchFamily="34" charset="0"/>
                          <a:cs typeface="Arial" panose="020B0604020202020204" pitchFamily="34" charset="0"/>
                        </a:rPr>
                        <a:t>18+yrs; who injected drugs at least one time in the last</a:t>
                      </a:r>
                      <a:r>
                        <a:rPr lang="en-US" sz="1000" kern="1200" baseline="0" dirty="0">
                          <a:latin typeface="Arial" panose="020B0604020202020204" pitchFamily="34" charset="0"/>
                          <a:cs typeface="Arial" panose="020B0604020202020204" pitchFamily="34" charset="0"/>
                        </a:rPr>
                        <a:t> 1 year</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3,966,282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4"/>
                  </a:ext>
                </a:extLst>
              </a:tr>
              <a:tr h="292844">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China(2013)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1,930,000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algn="just"/>
                      <a:r>
                        <a:rPr lang="en-US" sz="1000" dirty="0">
                          <a:latin typeface="Arial" panose="020B0604020202020204" pitchFamily="34" charset="0"/>
                          <a:cs typeface="Arial" panose="020B0604020202020204" pitchFamily="34" charset="0"/>
                        </a:rPr>
                        <a:t>Persons who ever injected drugs</a:t>
                      </a:r>
                      <a:endParaRPr lang="en-GB" sz="1000" dirty="0">
                        <a:latin typeface="Arial" panose="020B0604020202020204" pitchFamily="34" charset="0"/>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400,323,128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5"/>
                  </a:ext>
                </a:extLst>
              </a:tr>
              <a:tr h="334174">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India(2009)*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177,000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kern="1200" dirty="0">
                          <a:effectLst/>
                          <a:latin typeface="Arial" panose="020B0604020202020204" pitchFamily="34" charset="0"/>
                          <a:cs typeface="Arial" panose="020B0604020202020204" pitchFamily="34" charset="0"/>
                        </a:rPr>
                        <a:t>365,281,206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6"/>
                  </a:ext>
                </a:extLst>
              </a:tr>
              <a:tr h="334598">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Indonesia(2016)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33,492 (Male)</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US" sz="1000" kern="1200" dirty="0">
                          <a:latin typeface="Arial" panose="020B0604020202020204" pitchFamily="34" charset="0"/>
                          <a:cs typeface="Arial" panose="020B0604020202020204" pitchFamily="34" charset="0"/>
                        </a:rPr>
                        <a:t>People aged 15 years or older who injected drugs categorized as narcotics in the last 12 months</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71,618,154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0.05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7"/>
                  </a:ext>
                </a:extLst>
              </a:tr>
              <a:tr h="320086">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Lao PDR</a:t>
                      </a:r>
                      <a:r>
                        <a:rPr lang="en-GB" sz="1000" u="none" strike="noStrike" kern="1200" baseline="0" dirty="0">
                          <a:effectLst/>
                          <a:latin typeface="Arial" panose="020B0604020202020204" pitchFamily="34" charset="0"/>
                          <a:cs typeface="Arial" panose="020B0604020202020204" pitchFamily="34" charset="0"/>
                        </a:rPr>
                        <a:t> </a:t>
                      </a:r>
                      <a:r>
                        <a:rPr lang="en-GB" sz="1000" u="none" strike="noStrike" kern="1200" dirty="0">
                          <a:effectLst/>
                          <a:latin typeface="Arial" panose="020B0604020202020204" pitchFamily="34" charset="0"/>
                          <a:cs typeface="Arial" panose="020B0604020202020204" pitchFamily="34" charset="0"/>
                        </a:rPr>
                        <a:t>(2018)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1600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Information not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1,817,676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US" sz="1000" u="none" strike="noStrike" kern="1200" dirty="0">
                          <a:effectLst/>
                          <a:latin typeface="Arial" panose="020B0604020202020204" pitchFamily="34" charset="0"/>
                          <a:cs typeface="Arial" panose="020B0604020202020204" pitchFamily="34" charset="0"/>
                        </a:rPr>
                        <a:t>0.1</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31904637"/>
                  </a:ext>
                </a:extLst>
              </a:tr>
              <a:tr h="320086">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Malaysia(2017)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120,000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Males 18+ </a:t>
                      </a:r>
                      <a:r>
                        <a:rPr lang="en-US" sz="1000" kern="1200" dirty="0" err="1">
                          <a:latin typeface="Arial" panose="020B0604020202020204" pitchFamily="34" charset="0"/>
                          <a:cs typeface="Arial" panose="020B0604020202020204" pitchFamily="34" charset="0"/>
                        </a:rPr>
                        <a:t>yrs</a:t>
                      </a:r>
                      <a:r>
                        <a:rPr lang="en-US" sz="1000" kern="1200" dirty="0">
                          <a:latin typeface="Arial" panose="020B0604020202020204" pitchFamily="34" charset="0"/>
                          <a:cs typeface="Arial" panose="020B0604020202020204" pitchFamily="34" charset="0"/>
                        </a:rPr>
                        <a:t>;</a:t>
                      </a:r>
                      <a:r>
                        <a:rPr lang="en-US" sz="1000" kern="1200" baseline="0" dirty="0">
                          <a:latin typeface="Arial" panose="020B0604020202020204" pitchFamily="34" charset="0"/>
                          <a:cs typeface="Arial" panose="020B0604020202020204" pitchFamily="34" charset="0"/>
                        </a:rPr>
                        <a:t> who injected drugs in the last 6 months</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8,472,244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8"/>
                  </a:ext>
                </a:extLst>
              </a:tr>
              <a:tr h="320086">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Myanmar(2017)</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93,000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Males 15+ </a:t>
                      </a:r>
                      <a:r>
                        <a:rPr lang="en-US" sz="1000" kern="1200" dirty="0" err="1">
                          <a:latin typeface="Arial" panose="020B0604020202020204" pitchFamily="34" charset="0"/>
                          <a:cs typeface="Arial" panose="020B0604020202020204" pitchFamily="34" charset="0"/>
                        </a:rPr>
                        <a:t>yrs</a:t>
                      </a:r>
                      <a:r>
                        <a:rPr lang="en-US" sz="1000" kern="1200" dirty="0">
                          <a:latin typeface="Arial" panose="020B0604020202020204" pitchFamily="34" charset="0"/>
                          <a:cs typeface="Arial" panose="020B0604020202020204" pitchFamily="34" charset="0"/>
                        </a:rPr>
                        <a:t>, who injected drugs for non-medical purposes in the past one month</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14,191,807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09"/>
                  </a:ext>
                </a:extLst>
              </a:tr>
              <a:tr h="320086">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Nepal(2016)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30,868</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l" defTabSz="914400" rtl="0" eaLnBrk="1" latinLnBrk="0" hangingPunct="1"/>
                      <a:r>
                        <a:rPr lang="en-US" sz="1000" kern="1200" dirty="0">
                          <a:latin typeface="Arial" panose="020B0604020202020204" pitchFamily="34" charset="0"/>
                          <a:cs typeface="Arial" panose="020B0604020202020204" pitchFamily="34" charset="0"/>
                        </a:rPr>
                        <a:t>People who inject various drugs into their muscles or veins for the purpose of intoxication in the last 12 months</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kern="1200" dirty="0">
                          <a:effectLst/>
                          <a:latin typeface="Arial" panose="020B0604020202020204" pitchFamily="34" charset="0"/>
                          <a:cs typeface="Arial" panose="020B0604020202020204" pitchFamily="34" charset="0"/>
                        </a:rPr>
                        <a:t>7,145,550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0.4</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0"/>
                  </a:ext>
                </a:extLst>
              </a:tr>
              <a:tr h="334598">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Pakistan(2016)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113,776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US" sz="1000" kern="1200" dirty="0">
                          <a:latin typeface="Arial" panose="020B0604020202020204" pitchFamily="34" charset="0"/>
                          <a:cs typeface="Arial" panose="020B0604020202020204" pitchFamily="34" charset="0"/>
                        </a:rPr>
                        <a:t>Persons 15+</a:t>
                      </a:r>
                      <a:r>
                        <a:rPr lang="en-US" sz="1000" kern="1200" baseline="0" dirty="0">
                          <a:latin typeface="Arial" panose="020B0604020202020204" pitchFamily="34" charset="0"/>
                          <a:cs typeface="Arial" panose="020B0604020202020204" pitchFamily="34" charset="0"/>
                        </a:rPr>
                        <a:t> </a:t>
                      </a:r>
                      <a:r>
                        <a:rPr lang="en-US" sz="1000" kern="1200" baseline="0" dirty="0" err="1">
                          <a:latin typeface="Arial" panose="020B0604020202020204" pitchFamily="34" charset="0"/>
                          <a:cs typeface="Arial" panose="020B0604020202020204" pitchFamily="34" charset="0"/>
                        </a:rPr>
                        <a:t>yrs</a:t>
                      </a:r>
                      <a:r>
                        <a:rPr lang="en-US" sz="1000" kern="1200" baseline="0" dirty="0">
                          <a:latin typeface="Arial" panose="020B0604020202020204" pitchFamily="34" charset="0"/>
                          <a:cs typeface="Arial" panose="020B0604020202020204" pitchFamily="34" charset="0"/>
                        </a:rPr>
                        <a:t>; who injected drugs regularly, for non-therapeutic purposes in the last 6 months</a:t>
                      </a:r>
                      <a:endParaRPr lang="en-US"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a:effectLst/>
                          <a:latin typeface="Arial" panose="020B0604020202020204" pitchFamily="34" charset="0"/>
                          <a:cs typeface="Arial" panose="020B0604020202020204" pitchFamily="34" charset="0"/>
                        </a:rPr>
                        <a:t>51,045,195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1"/>
                  </a:ext>
                </a:extLst>
              </a:tr>
              <a:tr h="336129">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Philippines(2015)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10000 -21700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Males</a:t>
                      </a:r>
                      <a:r>
                        <a:rPr lang="en-US" sz="1000" kern="1200" baseline="0" dirty="0">
                          <a:latin typeface="Arial" panose="020B0604020202020204" pitchFamily="34" charset="0"/>
                          <a:cs typeface="Arial" panose="020B0604020202020204" pitchFamily="34" charset="0"/>
                        </a:rPr>
                        <a:t> 15+ </a:t>
                      </a:r>
                      <a:r>
                        <a:rPr lang="en-US" sz="1000" kern="1200" baseline="0" dirty="0" err="1">
                          <a:latin typeface="Arial" panose="020B0604020202020204" pitchFamily="34" charset="0"/>
                          <a:cs typeface="Arial" panose="020B0604020202020204" pitchFamily="34" charset="0"/>
                        </a:rPr>
                        <a:t>yrs</a:t>
                      </a:r>
                      <a:r>
                        <a:rPr lang="en-US" sz="1000" kern="1200" baseline="0" dirty="0">
                          <a:latin typeface="Arial" panose="020B0604020202020204" pitchFamily="34" charset="0"/>
                          <a:cs typeface="Arial" panose="020B0604020202020204" pitchFamily="34" charset="0"/>
                        </a:rPr>
                        <a:t>; who injected drugs for non-medical purposes in the last six months</a:t>
                      </a:r>
                      <a:endParaRPr lang="en-US"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24,435,734</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0.04 -0.09</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2"/>
                  </a:ext>
                </a:extLst>
              </a:tr>
              <a:tr h="265102">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Sri Lanka(2013)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423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just" defTabSz="914400" rtl="0" eaLnBrk="1" latinLnBrk="0" hangingPunct="1"/>
                      <a:r>
                        <a:rPr lang="en-US" sz="1000" kern="1200" baseline="0" dirty="0">
                          <a:latin typeface="Arial" panose="020B0604020202020204" pitchFamily="34" charset="0"/>
                          <a:cs typeface="Arial" panose="020B0604020202020204" pitchFamily="34" charset="0"/>
                        </a:rPr>
                        <a:t>Persons who are currently injecting drugs</a:t>
                      </a:r>
                      <a:endParaRPr lang="en-GB" sz="1000" b="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5,049,250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0.01</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3"/>
                  </a:ext>
                </a:extLst>
              </a:tr>
              <a:tr h="320513">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Thailand(2015)</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42,650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People who inject drugs at least once within the last month</a:t>
                      </a:r>
                      <a:endParaRPr lang="en-US" sz="1000" b="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17,685,689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0.2</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4"/>
                  </a:ext>
                </a:extLst>
              </a:tr>
              <a:tr h="317165">
                <a:tc>
                  <a:txBody>
                    <a:bodyPr/>
                    <a:lstStyle/>
                    <a:p>
                      <a:pPr marL="0" algn="just"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 Viet Nam(2013)</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271,506</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kern="1200" dirty="0">
                          <a:latin typeface="Arial" panose="020B0604020202020204" pitchFamily="34" charset="0"/>
                          <a:cs typeface="Arial" panose="020B0604020202020204" pitchFamily="34" charset="0"/>
                        </a:rPr>
                        <a:t> Information</a:t>
                      </a:r>
                      <a:r>
                        <a:rPr lang="en-US" sz="1000" kern="1200" baseline="0" dirty="0">
                          <a:latin typeface="Arial" panose="020B0604020202020204" pitchFamily="34" charset="0"/>
                          <a:cs typeface="Arial" panose="020B0604020202020204" pitchFamily="34" charset="0"/>
                        </a:rPr>
                        <a:t> n</a:t>
                      </a:r>
                      <a:r>
                        <a:rPr lang="en-US" sz="1000" kern="1200" dirty="0">
                          <a:latin typeface="Arial" panose="020B0604020202020204" pitchFamily="34" charset="0"/>
                          <a:cs typeface="Arial" panose="020B0604020202020204" pitchFamily="34" charset="0"/>
                        </a:rPr>
                        <a:t>ot</a:t>
                      </a:r>
                      <a:r>
                        <a:rPr lang="en-US" sz="1000" kern="1200" baseline="0" dirty="0">
                          <a:latin typeface="Arial" panose="020B0604020202020204" pitchFamily="34" charset="0"/>
                          <a:cs typeface="Arial" panose="020B0604020202020204" pitchFamily="34" charset="0"/>
                        </a:rPr>
                        <a:t> available </a:t>
                      </a:r>
                      <a:endParaRPr lang="en-GB" sz="10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26,182,125 </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GB" sz="1000" u="none" strike="noStrike" kern="1200" dirty="0">
                          <a:effectLst/>
                          <a:latin typeface="Arial" panose="020B0604020202020204" pitchFamily="34" charset="0"/>
                          <a:cs typeface="Arial" panose="020B0604020202020204" pitchFamily="34" charset="0"/>
                        </a:rPr>
                        <a:t>1.0</a:t>
                      </a:r>
                      <a:endParaRPr lang="en-GB" sz="10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10015"/>
                  </a:ext>
                </a:extLst>
              </a:tr>
            </a:tbl>
          </a:graphicData>
        </a:graphic>
      </p:graphicFrame>
      <p:sp>
        <p:nvSpPr>
          <p:cNvPr id="5" name="TextBox 4">
            <a:extLst>
              <a:ext uri="{FF2B5EF4-FFF2-40B4-BE49-F238E27FC236}">
                <a16:creationId xmlns:a16="http://schemas.microsoft.com/office/drawing/2014/main" id="{619D9A71-8681-4F15-8C54-F656E0C05917}"/>
              </a:ext>
            </a:extLst>
          </p:cNvPr>
          <p:cNvSpPr txBox="1"/>
          <p:nvPr/>
        </p:nvSpPr>
        <p:spPr>
          <a:xfrm>
            <a:off x="0" y="6678727"/>
            <a:ext cx="9295032" cy="200055"/>
          </a:xfrm>
          <a:prstGeom prst="rect">
            <a:avLst/>
          </a:prstGeom>
          <a:noFill/>
        </p:spPr>
        <p:txBody>
          <a:bodyPr wrap="square" rtlCol="0">
            <a:spAutoFit/>
          </a:bodyPr>
          <a:lstStyle/>
          <a:p>
            <a:pPr>
              <a:defRPr/>
            </a:pPr>
            <a:r>
              <a:rPr lang="en-US" sz="700" dirty="0">
                <a:solidFill>
                  <a:prstClr val="black"/>
                </a:solidFill>
                <a:cs typeface="Arial" panose="020B0604020202020204" pitchFamily="34" charset="0"/>
              </a:rPr>
              <a:t>Source: Global AIDS Monitoring reporting  2016 to 2018, China 2013 HIV estimation, and United Nations, Department of Economic and Social Affairs, Population Division (2017). World Population Prospects: The 2017 Revision</a:t>
            </a:r>
            <a:endParaRPr lang="en-GB" sz="700" dirty="0">
              <a:solidFill>
                <a:prstClr val="black"/>
              </a:solidFill>
              <a:cs typeface="Arial" panose="020B0604020202020204" pitchFamily="34" charset="0"/>
            </a:endParaRPr>
          </a:p>
        </p:txBody>
      </p:sp>
      <p:sp>
        <p:nvSpPr>
          <p:cNvPr id="6" name="TextBox 5">
            <a:extLst>
              <a:ext uri="{FF2B5EF4-FFF2-40B4-BE49-F238E27FC236}">
                <a16:creationId xmlns:a16="http://schemas.microsoft.com/office/drawing/2014/main" id="{3C8875F7-C984-4829-BDF2-F5BD717CECA5}"/>
              </a:ext>
            </a:extLst>
          </p:cNvPr>
          <p:cNvSpPr txBox="1"/>
          <p:nvPr/>
        </p:nvSpPr>
        <p:spPr>
          <a:xfrm>
            <a:off x="6275512" y="6507199"/>
            <a:ext cx="4392488" cy="200055"/>
          </a:xfrm>
          <a:prstGeom prst="rect">
            <a:avLst/>
          </a:prstGeom>
          <a:noFill/>
        </p:spPr>
        <p:txBody>
          <a:bodyPr wrap="square" rtlCol="0">
            <a:spAutoFit/>
          </a:bodyPr>
          <a:lstStyle/>
          <a:p>
            <a:pPr>
              <a:defRPr/>
            </a:pPr>
            <a:r>
              <a:rPr lang="en-US" sz="700" dirty="0">
                <a:solidFill>
                  <a:prstClr val="black"/>
                </a:solidFill>
                <a:cs typeface="Arial" panose="020B0604020202020204" pitchFamily="34" charset="0"/>
              </a:rPr>
              <a:t>* India reported 2009 PWID population estimates in latest Global AIDS Monitoring (GAM) 2018 reporting. </a:t>
            </a:r>
            <a:endParaRPr lang="en-GB" sz="700" dirty="0">
              <a:solidFill>
                <a:prstClr val="black"/>
              </a:solidFill>
              <a:cs typeface="Arial" panose="020B0604020202020204" pitchFamily="34" charset="0"/>
            </a:endParaRPr>
          </a:p>
        </p:txBody>
      </p:sp>
    </p:spTree>
    <p:extLst>
      <p:ext uri="{BB962C8B-B14F-4D97-AF65-F5344CB8AC3E}">
        <p14:creationId xmlns:p14="http://schemas.microsoft.com/office/powerpoint/2010/main" val="689939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 among PWID in South-East Asia</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40</a:t>
            </a:fld>
            <a:endParaRPr lang="th-TH"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27453862"/>
              </p:ext>
            </p:extLst>
          </p:nvPr>
        </p:nvGraphicFramePr>
        <p:xfrm>
          <a:off x="2063552" y="2492897"/>
          <a:ext cx="7704856" cy="3772761"/>
        </p:xfrm>
        <a:graphic>
          <a:graphicData uri="http://schemas.openxmlformats.org/drawingml/2006/table">
            <a:tbl>
              <a:tblPr/>
              <a:tblGrid>
                <a:gridCol w="1084471">
                  <a:extLst>
                    <a:ext uri="{9D8B030D-6E8A-4147-A177-3AD203B41FA5}">
                      <a16:colId xmlns:a16="http://schemas.microsoft.com/office/drawing/2014/main" val="20000"/>
                    </a:ext>
                  </a:extLst>
                </a:gridCol>
                <a:gridCol w="1084471">
                  <a:extLst>
                    <a:ext uri="{9D8B030D-6E8A-4147-A177-3AD203B41FA5}">
                      <a16:colId xmlns:a16="http://schemas.microsoft.com/office/drawing/2014/main" val="20001"/>
                    </a:ext>
                  </a:extLst>
                </a:gridCol>
                <a:gridCol w="2129198">
                  <a:extLst>
                    <a:ext uri="{9D8B030D-6E8A-4147-A177-3AD203B41FA5}">
                      <a16:colId xmlns:a16="http://schemas.microsoft.com/office/drawing/2014/main" val="20002"/>
                    </a:ext>
                  </a:extLst>
                </a:gridCol>
                <a:gridCol w="638759">
                  <a:extLst>
                    <a:ext uri="{9D8B030D-6E8A-4147-A177-3AD203B41FA5}">
                      <a16:colId xmlns:a16="http://schemas.microsoft.com/office/drawing/2014/main" val="20003"/>
                    </a:ext>
                  </a:extLst>
                </a:gridCol>
                <a:gridCol w="2129198">
                  <a:extLst>
                    <a:ext uri="{9D8B030D-6E8A-4147-A177-3AD203B41FA5}">
                      <a16:colId xmlns:a16="http://schemas.microsoft.com/office/drawing/2014/main" val="20004"/>
                    </a:ext>
                  </a:extLst>
                </a:gridCol>
                <a:gridCol w="638759">
                  <a:extLst>
                    <a:ext uri="{9D8B030D-6E8A-4147-A177-3AD203B41FA5}">
                      <a16:colId xmlns:a16="http://schemas.microsoft.com/office/drawing/2014/main" val="20005"/>
                    </a:ext>
                  </a:extLst>
                </a:gridCol>
              </a:tblGrid>
              <a:tr h="225190">
                <a:tc>
                  <a:txBody>
                    <a:bodyPr/>
                    <a:lstStyle/>
                    <a:p>
                      <a:pPr algn="ctr" fontAlgn="b"/>
                      <a:r>
                        <a:rPr lang="en-US" sz="1300" b="1" i="0" u="none" strike="noStrike" dirty="0">
                          <a:solidFill>
                            <a:srgbClr val="000000"/>
                          </a:solidFill>
                          <a:effectLst/>
                          <a:latin typeface="Arial"/>
                        </a:rPr>
                        <a:t> </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Arial"/>
                      </a:endParaRP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gridSpan="2">
                  <a:txBody>
                    <a:bodyPr/>
                    <a:lstStyle/>
                    <a:p>
                      <a:pPr algn="ctr" fontAlgn="t"/>
                      <a:r>
                        <a:rPr lang="en-US" sz="1600" b="1" i="0" u="none" strike="noStrike">
                          <a:solidFill>
                            <a:srgbClr val="FFFFFF"/>
                          </a:solidFill>
                          <a:effectLst/>
                          <a:latin typeface="Arial"/>
                        </a:rPr>
                        <a:t>Compulsory detention centres for people who use drugs</a:t>
                      </a:r>
                    </a:p>
                  </a:txBody>
                  <a:tcPr marL="8654" marR="8654" marT="8654"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tc rowSpan="2" gridSpan="2">
                  <a:txBody>
                    <a:bodyPr/>
                    <a:lstStyle/>
                    <a:p>
                      <a:pPr algn="ctr" fontAlgn="t"/>
                      <a:r>
                        <a:rPr lang="en-US" sz="1600" b="1" i="0" u="none" strike="noStrike" dirty="0">
                          <a:solidFill>
                            <a:srgbClr val="FFFFFF"/>
                          </a:solidFill>
                          <a:effectLst/>
                          <a:latin typeface="Arial"/>
                        </a:rPr>
                        <a:t>Death penalty for drug-related offences</a:t>
                      </a:r>
                    </a:p>
                  </a:txBody>
                  <a:tcPr marL="8654" marR="8654" marT="8654"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extLst>
                  <a:ext uri="{0D108BD9-81ED-4DB2-BD59-A6C34878D82A}">
                    <a16:rowId xmlns:a16="http://schemas.microsoft.com/office/drawing/2014/main" val="10000"/>
                  </a:ext>
                </a:extLst>
              </a:tr>
              <a:tr h="600506">
                <a:tc>
                  <a:txBody>
                    <a:bodyPr/>
                    <a:lstStyle/>
                    <a:p>
                      <a:pPr algn="ctr" fontAlgn="b"/>
                      <a:endParaRPr lang="en-US" sz="1300" b="1" i="0" u="none" strike="noStrike" dirty="0">
                        <a:solidFill>
                          <a:srgbClr val="000000"/>
                        </a:solidFill>
                        <a:effectLst/>
                        <a:latin typeface="Arial"/>
                      </a:endParaRP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Arial"/>
                      </a:endParaRP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267915">
                <a:tc gridSpan="2">
                  <a:txBody>
                    <a:bodyPr/>
                    <a:lstStyle/>
                    <a:p>
                      <a:pPr algn="l" fontAlgn="b"/>
                      <a:r>
                        <a:rPr lang="en-US" sz="1600" b="1" i="0" u="none" strike="noStrike" dirty="0">
                          <a:solidFill>
                            <a:srgbClr val="FFFFFF"/>
                          </a:solidFill>
                          <a:effectLst/>
                          <a:latin typeface="Arial"/>
                        </a:rPr>
                        <a:t> Brunei</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267915">
                <a:tc gridSpan="2">
                  <a:txBody>
                    <a:bodyPr/>
                    <a:lstStyle/>
                    <a:p>
                      <a:pPr algn="l" fontAlgn="b"/>
                      <a:r>
                        <a:rPr lang="en-US" sz="1600" b="1" i="0" u="none" strike="noStrike" dirty="0">
                          <a:solidFill>
                            <a:srgbClr val="FFFFFF"/>
                          </a:solidFill>
                          <a:effectLst/>
                          <a:latin typeface="Arial"/>
                        </a:rPr>
                        <a:t> Cambodia</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a:solidFill>
                            <a:srgbClr val="000000"/>
                          </a:solidFill>
                          <a:effectLst/>
                          <a:latin typeface="Arial"/>
                        </a:rPr>
                        <a:t>NO</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267915">
                <a:tc gridSpan="2">
                  <a:txBody>
                    <a:bodyPr/>
                    <a:lstStyle/>
                    <a:p>
                      <a:pPr algn="l" fontAlgn="b"/>
                      <a:r>
                        <a:rPr lang="en-US" sz="1600" b="1" i="0" u="none" strike="noStrike" dirty="0">
                          <a:solidFill>
                            <a:srgbClr val="FFFFFF"/>
                          </a:solidFill>
                          <a:effectLst/>
                          <a:latin typeface="Arial"/>
                        </a:rPr>
                        <a:t> Indonesia</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267915">
                <a:tc gridSpan="2">
                  <a:txBody>
                    <a:bodyPr/>
                    <a:lstStyle/>
                    <a:p>
                      <a:pPr algn="l" fontAlgn="b"/>
                      <a:r>
                        <a:rPr lang="en-US" sz="1600" b="1" i="0" u="none" strike="noStrike" dirty="0">
                          <a:solidFill>
                            <a:srgbClr val="FFFFFF"/>
                          </a:solidFill>
                          <a:effectLst/>
                          <a:latin typeface="Arial"/>
                        </a:rPr>
                        <a:t> Lao PDR</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267915">
                <a:tc gridSpan="2">
                  <a:txBody>
                    <a:bodyPr/>
                    <a:lstStyle/>
                    <a:p>
                      <a:pPr algn="l" fontAlgn="b"/>
                      <a:r>
                        <a:rPr lang="en-US" sz="1600" b="1" i="0" u="none" strike="noStrike" dirty="0">
                          <a:solidFill>
                            <a:srgbClr val="FFFFFF"/>
                          </a:solidFill>
                          <a:effectLst/>
                          <a:latin typeface="Arial"/>
                        </a:rPr>
                        <a:t> Malaysia</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267915">
                <a:tc gridSpan="2">
                  <a:txBody>
                    <a:bodyPr/>
                    <a:lstStyle/>
                    <a:p>
                      <a:pPr algn="l" fontAlgn="b"/>
                      <a:r>
                        <a:rPr lang="en-US" sz="1600" b="1" i="0" u="none" strike="noStrike" dirty="0">
                          <a:solidFill>
                            <a:srgbClr val="FFFFFF"/>
                          </a:solidFill>
                          <a:effectLst/>
                          <a:latin typeface="Arial"/>
                        </a:rPr>
                        <a:t> Myanmar</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267915">
                <a:tc gridSpan="2">
                  <a:txBody>
                    <a:bodyPr/>
                    <a:lstStyle/>
                    <a:p>
                      <a:pPr algn="l" fontAlgn="b"/>
                      <a:r>
                        <a:rPr lang="en-US" sz="1600" b="1" i="0" u="none" strike="noStrike" dirty="0">
                          <a:solidFill>
                            <a:srgbClr val="FFFFFF"/>
                          </a:solidFill>
                          <a:effectLst/>
                          <a:latin typeface="Arial"/>
                        </a:rPr>
                        <a:t> Philippines</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marL="0" algn="ctr" defTabSz="914400" rtl="0" eaLnBrk="1" fontAlgn="ctr" latinLnBrk="0" hangingPunct="1"/>
                      <a:r>
                        <a:rPr lang="en-US" sz="1500" b="1" i="0" u="none" strike="noStrike" kern="1200" dirty="0">
                          <a:solidFill>
                            <a:srgbClr val="000000"/>
                          </a:solidFill>
                          <a:effectLst/>
                          <a:latin typeface="Arial"/>
                          <a:ea typeface="+mn-ea"/>
                          <a:cs typeface="+mn-cs"/>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dirty="0">
                          <a:solidFill>
                            <a:srgbClr val="000000"/>
                          </a:solidFill>
                          <a:effectLst/>
                          <a:latin typeface="+mn-lt"/>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267915">
                <a:tc gridSpan="2">
                  <a:txBody>
                    <a:bodyPr/>
                    <a:lstStyle/>
                    <a:p>
                      <a:pPr algn="l" fontAlgn="b"/>
                      <a:r>
                        <a:rPr lang="en-US" sz="1600" b="1" i="0" u="none" strike="noStrike" dirty="0">
                          <a:solidFill>
                            <a:srgbClr val="FFFFFF"/>
                          </a:solidFill>
                          <a:effectLst/>
                          <a:latin typeface="Arial"/>
                        </a:rPr>
                        <a:t> Singapore</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267915">
                <a:tc gridSpan="2">
                  <a:txBody>
                    <a:bodyPr/>
                    <a:lstStyle/>
                    <a:p>
                      <a:pPr algn="l" fontAlgn="b"/>
                      <a:r>
                        <a:rPr lang="en-US" sz="1600" b="1" i="0" u="none" strike="noStrike" dirty="0">
                          <a:solidFill>
                            <a:srgbClr val="FFFFFF"/>
                          </a:solidFill>
                          <a:effectLst/>
                          <a:latin typeface="Arial"/>
                        </a:rPr>
                        <a:t> Thailand</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10"/>
                  </a:ext>
                </a:extLst>
              </a:tr>
              <a:tr h="267915">
                <a:tc gridSpan="2">
                  <a:txBody>
                    <a:bodyPr/>
                    <a:lstStyle/>
                    <a:p>
                      <a:pPr algn="l" fontAlgn="b"/>
                      <a:r>
                        <a:rPr lang="en-US" sz="1600" b="1" i="0" u="none" strike="noStrike" dirty="0">
                          <a:solidFill>
                            <a:srgbClr val="FFFFFF"/>
                          </a:solidFill>
                          <a:effectLst/>
                          <a:latin typeface="Arial"/>
                        </a:rPr>
                        <a:t> Timor-Leste</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NO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11"/>
                  </a:ext>
                </a:extLst>
              </a:tr>
              <a:tr h="267915">
                <a:tc gridSpan="2">
                  <a:txBody>
                    <a:bodyPr/>
                    <a:lstStyle/>
                    <a:p>
                      <a:pPr algn="l" fontAlgn="b"/>
                      <a:r>
                        <a:rPr lang="en-US" sz="1600" b="1" i="0" u="none" strike="noStrike" dirty="0">
                          <a:solidFill>
                            <a:srgbClr val="FFFFFF"/>
                          </a:solidFill>
                          <a:effectLst/>
                          <a:latin typeface="Arial"/>
                        </a:rPr>
                        <a:t> Viet Nam</a:t>
                      </a:r>
                    </a:p>
                  </a:txBody>
                  <a:tcPr marL="8654" marR="8654" marT="8654"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a:solidFill>
                            <a:srgbClr val="000000"/>
                          </a:solidFill>
                          <a:effectLst/>
                          <a:latin typeface="Arial"/>
                        </a:rPr>
                        <a:t>YES</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8654" marR="8654" marT="8654"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12"/>
                  </a:ext>
                </a:extLst>
              </a:tr>
            </a:tbl>
          </a:graphicData>
        </a:graphic>
      </p:graphicFrame>
      <p:sp>
        <p:nvSpPr>
          <p:cNvPr id="6" name="Rectangle 5"/>
          <p:cNvSpPr/>
          <p:nvPr/>
        </p:nvSpPr>
        <p:spPr>
          <a:xfrm>
            <a:off x="0" y="6517359"/>
            <a:ext cx="9481864" cy="215444"/>
          </a:xfrm>
          <a:prstGeom prst="rect">
            <a:avLst/>
          </a:prstGeom>
        </p:spPr>
        <p:txBody>
          <a:bodyPr wrap="square">
            <a:spAutoFit/>
          </a:bodyPr>
          <a:lstStyle/>
          <a:p>
            <a:r>
              <a:rPr lang="en-US" sz="800" dirty="0">
                <a:cs typeface="Arial" pitchFamily="34" charset="0"/>
              </a:rPr>
              <a:t>Source: Prepared by </a:t>
            </a:r>
            <a:r>
              <a:rPr lang="en-US" sz="800" dirty="0">
                <a:cs typeface="Arial" pitchFamily="34" charset="0"/>
                <a:hlinkClick r:id="rId2"/>
              </a:rPr>
              <a:t>www.aidsdatahub.org</a:t>
            </a:r>
            <a:r>
              <a:rPr lang="en-US" sz="800" dirty="0">
                <a:cs typeface="Arial" pitchFamily="34" charset="0"/>
              </a:rPr>
              <a:t> based on UNAIDS, UNDP, UNFPA, and UNODC. (2014). Punitive Laws Hindering the HIV Response in Asia and the Pacific in October 2014</a:t>
            </a:r>
            <a:endParaRPr lang="en-GB" sz="800" dirty="0">
              <a:cs typeface="Arial" pitchFamily="34" charset="0"/>
            </a:endParaRPr>
          </a:p>
        </p:txBody>
      </p:sp>
    </p:spTree>
    <p:extLst>
      <p:ext uri="{BB962C8B-B14F-4D97-AF65-F5344CB8AC3E}">
        <p14:creationId xmlns:p14="http://schemas.microsoft.com/office/powerpoint/2010/main" val="2798985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 among PWID in East Asia</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41</a:t>
            </a:fld>
            <a:endParaRPr lang="th-TH"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76181962"/>
              </p:ext>
            </p:extLst>
          </p:nvPr>
        </p:nvGraphicFramePr>
        <p:xfrm>
          <a:off x="1919536" y="2708920"/>
          <a:ext cx="8280920" cy="2822712"/>
        </p:xfrm>
        <a:graphic>
          <a:graphicData uri="http://schemas.openxmlformats.org/drawingml/2006/table">
            <a:tbl>
              <a:tblPr/>
              <a:tblGrid>
                <a:gridCol w="1165553">
                  <a:extLst>
                    <a:ext uri="{9D8B030D-6E8A-4147-A177-3AD203B41FA5}">
                      <a16:colId xmlns:a16="http://schemas.microsoft.com/office/drawing/2014/main" val="20000"/>
                    </a:ext>
                  </a:extLst>
                </a:gridCol>
                <a:gridCol w="1165553">
                  <a:extLst>
                    <a:ext uri="{9D8B030D-6E8A-4147-A177-3AD203B41FA5}">
                      <a16:colId xmlns:a16="http://schemas.microsoft.com/office/drawing/2014/main" val="20001"/>
                    </a:ext>
                  </a:extLst>
                </a:gridCol>
                <a:gridCol w="2288390">
                  <a:extLst>
                    <a:ext uri="{9D8B030D-6E8A-4147-A177-3AD203B41FA5}">
                      <a16:colId xmlns:a16="http://schemas.microsoft.com/office/drawing/2014/main" val="20002"/>
                    </a:ext>
                  </a:extLst>
                </a:gridCol>
                <a:gridCol w="686517">
                  <a:extLst>
                    <a:ext uri="{9D8B030D-6E8A-4147-A177-3AD203B41FA5}">
                      <a16:colId xmlns:a16="http://schemas.microsoft.com/office/drawing/2014/main" val="20003"/>
                    </a:ext>
                  </a:extLst>
                </a:gridCol>
                <a:gridCol w="2288390">
                  <a:extLst>
                    <a:ext uri="{9D8B030D-6E8A-4147-A177-3AD203B41FA5}">
                      <a16:colId xmlns:a16="http://schemas.microsoft.com/office/drawing/2014/main" val="20004"/>
                    </a:ext>
                  </a:extLst>
                </a:gridCol>
                <a:gridCol w="686517">
                  <a:extLst>
                    <a:ext uri="{9D8B030D-6E8A-4147-A177-3AD203B41FA5}">
                      <a16:colId xmlns:a16="http://schemas.microsoft.com/office/drawing/2014/main" val="20005"/>
                    </a:ext>
                  </a:extLst>
                </a:gridCol>
              </a:tblGrid>
              <a:tr h="329928">
                <a:tc>
                  <a:txBody>
                    <a:bodyPr/>
                    <a:lstStyle/>
                    <a:p>
                      <a:pPr algn="ctr" fontAlgn="b"/>
                      <a:r>
                        <a:rPr lang="en-US" sz="1300" b="1" i="0" u="none" strike="noStrike" dirty="0">
                          <a:solidFill>
                            <a:srgbClr val="000000"/>
                          </a:solidFill>
                          <a:effectLst/>
                          <a:latin typeface="Arial"/>
                        </a:rPr>
                        <a:t> </a:t>
                      </a: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Arial"/>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gridSpan="2">
                  <a:txBody>
                    <a:bodyPr/>
                    <a:lstStyle/>
                    <a:p>
                      <a:pPr algn="ctr" fontAlgn="t"/>
                      <a:r>
                        <a:rPr lang="en-US" sz="1700" b="1" i="0" u="none" strike="noStrike">
                          <a:solidFill>
                            <a:srgbClr val="FFFFFF"/>
                          </a:solidFill>
                          <a:effectLst/>
                          <a:latin typeface="Arial"/>
                        </a:rPr>
                        <a:t>Compulsory detention centres for people who use drugs</a:t>
                      </a:r>
                    </a:p>
                  </a:txBody>
                  <a:tcPr marL="9090" marR="9090" marT="909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tc rowSpan="2" gridSpan="2">
                  <a:txBody>
                    <a:bodyPr/>
                    <a:lstStyle/>
                    <a:p>
                      <a:pPr algn="ctr" fontAlgn="t"/>
                      <a:r>
                        <a:rPr lang="en-US" sz="1700" b="1" i="0" u="none" strike="noStrike" dirty="0">
                          <a:solidFill>
                            <a:srgbClr val="FFFFFF"/>
                          </a:solidFill>
                          <a:effectLst/>
                          <a:latin typeface="Arial"/>
                        </a:rPr>
                        <a:t>Death penalty for drug-related offences</a:t>
                      </a:r>
                    </a:p>
                  </a:txBody>
                  <a:tcPr marL="9090" marR="9090" marT="909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extLst>
                  <a:ext uri="{0D108BD9-81ED-4DB2-BD59-A6C34878D82A}">
                    <a16:rowId xmlns:a16="http://schemas.microsoft.com/office/drawing/2014/main" val="10000"/>
                  </a:ext>
                </a:extLst>
              </a:tr>
              <a:tr h="678184">
                <a:tc>
                  <a:txBody>
                    <a:bodyPr/>
                    <a:lstStyle/>
                    <a:p>
                      <a:pPr algn="ctr" fontAlgn="b"/>
                      <a:endParaRPr lang="en-US" sz="1300" b="1" i="0" u="none" strike="noStrike" dirty="0">
                        <a:solidFill>
                          <a:srgbClr val="000000"/>
                        </a:solidFill>
                        <a:effectLst/>
                        <a:latin typeface="Arial"/>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Arial"/>
                      </a:endParaRPr>
                    </a:p>
                  </a:txBody>
                  <a:tcPr marL="9090" marR="9090" marT="909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362920">
                <a:tc gridSpan="2">
                  <a:txBody>
                    <a:bodyPr/>
                    <a:lstStyle/>
                    <a:p>
                      <a:pPr algn="l" fontAlgn="b"/>
                      <a:r>
                        <a:rPr lang="en-US" sz="1700" b="1" i="0" u="none" strike="noStrike" dirty="0">
                          <a:solidFill>
                            <a:srgbClr val="FFFFFF"/>
                          </a:solidFill>
                          <a:effectLst/>
                          <a:latin typeface="Arial"/>
                        </a:rPr>
                        <a:t> China</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n-US" sz="1500" b="1" i="0" u="none" strike="noStrike">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362920">
                <a:tc gridSpan="2">
                  <a:txBody>
                    <a:bodyPr/>
                    <a:lstStyle/>
                    <a:p>
                      <a:pPr algn="l" fontAlgn="b"/>
                      <a:r>
                        <a:rPr lang="en-US" sz="1700" b="1" i="0" u="none" strike="noStrike" dirty="0">
                          <a:solidFill>
                            <a:srgbClr val="FFFFFF"/>
                          </a:solidFill>
                          <a:effectLst/>
                          <a:latin typeface="Arial"/>
                        </a:rPr>
                        <a:t> Japan</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3"/>
                  </a:ext>
                </a:extLst>
              </a:tr>
              <a:tr h="362920">
                <a:tc gridSpan="2">
                  <a:txBody>
                    <a:bodyPr/>
                    <a:lstStyle/>
                    <a:p>
                      <a:pPr algn="l" fontAlgn="b"/>
                      <a:r>
                        <a:rPr lang="en-US" sz="1700" b="1" i="0" u="none" strike="noStrike" dirty="0">
                          <a:solidFill>
                            <a:srgbClr val="FFFFFF"/>
                          </a:solidFill>
                          <a:effectLst/>
                          <a:latin typeface="Arial"/>
                        </a:rPr>
                        <a:t> Mongolia</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dirty="0">
                          <a:solidFill>
                            <a:srgbClr val="000000"/>
                          </a:solidFill>
                          <a:effectLst/>
                          <a:latin typeface="Arial"/>
                        </a:rPr>
                        <a:t>NO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4"/>
                  </a:ext>
                </a:extLst>
              </a:tr>
              <a:tr h="362920">
                <a:tc gridSpan="2">
                  <a:txBody>
                    <a:bodyPr/>
                    <a:lstStyle/>
                    <a:p>
                      <a:pPr algn="l" fontAlgn="b"/>
                      <a:r>
                        <a:rPr lang="en-US" sz="1700" b="1" i="0" u="none" strike="noStrike" dirty="0">
                          <a:solidFill>
                            <a:srgbClr val="FFFFFF"/>
                          </a:solidFill>
                          <a:effectLst/>
                          <a:latin typeface="Arial"/>
                        </a:rPr>
                        <a:t> DRP Korea</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500" b="1" i="0" u="none" strike="noStrike">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362920">
                <a:tc gridSpan="2">
                  <a:txBody>
                    <a:bodyPr/>
                    <a:lstStyle/>
                    <a:p>
                      <a:pPr algn="l" fontAlgn="b"/>
                      <a:r>
                        <a:rPr lang="en-US" sz="1700" b="1" i="0" u="none" strike="noStrike" dirty="0">
                          <a:solidFill>
                            <a:srgbClr val="FFFFFF"/>
                          </a:solidFill>
                          <a:effectLst/>
                          <a:latin typeface="Arial"/>
                        </a:rPr>
                        <a:t> Rep of Korea</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500" b="1" i="0" u="none" strike="noStrike" dirty="0">
                          <a:solidFill>
                            <a:srgbClr val="000000"/>
                          </a:solidFill>
                          <a:effectLst/>
                          <a:latin typeface="Arial"/>
                        </a:rPr>
                        <a:t>NO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500" b="1" i="0" u="none" strike="noStrike">
                          <a:solidFill>
                            <a:srgbClr val="000000"/>
                          </a:solidFill>
                          <a:effectLst/>
                          <a:latin typeface="Arial"/>
                        </a:rPr>
                        <a:t>YES</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500" b="1" i="0" u="none" strike="noStrike" dirty="0">
                          <a:solidFill>
                            <a:srgbClr val="000000"/>
                          </a:solidFill>
                          <a:effectLst/>
                          <a:latin typeface="Arial"/>
                        </a:rPr>
                        <a:t> </a:t>
                      </a:r>
                    </a:p>
                  </a:txBody>
                  <a:tcPr marL="9090" marR="9090" marT="909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bl>
          </a:graphicData>
        </a:graphic>
      </p:graphicFrame>
      <p:sp>
        <p:nvSpPr>
          <p:cNvPr id="6" name="Rectangle 5"/>
          <p:cNvSpPr/>
          <p:nvPr/>
        </p:nvSpPr>
        <p:spPr>
          <a:xfrm>
            <a:off x="0" y="6507620"/>
            <a:ext cx="9601200" cy="215444"/>
          </a:xfrm>
          <a:prstGeom prst="rect">
            <a:avLst/>
          </a:prstGeom>
        </p:spPr>
        <p:txBody>
          <a:bodyPr wrap="square">
            <a:spAutoFit/>
          </a:bodyPr>
          <a:lstStyle/>
          <a:p>
            <a:r>
              <a:rPr lang="en-US" sz="800" dirty="0">
                <a:cs typeface="Arial" pitchFamily="34" charset="0"/>
              </a:rPr>
              <a:t>Source: Prepared by </a:t>
            </a:r>
            <a:r>
              <a:rPr lang="en-US" sz="800" dirty="0">
                <a:cs typeface="Arial" pitchFamily="34" charset="0"/>
                <a:hlinkClick r:id="rId2"/>
              </a:rPr>
              <a:t>www.aidsdatahub.org</a:t>
            </a:r>
            <a:r>
              <a:rPr lang="en-US" sz="800" dirty="0">
                <a:cs typeface="Arial" pitchFamily="34" charset="0"/>
              </a:rPr>
              <a:t> based on UNAIDS, UNDP, UNFPA, and UNODC. (2014). Punitive Laws Hindering the HIV Response in Asia and the Pacific in October 2014</a:t>
            </a:r>
            <a:endParaRPr lang="en-GB" sz="800" dirty="0">
              <a:cs typeface="Arial" pitchFamily="34" charset="0"/>
            </a:endParaRPr>
          </a:p>
        </p:txBody>
      </p:sp>
    </p:spTree>
    <p:extLst>
      <p:ext uri="{BB962C8B-B14F-4D97-AF65-F5344CB8AC3E}">
        <p14:creationId xmlns:p14="http://schemas.microsoft.com/office/powerpoint/2010/main" val="1741426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 among PWID in the Pacific</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42</a:t>
            </a:fld>
            <a:endParaRPr lang="th-TH"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41724481"/>
              </p:ext>
            </p:extLst>
          </p:nvPr>
        </p:nvGraphicFramePr>
        <p:xfrm>
          <a:off x="2063552" y="2387193"/>
          <a:ext cx="8064896" cy="3850118"/>
        </p:xfrm>
        <a:graphic>
          <a:graphicData uri="http://schemas.openxmlformats.org/drawingml/2006/table">
            <a:tbl>
              <a:tblPr/>
              <a:tblGrid>
                <a:gridCol w="1135148">
                  <a:extLst>
                    <a:ext uri="{9D8B030D-6E8A-4147-A177-3AD203B41FA5}">
                      <a16:colId xmlns:a16="http://schemas.microsoft.com/office/drawing/2014/main" val="20000"/>
                    </a:ext>
                  </a:extLst>
                </a:gridCol>
                <a:gridCol w="1135148">
                  <a:extLst>
                    <a:ext uri="{9D8B030D-6E8A-4147-A177-3AD203B41FA5}">
                      <a16:colId xmlns:a16="http://schemas.microsoft.com/office/drawing/2014/main" val="20001"/>
                    </a:ext>
                  </a:extLst>
                </a:gridCol>
                <a:gridCol w="2228693">
                  <a:extLst>
                    <a:ext uri="{9D8B030D-6E8A-4147-A177-3AD203B41FA5}">
                      <a16:colId xmlns:a16="http://schemas.microsoft.com/office/drawing/2014/main" val="20002"/>
                    </a:ext>
                  </a:extLst>
                </a:gridCol>
                <a:gridCol w="668607">
                  <a:extLst>
                    <a:ext uri="{9D8B030D-6E8A-4147-A177-3AD203B41FA5}">
                      <a16:colId xmlns:a16="http://schemas.microsoft.com/office/drawing/2014/main" val="20003"/>
                    </a:ext>
                  </a:extLst>
                </a:gridCol>
                <a:gridCol w="2228693">
                  <a:extLst>
                    <a:ext uri="{9D8B030D-6E8A-4147-A177-3AD203B41FA5}">
                      <a16:colId xmlns:a16="http://schemas.microsoft.com/office/drawing/2014/main" val="20004"/>
                    </a:ext>
                  </a:extLst>
                </a:gridCol>
                <a:gridCol w="668607">
                  <a:extLst>
                    <a:ext uri="{9D8B030D-6E8A-4147-A177-3AD203B41FA5}">
                      <a16:colId xmlns:a16="http://schemas.microsoft.com/office/drawing/2014/main" val="20005"/>
                    </a:ext>
                  </a:extLst>
                </a:gridCol>
              </a:tblGrid>
              <a:tr h="204235">
                <a:tc>
                  <a:txBody>
                    <a:bodyPr/>
                    <a:lstStyle/>
                    <a:p>
                      <a:pPr algn="ctr" fontAlgn="b"/>
                      <a:r>
                        <a:rPr lang="en-US" sz="1200" b="1" i="0" u="none" strike="noStrike" dirty="0">
                          <a:solidFill>
                            <a:srgbClr val="000000"/>
                          </a:solidFill>
                          <a:effectLst/>
                          <a:latin typeface="Arial"/>
                        </a:rPr>
                        <a:t> </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200" b="1" i="0" u="none" strike="noStrike" dirty="0">
                        <a:solidFill>
                          <a:srgbClr val="000000"/>
                        </a:solidFill>
                        <a:effectLst/>
                        <a:latin typeface="Arial"/>
                      </a:endParaRP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gridSpan="2">
                  <a:txBody>
                    <a:bodyPr/>
                    <a:lstStyle/>
                    <a:p>
                      <a:pPr algn="ctr" fontAlgn="t"/>
                      <a:r>
                        <a:rPr lang="en-US" sz="1500" b="1" i="0" u="none" strike="noStrike">
                          <a:solidFill>
                            <a:srgbClr val="FFFFFF"/>
                          </a:solidFill>
                          <a:effectLst/>
                          <a:latin typeface="Arial"/>
                        </a:rPr>
                        <a:t>Compulsory detention centres for people who use drugs</a:t>
                      </a:r>
                    </a:p>
                  </a:txBody>
                  <a:tcPr marL="8140" marR="8140" marT="814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tc rowSpan="2" gridSpan="2">
                  <a:txBody>
                    <a:bodyPr/>
                    <a:lstStyle/>
                    <a:p>
                      <a:pPr algn="ctr" fontAlgn="t"/>
                      <a:r>
                        <a:rPr lang="en-US" sz="1500" b="1" i="0" u="none" strike="noStrike" dirty="0">
                          <a:solidFill>
                            <a:srgbClr val="FFFFFF"/>
                          </a:solidFill>
                          <a:effectLst/>
                          <a:latin typeface="Arial"/>
                        </a:rPr>
                        <a:t>Death penalty for drug-related offences</a:t>
                      </a:r>
                    </a:p>
                  </a:txBody>
                  <a:tcPr marL="8140" marR="8140" marT="814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AEEF"/>
                    </a:solidFill>
                  </a:tcPr>
                </a:tc>
                <a:tc rowSpan="2" hMerge="1">
                  <a:txBody>
                    <a:bodyPr/>
                    <a:lstStyle/>
                    <a:p>
                      <a:endParaRPr lang="en-US"/>
                    </a:p>
                  </a:txBody>
                  <a:tcPr/>
                </a:tc>
                <a:extLst>
                  <a:ext uri="{0D108BD9-81ED-4DB2-BD59-A6C34878D82A}">
                    <a16:rowId xmlns:a16="http://schemas.microsoft.com/office/drawing/2014/main" val="10000"/>
                  </a:ext>
                </a:extLst>
              </a:tr>
              <a:tr h="531571">
                <a:tc>
                  <a:txBody>
                    <a:bodyPr/>
                    <a:lstStyle/>
                    <a:p>
                      <a:pPr algn="ctr" fontAlgn="b"/>
                      <a:endParaRPr lang="en-US" sz="1200" b="1" i="0" u="none" strike="noStrike" dirty="0">
                        <a:solidFill>
                          <a:srgbClr val="000000"/>
                        </a:solidFill>
                        <a:effectLst/>
                        <a:latin typeface="Arial"/>
                      </a:endParaRP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b"/>
                      <a:endParaRPr lang="en-US" sz="1200" b="1" i="0" u="none" strike="noStrike" dirty="0">
                        <a:solidFill>
                          <a:srgbClr val="000000"/>
                        </a:solidFill>
                        <a:effectLst/>
                        <a:latin typeface="Arial"/>
                      </a:endParaRP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259526">
                <a:tc gridSpan="2">
                  <a:txBody>
                    <a:bodyPr/>
                    <a:lstStyle/>
                    <a:p>
                      <a:pPr algn="l" fontAlgn="b"/>
                      <a:r>
                        <a:rPr lang="en-US" sz="1500" b="1" i="0" u="none" strike="noStrike">
                          <a:solidFill>
                            <a:srgbClr val="FFFFFF"/>
                          </a:solidFill>
                          <a:effectLst/>
                          <a:latin typeface="Arial"/>
                        </a:rPr>
                        <a:t> Fiji</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a:solidFill>
                            <a:srgbClr val="000000"/>
                          </a:solidFill>
                          <a:effectLst/>
                          <a:latin typeface="Arial"/>
                        </a:rPr>
                        <a:t>NO INFO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59526">
                <a:tc gridSpan="2">
                  <a:txBody>
                    <a:bodyPr/>
                    <a:lstStyle/>
                    <a:p>
                      <a:pPr algn="l" fontAlgn="b"/>
                      <a:r>
                        <a:rPr lang="en-US" sz="1500" b="1" i="0" u="none" strike="noStrike">
                          <a:solidFill>
                            <a:srgbClr val="FFFFFF"/>
                          </a:solidFill>
                          <a:effectLst/>
                          <a:latin typeface="Arial"/>
                        </a:rPr>
                        <a:t> Kiribati</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marL="0" algn="ctr" defTabSz="914400" rtl="0" eaLnBrk="1" fontAlgn="ctr" latinLnBrk="0" hangingPunct="1"/>
                      <a:r>
                        <a:rPr lang="en-US" sz="1400" b="1" i="0" u="none" strike="noStrike" kern="1200" dirty="0">
                          <a:solidFill>
                            <a:srgbClr val="000000"/>
                          </a:solidFill>
                          <a:effectLst/>
                          <a:latin typeface="Arial"/>
                          <a:ea typeface="+mn-ea"/>
                          <a:cs typeface="+mn-cs"/>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3"/>
                  </a:ext>
                </a:extLst>
              </a:tr>
              <a:tr h="259526">
                <a:tc gridSpan="2">
                  <a:txBody>
                    <a:bodyPr/>
                    <a:lstStyle/>
                    <a:p>
                      <a:pPr algn="l" fontAlgn="b"/>
                      <a:r>
                        <a:rPr lang="en-US" sz="1500" b="1" i="0" u="none" strike="noStrike">
                          <a:solidFill>
                            <a:srgbClr val="FFFFFF"/>
                          </a:solidFill>
                          <a:effectLst/>
                          <a:latin typeface="Arial"/>
                        </a:rPr>
                        <a:t> Marshall Islands</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4"/>
                  </a:ext>
                </a:extLst>
              </a:tr>
              <a:tr h="259526">
                <a:tc gridSpan="2">
                  <a:txBody>
                    <a:bodyPr/>
                    <a:lstStyle/>
                    <a:p>
                      <a:pPr algn="l" fontAlgn="b"/>
                      <a:r>
                        <a:rPr lang="en-US" sz="1500" b="1" i="0" u="none" strike="noStrike">
                          <a:solidFill>
                            <a:srgbClr val="FFFFFF"/>
                          </a:solidFill>
                          <a:effectLst/>
                          <a:latin typeface="Arial"/>
                        </a:rPr>
                        <a:t> FSM*</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5"/>
                  </a:ext>
                </a:extLst>
              </a:tr>
              <a:tr h="259526">
                <a:tc gridSpan="2">
                  <a:txBody>
                    <a:bodyPr/>
                    <a:lstStyle/>
                    <a:p>
                      <a:pPr algn="l" fontAlgn="b"/>
                      <a:r>
                        <a:rPr lang="en-US" sz="1500" b="1" i="0" u="none" strike="noStrike">
                          <a:solidFill>
                            <a:srgbClr val="FFFFFF"/>
                          </a:solidFill>
                          <a:effectLst/>
                          <a:latin typeface="Arial"/>
                        </a:rPr>
                        <a:t> Nauru</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6"/>
                  </a:ext>
                </a:extLst>
              </a:tr>
              <a:tr h="259526">
                <a:tc gridSpan="2">
                  <a:txBody>
                    <a:bodyPr/>
                    <a:lstStyle/>
                    <a:p>
                      <a:pPr algn="l" fontAlgn="b"/>
                      <a:r>
                        <a:rPr lang="en-US" sz="1500" b="1" i="0" u="none" strike="noStrike">
                          <a:solidFill>
                            <a:srgbClr val="FFFFFF"/>
                          </a:solidFill>
                          <a:effectLst/>
                          <a:latin typeface="Arial"/>
                        </a:rPr>
                        <a:t> Palau</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7"/>
                  </a:ext>
                </a:extLst>
              </a:tr>
              <a:tr h="259526">
                <a:tc gridSpan="2">
                  <a:txBody>
                    <a:bodyPr/>
                    <a:lstStyle/>
                    <a:p>
                      <a:pPr algn="l" fontAlgn="b"/>
                      <a:r>
                        <a:rPr lang="en-US" sz="1500" b="1" i="0" u="none" strike="noStrike">
                          <a:solidFill>
                            <a:srgbClr val="FFFFFF"/>
                          </a:solidFill>
                          <a:effectLst/>
                          <a:latin typeface="Arial"/>
                        </a:rPr>
                        <a:t> Papua New Guinea</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 INFO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400" b="1" i="0" u="none" strike="noStrike" kern="1200" dirty="0">
                          <a:solidFill>
                            <a:srgbClr val="000000"/>
                          </a:solidFill>
                          <a:effectLst/>
                          <a:latin typeface="Arial"/>
                          <a:ea typeface="+mn-ea"/>
                          <a:cs typeface="+mn-cs"/>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59526">
                <a:tc gridSpan="2">
                  <a:txBody>
                    <a:bodyPr/>
                    <a:lstStyle/>
                    <a:p>
                      <a:pPr algn="l" fontAlgn="b"/>
                      <a:r>
                        <a:rPr lang="en-US" sz="1500" b="1" i="0" u="none" strike="noStrike" dirty="0">
                          <a:solidFill>
                            <a:srgbClr val="FFFFFF"/>
                          </a:solidFill>
                          <a:effectLst/>
                          <a:latin typeface="Arial"/>
                        </a:rPr>
                        <a:t> Samoa</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09"/>
                  </a:ext>
                </a:extLst>
              </a:tr>
              <a:tr h="259526">
                <a:tc gridSpan="2">
                  <a:txBody>
                    <a:bodyPr/>
                    <a:lstStyle/>
                    <a:p>
                      <a:pPr algn="l" fontAlgn="b"/>
                      <a:r>
                        <a:rPr lang="en-US" sz="1500" b="1" i="0" u="none" strike="noStrike" dirty="0">
                          <a:solidFill>
                            <a:srgbClr val="FFFFFF"/>
                          </a:solidFill>
                          <a:effectLst/>
                          <a:latin typeface="Arial"/>
                        </a:rPr>
                        <a:t> Solomon Islands</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10"/>
                  </a:ext>
                </a:extLst>
              </a:tr>
              <a:tr h="259526">
                <a:tc gridSpan="2">
                  <a:txBody>
                    <a:bodyPr/>
                    <a:lstStyle/>
                    <a:p>
                      <a:pPr algn="l" fontAlgn="b"/>
                      <a:r>
                        <a:rPr lang="en-US" sz="1500" b="1" i="0" u="none" strike="noStrike" dirty="0">
                          <a:solidFill>
                            <a:srgbClr val="FFFFFF"/>
                          </a:solidFill>
                          <a:effectLst/>
                          <a:latin typeface="Arial"/>
                        </a:rPr>
                        <a:t> Tonga</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11"/>
                  </a:ext>
                </a:extLst>
              </a:tr>
              <a:tr h="259526">
                <a:tc gridSpan="2">
                  <a:txBody>
                    <a:bodyPr/>
                    <a:lstStyle/>
                    <a:p>
                      <a:pPr algn="l" fontAlgn="b"/>
                      <a:r>
                        <a:rPr lang="en-US" sz="1500" b="1" i="0" u="none" strike="noStrike" dirty="0">
                          <a:solidFill>
                            <a:srgbClr val="FFFFFF"/>
                          </a:solidFill>
                          <a:effectLst/>
                          <a:latin typeface="Arial"/>
                        </a:rPr>
                        <a:t> Tuvalu</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12"/>
                  </a:ext>
                </a:extLst>
              </a:tr>
              <a:tr h="259526">
                <a:tc gridSpan="2">
                  <a:txBody>
                    <a:bodyPr/>
                    <a:lstStyle/>
                    <a:p>
                      <a:pPr algn="l" fontAlgn="b"/>
                      <a:r>
                        <a:rPr lang="en-US" sz="1500" b="1" i="0" u="none" strike="noStrike" dirty="0">
                          <a:solidFill>
                            <a:srgbClr val="FFFFFF"/>
                          </a:solidFill>
                          <a:effectLst/>
                          <a:latin typeface="Arial"/>
                        </a:rPr>
                        <a:t> Vanuatu</a:t>
                      </a:r>
                    </a:p>
                  </a:txBody>
                  <a:tcPr marL="8140" marR="8140" marT="814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78E1E"/>
                    </a:solidFill>
                  </a:tcPr>
                </a:tc>
                <a:tc hMerge="1">
                  <a:txBody>
                    <a:bodyPr/>
                    <a:lstStyle/>
                    <a:p>
                      <a:endParaRPr lang="en-GB"/>
                    </a:p>
                  </a:txBody>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tc>
                  <a:txBody>
                    <a:bodyPr/>
                    <a:lstStyle/>
                    <a:p>
                      <a:pPr algn="ctr" fontAlgn="ctr"/>
                      <a:r>
                        <a:rPr lang="en-US" sz="1400" b="1" i="0" u="none" strike="noStrike" dirty="0">
                          <a:solidFill>
                            <a:srgbClr val="000000"/>
                          </a:solidFill>
                          <a:effectLst/>
                          <a:latin typeface="Arial"/>
                        </a:rPr>
                        <a:t>NO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FBFBF"/>
                    </a:solidFill>
                  </a:tcPr>
                </a:tc>
                <a:tc>
                  <a:txBody>
                    <a:bodyPr/>
                    <a:lstStyle/>
                    <a:p>
                      <a:pPr algn="ctr" fontAlgn="ctr"/>
                      <a:r>
                        <a:rPr lang="en-US" sz="1400" b="1" i="0" u="none" strike="noStrike" dirty="0">
                          <a:solidFill>
                            <a:srgbClr val="000000"/>
                          </a:solidFill>
                          <a:effectLst/>
                          <a:latin typeface="Arial"/>
                        </a:rPr>
                        <a:t> </a:t>
                      </a:r>
                    </a:p>
                  </a:txBody>
                  <a:tcPr marL="8140" marR="8140" marT="814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8C540"/>
                    </a:solidFill>
                  </a:tcPr>
                </a:tc>
                <a:extLst>
                  <a:ext uri="{0D108BD9-81ED-4DB2-BD59-A6C34878D82A}">
                    <a16:rowId xmlns:a16="http://schemas.microsoft.com/office/drawing/2014/main" val="10013"/>
                  </a:ext>
                </a:extLst>
              </a:tr>
            </a:tbl>
          </a:graphicData>
        </a:graphic>
      </p:graphicFrame>
      <p:sp>
        <p:nvSpPr>
          <p:cNvPr id="7" name="TextBox 6"/>
          <p:cNvSpPr txBox="1"/>
          <p:nvPr/>
        </p:nvSpPr>
        <p:spPr>
          <a:xfrm>
            <a:off x="2423592" y="6294339"/>
            <a:ext cx="2268760" cy="230832"/>
          </a:xfrm>
          <a:prstGeom prst="rect">
            <a:avLst/>
          </a:prstGeom>
          <a:noFill/>
        </p:spPr>
        <p:txBody>
          <a:bodyPr wrap="square" rtlCol="0">
            <a:spAutoFit/>
          </a:bodyPr>
          <a:lstStyle/>
          <a:p>
            <a:pPr fontAlgn="auto">
              <a:spcBef>
                <a:spcPts val="0"/>
              </a:spcBef>
              <a:spcAft>
                <a:spcPts val="0"/>
              </a:spcAft>
            </a:pPr>
            <a:r>
              <a:rPr lang="en-US" sz="900" b="1" dirty="0">
                <a:solidFill>
                  <a:prstClr val="black"/>
                </a:solidFill>
                <a:latin typeface="Arial"/>
                <a:cs typeface="+mn-cs"/>
              </a:rPr>
              <a:t>*Federated States of Micronesia</a:t>
            </a:r>
            <a:endParaRPr lang="en-GB" sz="900" b="1" dirty="0">
              <a:solidFill>
                <a:prstClr val="black"/>
              </a:solidFill>
              <a:latin typeface="Arial"/>
              <a:cs typeface="+mn-cs"/>
            </a:endParaRPr>
          </a:p>
        </p:txBody>
      </p:sp>
      <p:sp>
        <p:nvSpPr>
          <p:cNvPr id="8" name="Rectangle 7"/>
          <p:cNvSpPr/>
          <p:nvPr/>
        </p:nvSpPr>
        <p:spPr>
          <a:xfrm>
            <a:off x="226475" y="6540501"/>
            <a:ext cx="9374725" cy="215444"/>
          </a:xfrm>
          <a:prstGeom prst="rect">
            <a:avLst/>
          </a:prstGeom>
        </p:spPr>
        <p:txBody>
          <a:bodyPr wrap="square">
            <a:spAutoFit/>
          </a:bodyPr>
          <a:lstStyle/>
          <a:p>
            <a:r>
              <a:rPr lang="en-US" sz="800" dirty="0">
                <a:cs typeface="Arial" pitchFamily="34" charset="0"/>
              </a:rPr>
              <a:t>Source: Prepared by </a:t>
            </a:r>
            <a:r>
              <a:rPr lang="en-US" sz="800" dirty="0">
                <a:cs typeface="Arial" pitchFamily="34" charset="0"/>
                <a:hlinkClick r:id="rId2"/>
              </a:rPr>
              <a:t>www.aidsdatahub.org</a:t>
            </a:r>
            <a:r>
              <a:rPr lang="en-US" sz="800" dirty="0">
                <a:cs typeface="Arial" pitchFamily="34" charset="0"/>
              </a:rPr>
              <a:t> based on UNAIDS, UNDP, UNFPA, and UNODC. (2014). Punitive Laws Hindering the HIV Response in Asia and the Pacific in October 2014</a:t>
            </a:r>
            <a:endParaRPr lang="en-GB" sz="800" dirty="0">
              <a:cs typeface="Arial" pitchFamily="34" charset="0"/>
            </a:endParaRPr>
          </a:p>
        </p:txBody>
      </p:sp>
    </p:spTree>
    <p:extLst>
      <p:ext uri="{BB962C8B-B14F-4D97-AF65-F5344CB8AC3E}">
        <p14:creationId xmlns:p14="http://schemas.microsoft.com/office/powerpoint/2010/main" val="3643086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43</a:t>
            </a:fld>
            <a:endParaRPr lang="th-TH" dirty="0"/>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556792"/>
            <a:ext cx="9721080" cy="504000"/>
          </a:xfrm>
        </p:spPr>
        <p:txBody>
          <a:bodyPr/>
          <a:lstStyle/>
          <a:p>
            <a:r>
              <a:rPr lang="en-US" dirty="0"/>
              <a:t>HIV prevalence among people who inject drugs, 2012-2018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6</a:t>
            </a:fld>
            <a:endParaRPr lang="th-TH" dirty="0">
              <a:solidFill>
                <a:prstClr val="black">
                  <a:tint val="75000"/>
                </a:prstClr>
              </a:solidFill>
            </a:endParaRPr>
          </a:p>
        </p:txBody>
      </p:sp>
      <p:sp>
        <p:nvSpPr>
          <p:cNvPr id="8" name="TextBox 7"/>
          <p:cNvSpPr txBox="1"/>
          <p:nvPr/>
        </p:nvSpPr>
        <p:spPr>
          <a:xfrm>
            <a:off x="0" y="6627168"/>
            <a:ext cx="8856984" cy="230832"/>
          </a:xfrm>
          <a:prstGeom prst="rect">
            <a:avLst/>
          </a:prstGeom>
          <a:noFill/>
        </p:spPr>
        <p:txBody>
          <a:bodyPr wrap="square" rtlCol="0">
            <a:spAutoFit/>
          </a:bodyPr>
          <a:lstStyle/>
          <a:p>
            <a:pPr>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Global AIDS Response Progress Reporting and Global AIDS Monitoring (GAM) </a:t>
            </a:r>
            <a:r>
              <a:rPr lang="en-US" sz="900" dirty="0">
                <a:solidFill>
                  <a:srgbClr val="000000"/>
                </a:solidFill>
                <a:latin typeface="Arial" charset="0"/>
                <a:cs typeface="Arial" charset="0"/>
              </a:rPr>
              <a:t>Reporting</a:t>
            </a:r>
            <a:endParaRPr lang="en-GB" sz="900" dirty="0">
              <a:solidFill>
                <a:prstClr val="black"/>
              </a:solidFill>
              <a:latin typeface="Arial"/>
              <a:cs typeface="Arial" pitchFamily="34" charset="0"/>
            </a:endParaRPr>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3025891980"/>
              </p:ext>
            </p:extLst>
          </p:nvPr>
        </p:nvGraphicFramePr>
        <p:xfrm>
          <a:off x="479376" y="2348880"/>
          <a:ext cx="11233247" cy="42276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836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747338099"/>
              </p:ext>
            </p:extLst>
          </p:nvPr>
        </p:nvGraphicFramePr>
        <p:xfrm>
          <a:off x="1055439" y="1988841"/>
          <a:ext cx="9937105" cy="433277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63352" y="1517110"/>
            <a:ext cx="10503099" cy="576064"/>
          </a:xfrm>
        </p:spPr>
        <p:txBody>
          <a:bodyPr>
            <a:noAutofit/>
          </a:bodyPr>
          <a:lstStyle/>
          <a:p>
            <a:r>
              <a:rPr lang="en-US" dirty="0"/>
              <a:t>HIV prevalence among who inject drugs by gender, 2012-2018</a:t>
            </a:r>
            <a:endParaRPr lang="en-GB" dirty="0"/>
          </a:p>
        </p:txBody>
      </p:sp>
      <p:sp>
        <p:nvSpPr>
          <p:cNvPr id="5" name="TextBox 4"/>
          <p:cNvSpPr txBox="1"/>
          <p:nvPr/>
        </p:nvSpPr>
        <p:spPr>
          <a:xfrm>
            <a:off x="0" y="6614336"/>
            <a:ext cx="11889138" cy="230832"/>
          </a:xfrm>
          <a:prstGeom prst="rect">
            <a:avLst/>
          </a:prstGeom>
          <a:noFill/>
        </p:spPr>
        <p:txBody>
          <a:bodyPr wrap="square" rtlCol="0">
            <a:spAutoFit/>
          </a:bodyPr>
          <a:lstStyle/>
          <a:p>
            <a:pPr fontAlgn="auto">
              <a:spcBef>
                <a:spcPts val="0"/>
              </a:spcBef>
              <a:spcAft>
                <a:spcPts val="0"/>
              </a:spcAft>
              <a:defRPr/>
            </a:pPr>
            <a:r>
              <a:rPr lang="en-US" sz="900" dirty="0">
                <a:solidFill>
                  <a:prstClr val="black"/>
                </a:solidFill>
                <a:latin typeface="Arial"/>
                <a:cs typeface="+mn-cs"/>
              </a:rPr>
              <a:t>Source: Prepared by </a:t>
            </a:r>
            <a:r>
              <a:rPr lang="en-US" sz="900" dirty="0">
                <a:solidFill>
                  <a:prstClr val="black"/>
                </a:solidFill>
                <a:latin typeface="Arial"/>
                <a:cs typeface="+mn-cs"/>
                <a:hlinkClick r:id="rId4"/>
              </a:rPr>
              <a:t>www.aidsdatahub.org</a:t>
            </a:r>
            <a:r>
              <a:rPr lang="en-US" sz="900" dirty="0">
                <a:solidFill>
                  <a:prstClr val="black"/>
                </a:solidFill>
                <a:latin typeface="Arial"/>
                <a:cs typeface="+mn-cs"/>
              </a:rPr>
              <a:t> based on 1) Integrated Biological and </a:t>
            </a:r>
            <a:r>
              <a:rPr lang="en-US" sz="900" dirty="0" err="1">
                <a:solidFill>
                  <a:prstClr val="black"/>
                </a:solidFill>
                <a:latin typeface="Arial"/>
                <a:cs typeface="+mn-cs"/>
              </a:rPr>
              <a:t>Behavioural</a:t>
            </a:r>
            <a:r>
              <a:rPr lang="en-US" sz="900" dirty="0">
                <a:solidFill>
                  <a:prstClr val="black"/>
                </a:solidFill>
                <a:latin typeface="Arial"/>
                <a:cs typeface="+mn-cs"/>
              </a:rPr>
              <a:t> Surveys; 2) HIV Sentinel Surveillance Surveys; and 3) UNAIDS. Global AIDS Monitoring Reporting (GAM) Reporting</a:t>
            </a:r>
            <a:endParaRPr lang="en-GB" sz="900" dirty="0">
              <a:solidFill>
                <a:prstClr val="black"/>
              </a:solidFill>
              <a:latin typeface="Arial"/>
              <a:cs typeface="+mn-cs"/>
            </a:endParaRPr>
          </a:p>
        </p:txBody>
      </p:sp>
      <p:sp>
        <p:nvSpPr>
          <p:cNvPr id="8" name="Oval 7"/>
          <p:cNvSpPr/>
          <p:nvPr/>
        </p:nvSpPr>
        <p:spPr>
          <a:xfrm>
            <a:off x="2495600" y="4908842"/>
            <a:ext cx="864095" cy="864096"/>
          </a:xfrm>
          <a:prstGeom prst="ellipse">
            <a:avLst/>
          </a:prstGeom>
          <a:noFill/>
          <a:ln w="22225">
            <a:solidFill>
              <a:srgbClr val="F15B4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GB" sz="1800">
              <a:solidFill>
                <a:prstClr val="white"/>
              </a:solidFill>
              <a:latin typeface="Arial"/>
            </a:endParaRPr>
          </a:p>
        </p:txBody>
      </p:sp>
      <p:sp>
        <p:nvSpPr>
          <p:cNvPr id="9" name="Oval 8"/>
          <p:cNvSpPr/>
          <p:nvPr/>
        </p:nvSpPr>
        <p:spPr>
          <a:xfrm>
            <a:off x="7928842" y="3933056"/>
            <a:ext cx="1335509" cy="1248870"/>
          </a:xfrm>
          <a:prstGeom prst="ellipse">
            <a:avLst/>
          </a:prstGeom>
          <a:noFill/>
          <a:ln w="22225">
            <a:solidFill>
              <a:srgbClr val="F15B4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GB" sz="1800">
              <a:solidFill>
                <a:prstClr val="white"/>
              </a:solidFill>
              <a:latin typeface="Arial"/>
            </a:endParaRPr>
          </a:p>
        </p:txBody>
      </p:sp>
      <p:sp>
        <p:nvSpPr>
          <p:cNvPr id="10" name="Oval 9"/>
          <p:cNvSpPr/>
          <p:nvPr/>
        </p:nvSpPr>
        <p:spPr>
          <a:xfrm>
            <a:off x="10177843" y="3212138"/>
            <a:ext cx="814702" cy="1611472"/>
          </a:xfrm>
          <a:prstGeom prst="ellipse">
            <a:avLst/>
          </a:prstGeom>
          <a:noFill/>
          <a:ln w="22225">
            <a:solidFill>
              <a:srgbClr val="F15B4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GB" sz="1800">
              <a:solidFill>
                <a:prstClr val="white"/>
              </a:solidFill>
              <a:latin typeface="Arial"/>
            </a:endParaRPr>
          </a:p>
        </p:txBody>
      </p:sp>
      <p:sp>
        <p:nvSpPr>
          <p:cNvPr id="11" name="TextBox 3"/>
          <p:cNvSpPr txBox="1"/>
          <p:nvPr/>
        </p:nvSpPr>
        <p:spPr>
          <a:xfrm>
            <a:off x="1524001" y="6233817"/>
            <a:ext cx="9143999" cy="250457"/>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auto">
              <a:spcBef>
                <a:spcPts val="0"/>
              </a:spcBef>
              <a:spcAft>
                <a:spcPts val="0"/>
              </a:spcAft>
              <a:defRPr/>
            </a:pPr>
            <a:r>
              <a:rPr lang="en-GB" sz="1000" kern="0" dirty="0">
                <a:solidFill>
                  <a:sysClr val="windowText" lastClr="000000"/>
                </a:solidFill>
                <a:latin typeface="Arial" pitchFamily="34" charset="0"/>
                <a:cs typeface="Arial" pitchFamily="34" charset="0"/>
              </a:rPr>
              <a:t>* Male PWID – Dhaka and </a:t>
            </a:r>
            <a:r>
              <a:rPr lang="en-GB" sz="1000" kern="0" dirty="0" err="1">
                <a:solidFill>
                  <a:sysClr val="windowText" lastClr="000000"/>
                </a:solidFill>
                <a:latin typeface="Arial" pitchFamily="34" charset="0"/>
                <a:cs typeface="Arial" pitchFamily="34" charset="0"/>
              </a:rPr>
              <a:t>Hili</a:t>
            </a:r>
            <a:r>
              <a:rPr lang="en-GB" sz="1000" kern="0" dirty="0">
                <a:solidFill>
                  <a:sysClr val="windowText" lastClr="000000"/>
                </a:solidFill>
                <a:latin typeface="Arial" pitchFamily="34" charset="0"/>
                <a:cs typeface="Arial" pitchFamily="34" charset="0"/>
              </a:rPr>
              <a:t>; female PWID – Dhaka            **Small sample size for female PWID</a:t>
            </a:r>
          </a:p>
        </p:txBody>
      </p:sp>
    </p:spTree>
    <p:extLst>
      <p:ext uri="{BB962C8B-B14F-4D97-AF65-F5344CB8AC3E}">
        <p14:creationId xmlns:p14="http://schemas.microsoft.com/office/powerpoint/2010/main" val="13838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3)">
                                      <p:cBhvr>
                                        <p:cTn id="7" dur="1000"/>
                                        <p:tgtEl>
                                          <p:spTgt spid="10"/>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3)">
                                      <p:cBhvr>
                                        <p:cTn id="10" dur="1000"/>
                                        <p:tgtEl>
                                          <p:spTgt spid="9"/>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3)">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000-000003000000}"/>
              </a:ext>
            </a:extLst>
          </p:cNvPr>
          <p:cNvGraphicFramePr>
            <a:graphicFrameLocks noGrp="1"/>
          </p:cNvGraphicFramePr>
          <p:nvPr>
            <p:extLst>
              <p:ext uri="{D42A27DB-BD31-4B8C-83A1-F6EECF244321}">
                <p14:modId xmlns:p14="http://schemas.microsoft.com/office/powerpoint/2010/main" val="1666184528"/>
              </p:ext>
            </p:extLst>
          </p:nvPr>
        </p:nvGraphicFramePr>
        <p:xfrm>
          <a:off x="263352" y="2276872"/>
          <a:ext cx="11737304" cy="44930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40"/>
          <p:cNvSpPr txBox="1">
            <a:spLocks noChangeArrowheads="1"/>
          </p:cNvSpPr>
          <p:nvPr/>
        </p:nvSpPr>
        <p:spPr bwMode="auto">
          <a:xfrm>
            <a:off x="10522" y="6654552"/>
            <a:ext cx="9270776" cy="230832"/>
          </a:xfrm>
          <a:prstGeom prst="rect">
            <a:avLst/>
          </a:prstGeom>
          <a:noFill/>
          <a:ln w="9525">
            <a:noFill/>
            <a:miter lim="800000"/>
          </a:ln>
        </p:spPr>
        <p:txBody>
          <a:bodyPr wrap="square">
            <a:spAutoFit/>
          </a:bodyPr>
          <a:lstStyle/>
          <a:p>
            <a:pPr fontAlgn="auto">
              <a:spcBef>
                <a:spcPct val="50000"/>
              </a:spcBef>
              <a:spcAft>
                <a:spcPts val="0"/>
              </a:spcAft>
              <a:defRPr>
                <a:uFillTx/>
              </a:defRPr>
            </a:pPr>
            <a:r>
              <a:rPr lang="en-US" sz="900" kern="0" dirty="0">
                <a:solidFill>
                  <a:srgbClr val="000000"/>
                </a:solidFill>
                <a:cs typeface="Arial" pitchFamily="34" charset="0"/>
              </a:rPr>
              <a:t>Source: Prepared by </a:t>
            </a:r>
            <a:r>
              <a:rPr lang="en-US" sz="900" kern="0" dirty="0">
                <a:solidFill>
                  <a:srgbClr val="000000"/>
                </a:solidFill>
                <a:cs typeface="Arial" pitchFamily="34" charset="0"/>
                <a:hlinkClick r:id="rId3"/>
              </a:rPr>
              <a:t>www.aidsdatahub.org</a:t>
            </a:r>
            <a:r>
              <a:rPr lang="en-US" sz="900" kern="0" dirty="0">
                <a:solidFill>
                  <a:srgbClr val="000000"/>
                </a:solidFill>
                <a:cs typeface="Arial" pitchFamily="34" charset="0"/>
              </a:rPr>
              <a:t> based on HIV Sentinel Surveillance Reports and Integrated Biological and Behavioral Surveillance Reports and GAM Reporting</a:t>
            </a:r>
          </a:p>
        </p:txBody>
      </p:sp>
      <p:sp>
        <p:nvSpPr>
          <p:cNvPr id="7" name="Rectangle 6"/>
          <p:cNvSpPr/>
          <p:nvPr/>
        </p:nvSpPr>
        <p:spPr>
          <a:xfrm>
            <a:off x="2225108" y="2391964"/>
            <a:ext cx="7632849" cy="338554"/>
          </a:xfrm>
          <a:prstGeom prst="rect">
            <a:avLst/>
          </a:prstGeom>
        </p:spPr>
        <p:txBody>
          <a:bodyPr wrap="square">
            <a:spAutoFit/>
          </a:bodyPr>
          <a:lstStyle/>
          <a:p>
            <a:pPr algn="ctr" fontAlgn="auto">
              <a:spcBef>
                <a:spcPts val="0"/>
              </a:spcBef>
              <a:spcAft>
                <a:spcPts val="0"/>
              </a:spcAft>
              <a:defRPr/>
            </a:pPr>
            <a:r>
              <a:rPr lang="en-US" sz="1600" b="1" dirty="0">
                <a:solidFill>
                  <a:prstClr val="black"/>
                </a:solidFill>
                <a:cs typeface="Arial" pitchFamily="34" charset="0"/>
              </a:rPr>
              <a:t>HIV prevalence among people who inject drugs, 2012-2018</a:t>
            </a:r>
          </a:p>
        </p:txBody>
      </p:sp>
      <p:sp>
        <p:nvSpPr>
          <p:cNvPr id="9" name="Title 1"/>
          <p:cNvSpPr>
            <a:spLocks noGrp="1"/>
          </p:cNvSpPr>
          <p:nvPr>
            <p:ph type="title"/>
          </p:nvPr>
        </p:nvSpPr>
        <p:spPr>
          <a:xfrm>
            <a:off x="263352" y="1515360"/>
            <a:ext cx="10288016" cy="819266"/>
          </a:xfrm>
          <a:prstGeom prst="rect">
            <a:avLst/>
          </a:prstGeom>
        </p:spPr>
        <p:txBody>
          <a:bodyPr>
            <a:noAutofit/>
          </a:bodyPr>
          <a:lstStyle/>
          <a:p>
            <a:r>
              <a:rPr lang="en-GB" dirty="0"/>
              <a:t>HIV prevalence among PWID in geographical locations that are higher than national prevalence, 2012-2018</a:t>
            </a:r>
          </a:p>
        </p:txBody>
      </p:sp>
    </p:spTree>
    <p:extLst>
      <p:ext uri="{BB962C8B-B14F-4D97-AF65-F5344CB8AC3E}">
        <p14:creationId xmlns:p14="http://schemas.microsoft.com/office/powerpoint/2010/main" val="256043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56" y="1484784"/>
            <a:ext cx="11521280" cy="504000"/>
          </a:xfrm>
        </p:spPr>
        <p:txBody>
          <a:bodyPr/>
          <a:lstStyle/>
          <a:p>
            <a:r>
              <a:rPr lang="en-US" dirty="0"/>
              <a:t>Double disease burden of HIV and HCV among PWID in Asia and the Pacific</a:t>
            </a:r>
            <a:endParaRPr lang="en-GB" dirty="0"/>
          </a:p>
        </p:txBody>
      </p:sp>
      <p:sp>
        <p:nvSpPr>
          <p:cNvPr id="5" name="Slide Number Placeholder 4"/>
          <p:cNvSpPr>
            <a:spLocks noGrp="1"/>
          </p:cNvSpPr>
          <p:nvPr>
            <p:ph type="sldNum" sz="quarter" idx="15"/>
          </p:nvPr>
        </p:nvSpPr>
        <p:spPr/>
        <p:txBody>
          <a:bodyPr/>
          <a:lstStyle/>
          <a:p>
            <a:pPr>
              <a:defRPr/>
            </a:pPr>
            <a:fld id="{4B334E0E-B3E3-4A5F-A422-1FB579838C00}" type="slidenum">
              <a:rPr lang="th-TH" smtClean="0">
                <a:solidFill>
                  <a:prstClr val="black">
                    <a:tint val="75000"/>
                  </a:prstClr>
                </a:solidFill>
              </a:rPr>
              <a:pPr>
                <a:defRPr/>
              </a:pPr>
              <a:t>9</a:t>
            </a:fld>
            <a:endParaRPr lang="th-TH">
              <a:solidFill>
                <a:prstClr val="black">
                  <a:tint val="75000"/>
                </a:prstClr>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664" y="1988840"/>
            <a:ext cx="5631296" cy="44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488668"/>
            <a:ext cx="11136560" cy="369332"/>
          </a:xfrm>
          <a:prstGeom prst="rect">
            <a:avLst/>
          </a:prstGeom>
          <a:noFill/>
        </p:spPr>
        <p:txBody>
          <a:bodyPr wrap="square" rtlCol="0">
            <a:spAutoFit/>
          </a:bodyPr>
          <a:lstStyle/>
          <a:p>
            <a:pPr fontAlgn="auto">
              <a:spcBef>
                <a:spcPts val="0"/>
              </a:spcBef>
              <a:spcAft>
                <a:spcPts val="0"/>
              </a:spcAft>
            </a:pPr>
            <a:r>
              <a:rPr lang="en-US" sz="900" dirty="0">
                <a:solidFill>
                  <a:prstClr val="black"/>
                </a:solidFill>
                <a:latin typeface="Arial"/>
                <a:cs typeface="Arial" panose="020B0604020202020204" pitchFamily="34" charset="0"/>
              </a:rPr>
              <a:t>Prepared by </a:t>
            </a:r>
            <a:r>
              <a:rPr lang="en-US" sz="900" dirty="0">
                <a:solidFill>
                  <a:prstClr val="black"/>
                </a:solidFill>
                <a:latin typeface="Arial"/>
                <a:cs typeface="Arial" panose="020B0604020202020204" pitchFamily="34" charset="0"/>
                <a:hlinkClick r:id="rId3"/>
              </a:rPr>
              <a:t>www.aidsdatahub.org</a:t>
            </a:r>
            <a:r>
              <a:rPr lang="en-US" sz="900" dirty="0">
                <a:solidFill>
                  <a:prstClr val="black"/>
                </a:solidFill>
                <a:latin typeface="Arial"/>
                <a:cs typeface="Arial" panose="020B0604020202020204" pitchFamily="34" charset="0"/>
              </a:rPr>
              <a:t> based on Platt, L., Easterbrook, P., Gower, E., et al. Prevalence and burden of HCV co-infection in people living with HIV:  a global systematic review and meta-analysis. The Lancet Infectious Diseases</a:t>
            </a:r>
            <a:endParaRPr lang="en-GB" sz="900"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94267878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28077</TotalTime>
  <Words>3078</Words>
  <Application>Microsoft Macintosh PowerPoint</Application>
  <PresentationFormat>Widescreen</PresentationFormat>
  <Paragraphs>687</Paragraphs>
  <Slides>43</Slides>
  <Notes>15</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43</vt:i4>
      </vt:variant>
    </vt:vector>
  </HeadingPairs>
  <TitlesOfParts>
    <vt:vector size="61" baseType="lpstr">
      <vt:lpstr>Arial</vt:lpstr>
      <vt:lpstr>Calibri</vt:lpstr>
      <vt:lpstr>Times New Roman</vt:lpstr>
      <vt:lpstr>1_Cover Design</vt:lpstr>
      <vt:lpstr>Layout</vt:lpstr>
      <vt:lpstr>Layout with Latest!</vt:lpstr>
      <vt:lpstr>2_Cover Design</vt:lpstr>
      <vt:lpstr>3_Cover Design</vt:lpstr>
      <vt:lpstr>1_Layout</vt:lpstr>
      <vt:lpstr>4_Cover Design</vt:lpstr>
      <vt:lpstr>2_Layout with Latest!</vt:lpstr>
      <vt:lpstr>2_Layout</vt:lpstr>
      <vt:lpstr>1_Layout with Latest!</vt:lpstr>
      <vt:lpstr>63_Layout</vt:lpstr>
      <vt:lpstr>7_Layout</vt:lpstr>
      <vt:lpstr>2_Office Theme</vt:lpstr>
      <vt:lpstr>3_Layout</vt:lpstr>
      <vt:lpstr>28_Layout</vt:lpstr>
      <vt:lpstr>People who inject drugs</vt:lpstr>
      <vt:lpstr>CONTENT</vt:lpstr>
      <vt:lpstr>Population size estimates  </vt:lpstr>
      <vt:lpstr>People who inject drugs size estimates</vt:lpstr>
      <vt:lpstr>HIV prevalence and  epidemiology</vt:lpstr>
      <vt:lpstr>HIV prevalence among people who inject drugs, 2012-2018</vt:lpstr>
      <vt:lpstr>HIV prevalence among who inject drugs by gender, 2012-2018</vt:lpstr>
      <vt:lpstr>HIV prevalence among PWID in geographical locations that are higher than national prevalence, 2012-2018</vt:lpstr>
      <vt:lpstr>Double disease burden of HIV and HCV among PWID in Asia and the Pacific</vt:lpstr>
      <vt:lpstr>Hepatitis C and syphilis prevalence among PWID, countries where data is available, 2009-2018</vt:lpstr>
      <vt:lpstr>Risk behaviours  </vt:lpstr>
      <vt:lpstr>HIV and HCV burden among PWID and population interactions with other populations - implications on onward transmissions</vt:lpstr>
      <vt:lpstr>Less than one in three people who inject drugs used a condom at the last sexual encounter </vt:lpstr>
      <vt:lpstr>Condom use among both male and female who inject drugs is still below 90% in Asia and the Pacific</vt:lpstr>
      <vt:lpstr>Safe injecting practices among people who inject drugs in Asia and the Pacific </vt:lpstr>
      <vt:lpstr>PowerPoint Presentation</vt:lpstr>
      <vt:lpstr>PowerPoint Presentation</vt:lpstr>
      <vt:lpstr>Average number of injections among people who inject drugs, 2011-2018</vt:lpstr>
      <vt:lpstr>Average duration of injecting drugs among PWID, 2012-2018</vt:lpstr>
      <vt:lpstr>Proportion of PWID engaged in commercial sex in the past 12 months, 2012-2018</vt:lpstr>
      <vt:lpstr>Proportion of PWID reported consistent condom use, 2011-2017</vt:lpstr>
      <vt:lpstr>Vulnerability and  HIV knowledge</vt:lpstr>
      <vt:lpstr>Proportion of PWID with comprehensive HIV knowledge, 2011-2018</vt:lpstr>
      <vt:lpstr>HIV expenditure </vt:lpstr>
      <vt:lpstr>PowerPoint Presentation</vt:lpstr>
      <vt:lpstr>Key populations account for 60-90% of new HIV infections in Asia and the Pacific countries but only a third was spent for key populations HIV prevention programme</vt:lpstr>
      <vt:lpstr>Trends in spending on PWID harm reduction programmes out of total prevention spending, countries  where HIV prevalence among PWID is more than 10%, 2006-2013</vt:lpstr>
      <vt:lpstr>Regionally, less than one-fifth of PWID prevention spending comes from domestic public sources</vt:lpstr>
      <vt:lpstr>Proportion of AIDS spending by major spending category, Asia and the Pacific, 2009-2013</vt:lpstr>
      <vt:lpstr>Proportion of prevention spending by category, 2009-2013 </vt:lpstr>
      <vt:lpstr>Spending on HIV prevention programmes focused on PWID, 2009-2013</vt:lpstr>
      <vt:lpstr>National response </vt:lpstr>
      <vt:lpstr>Snapshot of harm reduction in Asia and the Pacific, 2018</vt:lpstr>
      <vt:lpstr>Needles and syringes distributed per PWID per year in Asia and the Pacific, 2018</vt:lpstr>
      <vt:lpstr>Coverage of opioid substitution therapy among people who inject drugs, 2018</vt:lpstr>
      <vt:lpstr>HIV testing response gap to reach Fast-Track target: less than half of people who inject drugs know their HIV status</vt:lpstr>
      <vt:lpstr>HIV testing coverage among male and female PWID, 2013-2018</vt:lpstr>
      <vt:lpstr>HIV testing and treatment coverage, and response gap among PWID, select countries, 2017-18 </vt:lpstr>
      <vt:lpstr>Punitive laws hindering the HIV response among PWID in South Asia</vt:lpstr>
      <vt:lpstr>Punitive laws hindering the HIV response among PWID in South-East Asia</vt:lpstr>
      <vt:lpstr>Punitive laws hindering the HIV response among PWID in East Asia</vt:lpstr>
      <vt:lpstr>Punitive laws hindering the HIV response among PWID in the Pacific</vt:lpstr>
      <vt:lpstr>PowerPoint Presentation</vt:lpstr>
    </vt:vector>
  </TitlesOfParts>
  <Manager/>
  <Company>HIV and AIDS Data Hub for Asia-Pacific</Company>
  <LinksUpToDate>false</LinksUpToDate>
  <SharedDoc>false</SharedDoc>
  <HyperlinkBase>https://www.aidsdatahub.org/resource/people-who-inject-drugs-pwid-slides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People Who Inject Drugs (PWID)</dc:title>
  <dc:subject>Get an overview of the HIV/AIDS situation for People Who Inject Drugs (PWID) populations in 2019. Browse and view charts and graphs illustrating data on this population's basic socio-demographic indicators, HIV prevalence and epidemiology, risk behaviors,</dc:subject>
  <dc:creator>HIV and AIDS Data Hub for Asia-Pacific</dc:creator>
  <cp:keywords>hiv, aids, socio-demographic indicators, prevalence, epidemiology, risk behaviors, vulnerability, national response</cp:keywords>
  <dc:description/>
  <cp:lastModifiedBy>pro6738</cp:lastModifiedBy>
  <cp:revision>1842</cp:revision>
  <dcterms:created xsi:type="dcterms:W3CDTF">2010-11-08T08:31:49Z</dcterms:created>
  <dcterms:modified xsi:type="dcterms:W3CDTF">2019-12-16T06:21:56Z</dcterms:modified>
  <cp:category/>
</cp:coreProperties>
</file>