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drawings/drawing2.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notesSlides/notesSlide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drawings/drawing3.xml" ContentType="application/vnd.openxmlformats-officedocument.drawingml.chartshapes+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drawings/drawing5.xml" ContentType="application/vnd.openxmlformats-officedocument.drawingml.chartshapes+xml"/>
  <Override PartName="/ppt/charts/chart38.xml" ContentType="application/vnd.openxmlformats-officedocument.drawingml.chart+xml"/>
  <Override PartName="/ppt/theme/themeOverride38.xml" ContentType="application/vnd.openxmlformats-officedocument.themeOverride+xml"/>
  <Override PartName="/ppt/drawings/drawing6.xml" ContentType="application/vnd.openxmlformats-officedocument.drawingml.chartshapes+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drawings/drawing7.xml" ContentType="application/vnd.openxmlformats-officedocument.drawingml.chartshapes+xml"/>
  <Override PartName="/ppt/charts/chart41.xml" ContentType="application/vnd.openxmlformats-officedocument.drawingml.chart+xml"/>
  <Override PartName="/ppt/theme/themeOverride41.xml" ContentType="application/vnd.openxmlformats-officedocument.themeOverride+xml"/>
  <Override PartName="/ppt/theme/themeOverride42.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3" r:id="rId3"/>
    <p:sldMasterId id="2147483702" r:id="rId4"/>
    <p:sldMasterId id="2147483711" r:id="rId5"/>
    <p:sldMasterId id="2147483720" r:id="rId6"/>
    <p:sldMasterId id="2147483747" r:id="rId7"/>
    <p:sldMasterId id="2147483792" r:id="rId8"/>
    <p:sldMasterId id="2147483801" r:id="rId9"/>
    <p:sldMasterId id="2147483810" r:id="rId10"/>
    <p:sldMasterId id="2147483819" r:id="rId11"/>
    <p:sldMasterId id="2147483828" r:id="rId12"/>
    <p:sldMasterId id="2147483837" r:id="rId13"/>
    <p:sldMasterId id="2147483846" r:id="rId14"/>
    <p:sldMasterId id="2147483855" r:id="rId15"/>
    <p:sldMasterId id="2147483864" r:id="rId16"/>
    <p:sldMasterId id="2147483873" r:id="rId17"/>
    <p:sldMasterId id="2147483882" r:id="rId18"/>
    <p:sldMasterId id="2147483891" r:id="rId19"/>
    <p:sldMasterId id="2147483900" r:id="rId20"/>
  </p:sldMasterIdLst>
  <p:notesMasterIdLst>
    <p:notesMasterId r:id="rId70"/>
  </p:notesMasterIdLst>
  <p:handoutMasterIdLst>
    <p:handoutMasterId r:id="rId71"/>
  </p:handoutMasterIdLst>
  <p:sldIdLst>
    <p:sldId id="257" r:id="rId21"/>
    <p:sldId id="304" r:id="rId22"/>
    <p:sldId id="334" r:id="rId23"/>
    <p:sldId id="258" r:id="rId24"/>
    <p:sldId id="2999" r:id="rId25"/>
    <p:sldId id="3000" r:id="rId26"/>
    <p:sldId id="275" r:id="rId27"/>
    <p:sldId id="298" r:id="rId28"/>
    <p:sldId id="309" r:id="rId29"/>
    <p:sldId id="316" r:id="rId30"/>
    <p:sldId id="337" r:id="rId31"/>
    <p:sldId id="338" r:id="rId32"/>
    <p:sldId id="335" r:id="rId33"/>
    <p:sldId id="336" r:id="rId34"/>
    <p:sldId id="315" r:id="rId35"/>
    <p:sldId id="259" r:id="rId36"/>
    <p:sldId id="299" r:id="rId37"/>
    <p:sldId id="291" r:id="rId38"/>
    <p:sldId id="268" r:id="rId39"/>
    <p:sldId id="317" r:id="rId40"/>
    <p:sldId id="318" r:id="rId41"/>
    <p:sldId id="319" r:id="rId42"/>
    <p:sldId id="320" r:id="rId43"/>
    <p:sldId id="321" r:id="rId44"/>
    <p:sldId id="322" r:id="rId45"/>
    <p:sldId id="261" r:id="rId46"/>
    <p:sldId id="314" r:id="rId47"/>
    <p:sldId id="2998" r:id="rId48"/>
    <p:sldId id="323" r:id="rId49"/>
    <p:sldId id="324" r:id="rId50"/>
    <p:sldId id="308" r:id="rId51"/>
    <p:sldId id="307" r:id="rId52"/>
    <p:sldId id="282" r:id="rId53"/>
    <p:sldId id="262" r:id="rId54"/>
    <p:sldId id="271" r:id="rId55"/>
    <p:sldId id="278" r:id="rId56"/>
    <p:sldId id="3001" r:id="rId57"/>
    <p:sldId id="325" r:id="rId58"/>
    <p:sldId id="326" r:id="rId59"/>
    <p:sldId id="344" r:id="rId60"/>
    <p:sldId id="328" r:id="rId61"/>
    <p:sldId id="327" r:id="rId62"/>
    <p:sldId id="329" r:id="rId63"/>
    <p:sldId id="3002" r:id="rId64"/>
    <p:sldId id="3003" r:id="rId65"/>
    <p:sldId id="330" r:id="rId66"/>
    <p:sldId id="311" r:id="rId67"/>
    <p:sldId id="2996" r:id="rId68"/>
    <p:sldId id="305" r:id="rId69"/>
  </p:sldIdLst>
  <p:sldSz cx="12192000" cy="6858000"/>
  <p:notesSz cx="6797675" cy="9926638"/>
  <p:defaultTextStyle>
    <a:defPPr>
      <a:defRPr lang="en-US"/>
    </a:defPPr>
    <a:lvl1pPr marL="0" algn="l" defTabSz="911852" rtl="0" eaLnBrk="1" latinLnBrk="0" hangingPunct="1">
      <a:defRPr sz="1800" kern="1200">
        <a:solidFill>
          <a:schemeClr val="tx1"/>
        </a:solidFill>
        <a:latin typeface="+mn-lt"/>
        <a:ea typeface="+mn-ea"/>
        <a:cs typeface="+mn-cs"/>
      </a:defRPr>
    </a:lvl1pPr>
    <a:lvl2pPr marL="455929" algn="l" defTabSz="911852" rtl="0" eaLnBrk="1" latinLnBrk="0" hangingPunct="1">
      <a:defRPr sz="1800" kern="1200">
        <a:solidFill>
          <a:schemeClr val="tx1"/>
        </a:solidFill>
        <a:latin typeface="+mn-lt"/>
        <a:ea typeface="+mn-ea"/>
        <a:cs typeface="+mn-cs"/>
      </a:defRPr>
    </a:lvl2pPr>
    <a:lvl3pPr marL="911852" algn="l" defTabSz="911852" rtl="0" eaLnBrk="1" latinLnBrk="0" hangingPunct="1">
      <a:defRPr sz="1800" kern="1200">
        <a:solidFill>
          <a:schemeClr val="tx1"/>
        </a:solidFill>
        <a:latin typeface="+mn-lt"/>
        <a:ea typeface="+mn-ea"/>
        <a:cs typeface="+mn-cs"/>
      </a:defRPr>
    </a:lvl3pPr>
    <a:lvl4pPr marL="1367780" algn="l" defTabSz="911852" rtl="0" eaLnBrk="1" latinLnBrk="0" hangingPunct="1">
      <a:defRPr sz="1800" kern="1200">
        <a:solidFill>
          <a:schemeClr val="tx1"/>
        </a:solidFill>
        <a:latin typeface="+mn-lt"/>
        <a:ea typeface="+mn-ea"/>
        <a:cs typeface="+mn-cs"/>
      </a:defRPr>
    </a:lvl4pPr>
    <a:lvl5pPr marL="1823685" algn="l" defTabSz="911852" rtl="0" eaLnBrk="1" latinLnBrk="0" hangingPunct="1">
      <a:defRPr sz="1800" kern="1200">
        <a:solidFill>
          <a:schemeClr val="tx1"/>
        </a:solidFill>
        <a:latin typeface="+mn-lt"/>
        <a:ea typeface="+mn-ea"/>
        <a:cs typeface="+mn-cs"/>
      </a:defRPr>
    </a:lvl5pPr>
    <a:lvl6pPr marL="2279625" algn="l" defTabSz="911852" rtl="0" eaLnBrk="1" latinLnBrk="0" hangingPunct="1">
      <a:defRPr sz="1800" kern="1200">
        <a:solidFill>
          <a:schemeClr val="tx1"/>
        </a:solidFill>
        <a:latin typeface="+mn-lt"/>
        <a:ea typeface="+mn-ea"/>
        <a:cs typeface="+mn-cs"/>
      </a:defRPr>
    </a:lvl6pPr>
    <a:lvl7pPr marL="2735561" algn="l" defTabSz="911852" rtl="0" eaLnBrk="1" latinLnBrk="0" hangingPunct="1">
      <a:defRPr sz="1800" kern="1200">
        <a:solidFill>
          <a:schemeClr val="tx1"/>
        </a:solidFill>
        <a:latin typeface="+mn-lt"/>
        <a:ea typeface="+mn-ea"/>
        <a:cs typeface="+mn-cs"/>
      </a:defRPr>
    </a:lvl7pPr>
    <a:lvl8pPr marL="3191470" algn="l" defTabSz="911852" rtl="0" eaLnBrk="1" latinLnBrk="0" hangingPunct="1">
      <a:defRPr sz="1800" kern="1200">
        <a:solidFill>
          <a:schemeClr val="tx1"/>
        </a:solidFill>
        <a:latin typeface="+mn-lt"/>
        <a:ea typeface="+mn-ea"/>
        <a:cs typeface="+mn-cs"/>
      </a:defRPr>
    </a:lvl8pPr>
    <a:lvl9pPr marL="3647372" algn="l" defTabSz="9118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4"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540"/>
    <a:srgbClr val="00CCFF"/>
    <a:srgbClr val="009999"/>
    <a:srgbClr val="CC9B00"/>
    <a:srgbClr val="DAA600"/>
    <a:srgbClr val="FFC000"/>
    <a:srgbClr val="FF5050"/>
    <a:srgbClr val="E31837"/>
    <a:srgbClr val="00AEEF"/>
    <a:srgbClr val="F78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2624" autoAdjust="0"/>
  </p:normalViewPr>
  <p:slideViewPr>
    <p:cSldViewPr>
      <p:cViewPr varScale="1">
        <p:scale>
          <a:sx n="102" d="100"/>
          <a:sy n="102" d="100"/>
        </p:scale>
        <p:origin x="876" y="114"/>
      </p:cViewPr>
      <p:guideLst>
        <p:guide orient="horz" pos="2160"/>
        <p:guide pos="3840"/>
      </p:guideLst>
    </p:cSldViewPr>
  </p:slideViewPr>
  <p:outlineViewPr>
    <p:cViewPr>
      <p:scale>
        <a:sx n="33" d="100"/>
        <a:sy n="33" d="100"/>
      </p:scale>
      <p:origin x="0" y="-811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6.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9.xlsx"/></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0.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1.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3.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1.xml"/></Relationships>
</file>

<file path=ppt/charts/_rels/chart5.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PLHIV_NI_Deaths!$D$582</c:f>
              <c:strCache>
                <c:ptCount val="1"/>
                <c:pt idx="0">
                  <c:v> PLHIV </c:v>
                </c:pt>
              </c:strCache>
            </c:strRef>
          </c:tx>
          <c:spPr>
            <a:ln w="38100">
              <a:solidFill>
                <a:srgbClr val="63CDF6"/>
              </a:solidFill>
            </a:ln>
          </c:spPr>
          <c:marker>
            <c:symbol val="none"/>
          </c:marker>
          <c:dLbls>
            <c:dLbl>
              <c:idx val="31"/>
              <c:tx>
                <c:rich>
                  <a:bodyPr/>
                  <a:lstStyle/>
                  <a:p>
                    <a:r>
                      <a:rPr lang="en-US" dirty="0"/>
                      <a:t>210 000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C00-4A39-B25B-66617FD2DE8C}"/>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PLHIV_NI_Deaths!$C$583:$C$614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PLHIV_NI_Deaths!$D$583:$D$614</c:f>
              <c:numCache>
                <c:formatCode>_-* #,##0_-;\-* #,##0_-;_-* "-"??_-;_-@_-</c:formatCode>
                <c:ptCount val="32"/>
                <c:pt idx="0">
                  <c:v>0</c:v>
                </c:pt>
                <c:pt idx="1">
                  <c:v>0</c:v>
                </c:pt>
                <c:pt idx="2">
                  <c:v>13</c:v>
                </c:pt>
                <c:pt idx="3">
                  <c:v>32</c:v>
                </c:pt>
                <c:pt idx="4">
                  <c:v>58</c:v>
                </c:pt>
                <c:pt idx="5">
                  <c:v>91</c:v>
                </c:pt>
                <c:pt idx="6">
                  <c:v>132</c:v>
                </c:pt>
                <c:pt idx="7">
                  <c:v>180</c:v>
                </c:pt>
                <c:pt idx="8">
                  <c:v>266</c:v>
                </c:pt>
                <c:pt idx="9">
                  <c:v>344</c:v>
                </c:pt>
                <c:pt idx="10">
                  <c:v>454</c:v>
                </c:pt>
                <c:pt idx="11">
                  <c:v>603</c:v>
                </c:pt>
                <c:pt idx="12">
                  <c:v>804</c:v>
                </c:pt>
                <c:pt idx="13">
                  <c:v>1124</c:v>
                </c:pt>
                <c:pt idx="14">
                  <c:v>2197</c:v>
                </c:pt>
                <c:pt idx="15">
                  <c:v>10371</c:v>
                </c:pt>
                <c:pt idx="16">
                  <c:v>19623</c:v>
                </c:pt>
                <c:pt idx="17">
                  <c:v>29964</c:v>
                </c:pt>
                <c:pt idx="18">
                  <c:v>41929</c:v>
                </c:pt>
                <c:pt idx="19">
                  <c:v>54642</c:v>
                </c:pt>
                <c:pt idx="20">
                  <c:v>66228</c:v>
                </c:pt>
                <c:pt idx="21">
                  <c:v>77407</c:v>
                </c:pt>
                <c:pt idx="22">
                  <c:v>88838</c:v>
                </c:pt>
                <c:pt idx="23">
                  <c:v>100659</c:v>
                </c:pt>
                <c:pt idx="24">
                  <c:v>112904</c:v>
                </c:pt>
                <c:pt idx="25">
                  <c:v>125673</c:v>
                </c:pt>
                <c:pt idx="26">
                  <c:v>138861</c:v>
                </c:pt>
                <c:pt idx="27">
                  <c:v>152223</c:v>
                </c:pt>
                <c:pt idx="28">
                  <c:v>165772</c:v>
                </c:pt>
                <c:pt idx="29">
                  <c:v>179895</c:v>
                </c:pt>
                <c:pt idx="30">
                  <c:v>195341</c:v>
                </c:pt>
                <c:pt idx="31">
                  <c:v>211501</c:v>
                </c:pt>
              </c:numCache>
            </c:numRef>
          </c:val>
          <c:smooth val="0"/>
          <c:extLst>
            <c:ext xmlns:c16="http://schemas.microsoft.com/office/drawing/2014/chart" uri="{C3380CC4-5D6E-409C-BE32-E72D297353CC}">
              <c16:uniqueId val="{00000001-FC00-4A39-B25B-66617FD2DE8C}"/>
            </c:ext>
          </c:extLst>
        </c:ser>
        <c:ser>
          <c:idx val="1"/>
          <c:order val="1"/>
          <c:tx>
            <c:strRef>
              <c:f>PLHIV_NI_Deaths!$E$582</c:f>
              <c:strCache>
                <c:ptCount val="1"/>
                <c:pt idx="0">
                  <c:v> PLHIV Lower bound </c:v>
                </c:pt>
              </c:strCache>
            </c:strRef>
          </c:tx>
          <c:spPr>
            <a:ln w="22225">
              <a:solidFill>
                <a:srgbClr val="63CDF6"/>
              </a:solidFill>
              <a:prstDash val="sysDot"/>
            </a:ln>
          </c:spPr>
          <c:marker>
            <c:symbol val="none"/>
          </c:marker>
          <c:cat>
            <c:numRef>
              <c:f>PLHIV_NI_Deaths!$C$583:$C$614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PLHIV_NI_Deaths!$E$583:$E$614</c:f>
              <c:numCache>
                <c:formatCode>_-* #,##0_-;\-* #,##0_-;_-* "-"??_-;_-@_-</c:formatCode>
                <c:ptCount val="32"/>
                <c:pt idx="0">
                  <c:v>0</c:v>
                </c:pt>
                <c:pt idx="1">
                  <c:v>0</c:v>
                </c:pt>
                <c:pt idx="2">
                  <c:v>12</c:v>
                </c:pt>
                <c:pt idx="3">
                  <c:v>29</c:v>
                </c:pt>
                <c:pt idx="4">
                  <c:v>54</c:v>
                </c:pt>
                <c:pt idx="5">
                  <c:v>85</c:v>
                </c:pt>
                <c:pt idx="6">
                  <c:v>123</c:v>
                </c:pt>
                <c:pt idx="7">
                  <c:v>167</c:v>
                </c:pt>
                <c:pt idx="8">
                  <c:v>246</c:v>
                </c:pt>
                <c:pt idx="9">
                  <c:v>319</c:v>
                </c:pt>
                <c:pt idx="10">
                  <c:v>420</c:v>
                </c:pt>
                <c:pt idx="11">
                  <c:v>560</c:v>
                </c:pt>
                <c:pt idx="12">
                  <c:v>748</c:v>
                </c:pt>
                <c:pt idx="13">
                  <c:v>1054</c:v>
                </c:pt>
                <c:pt idx="14">
                  <c:v>2062</c:v>
                </c:pt>
                <c:pt idx="15">
                  <c:v>9578</c:v>
                </c:pt>
                <c:pt idx="16">
                  <c:v>18092</c:v>
                </c:pt>
                <c:pt idx="17">
                  <c:v>27672</c:v>
                </c:pt>
                <c:pt idx="18">
                  <c:v>38806</c:v>
                </c:pt>
                <c:pt idx="19">
                  <c:v>50633</c:v>
                </c:pt>
                <c:pt idx="20">
                  <c:v>61502</c:v>
                </c:pt>
                <c:pt idx="21">
                  <c:v>72120</c:v>
                </c:pt>
                <c:pt idx="22">
                  <c:v>82992</c:v>
                </c:pt>
                <c:pt idx="23">
                  <c:v>94305</c:v>
                </c:pt>
                <c:pt idx="24">
                  <c:v>106041</c:v>
                </c:pt>
                <c:pt idx="25">
                  <c:v>118330</c:v>
                </c:pt>
                <c:pt idx="26">
                  <c:v>131169</c:v>
                </c:pt>
                <c:pt idx="27">
                  <c:v>144112</c:v>
                </c:pt>
                <c:pt idx="28">
                  <c:v>157023</c:v>
                </c:pt>
                <c:pt idx="29">
                  <c:v>170668</c:v>
                </c:pt>
                <c:pt idx="30">
                  <c:v>185699</c:v>
                </c:pt>
                <c:pt idx="31">
                  <c:v>201542</c:v>
                </c:pt>
              </c:numCache>
            </c:numRef>
          </c:val>
          <c:smooth val="0"/>
          <c:extLst>
            <c:ext xmlns:c16="http://schemas.microsoft.com/office/drawing/2014/chart" uri="{C3380CC4-5D6E-409C-BE32-E72D297353CC}">
              <c16:uniqueId val="{00000002-FC00-4A39-B25B-66617FD2DE8C}"/>
            </c:ext>
          </c:extLst>
        </c:ser>
        <c:ser>
          <c:idx val="2"/>
          <c:order val="2"/>
          <c:tx>
            <c:strRef>
              <c:f>PLHIV_NI_Deaths!$F$582</c:f>
              <c:strCache>
                <c:ptCount val="1"/>
                <c:pt idx="0">
                  <c:v> PLHIV Upper bound </c:v>
                </c:pt>
              </c:strCache>
            </c:strRef>
          </c:tx>
          <c:spPr>
            <a:ln w="22225">
              <a:solidFill>
                <a:srgbClr val="63CDF6"/>
              </a:solidFill>
              <a:prstDash val="sysDot"/>
            </a:ln>
          </c:spPr>
          <c:marker>
            <c:symbol val="none"/>
          </c:marker>
          <c:cat>
            <c:numRef>
              <c:f>PLHIV_NI_Deaths!$C$583:$C$614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PLHIV_NI_Deaths!$F$583:$F$614</c:f>
              <c:numCache>
                <c:formatCode>_-* #,##0_-;\-* #,##0_-;_-* "-"??_-;_-@_-</c:formatCode>
                <c:ptCount val="32"/>
                <c:pt idx="0">
                  <c:v>0</c:v>
                </c:pt>
                <c:pt idx="1">
                  <c:v>0</c:v>
                </c:pt>
                <c:pt idx="2">
                  <c:v>13</c:v>
                </c:pt>
                <c:pt idx="3">
                  <c:v>34</c:v>
                </c:pt>
                <c:pt idx="4">
                  <c:v>62</c:v>
                </c:pt>
                <c:pt idx="5">
                  <c:v>98</c:v>
                </c:pt>
                <c:pt idx="6">
                  <c:v>142</c:v>
                </c:pt>
                <c:pt idx="7">
                  <c:v>193</c:v>
                </c:pt>
                <c:pt idx="8">
                  <c:v>285</c:v>
                </c:pt>
                <c:pt idx="9">
                  <c:v>368</c:v>
                </c:pt>
                <c:pt idx="10">
                  <c:v>484</c:v>
                </c:pt>
                <c:pt idx="11">
                  <c:v>643</c:v>
                </c:pt>
                <c:pt idx="12">
                  <c:v>857</c:v>
                </c:pt>
                <c:pt idx="13">
                  <c:v>1198</c:v>
                </c:pt>
                <c:pt idx="14">
                  <c:v>2339</c:v>
                </c:pt>
                <c:pt idx="15">
                  <c:v>11106</c:v>
                </c:pt>
                <c:pt idx="16">
                  <c:v>20957</c:v>
                </c:pt>
                <c:pt idx="17">
                  <c:v>32020</c:v>
                </c:pt>
                <c:pt idx="18">
                  <c:v>44724</c:v>
                </c:pt>
                <c:pt idx="19">
                  <c:v>58196</c:v>
                </c:pt>
                <c:pt idx="20">
                  <c:v>70418</c:v>
                </c:pt>
                <c:pt idx="21">
                  <c:v>82264</c:v>
                </c:pt>
                <c:pt idx="22">
                  <c:v>94249</c:v>
                </c:pt>
                <c:pt idx="23">
                  <c:v>106572</c:v>
                </c:pt>
                <c:pt idx="24">
                  <c:v>119198</c:v>
                </c:pt>
                <c:pt idx="25">
                  <c:v>132327</c:v>
                </c:pt>
                <c:pt idx="26">
                  <c:v>145963</c:v>
                </c:pt>
                <c:pt idx="27">
                  <c:v>159687</c:v>
                </c:pt>
                <c:pt idx="28">
                  <c:v>173262</c:v>
                </c:pt>
                <c:pt idx="29">
                  <c:v>187607</c:v>
                </c:pt>
                <c:pt idx="30">
                  <c:v>203150</c:v>
                </c:pt>
                <c:pt idx="31">
                  <c:v>219616</c:v>
                </c:pt>
              </c:numCache>
            </c:numRef>
          </c:val>
          <c:smooth val="0"/>
          <c:extLst>
            <c:ext xmlns:c16="http://schemas.microsoft.com/office/drawing/2014/chart" uri="{C3380CC4-5D6E-409C-BE32-E72D297353CC}">
              <c16:uniqueId val="{00000003-FC00-4A39-B25B-66617FD2DE8C}"/>
            </c:ext>
          </c:extLst>
        </c:ser>
        <c:ser>
          <c:idx val="3"/>
          <c:order val="3"/>
          <c:tx>
            <c:strRef>
              <c:f>PLHIV_NI_Deaths!$G$582</c:f>
              <c:strCache>
                <c:ptCount val="1"/>
                <c:pt idx="0">
                  <c:v> New HIV infections </c:v>
                </c:pt>
              </c:strCache>
            </c:strRef>
          </c:tx>
          <c:spPr>
            <a:ln w="38100">
              <a:solidFill>
                <a:srgbClr val="F26B73"/>
              </a:solidFill>
            </a:ln>
          </c:spPr>
          <c:marker>
            <c:symbol val="none"/>
          </c:marker>
          <c:dLbls>
            <c:dLbl>
              <c:idx val="3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00-4A39-B25B-66617FD2DE8C}"/>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PLHIV_NI_Deaths!$C$583:$C$614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PLHIV_NI_Deaths!$G$583:$G$614</c:f>
              <c:numCache>
                <c:formatCode>General</c:formatCode>
                <c:ptCount val="32"/>
              </c:numCache>
            </c:numRef>
          </c:val>
          <c:smooth val="0"/>
          <c:extLst>
            <c:ext xmlns:c16="http://schemas.microsoft.com/office/drawing/2014/chart" uri="{C3380CC4-5D6E-409C-BE32-E72D297353CC}">
              <c16:uniqueId val="{00000005-FC00-4A39-B25B-66617FD2DE8C}"/>
            </c:ext>
          </c:extLst>
        </c:ser>
        <c:ser>
          <c:idx val="4"/>
          <c:order val="4"/>
          <c:tx>
            <c:strRef>
              <c:f>PLHIV_NI_Deaths!$H$582</c:f>
              <c:strCache>
                <c:ptCount val="1"/>
                <c:pt idx="0">
                  <c:v> New HIV infections Lower bound </c:v>
                </c:pt>
              </c:strCache>
            </c:strRef>
          </c:tx>
          <c:spPr>
            <a:ln w="22225">
              <a:solidFill>
                <a:srgbClr val="E31837"/>
              </a:solidFill>
              <a:prstDash val="sysDot"/>
            </a:ln>
          </c:spPr>
          <c:marker>
            <c:symbol val="none"/>
          </c:marker>
          <c:cat>
            <c:numRef>
              <c:f>PLHIV_NI_Deaths!$C$583:$C$614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PLHIV_NI_Deaths!$H$583:$H$614</c:f>
              <c:numCache>
                <c:formatCode>General</c:formatCode>
                <c:ptCount val="32"/>
              </c:numCache>
            </c:numRef>
          </c:val>
          <c:smooth val="0"/>
          <c:extLst>
            <c:ext xmlns:c16="http://schemas.microsoft.com/office/drawing/2014/chart" uri="{C3380CC4-5D6E-409C-BE32-E72D297353CC}">
              <c16:uniqueId val="{00000006-FC00-4A39-B25B-66617FD2DE8C}"/>
            </c:ext>
          </c:extLst>
        </c:ser>
        <c:ser>
          <c:idx val="5"/>
          <c:order val="5"/>
          <c:tx>
            <c:strRef>
              <c:f>PLHIV_NI_Deaths!$I$582</c:f>
              <c:strCache>
                <c:ptCount val="1"/>
                <c:pt idx="0">
                  <c:v> New HIV infections Upper bound </c:v>
                </c:pt>
              </c:strCache>
            </c:strRef>
          </c:tx>
          <c:spPr>
            <a:ln w="22225">
              <a:solidFill>
                <a:srgbClr val="F26B73"/>
              </a:solidFill>
              <a:prstDash val="sysDot"/>
            </a:ln>
          </c:spPr>
          <c:marker>
            <c:symbol val="none"/>
          </c:marker>
          <c:cat>
            <c:numRef>
              <c:f>PLHIV_NI_Deaths!$C$583:$C$614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PLHIV_NI_Deaths!$I$583:$I$614</c:f>
              <c:numCache>
                <c:formatCode>General</c:formatCode>
                <c:ptCount val="32"/>
              </c:numCache>
            </c:numRef>
          </c:val>
          <c:smooth val="0"/>
          <c:extLst>
            <c:ext xmlns:c16="http://schemas.microsoft.com/office/drawing/2014/chart" uri="{C3380CC4-5D6E-409C-BE32-E72D297353CC}">
              <c16:uniqueId val="{00000007-FC00-4A39-B25B-66617FD2DE8C}"/>
            </c:ext>
          </c:extLst>
        </c:ser>
        <c:ser>
          <c:idx val="6"/>
          <c:order val="6"/>
          <c:tx>
            <c:strRef>
              <c:f>PLHIV_NI_Deaths!$J$582</c:f>
              <c:strCache>
                <c:ptCount val="1"/>
                <c:pt idx="0">
                  <c:v> AIDS-related deaths </c:v>
                </c:pt>
              </c:strCache>
            </c:strRef>
          </c:tx>
          <c:spPr>
            <a:ln w="38100">
              <a:solidFill>
                <a:srgbClr val="00A99A"/>
              </a:solidFill>
            </a:ln>
          </c:spPr>
          <c:marker>
            <c:symbol val="none"/>
          </c:marker>
          <c:dLbls>
            <c:dLbl>
              <c:idx val="30"/>
              <c:layout>
                <c:manualLayout>
                  <c:x val="1.9675925925925757E-2"/>
                  <c:y val="0"/>
                </c:manualLayout>
              </c:layout>
              <c:tx>
                <c:rich>
                  <a:bodyPr/>
                  <a:lstStyle/>
                  <a:p>
                    <a:r>
                      <a:rPr lang="en-US" dirty="0"/>
                      <a:t>9 600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C00-4A39-B25B-66617FD2DE8C}"/>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PLHIV_NI_Deaths!$C$583:$C$614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PLHIV_NI_Deaths!$J$583:$J$614</c:f>
              <c:numCache>
                <c:formatCode>_-* #,##0_-;\-* #,##0_-;_-* "-"??_-;_-@_-</c:formatCode>
                <c:ptCount val="32"/>
                <c:pt idx="0">
                  <c:v>0</c:v>
                </c:pt>
                <c:pt idx="1">
                  <c:v>0</c:v>
                </c:pt>
                <c:pt idx="2">
                  <c:v>0</c:v>
                </c:pt>
                <c:pt idx="3">
                  <c:v>0</c:v>
                </c:pt>
                <c:pt idx="4">
                  <c:v>1</c:v>
                </c:pt>
                <c:pt idx="5">
                  <c:v>2</c:v>
                </c:pt>
                <c:pt idx="6">
                  <c:v>3</c:v>
                </c:pt>
                <c:pt idx="7">
                  <c:v>5</c:v>
                </c:pt>
                <c:pt idx="8">
                  <c:v>7</c:v>
                </c:pt>
                <c:pt idx="9">
                  <c:v>10</c:v>
                </c:pt>
                <c:pt idx="10">
                  <c:v>15</c:v>
                </c:pt>
                <c:pt idx="11">
                  <c:v>20</c:v>
                </c:pt>
                <c:pt idx="12">
                  <c:v>26</c:v>
                </c:pt>
                <c:pt idx="13">
                  <c:v>29</c:v>
                </c:pt>
                <c:pt idx="14">
                  <c:v>38</c:v>
                </c:pt>
                <c:pt idx="15">
                  <c:v>87</c:v>
                </c:pt>
                <c:pt idx="16">
                  <c:v>231</c:v>
                </c:pt>
                <c:pt idx="17">
                  <c:v>454</c:v>
                </c:pt>
                <c:pt idx="18">
                  <c:v>714</c:v>
                </c:pt>
                <c:pt idx="19">
                  <c:v>1095</c:v>
                </c:pt>
                <c:pt idx="20">
                  <c:v>1596</c:v>
                </c:pt>
                <c:pt idx="21">
                  <c:v>2202</c:v>
                </c:pt>
                <c:pt idx="22">
                  <c:v>2965</c:v>
                </c:pt>
                <c:pt idx="23">
                  <c:v>3646</c:v>
                </c:pt>
                <c:pt idx="24">
                  <c:v>4520</c:v>
                </c:pt>
                <c:pt idx="25">
                  <c:v>5236</c:v>
                </c:pt>
                <c:pt idx="26">
                  <c:v>6029</c:v>
                </c:pt>
                <c:pt idx="27">
                  <c:v>6699</c:v>
                </c:pt>
                <c:pt idx="28">
                  <c:v>7307</c:v>
                </c:pt>
                <c:pt idx="29">
                  <c:v>7877</c:v>
                </c:pt>
                <c:pt idx="30">
                  <c:v>8388</c:v>
                </c:pt>
                <c:pt idx="31">
                  <c:v>9640</c:v>
                </c:pt>
              </c:numCache>
            </c:numRef>
          </c:val>
          <c:smooth val="0"/>
          <c:extLst>
            <c:ext xmlns:c16="http://schemas.microsoft.com/office/drawing/2014/chart" uri="{C3380CC4-5D6E-409C-BE32-E72D297353CC}">
              <c16:uniqueId val="{00000009-FC00-4A39-B25B-66617FD2DE8C}"/>
            </c:ext>
          </c:extLst>
        </c:ser>
        <c:ser>
          <c:idx val="7"/>
          <c:order val="7"/>
          <c:tx>
            <c:strRef>
              <c:f>PLHIV_NI_Deaths!$K$582</c:f>
              <c:strCache>
                <c:ptCount val="1"/>
                <c:pt idx="0">
                  <c:v> AIDS-related deaths Lower bound </c:v>
                </c:pt>
              </c:strCache>
            </c:strRef>
          </c:tx>
          <c:spPr>
            <a:ln w="22225">
              <a:solidFill>
                <a:srgbClr val="00A99A"/>
              </a:solidFill>
              <a:prstDash val="sysDot"/>
            </a:ln>
          </c:spPr>
          <c:marker>
            <c:symbol val="none"/>
          </c:marker>
          <c:cat>
            <c:numRef>
              <c:f>PLHIV_NI_Deaths!$C$583:$C$614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PLHIV_NI_Deaths!$K$583:$K$614</c:f>
              <c:numCache>
                <c:formatCode>_-* #,##0_-;\-* #,##0_-;_-* "-"??_-;_-@_-</c:formatCode>
                <c:ptCount val="32"/>
                <c:pt idx="0">
                  <c:v>0</c:v>
                </c:pt>
                <c:pt idx="1">
                  <c:v>0</c:v>
                </c:pt>
                <c:pt idx="2">
                  <c:v>8.0820000000000003E-2</c:v>
                </c:pt>
                <c:pt idx="3">
                  <c:v>0.33650000000000002</c:v>
                </c:pt>
                <c:pt idx="4">
                  <c:v>0.82252000000000003</c:v>
                </c:pt>
                <c:pt idx="5">
                  <c:v>2</c:v>
                </c:pt>
                <c:pt idx="6">
                  <c:v>3</c:v>
                </c:pt>
                <c:pt idx="7">
                  <c:v>4</c:v>
                </c:pt>
                <c:pt idx="8">
                  <c:v>7</c:v>
                </c:pt>
                <c:pt idx="9">
                  <c:v>10</c:v>
                </c:pt>
                <c:pt idx="10">
                  <c:v>13</c:v>
                </c:pt>
                <c:pt idx="11">
                  <c:v>18</c:v>
                </c:pt>
                <c:pt idx="12">
                  <c:v>24</c:v>
                </c:pt>
                <c:pt idx="13">
                  <c:v>26</c:v>
                </c:pt>
                <c:pt idx="14">
                  <c:v>34</c:v>
                </c:pt>
                <c:pt idx="15">
                  <c:v>77</c:v>
                </c:pt>
                <c:pt idx="16">
                  <c:v>201</c:v>
                </c:pt>
                <c:pt idx="17">
                  <c:v>394</c:v>
                </c:pt>
                <c:pt idx="18">
                  <c:v>614</c:v>
                </c:pt>
                <c:pt idx="19">
                  <c:v>942</c:v>
                </c:pt>
                <c:pt idx="20">
                  <c:v>1375</c:v>
                </c:pt>
                <c:pt idx="21">
                  <c:v>1920</c:v>
                </c:pt>
                <c:pt idx="22">
                  <c:v>2624</c:v>
                </c:pt>
                <c:pt idx="23">
                  <c:v>3254</c:v>
                </c:pt>
                <c:pt idx="24">
                  <c:v>4077</c:v>
                </c:pt>
                <c:pt idx="25">
                  <c:v>4753</c:v>
                </c:pt>
                <c:pt idx="26">
                  <c:v>5507</c:v>
                </c:pt>
                <c:pt idx="27">
                  <c:v>6137</c:v>
                </c:pt>
                <c:pt idx="28">
                  <c:v>6687</c:v>
                </c:pt>
                <c:pt idx="29">
                  <c:v>7218</c:v>
                </c:pt>
                <c:pt idx="30">
                  <c:v>7695</c:v>
                </c:pt>
                <c:pt idx="31">
                  <c:v>8897</c:v>
                </c:pt>
              </c:numCache>
            </c:numRef>
          </c:val>
          <c:smooth val="0"/>
          <c:extLst>
            <c:ext xmlns:c16="http://schemas.microsoft.com/office/drawing/2014/chart" uri="{C3380CC4-5D6E-409C-BE32-E72D297353CC}">
              <c16:uniqueId val="{0000000A-FC00-4A39-B25B-66617FD2DE8C}"/>
            </c:ext>
          </c:extLst>
        </c:ser>
        <c:ser>
          <c:idx val="8"/>
          <c:order val="8"/>
          <c:tx>
            <c:strRef>
              <c:f>PLHIV_NI_Deaths!$L$582</c:f>
              <c:strCache>
                <c:ptCount val="1"/>
                <c:pt idx="0">
                  <c:v> AIDS-related deaths Upper bound </c:v>
                </c:pt>
              </c:strCache>
            </c:strRef>
          </c:tx>
          <c:spPr>
            <a:ln w="22225">
              <a:solidFill>
                <a:srgbClr val="00A99A"/>
              </a:solidFill>
              <a:prstDash val="sysDot"/>
            </a:ln>
          </c:spPr>
          <c:marker>
            <c:symbol val="none"/>
          </c:marker>
          <c:cat>
            <c:numRef>
              <c:f>PLHIV_NI_Deaths!$C$583:$C$614</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PLHIV_NI_Deaths!$L$583:$L$614</c:f>
              <c:numCache>
                <c:formatCode>_-* #,##0_-;\-* #,##0_-;_-* "-"??_-;_-@_-</c:formatCode>
                <c:ptCount val="32"/>
                <c:pt idx="0">
                  <c:v>0</c:v>
                </c:pt>
                <c:pt idx="1">
                  <c:v>0</c:v>
                </c:pt>
                <c:pt idx="2">
                  <c:v>0.10487</c:v>
                </c:pt>
                <c:pt idx="3">
                  <c:v>0.42759999999999998</c:v>
                </c:pt>
                <c:pt idx="4">
                  <c:v>1</c:v>
                </c:pt>
                <c:pt idx="5">
                  <c:v>2</c:v>
                </c:pt>
                <c:pt idx="6">
                  <c:v>3</c:v>
                </c:pt>
                <c:pt idx="7">
                  <c:v>5</c:v>
                </c:pt>
                <c:pt idx="8">
                  <c:v>8</c:v>
                </c:pt>
                <c:pt idx="9">
                  <c:v>11</c:v>
                </c:pt>
                <c:pt idx="10">
                  <c:v>16</c:v>
                </c:pt>
                <c:pt idx="11">
                  <c:v>22</c:v>
                </c:pt>
                <c:pt idx="12">
                  <c:v>28</c:v>
                </c:pt>
                <c:pt idx="13">
                  <c:v>32</c:v>
                </c:pt>
                <c:pt idx="14">
                  <c:v>43</c:v>
                </c:pt>
                <c:pt idx="15">
                  <c:v>99</c:v>
                </c:pt>
                <c:pt idx="16">
                  <c:v>264</c:v>
                </c:pt>
                <c:pt idx="17">
                  <c:v>519</c:v>
                </c:pt>
                <c:pt idx="18">
                  <c:v>821</c:v>
                </c:pt>
                <c:pt idx="19">
                  <c:v>1254</c:v>
                </c:pt>
                <c:pt idx="20">
                  <c:v>1817</c:v>
                </c:pt>
                <c:pt idx="21">
                  <c:v>2488</c:v>
                </c:pt>
                <c:pt idx="22">
                  <c:v>3310</c:v>
                </c:pt>
                <c:pt idx="23">
                  <c:v>4055</c:v>
                </c:pt>
                <c:pt idx="24">
                  <c:v>4973</c:v>
                </c:pt>
                <c:pt idx="25">
                  <c:v>5731</c:v>
                </c:pt>
                <c:pt idx="26">
                  <c:v>6574</c:v>
                </c:pt>
                <c:pt idx="27">
                  <c:v>7285</c:v>
                </c:pt>
                <c:pt idx="28">
                  <c:v>7921</c:v>
                </c:pt>
                <c:pt idx="29">
                  <c:v>8530</c:v>
                </c:pt>
                <c:pt idx="30">
                  <c:v>9094</c:v>
                </c:pt>
                <c:pt idx="31">
                  <c:v>10361</c:v>
                </c:pt>
              </c:numCache>
            </c:numRef>
          </c:val>
          <c:smooth val="0"/>
          <c:extLst>
            <c:ext xmlns:c16="http://schemas.microsoft.com/office/drawing/2014/chart" uri="{C3380CC4-5D6E-409C-BE32-E72D297353CC}">
              <c16:uniqueId val="{0000000B-FC00-4A39-B25B-66617FD2DE8C}"/>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935504946147519E-2"/>
          <c:y val="5.8175986513630283E-2"/>
          <c:w val="0.89554797658461338"/>
          <c:h val="0.60739643089712092"/>
        </c:manualLayout>
      </c:layout>
      <c:barChart>
        <c:barDir val="col"/>
        <c:grouping val="clustered"/>
        <c:varyColors val="0"/>
        <c:ser>
          <c:idx val="0"/>
          <c:order val="0"/>
          <c:tx>
            <c:strRef>
              <c:f>'HIV Prev TG _cities'!$B$2</c:f>
              <c:strCache>
                <c:ptCount val="1"/>
                <c:pt idx="0">
                  <c:v>All TG</c:v>
                </c:pt>
              </c:strCache>
            </c:strRef>
          </c:tx>
          <c:spPr>
            <a:solidFill>
              <a:srgbClr val="B6AEA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TG _cities'!$A$3:$A$13</c:f>
              <c:strCache>
                <c:ptCount val="11"/>
                <c:pt idx="0">
                  <c:v>Larkana</c:v>
                </c:pt>
                <c:pt idx="1">
                  <c:v>Bannu</c:v>
                </c:pt>
                <c:pt idx="2">
                  <c:v>Karachi</c:v>
                </c:pt>
                <c:pt idx="3">
                  <c:v>Nawabshah</c:v>
                </c:pt>
                <c:pt idx="4">
                  <c:v>Mirpurkhas</c:v>
                </c:pt>
                <c:pt idx="5">
                  <c:v>Hyderabad</c:v>
                </c:pt>
                <c:pt idx="6">
                  <c:v>Dera Ghazi Khan</c:v>
                </c:pt>
                <c:pt idx="7">
                  <c:v>Sukkur</c:v>
                </c:pt>
                <c:pt idx="8">
                  <c:v>Rawalpindi</c:v>
                </c:pt>
                <c:pt idx="9">
                  <c:v>Pakistan</c:v>
                </c:pt>
                <c:pt idx="10">
                  <c:v>Lahore</c:v>
                </c:pt>
              </c:strCache>
            </c:strRef>
          </c:cat>
          <c:val>
            <c:numRef>
              <c:f>'HIV Prev TG _cities'!$B$3:$B$13</c:f>
              <c:numCache>
                <c:formatCode>General</c:formatCode>
                <c:ptCount val="11"/>
                <c:pt idx="0">
                  <c:v>18.2</c:v>
                </c:pt>
                <c:pt idx="1">
                  <c:v>15</c:v>
                </c:pt>
                <c:pt idx="2">
                  <c:v>12.9</c:v>
                </c:pt>
                <c:pt idx="3">
                  <c:v>10.7</c:v>
                </c:pt>
                <c:pt idx="4">
                  <c:v>9</c:v>
                </c:pt>
                <c:pt idx="5">
                  <c:v>8.9</c:v>
                </c:pt>
                <c:pt idx="6">
                  <c:v>8.5</c:v>
                </c:pt>
                <c:pt idx="7">
                  <c:v>7.9</c:v>
                </c:pt>
                <c:pt idx="8">
                  <c:v>6.1</c:v>
                </c:pt>
                <c:pt idx="9">
                  <c:v>5.6</c:v>
                </c:pt>
                <c:pt idx="10">
                  <c:v>5.4</c:v>
                </c:pt>
              </c:numCache>
            </c:numRef>
          </c:val>
          <c:extLst>
            <c:ext xmlns:c16="http://schemas.microsoft.com/office/drawing/2014/chart" uri="{C3380CC4-5D6E-409C-BE32-E72D297353CC}">
              <c16:uniqueId val="{00000000-7492-4C51-A3C6-F62D4F89FFAE}"/>
            </c:ext>
          </c:extLst>
        </c:ser>
        <c:ser>
          <c:idx val="1"/>
          <c:order val="1"/>
          <c:tx>
            <c:strRef>
              <c:f>'HIV Prev TG _cities'!$C$2</c:f>
              <c:strCache>
                <c:ptCount val="1"/>
                <c:pt idx="0">
                  <c:v>TG SW</c:v>
                </c:pt>
              </c:strCache>
            </c:strRef>
          </c:tx>
          <c:spPr>
            <a:solidFill>
              <a:srgbClr val="F26B73"/>
            </a:solidFill>
            <a:ln>
              <a:noFill/>
            </a:ln>
          </c:spPr>
          <c:invertIfNegative val="0"/>
          <c:cat>
            <c:strRef>
              <c:f>'HIV Prev TG _cities'!$A$3:$A$13</c:f>
              <c:strCache>
                <c:ptCount val="11"/>
                <c:pt idx="0">
                  <c:v>Larkana</c:v>
                </c:pt>
                <c:pt idx="1">
                  <c:v>Bannu</c:v>
                </c:pt>
                <c:pt idx="2">
                  <c:v>Karachi</c:v>
                </c:pt>
                <c:pt idx="3">
                  <c:v>Nawabshah</c:v>
                </c:pt>
                <c:pt idx="4">
                  <c:v>Mirpurkhas</c:v>
                </c:pt>
                <c:pt idx="5">
                  <c:v>Hyderabad</c:v>
                </c:pt>
                <c:pt idx="6">
                  <c:v>Dera Ghazi Khan</c:v>
                </c:pt>
                <c:pt idx="7">
                  <c:v>Sukkur</c:v>
                </c:pt>
                <c:pt idx="8">
                  <c:v>Rawalpindi</c:v>
                </c:pt>
                <c:pt idx="9">
                  <c:v>Pakistan</c:v>
                </c:pt>
                <c:pt idx="10">
                  <c:v>Lahore</c:v>
                </c:pt>
              </c:strCache>
            </c:strRef>
          </c:cat>
          <c:val>
            <c:numRef>
              <c:f>'HIV Prev TG _cities'!$C$3:$C$13</c:f>
              <c:numCache>
                <c:formatCode>General</c:formatCode>
                <c:ptCount val="11"/>
                <c:pt idx="0">
                  <c:v>18.3</c:v>
                </c:pt>
                <c:pt idx="1">
                  <c:v>15.4</c:v>
                </c:pt>
                <c:pt idx="2">
                  <c:v>12.9</c:v>
                </c:pt>
                <c:pt idx="3">
                  <c:v>10.7</c:v>
                </c:pt>
                <c:pt idx="4">
                  <c:v>9</c:v>
                </c:pt>
                <c:pt idx="5">
                  <c:v>10</c:v>
                </c:pt>
                <c:pt idx="6">
                  <c:v>9.1999999999999993</c:v>
                </c:pt>
                <c:pt idx="7">
                  <c:v>9.5</c:v>
                </c:pt>
                <c:pt idx="8">
                  <c:v>5.8</c:v>
                </c:pt>
                <c:pt idx="9">
                  <c:v>5.9</c:v>
                </c:pt>
                <c:pt idx="10">
                  <c:v>5.8</c:v>
                </c:pt>
              </c:numCache>
            </c:numRef>
          </c:val>
          <c:extLst>
            <c:ext xmlns:c16="http://schemas.microsoft.com/office/drawing/2014/chart" uri="{C3380CC4-5D6E-409C-BE32-E72D297353CC}">
              <c16:uniqueId val="{00000001-7492-4C51-A3C6-F62D4F89FFAE}"/>
            </c:ext>
          </c:extLst>
        </c:ser>
        <c:dLbls>
          <c:showLegendKey val="0"/>
          <c:showVal val="0"/>
          <c:showCatName val="0"/>
          <c:showSerName val="0"/>
          <c:showPercent val="0"/>
          <c:showBubbleSize val="0"/>
        </c:dLbls>
        <c:gapWidth val="150"/>
        <c:axId val="128899712"/>
        <c:axId val="129036672"/>
      </c:barChart>
      <c:scatterChart>
        <c:scatterStyle val="smoothMarker"/>
        <c:varyColors val="0"/>
        <c:ser>
          <c:idx val="3"/>
          <c:order val="2"/>
          <c:tx>
            <c:strRef>
              <c:f>'HIV Prev TG _cities'!$C$29</c:f>
              <c:strCache>
                <c:ptCount val="1"/>
                <c:pt idx="0">
                  <c:v>t</c:v>
                </c:pt>
              </c:strCache>
            </c:strRef>
          </c:tx>
          <c:spPr>
            <a:ln w="25400">
              <a:solidFill>
                <a:srgbClr val="E31837"/>
              </a:solidFill>
              <a:prstDash val="dash"/>
            </a:ln>
          </c:spPr>
          <c:marker>
            <c:symbol val="none"/>
          </c:marker>
          <c:xVal>
            <c:numRef>
              <c:f>'HIV Prev TG _cities'!$B$30:$B$31</c:f>
              <c:numCache>
                <c:formatCode>General</c:formatCode>
                <c:ptCount val="2"/>
                <c:pt idx="0">
                  <c:v>0</c:v>
                </c:pt>
                <c:pt idx="1">
                  <c:v>1</c:v>
                </c:pt>
              </c:numCache>
            </c:numRef>
          </c:xVal>
          <c:yVal>
            <c:numRef>
              <c:f>'HIV Prev TG _cities'!$C$30:$C$31</c:f>
              <c:numCache>
                <c:formatCode>General</c:formatCode>
                <c:ptCount val="2"/>
                <c:pt idx="0">
                  <c:v>5</c:v>
                </c:pt>
                <c:pt idx="1">
                  <c:v>5</c:v>
                </c:pt>
              </c:numCache>
            </c:numRef>
          </c:yVal>
          <c:smooth val="1"/>
          <c:extLst>
            <c:ext xmlns:c16="http://schemas.microsoft.com/office/drawing/2014/chart" uri="{C3380CC4-5D6E-409C-BE32-E72D297353CC}">
              <c16:uniqueId val="{00000002-7492-4C51-A3C6-F62D4F89FFAE}"/>
            </c:ext>
          </c:extLst>
        </c:ser>
        <c:dLbls>
          <c:showLegendKey val="0"/>
          <c:showVal val="0"/>
          <c:showCatName val="0"/>
          <c:showSerName val="0"/>
          <c:showPercent val="0"/>
          <c:showBubbleSize val="0"/>
        </c:dLbls>
        <c:axId val="130613248"/>
        <c:axId val="129038592"/>
      </c:scatterChart>
      <c:catAx>
        <c:axId val="128899712"/>
        <c:scaling>
          <c:orientation val="minMax"/>
        </c:scaling>
        <c:delete val="0"/>
        <c:axPos val="b"/>
        <c:numFmt formatCode="General" sourceLinked="0"/>
        <c:majorTickMark val="out"/>
        <c:minorTickMark val="none"/>
        <c:tickLblPos val="nextTo"/>
        <c:crossAx val="129036672"/>
        <c:crosses val="autoZero"/>
        <c:auto val="1"/>
        <c:lblAlgn val="ctr"/>
        <c:lblOffset val="100"/>
        <c:noMultiLvlLbl val="0"/>
      </c:catAx>
      <c:valAx>
        <c:axId val="129036672"/>
        <c:scaling>
          <c:orientation val="minMax"/>
          <c:max val="20"/>
          <c:min val="0"/>
        </c:scaling>
        <c:delete val="0"/>
        <c:axPos val="l"/>
        <c:title>
          <c:tx>
            <c:rich>
              <a:bodyPr rot="0" vert="horz"/>
              <a:lstStyle/>
              <a:p>
                <a:pPr>
                  <a:defRPr/>
                </a:pPr>
                <a:r>
                  <a:rPr lang="en-US"/>
                  <a:t>%</a:t>
                </a:r>
              </a:p>
            </c:rich>
          </c:tx>
          <c:layout>
            <c:manualLayout>
              <c:xMode val="edge"/>
              <c:yMode val="edge"/>
              <c:x val="0"/>
              <c:y val="3.7571782734503616E-2"/>
            </c:manualLayout>
          </c:layout>
          <c:overlay val="0"/>
        </c:title>
        <c:numFmt formatCode="General" sourceLinked="1"/>
        <c:majorTickMark val="out"/>
        <c:minorTickMark val="none"/>
        <c:tickLblPos val="nextTo"/>
        <c:crossAx val="128899712"/>
        <c:crosses val="autoZero"/>
        <c:crossBetween val="between"/>
        <c:majorUnit val="5"/>
      </c:valAx>
      <c:valAx>
        <c:axId val="129038592"/>
        <c:scaling>
          <c:orientation val="minMax"/>
          <c:max val="20"/>
          <c:min val="0"/>
        </c:scaling>
        <c:delete val="1"/>
        <c:axPos val="r"/>
        <c:numFmt formatCode="General" sourceLinked="1"/>
        <c:majorTickMark val="out"/>
        <c:minorTickMark val="none"/>
        <c:tickLblPos val="nextTo"/>
        <c:crossAx val="130613248"/>
        <c:crosses val="max"/>
        <c:crossBetween val="midCat"/>
        <c:majorUnit val="1"/>
      </c:valAx>
      <c:valAx>
        <c:axId val="130613248"/>
        <c:scaling>
          <c:orientation val="minMax"/>
          <c:max val="1"/>
          <c:min val="0"/>
        </c:scaling>
        <c:delete val="1"/>
        <c:axPos val="t"/>
        <c:numFmt formatCode="General" sourceLinked="1"/>
        <c:majorTickMark val="out"/>
        <c:minorTickMark val="none"/>
        <c:tickLblPos val="nextTo"/>
        <c:crossAx val="129038592"/>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79124146879913E-2"/>
          <c:y val="7.1063205999169779E-2"/>
          <c:w val="0.89149697947843121"/>
          <c:h val="0.60491490424209049"/>
        </c:manualLayout>
      </c:layout>
      <c:barChart>
        <c:barDir val="col"/>
        <c:grouping val="clustered"/>
        <c:varyColors val="0"/>
        <c:ser>
          <c:idx val="0"/>
          <c:order val="0"/>
          <c:tx>
            <c:strRef>
              <c:f>'HIV Prev MSM _cities (2)'!$C$4</c:f>
              <c:strCache>
                <c:ptCount val="1"/>
                <c:pt idx="0">
                  <c:v>HIV prevalence &gt;5%</c:v>
                </c:pt>
              </c:strCache>
            </c:strRef>
          </c:tx>
          <c:spPr>
            <a:solidFill>
              <a:srgbClr val="F15B40"/>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MSM _cities (2)'!$B$5:$B$27</c:f>
              <c:strCache>
                <c:ptCount val="23"/>
                <c:pt idx="0">
                  <c:v>Kasur</c:v>
                </c:pt>
                <c:pt idx="1">
                  <c:v>Karachi</c:v>
                </c:pt>
                <c:pt idx="2">
                  <c:v>Nawabshah</c:v>
                </c:pt>
                <c:pt idx="3">
                  <c:v>Sheikhupura</c:v>
                </c:pt>
                <c:pt idx="4">
                  <c:v>Hyderabad</c:v>
                </c:pt>
                <c:pt idx="5">
                  <c:v>Gujrat</c:v>
                </c:pt>
                <c:pt idx="6">
                  <c:v>Sukkur</c:v>
                </c:pt>
                <c:pt idx="7">
                  <c:v>Larkana</c:v>
                </c:pt>
                <c:pt idx="8">
                  <c:v>Rawalpindi</c:v>
                </c:pt>
                <c:pt idx="9">
                  <c:v>Dera Ghazi Khan</c:v>
                </c:pt>
                <c:pt idx="10">
                  <c:v>Lahore</c:v>
                </c:pt>
                <c:pt idx="11">
                  <c:v>Mirpurkhas</c:v>
                </c:pt>
                <c:pt idx="12">
                  <c:v>Pakistan</c:v>
                </c:pt>
                <c:pt idx="13">
                  <c:v>Turbat</c:v>
                </c:pt>
                <c:pt idx="14">
                  <c:v>Faisalabad</c:v>
                </c:pt>
                <c:pt idx="15">
                  <c:v>Quetta</c:v>
                </c:pt>
                <c:pt idx="16">
                  <c:v>Gujranwala</c:v>
                </c:pt>
                <c:pt idx="17">
                  <c:v>Multan</c:v>
                </c:pt>
                <c:pt idx="18">
                  <c:v>Bannu</c:v>
                </c:pt>
                <c:pt idx="19">
                  <c:v>Peshawar</c:v>
                </c:pt>
                <c:pt idx="20">
                  <c:v>Bahawalpur</c:v>
                </c:pt>
                <c:pt idx="21">
                  <c:v>Sargodha</c:v>
                </c:pt>
                <c:pt idx="22">
                  <c:v>Sialkot</c:v>
                </c:pt>
              </c:strCache>
            </c:strRef>
          </c:cat>
          <c:val>
            <c:numRef>
              <c:f>'HIV Prev MSM _cities (2)'!$C$5:$C$27</c:f>
              <c:numCache>
                <c:formatCode>General</c:formatCode>
                <c:ptCount val="23"/>
                <c:pt idx="0">
                  <c:v>9.6999999999999993</c:v>
                </c:pt>
                <c:pt idx="1">
                  <c:v>9.1999999999999993</c:v>
                </c:pt>
                <c:pt idx="2">
                  <c:v>7.5</c:v>
                </c:pt>
                <c:pt idx="3">
                  <c:v>7.4</c:v>
                </c:pt>
                <c:pt idx="4">
                  <c:v>5.7</c:v>
                </c:pt>
                <c:pt idx="5">
                  <c:v>5.4</c:v>
                </c:pt>
                <c:pt idx="6">
                  <c:v>5.0999999999999996</c:v>
                </c:pt>
              </c:numCache>
            </c:numRef>
          </c:val>
          <c:extLst>
            <c:ext xmlns:c16="http://schemas.microsoft.com/office/drawing/2014/chart" uri="{C3380CC4-5D6E-409C-BE32-E72D297353CC}">
              <c16:uniqueId val="{00000000-F8D5-4140-9F3B-7E115022691E}"/>
            </c:ext>
          </c:extLst>
        </c:ser>
        <c:ser>
          <c:idx val="1"/>
          <c:order val="1"/>
          <c:tx>
            <c:strRef>
              <c:f>'HIV Prev MSM _cities (2)'!$D$4</c:f>
              <c:strCache>
                <c:ptCount val="1"/>
                <c:pt idx="0">
                  <c:v>HIV prevalence &lt;5%</c:v>
                </c:pt>
              </c:strCache>
            </c:strRef>
          </c:tx>
          <c:spPr>
            <a:solidFill>
              <a:srgbClr val="F15B40">
                <a:alpha val="52000"/>
              </a:srgb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MSM _cities (2)'!$B$5:$B$27</c:f>
              <c:strCache>
                <c:ptCount val="23"/>
                <c:pt idx="0">
                  <c:v>Kasur</c:v>
                </c:pt>
                <c:pt idx="1">
                  <c:v>Karachi</c:v>
                </c:pt>
                <c:pt idx="2">
                  <c:v>Nawabshah</c:v>
                </c:pt>
                <c:pt idx="3">
                  <c:v>Sheikhupura</c:v>
                </c:pt>
                <c:pt idx="4">
                  <c:v>Hyderabad</c:v>
                </c:pt>
                <c:pt idx="5">
                  <c:v>Gujrat</c:v>
                </c:pt>
                <c:pt idx="6">
                  <c:v>Sukkur</c:v>
                </c:pt>
                <c:pt idx="7">
                  <c:v>Larkana</c:v>
                </c:pt>
                <c:pt idx="8">
                  <c:v>Rawalpindi</c:v>
                </c:pt>
                <c:pt idx="9">
                  <c:v>Dera Ghazi Khan</c:v>
                </c:pt>
                <c:pt idx="10">
                  <c:v>Lahore</c:v>
                </c:pt>
                <c:pt idx="11">
                  <c:v>Mirpurkhas</c:v>
                </c:pt>
                <c:pt idx="12">
                  <c:v>Pakistan</c:v>
                </c:pt>
                <c:pt idx="13">
                  <c:v>Turbat</c:v>
                </c:pt>
                <c:pt idx="14">
                  <c:v>Faisalabad</c:v>
                </c:pt>
                <c:pt idx="15">
                  <c:v>Quetta</c:v>
                </c:pt>
                <c:pt idx="16">
                  <c:v>Gujranwala</c:v>
                </c:pt>
                <c:pt idx="17">
                  <c:v>Multan</c:v>
                </c:pt>
                <c:pt idx="18">
                  <c:v>Bannu</c:v>
                </c:pt>
                <c:pt idx="19">
                  <c:v>Peshawar</c:v>
                </c:pt>
                <c:pt idx="20">
                  <c:v>Bahawalpur</c:v>
                </c:pt>
                <c:pt idx="21">
                  <c:v>Sargodha</c:v>
                </c:pt>
                <c:pt idx="22">
                  <c:v>Sialkot</c:v>
                </c:pt>
              </c:strCache>
            </c:strRef>
          </c:cat>
          <c:val>
            <c:numRef>
              <c:f>'HIV Prev MSM _cities (2)'!$D$5:$D$27</c:f>
              <c:numCache>
                <c:formatCode>General</c:formatCode>
                <c:ptCount val="23"/>
                <c:pt idx="7">
                  <c:v>4.9000000000000004</c:v>
                </c:pt>
                <c:pt idx="8">
                  <c:v>4.0999999999999996</c:v>
                </c:pt>
                <c:pt idx="9">
                  <c:v>4</c:v>
                </c:pt>
                <c:pt idx="10">
                  <c:v>3.7</c:v>
                </c:pt>
                <c:pt idx="11">
                  <c:v>3.7</c:v>
                </c:pt>
                <c:pt idx="12">
                  <c:v>3.7</c:v>
                </c:pt>
                <c:pt idx="13">
                  <c:v>1.9</c:v>
                </c:pt>
                <c:pt idx="14">
                  <c:v>1.4</c:v>
                </c:pt>
                <c:pt idx="15">
                  <c:v>1.4</c:v>
                </c:pt>
                <c:pt idx="16">
                  <c:v>1.3</c:v>
                </c:pt>
                <c:pt idx="17">
                  <c:v>1.1000000000000001</c:v>
                </c:pt>
                <c:pt idx="18">
                  <c:v>0.9</c:v>
                </c:pt>
                <c:pt idx="19">
                  <c:v>0.7</c:v>
                </c:pt>
                <c:pt idx="20">
                  <c:v>0.6</c:v>
                </c:pt>
                <c:pt idx="21">
                  <c:v>0</c:v>
                </c:pt>
                <c:pt idx="22">
                  <c:v>0</c:v>
                </c:pt>
              </c:numCache>
            </c:numRef>
          </c:val>
          <c:extLst>
            <c:ext xmlns:c16="http://schemas.microsoft.com/office/drawing/2014/chart" uri="{C3380CC4-5D6E-409C-BE32-E72D297353CC}">
              <c16:uniqueId val="{00000001-F8D5-4140-9F3B-7E115022691E}"/>
            </c:ext>
          </c:extLst>
        </c:ser>
        <c:dLbls>
          <c:showLegendKey val="0"/>
          <c:showVal val="0"/>
          <c:showCatName val="0"/>
          <c:showSerName val="0"/>
          <c:showPercent val="0"/>
          <c:showBubbleSize val="0"/>
        </c:dLbls>
        <c:gapWidth val="50"/>
        <c:overlap val="100"/>
        <c:axId val="131030016"/>
        <c:axId val="131035904"/>
      </c:barChart>
      <c:scatterChart>
        <c:scatterStyle val="smoothMarker"/>
        <c:varyColors val="0"/>
        <c:ser>
          <c:idx val="2"/>
          <c:order val="2"/>
          <c:tx>
            <c:strRef>
              <c:f>'HIV Prev MSM _cities (2)'!$C$29</c:f>
              <c:strCache>
                <c:ptCount val="1"/>
                <c:pt idx="0">
                  <c:v>t</c:v>
                </c:pt>
              </c:strCache>
            </c:strRef>
          </c:tx>
          <c:spPr>
            <a:ln w="25400">
              <a:solidFill>
                <a:sysClr val="window" lastClr="FFFFFF">
                  <a:lumMod val="50000"/>
                </a:sysClr>
              </a:solidFill>
              <a:prstDash val="dash"/>
            </a:ln>
          </c:spPr>
          <c:marker>
            <c:symbol val="none"/>
          </c:marker>
          <c:xVal>
            <c:numRef>
              <c:f>'HIV Prev MSM _cities (2)'!$B$30:$B$31</c:f>
              <c:numCache>
                <c:formatCode>General</c:formatCode>
                <c:ptCount val="2"/>
                <c:pt idx="0">
                  <c:v>0</c:v>
                </c:pt>
                <c:pt idx="1">
                  <c:v>1</c:v>
                </c:pt>
              </c:numCache>
            </c:numRef>
          </c:xVal>
          <c:yVal>
            <c:numRef>
              <c:f>'HIV Prev MSM _cities (2)'!$C$30:$C$31</c:f>
              <c:numCache>
                <c:formatCode>General</c:formatCode>
                <c:ptCount val="2"/>
                <c:pt idx="0">
                  <c:v>5</c:v>
                </c:pt>
                <c:pt idx="1">
                  <c:v>5</c:v>
                </c:pt>
              </c:numCache>
            </c:numRef>
          </c:yVal>
          <c:smooth val="1"/>
          <c:extLst>
            <c:ext xmlns:c16="http://schemas.microsoft.com/office/drawing/2014/chart" uri="{C3380CC4-5D6E-409C-BE32-E72D297353CC}">
              <c16:uniqueId val="{00000002-F8D5-4140-9F3B-7E115022691E}"/>
            </c:ext>
          </c:extLst>
        </c:ser>
        <c:dLbls>
          <c:showLegendKey val="0"/>
          <c:showVal val="0"/>
          <c:showCatName val="0"/>
          <c:showSerName val="0"/>
          <c:showPercent val="0"/>
          <c:showBubbleSize val="0"/>
        </c:dLbls>
        <c:axId val="131056000"/>
        <c:axId val="131037824"/>
      </c:scatterChart>
      <c:catAx>
        <c:axId val="13103001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3000000" vert="horz"/>
          <a:lstStyle/>
          <a:p>
            <a:pPr>
              <a:defRPr/>
            </a:pPr>
            <a:endParaRPr lang="en-US"/>
          </a:p>
        </c:txPr>
        <c:crossAx val="131035904"/>
        <c:crosses val="autoZero"/>
        <c:auto val="1"/>
        <c:lblAlgn val="ctr"/>
        <c:lblOffset val="100"/>
        <c:noMultiLvlLbl val="0"/>
      </c:catAx>
      <c:valAx>
        <c:axId val="131035904"/>
        <c:scaling>
          <c:orientation val="minMax"/>
          <c:max val="12"/>
          <c:min val="0"/>
        </c:scaling>
        <c:delete val="0"/>
        <c:axPos val="l"/>
        <c:title>
          <c:tx>
            <c:rich>
              <a:bodyPr rot="0" vert="horz"/>
              <a:lstStyle/>
              <a:p>
                <a:pPr>
                  <a:defRPr/>
                </a:pPr>
                <a:r>
                  <a:rPr lang="en-US"/>
                  <a:t>%</a:t>
                </a:r>
              </a:p>
            </c:rich>
          </c:tx>
          <c:layout>
            <c:manualLayout>
              <c:xMode val="edge"/>
              <c:yMode val="edge"/>
              <c:x val="6.9321541974025264E-2"/>
              <c:y val="3.7421826812675134E-2"/>
            </c:manualLayout>
          </c:layout>
          <c:overlay val="0"/>
          <c:spPr>
            <a:noFill/>
            <a:ln>
              <a:noFill/>
            </a:ln>
            <a:effectLst/>
          </c:spPr>
        </c:title>
        <c:numFmt formatCode="General" sourceLinked="1"/>
        <c:majorTickMark val="out"/>
        <c:minorTickMark val="none"/>
        <c:tickLblPos val="nextTo"/>
        <c:spPr>
          <a:noFill/>
          <a:ln w="25400">
            <a:solidFill>
              <a:schemeClr val="tx1">
                <a:lumMod val="50000"/>
                <a:lumOff val="50000"/>
              </a:schemeClr>
            </a:solidFill>
          </a:ln>
          <a:effectLst/>
        </c:spPr>
        <c:txPr>
          <a:bodyPr rot="-60000000" vert="horz"/>
          <a:lstStyle/>
          <a:p>
            <a:pPr>
              <a:defRPr/>
            </a:pPr>
            <a:endParaRPr lang="en-US"/>
          </a:p>
        </c:txPr>
        <c:crossAx val="131030016"/>
        <c:crosses val="autoZero"/>
        <c:crossBetween val="between"/>
        <c:majorUnit val="2"/>
      </c:valAx>
      <c:valAx>
        <c:axId val="131037824"/>
        <c:scaling>
          <c:orientation val="minMax"/>
          <c:max val="12"/>
          <c:min val="0"/>
        </c:scaling>
        <c:delete val="1"/>
        <c:axPos val="r"/>
        <c:numFmt formatCode="General" sourceLinked="1"/>
        <c:majorTickMark val="out"/>
        <c:minorTickMark val="none"/>
        <c:tickLblPos val="nextTo"/>
        <c:crossAx val="131056000"/>
        <c:crosses val="max"/>
        <c:crossBetween val="midCat"/>
        <c:majorUnit val="1"/>
      </c:valAx>
      <c:valAx>
        <c:axId val="131056000"/>
        <c:scaling>
          <c:orientation val="minMax"/>
          <c:max val="1"/>
          <c:min val="0"/>
        </c:scaling>
        <c:delete val="1"/>
        <c:axPos val="t"/>
        <c:numFmt formatCode="General" sourceLinked="1"/>
        <c:majorTickMark val="out"/>
        <c:minorTickMark val="none"/>
        <c:tickLblPos val="nextTo"/>
        <c:crossAx val="131037824"/>
        <c:crosses val="max"/>
        <c:crossBetween val="midCat"/>
        <c:majorUnit val="0.2"/>
      </c:valAx>
      <c:spPr>
        <a:noFill/>
        <a:ln>
          <a:noFill/>
        </a:ln>
        <a:effectLst/>
      </c:spPr>
    </c:plotArea>
    <c:legend>
      <c:legendPos val="t"/>
      <c:legendEntry>
        <c:idx val="2"/>
        <c:delete val="1"/>
      </c:legendEntry>
      <c:layout>
        <c:manualLayout>
          <c:xMode val="edge"/>
          <c:yMode val="edge"/>
          <c:x val="0.26846111402934919"/>
          <c:y val="4.0935663089822931E-2"/>
          <c:w val="0.55747306313997436"/>
          <c:h val="0.16223277565207542"/>
        </c:manualLayout>
      </c:layout>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FSW _cities'!$A$3:$A$20</c:f>
              <c:strCache>
                <c:ptCount val="18"/>
                <c:pt idx="0">
                  <c:v>Sukkur</c:v>
                </c:pt>
                <c:pt idx="1">
                  <c:v>Larkana</c:v>
                </c:pt>
                <c:pt idx="2">
                  <c:v>Mirpurkhas</c:v>
                </c:pt>
                <c:pt idx="3">
                  <c:v>Nawabshah</c:v>
                </c:pt>
                <c:pt idx="4">
                  <c:v>Peshawar</c:v>
                </c:pt>
                <c:pt idx="5">
                  <c:v>Karachi</c:v>
                </c:pt>
                <c:pt idx="6">
                  <c:v>Hyderabad</c:v>
                </c:pt>
                <c:pt idx="7">
                  <c:v>Sheikhupura</c:v>
                </c:pt>
                <c:pt idx="8">
                  <c:v>Bannu</c:v>
                </c:pt>
                <c:pt idx="9">
                  <c:v>Dera Ghazi Khan</c:v>
                </c:pt>
                <c:pt idx="10">
                  <c:v>Gujranwala</c:v>
                </c:pt>
                <c:pt idx="11">
                  <c:v>Gujrat</c:v>
                </c:pt>
                <c:pt idx="12">
                  <c:v>Rawalpindi</c:v>
                </c:pt>
                <c:pt idx="13">
                  <c:v>Sialkot</c:v>
                </c:pt>
                <c:pt idx="14">
                  <c:v>Bahawalpur</c:v>
                </c:pt>
                <c:pt idx="15">
                  <c:v>Kasur</c:v>
                </c:pt>
                <c:pt idx="16">
                  <c:v>Quetta</c:v>
                </c:pt>
                <c:pt idx="17">
                  <c:v>Turbat</c:v>
                </c:pt>
              </c:strCache>
            </c:strRef>
          </c:cat>
          <c:val>
            <c:numRef>
              <c:f>'HIV Prev FSW _cities'!$B$3:$B$20</c:f>
              <c:numCache>
                <c:formatCode>General</c:formatCode>
                <c:ptCount val="18"/>
                <c:pt idx="0">
                  <c:v>8.8000000000000007</c:v>
                </c:pt>
                <c:pt idx="1">
                  <c:v>4.0999999999999996</c:v>
                </c:pt>
                <c:pt idx="2">
                  <c:v>4.0999999999999996</c:v>
                </c:pt>
                <c:pt idx="3">
                  <c:v>3.8</c:v>
                </c:pt>
                <c:pt idx="4">
                  <c:v>3</c:v>
                </c:pt>
                <c:pt idx="5">
                  <c:v>2.6</c:v>
                </c:pt>
                <c:pt idx="6">
                  <c:v>2.2000000000000002</c:v>
                </c:pt>
                <c:pt idx="7">
                  <c:v>1.7</c:v>
                </c:pt>
                <c:pt idx="8">
                  <c:v>1.5</c:v>
                </c:pt>
                <c:pt idx="9">
                  <c:v>0.8</c:v>
                </c:pt>
                <c:pt idx="10">
                  <c:v>0.7</c:v>
                </c:pt>
                <c:pt idx="11">
                  <c:v>0.4</c:v>
                </c:pt>
                <c:pt idx="12">
                  <c:v>0.3</c:v>
                </c:pt>
                <c:pt idx="13">
                  <c:v>0</c:v>
                </c:pt>
                <c:pt idx="14">
                  <c:v>0</c:v>
                </c:pt>
                <c:pt idx="15">
                  <c:v>0</c:v>
                </c:pt>
                <c:pt idx="16">
                  <c:v>0</c:v>
                </c:pt>
                <c:pt idx="17">
                  <c:v>0</c:v>
                </c:pt>
              </c:numCache>
            </c:numRef>
          </c:val>
          <c:extLst>
            <c:ext xmlns:c16="http://schemas.microsoft.com/office/drawing/2014/chart" uri="{C3380CC4-5D6E-409C-BE32-E72D297353CC}">
              <c16:uniqueId val="{00000000-339F-42B7-8CA2-20DFFE27AFEF}"/>
            </c:ext>
          </c:extLst>
        </c:ser>
        <c:dLbls>
          <c:showLegendKey val="0"/>
          <c:showVal val="0"/>
          <c:showCatName val="0"/>
          <c:showSerName val="0"/>
          <c:showPercent val="0"/>
          <c:showBubbleSize val="0"/>
        </c:dLbls>
        <c:gapWidth val="70"/>
        <c:axId val="45400448"/>
        <c:axId val="45401984"/>
      </c:barChart>
      <c:scatterChart>
        <c:scatterStyle val="smoothMarker"/>
        <c:varyColors val="0"/>
        <c:ser>
          <c:idx val="1"/>
          <c:order val="1"/>
          <c:tx>
            <c:strRef>
              <c:f>'HIV Prev FSW _cities'!$I$1</c:f>
              <c:strCache>
                <c:ptCount val="1"/>
                <c:pt idx="0">
                  <c:v>t</c:v>
                </c:pt>
              </c:strCache>
            </c:strRef>
          </c:tx>
          <c:spPr>
            <a:ln w="25400">
              <a:solidFill>
                <a:srgbClr val="E31837"/>
              </a:solidFill>
              <a:prstDash val="dash"/>
            </a:ln>
          </c:spPr>
          <c:marker>
            <c:symbol val="none"/>
          </c:marker>
          <c:xVal>
            <c:numRef>
              <c:f>'HIV Prev FSW _cities'!$H$2:$H$3</c:f>
              <c:numCache>
                <c:formatCode>General</c:formatCode>
                <c:ptCount val="2"/>
                <c:pt idx="0">
                  <c:v>0</c:v>
                </c:pt>
                <c:pt idx="1">
                  <c:v>1</c:v>
                </c:pt>
              </c:numCache>
            </c:numRef>
          </c:xVal>
          <c:yVal>
            <c:numRef>
              <c:f>'HIV Prev FSW _cities'!$I$2:$I$3</c:f>
              <c:numCache>
                <c:formatCode>General</c:formatCode>
                <c:ptCount val="2"/>
                <c:pt idx="0">
                  <c:v>5</c:v>
                </c:pt>
                <c:pt idx="1">
                  <c:v>5</c:v>
                </c:pt>
              </c:numCache>
            </c:numRef>
          </c:yVal>
          <c:smooth val="1"/>
          <c:extLst>
            <c:ext xmlns:c16="http://schemas.microsoft.com/office/drawing/2014/chart" uri="{C3380CC4-5D6E-409C-BE32-E72D297353CC}">
              <c16:uniqueId val="{00000001-339F-42B7-8CA2-20DFFE27AFEF}"/>
            </c:ext>
          </c:extLst>
        </c:ser>
        <c:dLbls>
          <c:showLegendKey val="0"/>
          <c:showVal val="0"/>
          <c:showCatName val="0"/>
          <c:showSerName val="0"/>
          <c:showPercent val="0"/>
          <c:showBubbleSize val="0"/>
        </c:dLbls>
        <c:axId val="45409792"/>
        <c:axId val="45408256"/>
      </c:scatterChart>
      <c:catAx>
        <c:axId val="45400448"/>
        <c:scaling>
          <c:orientation val="minMax"/>
        </c:scaling>
        <c:delete val="0"/>
        <c:axPos val="b"/>
        <c:numFmt formatCode="General" sourceLinked="0"/>
        <c:majorTickMark val="out"/>
        <c:minorTickMark val="none"/>
        <c:tickLblPos val="nextTo"/>
        <c:crossAx val="45401984"/>
        <c:crosses val="autoZero"/>
        <c:auto val="1"/>
        <c:lblAlgn val="ctr"/>
        <c:lblOffset val="100"/>
        <c:noMultiLvlLbl val="0"/>
      </c:catAx>
      <c:valAx>
        <c:axId val="45401984"/>
        <c:scaling>
          <c:orientation val="minMax"/>
          <c:max val="10"/>
          <c:min val="0"/>
        </c:scaling>
        <c:delete val="0"/>
        <c:axPos val="l"/>
        <c:title>
          <c:tx>
            <c:rich>
              <a:bodyPr rot="0" vert="horz"/>
              <a:lstStyle/>
              <a:p>
                <a:pPr>
                  <a:defRPr/>
                </a:pPr>
                <a:r>
                  <a:rPr lang="en-US" dirty="0"/>
                  <a:t>%</a:t>
                </a:r>
              </a:p>
              <a:p>
                <a:pPr>
                  <a:defRPr/>
                </a:pPr>
                <a:endParaRPr lang="en-US" dirty="0"/>
              </a:p>
            </c:rich>
          </c:tx>
          <c:layout>
            <c:manualLayout>
              <c:xMode val="edge"/>
              <c:yMode val="edge"/>
              <c:x val="9.0909101754843916E-3"/>
              <c:y val="6.5462405434615878E-4"/>
            </c:manualLayout>
          </c:layout>
          <c:overlay val="0"/>
        </c:title>
        <c:numFmt formatCode="General" sourceLinked="1"/>
        <c:majorTickMark val="out"/>
        <c:minorTickMark val="none"/>
        <c:tickLblPos val="nextTo"/>
        <c:crossAx val="45400448"/>
        <c:crosses val="autoZero"/>
        <c:crossBetween val="between"/>
        <c:majorUnit val="2"/>
      </c:valAx>
      <c:valAx>
        <c:axId val="45408256"/>
        <c:scaling>
          <c:orientation val="minMax"/>
          <c:max val="10"/>
          <c:min val="0"/>
        </c:scaling>
        <c:delete val="1"/>
        <c:axPos val="r"/>
        <c:numFmt formatCode="General" sourceLinked="1"/>
        <c:majorTickMark val="out"/>
        <c:minorTickMark val="none"/>
        <c:tickLblPos val="nextTo"/>
        <c:crossAx val="45409792"/>
        <c:crosses val="max"/>
        <c:crossBetween val="midCat"/>
        <c:majorUnit val="1"/>
      </c:valAx>
      <c:valAx>
        <c:axId val="45409792"/>
        <c:scaling>
          <c:orientation val="minMax"/>
          <c:max val="1"/>
          <c:min val="0"/>
        </c:scaling>
        <c:delete val="1"/>
        <c:axPos val="t"/>
        <c:numFmt formatCode="General" sourceLinked="1"/>
        <c:majorTickMark val="out"/>
        <c:minorTickMark val="none"/>
        <c:tickLblPos val="nextTo"/>
        <c:crossAx val="45408256"/>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48758328285891"/>
          <c:y val="6.1209073719623051E-2"/>
          <c:w val="0.80734026512686485"/>
          <c:h val="0.8045293088363954"/>
        </c:manualLayout>
      </c:layout>
      <c:lineChart>
        <c:grouping val="standard"/>
        <c:varyColors val="0"/>
        <c:ser>
          <c:idx val="1"/>
          <c:order val="0"/>
          <c:tx>
            <c:strRef>
              <c:f>'Expanding epidemic_cities'!$A$2</c:f>
              <c:strCache>
                <c:ptCount val="1"/>
                <c:pt idx="0">
                  <c:v>Faisalabad</c:v>
                </c:pt>
              </c:strCache>
            </c:strRef>
          </c:tx>
          <c:spPr>
            <a:ln w="44450">
              <a:solidFill>
                <a:srgbClr val="E31837"/>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D78-4324-9FE7-4E3A4BFCBD7C}"/>
                </c:ext>
              </c:extLst>
            </c:dLbl>
            <c:dLbl>
              <c:idx val="1"/>
              <c:delete val="1"/>
              <c:extLst>
                <c:ext xmlns:c15="http://schemas.microsoft.com/office/drawing/2012/chart" uri="{CE6537A1-D6FC-4f65-9D91-7224C49458BB}"/>
                <c:ext xmlns:c16="http://schemas.microsoft.com/office/drawing/2014/chart" uri="{C3380CC4-5D6E-409C-BE32-E72D297353CC}">
                  <c16:uniqueId val="{00000001-1D78-4324-9FE7-4E3A4BFCBD7C}"/>
                </c:ext>
              </c:extLst>
            </c:dLbl>
            <c:dLbl>
              <c:idx val="2"/>
              <c:delete val="1"/>
              <c:extLst>
                <c:ext xmlns:c15="http://schemas.microsoft.com/office/drawing/2012/chart" uri="{CE6537A1-D6FC-4f65-9D91-7224C49458BB}"/>
                <c:ext xmlns:c16="http://schemas.microsoft.com/office/drawing/2014/chart" uri="{C3380CC4-5D6E-409C-BE32-E72D297353CC}">
                  <c16:uniqueId val="{00000002-1D78-4324-9FE7-4E3A4BFCBD7C}"/>
                </c:ext>
              </c:extLst>
            </c:dLbl>
            <c:dLbl>
              <c:idx val="3"/>
              <c:layout>
                <c:manualLayout>
                  <c:x val="0"/>
                  <c:y val="-3.1950408940076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78-4324-9FE7-4E3A4BFCBD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epidemic_cities'!$B$2:$F$2</c:f>
              <c:numCache>
                <c:formatCode>General</c:formatCode>
                <c:ptCount val="5"/>
                <c:pt idx="0">
                  <c:v>13.2</c:v>
                </c:pt>
                <c:pt idx="1">
                  <c:v>13.3</c:v>
                </c:pt>
                <c:pt idx="2">
                  <c:v>12.2</c:v>
                </c:pt>
                <c:pt idx="3">
                  <c:v>52.5</c:v>
                </c:pt>
              </c:numCache>
            </c:numRef>
          </c:val>
          <c:smooth val="0"/>
          <c:extLst>
            <c:ext xmlns:c16="http://schemas.microsoft.com/office/drawing/2014/chart" uri="{C3380CC4-5D6E-409C-BE32-E72D297353CC}">
              <c16:uniqueId val="{00000004-1D78-4324-9FE7-4E3A4BFCBD7C}"/>
            </c:ext>
          </c:extLst>
        </c:ser>
        <c:ser>
          <c:idx val="0"/>
          <c:order val="1"/>
          <c:tx>
            <c:strRef>
              <c:f>'Expanding epidemic_cities'!$A$3</c:f>
              <c:strCache>
                <c:ptCount val="1"/>
                <c:pt idx="0">
                  <c:v>Dera Ghazi Khan</c:v>
                </c:pt>
              </c:strCache>
            </c:strRef>
          </c:tx>
          <c:spPr>
            <a:ln w="44450">
              <a:solidFill>
                <a:srgbClr val="F78E1E"/>
              </a:solidFill>
            </a:ln>
          </c:spPr>
          <c:marker>
            <c:symbol val="none"/>
          </c:marker>
          <c:dLbls>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78-4324-9FE7-4E3A4BFCBD7C}"/>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78-4324-9FE7-4E3A4BFCBD7C}"/>
                </c:ext>
              </c:extLst>
            </c:dLbl>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epidemic_cities'!$B$3:$F$3</c:f>
              <c:numCache>
                <c:formatCode>General</c:formatCode>
                <c:ptCount val="5"/>
                <c:pt idx="0">
                  <c:v>0</c:v>
                </c:pt>
                <c:pt idx="2">
                  <c:v>18.600000000000001</c:v>
                </c:pt>
                <c:pt idx="3">
                  <c:v>49.6</c:v>
                </c:pt>
              </c:numCache>
            </c:numRef>
          </c:val>
          <c:smooth val="0"/>
          <c:extLst>
            <c:ext xmlns:c16="http://schemas.microsoft.com/office/drawing/2014/chart" uri="{C3380CC4-5D6E-409C-BE32-E72D297353CC}">
              <c16:uniqueId val="{00000007-1D78-4324-9FE7-4E3A4BFCBD7C}"/>
            </c:ext>
          </c:extLst>
        </c:ser>
        <c:ser>
          <c:idx val="2"/>
          <c:order val="2"/>
          <c:tx>
            <c:strRef>
              <c:f>'Expanding epidemic_cities'!$A$4</c:f>
              <c:strCache>
                <c:ptCount val="1"/>
                <c:pt idx="0">
                  <c:v>Karachi</c:v>
                </c:pt>
              </c:strCache>
            </c:strRef>
          </c:tx>
          <c:spPr>
            <a:ln w="44450">
              <a:solidFill>
                <a:srgbClr val="00AEEF"/>
              </a:solidFill>
            </a:ln>
          </c:spPr>
          <c:marker>
            <c:symbol val="none"/>
          </c:marker>
          <c:dLbls>
            <c:dLbl>
              <c:idx val="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78-4324-9FE7-4E3A4BFCBD7C}"/>
                </c:ext>
              </c:extLst>
            </c:dLbl>
            <c:dLbl>
              <c:idx val="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78-4324-9FE7-4E3A4BFCBD7C}"/>
                </c:ext>
              </c:extLst>
            </c:dLbl>
            <c:spPr>
              <a:noFill/>
              <a:ln>
                <a:noFill/>
              </a:ln>
              <a:effectLst/>
            </c:sp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epidemic_cities'!$B$4:$F$4</c:f>
              <c:numCache>
                <c:formatCode>General</c:formatCode>
                <c:ptCount val="5"/>
                <c:pt idx="0">
                  <c:v>23</c:v>
                </c:pt>
                <c:pt idx="1">
                  <c:v>30.1</c:v>
                </c:pt>
                <c:pt idx="2">
                  <c:v>23.1</c:v>
                </c:pt>
                <c:pt idx="3">
                  <c:v>42.2</c:v>
                </c:pt>
                <c:pt idx="4">
                  <c:v>48.7</c:v>
                </c:pt>
              </c:numCache>
            </c:numRef>
          </c:val>
          <c:smooth val="0"/>
          <c:extLst>
            <c:ext xmlns:c16="http://schemas.microsoft.com/office/drawing/2014/chart" uri="{C3380CC4-5D6E-409C-BE32-E72D297353CC}">
              <c16:uniqueId val="{0000000A-1D78-4324-9FE7-4E3A4BFCBD7C}"/>
            </c:ext>
          </c:extLst>
        </c:ser>
        <c:ser>
          <c:idx val="3"/>
          <c:order val="3"/>
          <c:tx>
            <c:strRef>
              <c:f>'Expanding epidemic_cities'!$A$5</c:f>
              <c:strCache>
                <c:ptCount val="1"/>
                <c:pt idx="0">
                  <c:v>Lahore</c:v>
                </c:pt>
              </c:strCache>
            </c:strRef>
          </c:tx>
          <c:spPr>
            <a:ln w="44450">
              <a:solidFill>
                <a:srgbClr val="88C540"/>
              </a:solidFill>
            </a:ln>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78-4324-9FE7-4E3A4BFCBD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'Expanding epidemic_cities'!$B$1:$F$1</c:f>
              <c:strCache>
                <c:ptCount val="5"/>
                <c:pt idx="0">
                  <c:v>2005</c:v>
                </c:pt>
                <c:pt idx="1">
                  <c:v>2006-07</c:v>
                </c:pt>
                <c:pt idx="2">
                  <c:v>2008</c:v>
                </c:pt>
                <c:pt idx="3">
                  <c:v>2011</c:v>
                </c:pt>
                <c:pt idx="4">
                  <c:v>2016-17</c:v>
                </c:pt>
              </c:strCache>
            </c:strRef>
          </c:cat>
          <c:val>
            <c:numRef>
              <c:f>'Expanding epidemic_cities'!$B$5:$F$5</c:f>
              <c:numCache>
                <c:formatCode>General</c:formatCode>
                <c:ptCount val="5"/>
                <c:pt idx="0">
                  <c:v>3.8</c:v>
                </c:pt>
                <c:pt idx="1">
                  <c:v>6.5</c:v>
                </c:pt>
                <c:pt idx="2">
                  <c:v>14.5</c:v>
                </c:pt>
                <c:pt idx="3">
                  <c:v>30.8</c:v>
                </c:pt>
              </c:numCache>
            </c:numRef>
          </c:val>
          <c:smooth val="0"/>
          <c:extLst>
            <c:ext xmlns:c16="http://schemas.microsoft.com/office/drawing/2014/chart" uri="{C3380CC4-5D6E-409C-BE32-E72D297353CC}">
              <c16:uniqueId val="{0000000C-1D78-4324-9FE7-4E3A4BFCBD7C}"/>
            </c:ext>
          </c:extLst>
        </c:ser>
        <c:dLbls>
          <c:showLegendKey val="0"/>
          <c:showVal val="0"/>
          <c:showCatName val="0"/>
          <c:showSerName val="0"/>
          <c:showPercent val="0"/>
          <c:showBubbleSize val="0"/>
        </c:dLbls>
        <c:smooth val="0"/>
        <c:axId val="133390720"/>
        <c:axId val="133392256"/>
      </c:lineChart>
      <c:catAx>
        <c:axId val="133390720"/>
        <c:scaling>
          <c:orientation val="minMax"/>
        </c:scaling>
        <c:delete val="0"/>
        <c:axPos val="b"/>
        <c:numFmt formatCode="General" sourceLinked="1"/>
        <c:majorTickMark val="out"/>
        <c:minorTickMark val="none"/>
        <c:tickLblPos val="nextTo"/>
        <c:crossAx val="133392256"/>
        <c:crosses val="autoZero"/>
        <c:auto val="1"/>
        <c:lblAlgn val="ctr"/>
        <c:lblOffset val="100"/>
        <c:noMultiLvlLbl val="0"/>
      </c:catAx>
      <c:valAx>
        <c:axId val="133392256"/>
        <c:scaling>
          <c:orientation val="minMax"/>
        </c:scaling>
        <c:delete val="0"/>
        <c:axPos val="l"/>
        <c:title>
          <c:tx>
            <c:rich>
              <a:bodyPr rot="-5400000" vert="horz"/>
              <a:lstStyle/>
              <a:p>
                <a:pPr>
                  <a:defRPr/>
                </a:pPr>
                <a:r>
                  <a:rPr lang="en-GB"/>
                  <a:t>HIV prevalence (%)</a:t>
                </a:r>
              </a:p>
            </c:rich>
          </c:tx>
          <c:layout>
            <c:manualLayout>
              <c:xMode val="edge"/>
              <c:yMode val="edge"/>
              <c:x val="6.8085100582121125E-3"/>
              <c:y val="5.4975918661385854E-2"/>
            </c:manualLayout>
          </c:layout>
          <c:overlay val="0"/>
        </c:title>
        <c:numFmt formatCode="General" sourceLinked="1"/>
        <c:majorTickMark val="out"/>
        <c:minorTickMark val="none"/>
        <c:tickLblPos val="nextTo"/>
        <c:crossAx val="133390720"/>
        <c:crosses val="autoZero"/>
        <c:crossBetween val="between"/>
        <c:majorUnit val="10"/>
      </c:valAx>
    </c:plotArea>
    <c:legend>
      <c:legendPos val="r"/>
      <c:layout>
        <c:manualLayout>
          <c:xMode val="edge"/>
          <c:yMode val="edge"/>
          <c:x val="0.15355037351100342"/>
          <c:y val="2.2925051035287251E-2"/>
          <c:w val="0.43617670735513975"/>
          <c:h val="0.40126365044246659"/>
        </c:manualLayout>
      </c:layout>
      <c:overlay val="0"/>
    </c:legend>
    <c:plotVisOnly val="1"/>
    <c:dispBlanksAs val="span"/>
    <c:showDLblsOverMax val="0"/>
  </c:chart>
  <c:spPr>
    <a:noFill/>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13982397044933E-2"/>
          <c:y val="4.0314465408805032E-2"/>
          <c:w val="0.86901250795705309"/>
          <c:h val="0.7550515029960877"/>
        </c:manualLayout>
      </c:layout>
      <c:barChart>
        <c:barDir val="col"/>
        <c:grouping val="clustered"/>
        <c:varyColors val="0"/>
        <c:ser>
          <c:idx val="0"/>
          <c:order val="0"/>
          <c:tx>
            <c:strRef>
              <c:f>'Condom use KP'!$A$6</c:f>
              <c:strCache>
                <c:ptCount val="1"/>
                <c:pt idx="0">
                  <c:v>FSW</c:v>
                </c:pt>
              </c:strCache>
            </c:strRef>
          </c:tx>
          <c:spPr>
            <a:solidFill>
              <a:srgbClr val="00A99A"/>
            </a:solidFill>
            <a:ln w="38100">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KP'!$B$6:$G$6</c:f>
              <c:numCache>
                <c:formatCode>0</c:formatCode>
                <c:ptCount val="6"/>
                <c:pt idx="0">
                  <c:v>34</c:v>
                </c:pt>
                <c:pt idx="1">
                  <c:v>45</c:v>
                </c:pt>
                <c:pt idx="3">
                  <c:v>43</c:v>
                </c:pt>
                <c:pt idx="4">
                  <c:v>41.4</c:v>
                </c:pt>
                <c:pt idx="5">
                  <c:v>50</c:v>
                </c:pt>
              </c:numCache>
            </c:numRef>
          </c:val>
          <c:extLst>
            <c:ext xmlns:c16="http://schemas.microsoft.com/office/drawing/2014/chart" uri="{C3380CC4-5D6E-409C-BE32-E72D297353CC}">
              <c16:uniqueId val="{00000000-A175-4BF9-B603-C7784936640B}"/>
            </c:ext>
          </c:extLst>
        </c:ser>
        <c:ser>
          <c:idx val="1"/>
          <c:order val="1"/>
          <c:tx>
            <c:strRef>
              <c:f>'Condom use KP'!$A$7</c:f>
              <c:strCache>
                <c:ptCount val="1"/>
                <c:pt idx="0">
                  <c:v>MSW</c:v>
                </c:pt>
              </c:strCache>
            </c:strRef>
          </c:tx>
          <c:spPr>
            <a:solidFill>
              <a:srgbClr val="CDC884"/>
            </a:solidFill>
            <a:ln w="38100">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KP'!$B$7:$G$7</c:f>
              <c:numCache>
                <c:formatCode>0</c:formatCode>
                <c:ptCount val="6"/>
                <c:pt idx="0">
                  <c:v>24</c:v>
                </c:pt>
                <c:pt idx="1">
                  <c:v>21.5</c:v>
                </c:pt>
                <c:pt idx="2">
                  <c:v>34.700000000000003</c:v>
                </c:pt>
                <c:pt idx="4">
                  <c:v>27.2</c:v>
                </c:pt>
                <c:pt idx="5">
                  <c:v>26.7</c:v>
                </c:pt>
              </c:numCache>
            </c:numRef>
          </c:val>
          <c:extLst>
            <c:ext xmlns:c16="http://schemas.microsoft.com/office/drawing/2014/chart" uri="{C3380CC4-5D6E-409C-BE32-E72D297353CC}">
              <c16:uniqueId val="{00000001-A175-4BF9-B603-C7784936640B}"/>
            </c:ext>
          </c:extLst>
        </c:ser>
        <c:ser>
          <c:idx val="2"/>
          <c:order val="2"/>
          <c:tx>
            <c:strRef>
              <c:f>'Condom use KP'!$A$8</c:f>
              <c:strCache>
                <c:ptCount val="1"/>
                <c:pt idx="0">
                  <c:v>PWID</c:v>
                </c:pt>
              </c:strCache>
            </c:strRef>
          </c:tx>
          <c:spPr>
            <a:solidFill>
              <a:srgbClr val="63CDF6"/>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KP'!$B$8:$G$8</c:f>
              <c:numCache>
                <c:formatCode>0</c:formatCode>
                <c:ptCount val="6"/>
                <c:pt idx="0">
                  <c:v>17</c:v>
                </c:pt>
                <c:pt idx="1">
                  <c:v>21</c:v>
                </c:pt>
                <c:pt idx="2">
                  <c:v>30.8</c:v>
                </c:pt>
                <c:pt idx="4">
                  <c:v>23</c:v>
                </c:pt>
                <c:pt idx="5">
                  <c:v>15</c:v>
                </c:pt>
              </c:numCache>
            </c:numRef>
          </c:val>
          <c:extLst>
            <c:ext xmlns:c16="http://schemas.microsoft.com/office/drawing/2014/chart" uri="{C3380CC4-5D6E-409C-BE32-E72D297353CC}">
              <c16:uniqueId val="{00000002-A175-4BF9-B603-C7784936640B}"/>
            </c:ext>
          </c:extLst>
        </c:ser>
        <c:ser>
          <c:idx val="3"/>
          <c:order val="3"/>
          <c:tx>
            <c:strRef>
              <c:f>'Condom use KP'!$A$9</c:f>
              <c:strCache>
                <c:ptCount val="1"/>
                <c:pt idx="0">
                  <c:v>TG SW</c:v>
                </c:pt>
              </c:strCache>
            </c:strRef>
          </c:tx>
          <c:spPr>
            <a:solidFill>
              <a:srgbClr val="B6AEA7"/>
            </a:solidFill>
            <a:ln>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KP'!$B$9:$G$9</c:f>
              <c:numCache>
                <c:formatCode>0</c:formatCode>
                <c:ptCount val="6"/>
                <c:pt idx="0">
                  <c:v>21</c:v>
                </c:pt>
                <c:pt idx="1">
                  <c:v>21.5</c:v>
                </c:pt>
                <c:pt idx="2">
                  <c:v>32.299999999999997</c:v>
                </c:pt>
                <c:pt idx="4">
                  <c:v>36.6</c:v>
                </c:pt>
                <c:pt idx="5">
                  <c:v>24.4</c:v>
                </c:pt>
              </c:numCache>
            </c:numRef>
          </c:val>
          <c:extLst>
            <c:ext xmlns:c16="http://schemas.microsoft.com/office/drawing/2014/chart" uri="{C3380CC4-5D6E-409C-BE32-E72D297353CC}">
              <c16:uniqueId val="{00000003-A175-4BF9-B603-C7784936640B}"/>
            </c:ext>
          </c:extLst>
        </c:ser>
        <c:ser>
          <c:idx val="4"/>
          <c:order val="4"/>
          <c:tx>
            <c:strRef>
              <c:f>'Condom use KP'!$A$10</c:f>
              <c:strCache>
                <c:ptCount val="1"/>
                <c:pt idx="0">
                  <c:v>MSM</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KP'!$B$5:$G$5</c:f>
              <c:strCache>
                <c:ptCount val="6"/>
                <c:pt idx="0">
                  <c:v>2005</c:v>
                </c:pt>
                <c:pt idx="1">
                  <c:v>2006</c:v>
                </c:pt>
                <c:pt idx="2">
                  <c:v>2008</c:v>
                </c:pt>
                <c:pt idx="3">
                  <c:v>2009</c:v>
                </c:pt>
                <c:pt idx="4">
                  <c:v>2011</c:v>
                </c:pt>
                <c:pt idx="5">
                  <c:v>2016-17</c:v>
                </c:pt>
              </c:strCache>
            </c:strRef>
          </c:cat>
          <c:val>
            <c:numRef>
              <c:f>'Condom use KP'!$B$10:$G$10</c:f>
              <c:numCache>
                <c:formatCode>General</c:formatCode>
                <c:ptCount val="6"/>
                <c:pt idx="5" formatCode="0">
                  <c:v>22.4</c:v>
                </c:pt>
              </c:numCache>
            </c:numRef>
          </c:val>
          <c:extLst>
            <c:ext xmlns:c16="http://schemas.microsoft.com/office/drawing/2014/chart" uri="{C3380CC4-5D6E-409C-BE32-E72D297353CC}">
              <c16:uniqueId val="{00000004-A175-4BF9-B603-C7784936640B}"/>
            </c:ext>
          </c:extLst>
        </c:ser>
        <c:dLbls>
          <c:showLegendKey val="0"/>
          <c:showVal val="1"/>
          <c:showCatName val="0"/>
          <c:showSerName val="0"/>
          <c:showPercent val="0"/>
          <c:showBubbleSize val="0"/>
        </c:dLbls>
        <c:gapWidth val="75"/>
        <c:axId val="134474752"/>
        <c:axId val="134882048"/>
      </c:barChart>
      <c:scatterChart>
        <c:scatterStyle val="smoothMarker"/>
        <c:varyColors val="0"/>
        <c:ser>
          <c:idx val="5"/>
          <c:order val="5"/>
          <c:tx>
            <c:strRef>
              <c:f>'Condom use KP'!$L$1</c:f>
              <c:strCache>
                <c:ptCount val="1"/>
                <c:pt idx="0">
                  <c:v>t</c:v>
                </c:pt>
              </c:strCache>
            </c:strRef>
          </c:tx>
          <c:spPr>
            <a:ln w="25400">
              <a:solidFill>
                <a:srgbClr val="E31837"/>
              </a:solidFill>
              <a:prstDash val="dash"/>
            </a:ln>
          </c:spPr>
          <c:marker>
            <c:symbol val="none"/>
          </c:marker>
          <c:xVal>
            <c:numRef>
              <c:f>'Condom use KP'!$K$2:$K$3</c:f>
              <c:numCache>
                <c:formatCode>General</c:formatCode>
                <c:ptCount val="2"/>
                <c:pt idx="0">
                  <c:v>0</c:v>
                </c:pt>
                <c:pt idx="1">
                  <c:v>1</c:v>
                </c:pt>
              </c:numCache>
            </c:numRef>
          </c:xVal>
          <c:yVal>
            <c:numRef>
              <c:f>'Condom use KP'!$L$2:$L$3</c:f>
              <c:numCache>
                <c:formatCode>General</c:formatCode>
                <c:ptCount val="2"/>
                <c:pt idx="0">
                  <c:v>90</c:v>
                </c:pt>
                <c:pt idx="1">
                  <c:v>90</c:v>
                </c:pt>
              </c:numCache>
            </c:numRef>
          </c:yVal>
          <c:smooth val="1"/>
          <c:extLst>
            <c:ext xmlns:c16="http://schemas.microsoft.com/office/drawing/2014/chart" uri="{C3380CC4-5D6E-409C-BE32-E72D297353CC}">
              <c16:uniqueId val="{00000005-A175-4BF9-B603-C7784936640B}"/>
            </c:ext>
          </c:extLst>
        </c:ser>
        <c:dLbls>
          <c:showLegendKey val="0"/>
          <c:showVal val="0"/>
          <c:showCatName val="0"/>
          <c:showSerName val="0"/>
          <c:showPercent val="0"/>
          <c:showBubbleSize val="0"/>
        </c:dLbls>
        <c:axId val="134885760"/>
        <c:axId val="134883968"/>
      </c:scatterChart>
      <c:catAx>
        <c:axId val="134474752"/>
        <c:scaling>
          <c:orientation val="minMax"/>
        </c:scaling>
        <c:delete val="0"/>
        <c:axPos val="b"/>
        <c:numFmt formatCode="General" sourceLinked="1"/>
        <c:majorTickMark val="none"/>
        <c:minorTickMark val="none"/>
        <c:tickLblPos val="nextTo"/>
        <c:crossAx val="134882048"/>
        <c:crosses val="autoZero"/>
        <c:auto val="1"/>
        <c:lblAlgn val="ctr"/>
        <c:lblOffset val="100"/>
        <c:noMultiLvlLbl val="0"/>
      </c:catAx>
      <c:valAx>
        <c:axId val="134882048"/>
        <c:scaling>
          <c:orientation val="minMax"/>
          <c:max val="100"/>
        </c:scaling>
        <c:delete val="0"/>
        <c:axPos val="l"/>
        <c:title>
          <c:tx>
            <c:rich>
              <a:bodyPr rot="0" vert="horz"/>
              <a:lstStyle/>
              <a:p>
                <a:pPr>
                  <a:defRPr/>
                </a:pPr>
                <a:r>
                  <a:rPr lang="en-US"/>
                  <a:t>%</a:t>
                </a:r>
              </a:p>
            </c:rich>
          </c:tx>
          <c:layout>
            <c:manualLayout>
              <c:xMode val="edge"/>
              <c:yMode val="edge"/>
              <c:x val="1.0247985776812803E-2"/>
              <c:y val="5.7331748625761405E-3"/>
            </c:manualLayout>
          </c:layout>
          <c:overlay val="0"/>
        </c:title>
        <c:numFmt formatCode="0" sourceLinked="1"/>
        <c:majorTickMark val="none"/>
        <c:minorTickMark val="none"/>
        <c:tickLblPos val="nextTo"/>
        <c:crossAx val="134474752"/>
        <c:crosses val="autoZero"/>
        <c:crossBetween val="between"/>
        <c:majorUnit val="10"/>
      </c:valAx>
      <c:valAx>
        <c:axId val="134883968"/>
        <c:scaling>
          <c:orientation val="minMax"/>
          <c:max val="100"/>
          <c:min val="0"/>
        </c:scaling>
        <c:delete val="1"/>
        <c:axPos val="r"/>
        <c:numFmt formatCode="General" sourceLinked="1"/>
        <c:majorTickMark val="out"/>
        <c:minorTickMark val="none"/>
        <c:tickLblPos val="nextTo"/>
        <c:crossAx val="134885760"/>
        <c:crosses val="max"/>
        <c:crossBetween val="midCat"/>
        <c:majorUnit val="10"/>
      </c:valAx>
      <c:valAx>
        <c:axId val="134885760"/>
        <c:scaling>
          <c:orientation val="minMax"/>
          <c:max val="1"/>
          <c:min val="0"/>
        </c:scaling>
        <c:delete val="1"/>
        <c:axPos val="t"/>
        <c:numFmt formatCode="General" sourceLinked="1"/>
        <c:majorTickMark val="out"/>
        <c:minorTickMark val="none"/>
        <c:tickLblPos val="nextTo"/>
        <c:crossAx val="134883968"/>
        <c:crosses val="max"/>
        <c:crossBetween val="midCat"/>
        <c:majorUnit val="0.2"/>
      </c:valAx>
    </c:plotArea>
    <c:legend>
      <c:legendPos val="b"/>
      <c:legendEntry>
        <c:idx val="5"/>
        <c:delete val="1"/>
      </c:legendEntry>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26290924322893E-2"/>
          <c:y val="0.12617738439288548"/>
          <c:w val="0.91119874917695387"/>
          <c:h val="0.77241740377035784"/>
        </c:manualLayout>
      </c:layout>
      <c:lineChart>
        <c:grouping val="standard"/>
        <c:varyColors val="0"/>
        <c:ser>
          <c:idx val="0"/>
          <c:order val="0"/>
          <c:tx>
            <c:strRef>
              <c:f>'consistent condom use_KP'!$A$4</c:f>
              <c:strCache>
                <c:ptCount val="1"/>
                <c:pt idx="0">
                  <c:v>FSW</c:v>
                </c:pt>
              </c:strCache>
            </c:strRef>
          </c:tx>
          <c:spPr>
            <a:ln w="38100">
              <a:solidFill>
                <a:srgbClr val="00A99A"/>
              </a:solidFill>
            </a:ln>
          </c:spPr>
          <c:marker>
            <c:spPr>
              <a:solidFill>
                <a:srgbClr val="00A99A"/>
              </a:solidFill>
              <a:ln w="6350">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57-48A0-8CF9-303A366FD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'consistent condom use_KP'!$B$3:$F$3</c:f>
              <c:strCache>
                <c:ptCount val="5"/>
                <c:pt idx="0">
                  <c:v>2005</c:v>
                </c:pt>
                <c:pt idx="1">
                  <c:v>2006-2007</c:v>
                </c:pt>
                <c:pt idx="2">
                  <c:v>2008</c:v>
                </c:pt>
                <c:pt idx="3">
                  <c:v>2011</c:v>
                </c:pt>
                <c:pt idx="4">
                  <c:v>2016-17</c:v>
                </c:pt>
              </c:strCache>
            </c:strRef>
          </c:cat>
          <c:val>
            <c:numRef>
              <c:f>'consistent condom use_KP'!$B$4:$F$4</c:f>
              <c:numCache>
                <c:formatCode>0</c:formatCode>
                <c:ptCount val="5"/>
                <c:pt idx="0">
                  <c:v>18</c:v>
                </c:pt>
                <c:pt idx="1">
                  <c:v>23</c:v>
                </c:pt>
                <c:pt idx="3">
                  <c:v>33.200000000000003</c:v>
                </c:pt>
                <c:pt idx="4">
                  <c:v>38.1</c:v>
                </c:pt>
              </c:numCache>
            </c:numRef>
          </c:val>
          <c:smooth val="0"/>
          <c:extLst>
            <c:ext xmlns:c16="http://schemas.microsoft.com/office/drawing/2014/chart" uri="{C3380CC4-5D6E-409C-BE32-E72D297353CC}">
              <c16:uniqueId val="{00000001-0B57-48A0-8CF9-303A366FD509}"/>
            </c:ext>
          </c:extLst>
        </c:ser>
        <c:ser>
          <c:idx val="1"/>
          <c:order val="1"/>
          <c:tx>
            <c:strRef>
              <c:f>'consistent condom use_KP'!$A$5</c:f>
              <c:strCache>
                <c:ptCount val="1"/>
                <c:pt idx="0">
                  <c:v>MSW</c:v>
                </c:pt>
              </c:strCache>
            </c:strRef>
          </c:tx>
          <c:spPr>
            <a:ln w="38100">
              <a:solidFill>
                <a:srgbClr val="CDC884"/>
              </a:solidFill>
            </a:ln>
          </c:spPr>
          <c:marker>
            <c:spPr>
              <a:solidFill>
                <a:srgbClr val="CDC884"/>
              </a:solidFill>
              <a:ln>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57-48A0-8CF9-303A366FD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'consistent condom use_KP'!$B$3:$F$3</c:f>
              <c:strCache>
                <c:ptCount val="5"/>
                <c:pt idx="0">
                  <c:v>2005</c:v>
                </c:pt>
                <c:pt idx="1">
                  <c:v>2006-2007</c:v>
                </c:pt>
                <c:pt idx="2">
                  <c:v>2008</c:v>
                </c:pt>
                <c:pt idx="3">
                  <c:v>2011</c:v>
                </c:pt>
                <c:pt idx="4">
                  <c:v>2016-17</c:v>
                </c:pt>
              </c:strCache>
            </c:strRef>
          </c:cat>
          <c:val>
            <c:numRef>
              <c:f>'consistent condom use_KP'!$B$5:$F$5</c:f>
              <c:numCache>
                <c:formatCode>0</c:formatCode>
                <c:ptCount val="5"/>
                <c:pt idx="1">
                  <c:v>8</c:v>
                </c:pt>
                <c:pt idx="2">
                  <c:v>24</c:v>
                </c:pt>
                <c:pt idx="3">
                  <c:v>13</c:v>
                </c:pt>
                <c:pt idx="4">
                  <c:v>8.6</c:v>
                </c:pt>
              </c:numCache>
            </c:numRef>
          </c:val>
          <c:smooth val="0"/>
          <c:extLst>
            <c:ext xmlns:c16="http://schemas.microsoft.com/office/drawing/2014/chart" uri="{C3380CC4-5D6E-409C-BE32-E72D297353CC}">
              <c16:uniqueId val="{00000003-0B57-48A0-8CF9-303A366FD509}"/>
            </c:ext>
          </c:extLst>
        </c:ser>
        <c:ser>
          <c:idx val="2"/>
          <c:order val="2"/>
          <c:tx>
            <c:strRef>
              <c:f>'consistent condom use_KP'!$A$6</c:f>
              <c:strCache>
                <c:ptCount val="1"/>
                <c:pt idx="0">
                  <c:v>TG SW</c:v>
                </c:pt>
              </c:strCache>
            </c:strRef>
          </c:tx>
          <c:spPr>
            <a:ln w="38100">
              <a:solidFill>
                <a:srgbClr val="B6AEA7"/>
              </a:solidFill>
            </a:ln>
          </c:spPr>
          <c:marker>
            <c:spPr>
              <a:solidFill>
                <a:srgbClr val="B6AEA7"/>
              </a:solidFill>
              <a:ln>
                <a:noFill/>
              </a:ln>
            </c:spPr>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57-48A0-8CF9-303A366FD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'consistent condom use_KP'!$B$3:$F$3</c:f>
              <c:strCache>
                <c:ptCount val="5"/>
                <c:pt idx="0">
                  <c:v>2005</c:v>
                </c:pt>
                <c:pt idx="1">
                  <c:v>2006-2007</c:v>
                </c:pt>
                <c:pt idx="2">
                  <c:v>2008</c:v>
                </c:pt>
                <c:pt idx="3">
                  <c:v>2011</c:v>
                </c:pt>
                <c:pt idx="4">
                  <c:v>2016-17</c:v>
                </c:pt>
              </c:strCache>
            </c:strRef>
          </c:cat>
          <c:val>
            <c:numRef>
              <c:f>'consistent condom use_KP'!$B$6:$F$6</c:f>
              <c:numCache>
                <c:formatCode>0</c:formatCode>
                <c:ptCount val="5"/>
                <c:pt idx="0">
                  <c:v>21</c:v>
                </c:pt>
                <c:pt idx="1">
                  <c:v>7.5</c:v>
                </c:pt>
                <c:pt idx="2">
                  <c:v>19.7</c:v>
                </c:pt>
                <c:pt idx="3">
                  <c:v>23.6</c:v>
                </c:pt>
                <c:pt idx="4">
                  <c:v>13.1</c:v>
                </c:pt>
              </c:numCache>
            </c:numRef>
          </c:val>
          <c:smooth val="0"/>
          <c:extLst>
            <c:ext xmlns:c16="http://schemas.microsoft.com/office/drawing/2014/chart" uri="{C3380CC4-5D6E-409C-BE32-E72D297353CC}">
              <c16:uniqueId val="{00000005-0B57-48A0-8CF9-303A366FD509}"/>
            </c:ext>
          </c:extLst>
        </c:ser>
        <c:dLbls>
          <c:showLegendKey val="0"/>
          <c:showVal val="0"/>
          <c:showCatName val="0"/>
          <c:showSerName val="0"/>
          <c:showPercent val="0"/>
          <c:showBubbleSize val="0"/>
        </c:dLbls>
        <c:marker val="1"/>
        <c:smooth val="0"/>
        <c:axId val="135021312"/>
        <c:axId val="135022848"/>
      </c:lineChart>
      <c:catAx>
        <c:axId val="135021312"/>
        <c:scaling>
          <c:orientation val="minMax"/>
        </c:scaling>
        <c:delete val="0"/>
        <c:axPos val="b"/>
        <c:numFmt formatCode="General" sourceLinked="1"/>
        <c:majorTickMark val="out"/>
        <c:minorTickMark val="none"/>
        <c:tickLblPos val="nextTo"/>
        <c:crossAx val="135022848"/>
        <c:crosses val="autoZero"/>
        <c:auto val="1"/>
        <c:lblAlgn val="ctr"/>
        <c:lblOffset val="100"/>
        <c:noMultiLvlLbl val="0"/>
      </c:catAx>
      <c:valAx>
        <c:axId val="135022848"/>
        <c:scaling>
          <c:orientation val="minMax"/>
          <c:max val="100"/>
          <c:min val="0"/>
        </c:scaling>
        <c:delete val="0"/>
        <c:axPos val="l"/>
        <c:title>
          <c:tx>
            <c:rich>
              <a:bodyPr rot="0" vert="horz"/>
              <a:lstStyle/>
              <a:p>
                <a:pPr>
                  <a:defRPr/>
                </a:pPr>
                <a:r>
                  <a:rPr lang="en-GB"/>
                  <a:t>%</a:t>
                </a:r>
              </a:p>
            </c:rich>
          </c:tx>
          <c:layout>
            <c:manualLayout>
              <c:xMode val="edge"/>
              <c:yMode val="edge"/>
              <c:x val="9.2309204636606542E-4"/>
              <c:y val="9.2925272710155049E-2"/>
            </c:manualLayout>
          </c:layout>
          <c:overlay val="0"/>
        </c:title>
        <c:numFmt formatCode="0" sourceLinked="1"/>
        <c:majorTickMark val="out"/>
        <c:minorTickMark val="none"/>
        <c:tickLblPos val="nextTo"/>
        <c:crossAx val="135021312"/>
        <c:crosses val="autoZero"/>
        <c:crossBetween val="between"/>
        <c:majorUnit val="20"/>
      </c:valAx>
    </c:plotArea>
    <c:legend>
      <c:legendPos val="t"/>
      <c:layout>
        <c:manualLayout>
          <c:xMode val="edge"/>
          <c:yMode val="edge"/>
          <c:x val="0.31928597542638842"/>
          <c:y val="4.7322009006831513E-2"/>
          <c:w val="0.36771723273941059"/>
          <c:h val="0.12456295454280109"/>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1222272917751"/>
          <c:y val="0.12407811304833606"/>
          <c:w val="0.84979892589747541"/>
          <c:h val="0.75048480046945454"/>
        </c:manualLayout>
      </c:layout>
      <c:barChart>
        <c:barDir val="col"/>
        <c:grouping val="clustered"/>
        <c:varyColors val="0"/>
        <c:ser>
          <c:idx val="0"/>
          <c:order val="0"/>
          <c:spPr>
            <a:solidFill>
              <a:srgbClr val="63CDF6"/>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injectng equip'!$A$6:$D$6</c:f>
              <c:strCache>
                <c:ptCount val="4"/>
                <c:pt idx="0">
                  <c:v>2007</c:v>
                </c:pt>
                <c:pt idx="1">
                  <c:v>2008</c:v>
                </c:pt>
                <c:pt idx="2">
                  <c:v>2011</c:v>
                </c:pt>
                <c:pt idx="3">
                  <c:v>2016-17</c:v>
                </c:pt>
              </c:strCache>
            </c:strRef>
          </c:cat>
          <c:val>
            <c:numRef>
              <c:f>'Sterile injectng equip'!$A$7:$D$7</c:f>
              <c:numCache>
                <c:formatCode>General</c:formatCode>
                <c:ptCount val="4"/>
                <c:pt idx="0">
                  <c:v>28</c:v>
                </c:pt>
                <c:pt idx="1">
                  <c:v>77.3</c:v>
                </c:pt>
                <c:pt idx="2">
                  <c:v>65.87</c:v>
                </c:pt>
                <c:pt idx="3">
                  <c:v>73</c:v>
                </c:pt>
              </c:numCache>
            </c:numRef>
          </c:val>
          <c:extLst>
            <c:ext xmlns:c16="http://schemas.microsoft.com/office/drawing/2014/chart" uri="{C3380CC4-5D6E-409C-BE32-E72D297353CC}">
              <c16:uniqueId val="{00000000-E15C-4ED1-9691-5122F101D8CB}"/>
            </c:ext>
          </c:extLst>
        </c:ser>
        <c:dLbls>
          <c:showLegendKey val="0"/>
          <c:showVal val="0"/>
          <c:showCatName val="0"/>
          <c:showSerName val="0"/>
          <c:showPercent val="0"/>
          <c:showBubbleSize val="0"/>
        </c:dLbls>
        <c:gapWidth val="100"/>
        <c:axId val="133617152"/>
        <c:axId val="133618688"/>
      </c:barChart>
      <c:scatterChart>
        <c:scatterStyle val="lineMarker"/>
        <c:varyColors val="0"/>
        <c:ser>
          <c:idx val="1"/>
          <c:order val="1"/>
          <c:tx>
            <c:strRef>
              <c:f>'Sterile injectng equip'!$O$4</c:f>
              <c:strCache>
                <c:ptCount val="1"/>
                <c:pt idx="0">
                  <c:v>t</c:v>
                </c:pt>
              </c:strCache>
            </c:strRef>
          </c:tx>
          <c:spPr>
            <a:ln w="25400">
              <a:solidFill>
                <a:srgbClr val="E31837"/>
              </a:solidFill>
              <a:prstDash val="dash"/>
            </a:ln>
          </c:spPr>
          <c:marker>
            <c:symbol val="none"/>
          </c:marker>
          <c:xVal>
            <c:numRef>
              <c:f>'Sterile injectng equip'!$N$5:$N$6</c:f>
              <c:numCache>
                <c:formatCode>General</c:formatCode>
                <c:ptCount val="2"/>
                <c:pt idx="0">
                  <c:v>0</c:v>
                </c:pt>
                <c:pt idx="1">
                  <c:v>1</c:v>
                </c:pt>
              </c:numCache>
            </c:numRef>
          </c:xVal>
          <c:yVal>
            <c:numRef>
              <c:f>'Sterile injectng equip'!$O$5:$O$6</c:f>
              <c:numCache>
                <c:formatCode>General</c:formatCode>
                <c:ptCount val="2"/>
                <c:pt idx="0">
                  <c:v>90</c:v>
                </c:pt>
                <c:pt idx="1">
                  <c:v>90</c:v>
                </c:pt>
              </c:numCache>
            </c:numRef>
          </c:yVal>
          <c:smooth val="0"/>
          <c:extLst>
            <c:ext xmlns:c16="http://schemas.microsoft.com/office/drawing/2014/chart" uri="{C3380CC4-5D6E-409C-BE32-E72D297353CC}">
              <c16:uniqueId val="{00000001-E15C-4ED1-9691-5122F101D8CB}"/>
            </c:ext>
          </c:extLst>
        </c:ser>
        <c:dLbls>
          <c:showLegendKey val="0"/>
          <c:showVal val="0"/>
          <c:showCatName val="0"/>
          <c:showSerName val="0"/>
          <c:showPercent val="0"/>
          <c:showBubbleSize val="0"/>
        </c:dLbls>
        <c:axId val="135056768"/>
        <c:axId val="134308992"/>
      </c:scatterChart>
      <c:catAx>
        <c:axId val="133617152"/>
        <c:scaling>
          <c:orientation val="minMax"/>
        </c:scaling>
        <c:delete val="0"/>
        <c:axPos val="b"/>
        <c:numFmt formatCode="General" sourceLinked="0"/>
        <c:majorTickMark val="out"/>
        <c:minorTickMark val="none"/>
        <c:tickLblPos val="nextTo"/>
        <c:crossAx val="133618688"/>
        <c:crosses val="autoZero"/>
        <c:auto val="1"/>
        <c:lblAlgn val="ctr"/>
        <c:lblOffset val="100"/>
        <c:noMultiLvlLbl val="0"/>
      </c:catAx>
      <c:valAx>
        <c:axId val="133618688"/>
        <c:scaling>
          <c:orientation val="minMax"/>
          <c:max val="100"/>
          <c:min val="0"/>
        </c:scaling>
        <c:delete val="0"/>
        <c:axPos val="l"/>
        <c:title>
          <c:tx>
            <c:rich>
              <a:bodyPr rot="0" vert="horz"/>
              <a:lstStyle/>
              <a:p>
                <a:pPr>
                  <a:defRPr/>
                </a:pPr>
                <a:r>
                  <a:rPr lang="en-US"/>
                  <a:t>%</a:t>
                </a:r>
              </a:p>
            </c:rich>
          </c:tx>
          <c:layout>
            <c:manualLayout>
              <c:xMode val="edge"/>
              <c:yMode val="edge"/>
              <c:x val="1.5683308575199215E-2"/>
              <c:y val="8.2000902696928404E-2"/>
            </c:manualLayout>
          </c:layout>
          <c:overlay val="0"/>
        </c:title>
        <c:numFmt formatCode="General" sourceLinked="1"/>
        <c:majorTickMark val="none"/>
        <c:minorTickMark val="none"/>
        <c:tickLblPos val="nextTo"/>
        <c:crossAx val="133617152"/>
        <c:crosses val="autoZero"/>
        <c:crossBetween val="between"/>
        <c:majorUnit val="10"/>
      </c:valAx>
      <c:valAx>
        <c:axId val="134308992"/>
        <c:scaling>
          <c:orientation val="minMax"/>
          <c:max val="100"/>
          <c:min val="0"/>
        </c:scaling>
        <c:delete val="1"/>
        <c:axPos val="r"/>
        <c:numFmt formatCode="General" sourceLinked="1"/>
        <c:majorTickMark val="out"/>
        <c:minorTickMark val="none"/>
        <c:tickLblPos val="nextTo"/>
        <c:crossAx val="135056768"/>
        <c:crosses val="max"/>
        <c:crossBetween val="midCat"/>
      </c:valAx>
      <c:valAx>
        <c:axId val="135056768"/>
        <c:scaling>
          <c:orientation val="minMax"/>
          <c:max val="1"/>
          <c:min val="0"/>
        </c:scaling>
        <c:delete val="1"/>
        <c:axPos val="t"/>
        <c:numFmt formatCode="General" sourceLinked="1"/>
        <c:majorTickMark val="out"/>
        <c:minorTickMark val="none"/>
        <c:tickLblPos val="nextTo"/>
        <c:crossAx val="13430899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28929995506017"/>
          <c:y val="5.7243104045956519E-2"/>
          <c:w val="0.73323426322946439"/>
          <c:h val="0.82653419501807568"/>
        </c:manualLayout>
      </c:layout>
      <c:barChart>
        <c:barDir val="bar"/>
        <c:grouping val="clustered"/>
        <c:varyColors val="0"/>
        <c:ser>
          <c:idx val="0"/>
          <c:order val="0"/>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082E-4ED1-B79E-50C454E940F1}"/>
              </c:ext>
            </c:extLst>
          </c:dPt>
          <c:dPt>
            <c:idx val="1"/>
            <c:invertIfNegative val="0"/>
            <c:bubble3D val="0"/>
            <c:extLst>
              <c:ext xmlns:c16="http://schemas.microsoft.com/office/drawing/2014/chart" uri="{C3380CC4-5D6E-409C-BE32-E72D297353CC}">
                <c16:uniqueId val="{00000002-082E-4ED1-B79E-50C454E940F1}"/>
              </c:ext>
            </c:extLst>
          </c:dPt>
          <c:dPt>
            <c:idx val="4"/>
            <c:invertIfNegative val="0"/>
            <c:bubble3D val="0"/>
            <c:extLst>
              <c:ext xmlns:c16="http://schemas.microsoft.com/office/drawing/2014/chart" uri="{C3380CC4-5D6E-409C-BE32-E72D297353CC}">
                <c16:uniqueId val="{00000003-082E-4ED1-B79E-50C454E940F1}"/>
              </c:ext>
            </c:extLst>
          </c:dPt>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'SW_reported idu'!$A$2:$B$7</c:f>
              <c:multiLvlStrCache>
                <c:ptCount val="6"/>
                <c:lvl>
                  <c:pt idx="0">
                    <c:v>National</c:v>
                  </c:pt>
                  <c:pt idx="1">
                    <c:v>Bannu</c:v>
                  </c:pt>
                  <c:pt idx="2">
                    <c:v>National</c:v>
                  </c:pt>
                  <c:pt idx="3">
                    <c:v>Hyderabad</c:v>
                  </c:pt>
                  <c:pt idx="4">
                    <c:v>National</c:v>
                  </c:pt>
                  <c:pt idx="5">
                    <c:v>Turbat</c:v>
                  </c:pt>
                </c:lvl>
                <c:lvl>
                  <c:pt idx="0">
                    <c:v>MSM</c:v>
                  </c:pt>
                  <c:pt idx="2">
                    <c:v>FSW</c:v>
                  </c:pt>
                  <c:pt idx="4">
                    <c:v>TG</c:v>
                  </c:pt>
                </c:lvl>
              </c:multiLvlStrCache>
            </c:multiLvlStrRef>
          </c:cat>
          <c:val>
            <c:numRef>
              <c:f>'SW_reported idu'!$C$2:$C$7</c:f>
              <c:numCache>
                <c:formatCode>General</c:formatCode>
                <c:ptCount val="6"/>
                <c:pt idx="0">
                  <c:v>4.2</c:v>
                </c:pt>
                <c:pt idx="1">
                  <c:v>20</c:v>
                </c:pt>
              </c:numCache>
            </c:numRef>
          </c:val>
          <c:extLst>
            <c:ext xmlns:c16="http://schemas.microsoft.com/office/drawing/2014/chart" uri="{C3380CC4-5D6E-409C-BE32-E72D297353CC}">
              <c16:uniqueId val="{00000004-082E-4ED1-B79E-50C454E940F1}"/>
            </c:ext>
          </c:extLst>
        </c:ser>
        <c:ser>
          <c:idx val="1"/>
          <c:order val="1"/>
          <c:spPr>
            <a:solidFill>
              <a:srgbClr val="00A99A"/>
            </a:solidFill>
            <a:ln>
              <a:noFill/>
            </a:ln>
          </c:spPr>
          <c:invertIfNegative val="0"/>
          <c:dPt>
            <c:idx val="2"/>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6-082E-4ED1-B79E-50C454E940F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'SW_reported idu'!$A$2:$B$7</c:f>
              <c:multiLvlStrCache>
                <c:ptCount val="6"/>
                <c:lvl>
                  <c:pt idx="0">
                    <c:v>National</c:v>
                  </c:pt>
                  <c:pt idx="1">
                    <c:v>Bannu</c:v>
                  </c:pt>
                  <c:pt idx="2">
                    <c:v>National</c:v>
                  </c:pt>
                  <c:pt idx="3">
                    <c:v>Hyderabad</c:v>
                  </c:pt>
                  <c:pt idx="4">
                    <c:v>National</c:v>
                  </c:pt>
                  <c:pt idx="5">
                    <c:v>Turbat</c:v>
                  </c:pt>
                </c:lvl>
                <c:lvl>
                  <c:pt idx="0">
                    <c:v>MSM</c:v>
                  </c:pt>
                  <c:pt idx="2">
                    <c:v>FSW</c:v>
                  </c:pt>
                  <c:pt idx="4">
                    <c:v>TG</c:v>
                  </c:pt>
                </c:lvl>
              </c:multiLvlStrCache>
            </c:multiLvlStrRef>
          </c:cat>
          <c:val>
            <c:numRef>
              <c:f>'SW_reported idu'!$D$2:$D$7</c:f>
              <c:numCache>
                <c:formatCode>General</c:formatCode>
                <c:ptCount val="6"/>
                <c:pt idx="2">
                  <c:v>5.9</c:v>
                </c:pt>
                <c:pt idx="3">
                  <c:v>10.4</c:v>
                </c:pt>
              </c:numCache>
            </c:numRef>
          </c:val>
          <c:extLst>
            <c:ext xmlns:c16="http://schemas.microsoft.com/office/drawing/2014/chart" uri="{C3380CC4-5D6E-409C-BE32-E72D297353CC}">
              <c16:uniqueId val="{00000007-082E-4ED1-B79E-50C454E940F1}"/>
            </c:ext>
          </c:extLst>
        </c:ser>
        <c:ser>
          <c:idx val="2"/>
          <c:order val="2"/>
          <c:spPr>
            <a:solidFill>
              <a:srgbClr val="E31837"/>
            </a:solidFill>
            <a:ln>
              <a:noFill/>
            </a:ln>
          </c:spPr>
          <c:invertIfNegative val="0"/>
          <c:dPt>
            <c:idx val="4"/>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9-082E-4ED1-B79E-50C454E940F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'SW_reported idu'!$A$2:$B$7</c:f>
              <c:multiLvlStrCache>
                <c:ptCount val="6"/>
                <c:lvl>
                  <c:pt idx="0">
                    <c:v>National</c:v>
                  </c:pt>
                  <c:pt idx="1">
                    <c:v>Bannu</c:v>
                  </c:pt>
                  <c:pt idx="2">
                    <c:v>National</c:v>
                  </c:pt>
                  <c:pt idx="3">
                    <c:v>Hyderabad</c:v>
                  </c:pt>
                  <c:pt idx="4">
                    <c:v>National</c:v>
                  </c:pt>
                  <c:pt idx="5">
                    <c:v>Turbat</c:v>
                  </c:pt>
                </c:lvl>
                <c:lvl>
                  <c:pt idx="0">
                    <c:v>MSM</c:v>
                  </c:pt>
                  <c:pt idx="2">
                    <c:v>FSW</c:v>
                  </c:pt>
                  <c:pt idx="4">
                    <c:v>TG</c:v>
                  </c:pt>
                </c:lvl>
              </c:multiLvlStrCache>
            </c:multiLvlStrRef>
          </c:cat>
          <c:val>
            <c:numRef>
              <c:f>'SW_reported idu'!$E$2:$E$7</c:f>
              <c:numCache>
                <c:formatCode>General</c:formatCode>
                <c:ptCount val="6"/>
                <c:pt idx="4">
                  <c:v>2.4</c:v>
                </c:pt>
                <c:pt idx="5">
                  <c:v>18.2</c:v>
                </c:pt>
              </c:numCache>
            </c:numRef>
          </c:val>
          <c:extLst>
            <c:ext xmlns:c16="http://schemas.microsoft.com/office/drawing/2014/chart" uri="{C3380CC4-5D6E-409C-BE32-E72D297353CC}">
              <c16:uniqueId val="{0000000A-082E-4ED1-B79E-50C454E940F1}"/>
            </c:ext>
          </c:extLst>
        </c:ser>
        <c:dLbls>
          <c:dLblPos val="outEnd"/>
          <c:showLegendKey val="0"/>
          <c:showVal val="1"/>
          <c:showCatName val="0"/>
          <c:showSerName val="0"/>
          <c:showPercent val="0"/>
          <c:showBubbleSize val="0"/>
        </c:dLbls>
        <c:gapWidth val="120"/>
        <c:overlap val="100"/>
        <c:axId val="133874432"/>
        <c:axId val="133876352"/>
      </c:barChart>
      <c:catAx>
        <c:axId val="133874432"/>
        <c:scaling>
          <c:orientation val="minMax"/>
        </c:scaling>
        <c:delete val="0"/>
        <c:axPos val="l"/>
        <c:numFmt formatCode="General" sourceLinked="0"/>
        <c:majorTickMark val="out"/>
        <c:minorTickMark val="none"/>
        <c:tickLblPos val="nextTo"/>
        <c:crossAx val="133876352"/>
        <c:crosses val="autoZero"/>
        <c:auto val="1"/>
        <c:lblAlgn val="ctr"/>
        <c:lblOffset val="100"/>
        <c:noMultiLvlLbl val="0"/>
      </c:catAx>
      <c:valAx>
        <c:axId val="133876352"/>
        <c:scaling>
          <c:orientation val="minMax"/>
          <c:max val="100"/>
          <c:min val="0"/>
        </c:scaling>
        <c:delete val="0"/>
        <c:axPos val="b"/>
        <c:title>
          <c:tx>
            <c:rich>
              <a:bodyPr/>
              <a:lstStyle/>
              <a:p>
                <a:pPr>
                  <a:defRPr/>
                </a:pPr>
                <a:r>
                  <a:rPr lang="en-GB"/>
                  <a:t>%</a:t>
                </a:r>
              </a:p>
            </c:rich>
          </c:tx>
          <c:layout>
            <c:manualLayout>
              <c:xMode val="edge"/>
              <c:yMode val="edge"/>
              <c:x val="0.97371298722707"/>
              <c:y val="0.88292174554348535"/>
            </c:manualLayout>
          </c:layout>
          <c:overlay val="0"/>
        </c:title>
        <c:numFmt formatCode="General" sourceLinked="1"/>
        <c:majorTickMark val="out"/>
        <c:minorTickMark val="none"/>
        <c:tickLblPos val="nextTo"/>
        <c:crossAx val="133874432"/>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682025152961595E-2"/>
          <c:y val="2.6754781143182135E-2"/>
          <c:w val="0.92408874524016238"/>
          <c:h val="0.660548761274803"/>
        </c:manualLayout>
      </c:layout>
      <c:barChart>
        <c:barDir val="col"/>
        <c:grouping val="clustered"/>
        <c:varyColors val="0"/>
        <c:ser>
          <c:idx val="0"/>
          <c:order val="0"/>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4690-401B-8002-5A860C8E3F04}"/>
              </c:ext>
            </c:extLst>
          </c:dPt>
          <c:dPt>
            <c:idx val="3"/>
            <c:invertIfNegative val="0"/>
            <c:bubble3D val="0"/>
            <c:extLst>
              <c:ext xmlns:c16="http://schemas.microsoft.com/office/drawing/2014/chart" uri="{C3380CC4-5D6E-409C-BE32-E72D297353CC}">
                <c16:uniqueId val="{00000002-4690-401B-8002-5A860C8E3F04}"/>
              </c:ext>
            </c:extLst>
          </c:dPt>
          <c:dPt>
            <c:idx val="4"/>
            <c:invertIfNegative val="0"/>
            <c:bubble3D val="0"/>
            <c:extLst>
              <c:ext xmlns:c16="http://schemas.microsoft.com/office/drawing/2014/chart" uri="{C3380CC4-5D6E-409C-BE32-E72D297353CC}">
                <c16:uniqueId val="{00000003-4690-401B-8002-5A860C8E3F04}"/>
              </c:ext>
            </c:extLst>
          </c:dPt>
          <c:dPt>
            <c:idx val="5"/>
            <c:invertIfNegative val="0"/>
            <c:bubble3D val="0"/>
            <c:extLst>
              <c:ext xmlns:c16="http://schemas.microsoft.com/office/drawing/2014/chart" uri="{C3380CC4-5D6E-409C-BE32-E72D297353CC}">
                <c16:uniqueId val="{00000004-4690-401B-8002-5A860C8E3F04}"/>
              </c:ext>
            </c:extLst>
          </c:dPt>
          <c:dPt>
            <c:idx val="6"/>
            <c:invertIfNegative val="0"/>
            <c:bubble3D val="0"/>
            <c:extLst>
              <c:ext xmlns:c16="http://schemas.microsoft.com/office/drawing/2014/chart" uri="{C3380CC4-5D6E-409C-BE32-E72D297353CC}">
                <c16:uniqueId val="{00000005-4690-401B-8002-5A860C8E3F04}"/>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behav'!$A$5:$J$5</c:f>
              <c:numCache>
                <c:formatCode>0</c:formatCode>
                <c:ptCount val="10"/>
                <c:pt idx="0">
                  <c:v>12.5</c:v>
                </c:pt>
                <c:pt idx="1">
                  <c:v>54.9</c:v>
                </c:pt>
                <c:pt idx="2">
                  <c:v>25.5</c:v>
                </c:pt>
              </c:numCache>
            </c:numRef>
          </c:val>
          <c:extLst>
            <c:ext xmlns:c16="http://schemas.microsoft.com/office/drawing/2014/chart" uri="{C3380CC4-5D6E-409C-BE32-E72D297353CC}">
              <c16:uniqueId val="{00000006-4690-401B-8002-5A860C8E3F04}"/>
            </c:ext>
          </c:extLst>
        </c:ser>
        <c:ser>
          <c:idx val="1"/>
          <c:order val="1"/>
          <c:spPr>
            <a:solidFill>
              <a:srgbClr val="F78E1E"/>
            </a:solidFill>
            <a:ln>
              <a:noFill/>
            </a:ln>
          </c:spPr>
          <c:invertIfNegative val="0"/>
          <c:dPt>
            <c:idx val="3"/>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8-4690-401B-8002-5A860C8E3F0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behav'!$A$6:$J$6</c:f>
              <c:numCache>
                <c:formatCode>General</c:formatCode>
                <c:ptCount val="10"/>
                <c:pt idx="3" formatCode="0">
                  <c:v>4</c:v>
                </c:pt>
                <c:pt idx="4" formatCode="0">
                  <c:v>16.100000000000001</c:v>
                </c:pt>
                <c:pt idx="5" formatCode="0">
                  <c:v>11.2</c:v>
                </c:pt>
              </c:numCache>
            </c:numRef>
          </c:val>
          <c:extLst>
            <c:ext xmlns:c16="http://schemas.microsoft.com/office/drawing/2014/chart" uri="{C3380CC4-5D6E-409C-BE32-E72D297353CC}">
              <c16:uniqueId val="{00000009-4690-401B-8002-5A860C8E3F04}"/>
            </c:ext>
          </c:extLst>
        </c:ser>
        <c:ser>
          <c:idx val="2"/>
          <c:order val="2"/>
          <c:spPr>
            <a:solidFill>
              <a:srgbClr val="E31837"/>
            </a:solidFill>
            <a:ln>
              <a:noFill/>
            </a:ln>
          </c:spPr>
          <c:invertIfNegative val="0"/>
          <c:dPt>
            <c:idx val="6"/>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B-4690-401B-8002-5A860C8E3F0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behav'!$A$7:$J$7</c:f>
              <c:numCache>
                <c:formatCode>General</c:formatCode>
                <c:ptCount val="10"/>
                <c:pt idx="6" formatCode="0">
                  <c:v>4.2</c:v>
                </c:pt>
                <c:pt idx="7" formatCode="0">
                  <c:v>25.5</c:v>
                </c:pt>
                <c:pt idx="8" formatCode="0">
                  <c:v>17.5</c:v>
                </c:pt>
              </c:numCache>
            </c:numRef>
          </c:val>
          <c:extLst>
            <c:ext xmlns:c16="http://schemas.microsoft.com/office/drawing/2014/chart" uri="{C3380CC4-5D6E-409C-BE32-E72D297353CC}">
              <c16:uniqueId val="{0000000C-4690-401B-8002-5A860C8E3F04}"/>
            </c:ext>
          </c:extLst>
        </c:ser>
        <c:ser>
          <c:idx val="3"/>
          <c:order val="3"/>
          <c:spPr>
            <a:pattFill prst="dkUpDiag">
              <a:fgClr>
                <a:srgbClr val="63CDF6"/>
              </a:fgClr>
              <a:bgClr>
                <a:sysClr val="window" lastClr="FFFFFF"/>
              </a:bgClr>
            </a:patt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'overlapping behav'!$A$3:$J$4</c:f>
              <c:multiLvlStrCache>
                <c:ptCount val="10"/>
                <c:lvl>
                  <c:pt idx="0">
                    <c:v>National</c:v>
                  </c:pt>
                  <c:pt idx="1">
                    <c:v>Quetta</c:v>
                  </c:pt>
                  <c:pt idx="2">
                    <c:v>Hyderabad</c:v>
                  </c:pt>
                  <c:pt idx="3">
                    <c:v>National</c:v>
                  </c:pt>
                  <c:pt idx="4">
                    <c:v>Turbat</c:v>
                  </c:pt>
                  <c:pt idx="5">
                    <c:v>Larkana</c:v>
                  </c:pt>
                  <c:pt idx="6">
                    <c:v>National</c:v>
                  </c:pt>
                  <c:pt idx="7">
                    <c:v>Turbat</c:v>
                  </c:pt>
                  <c:pt idx="8">
                    <c:v>Bannu</c:v>
                  </c:pt>
                  <c:pt idx="9">
                    <c:v>National</c:v>
                  </c:pt>
                </c:lvl>
                <c:lvl>
                  <c:pt idx="0">
                    <c:v>FSW who had 
sex with PWID</c:v>
                  </c:pt>
                  <c:pt idx="3">
                    <c:v>MSW who had 
sex with PWID</c:v>
                  </c:pt>
                  <c:pt idx="6">
                    <c:v>TG who had 
sex with PWID</c:v>
                  </c:pt>
                  <c:pt idx="9">
                    <c:v>PWID who 
exchanged
or sold sex for 
drugs/money</c:v>
                  </c:pt>
                </c:lvl>
              </c:multiLvlStrCache>
            </c:multiLvlStrRef>
          </c:cat>
          <c:val>
            <c:numRef>
              <c:f>'overlapping behav'!$A$8:$J$8</c:f>
              <c:numCache>
                <c:formatCode>General</c:formatCode>
                <c:ptCount val="10"/>
                <c:pt idx="9" formatCode="0">
                  <c:v>4.8</c:v>
                </c:pt>
              </c:numCache>
            </c:numRef>
          </c:val>
          <c:extLst>
            <c:ext xmlns:c16="http://schemas.microsoft.com/office/drawing/2014/chart" uri="{C3380CC4-5D6E-409C-BE32-E72D297353CC}">
              <c16:uniqueId val="{0000000D-4690-401B-8002-5A860C8E3F04}"/>
            </c:ext>
          </c:extLst>
        </c:ser>
        <c:dLbls>
          <c:showLegendKey val="0"/>
          <c:showVal val="0"/>
          <c:showCatName val="0"/>
          <c:showSerName val="0"/>
          <c:showPercent val="0"/>
          <c:showBubbleSize val="0"/>
        </c:dLbls>
        <c:gapWidth val="117"/>
        <c:overlap val="100"/>
        <c:axId val="135541120"/>
        <c:axId val="135542656"/>
      </c:barChart>
      <c:catAx>
        <c:axId val="135541120"/>
        <c:scaling>
          <c:orientation val="minMax"/>
        </c:scaling>
        <c:delete val="0"/>
        <c:axPos val="b"/>
        <c:numFmt formatCode="General" sourceLinked="0"/>
        <c:majorTickMark val="out"/>
        <c:minorTickMark val="none"/>
        <c:tickLblPos val="nextTo"/>
        <c:txPr>
          <a:bodyPr/>
          <a:lstStyle/>
          <a:p>
            <a:pPr>
              <a:defRPr sz="1050"/>
            </a:pPr>
            <a:endParaRPr lang="en-US"/>
          </a:p>
        </c:txPr>
        <c:crossAx val="135542656"/>
        <c:crosses val="autoZero"/>
        <c:auto val="1"/>
        <c:lblAlgn val="ctr"/>
        <c:lblOffset val="100"/>
        <c:noMultiLvlLbl val="0"/>
      </c:catAx>
      <c:valAx>
        <c:axId val="135542656"/>
        <c:scaling>
          <c:orientation val="minMax"/>
          <c:max val="100"/>
          <c:min val="0"/>
        </c:scaling>
        <c:delete val="0"/>
        <c:axPos val="l"/>
        <c:title>
          <c:tx>
            <c:rich>
              <a:bodyPr rot="0" vert="horz"/>
              <a:lstStyle/>
              <a:p>
                <a:pPr>
                  <a:defRPr/>
                </a:pPr>
                <a:r>
                  <a:rPr lang="en-GB"/>
                  <a:t>%</a:t>
                </a:r>
              </a:p>
            </c:rich>
          </c:tx>
          <c:layout>
            <c:manualLayout>
              <c:xMode val="edge"/>
              <c:yMode val="edge"/>
              <c:x val="1.058691309765446E-4"/>
              <c:y val="2.1554813465918444E-4"/>
            </c:manualLayout>
          </c:layout>
          <c:overlay val="0"/>
        </c:title>
        <c:numFmt formatCode="0" sourceLinked="1"/>
        <c:majorTickMark val="out"/>
        <c:minorTickMark val="none"/>
        <c:tickLblPos val="nextTo"/>
        <c:crossAx val="135541120"/>
        <c:crosses val="autoZero"/>
        <c:crossBetween val="between"/>
        <c:majorUnit val="20"/>
      </c:valAx>
    </c:plotArea>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29776326528469E-2"/>
          <c:y val="0.10192124948623099"/>
          <c:w val="0.91025808292411226"/>
          <c:h val="0.47794934383202103"/>
        </c:manualLayout>
      </c:layout>
      <c:barChart>
        <c:barDir val="col"/>
        <c:grouping val="clustered"/>
        <c:varyColors val="0"/>
        <c:ser>
          <c:idx val="0"/>
          <c:order val="0"/>
          <c:tx>
            <c:strRef>
              <c:f>freq_overlapRB!$A$5</c:f>
              <c:strCache>
                <c:ptCount val="1"/>
                <c:pt idx="0">
                  <c:v>average number of clients/day</c:v>
                </c:pt>
              </c:strCache>
            </c:strRef>
          </c:tx>
          <c:spPr>
            <a:solidFill>
              <a:srgbClr val="00A99A"/>
            </a:solidFill>
          </c:spPr>
          <c:invertIfNegative val="0"/>
          <c:dPt>
            <c:idx val="0"/>
            <c:invertIfNegative val="0"/>
            <c:bubble3D val="0"/>
            <c:spPr>
              <a:pattFill prst="dkUpDiag">
                <a:fgClr>
                  <a:srgbClr val="00A99A"/>
                </a:fgClr>
                <a:bgClr>
                  <a:schemeClr val="bg1"/>
                </a:bgClr>
              </a:pattFill>
            </c:spPr>
            <c:extLst>
              <c:ext xmlns:c16="http://schemas.microsoft.com/office/drawing/2014/chart" uri="{C3380CC4-5D6E-409C-BE32-E72D297353CC}">
                <c16:uniqueId val="{00000001-4C33-491C-BDDC-A2E4F4469972}"/>
              </c:ext>
            </c:extLst>
          </c:dPt>
          <c:cat>
            <c:multiLvlStrRef>
              <c:f>freq_overlapRB!$B$3:$J$4</c:f>
              <c:multiLvlStrCache>
                <c:ptCount val="9"/>
                <c:lvl>
                  <c:pt idx="5">
                    <c:v>National</c:v>
                  </c:pt>
                  <c:pt idx="6">
                    <c:v>Karachi </c:v>
                  </c:pt>
                  <c:pt idx="7">
                    <c:v>Bahawalpur</c:v>
                  </c:pt>
                  <c:pt idx="8">
                    <c:v>Kasur</c:v>
                  </c:pt>
                </c:lvl>
                <c:lvl>
                  <c:pt idx="0">
                    <c:v>FSW</c:v>
                  </c:pt>
                  <c:pt idx="1">
                    <c:v>Brothel
based
 FSW</c:v>
                  </c:pt>
                  <c:pt idx="2">
                    <c:v>Street
based
 FSW</c:v>
                  </c:pt>
                  <c:pt idx="3">
                    <c:v>Kothikhana
based FSW</c:v>
                  </c:pt>
                  <c:pt idx="4">
                    <c:v>Home
based
 FSW</c:v>
                  </c:pt>
                  <c:pt idx="5">
                    <c:v>PWID</c:v>
                  </c:pt>
                </c:lvl>
              </c:multiLvlStrCache>
            </c:multiLvlStrRef>
          </c:cat>
          <c:val>
            <c:numRef>
              <c:f>freq_overlapRB!$B$5:$J$5</c:f>
              <c:numCache>
                <c:formatCode>General</c:formatCode>
                <c:ptCount val="9"/>
                <c:pt idx="0">
                  <c:v>1.61</c:v>
                </c:pt>
                <c:pt idx="1">
                  <c:v>2.4</c:v>
                </c:pt>
                <c:pt idx="2">
                  <c:v>1.71</c:v>
                </c:pt>
                <c:pt idx="3">
                  <c:v>1.63</c:v>
                </c:pt>
                <c:pt idx="4">
                  <c:v>1.47</c:v>
                </c:pt>
              </c:numCache>
            </c:numRef>
          </c:val>
          <c:extLst>
            <c:ext xmlns:c16="http://schemas.microsoft.com/office/drawing/2014/chart" uri="{C3380CC4-5D6E-409C-BE32-E72D297353CC}">
              <c16:uniqueId val="{00000002-4C33-491C-BDDC-A2E4F4469972}"/>
            </c:ext>
          </c:extLst>
        </c:ser>
        <c:ser>
          <c:idx val="1"/>
          <c:order val="1"/>
          <c:tx>
            <c:strRef>
              <c:f>freq_overlapRB!$A$6</c:f>
              <c:strCache>
                <c:ptCount val="1"/>
                <c:pt idx="0">
                  <c:v>average injections/day</c:v>
                </c:pt>
              </c:strCache>
            </c:strRef>
          </c:tx>
          <c:spPr>
            <a:solidFill>
              <a:srgbClr val="63CDF6"/>
            </a:solidFill>
          </c:spPr>
          <c:invertIfNegative val="0"/>
          <c:dPt>
            <c:idx val="5"/>
            <c:invertIfNegative val="0"/>
            <c:bubble3D val="0"/>
            <c:spPr>
              <a:pattFill prst="dkUpDiag">
                <a:fgClr>
                  <a:srgbClr val="63CDF6"/>
                </a:fgClr>
                <a:bgClr>
                  <a:schemeClr val="bg1"/>
                </a:bgClr>
              </a:pattFill>
            </c:spPr>
            <c:extLst>
              <c:ext xmlns:c16="http://schemas.microsoft.com/office/drawing/2014/chart" uri="{C3380CC4-5D6E-409C-BE32-E72D297353CC}">
                <c16:uniqueId val="{00000004-4C33-491C-BDDC-A2E4F4469972}"/>
              </c:ext>
            </c:extLst>
          </c:dPt>
          <c:cat>
            <c:multiLvlStrRef>
              <c:f>freq_overlapRB!$B$3:$J$4</c:f>
              <c:multiLvlStrCache>
                <c:ptCount val="9"/>
                <c:lvl>
                  <c:pt idx="5">
                    <c:v>National</c:v>
                  </c:pt>
                  <c:pt idx="6">
                    <c:v>Karachi </c:v>
                  </c:pt>
                  <c:pt idx="7">
                    <c:v>Bahawalpur</c:v>
                  </c:pt>
                  <c:pt idx="8">
                    <c:v>Kasur</c:v>
                  </c:pt>
                </c:lvl>
                <c:lvl>
                  <c:pt idx="0">
                    <c:v>FSW</c:v>
                  </c:pt>
                  <c:pt idx="1">
                    <c:v>Brothel
based
 FSW</c:v>
                  </c:pt>
                  <c:pt idx="2">
                    <c:v>Street
based
 FSW</c:v>
                  </c:pt>
                  <c:pt idx="3">
                    <c:v>Kothikhana
based FSW</c:v>
                  </c:pt>
                  <c:pt idx="4">
                    <c:v>Home
based
 FSW</c:v>
                  </c:pt>
                  <c:pt idx="5">
                    <c:v>PWID</c:v>
                  </c:pt>
                </c:lvl>
              </c:multiLvlStrCache>
            </c:multiLvlStrRef>
          </c:cat>
          <c:val>
            <c:numRef>
              <c:f>freq_overlapRB!$B$6:$J$6</c:f>
              <c:numCache>
                <c:formatCode>General</c:formatCode>
                <c:ptCount val="9"/>
                <c:pt idx="5">
                  <c:v>2.1</c:v>
                </c:pt>
                <c:pt idx="6">
                  <c:v>3.1</c:v>
                </c:pt>
                <c:pt idx="7">
                  <c:v>3</c:v>
                </c:pt>
                <c:pt idx="8">
                  <c:v>2.8</c:v>
                </c:pt>
              </c:numCache>
            </c:numRef>
          </c:val>
          <c:extLst>
            <c:ext xmlns:c16="http://schemas.microsoft.com/office/drawing/2014/chart" uri="{C3380CC4-5D6E-409C-BE32-E72D297353CC}">
              <c16:uniqueId val="{00000005-4C33-491C-BDDC-A2E4F4469972}"/>
            </c:ext>
          </c:extLst>
        </c:ser>
        <c:dLbls>
          <c:showLegendKey val="0"/>
          <c:showVal val="0"/>
          <c:showCatName val="0"/>
          <c:showSerName val="0"/>
          <c:showPercent val="0"/>
          <c:showBubbleSize val="0"/>
        </c:dLbls>
        <c:gapWidth val="120"/>
        <c:overlap val="100"/>
        <c:axId val="135551616"/>
        <c:axId val="135602560"/>
      </c:barChart>
      <c:catAx>
        <c:axId val="135551616"/>
        <c:scaling>
          <c:orientation val="minMax"/>
        </c:scaling>
        <c:delete val="0"/>
        <c:axPos val="b"/>
        <c:numFmt formatCode="General" sourceLinked="0"/>
        <c:majorTickMark val="out"/>
        <c:minorTickMark val="none"/>
        <c:tickLblPos val="nextTo"/>
        <c:txPr>
          <a:bodyPr/>
          <a:lstStyle/>
          <a:p>
            <a:pPr>
              <a:defRPr sz="1200"/>
            </a:pPr>
            <a:endParaRPr lang="en-US"/>
          </a:p>
        </c:txPr>
        <c:crossAx val="135602560"/>
        <c:crosses val="autoZero"/>
        <c:auto val="1"/>
        <c:lblAlgn val="ctr"/>
        <c:lblOffset val="100"/>
        <c:noMultiLvlLbl val="0"/>
      </c:catAx>
      <c:valAx>
        <c:axId val="135602560"/>
        <c:scaling>
          <c:orientation val="minMax"/>
          <c:max val="4"/>
          <c:min val="0"/>
        </c:scaling>
        <c:delete val="0"/>
        <c:axPos val="l"/>
        <c:title>
          <c:tx>
            <c:rich>
              <a:bodyPr rot="-5400000" vert="horz"/>
              <a:lstStyle/>
              <a:p>
                <a:pPr>
                  <a:defRPr/>
                </a:pPr>
                <a:r>
                  <a:rPr lang="en-GB"/>
                  <a:t>Number</a:t>
                </a:r>
              </a:p>
            </c:rich>
          </c:tx>
          <c:layout>
            <c:manualLayout>
              <c:xMode val="edge"/>
              <c:yMode val="edge"/>
              <c:x val="1.2122048569777839E-2"/>
              <c:y val="0.19409868766404201"/>
            </c:manualLayout>
          </c:layout>
          <c:overlay val="0"/>
        </c:title>
        <c:numFmt formatCode="General" sourceLinked="1"/>
        <c:majorTickMark val="out"/>
        <c:minorTickMark val="none"/>
        <c:tickLblPos val="nextTo"/>
        <c:crossAx val="135551616"/>
        <c:crosses val="autoZero"/>
        <c:crossBetween val="between"/>
        <c:majorUnit val="1"/>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PAK!$D$1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881-49DB-9E6E-03D72D268B0F}"/>
                </c:ext>
              </c:extLst>
            </c:dLbl>
            <c:dLbl>
              <c:idx val="1"/>
              <c:delete val="1"/>
              <c:extLst>
                <c:ext xmlns:c15="http://schemas.microsoft.com/office/drawing/2012/chart" uri="{CE6537A1-D6FC-4f65-9D91-7224C49458BB}"/>
                <c:ext xmlns:c16="http://schemas.microsoft.com/office/drawing/2014/chart" uri="{C3380CC4-5D6E-409C-BE32-E72D297353CC}">
                  <c16:uniqueId val="{00000001-7881-49DB-9E6E-03D72D268B0F}"/>
                </c:ext>
              </c:extLst>
            </c:dLbl>
            <c:dLbl>
              <c:idx val="2"/>
              <c:delete val="1"/>
              <c:extLst>
                <c:ext xmlns:c15="http://schemas.microsoft.com/office/drawing/2012/chart" uri="{CE6537A1-D6FC-4f65-9D91-7224C49458BB}"/>
                <c:ext xmlns:c16="http://schemas.microsoft.com/office/drawing/2014/chart" uri="{C3380CC4-5D6E-409C-BE32-E72D297353CC}">
                  <c16:uniqueId val="{00000002-7881-49DB-9E6E-03D72D268B0F}"/>
                </c:ext>
              </c:extLst>
            </c:dLbl>
            <c:dLbl>
              <c:idx val="3"/>
              <c:delete val="1"/>
              <c:extLst>
                <c:ext xmlns:c15="http://schemas.microsoft.com/office/drawing/2012/chart" uri="{CE6537A1-D6FC-4f65-9D91-7224C49458BB}"/>
                <c:ext xmlns:c16="http://schemas.microsoft.com/office/drawing/2014/chart" uri="{C3380CC4-5D6E-409C-BE32-E72D297353CC}">
                  <c16:uniqueId val="{00000003-7881-49DB-9E6E-03D72D268B0F}"/>
                </c:ext>
              </c:extLst>
            </c:dLbl>
            <c:dLbl>
              <c:idx val="4"/>
              <c:delete val="1"/>
              <c:extLst>
                <c:ext xmlns:c15="http://schemas.microsoft.com/office/drawing/2012/chart" uri="{CE6537A1-D6FC-4f65-9D91-7224C49458BB}"/>
                <c:ext xmlns:c16="http://schemas.microsoft.com/office/drawing/2014/chart" uri="{C3380CC4-5D6E-409C-BE32-E72D297353CC}">
                  <c16:uniqueId val="{00000004-7881-49DB-9E6E-03D72D268B0F}"/>
                </c:ext>
              </c:extLst>
            </c:dLbl>
            <c:dLbl>
              <c:idx val="5"/>
              <c:delete val="1"/>
              <c:extLst>
                <c:ext xmlns:c15="http://schemas.microsoft.com/office/drawing/2012/chart" uri="{CE6537A1-D6FC-4f65-9D91-7224C49458BB}"/>
                <c:ext xmlns:c16="http://schemas.microsoft.com/office/drawing/2014/chart" uri="{C3380CC4-5D6E-409C-BE32-E72D297353CC}">
                  <c16:uniqueId val="{00000005-7881-49DB-9E6E-03D72D268B0F}"/>
                </c:ext>
              </c:extLst>
            </c:dLbl>
            <c:dLbl>
              <c:idx val="6"/>
              <c:delete val="1"/>
              <c:extLst>
                <c:ext xmlns:c15="http://schemas.microsoft.com/office/drawing/2012/chart" uri="{CE6537A1-D6FC-4f65-9D91-7224C49458BB}"/>
                <c:ext xmlns:c16="http://schemas.microsoft.com/office/drawing/2014/chart" uri="{C3380CC4-5D6E-409C-BE32-E72D297353CC}">
                  <c16:uniqueId val="{00000006-7881-49DB-9E6E-03D72D268B0F}"/>
                </c:ext>
              </c:extLst>
            </c:dLbl>
            <c:dLbl>
              <c:idx val="7"/>
              <c:delete val="1"/>
              <c:extLst>
                <c:ext xmlns:c15="http://schemas.microsoft.com/office/drawing/2012/chart" uri="{CE6537A1-D6FC-4f65-9D91-7224C49458BB}"/>
                <c:ext xmlns:c16="http://schemas.microsoft.com/office/drawing/2014/chart" uri="{C3380CC4-5D6E-409C-BE32-E72D297353CC}">
                  <c16:uniqueId val="{00000007-7881-49DB-9E6E-03D72D268B0F}"/>
                </c:ext>
              </c:extLst>
            </c:dLbl>
            <c:dLbl>
              <c:idx val="8"/>
              <c:delete val="1"/>
              <c:extLst>
                <c:ext xmlns:c15="http://schemas.microsoft.com/office/drawing/2012/chart" uri="{CE6537A1-D6FC-4f65-9D91-7224C49458BB}"/>
                <c:ext xmlns:c16="http://schemas.microsoft.com/office/drawing/2014/chart" uri="{C3380CC4-5D6E-409C-BE32-E72D297353CC}">
                  <c16:uniqueId val="{00000008-7881-49DB-9E6E-03D72D268B0F}"/>
                </c:ext>
              </c:extLst>
            </c:dLbl>
            <c:dLbl>
              <c:idx val="9"/>
              <c:delete val="1"/>
              <c:extLst>
                <c:ext xmlns:c15="http://schemas.microsoft.com/office/drawing/2012/chart" uri="{CE6537A1-D6FC-4f65-9D91-7224C49458BB}"/>
                <c:ext xmlns:c16="http://schemas.microsoft.com/office/drawing/2014/chart" uri="{C3380CC4-5D6E-409C-BE32-E72D297353CC}">
                  <c16:uniqueId val="{00000009-7881-49DB-9E6E-03D72D268B0F}"/>
                </c:ext>
              </c:extLst>
            </c:dLbl>
            <c:dLbl>
              <c:idx val="10"/>
              <c:delete val="1"/>
              <c:extLst>
                <c:ext xmlns:c15="http://schemas.microsoft.com/office/drawing/2012/chart" uri="{CE6537A1-D6FC-4f65-9D91-7224C49458BB}"/>
                <c:ext xmlns:c16="http://schemas.microsoft.com/office/drawing/2014/chart" uri="{C3380CC4-5D6E-409C-BE32-E72D297353CC}">
                  <c16:uniqueId val="{0000000A-7881-49DB-9E6E-03D72D268B0F}"/>
                </c:ext>
              </c:extLst>
            </c:dLbl>
            <c:dLbl>
              <c:idx val="11"/>
              <c:delete val="1"/>
              <c:extLst>
                <c:ext xmlns:c15="http://schemas.microsoft.com/office/drawing/2012/chart" uri="{CE6537A1-D6FC-4f65-9D91-7224C49458BB}"/>
                <c:ext xmlns:c16="http://schemas.microsoft.com/office/drawing/2014/chart" uri="{C3380CC4-5D6E-409C-BE32-E72D297353CC}">
                  <c16:uniqueId val="{0000000B-7881-49DB-9E6E-03D72D268B0F}"/>
                </c:ext>
              </c:extLst>
            </c:dLbl>
            <c:dLbl>
              <c:idx val="12"/>
              <c:delete val="1"/>
              <c:extLst>
                <c:ext xmlns:c15="http://schemas.microsoft.com/office/drawing/2012/chart" uri="{CE6537A1-D6FC-4f65-9D91-7224C49458BB}"/>
                <c:ext xmlns:c16="http://schemas.microsoft.com/office/drawing/2014/chart" uri="{C3380CC4-5D6E-409C-BE32-E72D297353CC}">
                  <c16:uniqueId val="{0000000C-7881-49DB-9E6E-03D72D268B0F}"/>
                </c:ext>
              </c:extLst>
            </c:dLbl>
            <c:dLbl>
              <c:idx val="13"/>
              <c:delete val="1"/>
              <c:extLst>
                <c:ext xmlns:c15="http://schemas.microsoft.com/office/drawing/2012/chart" uri="{CE6537A1-D6FC-4f65-9D91-7224C49458BB}"/>
                <c:ext xmlns:c16="http://schemas.microsoft.com/office/drawing/2014/chart" uri="{C3380CC4-5D6E-409C-BE32-E72D297353CC}">
                  <c16:uniqueId val="{0000000D-7881-49DB-9E6E-03D72D268B0F}"/>
                </c:ext>
              </c:extLst>
            </c:dLbl>
            <c:dLbl>
              <c:idx val="14"/>
              <c:delete val="1"/>
              <c:extLst>
                <c:ext xmlns:c15="http://schemas.microsoft.com/office/drawing/2012/chart" uri="{CE6537A1-D6FC-4f65-9D91-7224C49458BB}"/>
                <c:ext xmlns:c16="http://schemas.microsoft.com/office/drawing/2014/chart" uri="{C3380CC4-5D6E-409C-BE32-E72D297353CC}">
                  <c16:uniqueId val="{0000000E-7881-49DB-9E6E-03D72D268B0F}"/>
                </c:ext>
              </c:extLst>
            </c:dLbl>
            <c:dLbl>
              <c:idx val="15"/>
              <c:delete val="1"/>
              <c:extLst>
                <c:ext xmlns:c15="http://schemas.microsoft.com/office/drawing/2012/chart" uri="{CE6537A1-D6FC-4f65-9D91-7224C49458BB}"/>
                <c:ext xmlns:c16="http://schemas.microsoft.com/office/drawing/2014/chart" uri="{C3380CC4-5D6E-409C-BE32-E72D297353CC}">
                  <c16:uniqueId val="{0000000F-7881-49DB-9E6E-03D72D268B0F}"/>
                </c:ext>
              </c:extLst>
            </c:dLbl>
            <c:dLbl>
              <c:idx val="16"/>
              <c:delete val="1"/>
              <c:extLst>
                <c:ext xmlns:c15="http://schemas.microsoft.com/office/drawing/2012/chart" uri="{CE6537A1-D6FC-4f65-9D91-7224C49458BB}"/>
                <c:ext xmlns:c16="http://schemas.microsoft.com/office/drawing/2014/chart" uri="{C3380CC4-5D6E-409C-BE32-E72D297353CC}">
                  <c16:uniqueId val="{00000010-7881-49DB-9E6E-03D72D268B0F}"/>
                </c:ext>
              </c:extLst>
            </c:dLbl>
            <c:dLbl>
              <c:idx val="17"/>
              <c:delete val="1"/>
              <c:extLst>
                <c:ext xmlns:c15="http://schemas.microsoft.com/office/drawing/2012/chart" uri="{CE6537A1-D6FC-4f65-9D91-7224C49458BB}"/>
                <c:ext xmlns:c16="http://schemas.microsoft.com/office/drawing/2014/chart" uri="{C3380CC4-5D6E-409C-BE32-E72D297353CC}">
                  <c16:uniqueId val="{00000011-7881-49DB-9E6E-03D72D268B0F}"/>
                </c:ext>
              </c:extLst>
            </c:dLbl>
            <c:dLbl>
              <c:idx val="18"/>
              <c:delete val="1"/>
              <c:extLst>
                <c:ext xmlns:c15="http://schemas.microsoft.com/office/drawing/2012/chart" uri="{CE6537A1-D6FC-4f65-9D91-7224C49458BB}"/>
                <c:ext xmlns:c16="http://schemas.microsoft.com/office/drawing/2014/chart" uri="{C3380CC4-5D6E-409C-BE32-E72D297353CC}">
                  <c16:uniqueId val="{00000012-7881-49DB-9E6E-03D72D268B0F}"/>
                </c:ext>
              </c:extLst>
            </c:dLbl>
            <c:dLbl>
              <c:idx val="19"/>
              <c:delete val="1"/>
              <c:extLst>
                <c:ext xmlns:c15="http://schemas.microsoft.com/office/drawing/2012/chart" uri="{CE6537A1-D6FC-4f65-9D91-7224C49458BB}"/>
                <c:ext xmlns:c16="http://schemas.microsoft.com/office/drawing/2014/chart" uri="{C3380CC4-5D6E-409C-BE32-E72D297353CC}">
                  <c16:uniqueId val="{00000013-7881-49DB-9E6E-03D72D268B0F}"/>
                </c:ext>
              </c:extLst>
            </c:dLbl>
            <c:dLbl>
              <c:idx val="20"/>
              <c:delete val="1"/>
              <c:extLst>
                <c:ext xmlns:c15="http://schemas.microsoft.com/office/drawing/2012/chart" uri="{CE6537A1-D6FC-4f65-9D91-7224C49458BB}"/>
                <c:ext xmlns:c16="http://schemas.microsoft.com/office/drawing/2014/chart" uri="{C3380CC4-5D6E-409C-BE32-E72D297353CC}">
                  <c16:uniqueId val="{00000014-7881-49DB-9E6E-03D72D268B0F}"/>
                </c:ext>
              </c:extLst>
            </c:dLbl>
            <c:dLbl>
              <c:idx val="21"/>
              <c:delete val="1"/>
              <c:extLst>
                <c:ext xmlns:c15="http://schemas.microsoft.com/office/drawing/2012/chart" uri="{CE6537A1-D6FC-4f65-9D91-7224C49458BB}"/>
                <c:ext xmlns:c16="http://schemas.microsoft.com/office/drawing/2014/chart" uri="{C3380CC4-5D6E-409C-BE32-E72D297353CC}">
                  <c16:uniqueId val="{00000015-7881-49DB-9E6E-03D72D268B0F}"/>
                </c:ext>
              </c:extLst>
            </c:dLbl>
            <c:dLbl>
              <c:idx val="22"/>
              <c:delete val="1"/>
              <c:extLst>
                <c:ext xmlns:c15="http://schemas.microsoft.com/office/drawing/2012/chart" uri="{CE6537A1-D6FC-4f65-9D91-7224C49458BB}"/>
                <c:ext xmlns:c16="http://schemas.microsoft.com/office/drawing/2014/chart" uri="{C3380CC4-5D6E-409C-BE32-E72D297353CC}">
                  <c16:uniqueId val="{00000016-7881-49DB-9E6E-03D72D268B0F}"/>
                </c:ext>
              </c:extLst>
            </c:dLbl>
            <c:dLbl>
              <c:idx val="23"/>
              <c:delete val="1"/>
              <c:extLst>
                <c:ext xmlns:c15="http://schemas.microsoft.com/office/drawing/2012/chart" uri="{CE6537A1-D6FC-4f65-9D91-7224C49458BB}"/>
                <c:ext xmlns:c16="http://schemas.microsoft.com/office/drawing/2014/chart" uri="{C3380CC4-5D6E-409C-BE32-E72D297353CC}">
                  <c16:uniqueId val="{00000017-7881-49DB-9E6E-03D72D268B0F}"/>
                </c:ext>
              </c:extLst>
            </c:dLbl>
            <c:dLbl>
              <c:idx val="24"/>
              <c:delete val="1"/>
              <c:extLst>
                <c:ext xmlns:c15="http://schemas.microsoft.com/office/drawing/2012/chart" uri="{CE6537A1-D6FC-4f65-9D91-7224C49458BB}"/>
                <c:ext xmlns:c16="http://schemas.microsoft.com/office/drawing/2014/chart" uri="{C3380CC4-5D6E-409C-BE32-E72D297353CC}">
                  <c16:uniqueId val="{00000018-7881-49DB-9E6E-03D72D268B0F}"/>
                </c:ext>
              </c:extLst>
            </c:dLbl>
            <c:dLbl>
              <c:idx val="25"/>
              <c:delete val="1"/>
              <c:extLst>
                <c:ext xmlns:c15="http://schemas.microsoft.com/office/drawing/2012/chart" uri="{CE6537A1-D6FC-4f65-9D91-7224C49458BB}"/>
                <c:ext xmlns:c16="http://schemas.microsoft.com/office/drawing/2014/chart" uri="{C3380CC4-5D6E-409C-BE32-E72D297353CC}">
                  <c16:uniqueId val="{00000019-7881-49DB-9E6E-03D72D268B0F}"/>
                </c:ext>
              </c:extLst>
            </c:dLbl>
            <c:dLbl>
              <c:idx val="26"/>
              <c:delete val="1"/>
              <c:extLst>
                <c:ext xmlns:c15="http://schemas.microsoft.com/office/drawing/2012/chart" uri="{CE6537A1-D6FC-4f65-9D91-7224C49458BB}"/>
                <c:ext xmlns:c16="http://schemas.microsoft.com/office/drawing/2014/chart" uri="{C3380CC4-5D6E-409C-BE32-E72D297353CC}">
                  <c16:uniqueId val="{0000001A-7881-49DB-9E6E-03D72D268B0F}"/>
                </c:ext>
              </c:extLst>
            </c:dLbl>
            <c:dLbl>
              <c:idx val="27"/>
              <c:delete val="1"/>
              <c:extLst>
                <c:ext xmlns:c15="http://schemas.microsoft.com/office/drawing/2012/chart" uri="{CE6537A1-D6FC-4f65-9D91-7224C49458BB}"/>
                <c:ext xmlns:c16="http://schemas.microsoft.com/office/drawing/2014/chart" uri="{C3380CC4-5D6E-409C-BE32-E72D297353CC}">
                  <c16:uniqueId val="{0000001B-7881-49DB-9E6E-03D72D268B0F}"/>
                </c:ext>
              </c:extLst>
            </c:dLbl>
            <c:dLbl>
              <c:idx val="28"/>
              <c:delete val="1"/>
              <c:extLst>
                <c:ext xmlns:c15="http://schemas.microsoft.com/office/drawing/2012/chart" uri="{CE6537A1-D6FC-4f65-9D91-7224C49458BB}"/>
                <c:ext xmlns:c16="http://schemas.microsoft.com/office/drawing/2014/chart" uri="{C3380CC4-5D6E-409C-BE32-E72D297353CC}">
                  <c16:uniqueId val="{0000001C-7881-49DB-9E6E-03D72D268B0F}"/>
                </c:ext>
              </c:extLst>
            </c:dLbl>
            <c:dLbl>
              <c:idx val="29"/>
              <c:delete val="1"/>
              <c:extLst>
                <c:ext xmlns:c15="http://schemas.microsoft.com/office/drawing/2012/chart" uri="{CE6537A1-D6FC-4f65-9D91-7224C49458BB}"/>
                <c:ext xmlns:c16="http://schemas.microsoft.com/office/drawing/2014/chart" uri="{C3380CC4-5D6E-409C-BE32-E72D297353CC}">
                  <c16:uniqueId val="{0000001D-7881-49DB-9E6E-03D72D268B0F}"/>
                </c:ext>
              </c:extLst>
            </c:dLbl>
            <c:dLbl>
              <c:idx val="30"/>
              <c:delete val="1"/>
              <c:extLst>
                <c:ext xmlns:c15="http://schemas.microsoft.com/office/drawing/2012/chart" uri="{CE6537A1-D6FC-4f65-9D91-7224C49458BB}"/>
                <c:ext xmlns:c16="http://schemas.microsoft.com/office/drawing/2014/chart" uri="{C3380CC4-5D6E-409C-BE32-E72D297353CC}">
                  <c16:uniqueId val="{0000001E-7881-49DB-9E6E-03D72D268B0F}"/>
                </c:ext>
              </c:extLst>
            </c:dLbl>
            <c:dLbl>
              <c:idx val="31"/>
              <c:tx>
                <c:rich>
                  <a:bodyPr/>
                  <a:lstStyle/>
                  <a:p>
                    <a:r>
                      <a:rPr lang="en-US"/>
                      <a:t>210 000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7881-49DB-9E6E-03D72D268B0F}"/>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PAK!$C$2:$C$33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PAK!$D$2:$D$33</c:f>
              <c:numCache>
                <c:formatCode>_-* #,##0_-;\-* #,##0_-;_-* "-"??_-;_-@_-</c:formatCode>
                <c:ptCount val="32"/>
                <c:pt idx="0">
                  <c:v>0</c:v>
                </c:pt>
                <c:pt idx="1">
                  <c:v>0</c:v>
                </c:pt>
                <c:pt idx="2">
                  <c:v>13</c:v>
                </c:pt>
                <c:pt idx="3">
                  <c:v>32</c:v>
                </c:pt>
                <c:pt idx="4">
                  <c:v>57</c:v>
                </c:pt>
                <c:pt idx="5">
                  <c:v>90</c:v>
                </c:pt>
                <c:pt idx="6">
                  <c:v>129</c:v>
                </c:pt>
                <c:pt idx="7">
                  <c:v>176</c:v>
                </c:pt>
                <c:pt idx="8">
                  <c:v>260</c:v>
                </c:pt>
                <c:pt idx="9">
                  <c:v>336</c:v>
                </c:pt>
                <c:pt idx="10">
                  <c:v>443</c:v>
                </c:pt>
                <c:pt idx="11">
                  <c:v>589</c:v>
                </c:pt>
                <c:pt idx="12">
                  <c:v>786</c:v>
                </c:pt>
                <c:pt idx="13">
                  <c:v>1099</c:v>
                </c:pt>
                <c:pt idx="14">
                  <c:v>2163</c:v>
                </c:pt>
                <c:pt idx="15">
                  <c:v>10308</c:v>
                </c:pt>
                <c:pt idx="16">
                  <c:v>19508</c:v>
                </c:pt>
                <c:pt idx="17">
                  <c:v>29774</c:v>
                </c:pt>
                <c:pt idx="18">
                  <c:v>41625</c:v>
                </c:pt>
                <c:pt idx="19">
                  <c:v>54182</c:v>
                </c:pt>
                <c:pt idx="20">
                  <c:v>65576</c:v>
                </c:pt>
                <c:pt idx="21">
                  <c:v>76539</c:v>
                </c:pt>
                <c:pt idx="22">
                  <c:v>87719</c:v>
                </c:pt>
                <c:pt idx="23">
                  <c:v>99274</c:v>
                </c:pt>
                <c:pt idx="24">
                  <c:v>111198</c:v>
                </c:pt>
                <c:pt idx="25">
                  <c:v>123649</c:v>
                </c:pt>
                <c:pt idx="26">
                  <c:v>136461</c:v>
                </c:pt>
                <c:pt idx="27">
                  <c:v>149426</c:v>
                </c:pt>
                <c:pt idx="28">
                  <c:v>162577</c:v>
                </c:pt>
                <c:pt idx="29">
                  <c:v>176302</c:v>
                </c:pt>
                <c:pt idx="30">
                  <c:v>191231</c:v>
                </c:pt>
                <c:pt idx="31">
                  <c:v>206887</c:v>
                </c:pt>
              </c:numCache>
            </c:numRef>
          </c:val>
          <c:smooth val="0"/>
          <c:extLst>
            <c:ext xmlns:c16="http://schemas.microsoft.com/office/drawing/2014/chart" uri="{C3380CC4-5D6E-409C-BE32-E72D297353CC}">
              <c16:uniqueId val="{0000001F-7881-49DB-9E6E-03D72D268B0F}"/>
            </c:ext>
          </c:extLst>
        </c:ser>
        <c:ser>
          <c:idx val="1"/>
          <c:order val="1"/>
          <c:tx>
            <c:strRef>
              <c:f>PAK!$E$1</c:f>
              <c:strCache>
                <c:ptCount val="1"/>
                <c:pt idx="0">
                  <c:v> Adults Lower bound </c:v>
                </c:pt>
              </c:strCache>
            </c:strRef>
          </c:tx>
          <c:spPr>
            <a:ln w="22225">
              <a:solidFill>
                <a:srgbClr val="63CDF6"/>
              </a:solidFill>
              <a:prstDash val="sysDot"/>
            </a:ln>
          </c:spPr>
          <c:marker>
            <c:symbol val="none"/>
          </c:marker>
          <c:cat>
            <c:numRef>
              <c:f>PAK!$C$2:$C$33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PAK!$E$2:$E$33</c:f>
              <c:numCache>
                <c:formatCode>_-* #,##0_-;\-* #,##0_-;_-* "-"??_-;_-@_-</c:formatCode>
                <c:ptCount val="32"/>
                <c:pt idx="0">
                  <c:v>0</c:v>
                </c:pt>
                <c:pt idx="1">
                  <c:v>0</c:v>
                </c:pt>
                <c:pt idx="2">
                  <c:v>11</c:v>
                </c:pt>
                <c:pt idx="3">
                  <c:v>29</c:v>
                </c:pt>
                <c:pt idx="4">
                  <c:v>53</c:v>
                </c:pt>
                <c:pt idx="5">
                  <c:v>83</c:v>
                </c:pt>
                <c:pt idx="6">
                  <c:v>120</c:v>
                </c:pt>
                <c:pt idx="7">
                  <c:v>164</c:v>
                </c:pt>
                <c:pt idx="8">
                  <c:v>241</c:v>
                </c:pt>
                <c:pt idx="9">
                  <c:v>312</c:v>
                </c:pt>
                <c:pt idx="10">
                  <c:v>411</c:v>
                </c:pt>
                <c:pt idx="11">
                  <c:v>547</c:v>
                </c:pt>
                <c:pt idx="12">
                  <c:v>732</c:v>
                </c:pt>
                <c:pt idx="13">
                  <c:v>1029</c:v>
                </c:pt>
                <c:pt idx="14">
                  <c:v>2030</c:v>
                </c:pt>
                <c:pt idx="15">
                  <c:v>9520</c:v>
                </c:pt>
                <c:pt idx="16">
                  <c:v>17992</c:v>
                </c:pt>
                <c:pt idx="17">
                  <c:v>27509</c:v>
                </c:pt>
                <c:pt idx="18">
                  <c:v>38520</c:v>
                </c:pt>
                <c:pt idx="19">
                  <c:v>50205</c:v>
                </c:pt>
                <c:pt idx="20">
                  <c:v>60893</c:v>
                </c:pt>
                <c:pt idx="21">
                  <c:v>71253</c:v>
                </c:pt>
                <c:pt idx="22">
                  <c:v>81906</c:v>
                </c:pt>
                <c:pt idx="23">
                  <c:v>93031</c:v>
                </c:pt>
                <c:pt idx="24">
                  <c:v>104378</c:v>
                </c:pt>
                <c:pt idx="25">
                  <c:v>116310</c:v>
                </c:pt>
                <c:pt idx="26">
                  <c:v>128863</c:v>
                </c:pt>
                <c:pt idx="27">
                  <c:v>141529</c:v>
                </c:pt>
                <c:pt idx="28">
                  <c:v>154117</c:v>
                </c:pt>
                <c:pt idx="29">
                  <c:v>167280</c:v>
                </c:pt>
                <c:pt idx="30">
                  <c:v>181910</c:v>
                </c:pt>
                <c:pt idx="31">
                  <c:v>197233</c:v>
                </c:pt>
              </c:numCache>
            </c:numRef>
          </c:val>
          <c:smooth val="0"/>
          <c:extLst>
            <c:ext xmlns:c16="http://schemas.microsoft.com/office/drawing/2014/chart" uri="{C3380CC4-5D6E-409C-BE32-E72D297353CC}">
              <c16:uniqueId val="{00000020-7881-49DB-9E6E-03D72D268B0F}"/>
            </c:ext>
          </c:extLst>
        </c:ser>
        <c:ser>
          <c:idx val="2"/>
          <c:order val="2"/>
          <c:tx>
            <c:strRef>
              <c:f>PAK!$F$1</c:f>
              <c:strCache>
                <c:ptCount val="1"/>
                <c:pt idx="0">
                  <c:v> Adults Upper bound </c:v>
                </c:pt>
              </c:strCache>
            </c:strRef>
          </c:tx>
          <c:spPr>
            <a:ln w="22225">
              <a:solidFill>
                <a:srgbClr val="63CDF6"/>
              </a:solidFill>
              <a:prstDash val="sysDot"/>
            </a:ln>
          </c:spPr>
          <c:marker>
            <c:symbol val="none"/>
          </c:marker>
          <c:cat>
            <c:numRef>
              <c:f>PAK!$C$2:$C$33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PAK!$F$2:$F$33</c:f>
              <c:numCache>
                <c:formatCode>_-* #,##0_-;\-* #,##0_-;_-* "-"??_-;_-@_-</c:formatCode>
                <c:ptCount val="32"/>
                <c:pt idx="0">
                  <c:v>0</c:v>
                </c:pt>
                <c:pt idx="1">
                  <c:v>0</c:v>
                </c:pt>
                <c:pt idx="2">
                  <c:v>13</c:v>
                </c:pt>
                <c:pt idx="3">
                  <c:v>34</c:v>
                </c:pt>
                <c:pt idx="4">
                  <c:v>61</c:v>
                </c:pt>
                <c:pt idx="5">
                  <c:v>96</c:v>
                </c:pt>
                <c:pt idx="6">
                  <c:v>139</c:v>
                </c:pt>
                <c:pt idx="7">
                  <c:v>189</c:v>
                </c:pt>
                <c:pt idx="8">
                  <c:v>279</c:v>
                </c:pt>
                <c:pt idx="9">
                  <c:v>360</c:v>
                </c:pt>
                <c:pt idx="10">
                  <c:v>473</c:v>
                </c:pt>
                <c:pt idx="11">
                  <c:v>629</c:v>
                </c:pt>
                <c:pt idx="12">
                  <c:v>838</c:v>
                </c:pt>
                <c:pt idx="13">
                  <c:v>1172</c:v>
                </c:pt>
                <c:pt idx="14">
                  <c:v>2301</c:v>
                </c:pt>
                <c:pt idx="15">
                  <c:v>11038</c:v>
                </c:pt>
                <c:pt idx="16">
                  <c:v>20849</c:v>
                </c:pt>
                <c:pt idx="17">
                  <c:v>31850</c:v>
                </c:pt>
                <c:pt idx="18">
                  <c:v>44421</c:v>
                </c:pt>
                <c:pt idx="19">
                  <c:v>57722</c:v>
                </c:pt>
                <c:pt idx="20">
                  <c:v>69721</c:v>
                </c:pt>
                <c:pt idx="21">
                  <c:v>81296</c:v>
                </c:pt>
                <c:pt idx="22">
                  <c:v>93057</c:v>
                </c:pt>
                <c:pt idx="23">
                  <c:v>105119</c:v>
                </c:pt>
                <c:pt idx="24">
                  <c:v>117374</c:v>
                </c:pt>
                <c:pt idx="25">
                  <c:v>130143</c:v>
                </c:pt>
                <c:pt idx="26">
                  <c:v>143473</c:v>
                </c:pt>
                <c:pt idx="27">
                  <c:v>156749</c:v>
                </c:pt>
                <c:pt idx="28">
                  <c:v>169978</c:v>
                </c:pt>
                <c:pt idx="29">
                  <c:v>183854</c:v>
                </c:pt>
                <c:pt idx="30">
                  <c:v>198974</c:v>
                </c:pt>
                <c:pt idx="31">
                  <c:v>214772</c:v>
                </c:pt>
              </c:numCache>
            </c:numRef>
          </c:val>
          <c:smooth val="0"/>
          <c:extLst>
            <c:ext xmlns:c16="http://schemas.microsoft.com/office/drawing/2014/chart" uri="{C3380CC4-5D6E-409C-BE32-E72D297353CC}">
              <c16:uniqueId val="{00000021-7881-49DB-9E6E-03D72D268B0F}"/>
            </c:ext>
          </c:extLst>
        </c:ser>
        <c:ser>
          <c:idx val="3"/>
          <c:order val="3"/>
          <c:tx>
            <c:strRef>
              <c:f>PAK!$G$1</c:f>
              <c:strCache>
                <c:ptCount val="1"/>
                <c:pt idx="0">
                  <c:v> Women  (15+) living with HIV </c:v>
                </c:pt>
              </c:strCache>
            </c:strRef>
          </c:tx>
          <c:spPr>
            <a:ln w="38100">
              <a:solidFill>
                <a:srgbClr val="F26B73"/>
              </a:solidFill>
            </a:ln>
          </c:spPr>
          <c:marker>
            <c:symbol val="none"/>
          </c:marker>
          <c:cat>
            <c:numRef>
              <c:f>PAK!$C$2:$C$33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PAK!$G$2:$G$33</c:f>
              <c:numCache>
                <c:formatCode>_-* #,##0_-;\-* #,##0_-;_-* "-"??_-;_-@_-</c:formatCode>
                <c:ptCount val="32"/>
                <c:pt idx="0">
                  <c:v>0</c:v>
                </c:pt>
                <c:pt idx="1">
                  <c:v>0</c:v>
                </c:pt>
                <c:pt idx="2">
                  <c:v>1</c:v>
                </c:pt>
                <c:pt idx="3">
                  <c:v>4</c:v>
                </c:pt>
                <c:pt idx="4">
                  <c:v>8</c:v>
                </c:pt>
                <c:pt idx="5">
                  <c:v>15</c:v>
                </c:pt>
                <c:pt idx="6">
                  <c:v>23</c:v>
                </c:pt>
                <c:pt idx="7">
                  <c:v>33</c:v>
                </c:pt>
                <c:pt idx="8">
                  <c:v>49</c:v>
                </c:pt>
                <c:pt idx="9">
                  <c:v>70</c:v>
                </c:pt>
                <c:pt idx="10">
                  <c:v>94</c:v>
                </c:pt>
                <c:pt idx="11">
                  <c:v>125</c:v>
                </c:pt>
                <c:pt idx="12">
                  <c:v>165</c:v>
                </c:pt>
                <c:pt idx="13">
                  <c:v>220</c:v>
                </c:pt>
                <c:pt idx="14">
                  <c:v>306</c:v>
                </c:pt>
                <c:pt idx="15">
                  <c:v>625</c:v>
                </c:pt>
                <c:pt idx="16">
                  <c:v>1187</c:v>
                </c:pt>
                <c:pt idx="17">
                  <c:v>2047</c:v>
                </c:pt>
                <c:pt idx="18">
                  <c:v>3343</c:v>
                </c:pt>
                <c:pt idx="19">
                  <c:v>5080</c:v>
                </c:pt>
                <c:pt idx="20">
                  <c:v>7180</c:v>
                </c:pt>
                <c:pt idx="21">
                  <c:v>9558</c:v>
                </c:pt>
                <c:pt idx="22">
                  <c:v>12148</c:v>
                </c:pt>
                <c:pt idx="23">
                  <c:v>14917</c:v>
                </c:pt>
                <c:pt idx="24">
                  <c:v>17808</c:v>
                </c:pt>
                <c:pt idx="25">
                  <c:v>20807</c:v>
                </c:pt>
                <c:pt idx="26">
                  <c:v>23944</c:v>
                </c:pt>
                <c:pt idx="27">
                  <c:v>27163</c:v>
                </c:pt>
                <c:pt idx="28">
                  <c:v>30479</c:v>
                </c:pt>
                <c:pt idx="29">
                  <c:v>33882</c:v>
                </c:pt>
                <c:pt idx="30">
                  <c:v>37374</c:v>
                </c:pt>
                <c:pt idx="31">
                  <c:v>40848</c:v>
                </c:pt>
              </c:numCache>
            </c:numRef>
          </c:val>
          <c:smooth val="0"/>
          <c:extLst>
            <c:ext xmlns:c16="http://schemas.microsoft.com/office/drawing/2014/chart" uri="{C3380CC4-5D6E-409C-BE32-E72D297353CC}">
              <c16:uniqueId val="{00000023-7881-49DB-9E6E-03D72D268B0F}"/>
            </c:ext>
          </c:extLst>
        </c:ser>
        <c:ser>
          <c:idx val="4"/>
          <c:order val="4"/>
          <c:tx>
            <c:strRef>
              <c:f>PAK!$H$1</c:f>
              <c:strCache>
                <c:ptCount val="1"/>
                <c:pt idx="0">
                  <c:v> Women Lower bound </c:v>
                </c:pt>
              </c:strCache>
            </c:strRef>
          </c:tx>
          <c:spPr>
            <a:ln w="22225">
              <a:solidFill>
                <a:srgbClr val="F26B73"/>
              </a:solidFill>
              <a:prstDash val="sysDot"/>
            </a:ln>
          </c:spPr>
          <c:marker>
            <c:symbol val="none"/>
          </c:marker>
          <c:dLbls>
            <c:dLbl>
              <c:idx val="31"/>
              <c:tx>
                <c:rich>
                  <a:bodyPr/>
                  <a:lstStyle/>
                  <a:p>
                    <a:r>
                      <a:rPr lang="en-US" dirty="0"/>
                      <a:t>41 000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7881-49DB-9E6E-03D72D268B0F}"/>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PAK!$C$2:$C$33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PAK!$H$2:$H$33</c:f>
              <c:numCache>
                <c:formatCode>_-* #,##0_-;\-* #,##0_-;_-* "-"??_-;_-@_-</c:formatCode>
                <c:ptCount val="32"/>
                <c:pt idx="0">
                  <c:v>0</c:v>
                </c:pt>
                <c:pt idx="1">
                  <c:v>0</c:v>
                </c:pt>
                <c:pt idx="2">
                  <c:v>1</c:v>
                </c:pt>
                <c:pt idx="3">
                  <c:v>4</c:v>
                </c:pt>
                <c:pt idx="4">
                  <c:v>8</c:v>
                </c:pt>
                <c:pt idx="5">
                  <c:v>13</c:v>
                </c:pt>
                <c:pt idx="6">
                  <c:v>21</c:v>
                </c:pt>
                <c:pt idx="7">
                  <c:v>31</c:v>
                </c:pt>
                <c:pt idx="8">
                  <c:v>46</c:v>
                </c:pt>
                <c:pt idx="9">
                  <c:v>65</c:v>
                </c:pt>
                <c:pt idx="10">
                  <c:v>86</c:v>
                </c:pt>
                <c:pt idx="11">
                  <c:v>116</c:v>
                </c:pt>
                <c:pt idx="12">
                  <c:v>153</c:v>
                </c:pt>
                <c:pt idx="13">
                  <c:v>204</c:v>
                </c:pt>
                <c:pt idx="14">
                  <c:v>287</c:v>
                </c:pt>
                <c:pt idx="15">
                  <c:v>575</c:v>
                </c:pt>
                <c:pt idx="16">
                  <c:v>1080</c:v>
                </c:pt>
                <c:pt idx="17">
                  <c:v>1881</c:v>
                </c:pt>
                <c:pt idx="18">
                  <c:v>3059</c:v>
                </c:pt>
                <c:pt idx="19">
                  <c:v>4693</c:v>
                </c:pt>
                <c:pt idx="20">
                  <c:v>6653</c:v>
                </c:pt>
                <c:pt idx="21">
                  <c:v>8899</c:v>
                </c:pt>
                <c:pt idx="22">
                  <c:v>11326</c:v>
                </c:pt>
                <c:pt idx="23">
                  <c:v>13895</c:v>
                </c:pt>
                <c:pt idx="24">
                  <c:v>16645</c:v>
                </c:pt>
                <c:pt idx="25">
                  <c:v>19535</c:v>
                </c:pt>
                <c:pt idx="26">
                  <c:v>22510</c:v>
                </c:pt>
                <c:pt idx="27">
                  <c:v>25476</c:v>
                </c:pt>
                <c:pt idx="28">
                  <c:v>28652</c:v>
                </c:pt>
                <c:pt idx="29">
                  <c:v>32068</c:v>
                </c:pt>
                <c:pt idx="30">
                  <c:v>35557</c:v>
                </c:pt>
                <c:pt idx="31">
                  <c:v>38801</c:v>
                </c:pt>
              </c:numCache>
            </c:numRef>
          </c:val>
          <c:smooth val="0"/>
          <c:extLst>
            <c:ext xmlns:c16="http://schemas.microsoft.com/office/drawing/2014/chart" uri="{C3380CC4-5D6E-409C-BE32-E72D297353CC}">
              <c16:uniqueId val="{00000024-7881-49DB-9E6E-03D72D268B0F}"/>
            </c:ext>
          </c:extLst>
        </c:ser>
        <c:ser>
          <c:idx val="5"/>
          <c:order val="5"/>
          <c:tx>
            <c:strRef>
              <c:f>PAK!$I$1</c:f>
              <c:strCache>
                <c:ptCount val="1"/>
                <c:pt idx="0">
                  <c:v> Women Upper bound </c:v>
                </c:pt>
              </c:strCache>
            </c:strRef>
          </c:tx>
          <c:spPr>
            <a:ln w="22225">
              <a:solidFill>
                <a:srgbClr val="F26B73"/>
              </a:solidFill>
              <a:prstDash val="sysDot"/>
            </a:ln>
          </c:spPr>
          <c:marker>
            <c:symbol val="none"/>
          </c:marker>
          <c:cat>
            <c:numRef>
              <c:f>PAK!$C$2:$C$33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PAK!$I$2:$I$33</c:f>
              <c:numCache>
                <c:formatCode>_-* #,##0_-;\-* #,##0_-;_-* "-"??_-;_-@_-</c:formatCode>
                <c:ptCount val="32"/>
                <c:pt idx="0">
                  <c:v>0</c:v>
                </c:pt>
                <c:pt idx="1">
                  <c:v>0</c:v>
                </c:pt>
                <c:pt idx="2">
                  <c:v>2</c:v>
                </c:pt>
                <c:pt idx="3">
                  <c:v>5</c:v>
                </c:pt>
                <c:pt idx="4">
                  <c:v>9</c:v>
                </c:pt>
                <c:pt idx="5">
                  <c:v>16</c:v>
                </c:pt>
                <c:pt idx="6">
                  <c:v>25</c:v>
                </c:pt>
                <c:pt idx="7">
                  <c:v>36</c:v>
                </c:pt>
                <c:pt idx="8">
                  <c:v>54</c:v>
                </c:pt>
                <c:pt idx="9">
                  <c:v>75</c:v>
                </c:pt>
                <c:pt idx="10">
                  <c:v>101</c:v>
                </c:pt>
                <c:pt idx="11">
                  <c:v>136</c:v>
                </c:pt>
                <c:pt idx="12">
                  <c:v>177</c:v>
                </c:pt>
                <c:pt idx="13">
                  <c:v>235</c:v>
                </c:pt>
                <c:pt idx="14">
                  <c:v>328</c:v>
                </c:pt>
                <c:pt idx="15">
                  <c:v>680</c:v>
                </c:pt>
                <c:pt idx="16">
                  <c:v>1281</c:v>
                </c:pt>
                <c:pt idx="17">
                  <c:v>2227</c:v>
                </c:pt>
                <c:pt idx="18">
                  <c:v>3593</c:v>
                </c:pt>
                <c:pt idx="19">
                  <c:v>5500</c:v>
                </c:pt>
                <c:pt idx="20">
                  <c:v>7728</c:v>
                </c:pt>
                <c:pt idx="21">
                  <c:v>10205</c:v>
                </c:pt>
                <c:pt idx="22">
                  <c:v>13021</c:v>
                </c:pt>
                <c:pt idx="23">
                  <c:v>15902</c:v>
                </c:pt>
                <c:pt idx="24">
                  <c:v>18854</c:v>
                </c:pt>
                <c:pt idx="25">
                  <c:v>21950</c:v>
                </c:pt>
                <c:pt idx="26">
                  <c:v>25169</c:v>
                </c:pt>
                <c:pt idx="27">
                  <c:v>28434</c:v>
                </c:pt>
                <c:pt idx="28">
                  <c:v>31865</c:v>
                </c:pt>
                <c:pt idx="29">
                  <c:v>35431</c:v>
                </c:pt>
                <c:pt idx="30">
                  <c:v>38903</c:v>
                </c:pt>
                <c:pt idx="31">
                  <c:v>42529</c:v>
                </c:pt>
              </c:numCache>
            </c:numRef>
          </c:val>
          <c:smooth val="0"/>
          <c:extLst>
            <c:ext xmlns:c16="http://schemas.microsoft.com/office/drawing/2014/chart" uri="{C3380CC4-5D6E-409C-BE32-E72D297353CC}">
              <c16:uniqueId val="{00000025-7881-49DB-9E6E-03D72D268B0F}"/>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18488904057272"/>
          <c:y val="7.9537007874015742E-2"/>
          <c:w val="0.83629312813171086"/>
          <c:h val="0.80199081364829394"/>
        </c:manualLayout>
      </c:layout>
      <c:barChart>
        <c:barDir val="col"/>
        <c:grouping val="clustered"/>
        <c:varyColors val="0"/>
        <c:ser>
          <c:idx val="0"/>
          <c:order val="0"/>
          <c:tx>
            <c:strRef>
              <c:f>'comprehensive knowledge'!$D$5</c:f>
              <c:strCache>
                <c:ptCount val="1"/>
                <c:pt idx="0">
                  <c:v>2007</c:v>
                </c:pt>
              </c:strCache>
            </c:strRef>
          </c:tx>
          <c:spPr>
            <a:solidFill>
              <a:srgbClr val="88C540"/>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knowledge'!$C$6:$C$8</c:f>
              <c:strCache>
                <c:ptCount val="3"/>
                <c:pt idx="0">
                  <c:v>PWID</c:v>
                </c:pt>
                <c:pt idx="1">
                  <c:v>FSWs</c:v>
                </c:pt>
                <c:pt idx="2">
                  <c:v>MSWs/Hijra SWs</c:v>
                </c:pt>
              </c:strCache>
            </c:strRef>
          </c:cat>
          <c:val>
            <c:numRef>
              <c:f>'comprehensive knowledge'!$D$6:$D$8</c:f>
              <c:numCache>
                <c:formatCode>General</c:formatCode>
                <c:ptCount val="3"/>
                <c:pt idx="0">
                  <c:v>18.600000000000001</c:v>
                </c:pt>
                <c:pt idx="1">
                  <c:v>25.8</c:v>
                </c:pt>
                <c:pt idx="2">
                  <c:v>20</c:v>
                </c:pt>
              </c:numCache>
            </c:numRef>
          </c:val>
          <c:extLst>
            <c:ext xmlns:c16="http://schemas.microsoft.com/office/drawing/2014/chart" uri="{C3380CC4-5D6E-409C-BE32-E72D297353CC}">
              <c16:uniqueId val="{00000000-777E-428A-844E-3A3F650E9DB5}"/>
            </c:ext>
          </c:extLst>
        </c:ser>
        <c:ser>
          <c:idx val="1"/>
          <c:order val="1"/>
          <c:tx>
            <c:strRef>
              <c:f>'comprehensive knowledge'!$E$5</c:f>
              <c:strCache>
                <c:ptCount val="1"/>
                <c:pt idx="0">
                  <c:v>2008-09</c:v>
                </c:pt>
              </c:strCache>
            </c:strRef>
          </c:tx>
          <c:spPr>
            <a:solidFill>
              <a:srgbClr val="00AEEF"/>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knowledge'!$C$6:$C$8</c:f>
              <c:strCache>
                <c:ptCount val="3"/>
                <c:pt idx="0">
                  <c:v>PWID</c:v>
                </c:pt>
                <c:pt idx="1">
                  <c:v>FSWs</c:v>
                </c:pt>
                <c:pt idx="2">
                  <c:v>MSWs/Hijra SWs</c:v>
                </c:pt>
              </c:strCache>
            </c:strRef>
          </c:cat>
          <c:val>
            <c:numRef>
              <c:f>'comprehensive knowledge'!$E$6:$E$8</c:f>
              <c:numCache>
                <c:formatCode>General</c:formatCode>
                <c:ptCount val="3"/>
                <c:pt idx="0">
                  <c:v>22.5</c:v>
                </c:pt>
                <c:pt idx="1">
                  <c:v>1.1000000000000001</c:v>
                </c:pt>
                <c:pt idx="2">
                  <c:v>23.1</c:v>
                </c:pt>
              </c:numCache>
            </c:numRef>
          </c:val>
          <c:extLst>
            <c:ext xmlns:c16="http://schemas.microsoft.com/office/drawing/2014/chart" uri="{C3380CC4-5D6E-409C-BE32-E72D297353CC}">
              <c16:uniqueId val="{00000001-777E-428A-844E-3A3F650E9DB5}"/>
            </c:ext>
          </c:extLst>
        </c:ser>
        <c:dLbls>
          <c:showLegendKey val="0"/>
          <c:showVal val="0"/>
          <c:showCatName val="0"/>
          <c:showSerName val="0"/>
          <c:showPercent val="0"/>
          <c:showBubbleSize val="0"/>
        </c:dLbls>
        <c:gapWidth val="50"/>
        <c:axId val="136468736"/>
        <c:axId val="136470528"/>
      </c:barChart>
      <c:catAx>
        <c:axId val="136468736"/>
        <c:scaling>
          <c:orientation val="minMax"/>
        </c:scaling>
        <c:delete val="0"/>
        <c:axPos val="b"/>
        <c:numFmt formatCode="General" sourceLinked="0"/>
        <c:majorTickMark val="out"/>
        <c:minorTickMark val="none"/>
        <c:tickLblPos val="nextTo"/>
        <c:crossAx val="136470528"/>
        <c:crosses val="autoZero"/>
        <c:auto val="1"/>
        <c:lblAlgn val="ctr"/>
        <c:lblOffset val="100"/>
        <c:noMultiLvlLbl val="0"/>
      </c:catAx>
      <c:valAx>
        <c:axId val="136470528"/>
        <c:scaling>
          <c:orientation val="minMax"/>
          <c:max val="100"/>
        </c:scaling>
        <c:delete val="0"/>
        <c:axPos val="l"/>
        <c:title>
          <c:tx>
            <c:rich>
              <a:bodyPr rot="0" vert="horz"/>
              <a:lstStyle/>
              <a:p>
                <a:pPr>
                  <a:defRPr/>
                </a:pPr>
                <a:r>
                  <a:rPr lang="en-US"/>
                  <a:t>%</a:t>
                </a:r>
              </a:p>
            </c:rich>
          </c:tx>
          <c:layout>
            <c:manualLayout>
              <c:xMode val="edge"/>
              <c:yMode val="edge"/>
              <c:x val="2.7272727272727271E-2"/>
              <c:y val="2.1874803149606305E-2"/>
            </c:manualLayout>
          </c:layout>
          <c:overlay val="0"/>
        </c:title>
        <c:numFmt formatCode="General" sourceLinked="1"/>
        <c:majorTickMark val="out"/>
        <c:minorTickMark val="none"/>
        <c:tickLblPos val="nextTo"/>
        <c:crossAx val="136468736"/>
        <c:crosses val="autoZero"/>
        <c:crossBetween val="between"/>
        <c:majorUnit val="20"/>
      </c:valAx>
    </c:plotArea>
    <c:legend>
      <c:legendPos val="t"/>
      <c:layout>
        <c:manualLayout>
          <c:xMode val="edge"/>
          <c:yMode val="edge"/>
          <c:x val="0.36914864744074172"/>
          <c:y val="8.3333333333333329E-2"/>
          <c:w val="0.36591505607253638"/>
          <c:h val="0.1561278215223097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491223059028144"/>
          <c:y val="9.5060810184746991E-2"/>
          <c:w val="0.6320947547820126"/>
          <c:h val="0.85405480936975986"/>
        </c:manualLayout>
      </c:layout>
      <c:barChart>
        <c:barDir val="bar"/>
        <c:grouping val="clustered"/>
        <c:varyColors val="0"/>
        <c:ser>
          <c:idx val="0"/>
          <c:order val="0"/>
          <c:invertIfNegative val="0"/>
          <c:dPt>
            <c:idx val="0"/>
            <c:invertIfNegative val="0"/>
            <c:bubble3D val="0"/>
            <c:spPr>
              <a:solidFill>
                <a:srgbClr val="F78E1E"/>
              </a:solidFill>
            </c:spPr>
            <c:extLst>
              <c:ext xmlns:c16="http://schemas.microsoft.com/office/drawing/2014/chart" uri="{C3380CC4-5D6E-409C-BE32-E72D297353CC}">
                <c16:uniqueId val="{00000001-8211-46B2-882E-F5549C6BC50F}"/>
              </c:ext>
            </c:extLst>
          </c:dPt>
          <c:dPt>
            <c:idx val="1"/>
            <c:invertIfNegative val="0"/>
            <c:bubble3D val="0"/>
            <c:spPr>
              <a:solidFill>
                <a:srgbClr val="88C540"/>
              </a:solidFill>
            </c:spPr>
            <c:extLst>
              <c:ext xmlns:c16="http://schemas.microsoft.com/office/drawing/2014/chart" uri="{C3380CC4-5D6E-409C-BE32-E72D297353CC}">
                <c16:uniqueId val="{00000003-8211-46B2-882E-F5549C6BC50F}"/>
              </c:ext>
            </c:extLst>
          </c:dPt>
          <c:dPt>
            <c:idx val="2"/>
            <c:invertIfNegative val="0"/>
            <c:bubble3D val="0"/>
            <c:spPr>
              <a:solidFill>
                <a:srgbClr val="00AEEF"/>
              </a:solidFill>
            </c:spPr>
            <c:extLst>
              <c:ext xmlns:c16="http://schemas.microsoft.com/office/drawing/2014/chart" uri="{C3380CC4-5D6E-409C-BE32-E72D297353CC}">
                <c16:uniqueId val="{00000005-8211-46B2-882E-F5549C6BC50F}"/>
              </c:ext>
            </c:extLst>
          </c:dPt>
          <c:dPt>
            <c:idx val="3"/>
            <c:invertIfNegative val="0"/>
            <c:bubble3D val="0"/>
            <c:spPr>
              <a:solidFill>
                <a:srgbClr val="F78E1E"/>
              </a:solidFill>
            </c:spPr>
            <c:extLst>
              <c:ext xmlns:c16="http://schemas.microsoft.com/office/drawing/2014/chart" uri="{C3380CC4-5D6E-409C-BE32-E72D297353CC}">
                <c16:uniqueId val="{00000007-8211-46B2-882E-F5549C6BC50F}"/>
              </c:ext>
            </c:extLst>
          </c:dPt>
          <c:dPt>
            <c:idx val="4"/>
            <c:invertIfNegative val="0"/>
            <c:bubble3D val="0"/>
            <c:spPr>
              <a:solidFill>
                <a:srgbClr val="88C540"/>
              </a:solidFill>
            </c:spPr>
            <c:extLst>
              <c:ext xmlns:c16="http://schemas.microsoft.com/office/drawing/2014/chart" uri="{C3380CC4-5D6E-409C-BE32-E72D297353CC}">
                <c16:uniqueId val="{00000009-8211-46B2-882E-F5549C6BC50F}"/>
              </c:ext>
            </c:extLst>
          </c:dPt>
          <c:dPt>
            <c:idx val="5"/>
            <c:invertIfNegative val="0"/>
            <c:bubble3D val="0"/>
            <c:spPr>
              <a:solidFill>
                <a:srgbClr val="00AEEF"/>
              </a:solidFill>
            </c:spPr>
            <c:extLst>
              <c:ext xmlns:c16="http://schemas.microsoft.com/office/drawing/2014/chart" uri="{C3380CC4-5D6E-409C-BE32-E72D297353CC}">
                <c16:uniqueId val="{0000000B-8211-46B2-882E-F5549C6BC50F}"/>
              </c:ext>
            </c:extLst>
          </c:dPt>
          <c:dPt>
            <c:idx val="6"/>
            <c:invertIfNegative val="0"/>
            <c:bubble3D val="0"/>
            <c:spPr>
              <a:solidFill>
                <a:srgbClr val="F78E1E"/>
              </a:solidFill>
            </c:spPr>
            <c:extLst>
              <c:ext xmlns:c16="http://schemas.microsoft.com/office/drawing/2014/chart" uri="{C3380CC4-5D6E-409C-BE32-E72D297353CC}">
                <c16:uniqueId val="{0000000D-8211-46B2-882E-F5549C6BC50F}"/>
              </c:ext>
            </c:extLst>
          </c:dPt>
          <c:dPt>
            <c:idx val="7"/>
            <c:invertIfNegative val="0"/>
            <c:bubble3D val="0"/>
            <c:spPr>
              <a:solidFill>
                <a:srgbClr val="88C540"/>
              </a:solidFill>
            </c:spPr>
            <c:extLst>
              <c:ext xmlns:c16="http://schemas.microsoft.com/office/drawing/2014/chart" uri="{C3380CC4-5D6E-409C-BE32-E72D297353CC}">
                <c16:uniqueId val="{0000000F-8211-46B2-882E-F5549C6BC50F}"/>
              </c:ext>
            </c:extLst>
          </c:dPt>
          <c:dPt>
            <c:idx val="8"/>
            <c:invertIfNegative val="0"/>
            <c:bubble3D val="0"/>
            <c:spPr>
              <a:solidFill>
                <a:srgbClr val="00AEEF"/>
              </a:solidFill>
            </c:spPr>
            <c:extLst>
              <c:ext xmlns:c16="http://schemas.microsoft.com/office/drawing/2014/chart" uri="{C3380CC4-5D6E-409C-BE32-E72D297353CC}">
                <c16:uniqueId val="{00000011-8211-46B2-882E-F5549C6BC50F}"/>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'comprehensive knowledge'!$C$4:$K$6</c:f>
              <c:multiLvlStrCache>
                <c:ptCount val="9"/>
                <c:lvl>
                  <c:pt idx="0">
                    <c:v>≥25 yr</c:v>
                  </c:pt>
                  <c:pt idx="1">
                    <c:v>&lt;25 yr</c:v>
                  </c:pt>
                  <c:pt idx="2">
                    <c:v>Total</c:v>
                  </c:pt>
                  <c:pt idx="3">
                    <c:v>≥25 yr</c:v>
                  </c:pt>
                  <c:pt idx="4">
                    <c:v>&lt;25 yr</c:v>
                  </c:pt>
                  <c:pt idx="5">
                    <c:v>Total</c:v>
                  </c:pt>
                  <c:pt idx="6">
                    <c:v>≥25 yr</c:v>
                  </c:pt>
                  <c:pt idx="7">
                    <c:v>&lt;25 yr</c:v>
                  </c:pt>
                  <c:pt idx="8">
                    <c:v>Total</c:v>
                  </c:pt>
                </c:lvl>
                <c:lvl>
                  <c:pt idx="0">
                    <c:v>FSWs</c:v>
                  </c:pt>
                  <c:pt idx="3">
                    <c:v>MSWs/Hijra SWs</c:v>
                  </c:pt>
                  <c:pt idx="6">
                    <c:v>PWID</c:v>
                  </c:pt>
                </c:lvl>
                <c:lvl>
                  <c:pt idx="0">
                    <c:v>2009</c:v>
                  </c:pt>
                  <c:pt idx="3">
                    <c:v>2008</c:v>
                  </c:pt>
                  <c:pt idx="6">
                    <c:v>2008</c:v>
                  </c:pt>
                </c:lvl>
              </c:multiLvlStrCache>
            </c:multiLvlStrRef>
          </c:cat>
          <c:val>
            <c:numRef>
              <c:f>'comprehensive knowledge'!$C$7:$K$7</c:f>
              <c:numCache>
                <c:formatCode>General</c:formatCode>
                <c:ptCount val="9"/>
                <c:pt idx="0">
                  <c:v>1</c:v>
                </c:pt>
                <c:pt idx="1">
                  <c:v>1.2</c:v>
                </c:pt>
                <c:pt idx="2">
                  <c:v>1.07</c:v>
                </c:pt>
                <c:pt idx="3">
                  <c:v>25.6</c:v>
                </c:pt>
                <c:pt idx="4">
                  <c:v>21</c:v>
                </c:pt>
                <c:pt idx="5">
                  <c:v>23.1</c:v>
                </c:pt>
                <c:pt idx="6">
                  <c:v>23.1</c:v>
                </c:pt>
                <c:pt idx="7">
                  <c:v>19.899999999999999</c:v>
                </c:pt>
                <c:pt idx="8">
                  <c:v>22.5</c:v>
                </c:pt>
              </c:numCache>
            </c:numRef>
          </c:val>
          <c:extLst>
            <c:ext xmlns:c16="http://schemas.microsoft.com/office/drawing/2014/chart" uri="{C3380CC4-5D6E-409C-BE32-E72D297353CC}">
              <c16:uniqueId val="{00000012-8211-46B2-882E-F5549C6BC50F}"/>
            </c:ext>
          </c:extLst>
        </c:ser>
        <c:dLbls>
          <c:showLegendKey val="0"/>
          <c:showVal val="0"/>
          <c:showCatName val="0"/>
          <c:showSerName val="0"/>
          <c:showPercent val="0"/>
          <c:showBubbleSize val="0"/>
        </c:dLbls>
        <c:gapWidth val="40"/>
        <c:axId val="137148672"/>
        <c:axId val="137158656"/>
      </c:barChart>
      <c:catAx>
        <c:axId val="137148672"/>
        <c:scaling>
          <c:orientation val="maxMin"/>
        </c:scaling>
        <c:delete val="0"/>
        <c:axPos val="l"/>
        <c:majorGridlines>
          <c:spPr>
            <a:ln>
              <a:noFill/>
            </a:ln>
          </c:spPr>
        </c:majorGridlines>
        <c:numFmt formatCode="General" sourceLinked="0"/>
        <c:majorTickMark val="out"/>
        <c:minorTickMark val="none"/>
        <c:tickLblPos val="nextTo"/>
        <c:crossAx val="137158656"/>
        <c:crosses val="autoZero"/>
        <c:auto val="1"/>
        <c:lblAlgn val="ctr"/>
        <c:lblOffset val="100"/>
        <c:noMultiLvlLbl val="0"/>
      </c:catAx>
      <c:valAx>
        <c:axId val="137158656"/>
        <c:scaling>
          <c:orientation val="minMax"/>
          <c:max val="100"/>
        </c:scaling>
        <c:delete val="0"/>
        <c:axPos val="t"/>
        <c:majorGridlines>
          <c:spPr>
            <a:ln w="6350">
              <a:solidFill>
                <a:schemeClr val="bg1">
                  <a:lumMod val="85000"/>
                </a:schemeClr>
              </a:solidFill>
              <a:prstDash val="sysDot"/>
            </a:ln>
          </c:spPr>
        </c:majorGridlines>
        <c:title>
          <c:tx>
            <c:rich>
              <a:bodyPr/>
              <a:lstStyle/>
              <a:p>
                <a:pPr>
                  <a:defRPr/>
                </a:pPr>
                <a:r>
                  <a:rPr lang="en-US"/>
                  <a:t>%</a:t>
                </a:r>
              </a:p>
            </c:rich>
          </c:tx>
          <c:layout>
            <c:manualLayout>
              <c:xMode val="edge"/>
              <c:yMode val="edge"/>
              <c:x val="0.96367616658537147"/>
              <c:y val="1.6693284925629981E-3"/>
            </c:manualLayout>
          </c:layout>
          <c:overlay val="0"/>
        </c:title>
        <c:numFmt formatCode="General" sourceLinked="1"/>
        <c:majorTickMark val="none"/>
        <c:minorTickMark val="none"/>
        <c:tickLblPos val="nextTo"/>
        <c:crossAx val="137148672"/>
        <c:crosses val="autoZero"/>
        <c:crossBetween val="between"/>
        <c:majorUnit val="20"/>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35DE-40CE-ABE0-04CDF803D897}"/>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35DE-40CE-ABE0-04CDF803D897}"/>
              </c:ext>
            </c:extLst>
          </c:dPt>
          <c:cat>
            <c:strRef>
              <c:f>PAK!$Q$108:$R$108</c:f>
              <c:strCache>
                <c:ptCount val="2"/>
                <c:pt idx="0">
                  <c:v>International funding</c:v>
                </c:pt>
                <c:pt idx="1">
                  <c:v>Domestic funding</c:v>
                </c:pt>
              </c:strCache>
            </c:strRef>
          </c:cat>
          <c:val>
            <c:numRef>
              <c:f>PAK!$Q$109:$R$109</c:f>
              <c:numCache>
                <c:formatCode>_-* #,##0_-;\-* #,##0_-;_-* "-"??_-;_-@_-</c:formatCode>
                <c:ptCount val="2"/>
                <c:pt idx="0">
                  <c:v>1298823.23</c:v>
                </c:pt>
                <c:pt idx="1">
                  <c:v>7130006.8099999996</c:v>
                </c:pt>
              </c:numCache>
            </c:numRef>
          </c:val>
          <c:extLst>
            <c:ext xmlns:c16="http://schemas.microsoft.com/office/drawing/2014/chart" uri="{C3380CC4-5D6E-409C-BE32-E72D297353CC}">
              <c16:uniqueId val="{00000004-26E5-41BB-9016-EB1E201DEAAC}"/>
            </c:ext>
          </c:extLst>
        </c:ser>
        <c:dLbls>
          <c:showLegendKey val="0"/>
          <c:showVal val="0"/>
          <c:showCatName val="0"/>
          <c:showSerName val="0"/>
          <c:showPercent val="0"/>
          <c:showBubbleSize val="0"/>
          <c:showLeaderLines val="1"/>
        </c:dLbls>
        <c:firstSliceAng val="203"/>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1726-4D8B-B9BE-E0DF46007F2F}"/>
              </c:ext>
            </c:extLst>
          </c:dPt>
          <c:dPt>
            <c:idx val="1"/>
            <c:bubble3D val="0"/>
            <c:extLst>
              <c:ext xmlns:c16="http://schemas.microsoft.com/office/drawing/2014/chart" uri="{C3380CC4-5D6E-409C-BE32-E72D297353CC}">
                <c16:uniqueId val="{00000001-1726-4D8B-B9BE-E0DF46007F2F}"/>
              </c:ext>
            </c:extLst>
          </c:dPt>
          <c:dPt>
            <c:idx val="2"/>
            <c:bubble3D val="0"/>
            <c:extLst>
              <c:ext xmlns:c16="http://schemas.microsoft.com/office/drawing/2014/chart" uri="{C3380CC4-5D6E-409C-BE32-E72D297353CC}">
                <c16:uniqueId val="{00000002-1726-4D8B-B9BE-E0DF46007F2F}"/>
              </c:ext>
            </c:extLst>
          </c:dPt>
          <c:dPt>
            <c:idx val="3"/>
            <c:bubble3D val="0"/>
            <c:extLst>
              <c:ext xmlns:c16="http://schemas.microsoft.com/office/drawing/2014/chart" uri="{C3380CC4-5D6E-409C-BE32-E72D297353CC}">
                <c16:uniqueId val="{00000003-1726-4D8B-B9BE-E0DF46007F2F}"/>
              </c:ext>
            </c:extLst>
          </c:dPt>
          <c:cat>
            <c:strRef>
              <c:f>PAK!$P$113:$P$116</c:f>
              <c:strCache>
                <c:ptCount val="4"/>
                <c:pt idx="0">
                  <c:v>Key population prevention</c:v>
                </c:pt>
                <c:pt idx="1">
                  <c:v>Other prevention</c:v>
                </c:pt>
                <c:pt idx="2">
                  <c:v>Care and treatment</c:v>
                </c:pt>
                <c:pt idx="3">
                  <c:v>Other AIDS expenditure</c:v>
                </c:pt>
              </c:strCache>
            </c:strRef>
          </c:cat>
          <c:val>
            <c:numRef>
              <c:f>PAK!$Q$113:$Q$116</c:f>
              <c:numCache>
                <c:formatCode>_-* #,##0_-;\-* #,##0_-;_-* "-"??_-;_-@_-</c:formatCode>
                <c:ptCount val="4"/>
                <c:pt idx="0">
                  <c:v>4747765</c:v>
                </c:pt>
                <c:pt idx="1">
                  <c:v>1164496</c:v>
                </c:pt>
                <c:pt idx="2">
                  <c:v>2376087</c:v>
                </c:pt>
                <c:pt idx="3">
                  <c:v>1705282.0199999996</c:v>
                </c:pt>
              </c:numCache>
            </c:numRef>
          </c:val>
          <c:extLst>
            <c:ext xmlns:c16="http://schemas.microsoft.com/office/drawing/2014/chart" uri="{C3380CC4-5D6E-409C-BE32-E72D297353CC}">
              <c16:uniqueId val="{00000004-CEE1-4911-8751-06F078CCD252}"/>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Pakistan!$B$1</c:f>
              <c:strCache>
                <c:ptCount val="1"/>
                <c:pt idx="0">
                  <c:v>International funding</c:v>
                </c:pt>
              </c:strCache>
            </c:strRef>
          </c:tx>
          <c:spPr>
            <a:solidFill>
              <a:srgbClr val="00A99A"/>
            </a:solidFill>
            <a:ln w="12700">
              <a:solidFill>
                <a:srgbClr val="FFFFFF"/>
              </a:solid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A3-4EE2-8267-D8EA85C49AB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A3-4EE2-8267-D8EA85C49AB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A3-4EE2-8267-D8EA85C49ABB}"/>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A3-4EE2-8267-D8EA85C49ABB}"/>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Pakistan!$A$2:$A$9</c:f>
              <c:numCache>
                <c:formatCode>General</c:formatCode>
                <c:ptCount val="8"/>
                <c:pt idx="0">
                  <c:v>2007</c:v>
                </c:pt>
                <c:pt idx="1">
                  <c:v>2008</c:v>
                </c:pt>
                <c:pt idx="2">
                  <c:v>2009</c:v>
                </c:pt>
                <c:pt idx="3">
                  <c:v>2010</c:v>
                </c:pt>
                <c:pt idx="4">
                  <c:v>2011</c:v>
                </c:pt>
                <c:pt idx="5">
                  <c:v>2012</c:v>
                </c:pt>
                <c:pt idx="6">
                  <c:v>2013</c:v>
                </c:pt>
                <c:pt idx="7">
                  <c:v>2019</c:v>
                </c:pt>
              </c:numCache>
            </c:numRef>
          </c:cat>
          <c:val>
            <c:numRef>
              <c:f>Pakistan!$B$2:$B$9</c:f>
              <c:numCache>
                <c:formatCode>0</c:formatCode>
                <c:ptCount val="8"/>
                <c:pt idx="0">
                  <c:v>3244218</c:v>
                </c:pt>
                <c:pt idx="1">
                  <c:v>4476514</c:v>
                </c:pt>
                <c:pt idx="2">
                  <c:v>8261902</c:v>
                </c:pt>
                <c:pt idx="3">
                  <c:v>8163974</c:v>
                </c:pt>
                <c:pt idx="4">
                  <c:v>2181908</c:v>
                </c:pt>
                <c:pt idx="5">
                  <c:v>6992470</c:v>
                </c:pt>
                <c:pt idx="6">
                  <c:v>6361662</c:v>
                </c:pt>
                <c:pt idx="7">
                  <c:v>1298823</c:v>
                </c:pt>
              </c:numCache>
            </c:numRef>
          </c:val>
          <c:extLst>
            <c:ext xmlns:c16="http://schemas.microsoft.com/office/drawing/2014/chart" uri="{C3380CC4-5D6E-409C-BE32-E72D297353CC}">
              <c16:uniqueId val="{00000004-F4A3-4EE2-8267-D8EA85C49ABB}"/>
            </c:ext>
          </c:extLst>
        </c:ser>
        <c:ser>
          <c:idx val="2"/>
          <c:order val="1"/>
          <c:tx>
            <c:strRef>
              <c:f>Pakistan!$C$1</c:f>
              <c:strCache>
                <c:ptCount val="1"/>
                <c:pt idx="0">
                  <c:v>Domestic funding</c:v>
                </c:pt>
              </c:strCache>
            </c:strRef>
          </c:tx>
          <c:spPr>
            <a:solidFill>
              <a:srgbClr val="F26B73"/>
            </a:solidFill>
            <a:ln>
              <a:solidFill>
                <a:srgbClr val="FFFFFF"/>
              </a:solid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A3-4EE2-8267-D8EA85C49AB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A3-4EE2-8267-D8EA85C49AB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A3-4EE2-8267-D8EA85C49ABB}"/>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A3-4EE2-8267-D8EA85C49ABB}"/>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Pakistan!$A$2:$A$9</c:f>
              <c:numCache>
                <c:formatCode>General</c:formatCode>
                <c:ptCount val="8"/>
                <c:pt idx="0">
                  <c:v>2007</c:v>
                </c:pt>
                <c:pt idx="1">
                  <c:v>2008</c:v>
                </c:pt>
                <c:pt idx="2">
                  <c:v>2009</c:v>
                </c:pt>
                <c:pt idx="3">
                  <c:v>2010</c:v>
                </c:pt>
                <c:pt idx="4">
                  <c:v>2011</c:v>
                </c:pt>
                <c:pt idx="5">
                  <c:v>2012</c:v>
                </c:pt>
                <c:pt idx="6">
                  <c:v>2013</c:v>
                </c:pt>
                <c:pt idx="7">
                  <c:v>2019</c:v>
                </c:pt>
              </c:numCache>
            </c:numRef>
          </c:cat>
          <c:val>
            <c:numRef>
              <c:f>Pakistan!$C$2:$C$9</c:f>
              <c:numCache>
                <c:formatCode>0</c:formatCode>
                <c:ptCount val="8"/>
                <c:pt idx="0">
                  <c:v>1832424</c:v>
                </c:pt>
                <c:pt idx="1">
                  <c:v>9718333</c:v>
                </c:pt>
                <c:pt idx="2">
                  <c:v>5802606</c:v>
                </c:pt>
                <c:pt idx="3">
                  <c:v>4787641</c:v>
                </c:pt>
                <c:pt idx="4">
                  <c:v>3027839</c:v>
                </c:pt>
                <c:pt idx="5">
                  <c:v>3457681</c:v>
                </c:pt>
                <c:pt idx="6">
                  <c:v>3631968</c:v>
                </c:pt>
                <c:pt idx="7">
                  <c:v>7130007</c:v>
                </c:pt>
              </c:numCache>
            </c:numRef>
          </c:val>
          <c:extLst>
            <c:ext xmlns:c16="http://schemas.microsoft.com/office/drawing/2014/chart" uri="{C3380CC4-5D6E-409C-BE32-E72D297353CC}">
              <c16:uniqueId val="{00000009-F4A3-4EE2-8267-D8EA85C49ABB}"/>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Pakistan!$D$1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A3-4EE2-8267-D8EA85C49AB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A3-4EE2-8267-D8EA85C49ABB}"/>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A3-4EE2-8267-D8EA85C49ABB}"/>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A3-4EE2-8267-D8EA85C49ABB}"/>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Pakistan!$A$2:$A$9</c:f>
              <c:numCache>
                <c:formatCode>General</c:formatCode>
                <c:ptCount val="8"/>
                <c:pt idx="0">
                  <c:v>2007</c:v>
                </c:pt>
                <c:pt idx="1">
                  <c:v>2008</c:v>
                </c:pt>
                <c:pt idx="2">
                  <c:v>2009</c:v>
                </c:pt>
                <c:pt idx="3">
                  <c:v>2010</c:v>
                </c:pt>
                <c:pt idx="4">
                  <c:v>2011</c:v>
                </c:pt>
                <c:pt idx="5">
                  <c:v>2012</c:v>
                </c:pt>
                <c:pt idx="6">
                  <c:v>2013</c:v>
                </c:pt>
                <c:pt idx="7">
                  <c:v>2019</c:v>
                </c:pt>
              </c:numCache>
            </c:numRef>
          </c:cat>
          <c:val>
            <c:numRef>
              <c:f>Pakistan!$D$2:$D$9</c:f>
              <c:numCache>
                <c:formatCode>0</c:formatCode>
                <c:ptCount val="8"/>
                <c:pt idx="0">
                  <c:v>5076642</c:v>
                </c:pt>
                <c:pt idx="1">
                  <c:v>14194847</c:v>
                </c:pt>
                <c:pt idx="2">
                  <c:v>14064508</c:v>
                </c:pt>
                <c:pt idx="3">
                  <c:v>12951615</c:v>
                </c:pt>
                <c:pt idx="4">
                  <c:v>5209747</c:v>
                </c:pt>
                <c:pt idx="5">
                  <c:v>10450151</c:v>
                </c:pt>
                <c:pt idx="6">
                  <c:v>9993630</c:v>
                </c:pt>
                <c:pt idx="7">
                  <c:v>8428830</c:v>
                </c:pt>
              </c:numCache>
            </c:numRef>
          </c:val>
          <c:smooth val="1"/>
          <c:extLst>
            <c:ext xmlns:c16="http://schemas.microsoft.com/office/drawing/2014/chart" uri="{C3380CC4-5D6E-409C-BE32-E72D297353CC}">
              <c16:uniqueId val="{0000000E-F4A3-4EE2-8267-D8EA85C49ABB}"/>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5.391738446532187E-2"/>
          <c:w val="0.75117215989594222"/>
          <c:h val="0.74383231820385443"/>
        </c:manualLayout>
      </c:layout>
      <c:lineChart>
        <c:grouping val="standard"/>
        <c:varyColors val="0"/>
        <c:ser>
          <c:idx val="0"/>
          <c:order val="0"/>
          <c:tx>
            <c:strRef>
              <c:f>'AIDS Spending by source '!$A$6</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D-4EF6-8DDA-2F88639BFF4F}"/>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 '!$B$5:$H$5</c:f>
              <c:strCache>
                <c:ptCount val="7"/>
                <c:pt idx="0">
                  <c:v>2007</c:v>
                </c:pt>
                <c:pt idx="1">
                  <c:v>2008</c:v>
                </c:pt>
                <c:pt idx="2">
                  <c:v>2009</c:v>
                </c:pt>
                <c:pt idx="3">
                  <c:v>2010</c:v>
                </c:pt>
                <c:pt idx="4">
                  <c:v>2011</c:v>
                </c:pt>
                <c:pt idx="5">
                  <c:v>2012</c:v>
                </c:pt>
                <c:pt idx="6">
                  <c:v>2013</c:v>
                </c:pt>
              </c:strCache>
            </c:strRef>
          </c:cat>
          <c:val>
            <c:numRef>
              <c:f>'AIDS Spending by source '!$B$6:$H$6</c:f>
              <c:numCache>
                <c:formatCode>General</c:formatCode>
                <c:ptCount val="7"/>
                <c:pt idx="0">
                  <c:v>5076641.5</c:v>
                </c:pt>
                <c:pt idx="1">
                  <c:v>14194847</c:v>
                </c:pt>
                <c:pt idx="2">
                  <c:v>14029210</c:v>
                </c:pt>
                <c:pt idx="3">
                  <c:v>12932295</c:v>
                </c:pt>
                <c:pt idx="4">
                  <c:v>5209747</c:v>
                </c:pt>
                <c:pt idx="5">
                  <c:v>10450151</c:v>
                </c:pt>
                <c:pt idx="6">
                  <c:v>9993630</c:v>
                </c:pt>
              </c:numCache>
            </c:numRef>
          </c:val>
          <c:smooth val="0"/>
          <c:extLst>
            <c:ext xmlns:c16="http://schemas.microsoft.com/office/drawing/2014/chart" uri="{C3380CC4-5D6E-409C-BE32-E72D297353CC}">
              <c16:uniqueId val="{00000001-09DD-4EF6-8DDA-2F88639BFF4F}"/>
            </c:ext>
          </c:extLst>
        </c:ser>
        <c:ser>
          <c:idx val="1"/>
          <c:order val="1"/>
          <c:tx>
            <c:strRef>
              <c:f>'AIDS Spending by source '!$A$7</c:f>
              <c:strCache>
                <c:ptCount val="1"/>
                <c:pt idx="0">
                  <c:v>Bilaterals</c:v>
                </c:pt>
              </c:strCache>
            </c:strRef>
          </c:tx>
          <c:spPr>
            <a:ln w="38100">
              <a:solidFill>
                <a:srgbClr val="F78E1E"/>
              </a:solidFill>
            </a:ln>
          </c:spPr>
          <c:marker>
            <c:symbol val="circle"/>
            <c:size val="9"/>
            <c:spPr>
              <a:solidFill>
                <a:srgbClr val="F78E1E"/>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DD-4EF6-8DDA-2F88639BFF4F}"/>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 '!$B$5:$H$5</c:f>
              <c:strCache>
                <c:ptCount val="7"/>
                <c:pt idx="0">
                  <c:v>2007</c:v>
                </c:pt>
                <c:pt idx="1">
                  <c:v>2008</c:v>
                </c:pt>
                <c:pt idx="2">
                  <c:v>2009</c:v>
                </c:pt>
                <c:pt idx="3">
                  <c:v>2010</c:v>
                </c:pt>
                <c:pt idx="4">
                  <c:v>2011</c:v>
                </c:pt>
                <c:pt idx="5">
                  <c:v>2012</c:v>
                </c:pt>
                <c:pt idx="6">
                  <c:v>2013</c:v>
                </c:pt>
              </c:strCache>
            </c:strRef>
          </c:cat>
          <c:val>
            <c:numRef>
              <c:f>'AIDS Spending by source '!$B$7:$H$7</c:f>
              <c:numCache>
                <c:formatCode>General</c:formatCode>
                <c:ptCount val="7"/>
                <c:pt idx="1">
                  <c:v>400000</c:v>
                </c:pt>
                <c:pt idx="2">
                  <c:v>3429074</c:v>
                </c:pt>
                <c:pt idx="3">
                  <c:v>2312562</c:v>
                </c:pt>
                <c:pt idx="4">
                  <c:v>76901</c:v>
                </c:pt>
                <c:pt idx="5">
                  <c:v>257705</c:v>
                </c:pt>
                <c:pt idx="6">
                  <c:v>229844</c:v>
                </c:pt>
              </c:numCache>
            </c:numRef>
          </c:val>
          <c:smooth val="0"/>
          <c:extLst>
            <c:ext xmlns:c16="http://schemas.microsoft.com/office/drawing/2014/chart" uri="{C3380CC4-5D6E-409C-BE32-E72D297353CC}">
              <c16:uniqueId val="{00000003-09DD-4EF6-8DDA-2F88639BFF4F}"/>
            </c:ext>
          </c:extLst>
        </c:ser>
        <c:ser>
          <c:idx val="2"/>
          <c:order val="2"/>
          <c:tx>
            <c:strRef>
              <c:f>'AIDS Spending by source '!$A$8</c:f>
              <c:strCache>
                <c:ptCount val="1"/>
                <c:pt idx="0">
                  <c:v>Multilaterals</c:v>
                </c:pt>
              </c:strCache>
            </c:strRef>
          </c:tx>
          <c:spPr>
            <a:ln w="38100">
              <a:solidFill>
                <a:srgbClr val="E31837"/>
              </a:solidFill>
            </a:ln>
          </c:spPr>
          <c:marker>
            <c:symbol val="circle"/>
            <c:size val="9"/>
            <c:spPr>
              <a:solidFill>
                <a:srgbClr val="E31837"/>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D-4EF6-8DDA-2F88639BFF4F}"/>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 '!$B$5:$H$5</c:f>
              <c:strCache>
                <c:ptCount val="7"/>
                <c:pt idx="0">
                  <c:v>2007</c:v>
                </c:pt>
                <c:pt idx="1">
                  <c:v>2008</c:v>
                </c:pt>
                <c:pt idx="2">
                  <c:v>2009</c:v>
                </c:pt>
                <c:pt idx="3">
                  <c:v>2010</c:v>
                </c:pt>
                <c:pt idx="4">
                  <c:v>2011</c:v>
                </c:pt>
                <c:pt idx="5">
                  <c:v>2012</c:v>
                </c:pt>
                <c:pt idx="6">
                  <c:v>2013</c:v>
                </c:pt>
              </c:strCache>
            </c:strRef>
          </c:cat>
          <c:val>
            <c:numRef>
              <c:f>'AIDS Spending by source '!$B$8:$H$8</c:f>
              <c:numCache>
                <c:formatCode>General</c:formatCode>
                <c:ptCount val="7"/>
                <c:pt idx="0">
                  <c:v>3037183</c:v>
                </c:pt>
                <c:pt idx="1">
                  <c:v>4076514</c:v>
                </c:pt>
                <c:pt idx="2">
                  <c:v>4288721</c:v>
                </c:pt>
                <c:pt idx="3">
                  <c:v>5050575</c:v>
                </c:pt>
                <c:pt idx="4">
                  <c:v>2105007</c:v>
                </c:pt>
                <c:pt idx="5">
                  <c:v>6734765</c:v>
                </c:pt>
                <c:pt idx="6">
                  <c:v>6131818</c:v>
                </c:pt>
              </c:numCache>
            </c:numRef>
          </c:val>
          <c:smooth val="0"/>
          <c:extLst>
            <c:ext xmlns:c16="http://schemas.microsoft.com/office/drawing/2014/chart" uri="{C3380CC4-5D6E-409C-BE32-E72D297353CC}">
              <c16:uniqueId val="{00000005-09DD-4EF6-8DDA-2F88639BFF4F}"/>
            </c:ext>
          </c:extLst>
        </c:ser>
        <c:ser>
          <c:idx val="3"/>
          <c:order val="3"/>
          <c:tx>
            <c:strRef>
              <c:f>'AIDS Spending by source '!$A$9</c:f>
              <c:strCache>
                <c:ptCount val="1"/>
                <c:pt idx="0">
                  <c:v>Domestic Funding</c:v>
                </c:pt>
              </c:strCache>
            </c:strRef>
          </c:tx>
          <c:spPr>
            <a:ln w="38100">
              <a:solidFill>
                <a:srgbClr val="88C540"/>
              </a:solidFill>
            </a:ln>
          </c:spPr>
          <c:marker>
            <c:symbol val="circle"/>
            <c:size val="9"/>
            <c:spPr>
              <a:solidFill>
                <a:srgbClr val="88C540"/>
              </a:solidFill>
              <a:ln>
                <a:no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D-4EF6-8DDA-2F88639BFF4F}"/>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 '!$B$5:$H$5</c:f>
              <c:strCache>
                <c:ptCount val="7"/>
                <c:pt idx="0">
                  <c:v>2007</c:v>
                </c:pt>
                <c:pt idx="1">
                  <c:v>2008</c:v>
                </c:pt>
                <c:pt idx="2">
                  <c:v>2009</c:v>
                </c:pt>
                <c:pt idx="3">
                  <c:v>2010</c:v>
                </c:pt>
                <c:pt idx="4">
                  <c:v>2011</c:v>
                </c:pt>
                <c:pt idx="5">
                  <c:v>2012</c:v>
                </c:pt>
                <c:pt idx="6">
                  <c:v>2013</c:v>
                </c:pt>
              </c:strCache>
            </c:strRef>
          </c:cat>
          <c:val>
            <c:numRef>
              <c:f>'AIDS Spending by source '!$B$9:$H$9</c:f>
              <c:numCache>
                <c:formatCode>General</c:formatCode>
                <c:ptCount val="7"/>
                <c:pt idx="0">
                  <c:v>1832423.75</c:v>
                </c:pt>
                <c:pt idx="1">
                  <c:v>9718333</c:v>
                </c:pt>
                <c:pt idx="2">
                  <c:v>5767308.0360000003</c:v>
                </c:pt>
                <c:pt idx="3">
                  <c:v>4768321.3380000005</c:v>
                </c:pt>
                <c:pt idx="4">
                  <c:v>3027839</c:v>
                </c:pt>
                <c:pt idx="5">
                  <c:v>3457681</c:v>
                </c:pt>
                <c:pt idx="6">
                  <c:v>3631968</c:v>
                </c:pt>
              </c:numCache>
            </c:numRef>
          </c:val>
          <c:smooth val="0"/>
          <c:extLst>
            <c:ext xmlns:c16="http://schemas.microsoft.com/office/drawing/2014/chart" uri="{C3380CC4-5D6E-409C-BE32-E72D297353CC}">
              <c16:uniqueId val="{00000007-09DD-4EF6-8DDA-2F88639BFF4F}"/>
            </c:ext>
          </c:extLst>
        </c:ser>
        <c:dLbls>
          <c:showLegendKey val="0"/>
          <c:showVal val="0"/>
          <c:showCatName val="0"/>
          <c:showSerName val="0"/>
          <c:showPercent val="0"/>
          <c:showBubbleSize val="0"/>
        </c:dLbls>
        <c:marker val="1"/>
        <c:smooth val="0"/>
        <c:axId val="138347648"/>
        <c:axId val="138349184"/>
      </c:lineChart>
      <c:catAx>
        <c:axId val="138347648"/>
        <c:scaling>
          <c:orientation val="minMax"/>
        </c:scaling>
        <c:delete val="0"/>
        <c:axPos val="b"/>
        <c:numFmt formatCode="General" sourceLinked="0"/>
        <c:majorTickMark val="out"/>
        <c:minorTickMark val="none"/>
        <c:tickLblPos val="nextTo"/>
        <c:crossAx val="138349184"/>
        <c:crosses val="autoZero"/>
        <c:auto val="1"/>
        <c:lblAlgn val="ctr"/>
        <c:lblOffset val="100"/>
        <c:noMultiLvlLbl val="0"/>
      </c:catAx>
      <c:valAx>
        <c:axId val="13834918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38347648"/>
        <c:crosses val="autoZero"/>
        <c:crossBetween val="between"/>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9215074530778"/>
          <c:y val="4.1089743589743592E-2"/>
          <c:w val="0.80904075669786568"/>
          <c:h val="0.77277685241267924"/>
        </c:manualLayout>
      </c:layout>
      <c:barChart>
        <c:barDir val="col"/>
        <c:grouping val="percentStacked"/>
        <c:varyColors val="0"/>
        <c:ser>
          <c:idx val="1"/>
          <c:order val="0"/>
          <c:tx>
            <c:strRef>
              <c:f>'AIDS spending by category'!$A$6</c:f>
              <c:strCache>
                <c:ptCount val="1"/>
                <c:pt idx="0">
                  <c:v>Prevention</c:v>
                </c:pt>
              </c:strCache>
            </c:strRef>
          </c:tx>
          <c:spPr>
            <a:solidFill>
              <a:srgbClr val="88C540"/>
            </a:solidFill>
            <a:ln>
              <a:noFill/>
            </a:ln>
          </c:spPr>
          <c:invertIfNegative val="0"/>
          <c:dLbls>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category'!$B$3:$H$3</c:f>
              <c:strCache>
                <c:ptCount val="7"/>
                <c:pt idx="0">
                  <c:v>2007</c:v>
                </c:pt>
                <c:pt idx="1">
                  <c:v>2008</c:v>
                </c:pt>
                <c:pt idx="2">
                  <c:v>2009</c:v>
                </c:pt>
                <c:pt idx="3">
                  <c:v>2010</c:v>
                </c:pt>
                <c:pt idx="4">
                  <c:v>2011</c:v>
                </c:pt>
                <c:pt idx="5">
                  <c:v>2012</c:v>
                </c:pt>
                <c:pt idx="6">
                  <c:v>2013</c:v>
                </c:pt>
              </c:strCache>
            </c:strRef>
          </c:cat>
          <c:val>
            <c:numRef>
              <c:f>'AIDS spending by category'!$B$6:$H$6</c:f>
              <c:numCache>
                <c:formatCode>_(* #,##0_);_(* \(#,##0\);_(* "-"??_);_(@_)</c:formatCode>
                <c:ptCount val="7"/>
                <c:pt idx="0">
                  <c:v>3597306.25</c:v>
                </c:pt>
                <c:pt idx="1">
                  <c:v>9708619</c:v>
                </c:pt>
                <c:pt idx="2">
                  <c:v>5780331</c:v>
                </c:pt>
                <c:pt idx="3">
                  <c:v>5637679.5</c:v>
                </c:pt>
                <c:pt idx="4">
                  <c:v>2182497</c:v>
                </c:pt>
                <c:pt idx="5">
                  <c:v>5725160</c:v>
                </c:pt>
                <c:pt idx="6">
                  <c:v>5912261</c:v>
                </c:pt>
              </c:numCache>
            </c:numRef>
          </c:val>
          <c:extLst>
            <c:ext xmlns:c16="http://schemas.microsoft.com/office/drawing/2014/chart" uri="{C3380CC4-5D6E-409C-BE32-E72D297353CC}">
              <c16:uniqueId val="{00000000-6D04-492D-9223-C73FCD659436}"/>
            </c:ext>
          </c:extLst>
        </c:ser>
        <c:ser>
          <c:idx val="0"/>
          <c:order val="1"/>
          <c:tx>
            <c:strRef>
              <c:f>'AIDS spending by category'!$A$5</c:f>
              <c:strCache>
                <c:ptCount val="1"/>
                <c:pt idx="0">
                  <c:v>Care and treatment</c:v>
                </c:pt>
              </c:strCache>
            </c:strRef>
          </c:tx>
          <c:spPr>
            <a:solidFill>
              <a:srgbClr val="EC008C"/>
            </a:solidFill>
            <a:ln>
              <a:noFill/>
            </a:ln>
          </c:spPr>
          <c:invertIfNegative val="0"/>
          <c:dLbls>
            <c:numFmt formatCode="[$$-409]#,##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category'!$B$3:$H$3</c:f>
              <c:strCache>
                <c:ptCount val="7"/>
                <c:pt idx="0">
                  <c:v>2007</c:v>
                </c:pt>
                <c:pt idx="1">
                  <c:v>2008</c:v>
                </c:pt>
                <c:pt idx="2">
                  <c:v>2009</c:v>
                </c:pt>
                <c:pt idx="3">
                  <c:v>2010</c:v>
                </c:pt>
                <c:pt idx="4">
                  <c:v>2011</c:v>
                </c:pt>
                <c:pt idx="5">
                  <c:v>2012</c:v>
                </c:pt>
                <c:pt idx="6">
                  <c:v>2013</c:v>
                </c:pt>
              </c:strCache>
            </c:strRef>
          </c:cat>
          <c:val>
            <c:numRef>
              <c:f>'AIDS spending by category'!$B$5:$H$5</c:f>
              <c:numCache>
                <c:formatCode>_(* #,##0_);_(* \(#,##0\);_(* "-"??_);_(@_)</c:formatCode>
                <c:ptCount val="7"/>
                <c:pt idx="0">
                  <c:v>46271.050779999998</c:v>
                </c:pt>
                <c:pt idx="1">
                  <c:v>1442928</c:v>
                </c:pt>
                <c:pt idx="2">
                  <c:v>796302.8125</c:v>
                </c:pt>
                <c:pt idx="3">
                  <c:v>752427.5</c:v>
                </c:pt>
                <c:pt idx="4">
                  <c:v>897048</c:v>
                </c:pt>
                <c:pt idx="5">
                  <c:v>2390604.5</c:v>
                </c:pt>
                <c:pt idx="6">
                  <c:v>2376087</c:v>
                </c:pt>
              </c:numCache>
            </c:numRef>
          </c:val>
          <c:extLst>
            <c:ext xmlns:c16="http://schemas.microsoft.com/office/drawing/2014/chart" uri="{C3380CC4-5D6E-409C-BE32-E72D297353CC}">
              <c16:uniqueId val="{00000001-6D04-492D-9223-C73FCD659436}"/>
            </c:ext>
          </c:extLst>
        </c:ser>
        <c:ser>
          <c:idx val="2"/>
          <c:order val="2"/>
          <c:tx>
            <c:strRef>
              <c:f>'AIDS spending by category'!$A$7</c:f>
              <c:strCache>
                <c:ptCount val="1"/>
                <c:pt idx="0">
                  <c:v>Others</c:v>
                </c:pt>
              </c:strCache>
            </c:strRef>
          </c:tx>
          <c:spPr>
            <a:solidFill>
              <a:sysClr val="window" lastClr="FFFFFF">
                <a:lumMod val="65000"/>
              </a:sysClr>
            </a:solidFill>
            <a:ln>
              <a:noFill/>
            </a:ln>
          </c:spPr>
          <c:invertIfNegative val="0"/>
          <c:dLbls>
            <c:numFmt formatCode="&quot;$&quot;#,##0" sourceLinked="0"/>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category'!$B$3:$H$3</c:f>
              <c:strCache>
                <c:ptCount val="7"/>
                <c:pt idx="0">
                  <c:v>2007</c:v>
                </c:pt>
                <c:pt idx="1">
                  <c:v>2008</c:v>
                </c:pt>
                <c:pt idx="2">
                  <c:v>2009</c:v>
                </c:pt>
                <c:pt idx="3">
                  <c:v>2010</c:v>
                </c:pt>
                <c:pt idx="4">
                  <c:v>2011</c:v>
                </c:pt>
                <c:pt idx="5">
                  <c:v>2012</c:v>
                </c:pt>
                <c:pt idx="6">
                  <c:v>2013</c:v>
                </c:pt>
              </c:strCache>
            </c:strRef>
          </c:cat>
          <c:val>
            <c:numRef>
              <c:f>'AIDS spending by category'!$B$7:$H$7</c:f>
              <c:numCache>
                <c:formatCode>#,##0</c:formatCode>
                <c:ptCount val="7"/>
                <c:pt idx="0">
                  <c:v>1433064.1992199998</c:v>
                </c:pt>
                <c:pt idx="1">
                  <c:v>3043300</c:v>
                </c:pt>
                <c:pt idx="2">
                  <c:v>7452576.1875</c:v>
                </c:pt>
                <c:pt idx="3">
                  <c:v>6542188</c:v>
                </c:pt>
                <c:pt idx="4">
                  <c:v>2130202</c:v>
                </c:pt>
                <c:pt idx="5">
                  <c:v>2334386.5</c:v>
                </c:pt>
                <c:pt idx="6">
                  <c:v>1705282</c:v>
                </c:pt>
              </c:numCache>
            </c:numRef>
          </c:val>
          <c:extLst>
            <c:ext xmlns:c16="http://schemas.microsoft.com/office/drawing/2014/chart" uri="{C3380CC4-5D6E-409C-BE32-E72D297353CC}">
              <c16:uniqueId val="{00000002-6D04-492D-9223-C73FCD659436}"/>
            </c:ext>
          </c:extLst>
        </c:ser>
        <c:dLbls>
          <c:showLegendKey val="0"/>
          <c:showVal val="0"/>
          <c:showCatName val="0"/>
          <c:showSerName val="0"/>
          <c:showPercent val="0"/>
          <c:showBubbleSize val="0"/>
        </c:dLbls>
        <c:gapWidth val="40"/>
        <c:overlap val="100"/>
        <c:axId val="136545024"/>
        <c:axId val="136601984"/>
      </c:barChart>
      <c:catAx>
        <c:axId val="136545024"/>
        <c:scaling>
          <c:orientation val="minMax"/>
        </c:scaling>
        <c:delete val="0"/>
        <c:axPos val="b"/>
        <c:numFmt formatCode="General" sourceLinked="1"/>
        <c:majorTickMark val="out"/>
        <c:minorTickMark val="none"/>
        <c:tickLblPos val="nextTo"/>
        <c:crossAx val="136601984"/>
        <c:crosses val="autoZero"/>
        <c:auto val="1"/>
        <c:lblAlgn val="ctr"/>
        <c:lblOffset val="100"/>
        <c:noMultiLvlLbl val="0"/>
      </c:catAx>
      <c:valAx>
        <c:axId val="13660198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36545024"/>
        <c:crosses val="autoZero"/>
        <c:crossBetween val="between"/>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58940063206238E-2"/>
          <c:y val="3.9567901234567902E-2"/>
          <c:w val="0.90445919044306411"/>
          <c:h val="0.75816807621269566"/>
        </c:manualLayout>
      </c:layout>
      <c:barChart>
        <c:barDir val="col"/>
        <c:grouping val="percentStacked"/>
        <c:varyColors val="0"/>
        <c:ser>
          <c:idx val="0"/>
          <c:order val="0"/>
          <c:tx>
            <c:strRef>
              <c:f>'D&amp;I spendng on treatment'!$C$2</c:f>
              <c:strCache>
                <c:ptCount val="1"/>
                <c:pt idx="0">
                  <c:v>% Domestic (public) sources</c:v>
                </c:pt>
              </c:strCache>
            </c:strRef>
          </c:tx>
          <c:spPr>
            <a:solidFill>
              <a:srgbClr val="88C540"/>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17-4E14-88F1-BE601947694D}"/>
                </c:ext>
              </c:extLst>
            </c:dLbl>
            <c:dLbl>
              <c:idx val="1"/>
              <c:delete val="1"/>
              <c:extLst>
                <c:ext xmlns:c15="http://schemas.microsoft.com/office/drawing/2012/chart" uri="{CE6537A1-D6FC-4f65-9D91-7224C49458BB}"/>
                <c:ext xmlns:c16="http://schemas.microsoft.com/office/drawing/2014/chart" uri="{C3380CC4-5D6E-409C-BE32-E72D297353CC}">
                  <c16:uniqueId val="{00000001-FF17-4E14-88F1-BE601947694D}"/>
                </c:ext>
              </c:extLst>
            </c:dLbl>
            <c:dLbl>
              <c:idx val="2"/>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F17-4E14-88F1-BE601947694D}"/>
                </c:ext>
              </c:extLst>
            </c:dLbl>
            <c:dLbl>
              <c:idx val="3"/>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F17-4E14-88F1-BE601947694D}"/>
                </c:ext>
              </c:extLst>
            </c:dLbl>
            <c:dLbl>
              <c:idx val="4"/>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F17-4E14-88F1-BE601947694D}"/>
                </c:ext>
              </c:extLst>
            </c:dLbl>
            <c:dLbl>
              <c:idx val="5"/>
              <c:tx>
                <c:rich>
                  <a:bodyPr/>
                  <a:lstStyle/>
                  <a:p>
                    <a:r>
                      <a:rPr lang="en-US"/>
                      <a:t>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F17-4E14-88F1-BE601947694D}"/>
                </c:ext>
              </c:extLst>
            </c:dLbl>
            <c:dLbl>
              <c:idx val="6"/>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F17-4E14-88F1-BE601947694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spendng on treatment'!$A$3:$A$9</c:f>
              <c:numCache>
                <c:formatCode>General</c:formatCode>
                <c:ptCount val="7"/>
                <c:pt idx="0">
                  <c:v>2007</c:v>
                </c:pt>
                <c:pt idx="1">
                  <c:v>2008</c:v>
                </c:pt>
                <c:pt idx="2">
                  <c:v>2009</c:v>
                </c:pt>
                <c:pt idx="3">
                  <c:v>2010</c:v>
                </c:pt>
                <c:pt idx="4">
                  <c:v>2011</c:v>
                </c:pt>
                <c:pt idx="5">
                  <c:v>2012</c:v>
                </c:pt>
                <c:pt idx="6">
                  <c:v>2013</c:v>
                </c:pt>
              </c:numCache>
            </c:numRef>
          </c:cat>
          <c:val>
            <c:numRef>
              <c:f>'D&amp;I spendng on treatment'!$C$3:$C$9</c:f>
              <c:numCache>
                <c:formatCode>0%</c:formatCode>
                <c:ptCount val="7"/>
                <c:pt idx="0">
                  <c:v>1</c:v>
                </c:pt>
                <c:pt idx="1">
                  <c:v>0</c:v>
                </c:pt>
                <c:pt idx="2">
                  <c:v>0.16772068803913712</c:v>
                </c:pt>
                <c:pt idx="3">
                  <c:v>0.3015896829927136</c:v>
                </c:pt>
                <c:pt idx="4">
                  <c:v>0.88499166153873599</c:v>
                </c:pt>
                <c:pt idx="5">
                  <c:v>0.35442081699419542</c:v>
                </c:pt>
                <c:pt idx="6">
                  <c:v>0.3210130773831093</c:v>
                </c:pt>
              </c:numCache>
            </c:numRef>
          </c:val>
          <c:extLst>
            <c:ext xmlns:c16="http://schemas.microsoft.com/office/drawing/2014/chart" uri="{C3380CC4-5D6E-409C-BE32-E72D297353CC}">
              <c16:uniqueId val="{00000007-FF17-4E14-88F1-BE601947694D}"/>
            </c:ext>
          </c:extLst>
        </c:ser>
        <c:ser>
          <c:idx val="1"/>
          <c:order val="1"/>
          <c:tx>
            <c:strRef>
              <c:f>'D&amp;I spendng on treatment'!$E$2</c:f>
              <c:strCache>
                <c:ptCount val="1"/>
                <c:pt idx="0">
                  <c:v>% International sources</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F17-4E14-88F1-BE601947694D}"/>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F17-4E14-88F1-BE601947694D}"/>
                </c:ext>
              </c:extLst>
            </c:dLbl>
            <c:dLbl>
              <c:idx val="2"/>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F17-4E14-88F1-BE601947694D}"/>
                </c:ext>
              </c:extLst>
            </c:dLbl>
            <c:dLbl>
              <c:idx val="3"/>
              <c:tx>
                <c:rich>
                  <a:bodyPr/>
                  <a:lstStyle/>
                  <a:p>
                    <a:r>
                      <a:rPr lang="en-US"/>
                      <a:t>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F17-4E14-88F1-BE601947694D}"/>
                </c:ext>
              </c:extLst>
            </c:dLbl>
            <c:dLbl>
              <c:idx val="4"/>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F17-4E14-88F1-BE601947694D}"/>
                </c:ext>
              </c:extLst>
            </c:dLbl>
            <c:dLbl>
              <c:idx val="5"/>
              <c:tx>
                <c:rich>
                  <a:bodyPr/>
                  <a:lstStyle/>
                  <a:p>
                    <a:r>
                      <a:rPr lang="en-US"/>
                      <a:t>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F17-4E14-88F1-BE601947694D}"/>
                </c:ext>
              </c:extLst>
            </c:dLbl>
            <c:dLbl>
              <c:idx val="6"/>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F17-4E14-88F1-BE601947694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spendng on treatment'!$A$3:$A$9</c:f>
              <c:numCache>
                <c:formatCode>General</c:formatCode>
                <c:ptCount val="7"/>
                <c:pt idx="0">
                  <c:v>2007</c:v>
                </c:pt>
                <c:pt idx="1">
                  <c:v>2008</c:v>
                </c:pt>
                <c:pt idx="2">
                  <c:v>2009</c:v>
                </c:pt>
                <c:pt idx="3">
                  <c:v>2010</c:v>
                </c:pt>
                <c:pt idx="4">
                  <c:v>2011</c:v>
                </c:pt>
                <c:pt idx="5">
                  <c:v>2012</c:v>
                </c:pt>
                <c:pt idx="6">
                  <c:v>2013</c:v>
                </c:pt>
              </c:numCache>
            </c:numRef>
          </c:cat>
          <c:val>
            <c:numRef>
              <c:f>'D&amp;I spendng on treatment'!$E$3:$E$9</c:f>
              <c:numCache>
                <c:formatCode>0%</c:formatCode>
                <c:ptCount val="7"/>
                <c:pt idx="0">
                  <c:v>0</c:v>
                </c:pt>
                <c:pt idx="1">
                  <c:v>1</c:v>
                </c:pt>
                <c:pt idx="2">
                  <c:v>0.83227930995157706</c:v>
                </c:pt>
                <c:pt idx="3">
                  <c:v>0.69841032046276874</c:v>
                </c:pt>
                <c:pt idx="4">
                  <c:v>0.11500833846126406</c:v>
                </c:pt>
                <c:pt idx="5">
                  <c:v>0.64557915790755016</c:v>
                </c:pt>
                <c:pt idx="6">
                  <c:v>0.67898692261689075</c:v>
                </c:pt>
              </c:numCache>
            </c:numRef>
          </c:val>
          <c:extLst>
            <c:ext xmlns:c16="http://schemas.microsoft.com/office/drawing/2014/chart" uri="{C3380CC4-5D6E-409C-BE32-E72D297353CC}">
              <c16:uniqueId val="{0000000F-FF17-4E14-88F1-BE601947694D}"/>
            </c:ext>
          </c:extLst>
        </c:ser>
        <c:dLbls>
          <c:showLegendKey val="0"/>
          <c:showVal val="0"/>
          <c:showCatName val="0"/>
          <c:showSerName val="0"/>
          <c:showPercent val="0"/>
          <c:showBubbleSize val="0"/>
        </c:dLbls>
        <c:gapWidth val="100"/>
        <c:overlap val="100"/>
        <c:axId val="136596864"/>
        <c:axId val="136615040"/>
      </c:barChart>
      <c:catAx>
        <c:axId val="136596864"/>
        <c:scaling>
          <c:orientation val="minMax"/>
        </c:scaling>
        <c:delete val="0"/>
        <c:axPos val="b"/>
        <c:numFmt formatCode="General" sourceLinked="1"/>
        <c:majorTickMark val="out"/>
        <c:minorTickMark val="none"/>
        <c:tickLblPos val="nextTo"/>
        <c:crossAx val="136615040"/>
        <c:crosses val="autoZero"/>
        <c:auto val="1"/>
        <c:lblAlgn val="ctr"/>
        <c:lblOffset val="100"/>
        <c:noMultiLvlLbl val="0"/>
      </c:catAx>
      <c:valAx>
        <c:axId val="136615040"/>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6596864"/>
        <c:crosses val="autoZero"/>
        <c:crossBetween val="between"/>
        <c:majorUnit val="0.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prevention'!$C$5</c:f>
              <c:strCache>
                <c:ptCount val="1"/>
                <c:pt idx="0">
                  <c:v>% Domestic (public) sources</c:v>
                </c:pt>
              </c:strCache>
            </c:strRef>
          </c:tx>
          <c:spPr>
            <a:solidFill>
              <a:srgbClr val="88C540"/>
            </a:solidFill>
            <a:ln>
              <a:noFill/>
            </a:ln>
          </c:spPr>
          <c:invertIfNegative val="0"/>
          <c:dLbls>
            <c:dLbl>
              <c:idx val="0"/>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702-476A-BED9-E82D4B04B652}"/>
                </c:ext>
              </c:extLst>
            </c:dLbl>
            <c:dLbl>
              <c:idx val="1"/>
              <c:tx>
                <c:rich>
                  <a:bodyPr/>
                  <a:lstStyle/>
                  <a:p>
                    <a:r>
                      <a:rPr lang="en-US"/>
                      <a:t>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02-476A-BED9-E82D4B04B652}"/>
                </c:ext>
              </c:extLst>
            </c:dLbl>
            <c:dLbl>
              <c:idx val="2"/>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702-476A-BED9-E82D4B04B652}"/>
                </c:ext>
              </c:extLst>
            </c:dLbl>
            <c:dLbl>
              <c:idx val="3"/>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702-476A-BED9-E82D4B04B652}"/>
                </c:ext>
              </c:extLst>
            </c:dLbl>
            <c:dLbl>
              <c:idx val="4"/>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702-476A-BED9-E82D4B04B652}"/>
                </c:ext>
              </c:extLst>
            </c:dLbl>
            <c:dLbl>
              <c:idx val="5"/>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702-476A-BED9-E82D4B04B652}"/>
                </c:ext>
              </c:extLst>
            </c:dLbl>
            <c:dLbl>
              <c:idx val="6"/>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702-476A-BED9-E82D4B04B6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prevention'!$A$6:$A$12</c:f>
              <c:numCache>
                <c:formatCode>General</c:formatCode>
                <c:ptCount val="7"/>
                <c:pt idx="0">
                  <c:v>2007</c:v>
                </c:pt>
                <c:pt idx="1">
                  <c:v>2008</c:v>
                </c:pt>
                <c:pt idx="2">
                  <c:v>2009</c:v>
                </c:pt>
                <c:pt idx="3">
                  <c:v>2010</c:v>
                </c:pt>
                <c:pt idx="4">
                  <c:v>2011</c:v>
                </c:pt>
                <c:pt idx="5">
                  <c:v>2012</c:v>
                </c:pt>
                <c:pt idx="6">
                  <c:v>2013</c:v>
                </c:pt>
              </c:numCache>
            </c:numRef>
          </c:cat>
          <c:val>
            <c:numRef>
              <c:f>'D&amp;I spndng on prevention'!$C$6:$C$12</c:f>
              <c:numCache>
                <c:formatCode>0%</c:formatCode>
                <c:ptCount val="7"/>
                <c:pt idx="0">
                  <c:v>0.45016587064279001</c:v>
                </c:pt>
                <c:pt idx="1">
                  <c:v>0.75791757818490968</c:v>
                </c:pt>
                <c:pt idx="2">
                  <c:v>0.67564134908537243</c:v>
                </c:pt>
                <c:pt idx="3">
                  <c:v>0.50686727384910757</c:v>
                </c:pt>
                <c:pt idx="4">
                  <c:v>0.44763223042230987</c:v>
                </c:pt>
                <c:pt idx="5">
                  <c:v>0.28805570499339755</c:v>
                </c:pt>
                <c:pt idx="6">
                  <c:v>0.32522058819798383</c:v>
                </c:pt>
              </c:numCache>
            </c:numRef>
          </c:val>
          <c:extLst>
            <c:ext xmlns:c16="http://schemas.microsoft.com/office/drawing/2014/chart" uri="{C3380CC4-5D6E-409C-BE32-E72D297353CC}">
              <c16:uniqueId val="{00000007-2702-476A-BED9-E82D4B04B652}"/>
            </c:ext>
          </c:extLst>
        </c:ser>
        <c:ser>
          <c:idx val="1"/>
          <c:order val="1"/>
          <c:tx>
            <c:strRef>
              <c:f>'D&amp;I spndng on prevention'!$E$5</c:f>
              <c:strCache>
                <c:ptCount val="1"/>
                <c:pt idx="0">
                  <c:v>% International sources</c:v>
                </c:pt>
              </c:strCache>
            </c:strRef>
          </c:tx>
          <c:spPr>
            <a:solidFill>
              <a:srgbClr val="E31837"/>
            </a:solidFill>
            <a:ln>
              <a:noFill/>
            </a:ln>
          </c:spPr>
          <c:invertIfNegative val="0"/>
          <c:dLbls>
            <c:dLbl>
              <c:idx val="0"/>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702-476A-BED9-E82D4B04B652}"/>
                </c:ext>
              </c:extLst>
            </c:dLbl>
            <c:dLbl>
              <c:idx val="1"/>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702-476A-BED9-E82D4B04B652}"/>
                </c:ext>
              </c:extLst>
            </c:dLbl>
            <c:dLbl>
              <c:idx val="2"/>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702-476A-BED9-E82D4B04B652}"/>
                </c:ext>
              </c:extLst>
            </c:dLbl>
            <c:dLbl>
              <c:idx val="3"/>
              <c:tx>
                <c:rich>
                  <a:bodyPr/>
                  <a:lstStyle/>
                  <a:p>
                    <a:r>
                      <a:rPr lang="en-US"/>
                      <a:t>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702-476A-BED9-E82D4B04B652}"/>
                </c:ext>
              </c:extLst>
            </c:dLbl>
            <c:dLbl>
              <c:idx val="4"/>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702-476A-BED9-E82D4B04B652}"/>
                </c:ext>
              </c:extLst>
            </c:dLbl>
            <c:dLbl>
              <c:idx val="5"/>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702-476A-BED9-E82D4B04B652}"/>
                </c:ext>
              </c:extLst>
            </c:dLbl>
            <c:dLbl>
              <c:idx val="6"/>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702-476A-BED9-E82D4B04B65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prevention'!$A$6:$A$12</c:f>
              <c:numCache>
                <c:formatCode>General</c:formatCode>
                <c:ptCount val="7"/>
                <c:pt idx="0">
                  <c:v>2007</c:v>
                </c:pt>
                <c:pt idx="1">
                  <c:v>2008</c:v>
                </c:pt>
                <c:pt idx="2">
                  <c:v>2009</c:v>
                </c:pt>
                <c:pt idx="3">
                  <c:v>2010</c:v>
                </c:pt>
                <c:pt idx="4">
                  <c:v>2011</c:v>
                </c:pt>
                <c:pt idx="5">
                  <c:v>2012</c:v>
                </c:pt>
                <c:pt idx="6">
                  <c:v>2013</c:v>
                </c:pt>
              </c:numCache>
            </c:numRef>
          </c:cat>
          <c:val>
            <c:numRef>
              <c:f>'D&amp;I spndng on prevention'!$E$6:$E$12</c:f>
              <c:numCache>
                <c:formatCode>0%</c:formatCode>
                <c:ptCount val="7"/>
                <c:pt idx="0">
                  <c:v>0.54983412935720999</c:v>
                </c:pt>
                <c:pt idx="1">
                  <c:v>0.24208242181509029</c:v>
                </c:pt>
                <c:pt idx="2">
                  <c:v>0.32435860852951154</c:v>
                </c:pt>
                <c:pt idx="3">
                  <c:v>0.49313268801463439</c:v>
                </c:pt>
                <c:pt idx="4">
                  <c:v>0.55236776499578233</c:v>
                </c:pt>
                <c:pt idx="5">
                  <c:v>0.71194426880646133</c:v>
                </c:pt>
                <c:pt idx="6">
                  <c:v>0.67477941180201617</c:v>
                </c:pt>
              </c:numCache>
            </c:numRef>
          </c:val>
          <c:extLst>
            <c:ext xmlns:c16="http://schemas.microsoft.com/office/drawing/2014/chart" uri="{C3380CC4-5D6E-409C-BE32-E72D297353CC}">
              <c16:uniqueId val="{0000000F-2702-476A-BED9-E82D4B04B652}"/>
            </c:ext>
          </c:extLst>
        </c:ser>
        <c:dLbls>
          <c:showLegendKey val="0"/>
          <c:showVal val="0"/>
          <c:showCatName val="0"/>
          <c:showSerName val="0"/>
          <c:showPercent val="0"/>
          <c:showBubbleSize val="0"/>
        </c:dLbls>
        <c:gapWidth val="100"/>
        <c:overlap val="100"/>
        <c:axId val="136757632"/>
        <c:axId val="137031680"/>
      </c:barChart>
      <c:catAx>
        <c:axId val="136757632"/>
        <c:scaling>
          <c:orientation val="minMax"/>
        </c:scaling>
        <c:delete val="0"/>
        <c:axPos val="b"/>
        <c:numFmt formatCode="General" sourceLinked="1"/>
        <c:majorTickMark val="out"/>
        <c:minorTickMark val="none"/>
        <c:tickLblPos val="nextTo"/>
        <c:crossAx val="137031680"/>
        <c:crosses val="autoZero"/>
        <c:auto val="1"/>
        <c:lblAlgn val="ctr"/>
        <c:lblOffset val="100"/>
        <c:noMultiLvlLbl val="0"/>
      </c:catAx>
      <c:valAx>
        <c:axId val="137031680"/>
        <c:scaling>
          <c:orientation val="minMax"/>
          <c:max val="1"/>
          <c:min val="0"/>
        </c:scaling>
        <c:delete val="0"/>
        <c:axPos val="l"/>
        <c:majorGridlines>
          <c:spPr>
            <a:ln w="6350">
              <a:solidFill>
                <a:schemeClr val="bg1">
                  <a:lumMod val="95000"/>
                </a:schemeClr>
              </a:solidFill>
              <a:prstDash val="sysDot"/>
            </a:ln>
          </c:spPr>
        </c:majorGridlines>
        <c:numFmt formatCode="0%" sourceLinked="1"/>
        <c:majorTickMark val="out"/>
        <c:minorTickMark val="none"/>
        <c:tickLblPos val="nextTo"/>
        <c:crossAx val="136757632"/>
        <c:crosses val="autoZero"/>
        <c:crossBetween val="between"/>
        <c:majorUnit val="0.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89193592180292E-2"/>
          <c:y val="7.6346153846153841E-2"/>
          <c:w val="0.54314462847316503"/>
          <c:h val="0.77112179487179489"/>
        </c:manualLayout>
      </c:layout>
      <c:barChart>
        <c:barDir val="col"/>
        <c:grouping val="percentStacked"/>
        <c:varyColors val="0"/>
        <c:ser>
          <c:idx val="0"/>
          <c:order val="0"/>
          <c:tx>
            <c:strRef>
              <c:f>'Prevention spending on KP'!$F$3</c:f>
              <c:strCache>
                <c:ptCount val="1"/>
                <c:pt idx="0">
                  <c:v>% on sex workers and their clients</c:v>
                </c:pt>
              </c:strCache>
            </c:strRef>
          </c:tx>
          <c:spPr>
            <a:solidFill>
              <a:srgbClr val="88C54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9C8-4092-8238-7A4911ADB47C}"/>
                </c:ext>
              </c:extLst>
            </c:dLbl>
            <c:dLbl>
              <c:idx val="1"/>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9C8-4092-8238-7A4911ADB47C}"/>
                </c:ext>
              </c:extLst>
            </c:dLbl>
            <c:dLbl>
              <c:idx val="2"/>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9C8-4092-8238-7A4911ADB47C}"/>
                </c:ext>
              </c:extLst>
            </c:dLbl>
            <c:dLbl>
              <c:idx val="3"/>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9C8-4092-8238-7A4911ADB47C}"/>
                </c:ext>
              </c:extLst>
            </c:dLbl>
            <c:dLbl>
              <c:idx val="4"/>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9C8-4092-8238-7A4911ADB47C}"/>
                </c:ext>
              </c:extLst>
            </c:dLbl>
            <c:dLbl>
              <c:idx val="5"/>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9C8-4092-8238-7A4911ADB47C}"/>
                </c:ext>
              </c:extLst>
            </c:dLbl>
            <c:dLbl>
              <c:idx val="6"/>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9C8-4092-8238-7A4911ADB4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KP'!$B$4:$B$10</c:f>
              <c:strCache>
                <c:ptCount val="7"/>
                <c:pt idx="0">
                  <c:v>2007</c:v>
                </c:pt>
                <c:pt idx="1">
                  <c:v>2008</c:v>
                </c:pt>
                <c:pt idx="2">
                  <c:v>2009</c:v>
                </c:pt>
                <c:pt idx="3">
                  <c:v>2010</c:v>
                </c:pt>
                <c:pt idx="4">
                  <c:v>2011</c:v>
                </c:pt>
                <c:pt idx="5">
                  <c:v>2012</c:v>
                </c:pt>
                <c:pt idx="6">
                  <c:v>2013</c:v>
                </c:pt>
              </c:strCache>
            </c:strRef>
          </c:cat>
          <c:val>
            <c:numRef>
              <c:f>'Prevention spending on KP'!$F$4:$F$10</c:f>
              <c:numCache>
                <c:formatCode>0%</c:formatCode>
                <c:ptCount val="7"/>
                <c:pt idx="0">
                  <c:v>0</c:v>
                </c:pt>
                <c:pt idx="1">
                  <c:v>0.15007417635814116</c:v>
                </c:pt>
                <c:pt idx="2">
                  <c:v>7.1898310200575008E-2</c:v>
                </c:pt>
                <c:pt idx="3">
                  <c:v>0.11820057126340722</c:v>
                </c:pt>
                <c:pt idx="4">
                  <c:v>0.10649031677935868</c:v>
                </c:pt>
                <c:pt idx="5">
                  <c:v>7.4703190618253465E-2</c:v>
                </c:pt>
                <c:pt idx="6">
                  <c:v>1.8018825623564317E-2</c:v>
                </c:pt>
              </c:numCache>
            </c:numRef>
          </c:val>
          <c:extLst>
            <c:ext xmlns:c16="http://schemas.microsoft.com/office/drawing/2014/chart" uri="{C3380CC4-5D6E-409C-BE32-E72D297353CC}">
              <c16:uniqueId val="{00000007-B9C8-4092-8238-7A4911ADB47C}"/>
            </c:ext>
          </c:extLst>
        </c:ser>
        <c:ser>
          <c:idx val="1"/>
          <c:order val="1"/>
          <c:tx>
            <c:strRef>
              <c:f>'Prevention spending on KP'!$H$3</c:f>
              <c:strCache>
                <c:ptCount val="1"/>
                <c:pt idx="0">
                  <c:v>% on men who have sex with men</c:v>
                </c:pt>
              </c:strCache>
            </c:strRef>
          </c:tx>
          <c:spPr>
            <a:solidFill>
              <a:srgbClr val="EC008C"/>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B9C8-4092-8238-7A4911ADB47C}"/>
                </c:ext>
              </c:extLst>
            </c:dLbl>
            <c:dLbl>
              <c:idx val="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9C8-4092-8238-7A4911ADB47C}"/>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9C8-4092-8238-7A4911ADB47C}"/>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9C8-4092-8238-7A4911ADB47C}"/>
                </c:ext>
              </c:extLst>
            </c:dLbl>
            <c:dLbl>
              <c:idx val="4"/>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9C8-4092-8238-7A4911ADB47C}"/>
                </c:ext>
              </c:extLst>
            </c:dLbl>
            <c:dLbl>
              <c:idx val="5"/>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9C8-4092-8238-7A4911ADB47C}"/>
                </c:ext>
              </c:extLst>
            </c:dLbl>
            <c:dLbl>
              <c:idx val="6"/>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9C8-4092-8238-7A4911ADB4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KP'!$B$4:$B$10</c:f>
              <c:strCache>
                <c:ptCount val="7"/>
                <c:pt idx="0">
                  <c:v>2007</c:v>
                </c:pt>
                <c:pt idx="1">
                  <c:v>2008</c:v>
                </c:pt>
                <c:pt idx="2">
                  <c:v>2009</c:v>
                </c:pt>
                <c:pt idx="3">
                  <c:v>2010</c:v>
                </c:pt>
                <c:pt idx="4">
                  <c:v>2011</c:v>
                </c:pt>
                <c:pt idx="5">
                  <c:v>2012</c:v>
                </c:pt>
                <c:pt idx="6">
                  <c:v>2013</c:v>
                </c:pt>
              </c:strCache>
            </c:strRef>
          </c:cat>
          <c:val>
            <c:numRef>
              <c:f>'Prevention spending on KP'!$H$4:$H$10</c:f>
              <c:numCache>
                <c:formatCode>0%</c:formatCode>
                <c:ptCount val="7"/>
                <c:pt idx="0">
                  <c:v>0</c:v>
                </c:pt>
                <c:pt idx="1">
                  <c:v>8.1822656754786643E-2</c:v>
                </c:pt>
                <c:pt idx="2">
                  <c:v>5.9550185153756763E-2</c:v>
                </c:pt>
                <c:pt idx="3">
                  <c:v>3.5537646189358583E-2</c:v>
                </c:pt>
                <c:pt idx="4">
                  <c:v>0.16269284965798347</c:v>
                </c:pt>
                <c:pt idx="5">
                  <c:v>0.22036467103102794</c:v>
                </c:pt>
                <c:pt idx="6">
                  <c:v>0.26327355981070527</c:v>
                </c:pt>
              </c:numCache>
            </c:numRef>
          </c:val>
          <c:extLst>
            <c:ext xmlns:c16="http://schemas.microsoft.com/office/drawing/2014/chart" uri="{C3380CC4-5D6E-409C-BE32-E72D297353CC}">
              <c16:uniqueId val="{0000000F-B9C8-4092-8238-7A4911ADB47C}"/>
            </c:ext>
          </c:extLst>
        </c:ser>
        <c:ser>
          <c:idx val="2"/>
          <c:order val="2"/>
          <c:tx>
            <c:strRef>
              <c:f>'Prevention spending on KP'!$J$3</c:f>
              <c:strCache>
                <c:ptCount val="1"/>
                <c:pt idx="0">
                  <c:v>% on people who inject drugs</c:v>
                </c:pt>
              </c:strCache>
            </c:strRef>
          </c:tx>
          <c:spPr>
            <a:solidFill>
              <a:srgbClr val="00AEEF"/>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B9C8-4092-8238-7A4911ADB47C}"/>
                </c:ext>
              </c:extLst>
            </c:dLbl>
            <c:dLbl>
              <c:idx val="1"/>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B9C8-4092-8238-7A4911ADB47C}"/>
                </c:ext>
              </c:extLst>
            </c:dLbl>
            <c:dLbl>
              <c:idx val="2"/>
              <c:tx>
                <c:rich>
                  <a:bodyPr/>
                  <a:lstStyle/>
                  <a:p>
                    <a:r>
                      <a:rPr lang="en-US"/>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B9C8-4092-8238-7A4911ADB47C}"/>
                </c:ext>
              </c:extLst>
            </c:dLbl>
            <c:dLbl>
              <c:idx val="3"/>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B9C8-4092-8238-7A4911ADB47C}"/>
                </c:ext>
              </c:extLst>
            </c:dLbl>
            <c:dLbl>
              <c:idx val="4"/>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B9C8-4092-8238-7A4911ADB47C}"/>
                </c:ext>
              </c:extLst>
            </c:dLbl>
            <c:dLbl>
              <c:idx val="5"/>
              <c:tx>
                <c:rich>
                  <a:bodyPr/>
                  <a:lstStyle/>
                  <a:p>
                    <a:r>
                      <a:rPr lang="en-US"/>
                      <a:t>51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B9C8-4092-8238-7A4911ADB47C}"/>
                </c:ext>
              </c:extLst>
            </c:dLbl>
            <c:dLbl>
              <c:idx val="6"/>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B9C8-4092-8238-7A4911ADB4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KP'!$B$4:$B$10</c:f>
              <c:strCache>
                <c:ptCount val="7"/>
                <c:pt idx="0">
                  <c:v>2007</c:v>
                </c:pt>
                <c:pt idx="1">
                  <c:v>2008</c:v>
                </c:pt>
                <c:pt idx="2">
                  <c:v>2009</c:v>
                </c:pt>
                <c:pt idx="3">
                  <c:v>2010</c:v>
                </c:pt>
                <c:pt idx="4">
                  <c:v>2011</c:v>
                </c:pt>
                <c:pt idx="5">
                  <c:v>2012</c:v>
                </c:pt>
                <c:pt idx="6">
                  <c:v>2013</c:v>
                </c:pt>
              </c:strCache>
            </c:strRef>
          </c:cat>
          <c:val>
            <c:numRef>
              <c:f>'Prevention spending on KP'!$J$4:$J$10</c:f>
              <c:numCache>
                <c:formatCode>0%</c:formatCode>
                <c:ptCount val="7"/>
                <c:pt idx="0">
                  <c:v>0</c:v>
                </c:pt>
                <c:pt idx="1">
                  <c:v>0.15325351628279985</c:v>
                </c:pt>
                <c:pt idx="2">
                  <c:v>0.42972193114892554</c:v>
                </c:pt>
                <c:pt idx="3">
                  <c:v>0.66895901052906603</c:v>
                </c:pt>
                <c:pt idx="4">
                  <c:v>0.2951994893921962</c:v>
                </c:pt>
                <c:pt idx="5">
                  <c:v>0.51112265858072092</c:v>
                </c:pt>
                <c:pt idx="6">
                  <c:v>0.52174472676358508</c:v>
                </c:pt>
              </c:numCache>
            </c:numRef>
          </c:val>
          <c:extLst>
            <c:ext xmlns:c16="http://schemas.microsoft.com/office/drawing/2014/chart" uri="{C3380CC4-5D6E-409C-BE32-E72D297353CC}">
              <c16:uniqueId val="{00000017-B9C8-4092-8238-7A4911ADB47C}"/>
            </c:ext>
          </c:extLst>
        </c:ser>
        <c:ser>
          <c:idx val="3"/>
          <c:order val="3"/>
          <c:tx>
            <c:strRef>
              <c:f>'Prevention spending on KP'!$L$3</c:f>
              <c:strCache>
                <c:ptCount val="1"/>
                <c:pt idx="0">
                  <c:v>% Others</c:v>
                </c:pt>
              </c:strCache>
            </c:strRef>
          </c:tx>
          <c:spPr>
            <a:solidFill>
              <a:sysClr val="window" lastClr="FFFFFF">
                <a:lumMod val="65000"/>
              </a:sysClr>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B9C8-4092-8238-7A4911ADB47C}"/>
                </c:ext>
              </c:extLst>
            </c:dLbl>
            <c:dLbl>
              <c:idx val="1"/>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B9C8-4092-8238-7A4911ADB47C}"/>
                </c:ext>
              </c:extLst>
            </c:dLbl>
            <c:dLbl>
              <c:idx val="2"/>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B9C8-4092-8238-7A4911ADB47C}"/>
                </c:ext>
              </c:extLst>
            </c:dLbl>
            <c:dLbl>
              <c:idx val="3"/>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B9C8-4092-8238-7A4911ADB47C}"/>
                </c:ext>
              </c:extLst>
            </c:dLbl>
            <c:dLbl>
              <c:idx val="4"/>
              <c:tx>
                <c:rich>
                  <a:bodyPr/>
                  <a:lstStyle/>
                  <a:p>
                    <a:r>
                      <a:rPr lang="en-US"/>
                      <a:t>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B9C8-4092-8238-7A4911ADB47C}"/>
                </c:ext>
              </c:extLst>
            </c:dLbl>
            <c:dLbl>
              <c:idx val="5"/>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B9C8-4092-8238-7A4911ADB47C}"/>
                </c:ext>
              </c:extLst>
            </c:dLbl>
            <c:dLbl>
              <c:idx val="6"/>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B9C8-4092-8238-7A4911ADB47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KP'!$B$4:$B$10</c:f>
              <c:strCache>
                <c:ptCount val="7"/>
                <c:pt idx="0">
                  <c:v>2007</c:v>
                </c:pt>
                <c:pt idx="1">
                  <c:v>2008</c:v>
                </c:pt>
                <c:pt idx="2">
                  <c:v>2009</c:v>
                </c:pt>
                <c:pt idx="3">
                  <c:v>2010</c:v>
                </c:pt>
                <c:pt idx="4">
                  <c:v>2011</c:v>
                </c:pt>
                <c:pt idx="5">
                  <c:v>2012</c:v>
                </c:pt>
                <c:pt idx="6">
                  <c:v>2013</c:v>
                </c:pt>
              </c:strCache>
            </c:strRef>
          </c:cat>
          <c:val>
            <c:numRef>
              <c:f>'Prevention spending on KP'!$L$4:$L$10</c:f>
              <c:numCache>
                <c:formatCode>0%</c:formatCode>
                <c:ptCount val="7"/>
                <c:pt idx="0">
                  <c:v>1</c:v>
                </c:pt>
                <c:pt idx="1">
                  <c:v>0.61484965060427232</c:v>
                </c:pt>
                <c:pt idx="2">
                  <c:v>0.43882957349674268</c:v>
                </c:pt>
                <c:pt idx="3">
                  <c:v>0.17730277201816805</c:v>
                </c:pt>
                <c:pt idx="4">
                  <c:v>0.43561734417046172</c:v>
                </c:pt>
                <c:pt idx="5">
                  <c:v>0.19380947976999771</c:v>
                </c:pt>
                <c:pt idx="6">
                  <c:v>0.19696288780214541</c:v>
                </c:pt>
              </c:numCache>
            </c:numRef>
          </c:val>
          <c:extLst>
            <c:ext xmlns:c16="http://schemas.microsoft.com/office/drawing/2014/chart" uri="{C3380CC4-5D6E-409C-BE32-E72D297353CC}">
              <c16:uniqueId val="{0000001F-B9C8-4092-8238-7A4911ADB47C}"/>
            </c:ext>
          </c:extLst>
        </c:ser>
        <c:dLbls>
          <c:showLegendKey val="0"/>
          <c:showVal val="0"/>
          <c:showCatName val="0"/>
          <c:showSerName val="0"/>
          <c:showPercent val="0"/>
          <c:showBubbleSize val="0"/>
        </c:dLbls>
        <c:gapWidth val="20"/>
        <c:overlap val="100"/>
        <c:axId val="138568832"/>
        <c:axId val="138570368"/>
      </c:barChart>
      <c:catAx>
        <c:axId val="138568832"/>
        <c:scaling>
          <c:orientation val="minMax"/>
        </c:scaling>
        <c:delete val="0"/>
        <c:axPos val="b"/>
        <c:numFmt formatCode="General" sourceLinked="1"/>
        <c:majorTickMark val="out"/>
        <c:minorTickMark val="none"/>
        <c:tickLblPos val="nextTo"/>
        <c:crossAx val="138570368"/>
        <c:crosses val="autoZero"/>
        <c:auto val="1"/>
        <c:lblAlgn val="ctr"/>
        <c:lblOffset val="100"/>
        <c:noMultiLvlLbl val="0"/>
      </c:catAx>
      <c:valAx>
        <c:axId val="138570368"/>
        <c:scaling>
          <c:orientation val="minMax"/>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138568832"/>
        <c:crosses val="autoZero"/>
        <c:crossBetween val="between"/>
        <c:majorUnit val="0.2"/>
      </c:valAx>
    </c:plotArea>
    <c:legend>
      <c:legendPos val="r"/>
      <c:layout>
        <c:manualLayout>
          <c:xMode val="edge"/>
          <c:yMode val="edge"/>
          <c:x val="0.62841773011132229"/>
          <c:y val="9.6363819907126974E-2"/>
          <c:w val="0.36152479862430992"/>
          <c:h val="0.74958005249343829"/>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76392013498314"/>
          <c:y val="3.6942763607518248E-2"/>
          <c:w val="0.81198607986501692"/>
          <c:h val="0.6076205823385209"/>
        </c:manualLayout>
      </c:layout>
      <c:barChart>
        <c:barDir val="col"/>
        <c:grouping val="clustered"/>
        <c:varyColors val="0"/>
        <c:ser>
          <c:idx val="4"/>
          <c:order val="4"/>
          <c:tx>
            <c:strRef>
              <c:f>'HIV Prev KP_trend'!$A$9</c:f>
              <c:strCache>
                <c:ptCount val="1"/>
                <c:pt idx="0">
                  <c:v>MSM</c:v>
                </c:pt>
              </c:strCache>
            </c:strRef>
          </c:tx>
          <c:spPr>
            <a:solidFill>
              <a:srgbClr val="F15B40"/>
            </a:solidFill>
          </c:spPr>
          <c:invertIfNegative val="0"/>
          <c:cat>
            <c:strRef>
              <c:f>'HIV Prev KP_trend'!$B$4:$G$4</c:f>
              <c:strCache>
                <c:ptCount val="6"/>
                <c:pt idx="0">
                  <c:v>2005</c:v>
                </c:pt>
                <c:pt idx="1">
                  <c:v>2007</c:v>
                </c:pt>
                <c:pt idx="2">
                  <c:v>2008</c:v>
                </c:pt>
                <c:pt idx="3">
                  <c:v>2009</c:v>
                </c:pt>
                <c:pt idx="4">
                  <c:v>2011</c:v>
                </c:pt>
                <c:pt idx="5">
                  <c:v>2016-17</c:v>
                </c:pt>
              </c:strCache>
            </c:strRef>
          </c:cat>
          <c:val>
            <c:numRef>
              <c:f>'HIV Prev KP_trend'!$B$9:$G$9</c:f>
              <c:numCache>
                <c:formatCode>General</c:formatCode>
                <c:ptCount val="6"/>
                <c:pt idx="5">
                  <c:v>3.7</c:v>
                </c:pt>
              </c:numCache>
            </c:numRef>
          </c:val>
          <c:extLst>
            <c:ext xmlns:c16="http://schemas.microsoft.com/office/drawing/2014/chart" uri="{C3380CC4-5D6E-409C-BE32-E72D297353CC}">
              <c16:uniqueId val="{00000000-ACA0-4A53-9F16-FCCFB66B178C}"/>
            </c:ext>
          </c:extLst>
        </c:ser>
        <c:ser>
          <c:idx val="5"/>
          <c:order val="5"/>
          <c:tx>
            <c:strRef>
              <c:f>'HIV Prev KP_trend'!$A$10</c:f>
              <c:strCache>
                <c:ptCount val="1"/>
                <c:pt idx="0">
                  <c:v>All TG</c:v>
                </c:pt>
              </c:strCache>
            </c:strRef>
          </c:tx>
          <c:spPr>
            <a:solidFill>
              <a:srgbClr val="B6AEA7"/>
            </a:solidFill>
            <a:ln>
              <a:noFill/>
            </a:ln>
          </c:spPr>
          <c:invertIfNegative val="0"/>
          <c:cat>
            <c:strRef>
              <c:f>'HIV Prev KP_trend'!$B$4:$G$4</c:f>
              <c:strCache>
                <c:ptCount val="6"/>
                <c:pt idx="0">
                  <c:v>2005</c:v>
                </c:pt>
                <c:pt idx="1">
                  <c:v>2007</c:v>
                </c:pt>
                <c:pt idx="2">
                  <c:v>2008</c:v>
                </c:pt>
                <c:pt idx="3">
                  <c:v>2009</c:v>
                </c:pt>
                <c:pt idx="4">
                  <c:v>2011</c:v>
                </c:pt>
                <c:pt idx="5">
                  <c:v>2016-17</c:v>
                </c:pt>
              </c:strCache>
            </c:strRef>
          </c:cat>
          <c:val>
            <c:numRef>
              <c:f>'HIV Prev KP_trend'!$B$10:$G$10</c:f>
              <c:numCache>
                <c:formatCode>General</c:formatCode>
                <c:ptCount val="6"/>
                <c:pt idx="5">
                  <c:v>5.5</c:v>
                </c:pt>
              </c:numCache>
            </c:numRef>
          </c:val>
          <c:extLst>
            <c:ext xmlns:c16="http://schemas.microsoft.com/office/drawing/2014/chart" uri="{C3380CC4-5D6E-409C-BE32-E72D297353CC}">
              <c16:uniqueId val="{00000001-ACA0-4A53-9F16-FCCFB66B178C}"/>
            </c:ext>
          </c:extLst>
        </c:ser>
        <c:dLbls>
          <c:showLegendKey val="0"/>
          <c:showVal val="0"/>
          <c:showCatName val="0"/>
          <c:showSerName val="0"/>
          <c:showPercent val="0"/>
          <c:showBubbleSize val="0"/>
        </c:dLbls>
        <c:gapWidth val="150"/>
        <c:overlap val="-15"/>
        <c:axId val="45213184"/>
        <c:axId val="45215104"/>
      </c:barChart>
      <c:lineChart>
        <c:grouping val="standard"/>
        <c:varyColors val="0"/>
        <c:ser>
          <c:idx val="0"/>
          <c:order val="0"/>
          <c:tx>
            <c:strRef>
              <c:f>'HIV Prev KP_trend'!$A$5</c:f>
              <c:strCache>
                <c:ptCount val="1"/>
                <c:pt idx="0">
                  <c:v>FSW</c:v>
                </c:pt>
              </c:strCache>
            </c:strRef>
          </c:tx>
          <c:spPr>
            <a:ln w="38100">
              <a:solidFill>
                <a:srgbClr val="00A99A"/>
              </a:solidFill>
            </a:ln>
          </c:spPr>
          <c:marker>
            <c:symbol val="circle"/>
            <c:size val="10"/>
            <c:spPr>
              <a:solidFill>
                <a:srgbClr val="00A99A"/>
              </a:solidFill>
              <a:ln>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KP_trend'!$B$5:$G$5</c:f>
              <c:numCache>
                <c:formatCode>General</c:formatCode>
                <c:ptCount val="6"/>
                <c:pt idx="0">
                  <c:v>0.2</c:v>
                </c:pt>
                <c:pt idx="2">
                  <c:v>0.02</c:v>
                </c:pt>
                <c:pt idx="3">
                  <c:v>0.9</c:v>
                </c:pt>
                <c:pt idx="4">
                  <c:v>0.6</c:v>
                </c:pt>
                <c:pt idx="5">
                  <c:v>2.1</c:v>
                </c:pt>
              </c:numCache>
            </c:numRef>
          </c:val>
          <c:smooth val="0"/>
          <c:extLst>
            <c:ext xmlns:c16="http://schemas.microsoft.com/office/drawing/2014/chart" uri="{C3380CC4-5D6E-409C-BE32-E72D297353CC}">
              <c16:uniqueId val="{00000002-ACA0-4A53-9F16-FCCFB66B178C}"/>
            </c:ext>
          </c:extLst>
        </c:ser>
        <c:ser>
          <c:idx val="1"/>
          <c:order val="1"/>
          <c:tx>
            <c:strRef>
              <c:f>'HIV Prev KP_trend'!$A$6</c:f>
              <c:strCache>
                <c:ptCount val="1"/>
                <c:pt idx="0">
                  <c:v>Male PWID</c:v>
                </c:pt>
              </c:strCache>
            </c:strRef>
          </c:tx>
          <c:spPr>
            <a:ln w="38100">
              <a:solidFill>
                <a:srgbClr val="00AEEF"/>
              </a:solidFill>
            </a:ln>
          </c:spPr>
          <c:marker>
            <c:symbol val="circle"/>
            <c:size val="10"/>
            <c:spPr>
              <a:solidFill>
                <a:srgbClr val="00AEEF"/>
              </a:solidFill>
              <a:ln>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KP_trend'!$B$6:$G$6</c:f>
              <c:numCache>
                <c:formatCode>General</c:formatCode>
                <c:ptCount val="6"/>
                <c:pt idx="0">
                  <c:v>10.8</c:v>
                </c:pt>
                <c:pt idx="1">
                  <c:v>15.8</c:v>
                </c:pt>
                <c:pt idx="2">
                  <c:v>20.8</c:v>
                </c:pt>
                <c:pt idx="4">
                  <c:v>27.2</c:v>
                </c:pt>
                <c:pt idx="5">
                  <c:v>20.9</c:v>
                </c:pt>
              </c:numCache>
            </c:numRef>
          </c:val>
          <c:smooth val="0"/>
          <c:extLst>
            <c:ext xmlns:c16="http://schemas.microsoft.com/office/drawing/2014/chart" uri="{C3380CC4-5D6E-409C-BE32-E72D297353CC}">
              <c16:uniqueId val="{00000003-ACA0-4A53-9F16-FCCFB66B178C}"/>
            </c:ext>
          </c:extLst>
        </c:ser>
        <c:ser>
          <c:idx val="2"/>
          <c:order val="2"/>
          <c:tx>
            <c:strRef>
              <c:f>'HIV Prev KP_trend'!$A$7</c:f>
              <c:strCache>
                <c:ptCount val="1"/>
                <c:pt idx="0">
                  <c:v>MSW</c:v>
                </c:pt>
              </c:strCache>
            </c:strRef>
          </c:tx>
          <c:spPr>
            <a:ln w="38100">
              <a:solidFill>
                <a:srgbClr val="CDC884"/>
              </a:solidFill>
            </a:ln>
          </c:spPr>
          <c:marker>
            <c:symbol val="circle"/>
            <c:size val="10"/>
            <c:spPr>
              <a:solidFill>
                <a:srgbClr val="CDC884"/>
              </a:solidFill>
              <a:ln w="15875">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KP_trend'!$B$7:$G$7</c:f>
              <c:numCache>
                <c:formatCode>General</c:formatCode>
                <c:ptCount val="6"/>
                <c:pt idx="0">
                  <c:v>0.4</c:v>
                </c:pt>
                <c:pt idx="1">
                  <c:v>1.5</c:v>
                </c:pt>
                <c:pt idx="2">
                  <c:v>0.9</c:v>
                </c:pt>
                <c:pt idx="4">
                  <c:v>1.6</c:v>
                </c:pt>
                <c:pt idx="5">
                  <c:v>3.7</c:v>
                </c:pt>
              </c:numCache>
            </c:numRef>
          </c:val>
          <c:smooth val="0"/>
          <c:extLst>
            <c:ext xmlns:c16="http://schemas.microsoft.com/office/drawing/2014/chart" uri="{C3380CC4-5D6E-409C-BE32-E72D297353CC}">
              <c16:uniqueId val="{00000004-ACA0-4A53-9F16-FCCFB66B178C}"/>
            </c:ext>
          </c:extLst>
        </c:ser>
        <c:ser>
          <c:idx val="3"/>
          <c:order val="3"/>
          <c:tx>
            <c:strRef>
              <c:f>'HIV Prev KP_trend'!$A$8</c:f>
              <c:strCache>
                <c:ptCount val="1"/>
                <c:pt idx="0">
                  <c:v>TG SW</c:v>
                </c:pt>
              </c:strCache>
            </c:strRef>
          </c:tx>
          <c:spPr>
            <a:ln w="38100">
              <a:solidFill>
                <a:srgbClr val="E31837"/>
              </a:solidFill>
            </a:ln>
          </c:spPr>
          <c:marker>
            <c:symbol val="circle"/>
            <c:size val="10"/>
            <c:spPr>
              <a:solidFill>
                <a:srgbClr val="E31837"/>
              </a:solidFill>
              <a:ln w="22225">
                <a:solidFill>
                  <a:sysClr val="window" lastClr="FFFFFF"/>
                </a:solidFill>
              </a:ln>
            </c:spPr>
          </c:marker>
          <c:cat>
            <c:strRef>
              <c:f>'HIV Prev KP_trend'!$B$4:$G$4</c:f>
              <c:strCache>
                <c:ptCount val="6"/>
                <c:pt idx="0">
                  <c:v>2005</c:v>
                </c:pt>
                <c:pt idx="1">
                  <c:v>2007</c:v>
                </c:pt>
                <c:pt idx="2">
                  <c:v>2008</c:v>
                </c:pt>
                <c:pt idx="3">
                  <c:v>2009</c:v>
                </c:pt>
                <c:pt idx="4">
                  <c:v>2011</c:v>
                </c:pt>
                <c:pt idx="5">
                  <c:v>2016-17</c:v>
                </c:pt>
              </c:strCache>
            </c:strRef>
          </c:cat>
          <c:val>
            <c:numRef>
              <c:f>'HIV Prev KP_trend'!$B$8:$G$8</c:f>
              <c:numCache>
                <c:formatCode>General</c:formatCode>
                <c:ptCount val="6"/>
                <c:pt idx="0">
                  <c:v>0.8</c:v>
                </c:pt>
                <c:pt idx="1">
                  <c:v>2.1</c:v>
                </c:pt>
                <c:pt idx="2">
                  <c:v>6.1</c:v>
                </c:pt>
                <c:pt idx="4">
                  <c:v>5.2</c:v>
                </c:pt>
                <c:pt idx="5">
                  <c:v>5.9</c:v>
                </c:pt>
              </c:numCache>
            </c:numRef>
          </c:val>
          <c:smooth val="0"/>
          <c:extLst>
            <c:ext xmlns:c16="http://schemas.microsoft.com/office/drawing/2014/chart" uri="{C3380CC4-5D6E-409C-BE32-E72D297353CC}">
              <c16:uniqueId val="{00000005-ACA0-4A53-9F16-FCCFB66B178C}"/>
            </c:ext>
          </c:extLst>
        </c:ser>
        <c:dLbls>
          <c:showLegendKey val="0"/>
          <c:showVal val="0"/>
          <c:showCatName val="0"/>
          <c:showSerName val="0"/>
          <c:showPercent val="0"/>
          <c:showBubbleSize val="0"/>
        </c:dLbls>
        <c:marker val="1"/>
        <c:smooth val="0"/>
        <c:axId val="45213184"/>
        <c:axId val="45215104"/>
      </c:lineChart>
      <c:catAx>
        <c:axId val="45213184"/>
        <c:scaling>
          <c:orientation val="minMax"/>
        </c:scaling>
        <c:delete val="0"/>
        <c:axPos val="b"/>
        <c:numFmt formatCode="General" sourceLinked="1"/>
        <c:majorTickMark val="none"/>
        <c:minorTickMark val="none"/>
        <c:tickLblPos val="nextTo"/>
        <c:crossAx val="45215104"/>
        <c:crosses val="autoZero"/>
        <c:auto val="1"/>
        <c:lblAlgn val="ctr"/>
        <c:lblOffset val="100"/>
        <c:noMultiLvlLbl val="0"/>
      </c:catAx>
      <c:valAx>
        <c:axId val="45215104"/>
        <c:scaling>
          <c:orientation val="minMax"/>
        </c:scaling>
        <c:delete val="0"/>
        <c:axPos val="l"/>
        <c:majorGridlines>
          <c:spPr>
            <a:ln>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0.13392857142857142"/>
              <c:y val="4.2094792244320427E-3"/>
            </c:manualLayout>
          </c:layout>
          <c:overlay val="0"/>
        </c:title>
        <c:numFmt formatCode="General" sourceLinked="1"/>
        <c:majorTickMark val="none"/>
        <c:minorTickMark val="none"/>
        <c:tickLblPos val="nextTo"/>
        <c:crossAx val="45213184"/>
        <c:crosses val="autoZero"/>
        <c:crossBetween val="between"/>
      </c:valAx>
      <c:dTable>
        <c:showHorzBorder val="1"/>
        <c:showVertBorder val="1"/>
        <c:showOutline val="1"/>
        <c:showKeys val="1"/>
        <c:txPr>
          <a:bodyPr/>
          <a:lstStyle/>
          <a:p>
            <a:pPr rtl="0">
              <a:defRPr sz="1200"/>
            </a:pPr>
            <a:endParaRPr lang="en-US"/>
          </a:p>
        </c:txPr>
      </c:dTable>
    </c:plotArea>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735247789563149E-2"/>
          <c:y val="0.11480769230769231"/>
          <c:w val="0.88489570267338102"/>
          <c:h val="0.53881385019180283"/>
        </c:manualLayout>
      </c:layout>
      <c:barChart>
        <c:barDir val="col"/>
        <c:grouping val="clustered"/>
        <c:varyColors val="0"/>
        <c:ser>
          <c:idx val="0"/>
          <c:order val="0"/>
          <c:spPr>
            <a:solidFill>
              <a:srgbClr val="F15B40"/>
            </a:solidFill>
            <a:ln>
              <a:noFill/>
            </a:ln>
          </c:spPr>
          <c:invertIfNegative val="0"/>
          <c:dPt>
            <c:idx val="0"/>
            <c:invertIfNegative val="0"/>
            <c:bubble3D val="0"/>
            <c:spPr>
              <a:pattFill prst="dkUpDiag">
                <a:fgClr>
                  <a:srgbClr val="F15B40"/>
                </a:fgClr>
                <a:bgClr>
                  <a:schemeClr val="bg1"/>
                </a:bgClr>
              </a:pattFill>
              <a:ln>
                <a:noFill/>
              </a:ln>
            </c:spPr>
            <c:extLst>
              <c:ext xmlns:c16="http://schemas.microsoft.com/office/drawing/2014/chart" uri="{C3380CC4-5D6E-409C-BE32-E72D297353CC}">
                <c16:uniqueId val="{00000001-770D-47A5-B213-CB67A295460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0D-47A5-B213-CB67A295460B}"/>
                </c:ext>
              </c:extLst>
            </c:dLbl>
            <c:spPr>
              <a:noFill/>
              <a:ln>
                <a:noFill/>
              </a:ln>
              <a:effectLst/>
            </c:spPr>
            <c:txPr>
              <a:bodyPr wrap="square" lIns="38100" tIns="19050" rIns="38100" bIns="19050" anchor="ctr">
                <a:spAutoFit/>
              </a:bodyPr>
              <a:lstStyle/>
              <a:p>
                <a:pPr>
                  <a:defRPr>
                    <a:solidFill>
                      <a:srgbClr val="FF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'Prevention coverage'!$A$2:$B$17</c:f>
              <c:multiLvlStrCache>
                <c:ptCount val="16"/>
                <c:lvl>
                  <c:pt idx="0">
                    <c:v>All ages</c:v>
                  </c:pt>
                  <c:pt idx="1">
                    <c:v>&lt; 25 yr</c:v>
                  </c:pt>
                  <c:pt idx="2">
                    <c:v>25+ yr</c:v>
                  </c:pt>
                  <c:pt idx="3">
                    <c:v>All SWs</c:v>
                  </c:pt>
                  <c:pt idx="4">
                    <c:v>FSW</c:v>
                  </c:pt>
                  <c:pt idx="5">
                    <c:v>MSW</c:v>
                  </c:pt>
                  <c:pt idx="6">
                    <c:v>&lt; 25 yr</c:v>
                  </c:pt>
                  <c:pt idx="7">
                    <c:v>25+ yr</c:v>
                  </c:pt>
                  <c:pt idx="8">
                    <c:v>AllPWID</c:v>
                  </c:pt>
                  <c:pt idx="9">
                    <c:v>Females</c:v>
                  </c:pt>
                  <c:pt idx="10">
                    <c:v>Males</c:v>
                  </c:pt>
                  <c:pt idx="11">
                    <c:v>&lt; 25 yr</c:v>
                  </c:pt>
                  <c:pt idx="12">
                    <c:v>25+ yr</c:v>
                  </c:pt>
                  <c:pt idx="13">
                    <c:v>All TG</c:v>
                  </c:pt>
                  <c:pt idx="14">
                    <c:v>&lt; 25 yr</c:v>
                  </c:pt>
                  <c:pt idx="15">
                    <c:v>25+ yr</c:v>
                  </c:pt>
                </c:lvl>
                <c:lvl>
                  <c:pt idx="0">
                    <c:v>MSM</c:v>
                  </c:pt>
                  <c:pt idx="3">
                    <c:v>Sex workers</c:v>
                  </c:pt>
                  <c:pt idx="8">
                    <c:v>PWID</c:v>
                  </c:pt>
                  <c:pt idx="13">
                    <c:v>TG</c:v>
                  </c:pt>
                </c:lvl>
              </c:multiLvlStrCache>
            </c:multiLvlStrRef>
          </c:cat>
          <c:val>
            <c:numRef>
              <c:f>'Prevention coverage'!$C$2:$C$17</c:f>
              <c:numCache>
                <c:formatCode>0</c:formatCode>
                <c:ptCount val="16"/>
                <c:pt idx="0">
                  <c:v>1.2</c:v>
                </c:pt>
                <c:pt idx="1">
                  <c:v>1.8</c:v>
                </c:pt>
                <c:pt idx="2">
                  <c:v>1.1000000000000001</c:v>
                </c:pt>
              </c:numCache>
            </c:numRef>
          </c:val>
          <c:extLst>
            <c:ext xmlns:c16="http://schemas.microsoft.com/office/drawing/2014/chart" uri="{C3380CC4-5D6E-409C-BE32-E72D297353CC}">
              <c16:uniqueId val="{00000002-770D-47A5-B213-CB67A295460B}"/>
            </c:ext>
          </c:extLst>
        </c:ser>
        <c:ser>
          <c:idx val="1"/>
          <c:order val="1"/>
          <c:spPr>
            <a:solidFill>
              <a:srgbClr val="00A99A"/>
            </a:solidFill>
            <a:ln>
              <a:noFill/>
            </a:ln>
          </c:spPr>
          <c:invertIfNegative val="0"/>
          <c:dPt>
            <c:idx val="3"/>
            <c:invertIfNegative val="0"/>
            <c:bubble3D val="0"/>
            <c:spPr>
              <a:pattFill prst="dkUpDiag">
                <a:fgClr>
                  <a:srgbClr val="00A99A"/>
                </a:fgClr>
                <a:bgClr>
                  <a:schemeClr val="bg1"/>
                </a:bgClr>
              </a:pattFill>
              <a:ln>
                <a:noFill/>
              </a:ln>
            </c:spPr>
            <c:extLst>
              <c:ext xmlns:c16="http://schemas.microsoft.com/office/drawing/2014/chart" uri="{C3380CC4-5D6E-409C-BE32-E72D297353CC}">
                <c16:uniqueId val="{00000004-770D-47A5-B213-CB67A295460B}"/>
              </c:ext>
            </c:extLst>
          </c:dPt>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0D-47A5-B213-CB67A295460B}"/>
                </c:ext>
              </c:extLst>
            </c:dLbl>
            <c:spPr>
              <a:noFill/>
              <a:ln>
                <a:noFill/>
              </a:ln>
              <a:effectLst/>
            </c:spPr>
            <c:txPr>
              <a:bodyPr wrap="square" lIns="38100" tIns="19050" rIns="38100" bIns="19050" anchor="ctr">
                <a:spAutoFit/>
              </a:bodyPr>
              <a:lstStyle/>
              <a:p>
                <a:pPr>
                  <a:defRPr>
                    <a:solidFill>
                      <a:srgbClr val="009999"/>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'Prevention coverage'!$A$2:$B$17</c:f>
              <c:multiLvlStrCache>
                <c:ptCount val="16"/>
                <c:lvl>
                  <c:pt idx="0">
                    <c:v>All ages</c:v>
                  </c:pt>
                  <c:pt idx="1">
                    <c:v>&lt; 25 yr</c:v>
                  </c:pt>
                  <c:pt idx="2">
                    <c:v>25+ yr</c:v>
                  </c:pt>
                  <c:pt idx="3">
                    <c:v>All SWs</c:v>
                  </c:pt>
                  <c:pt idx="4">
                    <c:v>FSW</c:v>
                  </c:pt>
                  <c:pt idx="5">
                    <c:v>MSW</c:v>
                  </c:pt>
                  <c:pt idx="6">
                    <c:v>&lt; 25 yr</c:v>
                  </c:pt>
                  <c:pt idx="7">
                    <c:v>25+ yr</c:v>
                  </c:pt>
                  <c:pt idx="8">
                    <c:v>AllPWID</c:v>
                  </c:pt>
                  <c:pt idx="9">
                    <c:v>Females</c:v>
                  </c:pt>
                  <c:pt idx="10">
                    <c:v>Males</c:v>
                  </c:pt>
                  <c:pt idx="11">
                    <c:v>&lt; 25 yr</c:v>
                  </c:pt>
                  <c:pt idx="12">
                    <c:v>25+ yr</c:v>
                  </c:pt>
                  <c:pt idx="13">
                    <c:v>All TG</c:v>
                  </c:pt>
                  <c:pt idx="14">
                    <c:v>&lt; 25 yr</c:v>
                  </c:pt>
                  <c:pt idx="15">
                    <c:v>25+ yr</c:v>
                  </c:pt>
                </c:lvl>
                <c:lvl>
                  <c:pt idx="0">
                    <c:v>MSM</c:v>
                  </c:pt>
                  <c:pt idx="3">
                    <c:v>Sex workers</c:v>
                  </c:pt>
                  <c:pt idx="8">
                    <c:v>PWID</c:v>
                  </c:pt>
                  <c:pt idx="13">
                    <c:v>TG</c:v>
                  </c:pt>
                </c:lvl>
              </c:multiLvlStrCache>
            </c:multiLvlStrRef>
          </c:cat>
          <c:val>
            <c:numRef>
              <c:f>'Prevention coverage'!$D$2:$D$17</c:f>
              <c:numCache>
                <c:formatCode>General</c:formatCode>
                <c:ptCount val="16"/>
                <c:pt idx="3" formatCode="0">
                  <c:v>0.7</c:v>
                </c:pt>
                <c:pt idx="4" formatCode="0">
                  <c:v>0.5</c:v>
                </c:pt>
                <c:pt idx="5" formatCode="0">
                  <c:v>0.8</c:v>
                </c:pt>
                <c:pt idx="6" formatCode="0">
                  <c:v>0.6</c:v>
                </c:pt>
                <c:pt idx="7" formatCode="0">
                  <c:v>0.7</c:v>
                </c:pt>
              </c:numCache>
            </c:numRef>
          </c:val>
          <c:extLst>
            <c:ext xmlns:c16="http://schemas.microsoft.com/office/drawing/2014/chart" uri="{C3380CC4-5D6E-409C-BE32-E72D297353CC}">
              <c16:uniqueId val="{00000005-770D-47A5-B213-CB67A295460B}"/>
            </c:ext>
          </c:extLst>
        </c:ser>
        <c:ser>
          <c:idx val="2"/>
          <c:order val="2"/>
          <c:spPr>
            <a:solidFill>
              <a:srgbClr val="63CDF6"/>
            </a:solidFill>
            <a:ln>
              <a:noFill/>
            </a:ln>
          </c:spPr>
          <c:invertIfNegative val="0"/>
          <c:dPt>
            <c:idx val="8"/>
            <c:invertIfNegative val="0"/>
            <c:bubble3D val="0"/>
            <c:spPr>
              <a:pattFill prst="dkUpDiag">
                <a:fgClr>
                  <a:srgbClr val="63CDF6"/>
                </a:fgClr>
                <a:bgClr>
                  <a:schemeClr val="bg1"/>
                </a:bgClr>
              </a:pattFill>
              <a:ln>
                <a:noFill/>
              </a:ln>
            </c:spPr>
            <c:extLst>
              <c:ext xmlns:c16="http://schemas.microsoft.com/office/drawing/2014/chart" uri="{C3380CC4-5D6E-409C-BE32-E72D297353CC}">
                <c16:uniqueId val="{00000007-770D-47A5-B213-CB67A295460B}"/>
              </c:ext>
            </c:extLst>
          </c:dPt>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0D-47A5-B213-CB67A295460B}"/>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'Prevention coverage'!$A$2:$B$17</c:f>
              <c:multiLvlStrCache>
                <c:ptCount val="16"/>
                <c:lvl>
                  <c:pt idx="0">
                    <c:v>All ages</c:v>
                  </c:pt>
                  <c:pt idx="1">
                    <c:v>&lt; 25 yr</c:v>
                  </c:pt>
                  <c:pt idx="2">
                    <c:v>25+ yr</c:v>
                  </c:pt>
                  <c:pt idx="3">
                    <c:v>All SWs</c:v>
                  </c:pt>
                  <c:pt idx="4">
                    <c:v>FSW</c:v>
                  </c:pt>
                  <c:pt idx="5">
                    <c:v>MSW</c:v>
                  </c:pt>
                  <c:pt idx="6">
                    <c:v>&lt; 25 yr</c:v>
                  </c:pt>
                  <c:pt idx="7">
                    <c:v>25+ yr</c:v>
                  </c:pt>
                  <c:pt idx="8">
                    <c:v>AllPWID</c:v>
                  </c:pt>
                  <c:pt idx="9">
                    <c:v>Females</c:v>
                  </c:pt>
                  <c:pt idx="10">
                    <c:v>Males</c:v>
                  </c:pt>
                  <c:pt idx="11">
                    <c:v>&lt; 25 yr</c:v>
                  </c:pt>
                  <c:pt idx="12">
                    <c:v>25+ yr</c:v>
                  </c:pt>
                  <c:pt idx="13">
                    <c:v>All TG</c:v>
                  </c:pt>
                  <c:pt idx="14">
                    <c:v>&lt; 25 yr</c:v>
                  </c:pt>
                  <c:pt idx="15">
                    <c:v>25+ yr</c:v>
                  </c:pt>
                </c:lvl>
                <c:lvl>
                  <c:pt idx="0">
                    <c:v>MSM</c:v>
                  </c:pt>
                  <c:pt idx="3">
                    <c:v>Sex workers</c:v>
                  </c:pt>
                  <c:pt idx="8">
                    <c:v>PWID</c:v>
                  </c:pt>
                  <c:pt idx="13">
                    <c:v>TG</c:v>
                  </c:pt>
                </c:lvl>
              </c:multiLvlStrCache>
            </c:multiLvlStrRef>
          </c:cat>
          <c:val>
            <c:numRef>
              <c:f>'Prevention coverage'!$E$2:$E$17</c:f>
              <c:numCache>
                <c:formatCode>General</c:formatCode>
                <c:ptCount val="16"/>
                <c:pt idx="8" formatCode="0">
                  <c:v>1.6</c:v>
                </c:pt>
                <c:pt idx="9" formatCode="0">
                  <c:v>8.6999999999999993</c:v>
                </c:pt>
                <c:pt idx="10" formatCode="0">
                  <c:v>1.6</c:v>
                </c:pt>
                <c:pt idx="11" formatCode="0">
                  <c:v>2.2999999999999998</c:v>
                </c:pt>
                <c:pt idx="12" formatCode="0">
                  <c:v>1.5</c:v>
                </c:pt>
              </c:numCache>
            </c:numRef>
          </c:val>
          <c:extLst>
            <c:ext xmlns:c16="http://schemas.microsoft.com/office/drawing/2014/chart" uri="{C3380CC4-5D6E-409C-BE32-E72D297353CC}">
              <c16:uniqueId val="{00000008-770D-47A5-B213-CB67A295460B}"/>
            </c:ext>
          </c:extLst>
        </c:ser>
        <c:ser>
          <c:idx val="3"/>
          <c:order val="3"/>
          <c:spPr>
            <a:solidFill>
              <a:srgbClr val="CDC884"/>
            </a:solidFill>
            <a:ln>
              <a:noFill/>
            </a:ln>
          </c:spPr>
          <c:invertIfNegative val="0"/>
          <c:dPt>
            <c:idx val="13"/>
            <c:invertIfNegative val="0"/>
            <c:bubble3D val="0"/>
            <c:spPr>
              <a:pattFill prst="dkUpDiag">
                <a:fgClr>
                  <a:srgbClr val="CDC884"/>
                </a:fgClr>
                <a:bgClr>
                  <a:schemeClr val="bg1"/>
                </a:bgClr>
              </a:pattFill>
              <a:ln>
                <a:noFill/>
              </a:ln>
            </c:spPr>
            <c:extLst>
              <c:ext xmlns:c16="http://schemas.microsoft.com/office/drawing/2014/chart" uri="{C3380CC4-5D6E-409C-BE32-E72D297353CC}">
                <c16:uniqueId val="{0000000A-770D-47A5-B213-CB67A295460B}"/>
              </c:ext>
            </c:extLst>
          </c:dPt>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0D-47A5-B213-CB67A295460B}"/>
                </c:ext>
              </c:extLst>
            </c:dLbl>
            <c:spPr>
              <a:noFill/>
              <a:ln>
                <a:noFill/>
              </a:ln>
              <a:effectLst/>
            </c:spPr>
            <c:txPr>
              <a:bodyPr wrap="square" lIns="38100" tIns="19050" rIns="38100" bIns="19050" anchor="ctr">
                <a:spAutoFit/>
              </a:bodyPr>
              <a:lstStyle/>
              <a:p>
                <a:pPr>
                  <a:defRPr>
                    <a:solidFill>
                      <a:schemeClr val="bg2">
                        <a:lumMod val="7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'Prevention coverage'!$A$2:$B$17</c:f>
              <c:multiLvlStrCache>
                <c:ptCount val="16"/>
                <c:lvl>
                  <c:pt idx="0">
                    <c:v>All ages</c:v>
                  </c:pt>
                  <c:pt idx="1">
                    <c:v>&lt; 25 yr</c:v>
                  </c:pt>
                  <c:pt idx="2">
                    <c:v>25+ yr</c:v>
                  </c:pt>
                  <c:pt idx="3">
                    <c:v>All SWs</c:v>
                  </c:pt>
                  <c:pt idx="4">
                    <c:v>FSW</c:v>
                  </c:pt>
                  <c:pt idx="5">
                    <c:v>MSW</c:v>
                  </c:pt>
                  <c:pt idx="6">
                    <c:v>&lt; 25 yr</c:v>
                  </c:pt>
                  <c:pt idx="7">
                    <c:v>25+ yr</c:v>
                  </c:pt>
                  <c:pt idx="8">
                    <c:v>AllPWID</c:v>
                  </c:pt>
                  <c:pt idx="9">
                    <c:v>Females</c:v>
                  </c:pt>
                  <c:pt idx="10">
                    <c:v>Males</c:v>
                  </c:pt>
                  <c:pt idx="11">
                    <c:v>&lt; 25 yr</c:v>
                  </c:pt>
                  <c:pt idx="12">
                    <c:v>25+ yr</c:v>
                  </c:pt>
                  <c:pt idx="13">
                    <c:v>All TG</c:v>
                  </c:pt>
                  <c:pt idx="14">
                    <c:v>&lt; 25 yr</c:v>
                  </c:pt>
                  <c:pt idx="15">
                    <c:v>25+ yr</c:v>
                  </c:pt>
                </c:lvl>
                <c:lvl>
                  <c:pt idx="0">
                    <c:v>MSM</c:v>
                  </c:pt>
                  <c:pt idx="3">
                    <c:v>Sex workers</c:v>
                  </c:pt>
                  <c:pt idx="8">
                    <c:v>PWID</c:v>
                  </c:pt>
                  <c:pt idx="13">
                    <c:v>TG</c:v>
                  </c:pt>
                </c:lvl>
              </c:multiLvlStrCache>
            </c:multiLvlStrRef>
          </c:cat>
          <c:val>
            <c:numRef>
              <c:f>'Prevention coverage'!$F$2:$F$17</c:f>
              <c:numCache>
                <c:formatCode>General</c:formatCode>
                <c:ptCount val="16"/>
                <c:pt idx="13" formatCode="0">
                  <c:v>1.1000000000000001</c:v>
                </c:pt>
                <c:pt idx="14" formatCode="0">
                  <c:v>0.8</c:v>
                </c:pt>
                <c:pt idx="15" formatCode="0">
                  <c:v>1.2</c:v>
                </c:pt>
              </c:numCache>
            </c:numRef>
          </c:val>
          <c:extLst>
            <c:ext xmlns:c16="http://schemas.microsoft.com/office/drawing/2014/chart" uri="{C3380CC4-5D6E-409C-BE32-E72D297353CC}">
              <c16:uniqueId val="{0000000B-770D-47A5-B213-CB67A295460B}"/>
            </c:ext>
          </c:extLst>
        </c:ser>
        <c:dLbls>
          <c:showLegendKey val="0"/>
          <c:showVal val="0"/>
          <c:showCatName val="0"/>
          <c:showSerName val="0"/>
          <c:showPercent val="0"/>
          <c:showBubbleSize val="0"/>
        </c:dLbls>
        <c:gapWidth val="130"/>
        <c:overlap val="100"/>
        <c:axId val="139381376"/>
        <c:axId val="139526528"/>
      </c:barChart>
      <c:scatterChart>
        <c:scatterStyle val="smoothMarker"/>
        <c:varyColors val="0"/>
        <c:ser>
          <c:idx val="4"/>
          <c:order val="4"/>
          <c:tx>
            <c:strRef>
              <c:f>'Prevention coverage'!$B$19</c:f>
              <c:strCache>
                <c:ptCount val="1"/>
                <c:pt idx="0">
                  <c:v>t</c:v>
                </c:pt>
              </c:strCache>
            </c:strRef>
          </c:tx>
          <c:spPr>
            <a:ln w="25400">
              <a:solidFill>
                <a:srgbClr val="E31837"/>
              </a:solidFill>
              <a:prstDash val="dash"/>
            </a:ln>
          </c:spPr>
          <c:marker>
            <c:symbol val="none"/>
          </c:marker>
          <c:xVal>
            <c:numRef>
              <c:f>'Prevention coverage'!$A$20:$A$21</c:f>
              <c:numCache>
                <c:formatCode>General</c:formatCode>
                <c:ptCount val="2"/>
                <c:pt idx="0">
                  <c:v>0</c:v>
                </c:pt>
                <c:pt idx="1">
                  <c:v>1</c:v>
                </c:pt>
              </c:numCache>
            </c:numRef>
          </c:xVal>
          <c:yVal>
            <c:numRef>
              <c:f>'Prevention coverage'!$B$20:$B$21</c:f>
              <c:numCache>
                <c:formatCode>General</c:formatCode>
                <c:ptCount val="2"/>
                <c:pt idx="0">
                  <c:v>90</c:v>
                </c:pt>
                <c:pt idx="1">
                  <c:v>90</c:v>
                </c:pt>
              </c:numCache>
            </c:numRef>
          </c:yVal>
          <c:smooth val="1"/>
          <c:extLst>
            <c:ext xmlns:c16="http://schemas.microsoft.com/office/drawing/2014/chart" uri="{C3380CC4-5D6E-409C-BE32-E72D297353CC}">
              <c16:uniqueId val="{0000000C-770D-47A5-B213-CB67A295460B}"/>
            </c:ext>
          </c:extLst>
        </c:ser>
        <c:dLbls>
          <c:showLegendKey val="0"/>
          <c:showVal val="0"/>
          <c:showCatName val="0"/>
          <c:showSerName val="0"/>
          <c:showPercent val="0"/>
          <c:showBubbleSize val="0"/>
        </c:dLbls>
        <c:axId val="139591680"/>
        <c:axId val="139528448"/>
      </c:scatterChart>
      <c:catAx>
        <c:axId val="139381376"/>
        <c:scaling>
          <c:orientation val="minMax"/>
        </c:scaling>
        <c:delete val="0"/>
        <c:axPos val="b"/>
        <c:numFmt formatCode="General" sourceLinked="0"/>
        <c:majorTickMark val="out"/>
        <c:minorTickMark val="none"/>
        <c:tickLblPos val="nextTo"/>
        <c:crossAx val="139526528"/>
        <c:crosses val="autoZero"/>
        <c:auto val="1"/>
        <c:lblAlgn val="ctr"/>
        <c:lblOffset val="100"/>
        <c:noMultiLvlLbl val="0"/>
      </c:catAx>
      <c:valAx>
        <c:axId val="139526528"/>
        <c:scaling>
          <c:orientation val="minMax"/>
          <c:min val="0"/>
        </c:scaling>
        <c:delete val="0"/>
        <c:axPos val="l"/>
        <c:title>
          <c:tx>
            <c:rich>
              <a:bodyPr rot="0" vert="horz"/>
              <a:lstStyle/>
              <a:p>
                <a:pPr>
                  <a:defRPr/>
                </a:pPr>
                <a:r>
                  <a:rPr lang="en-US"/>
                  <a:t>%</a:t>
                </a:r>
              </a:p>
            </c:rich>
          </c:tx>
          <c:layout>
            <c:manualLayout>
              <c:xMode val="edge"/>
              <c:yMode val="edge"/>
              <c:x val="1.8708757347764032E-2"/>
              <c:y val="6.0890369473046636E-2"/>
            </c:manualLayout>
          </c:layout>
          <c:overlay val="0"/>
        </c:title>
        <c:numFmt formatCode="0" sourceLinked="1"/>
        <c:majorTickMark val="out"/>
        <c:minorTickMark val="none"/>
        <c:tickLblPos val="nextTo"/>
        <c:crossAx val="139381376"/>
        <c:crosses val="autoZero"/>
        <c:crossBetween val="between"/>
      </c:valAx>
      <c:valAx>
        <c:axId val="139528448"/>
        <c:scaling>
          <c:orientation val="minMax"/>
          <c:max val="100"/>
          <c:min val="0"/>
        </c:scaling>
        <c:delete val="1"/>
        <c:axPos val="r"/>
        <c:numFmt formatCode="General" sourceLinked="1"/>
        <c:majorTickMark val="out"/>
        <c:minorTickMark val="none"/>
        <c:tickLblPos val="nextTo"/>
        <c:crossAx val="139591680"/>
        <c:crosses val="max"/>
        <c:crossBetween val="midCat"/>
        <c:majorUnit val="10"/>
      </c:valAx>
      <c:valAx>
        <c:axId val="139591680"/>
        <c:scaling>
          <c:orientation val="minMax"/>
          <c:max val="1"/>
          <c:min val="0"/>
        </c:scaling>
        <c:delete val="1"/>
        <c:axPos val="t"/>
        <c:numFmt formatCode="General" sourceLinked="1"/>
        <c:majorTickMark val="out"/>
        <c:minorTickMark val="none"/>
        <c:tickLblPos val="nextTo"/>
        <c:crossAx val="139528448"/>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1316397430354"/>
          <c:y val="7.000859608706117E-2"/>
          <c:w val="0.84486485778296017"/>
          <c:h val="0.82212472349253285"/>
        </c:manualLayout>
      </c:layout>
      <c:barChart>
        <c:barDir val="col"/>
        <c:grouping val="clustered"/>
        <c:varyColors val="0"/>
        <c:ser>
          <c:idx val="0"/>
          <c:order val="0"/>
          <c:spPr>
            <a:solidFill>
              <a:srgbClr val="00A99A"/>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c:v>
                </c:pt>
                <c:pt idx="1">
                  <c:v>TG</c:v>
                </c:pt>
                <c:pt idx="2">
                  <c:v>FSW</c:v>
                </c:pt>
                <c:pt idx="3">
                  <c:v>MSM</c:v>
                </c:pt>
              </c:strCache>
            </c:strRef>
          </c:cat>
          <c:val>
            <c:numRef>
              <c:f>'HIV testing KP'!$D$3:$D$6</c:f>
              <c:numCache>
                <c:formatCode>General</c:formatCode>
                <c:ptCount val="4"/>
                <c:pt idx="2">
                  <c:v>27.2</c:v>
                </c:pt>
              </c:numCache>
            </c:numRef>
          </c:val>
          <c:extLst>
            <c:ext xmlns:c16="http://schemas.microsoft.com/office/drawing/2014/chart" uri="{C3380CC4-5D6E-409C-BE32-E72D297353CC}">
              <c16:uniqueId val="{00000000-6898-4D59-BE5A-2CF936E66F43}"/>
            </c:ext>
          </c:extLst>
        </c:ser>
        <c:ser>
          <c:idx val="1"/>
          <c:order val="1"/>
          <c:spPr>
            <a:solidFill>
              <a:srgbClr val="F15B40"/>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c:v>
                </c:pt>
                <c:pt idx="1">
                  <c:v>TG</c:v>
                </c:pt>
                <c:pt idx="2">
                  <c:v>FSW</c:v>
                </c:pt>
                <c:pt idx="3">
                  <c:v>MSM</c:v>
                </c:pt>
              </c:strCache>
            </c:strRef>
          </c:cat>
          <c:val>
            <c:numRef>
              <c:f>'HIV testing KP'!$E$3:$E$6</c:f>
              <c:numCache>
                <c:formatCode>General</c:formatCode>
                <c:ptCount val="4"/>
                <c:pt idx="3">
                  <c:v>22.3</c:v>
                </c:pt>
              </c:numCache>
            </c:numRef>
          </c:val>
          <c:extLst>
            <c:ext xmlns:c16="http://schemas.microsoft.com/office/drawing/2014/chart" uri="{C3380CC4-5D6E-409C-BE32-E72D297353CC}">
              <c16:uniqueId val="{00000001-6898-4D59-BE5A-2CF936E66F43}"/>
            </c:ext>
          </c:extLst>
        </c:ser>
        <c:ser>
          <c:idx val="2"/>
          <c:order val="2"/>
          <c:spPr>
            <a:solidFill>
              <a:srgbClr val="63CDF6"/>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c:v>
                </c:pt>
                <c:pt idx="1">
                  <c:v>TG</c:v>
                </c:pt>
                <c:pt idx="2">
                  <c:v>FSW</c:v>
                </c:pt>
                <c:pt idx="3">
                  <c:v>MSM</c:v>
                </c:pt>
              </c:strCache>
            </c:strRef>
          </c:cat>
          <c:val>
            <c:numRef>
              <c:f>'HIV testing KP'!$B$3:$B$6</c:f>
              <c:numCache>
                <c:formatCode>General</c:formatCode>
                <c:ptCount val="4"/>
                <c:pt idx="0">
                  <c:v>39.299999999999997</c:v>
                </c:pt>
              </c:numCache>
            </c:numRef>
          </c:val>
          <c:extLst>
            <c:ext xmlns:c16="http://schemas.microsoft.com/office/drawing/2014/chart" uri="{C3380CC4-5D6E-409C-BE32-E72D297353CC}">
              <c16:uniqueId val="{00000002-6898-4D59-BE5A-2CF936E66F43}"/>
            </c:ext>
          </c:extLst>
        </c:ser>
        <c:ser>
          <c:idx val="3"/>
          <c:order val="3"/>
          <c:spPr>
            <a:solidFill>
              <a:srgbClr val="E31837"/>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c:v>
                </c:pt>
                <c:pt idx="1">
                  <c:v>TG</c:v>
                </c:pt>
                <c:pt idx="2">
                  <c:v>FSW</c:v>
                </c:pt>
                <c:pt idx="3">
                  <c:v>MSM</c:v>
                </c:pt>
              </c:strCache>
            </c:strRef>
          </c:cat>
          <c:val>
            <c:numRef>
              <c:f>'HIV testing KP'!$C$3:$C$6</c:f>
              <c:numCache>
                <c:formatCode>General</c:formatCode>
                <c:ptCount val="4"/>
                <c:pt idx="1">
                  <c:v>29</c:v>
                </c:pt>
              </c:numCache>
            </c:numRef>
          </c:val>
          <c:extLst>
            <c:ext xmlns:c16="http://schemas.microsoft.com/office/drawing/2014/chart" uri="{C3380CC4-5D6E-409C-BE32-E72D297353CC}">
              <c16:uniqueId val="{00000003-6898-4D59-BE5A-2CF936E66F43}"/>
            </c:ext>
          </c:extLst>
        </c:ser>
        <c:dLbls>
          <c:dLblPos val="ctr"/>
          <c:showLegendKey val="0"/>
          <c:showVal val="1"/>
          <c:showCatName val="0"/>
          <c:showSerName val="0"/>
          <c:showPercent val="0"/>
          <c:showBubbleSize val="0"/>
        </c:dLbls>
        <c:gapWidth val="150"/>
        <c:overlap val="100"/>
        <c:axId val="140450816"/>
        <c:axId val="140542720"/>
      </c:barChart>
      <c:scatterChart>
        <c:scatterStyle val="lineMarker"/>
        <c:varyColors val="0"/>
        <c:ser>
          <c:idx val="4"/>
          <c:order val="4"/>
          <c:tx>
            <c:strRef>
              <c:f>'HIV testing KP'!$O$1</c:f>
              <c:strCache>
                <c:ptCount val="1"/>
                <c:pt idx="0">
                  <c:v>t</c:v>
                </c:pt>
              </c:strCache>
            </c:strRef>
          </c:tx>
          <c:spPr>
            <a:ln w="15875">
              <a:solidFill>
                <a:sysClr val="window" lastClr="FFFFFF">
                  <a:lumMod val="50000"/>
                </a:sysClr>
              </a:solidFill>
              <a:prstDash val="dash"/>
            </a:ln>
          </c:spPr>
          <c:marker>
            <c:symbol val="none"/>
          </c:marker>
          <c:xVal>
            <c:numRef>
              <c:f>'HIV testing KP'!$N$2:$N$3</c:f>
              <c:numCache>
                <c:formatCode>General</c:formatCode>
                <c:ptCount val="2"/>
                <c:pt idx="0">
                  <c:v>0</c:v>
                </c:pt>
                <c:pt idx="1">
                  <c:v>1</c:v>
                </c:pt>
              </c:numCache>
            </c:numRef>
          </c:xVal>
          <c:yVal>
            <c:numRef>
              <c:f>'HIV testing KP'!$O$2:$O$3</c:f>
              <c:numCache>
                <c:formatCode>General</c:formatCode>
                <c:ptCount val="2"/>
                <c:pt idx="0">
                  <c:v>90</c:v>
                </c:pt>
                <c:pt idx="1">
                  <c:v>90</c:v>
                </c:pt>
              </c:numCache>
            </c:numRef>
          </c:yVal>
          <c:smooth val="0"/>
          <c:extLst>
            <c:ext xmlns:c16="http://schemas.microsoft.com/office/drawing/2014/chart" uri="{C3380CC4-5D6E-409C-BE32-E72D297353CC}">
              <c16:uniqueId val="{00000004-6898-4D59-BE5A-2CF936E66F43}"/>
            </c:ext>
          </c:extLst>
        </c:ser>
        <c:dLbls>
          <c:showLegendKey val="0"/>
          <c:showVal val="0"/>
          <c:showCatName val="0"/>
          <c:showSerName val="0"/>
          <c:showPercent val="0"/>
          <c:showBubbleSize val="0"/>
        </c:dLbls>
        <c:axId val="140571008"/>
        <c:axId val="140544640"/>
      </c:scatterChart>
      <c:catAx>
        <c:axId val="140450816"/>
        <c:scaling>
          <c:orientation val="minMax"/>
        </c:scaling>
        <c:delete val="0"/>
        <c:axPos val="b"/>
        <c:numFmt formatCode="General" sourceLinked="1"/>
        <c:majorTickMark val="out"/>
        <c:minorTickMark val="none"/>
        <c:tickLblPos val="nextTo"/>
        <c:crossAx val="140542720"/>
        <c:crosses val="autoZero"/>
        <c:auto val="1"/>
        <c:lblAlgn val="ctr"/>
        <c:lblOffset val="100"/>
        <c:noMultiLvlLbl val="0"/>
      </c:catAx>
      <c:valAx>
        <c:axId val="140542720"/>
        <c:scaling>
          <c:orientation val="minMax"/>
          <c:max val="100"/>
          <c:min val="0"/>
        </c:scaling>
        <c:delete val="0"/>
        <c:axPos val="l"/>
        <c:title>
          <c:tx>
            <c:rich>
              <a:bodyPr rot="0" vert="horz"/>
              <a:lstStyle/>
              <a:p>
                <a:pPr>
                  <a:defRPr/>
                </a:pPr>
                <a:r>
                  <a:rPr lang="en-GB"/>
                  <a:t>%</a:t>
                </a:r>
              </a:p>
            </c:rich>
          </c:tx>
          <c:layout>
            <c:manualLayout>
              <c:xMode val="edge"/>
              <c:yMode val="edge"/>
              <c:x val="2.1545242450754259E-2"/>
              <c:y val="2.6584264176280292E-2"/>
            </c:manualLayout>
          </c:layout>
          <c:overlay val="0"/>
        </c:title>
        <c:numFmt formatCode="General" sourceLinked="1"/>
        <c:majorTickMark val="out"/>
        <c:minorTickMark val="none"/>
        <c:tickLblPos val="nextTo"/>
        <c:crossAx val="140450816"/>
        <c:crosses val="autoZero"/>
        <c:crossBetween val="between"/>
        <c:majorUnit val="10"/>
      </c:valAx>
      <c:valAx>
        <c:axId val="140544640"/>
        <c:scaling>
          <c:orientation val="minMax"/>
          <c:max val="100"/>
          <c:min val="0"/>
        </c:scaling>
        <c:delete val="1"/>
        <c:axPos val="r"/>
        <c:numFmt formatCode="General" sourceLinked="1"/>
        <c:majorTickMark val="out"/>
        <c:minorTickMark val="none"/>
        <c:tickLblPos val="nextTo"/>
        <c:crossAx val="140571008"/>
        <c:crosses val="max"/>
        <c:crossBetween val="midCat"/>
      </c:valAx>
      <c:valAx>
        <c:axId val="140571008"/>
        <c:scaling>
          <c:orientation val="minMax"/>
          <c:max val="1"/>
          <c:min val="0"/>
        </c:scaling>
        <c:delete val="1"/>
        <c:axPos val="t"/>
        <c:numFmt formatCode="General" sourceLinked="1"/>
        <c:majorTickMark val="out"/>
        <c:minorTickMark val="none"/>
        <c:tickLblPos val="nextTo"/>
        <c:crossAx val="140544640"/>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8859880796150472"/>
        </c:manualLayout>
      </c:layout>
      <c:barChart>
        <c:barDir val="col"/>
        <c:grouping val="clustered"/>
        <c:varyColors val="0"/>
        <c:ser>
          <c:idx val="0"/>
          <c:order val="0"/>
          <c:spPr>
            <a:solidFill>
              <a:srgbClr val="00A99A"/>
            </a:solidFill>
            <a:ln>
              <a:noFill/>
            </a:ln>
          </c:spPr>
          <c:invertIfNegative val="0"/>
          <c:dLbls>
            <c:dLbl>
              <c:idx val="1"/>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A9-4BF4-B76C-4F8FD228C0A6}"/>
                </c:ext>
              </c:extLst>
            </c:dLbl>
            <c:dLbl>
              <c:idx val="2"/>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BA9-4BF4-B76C-4F8FD228C0A6}"/>
                </c:ext>
              </c:extLst>
            </c:dLbl>
            <c:dLbl>
              <c:idx val="11"/>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BA9-4BF4-B76C-4F8FD228C0A6}"/>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PAK!$B$5:$O$5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PAK!$B$6:$O$6</c:f>
              <c:numCache>
                <c:formatCode>0</c:formatCode>
                <c:ptCount val="14"/>
                <c:pt idx="0">
                  <c:v>22.2</c:v>
                </c:pt>
                <c:pt idx="1">
                  <c:v>0</c:v>
                </c:pt>
                <c:pt idx="2">
                  <c:v>0</c:v>
                </c:pt>
                <c:pt idx="3">
                  <c:v>42.4</c:v>
                </c:pt>
                <c:pt idx="4">
                  <c:v>97.67</c:v>
                </c:pt>
                <c:pt idx="5">
                  <c:v>131.1</c:v>
                </c:pt>
                <c:pt idx="6">
                  <c:v>194</c:v>
                </c:pt>
                <c:pt idx="7">
                  <c:v>194.02</c:v>
                </c:pt>
                <c:pt idx="8">
                  <c:v>50.985999999999997</c:v>
                </c:pt>
                <c:pt idx="9">
                  <c:v>241.92400000000001</c:v>
                </c:pt>
                <c:pt idx="10">
                  <c:v>46</c:v>
                </c:pt>
                <c:pt idx="11">
                  <c:v>0.22600000000000001</c:v>
                </c:pt>
                <c:pt idx="12">
                  <c:v>229</c:v>
                </c:pt>
                <c:pt idx="13">
                  <c:v>73</c:v>
                </c:pt>
              </c:numCache>
            </c:numRef>
          </c:val>
          <c:extLst>
            <c:ext xmlns:c16="http://schemas.microsoft.com/office/drawing/2014/chart" uri="{C3380CC4-5D6E-409C-BE32-E72D297353CC}">
              <c16:uniqueId val="{00000000-ABA9-4BF4-B76C-4F8FD228C0A6}"/>
            </c:ext>
          </c:extLst>
        </c:ser>
        <c:dLbls>
          <c:showLegendKey val="0"/>
          <c:showVal val="0"/>
          <c:showCatName val="0"/>
          <c:showSerName val="0"/>
          <c:showPercent val="0"/>
          <c:showBubbleSize val="0"/>
        </c:dLbls>
        <c:gapWidth val="90"/>
        <c:axId val="183949952"/>
        <c:axId val="183955840"/>
      </c:barChart>
      <c:scatterChart>
        <c:scatterStyle val="lineMarker"/>
        <c:varyColors val="0"/>
        <c:ser>
          <c:idx val="1"/>
          <c:order val="1"/>
          <c:tx>
            <c:strRef>
              <c:f>PAK!$Q$1</c:f>
              <c:strCache>
                <c:ptCount val="1"/>
                <c:pt idx="0">
                  <c:v>t1</c:v>
                </c:pt>
              </c:strCache>
            </c:strRef>
          </c:tx>
          <c:spPr>
            <a:ln w="25400">
              <a:solidFill>
                <a:srgbClr val="F78E1E"/>
              </a:solidFill>
              <a:prstDash val="dash"/>
            </a:ln>
          </c:spPr>
          <c:marker>
            <c:symbol val="none"/>
          </c:marker>
          <c:xVal>
            <c:numRef>
              <c:f>PAK!$P$2:$P$3</c:f>
              <c:numCache>
                <c:formatCode>General</c:formatCode>
                <c:ptCount val="2"/>
                <c:pt idx="0">
                  <c:v>0</c:v>
                </c:pt>
                <c:pt idx="1">
                  <c:v>1</c:v>
                </c:pt>
              </c:numCache>
            </c:numRef>
          </c:xVal>
          <c:yVal>
            <c:numRef>
              <c:f>PAK!$Q$2:$Q$3</c:f>
              <c:numCache>
                <c:formatCode>General</c:formatCode>
                <c:ptCount val="2"/>
                <c:pt idx="0">
                  <c:v>100</c:v>
                </c:pt>
                <c:pt idx="1">
                  <c:v>100</c:v>
                </c:pt>
              </c:numCache>
            </c:numRef>
          </c:yVal>
          <c:smooth val="0"/>
          <c:extLst>
            <c:ext xmlns:c16="http://schemas.microsoft.com/office/drawing/2014/chart" uri="{C3380CC4-5D6E-409C-BE32-E72D297353CC}">
              <c16:uniqueId val="{00000001-ABA9-4BF4-B76C-4F8FD228C0A6}"/>
            </c:ext>
          </c:extLst>
        </c:ser>
        <c:ser>
          <c:idx val="2"/>
          <c:order val="2"/>
          <c:tx>
            <c:strRef>
              <c:f>PAK!$R$1</c:f>
              <c:strCache>
                <c:ptCount val="1"/>
                <c:pt idx="0">
                  <c:v>t2</c:v>
                </c:pt>
              </c:strCache>
            </c:strRef>
          </c:tx>
          <c:spPr>
            <a:ln w="25400">
              <a:solidFill>
                <a:srgbClr val="00A99A"/>
              </a:solidFill>
              <a:prstDash val="dash"/>
            </a:ln>
          </c:spPr>
          <c:marker>
            <c:symbol val="none"/>
          </c:marker>
          <c:xVal>
            <c:numRef>
              <c:f>PAK!$P$2:$P$3</c:f>
              <c:numCache>
                <c:formatCode>General</c:formatCode>
                <c:ptCount val="2"/>
                <c:pt idx="0">
                  <c:v>0</c:v>
                </c:pt>
                <c:pt idx="1">
                  <c:v>1</c:v>
                </c:pt>
              </c:numCache>
            </c:numRef>
          </c:xVal>
          <c:yVal>
            <c:numRef>
              <c:f>PAK!$R$2:$R$3</c:f>
              <c:numCache>
                <c:formatCode>General</c:formatCode>
                <c:ptCount val="2"/>
                <c:pt idx="0">
                  <c:v>200</c:v>
                </c:pt>
                <c:pt idx="1">
                  <c:v>200</c:v>
                </c:pt>
              </c:numCache>
            </c:numRef>
          </c:yVal>
          <c:smooth val="0"/>
          <c:extLst>
            <c:ext xmlns:c16="http://schemas.microsoft.com/office/drawing/2014/chart" uri="{C3380CC4-5D6E-409C-BE32-E72D297353CC}">
              <c16:uniqueId val="{00000002-ABA9-4BF4-B76C-4F8FD228C0A6}"/>
            </c:ext>
          </c:extLst>
        </c:ser>
        <c:dLbls>
          <c:showLegendKey val="0"/>
          <c:showVal val="0"/>
          <c:showCatName val="0"/>
          <c:showSerName val="0"/>
          <c:showPercent val="0"/>
          <c:showBubbleSize val="0"/>
        </c:dLbls>
        <c:axId val="183967744"/>
        <c:axId val="183957760"/>
      </c:scatterChart>
      <c:catAx>
        <c:axId val="183949952"/>
        <c:scaling>
          <c:orientation val="minMax"/>
        </c:scaling>
        <c:delete val="0"/>
        <c:axPos val="b"/>
        <c:numFmt formatCode="General" sourceLinked="0"/>
        <c:majorTickMark val="out"/>
        <c:minorTickMark val="none"/>
        <c:tickLblPos val="nextTo"/>
        <c:txPr>
          <a:bodyPr rot="-2700000"/>
          <a:lstStyle/>
          <a:p>
            <a:pPr>
              <a:defRPr/>
            </a:pPr>
            <a:endParaRPr lang="en-US"/>
          </a:p>
        </c:txPr>
        <c:crossAx val="183955840"/>
        <c:crosses val="autoZero"/>
        <c:auto val="1"/>
        <c:lblAlgn val="ctr"/>
        <c:lblOffset val="100"/>
        <c:noMultiLvlLbl val="0"/>
      </c:catAx>
      <c:valAx>
        <c:axId val="18395584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83949952"/>
        <c:crosses val="autoZero"/>
        <c:crossBetween val="between"/>
        <c:majorUnit val="100"/>
      </c:valAx>
      <c:valAx>
        <c:axId val="183957760"/>
        <c:scaling>
          <c:orientation val="minMax"/>
          <c:max val="400"/>
          <c:min val="0"/>
        </c:scaling>
        <c:delete val="1"/>
        <c:axPos val="r"/>
        <c:numFmt formatCode="General" sourceLinked="1"/>
        <c:majorTickMark val="out"/>
        <c:minorTickMark val="none"/>
        <c:tickLblPos val="nextTo"/>
        <c:crossAx val="183967744"/>
        <c:crosses val="max"/>
        <c:crossBetween val="midCat"/>
        <c:majorUnit val="100"/>
      </c:valAx>
      <c:valAx>
        <c:axId val="183967744"/>
        <c:scaling>
          <c:orientation val="minMax"/>
          <c:max val="1"/>
          <c:min val="0"/>
        </c:scaling>
        <c:delete val="1"/>
        <c:axPos val="t"/>
        <c:numFmt formatCode="General" sourceLinked="1"/>
        <c:majorTickMark val="out"/>
        <c:minorTickMark val="none"/>
        <c:tickLblPos val="nextTo"/>
        <c:crossAx val="18395776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32638823947481"/>
          <c:y val="0.11143725089919317"/>
          <c:w val="0.81509330564448679"/>
          <c:h val="0.71350515213376109"/>
        </c:manualLayout>
      </c:layout>
      <c:barChart>
        <c:barDir val="col"/>
        <c:grouping val="clustered"/>
        <c:varyColors val="0"/>
        <c:ser>
          <c:idx val="1"/>
          <c:order val="0"/>
          <c:tx>
            <c:strRef>
              <c:f>OST!$C$2</c:f>
              <c:strCache>
                <c:ptCount val="1"/>
                <c:pt idx="0">
                  <c:v>2011</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OST!$B$3:$B$4</c:f>
              <c:strCache>
                <c:ptCount val="2"/>
                <c:pt idx="0">
                  <c:v>Needle and syringe programme sites (NSP)</c:v>
                </c:pt>
                <c:pt idx="1">
                  <c:v>Opioid substitution therapy sites (OST)</c:v>
                </c:pt>
              </c:strCache>
            </c:strRef>
          </c:cat>
          <c:val>
            <c:numRef>
              <c:f>OST!$C$3:$C$4</c:f>
              <c:numCache>
                <c:formatCode>General</c:formatCode>
                <c:ptCount val="2"/>
                <c:pt idx="0">
                  <c:v>20</c:v>
                </c:pt>
                <c:pt idx="1">
                  <c:v>0</c:v>
                </c:pt>
              </c:numCache>
            </c:numRef>
          </c:val>
          <c:extLst>
            <c:ext xmlns:c16="http://schemas.microsoft.com/office/drawing/2014/chart" uri="{C3380CC4-5D6E-409C-BE32-E72D297353CC}">
              <c16:uniqueId val="{00000000-1FF4-4F9D-B514-C2D29B950E1F}"/>
            </c:ext>
          </c:extLst>
        </c:ser>
        <c:ser>
          <c:idx val="0"/>
          <c:order val="1"/>
          <c:tx>
            <c:strRef>
              <c:f>OST!$D$2</c:f>
              <c:strCache>
                <c:ptCount val="1"/>
                <c:pt idx="0">
                  <c:v>2012</c:v>
                </c:pt>
              </c:strCache>
            </c:strRef>
          </c:tx>
          <c:spPr>
            <a:solidFill>
              <a:srgbClr val="F78E1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OST!$B$3:$B$4</c:f>
              <c:strCache>
                <c:ptCount val="2"/>
                <c:pt idx="0">
                  <c:v>Needle and syringe programme sites (NSP)</c:v>
                </c:pt>
                <c:pt idx="1">
                  <c:v>Opioid substitution therapy sites (OST)</c:v>
                </c:pt>
              </c:strCache>
            </c:strRef>
          </c:cat>
          <c:val>
            <c:numRef>
              <c:f>OST!$D$3:$D$4</c:f>
              <c:numCache>
                <c:formatCode>General</c:formatCode>
                <c:ptCount val="2"/>
                <c:pt idx="0">
                  <c:v>33</c:v>
                </c:pt>
                <c:pt idx="1">
                  <c:v>1</c:v>
                </c:pt>
              </c:numCache>
            </c:numRef>
          </c:val>
          <c:extLst>
            <c:ext xmlns:c16="http://schemas.microsoft.com/office/drawing/2014/chart" uri="{C3380CC4-5D6E-409C-BE32-E72D297353CC}">
              <c16:uniqueId val="{00000001-1FF4-4F9D-B514-C2D29B950E1F}"/>
            </c:ext>
          </c:extLst>
        </c:ser>
        <c:ser>
          <c:idx val="2"/>
          <c:order val="2"/>
          <c:tx>
            <c:strRef>
              <c:f>OST!$E$2</c:f>
              <c:strCache>
                <c:ptCount val="1"/>
                <c:pt idx="0">
                  <c:v>2014</c:v>
                </c:pt>
              </c:strCache>
            </c:strRef>
          </c:tx>
          <c:spPr>
            <a:solidFill>
              <a:srgbClr val="88C540"/>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F4-4F9D-B514-C2D29B950E1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OST!$B$3:$B$4</c:f>
              <c:strCache>
                <c:ptCount val="2"/>
                <c:pt idx="0">
                  <c:v>Needle and syringe programme sites (NSP)</c:v>
                </c:pt>
                <c:pt idx="1">
                  <c:v>Opioid substitution therapy sites (OST)</c:v>
                </c:pt>
              </c:strCache>
            </c:strRef>
          </c:cat>
          <c:val>
            <c:numRef>
              <c:f>OST!$E$3:$E$4</c:f>
              <c:numCache>
                <c:formatCode>General</c:formatCode>
                <c:ptCount val="2"/>
                <c:pt idx="0">
                  <c:v>35</c:v>
                </c:pt>
                <c:pt idx="1">
                  <c:v>1</c:v>
                </c:pt>
              </c:numCache>
            </c:numRef>
          </c:val>
          <c:extLst>
            <c:ext xmlns:c16="http://schemas.microsoft.com/office/drawing/2014/chart" uri="{C3380CC4-5D6E-409C-BE32-E72D297353CC}">
              <c16:uniqueId val="{00000003-1FF4-4F9D-B514-C2D29B950E1F}"/>
            </c:ext>
          </c:extLst>
        </c:ser>
        <c:dLbls>
          <c:showLegendKey val="0"/>
          <c:showVal val="0"/>
          <c:showCatName val="0"/>
          <c:showSerName val="0"/>
          <c:showPercent val="0"/>
          <c:showBubbleSize val="0"/>
        </c:dLbls>
        <c:gapWidth val="230"/>
        <c:overlap val="-10"/>
        <c:axId val="158313472"/>
        <c:axId val="158319360"/>
      </c:barChart>
      <c:catAx>
        <c:axId val="158313472"/>
        <c:scaling>
          <c:orientation val="minMax"/>
        </c:scaling>
        <c:delete val="0"/>
        <c:axPos val="b"/>
        <c:numFmt formatCode="General" sourceLinked="1"/>
        <c:majorTickMark val="out"/>
        <c:minorTickMark val="none"/>
        <c:tickLblPos val="nextTo"/>
        <c:crossAx val="158319360"/>
        <c:crosses val="autoZero"/>
        <c:auto val="1"/>
        <c:lblAlgn val="ctr"/>
        <c:lblOffset val="100"/>
        <c:noMultiLvlLbl val="0"/>
      </c:catAx>
      <c:valAx>
        <c:axId val="158319360"/>
        <c:scaling>
          <c:orientation val="minMax"/>
          <c:max val="50"/>
        </c:scaling>
        <c:delete val="0"/>
        <c:axPos val="l"/>
        <c:title>
          <c:tx>
            <c:rich>
              <a:bodyPr rot="-5400000" vert="horz"/>
              <a:lstStyle/>
              <a:p>
                <a:pPr>
                  <a:defRPr/>
                </a:pPr>
                <a:r>
                  <a:rPr lang="en-US" dirty="0"/>
                  <a:t>Number of sites</a:t>
                </a:r>
                <a:endParaRPr lang="en-GB" dirty="0"/>
              </a:p>
            </c:rich>
          </c:tx>
          <c:layout>
            <c:manualLayout>
              <c:xMode val="edge"/>
              <c:yMode val="edge"/>
              <c:x val="4.0703985635999779E-2"/>
              <c:y val="0.22640883977900553"/>
            </c:manualLayout>
          </c:layout>
          <c:overlay val="0"/>
        </c:title>
        <c:numFmt formatCode="General" sourceLinked="1"/>
        <c:majorTickMark val="out"/>
        <c:minorTickMark val="none"/>
        <c:tickLblPos val="nextTo"/>
        <c:crossAx val="158313472"/>
        <c:crosses val="autoZero"/>
        <c:crossBetween val="between"/>
        <c:majorUnit val="10"/>
      </c:valAx>
    </c:plotArea>
    <c:legend>
      <c:legendPos val="r"/>
      <c:layout>
        <c:manualLayout>
          <c:xMode val="edge"/>
          <c:yMode val="edge"/>
          <c:x val="0.51425600646073077"/>
          <c:y val="9.9726725335803609E-2"/>
          <c:w val="0.39600040379567941"/>
          <c:h val="0.254794915341464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PAK!$E$2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17F-4E66-9347-8CAAAF6510F8}"/>
                </c:ext>
              </c:extLst>
            </c:dLbl>
            <c:dLbl>
              <c:idx val="1"/>
              <c:delete val="1"/>
              <c:extLst>
                <c:ext xmlns:c15="http://schemas.microsoft.com/office/drawing/2012/chart" uri="{CE6537A1-D6FC-4f65-9D91-7224C49458BB}"/>
                <c:ext xmlns:c16="http://schemas.microsoft.com/office/drawing/2014/chart" uri="{C3380CC4-5D6E-409C-BE32-E72D297353CC}">
                  <c16:uniqueId val="{00000001-117F-4E66-9347-8CAAAF6510F8}"/>
                </c:ext>
              </c:extLst>
            </c:dLbl>
            <c:dLbl>
              <c:idx val="2"/>
              <c:delete val="1"/>
              <c:extLst>
                <c:ext xmlns:c15="http://schemas.microsoft.com/office/drawing/2012/chart" uri="{CE6537A1-D6FC-4f65-9D91-7224C49458BB}"/>
                <c:ext xmlns:c16="http://schemas.microsoft.com/office/drawing/2014/chart" uri="{C3380CC4-5D6E-409C-BE32-E72D297353CC}">
                  <c16:uniqueId val="{00000002-117F-4E66-9347-8CAAAF6510F8}"/>
                </c:ext>
              </c:extLst>
            </c:dLbl>
            <c:dLbl>
              <c:idx val="3"/>
              <c:delete val="1"/>
              <c:extLst>
                <c:ext xmlns:c15="http://schemas.microsoft.com/office/drawing/2012/chart" uri="{CE6537A1-D6FC-4f65-9D91-7224C49458BB}"/>
                <c:ext xmlns:c16="http://schemas.microsoft.com/office/drawing/2014/chart" uri="{C3380CC4-5D6E-409C-BE32-E72D297353CC}">
                  <c16:uniqueId val="{00000003-117F-4E66-9347-8CAAAF6510F8}"/>
                </c:ext>
              </c:extLst>
            </c:dLbl>
            <c:dLbl>
              <c:idx val="4"/>
              <c:delete val="1"/>
              <c:extLst>
                <c:ext xmlns:c15="http://schemas.microsoft.com/office/drawing/2012/chart" uri="{CE6537A1-D6FC-4f65-9D91-7224C49458BB}"/>
                <c:ext xmlns:c16="http://schemas.microsoft.com/office/drawing/2014/chart" uri="{C3380CC4-5D6E-409C-BE32-E72D297353CC}">
                  <c16:uniqueId val="{00000004-117F-4E66-9347-8CAAAF6510F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PAK!$C$8:$C$24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PAK!$E$8:$E$24</c:f>
              <c:numCache>
                <c:formatCode>General</c:formatCode>
                <c:ptCount val="17"/>
                <c:pt idx="3" formatCode="#,##0">
                  <c:v>12</c:v>
                </c:pt>
                <c:pt idx="5" formatCode="#,##0">
                  <c:v>15</c:v>
                </c:pt>
                <c:pt idx="6" formatCode="#,##0">
                  <c:v>17</c:v>
                </c:pt>
                <c:pt idx="7" formatCode="#,##0">
                  <c:v>17</c:v>
                </c:pt>
                <c:pt idx="8" formatCode="#,##0">
                  <c:v>16</c:v>
                </c:pt>
                <c:pt idx="9" formatCode="#,##0">
                  <c:v>18</c:v>
                </c:pt>
              </c:numCache>
            </c:numRef>
          </c:val>
          <c:extLst>
            <c:ext xmlns:c16="http://schemas.microsoft.com/office/drawing/2014/chart" uri="{C3380CC4-5D6E-409C-BE32-E72D297353CC}">
              <c16:uniqueId val="{00000005-117F-4E66-9347-8CAAAF6510F8}"/>
            </c:ext>
          </c:extLst>
        </c:ser>
        <c:dLbls>
          <c:showLegendKey val="0"/>
          <c:showVal val="0"/>
          <c:showCatName val="0"/>
          <c:showSerName val="0"/>
          <c:showPercent val="0"/>
          <c:showBubbleSize val="0"/>
        </c:dLbls>
        <c:gapWidth val="60"/>
        <c:axId val="694726016"/>
        <c:axId val="694723328"/>
      </c:barChart>
      <c:lineChart>
        <c:grouping val="standard"/>
        <c:varyColors val="0"/>
        <c:ser>
          <c:idx val="0"/>
          <c:order val="0"/>
          <c:tx>
            <c:strRef>
              <c:f>PAK!$D$2</c:f>
              <c:strCache>
                <c:ptCount val="1"/>
                <c:pt idx="0">
                  <c:v>Number of people on ART</c:v>
                </c:pt>
              </c:strCache>
            </c:strRef>
          </c:tx>
          <c:spPr>
            <a:ln w="38100">
              <a:solidFill>
                <a:srgbClr val="00AEEF"/>
              </a:solidFill>
            </a:ln>
          </c:spPr>
          <c:marker>
            <c:symbol val="none"/>
          </c:marker>
          <c:dLbls>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7F-4E66-9347-8CAAAF6510F8}"/>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PAK!$C$8:$C$24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PAK!$D$8:$D$24</c:f>
              <c:numCache>
                <c:formatCode>_-* #,##0_-;\-* #,##0_-;_-* "-"??_-;_-@_-</c:formatCode>
                <c:ptCount val="17"/>
                <c:pt idx="0">
                  <c:v>115</c:v>
                </c:pt>
                <c:pt idx="1">
                  <c:v>164</c:v>
                </c:pt>
                <c:pt idx="2">
                  <c:v>550</c:v>
                </c:pt>
                <c:pt idx="3">
                  <c:v>907</c:v>
                </c:pt>
                <c:pt idx="4">
                  <c:v>1320</c:v>
                </c:pt>
                <c:pt idx="5">
                  <c:v>1906</c:v>
                </c:pt>
                <c:pt idx="6">
                  <c:v>2018</c:v>
                </c:pt>
                <c:pt idx="7">
                  <c:v>3134</c:v>
                </c:pt>
                <c:pt idx="8">
                  <c:v>3412</c:v>
                </c:pt>
                <c:pt idx="9">
                  <c:v>5019</c:v>
                </c:pt>
                <c:pt idx="10">
                  <c:v>6564</c:v>
                </c:pt>
                <c:pt idx="11">
                  <c:v>8888</c:v>
                </c:pt>
                <c:pt idx="12">
                  <c:v>12046</c:v>
                </c:pt>
                <c:pt idx="13">
                  <c:v>15821</c:v>
                </c:pt>
                <c:pt idx="14">
                  <c:v>22947</c:v>
                </c:pt>
                <c:pt idx="15">
                  <c:v>24362</c:v>
                </c:pt>
                <c:pt idx="16">
                  <c:v>29626</c:v>
                </c:pt>
              </c:numCache>
            </c:numRef>
          </c:val>
          <c:smooth val="0"/>
          <c:extLst>
            <c:ext xmlns:c16="http://schemas.microsoft.com/office/drawing/2014/chart" uri="{C3380CC4-5D6E-409C-BE32-E72D297353CC}">
              <c16:uniqueId val="{00000007-117F-4E66-9347-8CAAAF6510F8}"/>
            </c:ext>
          </c:extLst>
        </c:ser>
        <c:dLbls>
          <c:showLegendKey val="0"/>
          <c:showVal val="0"/>
          <c:showCatName val="0"/>
          <c:showSerName val="0"/>
          <c:showPercent val="0"/>
          <c:showBubbleSize val="0"/>
        </c:dLbls>
        <c:marker val="1"/>
        <c:smooth val="0"/>
        <c:axId val="694591872"/>
        <c:axId val="694594176"/>
      </c:lineChart>
      <c:catAx>
        <c:axId val="694591872"/>
        <c:scaling>
          <c:orientation val="minMax"/>
        </c:scaling>
        <c:delete val="0"/>
        <c:axPos val="b"/>
        <c:numFmt formatCode="General" sourceLinked="1"/>
        <c:majorTickMark val="out"/>
        <c:minorTickMark val="none"/>
        <c:tickLblPos val="nextTo"/>
        <c:txPr>
          <a:bodyPr rot="-2700000"/>
          <a:lstStyle/>
          <a:p>
            <a:pPr>
              <a:defRPr/>
            </a:pPr>
            <a:endParaRPr lang="en-US"/>
          </a:p>
        </c:txPr>
        <c:crossAx val="694594176"/>
        <c:crosses val="autoZero"/>
        <c:auto val="1"/>
        <c:lblAlgn val="ctr"/>
        <c:lblOffset val="100"/>
        <c:noMultiLvlLbl val="0"/>
      </c:catAx>
      <c:valAx>
        <c:axId val="69459417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694591872"/>
        <c:crosses val="autoZero"/>
        <c:crossBetween val="between"/>
      </c:valAx>
      <c:valAx>
        <c:axId val="694723328"/>
        <c:scaling>
          <c:orientation val="minMax"/>
          <c:max val="5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694726016"/>
        <c:crosses val="max"/>
        <c:crossBetween val="between"/>
      </c:valAx>
      <c:catAx>
        <c:axId val="694726016"/>
        <c:scaling>
          <c:orientation val="minMax"/>
        </c:scaling>
        <c:delete val="1"/>
        <c:axPos val="b"/>
        <c:numFmt formatCode="General" sourceLinked="1"/>
        <c:majorTickMark val="out"/>
        <c:minorTickMark val="none"/>
        <c:tickLblPos val="nextTo"/>
        <c:crossAx val="694723328"/>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PAK!$E$1</c:f>
              <c:strCache>
                <c:ptCount val="1"/>
                <c:pt idx="0">
                  <c:v>% PLHIV on ART</c:v>
                </c:pt>
              </c:strCache>
            </c:strRef>
          </c:tx>
          <c:spPr>
            <a:solidFill>
              <a:srgbClr val="F26B73"/>
            </a:solidFill>
            <a:ln>
              <a:noFill/>
            </a:ln>
          </c:spPr>
          <c:invertIfNegative val="0"/>
          <c:dLbls>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7E-4C7F-B9E3-DF8405A4038F}"/>
                </c:ext>
              </c:extLst>
            </c:dLbl>
            <c:spPr>
              <a:noFill/>
              <a:ln>
                <a:noFill/>
              </a:ln>
              <a:effectLst/>
            </c:spPr>
            <c:dLblPos val="inBase"/>
            <c:showLegendKey val="0"/>
            <c:showVal val="0"/>
            <c:showCatName val="0"/>
            <c:showSerName val="0"/>
            <c:showPercent val="0"/>
            <c:showBubbleSize val="0"/>
            <c:extLst>
              <c:ext xmlns:c15="http://schemas.microsoft.com/office/drawing/2012/chart" uri="{CE6537A1-D6FC-4f65-9D91-7224C49458BB}">
                <c15:showLeaderLines val="1"/>
              </c:ext>
            </c:extLst>
          </c:dLbls>
          <c:cat>
            <c:strRef>
              <c:f>PAK!$C$7:$C$23</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PAK!$E$7:$E$23</c:f>
              <c:numCache>
                <c:formatCode>_-* #,##0_-;\-* #,##0_-;_-* "-"??_-;_-@_-</c:formatCode>
                <c:ptCount val="17"/>
                <c:pt idx="0">
                  <c:v>1.1088610000000001</c:v>
                </c:pt>
                <c:pt idx="1">
                  <c:v>0.835754</c:v>
                </c:pt>
                <c:pt idx="2">
                  <c:v>1.8355360000000001</c:v>
                </c:pt>
                <c:pt idx="3">
                  <c:v>2.1631809999999998</c:v>
                </c:pt>
                <c:pt idx="4">
                  <c:v>2.415724</c:v>
                </c:pt>
                <c:pt idx="5">
                  <c:v>2.8779370000000002</c:v>
                </c:pt>
                <c:pt idx="6">
                  <c:v>2.6069990000000001</c:v>
                </c:pt>
                <c:pt idx="7">
                  <c:v>3.5277699999999999</c:v>
                </c:pt>
                <c:pt idx="8">
                  <c:v>3.389662</c:v>
                </c:pt>
                <c:pt idx="9">
                  <c:v>4.4453699999999996</c:v>
                </c:pt>
                <c:pt idx="10">
                  <c:v>5.2230790000000002</c:v>
                </c:pt>
                <c:pt idx="11">
                  <c:v>6.4006449999999999</c:v>
                </c:pt>
                <c:pt idx="12">
                  <c:v>7.9133899999999997</c:v>
                </c:pt>
                <c:pt idx="13">
                  <c:v>9.5438310000000008</c:v>
                </c:pt>
                <c:pt idx="14">
                  <c:v>12.755774000000001</c:v>
                </c:pt>
                <c:pt idx="15">
                  <c:v>12.471524</c:v>
                </c:pt>
                <c:pt idx="16">
                  <c:v>14.007498999999999</c:v>
                </c:pt>
              </c:numCache>
            </c:numRef>
          </c:val>
          <c:extLst>
            <c:ext xmlns:c16="http://schemas.microsoft.com/office/drawing/2014/chart" uri="{C3380CC4-5D6E-409C-BE32-E72D297353CC}">
              <c16:uniqueId val="{00000009-707E-4C7F-B9E3-DF8405A4038F}"/>
            </c:ext>
          </c:extLst>
        </c:ser>
        <c:dLbls>
          <c:showLegendKey val="0"/>
          <c:showVal val="0"/>
          <c:showCatName val="0"/>
          <c:showSerName val="0"/>
          <c:showPercent val="0"/>
          <c:showBubbleSize val="0"/>
        </c:dLbls>
        <c:gapWidth val="60"/>
        <c:axId val="38974592"/>
        <c:axId val="38972416"/>
      </c:barChart>
      <c:lineChart>
        <c:grouping val="standard"/>
        <c:varyColors val="0"/>
        <c:ser>
          <c:idx val="0"/>
          <c:order val="0"/>
          <c:tx>
            <c:strRef>
              <c:f>PAK!$D$1</c:f>
              <c:strCache>
                <c:ptCount val="1"/>
                <c:pt idx="0">
                  <c:v> Number of people on ART </c:v>
                </c:pt>
              </c:strCache>
            </c:strRef>
          </c:tx>
          <c:spPr>
            <a:ln w="38100">
              <a:solidFill>
                <a:srgbClr val="00AEEF"/>
              </a:solidFill>
            </a:ln>
          </c:spPr>
          <c:marker>
            <c:symbol val="none"/>
          </c:marker>
          <c:dLbls>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9D-40A9-8A4D-D70D1D25FF61}"/>
                </c:ext>
              </c:extLst>
            </c:dLbl>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7E-4C7F-B9E3-DF8405A4038F}"/>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PAK!$C$7:$C$23</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PAK!$D$7:$D$23</c:f>
              <c:numCache>
                <c:formatCode>_-* #,##0_-;\-* #,##0_-;_-* "-"??_-;_-@_-</c:formatCode>
                <c:ptCount val="17"/>
                <c:pt idx="0">
                  <c:v>115</c:v>
                </c:pt>
                <c:pt idx="1">
                  <c:v>164</c:v>
                </c:pt>
                <c:pt idx="2">
                  <c:v>550</c:v>
                </c:pt>
                <c:pt idx="3">
                  <c:v>907</c:v>
                </c:pt>
                <c:pt idx="4">
                  <c:v>1320</c:v>
                </c:pt>
                <c:pt idx="5">
                  <c:v>1906</c:v>
                </c:pt>
                <c:pt idx="6">
                  <c:v>2018</c:v>
                </c:pt>
                <c:pt idx="7">
                  <c:v>3134</c:v>
                </c:pt>
                <c:pt idx="8">
                  <c:v>3412</c:v>
                </c:pt>
                <c:pt idx="9">
                  <c:v>5019</c:v>
                </c:pt>
                <c:pt idx="10">
                  <c:v>6564</c:v>
                </c:pt>
                <c:pt idx="11">
                  <c:v>8888</c:v>
                </c:pt>
                <c:pt idx="12">
                  <c:v>12046</c:v>
                </c:pt>
                <c:pt idx="13">
                  <c:v>15821</c:v>
                </c:pt>
                <c:pt idx="14">
                  <c:v>22947</c:v>
                </c:pt>
                <c:pt idx="15">
                  <c:v>24362</c:v>
                </c:pt>
                <c:pt idx="16">
                  <c:v>29626</c:v>
                </c:pt>
              </c:numCache>
            </c:numRef>
          </c:val>
          <c:smooth val="0"/>
          <c:extLst>
            <c:ext xmlns:c16="http://schemas.microsoft.com/office/drawing/2014/chart" uri="{C3380CC4-5D6E-409C-BE32-E72D297353CC}">
              <c16:uniqueId val="{0000000B-707E-4C7F-B9E3-DF8405A4038F}"/>
            </c:ext>
          </c:extLst>
        </c:ser>
        <c:dLbls>
          <c:showLegendKey val="0"/>
          <c:showVal val="0"/>
          <c:showCatName val="0"/>
          <c:showSerName val="0"/>
          <c:showPercent val="0"/>
          <c:showBubbleSize val="0"/>
        </c:dLbls>
        <c:marker val="1"/>
        <c:smooth val="0"/>
        <c:axId val="38964608"/>
        <c:axId val="38970496"/>
      </c:lineChart>
      <c:lineChart>
        <c:grouping val="standard"/>
        <c:varyColors val="0"/>
        <c:ser>
          <c:idx val="2"/>
          <c:order val="2"/>
          <c:tx>
            <c:strRef>
              <c:f>PAK!$F$1</c:f>
              <c:strCache>
                <c:ptCount val="1"/>
                <c:pt idx="0">
                  <c:v>% Lower</c:v>
                </c:pt>
              </c:strCache>
            </c:strRef>
          </c:tx>
          <c:spPr>
            <a:ln>
              <a:noFill/>
            </a:ln>
          </c:spPr>
          <c:marker>
            <c:symbol val="dash"/>
            <c:size val="8"/>
            <c:spPr>
              <a:solidFill>
                <a:sysClr val="windowText" lastClr="000000"/>
              </a:solidFill>
              <a:ln>
                <a:noFill/>
              </a:ln>
            </c:spPr>
          </c:marker>
          <c:cat>
            <c:strRef>
              <c:f>PAK!$C$7:$C$23</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PAK!$F$7:$F$23</c:f>
              <c:numCache>
                <c:formatCode>_-* #,##0_-;\-* #,##0_-;_-* "-"??_-;_-@_-</c:formatCode>
                <c:ptCount val="17"/>
                <c:pt idx="0">
                  <c:v>1.0240739999999999</c:v>
                </c:pt>
                <c:pt idx="1">
                  <c:v>0.77054800000000001</c:v>
                </c:pt>
                <c:pt idx="2">
                  <c:v>1.695133</c:v>
                </c:pt>
                <c:pt idx="3">
                  <c:v>2.0020609999999999</c:v>
                </c:pt>
                <c:pt idx="4">
                  <c:v>2.238486</c:v>
                </c:pt>
                <c:pt idx="5">
                  <c:v>2.6725690000000002</c:v>
                </c:pt>
                <c:pt idx="6">
                  <c:v>2.428938</c:v>
                </c:pt>
                <c:pt idx="7">
                  <c:v>3.2956240000000001</c:v>
                </c:pt>
                <c:pt idx="8">
                  <c:v>3.1756929999999999</c:v>
                </c:pt>
                <c:pt idx="9">
                  <c:v>4.1751529999999999</c:v>
                </c:pt>
                <c:pt idx="10">
                  <c:v>4.9178980000000001</c:v>
                </c:pt>
                <c:pt idx="11">
                  <c:v>6.0460909999999997</c:v>
                </c:pt>
                <c:pt idx="12">
                  <c:v>7.4917360000000004</c:v>
                </c:pt>
                <c:pt idx="13">
                  <c:v>9.0401330000000009</c:v>
                </c:pt>
                <c:pt idx="14">
                  <c:v>12.101516999999999</c:v>
                </c:pt>
                <c:pt idx="15">
                  <c:v>11.855931999999999</c:v>
                </c:pt>
                <c:pt idx="16">
                  <c:v>13.347924000000001</c:v>
                </c:pt>
              </c:numCache>
            </c:numRef>
          </c:val>
          <c:smooth val="0"/>
          <c:extLst>
            <c:ext xmlns:c16="http://schemas.microsoft.com/office/drawing/2014/chart" uri="{C3380CC4-5D6E-409C-BE32-E72D297353CC}">
              <c16:uniqueId val="{0000000C-707E-4C7F-B9E3-DF8405A4038F}"/>
            </c:ext>
          </c:extLst>
        </c:ser>
        <c:ser>
          <c:idx val="3"/>
          <c:order val="3"/>
          <c:tx>
            <c:strRef>
              <c:f>PAK!$G$1</c:f>
              <c:strCache>
                <c:ptCount val="1"/>
                <c:pt idx="0">
                  <c:v>%Upper</c:v>
                </c:pt>
              </c:strCache>
            </c:strRef>
          </c:tx>
          <c:spPr>
            <a:ln>
              <a:noFill/>
            </a:ln>
          </c:spPr>
          <c:marker>
            <c:symbol val="dash"/>
            <c:size val="8"/>
            <c:spPr>
              <a:solidFill>
                <a:sysClr val="windowText" lastClr="000000"/>
              </a:solidFill>
              <a:ln>
                <a:noFill/>
              </a:ln>
            </c:spPr>
          </c:marker>
          <c:cat>
            <c:strRef>
              <c:f>PAK!$C$7:$C$23</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PAK!$G$7:$G$23</c:f>
              <c:numCache>
                <c:formatCode>_-* #,##0_-;\-* #,##0_-;_-* "-"??_-;_-@_-</c:formatCode>
                <c:ptCount val="17"/>
                <c:pt idx="0">
                  <c:v>1.1874469999999999</c:v>
                </c:pt>
                <c:pt idx="1">
                  <c:v>0.89256999999999997</c:v>
                </c:pt>
                <c:pt idx="2">
                  <c:v>1.9614830000000001</c:v>
                </c:pt>
                <c:pt idx="3">
                  <c:v>2.3073790000000001</c:v>
                </c:pt>
                <c:pt idx="4">
                  <c:v>2.5728460000000002</c:v>
                </c:pt>
                <c:pt idx="5">
                  <c:v>3.0600130000000001</c:v>
                </c:pt>
                <c:pt idx="6">
                  <c:v>2.770578</c:v>
                </c:pt>
                <c:pt idx="7">
                  <c:v>3.742642</c:v>
                </c:pt>
                <c:pt idx="8">
                  <c:v>3.588781</c:v>
                </c:pt>
                <c:pt idx="9">
                  <c:v>4.6931839999999996</c:v>
                </c:pt>
                <c:pt idx="10">
                  <c:v>5.499625</c:v>
                </c:pt>
                <c:pt idx="11">
                  <c:v>6.7280040000000003</c:v>
                </c:pt>
                <c:pt idx="12">
                  <c:v>8.3014100000000006</c:v>
                </c:pt>
                <c:pt idx="13">
                  <c:v>9.9750460000000007</c:v>
                </c:pt>
                <c:pt idx="14">
                  <c:v>13.302607</c:v>
                </c:pt>
                <c:pt idx="15">
                  <c:v>12.970089</c:v>
                </c:pt>
                <c:pt idx="16">
                  <c:v>14.544947000000001</c:v>
                </c:pt>
              </c:numCache>
            </c:numRef>
          </c:val>
          <c:smooth val="0"/>
          <c:extLst>
            <c:ext xmlns:c16="http://schemas.microsoft.com/office/drawing/2014/chart" uri="{C3380CC4-5D6E-409C-BE32-E72D297353CC}">
              <c16:uniqueId val="{0000000D-707E-4C7F-B9E3-DF8405A4038F}"/>
            </c:ext>
          </c:extLst>
        </c:ser>
        <c:dLbls>
          <c:showLegendKey val="0"/>
          <c:showVal val="0"/>
          <c:showCatName val="0"/>
          <c:showSerName val="0"/>
          <c:showPercent val="0"/>
          <c:showBubbleSize val="0"/>
        </c:dLbls>
        <c:hiLowLines/>
        <c:marker val="1"/>
        <c:smooth val="0"/>
        <c:axId val="38974592"/>
        <c:axId val="38972416"/>
      </c:lineChart>
      <c:catAx>
        <c:axId val="38964608"/>
        <c:scaling>
          <c:orientation val="minMax"/>
        </c:scaling>
        <c:delete val="0"/>
        <c:axPos val="b"/>
        <c:numFmt formatCode="General" sourceLinked="1"/>
        <c:majorTickMark val="out"/>
        <c:minorTickMark val="none"/>
        <c:tickLblPos val="nextTo"/>
        <c:txPr>
          <a:bodyPr rot="-2700000"/>
          <a:lstStyle/>
          <a:p>
            <a:pPr>
              <a:defRPr/>
            </a:pPr>
            <a:endParaRPr lang="en-US"/>
          </a:p>
        </c:txPr>
        <c:crossAx val="38970496"/>
        <c:crosses val="autoZero"/>
        <c:auto val="1"/>
        <c:lblAlgn val="ctr"/>
        <c:lblOffset val="100"/>
        <c:noMultiLvlLbl val="0"/>
      </c:catAx>
      <c:valAx>
        <c:axId val="38970496"/>
        <c:scaling>
          <c:orientation val="minMax"/>
          <c:max val="300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964608"/>
        <c:crosses val="autoZero"/>
        <c:crossBetween val="between"/>
      </c:valAx>
      <c:valAx>
        <c:axId val="38972416"/>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38974592"/>
        <c:crosses val="max"/>
        <c:crossBetween val="between"/>
        <c:majorUnit val="20"/>
      </c:valAx>
      <c:catAx>
        <c:axId val="38974592"/>
        <c:scaling>
          <c:orientation val="minMax"/>
        </c:scaling>
        <c:delete val="1"/>
        <c:axPos val="b"/>
        <c:numFmt formatCode="General" sourceLinked="1"/>
        <c:majorTickMark val="out"/>
        <c:minorTickMark val="none"/>
        <c:tickLblPos val="nextTo"/>
        <c:crossAx val="3897241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1</c:v>
                  </c:pt>
                  <c:pt idx="1">
                    <c:v>1</c:v>
                  </c:pt>
                  <c:pt idx="2">
                    <c:v>0</c:v>
                  </c:pt>
                </c:numCache>
              </c:numRef>
            </c:plus>
            <c:minus>
              <c:numRef>
                <c:f>'Cascade_Women vs Men'!$D$8:$D$10</c:f>
                <c:numCache>
                  <c:formatCode>General</c:formatCode>
                  <c:ptCount val="3"/>
                  <c:pt idx="0">
                    <c:v>1</c:v>
                  </c:pt>
                  <c:pt idx="1">
                    <c:v>1</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22</c:v>
                </c:pt>
                <c:pt idx="1">
                  <c:v>17</c:v>
                </c:pt>
                <c:pt idx="2">
                  <c:v>0</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1</c:v>
                  </c:pt>
                  <c:pt idx="1">
                    <c:v>1</c:v>
                  </c:pt>
                  <c:pt idx="2">
                    <c:v>0</c:v>
                  </c:pt>
                </c:numCache>
              </c:numRef>
            </c:plus>
            <c:minus>
              <c:numRef>
                <c:f>'Cascade_Women vs Men'!$F$8:$F$10</c:f>
                <c:numCache>
                  <c:formatCode>General</c:formatCode>
                  <c:ptCount val="3"/>
                  <c:pt idx="0">
                    <c:v>1</c:v>
                  </c:pt>
                  <c:pt idx="1">
                    <c:v>0</c:v>
                  </c:pt>
                  <c:pt idx="2">
                    <c:v>0</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22</c:v>
                </c:pt>
                <c:pt idx="1">
                  <c:v>12</c:v>
                </c:pt>
                <c:pt idx="2">
                  <c:v>0</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PAK_22!$B$3</c:f>
              <c:strCache>
                <c:ptCount val="1"/>
                <c:pt idx="0">
                  <c:v>Estimate</c:v>
                </c:pt>
              </c:strCache>
            </c:strRef>
          </c:tx>
          <c:spPr>
            <a:solidFill>
              <a:srgbClr val="00A99A"/>
            </a:solidFill>
          </c:spPr>
          <c:invertIfNegative val="0"/>
          <c:dLbls>
            <c:dLbl>
              <c:idx val="0"/>
              <c:tx>
                <c:rich>
                  <a:bodyPr/>
                  <a:lstStyle/>
                  <a:p>
                    <a:r>
                      <a:rPr lang="en-US"/>
                      <a:t>210 000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D42-4DD9-BEBC-6C615EB9DE9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adults 15+
living with HIV</c:v>
                </c:pt>
                <c:pt idx="1">
                  <c:v>Number of adults receiving ART</c:v>
                </c:pt>
                <c:pt idx="2">
                  <c:v>ART coverage (%)</c:v>
                </c:pt>
              </c:strCache>
            </c:strRef>
          </c:cat>
          <c:val>
            <c:numRef>
              <c:f>PAK_22!$B$4:$B$6</c:f>
              <c:numCache>
                <c:formatCode>General</c:formatCode>
                <c:ptCount val="3"/>
                <c:pt idx="0" formatCode="_(* #,##0_);_(* \(#,##0\);_(* &quot;-&quot;??_);_(@_)">
                  <c:v>206887</c:v>
                </c:pt>
              </c:numCache>
            </c:numRef>
          </c:val>
          <c:extLst>
            <c:ext xmlns:c16="http://schemas.microsoft.com/office/drawing/2014/chart" uri="{C3380CC4-5D6E-409C-BE32-E72D297353CC}">
              <c16:uniqueId val="{00000000-41DE-43A9-8857-7DA9D0869D3E}"/>
            </c:ext>
          </c:extLst>
        </c:ser>
        <c:ser>
          <c:idx val="3"/>
          <c:order val="3"/>
          <c:tx>
            <c:strRef>
              <c:f>PAK_22!$E$3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DE-43A9-8857-7DA9D0869D3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adults 15+
living with HIV</c:v>
                </c:pt>
                <c:pt idx="1">
                  <c:v>Number of adults receiving ART</c:v>
                </c:pt>
                <c:pt idx="2">
                  <c:v>ART coverage (%)</c:v>
                </c:pt>
              </c:strCache>
            </c:strRef>
          </c:cat>
          <c:val>
            <c:numRef>
              <c:f>PAK_22!$E$4:$E$6</c:f>
              <c:numCache>
                <c:formatCode>_(* #,##0_);_(* \(#,##0\);_(* "-"??_);_(@_)</c:formatCode>
                <c:ptCount val="3"/>
                <c:pt idx="1">
                  <c:v>27160</c:v>
                </c:pt>
              </c:numCache>
            </c:numRef>
          </c:val>
          <c:extLst>
            <c:ext xmlns:c16="http://schemas.microsoft.com/office/drawing/2014/chart" uri="{C3380CC4-5D6E-409C-BE32-E72D297353CC}">
              <c16:uniqueId val="{00000002-41DE-43A9-8857-7DA9D0869D3E}"/>
            </c:ext>
          </c:extLst>
        </c:ser>
        <c:dLbls>
          <c:showLegendKey val="0"/>
          <c:showVal val="0"/>
          <c:showCatName val="0"/>
          <c:showSerName val="0"/>
          <c:showPercent val="0"/>
          <c:showBubbleSize val="0"/>
        </c:dLbls>
        <c:gapWidth val="90"/>
        <c:overlap val="100"/>
        <c:axId val="214377216"/>
        <c:axId val="214378752"/>
      </c:barChart>
      <c:barChart>
        <c:barDir val="col"/>
        <c:grouping val="clustered"/>
        <c:varyColors val="0"/>
        <c:ser>
          <c:idx val="4"/>
          <c:order val="4"/>
          <c:tx>
            <c:strRef>
              <c:f>PAK_22!$F$3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DE-43A9-8857-7DA9D0869D3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adults 15+
living with HIV</c:v>
                </c:pt>
                <c:pt idx="1">
                  <c:v>Number of adults receiving ART</c:v>
                </c:pt>
                <c:pt idx="2">
                  <c:v>ART coverage (%)</c:v>
                </c:pt>
              </c:strCache>
            </c:strRef>
          </c:cat>
          <c:val>
            <c:numRef>
              <c:f>PAK_22!$F$4:$F$6</c:f>
              <c:numCache>
                <c:formatCode>General</c:formatCode>
                <c:ptCount val="3"/>
                <c:pt idx="2" formatCode="#,##0">
                  <c:v>13.127939</c:v>
                </c:pt>
              </c:numCache>
            </c:numRef>
          </c:val>
          <c:extLst>
            <c:ext xmlns:c16="http://schemas.microsoft.com/office/drawing/2014/chart" uri="{C3380CC4-5D6E-409C-BE32-E72D297353CC}">
              <c16:uniqueId val="{00000004-41DE-43A9-8857-7DA9D0869D3E}"/>
            </c:ext>
          </c:extLst>
        </c:ser>
        <c:dLbls>
          <c:showLegendKey val="0"/>
          <c:showVal val="0"/>
          <c:showCatName val="0"/>
          <c:showSerName val="0"/>
          <c:showPercent val="0"/>
          <c:showBubbleSize val="0"/>
        </c:dLbls>
        <c:gapWidth val="90"/>
        <c:axId val="214395136"/>
        <c:axId val="214393216"/>
      </c:barChart>
      <c:lineChart>
        <c:grouping val="standard"/>
        <c:varyColors val="0"/>
        <c:ser>
          <c:idx val="1"/>
          <c:order val="1"/>
          <c:tx>
            <c:strRef>
              <c:f>PAK_22!$C$3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41DE-43A9-8857-7DA9D0869D3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adults 15+
living with HIV</c:v>
                </c:pt>
                <c:pt idx="1">
                  <c:v>Number of adults receiving ART</c:v>
                </c:pt>
                <c:pt idx="2">
                  <c:v>ART coverage (%)</c:v>
                </c:pt>
              </c:strCache>
            </c:strRef>
          </c:cat>
          <c:val>
            <c:numRef>
              <c:f>PAK_22!$C$4:$C$6</c:f>
              <c:numCache>
                <c:formatCode>General</c:formatCode>
                <c:ptCount val="3"/>
                <c:pt idx="0" formatCode="_(* #,##0_);_(* \(#,##0\);_(* &quot;-&quot;??_);_(@_)">
                  <c:v>197233</c:v>
                </c:pt>
              </c:numCache>
            </c:numRef>
          </c:val>
          <c:smooth val="0"/>
          <c:extLst>
            <c:ext xmlns:c16="http://schemas.microsoft.com/office/drawing/2014/chart" uri="{C3380CC4-5D6E-409C-BE32-E72D297353CC}">
              <c16:uniqueId val="{00000006-41DE-43A9-8857-7DA9D0869D3E}"/>
            </c:ext>
          </c:extLst>
        </c:ser>
        <c:ser>
          <c:idx val="2"/>
          <c:order val="2"/>
          <c:tx>
            <c:strRef>
              <c:f>PAK_22!$D$3</c:f>
              <c:strCache>
                <c:ptCount val="1"/>
                <c:pt idx="0">
                  <c:v>Upper estimate</c:v>
                </c:pt>
              </c:strCache>
            </c:strRef>
          </c:tx>
          <c:marker>
            <c:symbol val="dash"/>
            <c:size val="10"/>
            <c:spPr>
              <a:solidFill>
                <a:schemeClr val="tx1"/>
              </a:solidFill>
              <a:ln>
                <a:noFill/>
              </a:ln>
            </c:spPr>
          </c:marker>
          <c:cat>
            <c:strRef>
              <c:f>PAK_22!$A$4:$A$6</c:f>
              <c:strCache>
                <c:ptCount val="3"/>
                <c:pt idx="0">
                  <c:v>Estimated number
of adults 15+
living with HIV</c:v>
                </c:pt>
                <c:pt idx="1">
                  <c:v>Number of adults receiving ART</c:v>
                </c:pt>
                <c:pt idx="2">
                  <c:v>ART coverage (%)</c:v>
                </c:pt>
              </c:strCache>
            </c:strRef>
          </c:cat>
          <c:val>
            <c:numRef>
              <c:f>PAK_22!$D$4:$D$6</c:f>
              <c:numCache>
                <c:formatCode>General</c:formatCode>
                <c:ptCount val="3"/>
                <c:pt idx="0" formatCode="_(* #,##0_);_(* \(#,##0\);_(* &quot;-&quot;??_);_(@_)">
                  <c:v>214772</c:v>
                </c:pt>
              </c:numCache>
            </c:numRef>
          </c:val>
          <c:smooth val="0"/>
          <c:extLst>
            <c:ext xmlns:c16="http://schemas.microsoft.com/office/drawing/2014/chart" uri="{C3380CC4-5D6E-409C-BE32-E72D297353CC}">
              <c16:uniqueId val="{00000007-41DE-43A9-8857-7DA9D0869D3E}"/>
            </c:ext>
          </c:extLst>
        </c:ser>
        <c:dLbls>
          <c:showLegendKey val="0"/>
          <c:showVal val="0"/>
          <c:showCatName val="0"/>
          <c:showSerName val="0"/>
          <c:showPercent val="0"/>
          <c:showBubbleSize val="0"/>
        </c:dLbls>
        <c:hiLowLines/>
        <c:marker val="1"/>
        <c:smooth val="0"/>
        <c:axId val="214377216"/>
        <c:axId val="214378752"/>
      </c:lineChart>
      <c:lineChart>
        <c:grouping val="standard"/>
        <c:varyColors val="0"/>
        <c:ser>
          <c:idx val="5"/>
          <c:order val="5"/>
          <c:tx>
            <c:strRef>
              <c:f>PAK_22!$G$3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41DE-43A9-8857-7DA9D0869D3E}"/>
              </c:ext>
            </c:extLst>
          </c:dPt>
          <c:cat>
            <c:strRef>
              <c:f>PAK_22!$A$4:$A$6</c:f>
              <c:strCache>
                <c:ptCount val="3"/>
                <c:pt idx="0">
                  <c:v>Estimated number
of adults 15+
living with HIV</c:v>
                </c:pt>
                <c:pt idx="1">
                  <c:v>Number of adults receiving ART</c:v>
                </c:pt>
                <c:pt idx="2">
                  <c:v>ART coverage (%)</c:v>
                </c:pt>
              </c:strCache>
            </c:strRef>
          </c:cat>
          <c:val>
            <c:numRef>
              <c:f>PAK_22!$G$4:$G$6</c:f>
              <c:numCache>
                <c:formatCode>General</c:formatCode>
                <c:ptCount val="3"/>
                <c:pt idx="2" formatCode="#,##0">
                  <c:v>12.515347999999999</c:v>
                </c:pt>
              </c:numCache>
            </c:numRef>
          </c:val>
          <c:smooth val="0"/>
          <c:extLst>
            <c:ext xmlns:c16="http://schemas.microsoft.com/office/drawing/2014/chart" uri="{C3380CC4-5D6E-409C-BE32-E72D297353CC}">
              <c16:uniqueId val="{00000009-41DE-43A9-8857-7DA9D0869D3E}"/>
            </c:ext>
          </c:extLst>
        </c:ser>
        <c:ser>
          <c:idx val="6"/>
          <c:order val="6"/>
          <c:tx>
            <c:strRef>
              <c:f>PAK_22!$H$3</c:f>
              <c:strCache>
                <c:ptCount val="1"/>
                <c:pt idx="0">
                  <c:v>ART Upper estimate</c:v>
                </c:pt>
              </c:strCache>
            </c:strRef>
          </c:tx>
          <c:marker>
            <c:symbol val="dash"/>
            <c:size val="10"/>
            <c:spPr>
              <a:solidFill>
                <a:schemeClr val="tx1"/>
              </a:solidFill>
              <a:ln>
                <a:noFill/>
              </a:ln>
            </c:spPr>
          </c:marker>
          <c:cat>
            <c:strRef>
              <c:f>PAK_22!$A$4:$A$6</c:f>
              <c:strCache>
                <c:ptCount val="3"/>
                <c:pt idx="0">
                  <c:v>Estimated number
of adults 15+
living with HIV</c:v>
                </c:pt>
                <c:pt idx="1">
                  <c:v>Number of adults receiving ART</c:v>
                </c:pt>
                <c:pt idx="2">
                  <c:v>ART coverage (%)</c:v>
                </c:pt>
              </c:strCache>
            </c:strRef>
          </c:cat>
          <c:val>
            <c:numRef>
              <c:f>PAK_22!$H$4:$H$6</c:f>
              <c:numCache>
                <c:formatCode>General</c:formatCode>
                <c:ptCount val="3"/>
                <c:pt idx="2" formatCode="#,##0">
                  <c:v>13.628278999999999</c:v>
                </c:pt>
              </c:numCache>
            </c:numRef>
          </c:val>
          <c:smooth val="0"/>
          <c:extLst>
            <c:ext xmlns:c16="http://schemas.microsoft.com/office/drawing/2014/chart" uri="{C3380CC4-5D6E-409C-BE32-E72D297353CC}">
              <c16:uniqueId val="{0000000A-41DE-43A9-8857-7DA9D0869D3E}"/>
            </c:ext>
          </c:extLst>
        </c:ser>
        <c:dLbls>
          <c:showLegendKey val="0"/>
          <c:showVal val="0"/>
          <c:showCatName val="0"/>
          <c:showSerName val="0"/>
          <c:showPercent val="0"/>
          <c:showBubbleSize val="0"/>
        </c:dLbls>
        <c:hiLowLines/>
        <c:marker val="1"/>
        <c:smooth val="0"/>
        <c:axId val="214395136"/>
        <c:axId val="214393216"/>
      </c:lineChart>
      <c:catAx>
        <c:axId val="214377216"/>
        <c:scaling>
          <c:orientation val="minMax"/>
        </c:scaling>
        <c:delete val="0"/>
        <c:axPos val="b"/>
        <c:numFmt formatCode="General" sourceLinked="0"/>
        <c:majorTickMark val="out"/>
        <c:minorTickMark val="none"/>
        <c:tickLblPos val="nextTo"/>
        <c:crossAx val="214378752"/>
        <c:crosses val="autoZero"/>
        <c:auto val="1"/>
        <c:lblAlgn val="ctr"/>
        <c:lblOffset val="100"/>
        <c:noMultiLvlLbl val="0"/>
      </c:catAx>
      <c:valAx>
        <c:axId val="21437875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4377216"/>
        <c:crosses val="autoZero"/>
        <c:crossBetween val="between"/>
      </c:valAx>
      <c:valAx>
        <c:axId val="21439321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4395136"/>
        <c:crosses val="max"/>
        <c:crossBetween val="between"/>
        <c:majorUnit val="20"/>
      </c:valAx>
      <c:catAx>
        <c:axId val="214395136"/>
        <c:scaling>
          <c:orientation val="minMax"/>
        </c:scaling>
        <c:delete val="1"/>
        <c:axPos val="b"/>
        <c:numFmt formatCode="General" sourceLinked="1"/>
        <c:majorTickMark val="out"/>
        <c:minorTickMark val="none"/>
        <c:tickLblPos val="nextTo"/>
        <c:crossAx val="214393216"/>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99562554680664"/>
          <c:y val="5.1862712320879661E-2"/>
          <c:w val="0.81817062797705853"/>
          <c:h val="0.64469081121804217"/>
        </c:manualLayout>
      </c:layout>
      <c:barChart>
        <c:barDir val="col"/>
        <c:grouping val="clustered"/>
        <c:varyColors val="0"/>
        <c:ser>
          <c:idx val="1"/>
          <c:order val="0"/>
          <c:tx>
            <c:strRef>
              <c:f>PAK!$A$2</c:f>
              <c:strCache>
                <c:ptCount val="1"/>
                <c:pt idx="0">
                  <c:v>Pakistan</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16E1-46AB-B8B6-03B55A7474CC}"/>
              </c:ext>
            </c:extLst>
          </c:dPt>
          <c:dPt>
            <c:idx val="1"/>
            <c:invertIfNegative val="0"/>
            <c:bubble3D val="0"/>
            <c:spPr>
              <a:solidFill>
                <a:srgbClr val="F26B73"/>
              </a:solidFill>
              <a:ln>
                <a:noFill/>
              </a:ln>
            </c:spPr>
            <c:extLst>
              <c:ext xmlns:c16="http://schemas.microsoft.com/office/drawing/2014/chart" uri="{C3380CC4-5D6E-409C-BE32-E72D297353CC}">
                <c16:uniqueId val="{00000003-16E1-46AB-B8B6-03B55A7474CC}"/>
              </c:ext>
            </c:extLst>
          </c:dPt>
          <c:dPt>
            <c:idx val="3"/>
            <c:invertIfNegative val="0"/>
            <c:bubble3D val="0"/>
            <c:spPr>
              <a:solidFill>
                <a:srgbClr val="00A99A"/>
              </a:solidFill>
              <a:ln>
                <a:noFill/>
              </a:ln>
            </c:spPr>
            <c:extLst>
              <c:ext xmlns:c16="http://schemas.microsoft.com/office/drawing/2014/chart" uri="{C3380CC4-5D6E-409C-BE32-E72D297353CC}">
                <c16:uniqueId val="{00000005-16E1-46AB-B8B6-03B55A7474CC}"/>
              </c:ext>
            </c:extLst>
          </c:dPt>
          <c:dPt>
            <c:idx val="4"/>
            <c:invertIfNegative val="0"/>
            <c:bubble3D val="0"/>
            <c:spPr>
              <a:solidFill>
                <a:srgbClr val="78A7B7"/>
              </a:solidFill>
              <a:ln>
                <a:noFill/>
              </a:ln>
            </c:spPr>
            <c:extLst>
              <c:ext xmlns:c16="http://schemas.microsoft.com/office/drawing/2014/chart" uri="{C3380CC4-5D6E-409C-BE32-E72D297353CC}">
                <c16:uniqueId val="{00000007-16E1-46AB-B8B6-03B55A7474CC}"/>
              </c:ext>
            </c:extLst>
          </c:dPt>
          <c:dPt>
            <c:idx val="5"/>
            <c:invertIfNegative val="0"/>
            <c:bubble3D val="0"/>
            <c:spPr>
              <a:solidFill>
                <a:srgbClr val="CDC884"/>
              </a:solidFill>
              <a:ln>
                <a:noFill/>
              </a:ln>
            </c:spPr>
            <c:extLst>
              <c:ext xmlns:c16="http://schemas.microsoft.com/office/drawing/2014/chart" uri="{C3380CC4-5D6E-409C-BE32-E72D297353CC}">
                <c16:uniqueId val="{00000009-16E1-46AB-B8B6-03B55A7474CC}"/>
              </c:ext>
            </c:extLst>
          </c:dPt>
          <c:dLbls>
            <c:dLbl>
              <c:idx val="0"/>
              <c:tx>
                <c:rich>
                  <a:bodyPr/>
                  <a:lstStyle/>
                  <a:p>
                    <a:r>
                      <a:rPr lang="en-US"/>
                      <a:t>210,000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6E1-46AB-B8B6-03B55A7474CC}"/>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6E1-46AB-B8B6-03B55A7474CC}"/>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PAK!$B$1:$F$1</c:f>
              <c:strCache>
                <c:ptCount val="5"/>
                <c:pt idx="0">
                  <c:v>Estimated PLHIV</c:v>
                </c:pt>
                <c:pt idx="1">
                  <c:v>PLHIV who
know their status</c:v>
                </c:pt>
                <c:pt idx="2">
                  <c:v>PLHIV 
on ART</c:v>
                </c:pt>
                <c:pt idx="3">
                  <c:v>PLHIV tested 
for viral load</c:v>
                </c:pt>
                <c:pt idx="4">
                  <c:v>PLHIV with 
suppressed viral load *</c:v>
                </c:pt>
              </c:strCache>
            </c:strRef>
          </c:cat>
          <c:val>
            <c:numRef>
              <c:f>PAK!$B$2:$F$2</c:f>
              <c:numCache>
                <c:formatCode>General</c:formatCode>
                <c:ptCount val="5"/>
                <c:pt idx="0">
                  <c:v>211501</c:v>
                </c:pt>
                <c:pt idx="1">
                  <c:v>49584</c:v>
                </c:pt>
                <c:pt idx="2">
                  <c:v>29626</c:v>
                </c:pt>
                <c:pt idx="3">
                  <c:v>0</c:v>
                </c:pt>
                <c:pt idx="4">
                  <c:v>16719.583879999998</c:v>
                </c:pt>
              </c:numCache>
            </c:numRef>
          </c:val>
          <c:extLst>
            <c:ext xmlns:c16="http://schemas.microsoft.com/office/drawing/2014/chart" uri="{C3380CC4-5D6E-409C-BE32-E72D297353CC}">
              <c16:uniqueId val="{0000000A-16E1-46AB-B8B6-03B55A7474CC}"/>
            </c:ext>
          </c:extLst>
        </c:ser>
        <c:dLbls>
          <c:showLegendKey val="0"/>
          <c:showVal val="0"/>
          <c:showCatName val="0"/>
          <c:showSerName val="0"/>
          <c:showPercent val="0"/>
          <c:showBubbleSize val="0"/>
        </c:dLbls>
        <c:gapWidth val="100"/>
        <c:overlap val="100"/>
        <c:axId val="288036352"/>
        <c:axId val="288037888"/>
      </c:barChart>
      <c:catAx>
        <c:axId val="288036352"/>
        <c:scaling>
          <c:orientation val="minMax"/>
        </c:scaling>
        <c:delete val="0"/>
        <c:axPos val="b"/>
        <c:numFmt formatCode="General" sourceLinked="1"/>
        <c:majorTickMark val="out"/>
        <c:minorTickMark val="none"/>
        <c:tickLblPos val="nextTo"/>
        <c:crossAx val="288037888"/>
        <c:crosses val="autoZero"/>
        <c:auto val="1"/>
        <c:lblAlgn val="ctr"/>
        <c:lblOffset val="100"/>
        <c:noMultiLvlLbl val="0"/>
      </c:catAx>
      <c:valAx>
        <c:axId val="288037888"/>
        <c:scaling>
          <c:orientation val="minMax"/>
          <c:min val="0"/>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5.9431807135219199E-4"/>
              <c:y val="0.19604768153980753"/>
            </c:manualLayout>
          </c:layout>
          <c:overlay val="0"/>
        </c:title>
        <c:numFmt formatCode="General" sourceLinked="1"/>
        <c:majorTickMark val="out"/>
        <c:minorTickMark val="none"/>
        <c:tickLblPos val="nextTo"/>
        <c:crossAx val="288036352"/>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Pakistan!$C$2</c:f>
              <c:strCache>
                <c:ptCount val="1"/>
                <c:pt idx="0">
                  <c:v>Progress (%)</c:v>
                </c:pt>
              </c:strCache>
            </c:strRef>
          </c:tx>
          <c:spPr>
            <a:solidFill>
              <a:srgbClr val="009999"/>
            </a:solidFill>
            <a:ln>
              <a:noFill/>
            </a:ln>
            <a:effectLst/>
          </c:spPr>
          <c:invertIfNegative val="0"/>
          <c:dLbls>
            <c:dLbl>
              <c:idx val="2"/>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1BA-4947-A427-AB5986C6E1C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Pakistan!$B$3:$B$5</c:f>
              <c:strCache>
                <c:ptCount val="3"/>
                <c:pt idx="0">
                  <c:v>PLHIV who know
their status</c:v>
                </c:pt>
                <c:pt idx="1">
                  <c:v>PLHIV on 
treatment</c:v>
                </c:pt>
                <c:pt idx="2">
                  <c:v>PLHIV with suppressed
viral load</c:v>
                </c:pt>
              </c:strCache>
            </c:strRef>
          </c:cat>
          <c:val>
            <c:numRef>
              <c:f>Pakistan!$C$3:$C$5</c:f>
              <c:numCache>
                <c:formatCode>_(* #,##0_);_(* \(#,##0\);_(* "-"??_);_(@_)</c:formatCode>
                <c:ptCount val="3"/>
                <c:pt idx="0">
                  <c:v>23.443860999999998</c:v>
                </c:pt>
                <c:pt idx="1">
                  <c:v>14.007498999999999</c:v>
                </c:pt>
                <c:pt idx="2">
                  <c:v>0</c:v>
                </c:pt>
              </c:numCache>
            </c:numRef>
          </c:val>
          <c:extLst>
            <c:ext xmlns:c16="http://schemas.microsoft.com/office/drawing/2014/chart" uri="{C3380CC4-5D6E-409C-BE32-E72D297353CC}">
              <c16:uniqueId val="{00000000-C6E3-482F-A071-71C5F2F86E71}"/>
            </c:ext>
          </c:extLst>
        </c:ser>
        <c:ser>
          <c:idx val="1"/>
          <c:order val="1"/>
          <c:tx>
            <c:strRef>
              <c:f>Pakistan!$D$2</c:f>
              <c:strCache>
                <c:ptCount val="1"/>
                <c:pt idx="0">
                  <c:v>Gap</c:v>
                </c:pt>
              </c:strCache>
            </c:strRef>
          </c:tx>
          <c:spPr>
            <a:pattFill prst="dkDnDiag">
              <a:fgClr>
                <a:srgbClr val="BFBFBF"/>
              </a:fgClr>
              <a:bgClr>
                <a:schemeClr val="bg1"/>
              </a:bgClr>
            </a:pattFill>
            <a:ln>
              <a:noFill/>
            </a:ln>
            <a:effectLst/>
          </c:spPr>
          <c:invertIfNegative val="0"/>
          <c:cat>
            <c:strRef>
              <c:f>Pakistan!$B$3:$B$5</c:f>
              <c:strCache>
                <c:ptCount val="3"/>
                <c:pt idx="0">
                  <c:v>PLHIV who know
their status</c:v>
                </c:pt>
                <c:pt idx="1">
                  <c:v>PLHIV on 
treatment</c:v>
                </c:pt>
                <c:pt idx="2">
                  <c:v>PLHIV with suppressed
viral load</c:v>
                </c:pt>
              </c:strCache>
            </c:strRef>
          </c:cat>
          <c:val>
            <c:numRef>
              <c:f>Pakistan!$D$3:$D$5</c:f>
              <c:numCache>
                <c:formatCode>_(* #,##0_);_(* \(#,##0\);_(* "-"??_);_(@_)</c:formatCode>
                <c:ptCount val="3"/>
                <c:pt idx="0">
                  <c:v>71.556139000000002</c:v>
                </c:pt>
                <c:pt idx="1">
                  <c:v>75.992501000000004</c:v>
                </c:pt>
                <c:pt idx="2">
                  <c:v>86</c:v>
                </c:pt>
              </c:numCache>
            </c:numRef>
          </c:val>
          <c:extLst>
            <c:ext xmlns:c16="http://schemas.microsoft.com/office/drawing/2014/chart" uri="{C3380CC4-5D6E-409C-BE32-E72D297353CC}">
              <c16:uniqueId val="{00000001-C6E3-482F-A071-71C5F2F86E71}"/>
            </c:ext>
          </c:extLst>
        </c:ser>
        <c:dLbls>
          <c:showLegendKey val="0"/>
          <c:showVal val="0"/>
          <c:showCatName val="0"/>
          <c:showSerName val="0"/>
          <c:showPercent val="0"/>
          <c:showBubbleSize val="0"/>
        </c:dLbls>
        <c:gapWidth val="150"/>
        <c:overlap val="100"/>
        <c:axId val="140366208"/>
        <c:axId val="140367744"/>
      </c:barChart>
      <c:scatterChart>
        <c:scatterStyle val="lineMarker"/>
        <c:varyColors val="0"/>
        <c:ser>
          <c:idx val="2"/>
          <c:order val="2"/>
          <c:tx>
            <c:strRef>
              <c:f>Pakistan!$E$2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Pakistan!$B$3:$B$5</c:f>
              <c:strCache>
                <c:ptCount val="3"/>
                <c:pt idx="0">
                  <c:v>PLHIV who know
their status</c:v>
                </c:pt>
                <c:pt idx="1">
                  <c:v>PLHIV on 
treatment</c:v>
                </c:pt>
                <c:pt idx="2">
                  <c:v>PLHIV with suppressed
viral load</c:v>
                </c:pt>
              </c:strCache>
            </c:strRef>
          </c:xVal>
          <c:yVal>
            <c:numRef>
              <c:f>Pakistan!$E$3:$E$5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C6E3-482F-A071-71C5F2F86E71}"/>
            </c:ext>
          </c:extLst>
        </c:ser>
        <c:dLbls>
          <c:showLegendKey val="0"/>
          <c:showVal val="0"/>
          <c:showCatName val="0"/>
          <c:showSerName val="0"/>
          <c:showPercent val="0"/>
          <c:showBubbleSize val="0"/>
        </c:dLbls>
        <c:axId val="140366208"/>
        <c:axId val="140367744"/>
      </c:scatterChart>
      <c:catAx>
        <c:axId val="14036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367744"/>
        <c:crosses val="autoZero"/>
        <c:auto val="1"/>
        <c:lblAlgn val="ctr"/>
        <c:lblOffset val="100"/>
        <c:noMultiLvlLbl val="0"/>
      </c:catAx>
      <c:valAx>
        <c:axId val="14036774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36620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PAK!$W$32:$W$33</c:f>
              <c:strCache>
                <c:ptCount val="2"/>
                <c:pt idx="0">
                  <c:v>National*</c:v>
                </c:pt>
                <c:pt idx="1">
                  <c:v>Larkana</c:v>
                </c:pt>
              </c:strCache>
            </c:strRef>
          </c:cat>
          <c:val>
            <c:numRef>
              <c:f>PAK!$X$32:$X$33</c:f>
              <c:numCache>
                <c:formatCode>General</c:formatCode>
                <c:ptCount val="2"/>
                <c:pt idx="0">
                  <c:v>7.1</c:v>
                </c:pt>
                <c:pt idx="1">
                  <c:v>18.2</c:v>
                </c:pt>
              </c:numCache>
            </c:numRef>
          </c:val>
          <c:extLst>
            <c:ext xmlns:c16="http://schemas.microsoft.com/office/drawing/2014/chart" uri="{C3380CC4-5D6E-409C-BE32-E72D297353CC}">
              <c16:uniqueId val="{00000000-5E5B-4CB7-8388-772DD9CE0A91}"/>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PAK_22!$B$3</c:f>
              <c:strCache>
                <c:ptCount val="1"/>
                <c:pt idx="0">
                  <c:v>Estimate</c:v>
                </c:pt>
              </c:strCache>
            </c:strRef>
          </c:tx>
          <c:spPr>
            <a:solidFill>
              <a:srgbClr val="00A99A"/>
            </a:solidFill>
          </c:spPr>
          <c:invertIfNegative val="0"/>
          <c:dLbls>
            <c:dLbl>
              <c:idx val="0"/>
              <c:tx>
                <c:rich>
                  <a:bodyPr/>
                  <a:lstStyle/>
                  <a:p>
                    <a:r>
                      <a:rPr lang="en-US"/>
                      <a:t>2,500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F84-4237-83B0-7A1914FC2E4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pregnant women 
living with HIV</c:v>
                </c:pt>
                <c:pt idx="1">
                  <c:v>Number of 
pregnant women
receiving ARVs for PMTCT</c:v>
                </c:pt>
                <c:pt idx="2">
                  <c:v>PMTCT coverage (%)</c:v>
                </c:pt>
              </c:strCache>
            </c:strRef>
          </c:cat>
          <c:val>
            <c:numRef>
              <c:f>PAK_22!$B$4:$B$6</c:f>
              <c:numCache>
                <c:formatCode>General</c:formatCode>
                <c:ptCount val="3"/>
                <c:pt idx="0" formatCode="_(* #,##0_);_(* \(#,##0\);_(* &quot;-&quot;??_);_(@_)">
                  <c:v>2492</c:v>
                </c:pt>
              </c:numCache>
            </c:numRef>
          </c:val>
          <c:extLst>
            <c:ext xmlns:c16="http://schemas.microsoft.com/office/drawing/2014/chart" uri="{C3380CC4-5D6E-409C-BE32-E72D297353CC}">
              <c16:uniqueId val="{00000000-A3F6-45D9-A86E-B5C47A185945}"/>
            </c:ext>
          </c:extLst>
        </c:ser>
        <c:ser>
          <c:idx val="3"/>
          <c:order val="3"/>
          <c:tx>
            <c:strRef>
              <c:f>PAK_22!$E$3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F6-45D9-A86E-B5C47A18594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pregnant women 
living with HIV</c:v>
                </c:pt>
                <c:pt idx="1">
                  <c:v>Number of 
pregnant women
receiving ARVs for PMTCT</c:v>
                </c:pt>
                <c:pt idx="2">
                  <c:v>PMTCT coverage (%)</c:v>
                </c:pt>
              </c:strCache>
            </c:strRef>
          </c:cat>
          <c:val>
            <c:numRef>
              <c:f>PAK_22!$E$4:$E$6</c:f>
              <c:numCache>
                <c:formatCode>_(* #,##0_);_(* \(#,##0\);_(* "-"??_);_(@_)</c:formatCode>
                <c:ptCount val="3"/>
                <c:pt idx="1">
                  <c:v>563</c:v>
                </c:pt>
              </c:numCache>
            </c:numRef>
          </c:val>
          <c:extLst>
            <c:ext xmlns:c16="http://schemas.microsoft.com/office/drawing/2014/chart" uri="{C3380CC4-5D6E-409C-BE32-E72D297353CC}">
              <c16:uniqueId val="{00000002-A3F6-45D9-A86E-B5C47A185945}"/>
            </c:ext>
          </c:extLst>
        </c:ser>
        <c:dLbls>
          <c:showLegendKey val="0"/>
          <c:showVal val="0"/>
          <c:showCatName val="0"/>
          <c:showSerName val="0"/>
          <c:showPercent val="0"/>
          <c:showBubbleSize val="0"/>
        </c:dLbls>
        <c:gapWidth val="90"/>
        <c:overlap val="100"/>
        <c:axId val="142175232"/>
        <c:axId val="142181120"/>
      </c:barChart>
      <c:barChart>
        <c:barDir val="col"/>
        <c:grouping val="clustered"/>
        <c:varyColors val="0"/>
        <c:ser>
          <c:idx val="4"/>
          <c:order val="4"/>
          <c:tx>
            <c:strRef>
              <c:f>PAK_22!$F$3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F6-45D9-A86E-B5C47A18594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pregnant women 
living with HIV</c:v>
                </c:pt>
                <c:pt idx="1">
                  <c:v>Number of 
pregnant women
receiving ARVs for PMTCT</c:v>
                </c:pt>
                <c:pt idx="2">
                  <c:v>PMTCT coverage (%)</c:v>
                </c:pt>
              </c:strCache>
            </c:strRef>
          </c:cat>
          <c:val>
            <c:numRef>
              <c:f>PAK_22!$F$4:$F$6</c:f>
              <c:numCache>
                <c:formatCode>General</c:formatCode>
                <c:ptCount val="3"/>
                <c:pt idx="2" formatCode="#,##0">
                  <c:v>23</c:v>
                </c:pt>
              </c:numCache>
            </c:numRef>
          </c:val>
          <c:extLst>
            <c:ext xmlns:c16="http://schemas.microsoft.com/office/drawing/2014/chart" uri="{C3380CC4-5D6E-409C-BE32-E72D297353CC}">
              <c16:uniqueId val="{00000004-A3F6-45D9-A86E-B5C47A185945}"/>
            </c:ext>
          </c:extLst>
        </c:ser>
        <c:dLbls>
          <c:showLegendKey val="0"/>
          <c:showVal val="0"/>
          <c:showCatName val="0"/>
          <c:showSerName val="0"/>
          <c:showPercent val="0"/>
          <c:showBubbleSize val="0"/>
        </c:dLbls>
        <c:gapWidth val="90"/>
        <c:axId val="142189312"/>
        <c:axId val="142183040"/>
      </c:barChart>
      <c:lineChart>
        <c:grouping val="standard"/>
        <c:varyColors val="0"/>
        <c:ser>
          <c:idx val="1"/>
          <c:order val="1"/>
          <c:tx>
            <c:strRef>
              <c:f>PAK_22!$C$3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A3F6-45D9-A86E-B5C47A18594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PAK_22!$A$4:$A$6</c:f>
              <c:strCache>
                <c:ptCount val="3"/>
                <c:pt idx="0">
                  <c:v>Estimated number 
of pregnant women 
living with HIV</c:v>
                </c:pt>
                <c:pt idx="1">
                  <c:v>Number of 
pregnant women
receiving ARVs for PMTCT</c:v>
                </c:pt>
                <c:pt idx="2">
                  <c:v>PMTCT coverage (%)</c:v>
                </c:pt>
              </c:strCache>
            </c:strRef>
          </c:cat>
          <c:val>
            <c:numRef>
              <c:f>PAK_22!$C$4:$C$6</c:f>
              <c:numCache>
                <c:formatCode>General</c:formatCode>
                <c:ptCount val="3"/>
                <c:pt idx="0" formatCode="_(* #,##0_);_(* \(#,##0\);_(* &quot;-&quot;??_);_(@_)">
                  <c:v>2174</c:v>
                </c:pt>
              </c:numCache>
            </c:numRef>
          </c:val>
          <c:smooth val="0"/>
          <c:extLst>
            <c:ext xmlns:c16="http://schemas.microsoft.com/office/drawing/2014/chart" uri="{C3380CC4-5D6E-409C-BE32-E72D297353CC}">
              <c16:uniqueId val="{00000006-A3F6-45D9-A86E-B5C47A185945}"/>
            </c:ext>
          </c:extLst>
        </c:ser>
        <c:ser>
          <c:idx val="2"/>
          <c:order val="2"/>
          <c:tx>
            <c:strRef>
              <c:f>PAK_22!$D$3</c:f>
              <c:strCache>
                <c:ptCount val="1"/>
                <c:pt idx="0">
                  <c:v>Upper estimate</c:v>
                </c:pt>
              </c:strCache>
            </c:strRef>
          </c:tx>
          <c:marker>
            <c:symbol val="dash"/>
            <c:size val="10"/>
            <c:spPr>
              <a:solidFill>
                <a:schemeClr val="tx1"/>
              </a:solidFill>
              <a:ln>
                <a:noFill/>
              </a:ln>
            </c:spPr>
          </c:marker>
          <c:cat>
            <c:strRef>
              <c:f>PAK_22!$A$4:$A$6</c:f>
              <c:strCache>
                <c:ptCount val="3"/>
                <c:pt idx="0">
                  <c:v>Estimated number 
of pregnant women 
living with HIV</c:v>
                </c:pt>
                <c:pt idx="1">
                  <c:v>Number of 
pregnant women
receiving ARVs for PMTCT</c:v>
                </c:pt>
                <c:pt idx="2">
                  <c:v>PMTCT coverage (%)</c:v>
                </c:pt>
              </c:strCache>
            </c:strRef>
          </c:cat>
          <c:val>
            <c:numRef>
              <c:f>PAK_22!$D$4:$D$6</c:f>
              <c:numCache>
                <c:formatCode>General</c:formatCode>
                <c:ptCount val="3"/>
                <c:pt idx="0" formatCode="_(* #,##0_);_(* \(#,##0\);_(* &quot;-&quot;??_);_(@_)">
                  <c:v>2791</c:v>
                </c:pt>
              </c:numCache>
            </c:numRef>
          </c:val>
          <c:smooth val="0"/>
          <c:extLst>
            <c:ext xmlns:c16="http://schemas.microsoft.com/office/drawing/2014/chart" uri="{C3380CC4-5D6E-409C-BE32-E72D297353CC}">
              <c16:uniqueId val="{00000007-A3F6-45D9-A86E-B5C47A185945}"/>
            </c:ext>
          </c:extLst>
        </c:ser>
        <c:dLbls>
          <c:showLegendKey val="0"/>
          <c:showVal val="0"/>
          <c:showCatName val="0"/>
          <c:showSerName val="0"/>
          <c:showPercent val="0"/>
          <c:showBubbleSize val="0"/>
        </c:dLbls>
        <c:hiLowLines/>
        <c:marker val="1"/>
        <c:smooth val="0"/>
        <c:axId val="142175232"/>
        <c:axId val="142181120"/>
      </c:lineChart>
      <c:lineChart>
        <c:grouping val="standard"/>
        <c:varyColors val="0"/>
        <c:ser>
          <c:idx val="5"/>
          <c:order val="5"/>
          <c:tx>
            <c:strRef>
              <c:f>PAK_22!$G$3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A3F6-45D9-A86E-B5C47A185945}"/>
              </c:ext>
            </c:extLst>
          </c:dPt>
          <c:cat>
            <c:strRef>
              <c:f>PAK_22!$A$4:$A$6</c:f>
              <c:strCache>
                <c:ptCount val="3"/>
                <c:pt idx="0">
                  <c:v>Estimated number 
of pregnant women 
living with HIV</c:v>
                </c:pt>
                <c:pt idx="1">
                  <c:v>Number of 
pregnant women
receiving ARVs for PMTCT</c:v>
                </c:pt>
                <c:pt idx="2">
                  <c:v>PMTCT coverage (%)</c:v>
                </c:pt>
              </c:strCache>
            </c:strRef>
          </c:cat>
          <c:val>
            <c:numRef>
              <c:f>PAK_22!$G$4:$G$6</c:f>
              <c:numCache>
                <c:formatCode>General</c:formatCode>
                <c:ptCount val="3"/>
                <c:pt idx="2" formatCode="#,##0">
                  <c:v>20</c:v>
                </c:pt>
              </c:numCache>
            </c:numRef>
          </c:val>
          <c:smooth val="0"/>
          <c:extLst>
            <c:ext xmlns:c16="http://schemas.microsoft.com/office/drawing/2014/chart" uri="{C3380CC4-5D6E-409C-BE32-E72D297353CC}">
              <c16:uniqueId val="{00000009-A3F6-45D9-A86E-B5C47A185945}"/>
            </c:ext>
          </c:extLst>
        </c:ser>
        <c:ser>
          <c:idx val="6"/>
          <c:order val="6"/>
          <c:tx>
            <c:strRef>
              <c:f>PAK_22!$H$3</c:f>
              <c:strCache>
                <c:ptCount val="1"/>
                <c:pt idx="0">
                  <c:v>ART Upper estimate</c:v>
                </c:pt>
              </c:strCache>
            </c:strRef>
          </c:tx>
          <c:marker>
            <c:symbol val="dash"/>
            <c:size val="10"/>
            <c:spPr>
              <a:solidFill>
                <a:schemeClr val="tx1"/>
              </a:solidFill>
              <a:ln>
                <a:noFill/>
              </a:ln>
            </c:spPr>
          </c:marker>
          <c:cat>
            <c:strRef>
              <c:f>PAK_22!$A$4:$A$6</c:f>
              <c:strCache>
                <c:ptCount val="3"/>
                <c:pt idx="0">
                  <c:v>Estimated number 
of pregnant women 
living with HIV</c:v>
                </c:pt>
                <c:pt idx="1">
                  <c:v>Number of 
pregnant women
receiving ARVs for PMTCT</c:v>
                </c:pt>
                <c:pt idx="2">
                  <c:v>PMTCT coverage (%)</c:v>
                </c:pt>
              </c:strCache>
            </c:strRef>
          </c:cat>
          <c:val>
            <c:numRef>
              <c:f>PAK_22!$H$4:$H$6</c:f>
              <c:numCache>
                <c:formatCode>General</c:formatCode>
                <c:ptCount val="3"/>
                <c:pt idx="2" formatCode="#,##0">
                  <c:v>25</c:v>
                </c:pt>
              </c:numCache>
            </c:numRef>
          </c:val>
          <c:smooth val="0"/>
          <c:extLst>
            <c:ext xmlns:c16="http://schemas.microsoft.com/office/drawing/2014/chart" uri="{C3380CC4-5D6E-409C-BE32-E72D297353CC}">
              <c16:uniqueId val="{0000000A-A3F6-45D9-A86E-B5C47A185945}"/>
            </c:ext>
          </c:extLst>
        </c:ser>
        <c:dLbls>
          <c:showLegendKey val="0"/>
          <c:showVal val="0"/>
          <c:showCatName val="0"/>
          <c:showSerName val="0"/>
          <c:showPercent val="0"/>
          <c:showBubbleSize val="0"/>
        </c:dLbls>
        <c:hiLowLines/>
        <c:marker val="1"/>
        <c:smooth val="0"/>
        <c:axId val="142189312"/>
        <c:axId val="142183040"/>
      </c:lineChart>
      <c:catAx>
        <c:axId val="142175232"/>
        <c:scaling>
          <c:orientation val="minMax"/>
        </c:scaling>
        <c:delete val="0"/>
        <c:axPos val="b"/>
        <c:numFmt formatCode="General" sourceLinked="0"/>
        <c:majorTickMark val="out"/>
        <c:minorTickMark val="none"/>
        <c:tickLblPos val="nextTo"/>
        <c:crossAx val="142181120"/>
        <c:crosses val="autoZero"/>
        <c:auto val="1"/>
        <c:lblAlgn val="ctr"/>
        <c:lblOffset val="100"/>
        <c:noMultiLvlLbl val="0"/>
      </c:catAx>
      <c:valAx>
        <c:axId val="14218112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42175232"/>
        <c:crosses val="autoZero"/>
        <c:crossBetween val="between"/>
      </c:valAx>
      <c:valAx>
        <c:axId val="142183040"/>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42189312"/>
        <c:crosses val="max"/>
        <c:crossBetween val="between"/>
        <c:majorUnit val="20"/>
      </c:valAx>
      <c:catAx>
        <c:axId val="142189312"/>
        <c:scaling>
          <c:orientation val="minMax"/>
        </c:scaling>
        <c:delete val="1"/>
        <c:axPos val="b"/>
        <c:numFmt formatCode="General" sourceLinked="1"/>
        <c:majorTickMark val="out"/>
        <c:minorTickMark val="none"/>
        <c:tickLblPos val="nextTo"/>
        <c:crossAx val="14218304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PAK!$A$5</c:f>
              <c:strCache>
                <c:ptCount val="1"/>
                <c:pt idx="0">
                  <c:v>Pakistan</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06C7-4AE0-B366-53B4EEC834BC}"/>
              </c:ext>
            </c:extLst>
          </c:dPt>
          <c:dPt>
            <c:idx val="1"/>
            <c:invertIfNegative val="0"/>
            <c:bubble3D val="0"/>
            <c:spPr>
              <a:solidFill>
                <a:srgbClr val="33CCCC"/>
              </a:solidFill>
              <a:ln>
                <a:noFill/>
              </a:ln>
              <a:effectLst/>
            </c:spPr>
            <c:extLst>
              <c:ext xmlns:c16="http://schemas.microsoft.com/office/drawing/2014/chart" uri="{C3380CC4-5D6E-409C-BE32-E72D297353CC}">
                <c16:uniqueId val="{00000003-06C7-4AE0-B366-53B4EEC834BC}"/>
              </c:ext>
            </c:extLst>
          </c:dPt>
          <c:dPt>
            <c:idx val="2"/>
            <c:invertIfNegative val="0"/>
            <c:bubble3D val="0"/>
            <c:spPr>
              <a:solidFill>
                <a:srgbClr val="F78F20"/>
              </a:solidFill>
              <a:ln>
                <a:noFill/>
              </a:ln>
              <a:effectLst/>
            </c:spPr>
            <c:extLst>
              <c:ext xmlns:c16="http://schemas.microsoft.com/office/drawing/2014/chart" uri="{C3380CC4-5D6E-409C-BE32-E72D297353CC}">
                <c16:uniqueId val="{00000005-06C7-4AE0-B366-53B4EEC834BC}"/>
              </c:ext>
            </c:extLst>
          </c:dPt>
          <c:dPt>
            <c:idx val="3"/>
            <c:invertIfNegative val="0"/>
            <c:bubble3D val="0"/>
            <c:spPr>
              <a:solidFill>
                <a:srgbClr val="F26B73"/>
              </a:solidFill>
              <a:ln>
                <a:noFill/>
              </a:ln>
              <a:effectLst/>
            </c:spPr>
            <c:extLst>
              <c:ext xmlns:c16="http://schemas.microsoft.com/office/drawing/2014/chart" uri="{C3380CC4-5D6E-409C-BE32-E72D297353CC}">
                <c16:uniqueId val="{00000007-06C7-4AE0-B366-53B4EEC834BC}"/>
              </c:ext>
            </c:extLst>
          </c:dPt>
          <c:dLbls>
            <c:dLbl>
              <c:idx val="0"/>
              <c:tx>
                <c:rich>
                  <a:bodyPr/>
                  <a:lstStyle/>
                  <a:p>
                    <a:r>
                      <a:rPr lang="en-US"/>
                      <a:t>2500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6C7-4AE0-B366-53B4EEC834BC}"/>
                </c:ext>
              </c:extLst>
            </c:dLbl>
            <c:dLbl>
              <c:idx val="2"/>
              <c:tx>
                <c:rich>
                  <a:bodyPr/>
                  <a:lstStyle/>
                  <a:p>
                    <a:r>
                      <a:rPr lang="en-US"/>
                      <a:t>NA</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6C7-4AE0-B366-53B4EEC834BC}"/>
                </c:ext>
              </c:extLst>
            </c:dLbl>
            <c:dLbl>
              <c:idx val="3"/>
              <c:tx>
                <c:rich>
                  <a:bodyPr/>
                  <a:lstStyle/>
                  <a:p>
                    <a:r>
                      <a:rPr lang="en-US"/>
                      <a:t>NA</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6C7-4AE0-B366-53B4EEC834BC}"/>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child infections</c:v>
                </c:pt>
              </c:strCache>
            </c:strRef>
          </c:cat>
          <c:val>
            <c:numRef>
              <c:f>PAK!$B$5:$E$5</c:f>
              <c:numCache>
                <c:formatCode>General</c:formatCode>
                <c:ptCount val="4"/>
                <c:pt idx="0">
                  <c:v>2492</c:v>
                </c:pt>
                <c:pt idx="1">
                  <c:v>563</c:v>
                </c:pt>
                <c:pt idx="2">
                  <c:v>0</c:v>
                </c:pt>
                <c:pt idx="3">
                  <c:v>0</c:v>
                </c:pt>
              </c:numCache>
            </c:numRef>
          </c:val>
          <c:extLst>
            <c:ext xmlns:c16="http://schemas.microsoft.com/office/drawing/2014/chart" uri="{C3380CC4-5D6E-409C-BE32-E72D297353CC}">
              <c16:uniqueId val="{00000008-06C7-4AE0-B366-53B4EEC834BC}"/>
            </c:ext>
          </c:extLst>
        </c:ser>
        <c:dLbls>
          <c:showLegendKey val="0"/>
          <c:showVal val="0"/>
          <c:showCatName val="0"/>
          <c:showSerName val="0"/>
          <c:showPercent val="0"/>
          <c:showBubbleSize val="0"/>
        </c:dLbls>
        <c:gapWidth val="144"/>
        <c:axId val="145494784"/>
        <c:axId val="145496320"/>
      </c:barChart>
      <c:lineChart>
        <c:grouping val="standard"/>
        <c:varyColors val="0"/>
        <c:ser>
          <c:idx val="1"/>
          <c:order val="1"/>
          <c:tx>
            <c:strRef>
              <c:f>PAK!$A$6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06C7-4AE0-B366-53B4EEC834BC}"/>
                </c:ext>
              </c:extLst>
            </c:dLbl>
            <c:dLbl>
              <c:idx val="2"/>
              <c:layout>
                <c:manualLayout>
                  <c:x val="-4.132318423199214E-2"/>
                  <c:y val="-0.10802469135802481"/>
                </c:manualLayout>
              </c:layout>
              <c:spPr/>
              <c:txPr>
                <a:bodyPr/>
                <a:lstStyle/>
                <a:p>
                  <a:pPr>
                    <a:defRPr sz="2000" b="1">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C7-4AE0-B366-53B4EEC834BC}"/>
                </c:ext>
              </c:extLst>
            </c:dLbl>
            <c:dLbl>
              <c:idx val="3"/>
              <c:layout>
                <c:manualLayout>
                  <c:x val="-3.4275967882450215E-2"/>
                  <c:y val="-0.11111111111111123"/>
                </c:manualLayout>
              </c:layout>
              <c:spPr/>
              <c:txPr>
                <a:bodyPr/>
                <a:lstStyle/>
                <a:p>
                  <a:pPr>
                    <a:defRPr sz="2000" b="1">
                      <a:solidFill>
                        <a:schemeClr val="bg1"/>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6C7-4AE0-B366-53B4EEC834BC}"/>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PAK!$B$4:$E$4</c:f>
              <c:strCache>
                <c:ptCount val="4"/>
                <c:pt idx="0">
                  <c:v>Estimated pregnant women living with HIV</c:v>
                </c:pt>
                <c:pt idx="1">
                  <c:v>Pregnant women receiving ART to prevent vertical transmission</c:v>
                </c:pt>
                <c:pt idx="2">
                  <c:v>Infants receiving a virological test for HIV within 2 months of birth</c:v>
                </c:pt>
                <c:pt idx="3">
                  <c:v>Estimated new child infections</c:v>
                </c:pt>
              </c:strCache>
            </c:strRef>
          </c:cat>
          <c:val>
            <c:numRef>
              <c:f>PAK!$B$6:$E$6</c:f>
              <c:numCache>
                <c:formatCode>0%</c:formatCode>
                <c:ptCount val="4"/>
                <c:pt idx="1">
                  <c:v>0.22592295345104335</c:v>
                </c:pt>
                <c:pt idx="2">
                  <c:v>0</c:v>
                </c:pt>
                <c:pt idx="3">
                  <c:v>0</c:v>
                </c:pt>
              </c:numCache>
            </c:numRef>
          </c:val>
          <c:smooth val="0"/>
          <c:extLst>
            <c:ext xmlns:c16="http://schemas.microsoft.com/office/drawing/2014/chart" uri="{C3380CC4-5D6E-409C-BE32-E72D297353CC}">
              <c16:uniqueId val="{0000000C-06C7-4AE0-B366-53B4EEC834BC}"/>
            </c:ext>
          </c:extLst>
        </c:ser>
        <c:dLbls>
          <c:showLegendKey val="0"/>
          <c:showVal val="0"/>
          <c:showCatName val="0"/>
          <c:showSerName val="0"/>
          <c:showPercent val="0"/>
          <c:showBubbleSize val="0"/>
        </c:dLbls>
        <c:marker val="1"/>
        <c:smooth val="0"/>
        <c:axId val="145500032"/>
        <c:axId val="145498496"/>
      </c:lineChart>
      <c:catAx>
        <c:axId val="14549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5496320"/>
        <c:crosses val="autoZero"/>
        <c:auto val="1"/>
        <c:lblAlgn val="ctr"/>
        <c:lblOffset val="100"/>
        <c:noMultiLvlLbl val="0"/>
      </c:catAx>
      <c:valAx>
        <c:axId val="145496320"/>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45494784"/>
        <c:crosses val="autoZero"/>
        <c:crossBetween val="between"/>
      </c:valAx>
      <c:valAx>
        <c:axId val="145498496"/>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45500032"/>
        <c:crosses val="max"/>
        <c:crossBetween val="between"/>
        <c:majorUnit val="1"/>
      </c:valAx>
      <c:catAx>
        <c:axId val="145500032"/>
        <c:scaling>
          <c:orientation val="minMax"/>
        </c:scaling>
        <c:delete val="1"/>
        <c:axPos val="b"/>
        <c:numFmt formatCode="General" sourceLinked="1"/>
        <c:majorTickMark val="out"/>
        <c:minorTickMark val="none"/>
        <c:tickLblPos val="nextTo"/>
        <c:crossAx val="1454984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PAK!$W$34:$W$35</c:f>
              <c:strCache>
                <c:ptCount val="2"/>
                <c:pt idx="0">
                  <c:v>National*</c:v>
                </c:pt>
                <c:pt idx="1">
                  <c:v>Karachi</c:v>
                </c:pt>
              </c:strCache>
            </c:strRef>
          </c:cat>
          <c:val>
            <c:numRef>
              <c:f>PAK!$X$34:$X$35</c:f>
              <c:numCache>
                <c:formatCode>General</c:formatCode>
                <c:ptCount val="2"/>
                <c:pt idx="0">
                  <c:v>5.4</c:v>
                </c:pt>
                <c:pt idx="1">
                  <c:v>9.1999999999999993</c:v>
                </c:pt>
              </c:numCache>
            </c:numRef>
          </c:val>
          <c:extLst>
            <c:ext xmlns:c16="http://schemas.microsoft.com/office/drawing/2014/chart" uri="{C3380CC4-5D6E-409C-BE32-E72D297353CC}">
              <c16:uniqueId val="{00000000-5153-4ECC-B4B0-4735D3181362}"/>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PAK!$W$36:$W$37</c:f>
              <c:strCache>
                <c:ptCount val="2"/>
                <c:pt idx="0">
                  <c:v>National*</c:v>
                </c:pt>
                <c:pt idx="1">
                  <c:v>Kasur</c:v>
                </c:pt>
              </c:strCache>
            </c:strRef>
          </c:cat>
          <c:val>
            <c:numRef>
              <c:f>PAK!$X$36:$X$37</c:f>
              <c:numCache>
                <c:formatCode>General</c:formatCode>
                <c:ptCount val="2"/>
                <c:pt idx="0">
                  <c:v>38.4</c:v>
                </c:pt>
                <c:pt idx="1">
                  <c:v>50.8</c:v>
                </c:pt>
              </c:numCache>
            </c:numRef>
          </c:val>
          <c:extLst>
            <c:ext xmlns:c16="http://schemas.microsoft.com/office/drawing/2014/chart" uri="{C3380CC4-5D6E-409C-BE32-E72D297353CC}">
              <c16:uniqueId val="{00000000-FBAC-427F-BB3B-F0D2464DBE15}"/>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PAK!$W$38:$W$39</c:f>
              <c:strCache>
                <c:ptCount val="2"/>
                <c:pt idx="0">
                  <c:v>National*</c:v>
                </c:pt>
                <c:pt idx="1">
                  <c:v>Sukkur</c:v>
                </c:pt>
              </c:strCache>
            </c:strRef>
          </c:cat>
          <c:val>
            <c:numRef>
              <c:f>PAK!$X$38:$X$39</c:f>
              <c:numCache>
                <c:formatCode>General</c:formatCode>
                <c:ptCount val="2"/>
                <c:pt idx="0">
                  <c:v>2.2000000000000002</c:v>
                </c:pt>
                <c:pt idx="1">
                  <c:v>8.8000000000000007</c:v>
                </c:pt>
              </c:numCache>
            </c:numRef>
          </c:val>
          <c:extLst>
            <c:ext xmlns:c16="http://schemas.microsoft.com/office/drawing/2014/chart" uri="{C3380CC4-5D6E-409C-BE32-E72D297353CC}">
              <c16:uniqueId val="{00000000-403C-4F43-A8E6-4F880F0C0FF5}"/>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3550790185948"/>
          <c:y val="0.12672727272727272"/>
          <c:w val="0.81949691654216228"/>
          <c:h val="0.6926969696969697"/>
        </c:manualLayout>
      </c:layout>
      <c:barChart>
        <c:barDir val="col"/>
        <c:grouping val="clustered"/>
        <c:varyColors val="0"/>
        <c:ser>
          <c:idx val="0"/>
          <c:order val="0"/>
          <c:spPr>
            <a:solidFill>
              <a:srgbClr val="88C540"/>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2F53-4593-A3EF-826333E2B938}"/>
              </c:ext>
            </c:extLst>
          </c:dPt>
          <c:dPt>
            <c:idx val="1"/>
            <c:invertIfNegative val="0"/>
            <c:bubble3D val="0"/>
            <c:spPr>
              <a:solidFill>
                <a:srgbClr val="CC9B00"/>
              </a:solidFill>
              <a:ln>
                <a:noFill/>
              </a:ln>
            </c:spPr>
            <c:extLst>
              <c:ext xmlns:c16="http://schemas.microsoft.com/office/drawing/2014/chart" uri="{C3380CC4-5D6E-409C-BE32-E72D297353CC}">
                <c16:uniqueId val="{00000003-2F53-4593-A3EF-826333E2B938}"/>
              </c:ext>
            </c:extLst>
          </c:dPt>
          <c:dPt>
            <c:idx val="2"/>
            <c:invertIfNegative val="0"/>
            <c:bubble3D val="0"/>
            <c:extLst>
              <c:ext xmlns:c16="http://schemas.microsoft.com/office/drawing/2014/chart" uri="{C3380CC4-5D6E-409C-BE32-E72D297353CC}">
                <c16:uniqueId val="{00000005-2F53-4593-A3EF-826333E2B938}"/>
              </c:ext>
            </c:extLst>
          </c:dPt>
          <c:dPt>
            <c:idx val="3"/>
            <c:invertIfNegative val="0"/>
            <c:bubble3D val="0"/>
            <c:spPr>
              <a:solidFill>
                <a:srgbClr val="FF5050"/>
              </a:solidFill>
              <a:ln>
                <a:noFill/>
              </a:ln>
            </c:spPr>
            <c:extLst>
              <c:ext xmlns:c16="http://schemas.microsoft.com/office/drawing/2014/chart" uri="{C3380CC4-5D6E-409C-BE32-E72D297353CC}">
                <c16:uniqueId val="{00000007-2F53-4593-A3EF-826333E2B938}"/>
              </c:ext>
            </c:extLst>
          </c:dPt>
          <c:dPt>
            <c:idx val="4"/>
            <c:invertIfNegative val="0"/>
            <c:bubble3D val="0"/>
            <c:spPr>
              <a:solidFill>
                <a:srgbClr val="F15B40"/>
              </a:solidFill>
              <a:ln>
                <a:noFill/>
              </a:ln>
            </c:spPr>
            <c:extLst>
              <c:ext xmlns:c16="http://schemas.microsoft.com/office/drawing/2014/chart" uri="{C3380CC4-5D6E-409C-BE32-E72D297353CC}">
                <c16:uniqueId val="{00000009-2F53-4593-A3EF-826333E2B938}"/>
              </c:ext>
            </c:extLst>
          </c:dPt>
          <c:dPt>
            <c:idx val="5"/>
            <c:invertIfNegative val="0"/>
            <c:bubble3D val="0"/>
            <c:spPr>
              <a:solidFill>
                <a:srgbClr val="00A99A"/>
              </a:solidFill>
              <a:ln>
                <a:noFill/>
              </a:ln>
            </c:spPr>
            <c:extLst>
              <c:ext xmlns:c16="http://schemas.microsoft.com/office/drawing/2014/chart" uri="{C3380CC4-5D6E-409C-BE32-E72D297353CC}">
                <c16:uniqueId val="{0000000B-2F53-4593-A3EF-826333E2B93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KP_2017'!$A$3:$A$8</c:f>
              <c:strCache>
                <c:ptCount val="6"/>
                <c:pt idx="0">
                  <c:v>PWID</c:v>
                </c:pt>
                <c:pt idx="1">
                  <c:v>TG SW</c:v>
                </c:pt>
                <c:pt idx="2">
                  <c:v>TG</c:v>
                </c:pt>
                <c:pt idx="3">
                  <c:v>MSW</c:v>
                </c:pt>
                <c:pt idx="4">
                  <c:v>MSM</c:v>
                </c:pt>
                <c:pt idx="5">
                  <c:v>FSW</c:v>
                </c:pt>
              </c:strCache>
            </c:strRef>
          </c:cat>
          <c:val>
            <c:numRef>
              <c:f>'HIV Prev KP_2017'!$B$3:$B$8</c:f>
              <c:numCache>
                <c:formatCode>General</c:formatCode>
                <c:ptCount val="6"/>
                <c:pt idx="0">
                  <c:v>38.4</c:v>
                </c:pt>
                <c:pt idx="1">
                  <c:v>7.5</c:v>
                </c:pt>
                <c:pt idx="2">
                  <c:v>7.1</c:v>
                </c:pt>
                <c:pt idx="3">
                  <c:v>5.6</c:v>
                </c:pt>
                <c:pt idx="4">
                  <c:v>5.4</c:v>
                </c:pt>
                <c:pt idx="5">
                  <c:v>2.2000000000000002</c:v>
                </c:pt>
              </c:numCache>
            </c:numRef>
          </c:val>
          <c:extLst>
            <c:ext xmlns:c16="http://schemas.microsoft.com/office/drawing/2014/chart" uri="{C3380CC4-5D6E-409C-BE32-E72D297353CC}">
              <c16:uniqueId val="{0000000C-2F53-4593-A3EF-826333E2B938}"/>
            </c:ext>
          </c:extLst>
        </c:ser>
        <c:dLbls>
          <c:showLegendKey val="0"/>
          <c:showVal val="0"/>
          <c:showCatName val="0"/>
          <c:showSerName val="0"/>
          <c:showPercent val="0"/>
          <c:showBubbleSize val="0"/>
        </c:dLbls>
        <c:gapWidth val="100"/>
        <c:overlap val="100"/>
        <c:axId val="45293952"/>
        <c:axId val="45295488"/>
      </c:barChart>
      <c:scatterChart>
        <c:scatterStyle val="smoothMarker"/>
        <c:varyColors val="0"/>
        <c:ser>
          <c:idx val="1"/>
          <c:order val="1"/>
          <c:tx>
            <c:strRef>
              <c:f>'HIV Prev KP_2017'!$B$10</c:f>
              <c:strCache>
                <c:ptCount val="1"/>
                <c:pt idx="0">
                  <c:v>tgt</c:v>
                </c:pt>
              </c:strCache>
            </c:strRef>
          </c:tx>
          <c:spPr>
            <a:ln w="25400">
              <a:solidFill>
                <a:srgbClr val="E31837"/>
              </a:solidFill>
              <a:prstDash val="dash"/>
            </a:ln>
          </c:spPr>
          <c:marker>
            <c:symbol val="none"/>
          </c:marker>
          <c:xVal>
            <c:numRef>
              <c:f>'HIV Prev KP_2017'!$A$11:$A$12</c:f>
              <c:numCache>
                <c:formatCode>General</c:formatCode>
                <c:ptCount val="2"/>
                <c:pt idx="0">
                  <c:v>0</c:v>
                </c:pt>
                <c:pt idx="1">
                  <c:v>1</c:v>
                </c:pt>
              </c:numCache>
            </c:numRef>
          </c:xVal>
          <c:yVal>
            <c:numRef>
              <c:f>'HIV Prev KP_2017'!$B$11:$B$12</c:f>
              <c:numCache>
                <c:formatCode>General</c:formatCode>
                <c:ptCount val="2"/>
                <c:pt idx="0">
                  <c:v>5</c:v>
                </c:pt>
                <c:pt idx="1">
                  <c:v>5</c:v>
                </c:pt>
              </c:numCache>
            </c:numRef>
          </c:yVal>
          <c:smooth val="1"/>
          <c:extLst>
            <c:ext xmlns:c16="http://schemas.microsoft.com/office/drawing/2014/chart" uri="{C3380CC4-5D6E-409C-BE32-E72D297353CC}">
              <c16:uniqueId val="{0000000D-2F53-4593-A3EF-826333E2B938}"/>
            </c:ext>
          </c:extLst>
        </c:ser>
        <c:dLbls>
          <c:showLegendKey val="0"/>
          <c:showVal val="0"/>
          <c:showCatName val="0"/>
          <c:showSerName val="0"/>
          <c:showPercent val="0"/>
          <c:showBubbleSize val="0"/>
        </c:dLbls>
        <c:axId val="45303296"/>
        <c:axId val="45301760"/>
      </c:scatterChart>
      <c:catAx>
        <c:axId val="45293952"/>
        <c:scaling>
          <c:orientation val="minMax"/>
        </c:scaling>
        <c:delete val="0"/>
        <c:axPos val="b"/>
        <c:numFmt formatCode="General" sourceLinked="1"/>
        <c:majorTickMark val="out"/>
        <c:minorTickMark val="none"/>
        <c:tickLblPos val="nextTo"/>
        <c:crossAx val="45295488"/>
        <c:crosses val="autoZero"/>
        <c:auto val="1"/>
        <c:lblAlgn val="ctr"/>
        <c:lblOffset val="100"/>
        <c:noMultiLvlLbl val="0"/>
      </c:catAx>
      <c:valAx>
        <c:axId val="45295488"/>
        <c:scaling>
          <c:orientation val="minMax"/>
        </c:scaling>
        <c:delete val="0"/>
        <c:axPos val="l"/>
        <c:title>
          <c:tx>
            <c:rich>
              <a:bodyPr rot="-5400000" vert="horz"/>
              <a:lstStyle/>
              <a:p>
                <a:pPr>
                  <a:defRPr/>
                </a:pPr>
                <a:r>
                  <a:rPr lang="en-GB" dirty="0"/>
                  <a:t>% weighted</a:t>
                </a:r>
              </a:p>
            </c:rich>
          </c:tx>
          <c:layout>
            <c:manualLayout>
              <c:xMode val="edge"/>
              <c:yMode val="edge"/>
              <c:x val="4.9899748161517592E-2"/>
              <c:y val="0.30633333333333335"/>
            </c:manualLayout>
          </c:layout>
          <c:overlay val="0"/>
        </c:title>
        <c:numFmt formatCode="General" sourceLinked="1"/>
        <c:majorTickMark val="out"/>
        <c:minorTickMark val="none"/>
        <c:tickLblPos val="nextTo"/>
        <c:crossAx val="45293952"/>
        <c:crosses val="autoZero"/>
        <c:crossBetween val="between"/>
      </c:valAx>
      <c:valAx>
        <c:axId val="45301760"/>
        <c:scaling>
          <c:orientation val="minMax"/>
          <c:max val="25"/>
          <c:min val="0"/>
        </c:scaling>
        <c:delete val="1"/>
        <c:axPos val="r"/>
        <c:numFmt formatCode="General" sourceLinked="1"/>
        <c:majorTickMark val="out"/>
        <c:minorTickMark val="none"/>
        <c:tickLblPos val="nextTo"/>
        <c:crossAx val="45303296"/>
        <c:crosses val="max"/>
        <c:crossBetween val="midCat"/>
        <c:majorUnit val="1"/>
      </c:valAx>
      <c:valAx>
        <c:axId val="45303296"/>
        <c:scaling>
          <c:orientation val="minMax"/>
          <c:max val="1"/>
          <c:min val="0"/>
        </c:scaling>
        <c:delete val="1"/>
        <c:axPos val="t"/>
        <c:numFmt formatCode="General" sourceLinked="1"/>
        <c:majorTickMark val="out"/>
        <c:minorTickMark val="none"/>
        <c:tickLblPos val="nextTo"/>
        <c:crossAx val="45301760"/>
        <c:crosses val="max"/>
        <c:crossBetween val="midCat"/>
        <c:majorUnit val="0.2"/>
      </c:valAx>
    </c:plotArea>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63CDF6"/>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PWID_cities'!$A$3:$A$16</c:f>
              <c:strCache>
                <c:ptCount val="14"/>
                <c:pt idx="0">
                  <c:v>Kasur</c:v>
                </c:pt>
                <c:pt idx="1">
                  <c:v>Karachi</c:v>
                </c:pt>
                <c:pt idx="2">
                  <c:v>Bahawalpur</c:v>
                </c:pt>
                <c:pt idx="3">
                  <c:v>Mirpurkhas</c:v>
                </c:pt>
                <c:pt idx="4">
                  <c:v>Rawalpindi</c:v>
                </c:pt>
                <c:pt idx="5">
                  <c:v>Jhelum</c:v>
                </c:pt>
                <c:pt idx="6">
                  <c:v>Sukkur</c:v>
                </c:pt>
                <c:pt idx="7">
                  <c:v>Turbat</c:v>
                </c:pt>
                <c:pt idx="8">
                  <c:v>Larkana</c:v>
                </c:pt>
                <c:pt idx="9">
                  <c:v>Hyderabad</c:v>
                </c:pt>
                <c:pt idx="10">
                  <c:v>Nawabshah</c:v>
                </c:pt>
                <c:pt idx="11">
                  <c:v>Peshawar</c:v>
                </c:pt>
                <c:pt idx="12">
                  <c:v>Quetta</c:v>
                </c:pt>
                <c:pt idx="13">
                  <c:v>Bannu</c:v>
                </c:pt>
              </c:strCache>
            </c:strRef>
          </c:cat>
          <c:val>
            <c:numRef>
              <c:f>'HIV Prev PWID_cities'!$B$3:$B$16</c:f>
              <c:numCache>
                <c:formatCode>General</c:formatCode>
                <c:ptCount val="14"/>
                <c:pt idx="0">
                  <c:v>50.8</c:v>
                </c:pt>
                <c:pt idx="1">
                  <c:v>48.7</c:v>
                </c:pt>
                <c:pt idx="2">
                  <c:v>25.1</c:v>
                </c:pt>
                <c:pt idx="3">
                  <c:v>23.2</c:v>
                </c:pt>
                <c:pt idx="4">
                  <c:v>21.5</c:v>
                </c:pt>
                <c:pt idx="5">
                  <c:v>17.899999999999999</c:v>
                </c:pt>
                <c:pt idx="6">
                  <c:v>16.7</c:v>
                </c:pt>
                <c:pt idx="7">
                  <c:v>16.600000000000001</c:v>
                </c:pt>
                <c:pt idx="8">
                  <c:v>16.2</c:v>
                </c:pt>
                <c:pt idx="9">
                  <c:v>13.2</c:v>
                </c:pt>
                <c:pt idx="10">
                  <c:v>13.2</c:v>
                </c:pt>
                <c:pt idx="11">
                  <c:v>9.9</c:v>
                </c:pt>
                <c:pt idx="12">
                  <c:v>8.3000000000000007</c:v>
                </c:pt>
                <c:pt idx="13">
                  <c:v>3.4</c:v>
                </c:pt>
              </c:numCache>
            </c:numRef>
          </c:val>
          <c:extLst>
            <c:ext xmlns:c16="http://schemas.microsoft.com/office/drawing/2014/chart" uri="{C3380CC4-5D6E-409C-BE32-E72D297353CC}">
              <c16:uniqueId val="{00000000-2A36-4081-B8CF-85AEC29C7EA4}"/>
            </c:ext>
          </c:extLst>
        </c:ser>
        <c:dLbls>
          <c:showLegendKey val="0"/>
          <c:showVal val="0"/>
          <c:showCatName val="0"/>
          <c:showSerName val="0"/>
          <c:showPercent val="0"/>
          <c:showBubbleSize val="0"/>
        </c:dLbls>
        <c:gapWidth val="70"/>
        <c:axId val="128126976"/>
        <c:axId val="128128512"/>
      </c:barChart>
      <c:scatterChart>
        <c:scatterStyle val="smoothMarker"/>
        <c:varyColors val="0"/>
        <c:ser>
          <c:idx val="1"/>
          <c:order val="1"/>
          <c:tx>
            <c:strRef>
              <c:f>'HIV Prev PWID_cities'!$B$19</c:f>
              <c:strCache>
                <c:ptCount val="1"/>
                <c:pt idx="0">
                  <c:v>t</c:v>
                </c:pt>
              </c:strCache>
            </c:strRef>
          </c:tx>
          <c:spPr>
            <a:ln w="25400">
              <a:solidFill>
                <a:srgbClr val="E31837"/>
              </a:solidFill>
              <a:prstDash val="dash"/>
            </a:ln>
          </c:spPr>
          <c:marker>
            <c:symbol val="none"/>
          </c:marker>
          <c:xVal>
            <c:numRef>
              <c:f>'HIV Prev PWID_cities'!$A$20:$A$21</c:f>
              <c:numCache>
                <c:formatCode>General</c:formatCode>
                <c:ptCount val="2"/>
                <c:pt idx="0">
                  <c:v>0</c:v>
                </c:pt>
                <c:pt idx="1">
                  <c:v>1</c:v>
                </c:pt>
              </c:numCache>
            </c:numRef>
          </c:xVal>
          <c:yVal>
            <c:numRef>
              <c:f>'HIV Prev PWID_cities'!$B$20:$B$21</c:f>
              <c:numCache>
                <c:formatCode>General</c:formatCode>
                <c:ptCount val="2"/>
                <c:pt idx="0">
                  <c:v>5</c:v>
                </c:pt>
                <c:pt idx="1">
                  <c:v>5</c:v>
                </c:pt>
              </c:numCache>
            </c:numRef>
          </c:yVal>
          <c:smooth val="1"/>
          <c:extLst>
            <c:ext xmlns:c16="http://schemas.microsoft.com/office/drawing/2014/chart" uri="{C3380CC4-5D6E-409C-BE32-E72D297353CC}">
              <c16:uniqueId val="{00000001-2A36-4081-B8CF-85AEC29C7EA4}"/>
            </c:ext>
          </c:extLst>
        </c:ser>
        <c:dLbls>
          <c:showLegendKey val="0"/>
          <c:showVal val="0"/>
          <c:showCatName val="0"/>
          <c:showSerName val="0"/>
          <c:showPercent val="0"/>
          <c:showBubbleSize val="0"/>
        </c:dLbls>
        <c:axId val="128132224"/>
        <c:axId val="128130432"/>
      </c:scatterChart>
      <c:catAx>
        <c:axId val="128126976"/>
        <c:scaling>
          <c:orientation val="minMax"/>
        </c:scaling>
        <c:delete val="0"/>
        <c:axPos val="b"/>
        <c:numFmt formatCode="General" sourceLinked="0"/>
        <c:majorTickMark val="out"/>
        <c:minorTickMark val="none"/>
        <c:tickLblPos val="nextTo"/>
        <c:crossAx val="128128512"/>
        <c:crosses val="autoZero"/>
        <c:auto val="1"/>
        <c:lblAlgn val="ctr"/>
        <c:lblOffset val="100"/>
        <c:noMultiLvlLbl val="0"/>
      </c:catAx>
      <c:valAx>
        <c:axId val="128128512"/>
        <c:scaling>
          <c:orientation val="minMax"/>
          <c:max val="60"/>
          <c:min val="0"/>
        </c:scaling>
        <c:delete val="0"/>
        <c:axPos val="l"/>
        <c:title>
          <c:tx>
            <c:rich>
              <a:bodyPr rot="0" vert="horz"/>
              <a:lstStyle/>
              <a:p>
                <a:pPr>
                  <a:defRPr/>
                </a:pPr>
                <a:r>
                  <a:rPr lang="en-US"/>
                  <a:t>%</a:t>
                </a:r>
              </a:p>
            </c:rich>
          </c:tx>
          <c:layout>
            <c:manualLayout>
              <c:xMode val="edge"/>
              <c:yMode val="edge"/>
              <c:x val="6.8807339449541288E-2"/>
              <c:y val="0"/>
            </c:manualLayout>
          </c:layout>
          <c:overlay val="0"/>
        </c:title>
        <c:numFmt formatCode="General" sourceLinked="1"/>
        <c:majorTickMark val="out"/>
        <c:minorTickMark val="none"/>
        <c:tickLblPos val="nextTo"/>
        <c:crossAx val="128126976"/>
        <c:crosses val="autoZero"/>
        <c:crossBetween val="between"/>
        <c:majorUnit val="10"/>
      </c:valAx>
      <c:valAx>
        <c:axId val="128130432"/>
        <c:scaling>
          <c:orientation val="minMax"/>
          <c:max val="60"/>
          <c:min val="0"/>
        </c:scaling>
        <c:delete val="1"/>
        <c:axPos val="r"/>
        <c:numFmt formatCode="General" sourceLinked="1"/>
        <c:majorTickMark val="out"/>
        <c:minorTickMark val="none"/>
        <c:tickLblPos val="nextTo"/>
        <c:crossAx val="128132224"/>
        <c:crosses val="max"/>
        <c:crossBetween val="midCat"/>
        <c:majorUnit val="1"/>
      </c:valAx>
      <c:valAx>
        <c:axId val="128132224"/>
        <c:scaling>
          <c:orientation val="minMax"/>
          <c:max val="1"/>
          <c:min val="0"/>
        </c:scaling>
        <c:delete val="1"/>
        <c:axPos val="t"/>
        <c:numFmt formatCode="General" sourceLinked="1"/>
        <c:majorTickMark val="out"/>
        <c:minorTickMark val="none"/>
        <c:tickLblPos val="nextTo"/>
        <c:crossAx val="128130432"/>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0.04587</cdr:x>
      <cdr:y>0.64348</cdr:y>
    </cdr:from>
    <cdr:to>
      <cdr:x>0.11009</cdr:x>
      <cdr:y>0.75669</cdr:y>
    </cdr:to>
    <cdr:sp macro="" textlink="">
      <cdr:nvSpPr>
        <cdr:cNvPr id="2" name="TextBox 1"/>
        <cdr:cNvSpPr txBox="1"/>
      </cdr:nvSpPr>
      <cdr:spPr>
        <a:xfrm xmlns:a="http://schemas.openxmlformats.org/drawingml/2006/main">
          <a:off x="381000" y="2598762"/>
          <a:ext cx="533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E31837"/>
              </a:solidFill>
              <a:latin typeface="Arial" pitchFamily="34" charset="0"/>
              <a:cs typeface="Arial" pitchFamily="34" charset="0"/>
            </a:rPr>
            <a:t>5%</a:t>
          </a:r>
        </a:p>
      </cdr:txBody>
    </cdr:sp>
  </cdr:relSizeAnchor>
</c:userShapes>
</file>

<file path=ppt/drawings/drawing2.xml><?xml version="1.0" encoding="utf-8"?>
<c:userShapes xmlns:c="http://schemas.openxmlformats.org/drawingml/2006/chart">
  <cdr:relSizeAnchor xmlns:cdr="http://schemas.openxmlformats.org/drawingml/2006/chartDrawing">
    <cdr:from>
      <cdr:x>0.04175</cdr:x>
      <cdr:y>0.31304</cdr:y>
    </cdr:from>
    <cdr:to>
      <cdr:x>0.10538</cdr:x>
      <cdr:y>0.43069</cdr:y>
    </cdr:to>
    <cdr:sp macro="" textlink="">
      <cdr:nvSpPr>
        <cdr:cNvPr id="2" name="TextBox 1"/>
        <cdr:cNvSpPr txBox="1"/>
      </cdr:nvSpPr>
      <cdr:spPr>
        <a:xfrm xmlns:a="http://schemas.openxmlformats.org/drawingml/2006/main">
          <a:off x="349913" y="1216547"/>
          <a:ext cx="533400"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E31837"/>
              </a:solidFill>
              <a:latin typeface="Arial" pitchFamily="34" charset="0"/>
              <a:cs typeface="Arial" pitchFamily="34" charset="0"/>
            </a:rPr>
            <a:t>5%</a:t>
          </a:r>
        </a:p>
      </cdr:txBody>
    </cdr:sp>
  </cdr:relSizeAnchor>
</c:userShapes>
</file>

<file path=ppt/drawings/drawing3.xml><?xml version="1.0" encoding="utf-8"?>
<c:userShapes xmlns:c="http://schemas.openxmlformats.org/drawingml/2006/chart">
  <cdr:relSizeAnchor xmlns:cdr="http://schemas.openxmlformats.org/drawingml/2006/chartDrawing">
    <cdr:from>
      <cdr:x>0.20861</cdr:x>
      <cdr:y>0.41726</cdr:y>
    </cdr:from>
    <cdr:to>
      <cdr:x>0.47808</cdr:x>
      <cdr:y>0.61502</cdr:y>
    </cdr:to>
    <cdr:sp macro="" textlink="">
      <cdr:nvSpPr>
        <cdr:cNvPr id="3" name="TextBox 24">
          <a:extLst xmlns:a="http://schemas.openxmlformats.org/drawingml/2006/main">
            <a:ext uri="{FF2B5EF4-FFF2-40B4-BE49-F238E27FC236}">
              <a16:creationId xmlns:a16="http://schemas.microsoft.com/office/drawing/2014/main" id="{16BBE6C0-DAB0-4830-B0B3-B95B60A3FD25}"/>
            </a:ext>
          </a:extLst>
        </cdr:cNvPr>
        <cdr:cNvSpPr txBox="1"/>
      </cdr:nvSpPr>
      <cdr:spPr>
        <a:xfrm xmlns:a="http://schemas.openxmlformats.org/drawingml/2006/main">
          <a:off x="878938" y="1442422"/>
          <a:ext cx="1135374" cy="6836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anose="020B0604020202020204" pitchFamily="34" charset="0"/>
              <a:cs typeface="Arial" panose="020B0604020202020204" pitchFamily="34" charset="0"/>
            </a:rPr>
            <a:t>Data not available</a:t>
          </a:r>
        </a:p>
      </cdr:txBody>
    </cdr:sp>
  </cdr:relSizeAnchor>
</c:userShapes>
</file>

<file path=ppt/drawings/drawing4.xml><?xml version="1.0" encoding="utf-8"?>
<c:userShapes xmlns:c="http://schemas.openxmlformats.org/drawingml/2006/chart">
  <cdr:relSizeAnchor xmlns:cdr="http://schemas.openxmlformats.org/drawingml/2006/chartDrawing">
    <cdr:from>
      <cdr:x>0.03135</cdr:x>
      <cdr:y>0.91495</cdr:y>
    </cdr:from>
    <cdr:to>
      <cdr:x>0.94204</cdr:x>
      <cdr:y>0.9768</cdr:y>
    </cdr:to>
    <cdr:sp macro="" textlink="">
      <cdr:nvSpPr>
        <cdr:cNvPr id="3" name="TextBox 2"/>
        <cdr:cNvSpPr txBox="1"/>
      </cdr:nvSpPr>
      <cdr:spPr>
        <a:xfrm xmlns:a="http://schemas.openxmlformats.org/drawingml/2006/main">
          <a:off x="209550" y="3381375"/>
          <a:ext cx="608647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5.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31" tIns="45715" rIns="91431" bIns="45715" rtlCol="0"/>
          <a:lstStyle>
            <a:lvl1pPr algn="r">
              <a:defRPr sz="1200"/>
            </a:lvl1pPr>
          </a:lstStyle>
          <a:p>
            <a:fld id="{C0A3295E-E2E7-40BD-BCD7-E24187A060F4}" type="datetimeFigureOut">
              <a:rPr lang="en-GB" smtClean="0"/>
              <a:t>23/08/2022</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1" tIns="45715" rIns="91431" bIns="45715" rtlCol="0" anchor="b"/>
          <a:lstStyle>
            <a:lvl1pPr algn="r">
              <a:defRPr sz="1200"/>
            </a:lvl1pPr>
          </a:lstStyle>
          <a:p>
            <a:fld id="{939170B5-ED91-4C88-A5B4-60A1869AD040}" type="slidenum">
              <a:rPr lang="en-GB" smtClean="0"/>
              <a:t>‹#›</a:t>
            </a:fld>
            <a:endParaRPr lang="en-GB"/>
          </a:p>
        </p:txBody>
      </p:sp>
    </p:spTree>
    <p:extLst>
      <p:ext uri="{BB962C8B-B14F-4D97-AF65-F5344CB8AC3E}">
        <p14:creationId xmlns:p14="http://schemas.microsoft.com/office/powerpoint/2010/main" val="3588779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31" tIns="45715" rIns="91431" bIns="45715" rtlCol="0"/>
          <a:lstStyle>
            <a:lvl1pPr algn="r">
              <a:defRPr sz="1200"/>
            </a:lvl1pPr>
          </a:lstStyle>
          <a:p>
            <a:fld id="{263A4D19-E788-4915-926C-DCFADFD0DB7A}" type="datetimeFigureOut">
              <a:rPr lang="en-US" smtClean="0"/>
              <a:t>8/23/2022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852" rtl="0" eaLnBrk="1" latinLnBrk="0" hangingPunct="1">
      <a:defRPr sz="1200" kern="1200">
        <a:solidFill>
          <a:schemeClr val="tx1"/>
        </a:solidFill>
        <a:latin typeface="+mn-lt"/>
        <a:ea typeface="+mn-ea"/>
        <a:cs typeface="+mn-cs"/>
      </a:defRPr>
    </a:lvl1pPr>
    <a:lvl2pPr marL="455929" algn="l" defTabSz="911852" rtl="0" eaLnBrk="1" latinLnBrk="0" hangingPunct="1">
      <a:defRPr sz="1200" kern="1200">
        <a:solidFill>
          <a:schemeClr val="tx1"/>
        </a:solidFill>
        <a:latin typeface="+mn-lt"/>
        <a:ea typeface="+mn-ea"/>
        <a:cs typeface="+mn-cs"/>
      </a:defRPr>
    </a:lvl2pPr>
    <a:lvl3pPr marL="911852" algn="l" defTabSz="911852" rtl="0" eaLnBrk="1" latinLnBrk="0" hangingPunct="1">
      <a:defRPr sz="1200" kern="1200">
        <a:solidFill>
          <a:schemeClr val="tx1"/>
        </a:solidFill>
        <a:latin typeface="+mn-lt"/>
        <a:ea typeface="+mn-ea"/>
        <a:cs typeface="+mn-cs"/>
      </a:defRPr>
    </a:lvl3pPr>
    <a:lvl4pPr marL="1367780" algn="l" defTabSz="911852" rtl="0" eaLnBrk="1" latinLnBrk="0" hangingPunct="1">
      <a:defRPr sz="1200" kern="1200">
        <a:solidFill>
          <a:schemeClr val="tx1"/>
        </a:solidFill>
        <a:latin typeface="+mn-lt"/>
        <a:ea typeface="+mn-ea"/>
        <a:cs typeface="+mn-cs"/>
      </a:defRPr>
    </a:lvl4pPr>
    <a:lvl5pPr marL="1823685" algn="l" defTabSz="911852" rtl="0" eaLnBrk="1" latinLnBrk="0" hangingPunct="1">
      <a:defRPr sz="1200" kern="1200">
        <a:solidFill>
          <a:schemeClr val="tx1"/>
        </a:solidFill>
        <a:latin typeface="+mn-lt"/>
        <a:ea typeface="+mn-ea"/>
        <a:cs typeface="+mn-cs"/>
      </a:defRPr>
    </a:lvl5pPr>
    <a:lvl6pPr marL="2279625" algn="l" defTabSz="911852" rtl="0" eaLnBrk="1" latinLnBrk="0" hangingPunct="1">
      <a:defRPr sz="1200" kern="1200">
        <a:solidFill>
          <a:schemeClr val="tx1"/>
        </a:solidFill>
        <a:latin typeface="+mn-lt"/>
        <a:ea typeface="+mn-ea"/>
        <a:cs typeface="+mn-cs"/>
      </a:defRPr>
    </a:lvl6pPr>
    <a:lvl7pPr marL="2735561" algn="l" defTabSz="911852" rtl="0" eaLnBrk="1" latinLnBrk="0" hangingPunct="1">
      <a:defRPr sz="1200" kern="1200">
        <a:solidFill>
          <a:schemeClr val="tx1"/>
        </a:solidFill>
        <a:latin typeface="+mn-lt"/>
        <a:ea typeface="+mn-ea"/>
        <a:cs typeface="+mn-cs"/>
      </a:defRPr>
    </a:lvl7pPr>
    <a:lvl8pPr marL="3191470" algn="l" defTabSz="911852" rtl="0" eaLnBrk="1" latinLnBrk="0" hangingPunct="1">
      <a:defRPr sz="1200" kern="1200">
        <a:solidFill>
          <a:schemeClr val="tx1"/>
        </a:solidFill>
        <a:latin typeface="+mn-lt"/>
        <a:ea typeface="+mn-ea"/>
        <a:cs typeface="+mn-cs"/>
      </a:defRPr>
    </a:lvl8pPr>
    <a:lvl9pPr marL="3647372" algn="l" defTabSz="9118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55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8</a:t>
            </a:fld>
            <a:endParaRPr lang="en-US"/>
          </a:p>
        </p:txBody>
      </p:sp>
    </p:spTree>
    <p:extLst>
      <p:ext uri="{BB962C8B-B14F-4D97-AF65-F5344CB8AC3E}">
        <p14:creationId xmlns:p14="http://schemas.microsoft.com/office/powerpoint/2010/main" val="3621871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17</a:t>
            </a:fld>
            <a:endParaRPr lang="en-US"/>
          </a:p>
        </p:txBody>
      </p:sp>
    </p:spTree>
    <p:extLst>
      <p:ext uri="{BB962C8B-B14F-4D97-AF65-F5344CB8AC3E}">
        <p14:creationId xmlns:p14="http://schemas.microsoft.com/office/powerpoint/2010/main" val="420707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1534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617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24"/>
            <a:ext cx="8191500" cy="638899"/>
          </a:xfrm>
          <a:prstGeom prst="rect">
            <a:avLst/>
          </a:prstGeom>
          <a:noFill/>
        </p:spPr>
        <p:txBody>
          <a:bodyPr lIns="99300" tIns="49660" rIns="99300" bIns="49660">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27"/>
            <a:ext cx="8191500" cy="500399"/>
          </a:xfrm>
          <a:prstGeom prst="rect">
            <a:avLst/>
          </a:prstGeom>
          <a:noFill/>
        </p:spPr>
        <p:txBody>
          <a:bodyPr lIns="99300" tIns="49660" rIns="99300" bIns="49660">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81" tIns="45596" rIns="91181" bIns="45596"/>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61578451"/>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21487081"/>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215899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241797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199897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47137780"/>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48" tIns="58521" rIns="117048" bIns="5852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8758678"/>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8"/>
            <a:ext cx="10198197" cy="788737"/>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48" tIns="58521" rIns="117048" bIns="5852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48" tIns="58521" rIns="117048" bIns="5852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72878040"/>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84" tIns="58539" rIns="117084" bIns="58539">
            <a:normAutofit/>
          </a:bodyPr>
          <a:lstStyle>
            <a:lvl1pPr marL="682975" marR="0" indent="-682975" algn="l" defTabSz="117080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10" indent="0" algn="ctr">
              <a:buNone/>
              <a:defRPr>
                <a:solidFill>
                  <a:schemeClr val="tx1">
                    <a:tint val="75000"/>
                  </a:schemeClr>
                </a:solidFill>
              </a:defRPr>
            </a:lvl2pPr>
            <a:lvl3pPr marL="1170807" indent="0" algn="ctr">
              <a:buNone/>
              <a:defRPr>
                <a:solidFill>
                  <a:schemeClr val="tx1">
                    <a:tint val="75000"/>
                  </a:schemeClr>
                </a:solidFill>
              </a:defRPr>
            </a:lvl3pPr>
            <a:lvl4pPr marL="1756207" indent="0" algn="ctr">
              <a:buNone/>
              <a:defRPr>
                <a:solidFill>
                  <a:schemeClr val="tx1">
                    <a:tint val="75000"/>
                  </a:schemeClr>
                </a:solidFill>
              </a:defRPr>
            </a:lvl4pPr>
            <a:lvl5pPr marL="2341619" indent="0" algn="ctr">
              <a:buNone/>
              <a:defRPr>
                <a:solidFill>
                  <a:schemeClr val="tx1">
                    <a:tint val="75000"/>
                  </a:schemeClr>
                </a:solidFill>
              </a:defRPr>
            </a:lvl5pPr>
            <a:lvl6pPr marL="2927009" indent="0" algn="ctr">
              <a:buNone/>
              <a:defRPr>
                <a:solidFill>
                  <a:schemeClr val="tx1">
                    <a:tint val="75000"/>
                  </a:schemeClr>
                </a:solidFill>
              </a:defRPr>
            </a:lvl6pPr>
            <a:lvl7pPr marL="3512412" indent="0" algn="ctr">
              <a:buNone/>
              <a:defRPr>
                <a:solidFill>
                  <a:schemeClr val="tx1">
                    <a:tint val="75000"/>
                  </a:schemeClr>
                </a:solidFill>
              </a:defRPr>
            </a:lvl7pPr>
            <a:lvl8pPr marL="4097826" indent="0" algn="ctr">
              <a:buNone/>
              <a:defRPr>
                <a:solidFill>
                  <a:schemeClr val="tx1">
                    <a:tint val="75000"/>
                  </a:schemeClr>
                </a:solidFill>
              </a:defRPr>
            </a:lvl8pPr>
            <a:lvl9pPr marL="468323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234447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492582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33159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1627627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540834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420542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8067977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84" tIns="58539" rIns="117084" bIns="585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814386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84" tIns="58539" rIns="117084" bIns="585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84" tIns="58539" rIns="117084" bIns="585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958428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25" tIns="58560" rIns="117125" bIns="58560">
            <a:normAutofit/>
          </a:bodyPr>
          <a:lstStyle>
            <a:lvl1pPr marL="683220" marR="0" indent="-683220" algn="l" defTabSz="11712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619" indent="0" algn="ctr">
              <a:buNone/>
              <a:defRPr>
                <a:solidFill>
                  <a:schemeClr val="tx1">
                    <a:tint val="75000"/>
                  </a:schemeClr>
                </a:solidFill>
              </a:defRPr>
            </a:lvl2pPr>
            <a:lvl3pPr marL="1171229" indent="0" algn="ctr">
              <a:buNone/>
              <a:defRPr>
                <a:solidFill>
                  <a:schemeClr val="tx1">
                    <a:tint val="75000"/>
                  </a:schemeClr>
                </a:solidFill>
              </a:defRPr>
            </a:lvl3pPr>
            <a:lvl4pPr marL="1756841" indent="0" algn="ctr">
              <a:buNone/>
              <a:defRPr>
                <a:solidFill>
                  <a:schemeClr val="tx1">
                    <a:tint val="75000"/>
                  </a:schemeClr>
                </a:solidFill>
              </a:defRPr>
            </a:lvl4pPr>
            <a:lvl5pPr marL="2342461" indent="0" algn="ctr">
              <a:buNone/>
              <a:defRPr>
                <a:solidFill>
                  <a:schemeClr val="tx1">
                    <a:tint val="75000"/>
                  </a:schemeClr>
                </a:solidFill>
              </a:defRPr>
            </a:lvl5pPr>
            <a:lvl6pPr marL="2928066" indent="0" algn="ctr">
              <a:buNone/>
              <a:defRPr>
                <a:solidFill>
                  <a:schemeClr val="tx1">
                    <a:tint val="75000"/>
                  </a:schemeClr>
                </a:solidFill>
              </a:defRPr>
            </a:lvl6pPr>
            <a:lvl7pPr marL="3513680" indent="0" algn="ctr">
              <a:buNone/>
              <a:defRPr>
                <a:solidFill>
                  <a:schemeClr val="tx1">
                    <a:tint val="75000"/>
                  </a:schemeClr>
                </a:solidFill>
              </a:defRPr>
            </a:lvl7pPr>
            <a:lvl8pPr marL="4099303" indent="0" algn="ctr">
              <a:buNone/>
              <a:defRPr>
                <a:solidFill>
                  <a:schemeClr val="tx1">
                    <a:tint val="75000"/>
                  </a:schemeClr>
                </a:solidFill>
              </a:defRPr>
            </a:lvl8pPr>
            <a:lvl9pPr marL="468491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376291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0606900"/>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7057459"/>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25" tIns="58560" rIns="117125" bIns="585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25" tIns="58560" rIns="117125" bIns="585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732911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792750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1337043"/>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2992979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25" tIns="58560" rIns="117125" bIns="5856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531601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8"/>
            <a:ext cx="10198197" cy="788737"/>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25" tIns="58560" rIns="117125" bIns="5856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25" tIns="58560" rIns="117125" bIns="5856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073153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5" tIns="58586" rIns="117175" bIns="58586">
            <a:normAutofit/>
          </a:bodyPr>
          <a:lstStyle>
            <a:lvl1pPr marL="683520" marR="0" indent="-683520" algn="l" defTabSz="117174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74" indent="0" algn="ctr">
              <a:buNone/>
              <a:defRPr>
                <a:solidFill>
                  <a:schemeClr val="tx1">
                    <a:tint val="75000"/>
                  </a:schemeClr>
                </a:solidFill>
              </a:defRPr>
            </a:lvl2pPr>
            <a:lvl3pPr marL="1171745" indent="0" algn="ctr">
              <a:buNone/>
              <a:defRPr>
                <a:solidFill>
                  <a:schemeClr val="tx1">
                    <a:tint val="75000"/>
                  </a:schemeClr>
                </a:solidFill>
              </a:defRPr>
            </a:lvl3pPr>
            <a:lvl4pPr marL="1757616" indent="0" algn="ctr">
              <a:buNone/>
              <a:defRPr>
                <a:solidFill>
                  <a:schemeClr val="tx1">
                    <a:tint val="75000"/>
                  </a:schemeClr>
                </a:solidFill>
              </a:defRPr>
            </a:lvl4pPr>
            <a:lvl5pPr marL="2343491" indent="0" algn="ctr">
              <a:buNone/>
              <a:defRPr>
                <a:solidFill>
                  <a:schemeClr val="tx1">
                    <a:tint val="75000"/>
                  </a:schemeClr>
                </a:solidFill>
              </a:defRPr>
            </a:lvl5pPr>
            <a:lvl6pPr marL="2929358" indent="0" algn="ctr">
              <a:buNone/>
              <a:defRPr>
                <a:solidFill>
                  <a:schemeClr val="tx1">
                    <a:tint val="75000"/>
                  </a:schemeClr>
                </a:solidFill>
              </a:defRPr>
            </a:lvl6pPr>
            <a:lvl7pPr marL="3515231" indent="0" algn="ctr">
              <a:buNone/>
              <a:defRPr>
                <a:solidFill>
                  <a:schemeClr val="tx1">
                    <a:tint val="75000"/>
                  </a:schemeClr>
                </a:solidFill>
              </a:defRPr>
            </a:lvl7pPr>
            <a:lvl8pPr marL="4101108" indent="0" algn="ctr">
              <a:buNone/>
              <a:defRPr>
                <a:solidFill>
                  <a:schemeClr val="tx1">
                    <a:tint val="75000"/>
                  </a:schemeClr>
                </a:solidFill>
              </a:defRPr>
            </a:lvl8pPr>
            <a:lvl9pPr marL="46869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4294466"/>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197079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33183308"/>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297562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5525666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55066553"/>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5" tIns="58586" rIns="117175" bIns="585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84246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6952256"/>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5"/>
            <a:ext cx="10198197" cy="788737"/>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5" tIns="58586" rIns="117175" bIns="585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5" tIns="58586" rIns="117175" bIns="585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7754178"/>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4406281"/>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5651265"/>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386688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966138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16383336"/>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1472538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9236149"/>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77374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61205052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1926388"/>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6439622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107058480"/>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83039711"/>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4134470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387607125"/>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069078875"/>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33651943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1682217"/>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7217470"/>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87785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81869046"/>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10094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13759519"/>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55216813"/>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7453727"/>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56270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3736126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512979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8407044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477089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81" tIns="45596" rIns="91181" bIns="45596"/>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37630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660390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8130183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97542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6159321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8582762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9791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3727386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083006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2346057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19462497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0526489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7074740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58921564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6522983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21393911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182297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7790166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3218520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34227043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107819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61022918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0037323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90393841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5446101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2466216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5078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6"/>
            <a:ext cx="10769700" cy="3448055"/>
          </a:xfrm>
          <a:prstGeom prst="rect">
            <a:avLst/>
          </a:prstGeom>
          <a:noFill/>
          <a:ln>
            <a:noFill/>
          </a:ln>
        </p:spPr>
        <p:txBody>
          <a:bodyPr spcFirstLastPara="1" wrap="square" lIns="91166" tIns="45574" rIns="91166" bIns="45574"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82081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12686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0759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8"/>
            <a:ext cx="5280000" cy="2926039"/>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8"/>
            <a:ext cx="5280000" cy="2926039"/>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41572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6" y="1571612"/>
            <a:ext cx="4440765" cy="1214446"/>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4"/>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9" y="2857496"/>
            <a:ext cx="4006905" cy="2571768"/>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832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3008864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9" y="5929416"/>
            <a:ext cx="10198197" cy="788737"/>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5"/>
            <a:ext cx="10769700" cy="4000528"/>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166" tIns="45574" rIns="91166" bIns="45574" anchor="t" anchorCtr="0"/>
          <a:lstStyle>
            <a:lvl1pPr marL="455929" marR="0" lvl="0" indent="-227972"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92216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11" tIns="58448" rIns="116911" bIns="58448">
            <a:normAutofit/>
          </a:bodyPr>
          <a:lstStyle>
            <a:lvl1pPr marL="681938" marR="0" indent="-681938" algn="l" defTabSz="116903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28" indent="0" algn="ctr">
              <a:buNone/>
              <a:defRPr>
                <a:solidFill>
                  <a:schemeClr val="tx1">
                    <a:tint val="75000"/>
                  </a:schemeClr>
                </a:solidFill>
              </a:defRPr>
            </a:lvl2pPr>
            <a:lvl3pPr marL="1169037" indent="0" algn="ctr">
              <a:buNone/>
              <a:defRPr>
                <a:solidFill>
                  <a:schemeClr val="tx1">
                    <a:tint val="75000"/>
                  </a:schemeClr>
                </a:solidFill>
              </a:defRPr>
            </a:lvl3pPr>
            <a:lvl4pPr marL="1753530" indent="0" algn="ctr">
              <a:buNone/>
              <a:defRPr>
                <a:solidFill>
                  <a:schemeClr val="tx1">
                    <a:tint val="75000"/>
                  </a:schemeClr>
                </a:solidFill>
              </a:defRPr>
            </a:lvl4pPr>
            <a:lvl5pPr marL="2338063" indent="0" algn="ctr">
              <a:buNone/>
              <a:defRPr>
                <a:solidFill>
                  <a:schemeClr val="tx1">
                    <a:tint val="75000"/>
                  </a:schemeClr>
                </a:solidFill>
              </a:defRPr>
            </a:lvl5pPr>
            <a:lvl6pPr marL="2922575" indent="0" algn="ctr">
              <a:buNone/>
              <a:defRPr>
                <a:solidFill>
                  <a:schemeClr val="tx1">
                    <a:tint val="75000"/>
                  </a:schemeClr>
                </a:solidFill>
              </a:defRPr>
            </a:lvl6pPr>
            <a:lvl7pPr marL="3507057" indent="0" algn="ctr">
              <a:buNone/>
              <a:defRPr>
                <a:solidFill>
                  <a:schemeClr val="tx1">
                    <a:tint val="75000"/>
                  </a:schemeClr>
                </a:solidFill>
              </a:defRPr>
            </a:lvl7pPr>
            <a:lvl8pPr marL="4091607" indent="0" algn="ctr">
              <a:buNone/>
              <a:defRPr>
                <a:solidFill>
                  <a:schemeClr val="tx1">
                    <a:tint val="75000"/>
                  </a:schemeClr>
                </a:solidFill>
              </a:defRPr>
            </a:lvl8pPr>
            <a:lvl9pPr marL="46761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573659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748899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578708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648158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0506050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572266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11" tIns="58448" rIns="116911" bIns="5844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358764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4"/>
            <a:ext cx="10198197" cy="788737"/>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11" tIns="58448" rIns="116911" bIns="5844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11" tIns="58448" rIns="116911" bIns="5844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27187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95170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883539816"/>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644747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451368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236354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790808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2678584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395103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843949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3" tIns="58466" rIns="116943" bIns="58466">
            <a:normAutofit/>
          </a:bodyPr>
          <a:lstStyle>
            <a:lvl1pPr marL="682129" marR="0" indent="-682129" algn="l" defTabSz="11693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91" indent="0" algn="ctr">
              <a:buNone/>
              <a:defRPr>
                <a:solidFill>
                  <a:schemeClr val="tx1">
                    <a:tint val="75000"/>
                  </a:schemeClr>
                </a:solidFill>
              </a:defRPr>
            </a:lvl2pPr>
            <a:lvl3pPr marL="1169361" indent="0" algn="ctr">
              <a:buNone/>
              <a:defRPr>
                <a:solidFill>
                  <a:schemeClr val="tx1">
                    <a:tint val="75000"/>
                  </a:schemeClr>
                </a:solidFill>
              </a:defRPr>
            </a:lvl3pPr>
            <a:lvl4pPr marL="1754023" indent="0" algn="ctr">
              <a:buNone/>
              <a:defRPr>
                <a:solidFill>
                  <a:schemeClr val="tx1">
                    <a:tint val="75000"/>
                  </a:schemeClr>
                </a:solidFill>
              </a:defRPr>
            </a:lvl4pPr>
            <a:lvl5pPr marL="2338718" indent="0" algn="ctr">
              <a:buNone/>
              <a:defRPr>
                <a:solidFill>
                  <a:schemeClr val="tx1">
                    <a:tint val="75000"/>
                  </a:schemeClr>
                </a:solidFill>
              </a:defRPr>
            </a:lvl5pPr>
            <a:lvl6pPr marL="2923392" indent="0" algn="ctr">
              <a:buNone/>
              <a:defRPr>
                <a:solidFill>
                  <a:schemeClr val="tx1">
                    <a:tint val="75000"/>
                  </a:schemeClr>
                </a:solidFill>
              </a:defRPr>
            </a:lvl6pPr>
            <a:lvl7pPr marL="3508044" indent="0" algn="ctr">
              <a:buNone/>
              <a:defRPr>
                <a:solidFill>
                  <a:schemeClr val="tx1">
                    <a:tint val="75000"/>
                  </a:schemeClr>
                </a:solidFill>
              </a:defRPr>
            </a:lvl7pPr>
            <a:lvl8pPr marL="4092752" indent="0" algn="ctr">
              <a:buNone/>
              <a:defRPr>
                <a:solidFill>
                  <a:schemeClr val="tx1">
                    <a:tint val="75000"/>
                  </a:schemeClr>
                </a:solidFill>
              </a:defRPr>
            </a:lvl8pPr>
            <a:lvl9pPr marL="46774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651386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497013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80199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91459033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70586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697807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147272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3" tIns="58466" rIns="116943" bIns="5846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053254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6"/>
            <a:ext cx="10198197" cy="788737"/>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3" tIns="58466" rIns="116943" bIns="5846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3" tIns="58466" rIns="116943" bIns="5846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6567310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1" tIns="58475" rIns="116961" bIns="58475">
            <a:normAutofit/>
          </a:bodyPr>
          <a:lstStyle>
            <a:lvl1pPr marL="682238" marR="0" indent="-682238" algn="l" defTabSz="116954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83" indent="0" algn="ctr">
              <a:buNone/>
              <a:defRPr>
                <a:solidFill>
                  <a:schemeClr val="tx1">
                    <a:tint val="75000"/>
                  </a:schemeClr>
                </a:solidFill>
              </a:defRPr>
            </a:lvl2pPr>
            <a:lvl3pPr marL="1169547" indent="0" algn="ctr">
              <a:buNone/>
              <a:defRPr>
                <a:solidFill>
                  <a:schemeClr val="tx1">
                    <a:tint val="75000"/>
                  </a:schemeClr>
                </a:solidFill>
              </a:defRPr>
            </a:lvl3pPr>
            <a:lvl4pPr marL="1754305" indent="0" algn="ctr">
              <a:buNone/>
              <a:defRPr>
                <a:solidFill>
                  <a:schemeClr val="tx1">
                    <a:tint val="75000"/>
                  </a:schemeClr>
                </a:solidFill>
              </a:defRPr>
            </a:lvl4pPr>
            <a:lvl5pPr marL="2339092" indent="0" algn="ctr">
              <a:buNone/>
              <a:defRPr>
                <a:solidFill>
                  <a:schemeClr val="tx1">
                    <a:tint val="75000"/>
                  </a:schemeClr>
                </a:solidFill>
              </a:defRPr>
            </a:lvl5pPr>
            <a:lvl6pPr marL="2923859" indent="0" algn="ctr">
              <a:buNone/>
              <a:defRPr>
                <a:solidFill>
                  <a:schemeClr val="tx1">
                    <a:tint val="75000"/>
                  </a:schemeClr>
                </a:solidFill>
              </a:defRPr>
            </a:lvl6pPr>
            <a:lvl7pPr marL="3508607" indent="0" algn="ctr">
              <a:buNone/>
              <a:defRPr>
                <a:solidFill>
                  <a:schemeClr val="tx1">
                    <a:tint val="75000"/>
                  </a:schemeClr>
                </a:solidFill>
              </a:defRPr>
            </a:lvl7pPr>
            <a:lvl8pPr marL="4093407" indent="0" algn="ctr">
              <a:buNone/>
              <a:defRPr>
                <a:solidFill>
                  <a:schemeClr val="tx1">
                    <a:tint val="75000"/>
                  </a:schemeClr>
                </a:solidFill>
              </a:defRPr>
            </a:lvl8pPr>
            <a:lvl9pPr marL="46781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021302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664383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1499703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1" tIns="58475" rIns="116961" bIns="5847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1" tIns="58475" rIns="116961" bIns="5847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607144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257211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68680098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8557396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1" tIns="58475" rIns="116961" bIns="5847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85465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1"/>
            <a:ext cx="10198197" cy="788737"/>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1" tIns="58475" rIns="116961" bIns="5847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1" tIns="58475" rIns="116961" bIns="5847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219605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261362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835388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3397480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905510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1165845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6112346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34803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8487974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860384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11" tIns="58500" rIns="117011" bIns="58500">
            <a:normAutofit/>
          </a:bodyPr>
          <a:lstStyle>
            <a:lvl1pPr marL="682538" marR="0" indent="-682538" algn="l" defTabSz="117006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38" indent="0" algn="ctr">
              <a:buNone/>
              <a:defRPr>
                <a:solidFill>
                  <a:schemeClr val="tx1">
                    <a:tint val="75000"/>
                  </a:schemeClr>
                </a:solidFill>
              </a:defRPr>
            </a:lvl2pPr>
            <a:lvl3pPr marL="1170060" indent="0" algn="ctr">
              <a:buNone/>
              <a:defRPr>
                <a:solidFill>
                  <a:schemeClr val="tx1">
                    <a:tint val="75000"/>
                  </a:schemeClr>
                </a:solidFill>
              </a:defRPr>
            </a:lvl3pPr>
            <a:lvl4pPr marL="1755080" indent="0" algn="ctr">
              <a:buNone/>
              <a:defRPr>
                <a:solidFill>
                  <a:schemeClr val="tx1">
                    <a:tint val="75000"/>
                  </a:schemeClr>
                </a:solidFill>
              </a:defRPr>
            </a:lvl4pPr>
            <a:lvl5pPr marL="2340122" indent="0" algn="ctr">
              <a:buNone/>
              <a:defRPr>
                <a:solidFill>
                  <a:schemeClr val="tx1">
                    <a:tint val="75000"/>
                  </a:schemeClr>
                </a:solidFill>
              </a:defRPr>
            </a:lvl5pPr>
            <a:lvl6pPr marL="2925142" indent="0" algn="ctr">
              <a:buNone/>
              <a:defRPr>
                <a:solidFill>
                  <a:schemeClr val="tx1">
                    <a:tint val="75000"/>
                  </a:schemeClr>
                </a:solidFill>
              </a:defRPr>
            </a:lvl6pPr>
            <a:lvl7pPr marL="3510157" indent="0" algn="ctr">
              <a:buNone/>
              <a:defRPr>
                <a:solidFill>
                  <a:schemeClr val="tx1">
                    <a:tint val="75000"/>
                  </a:schemeClr>
                </a:solidFill>
              </a:defRPr>
            </a:lvl7pPr>
            <a:lvl8pPr marL="4095207" indent="0" algn="ctr">
              <a:buNone/>
              <a:defRPr>
                <a:solidFill>
                  <a:schemeClr val="tx1">
                    <a:tint val="75000"/>
                  </a:schemeClr>
                </a:solidFill>
              </a:defRPr>
            </a:lvl8pPr>
            <a:lvl9pPr marL="468023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884794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6081766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954897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591805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228977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352831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11" tIns="58500" rIns="117011" bIns="5850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8342135"/>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8"/>
            <a:ext cx="10198197" cy="788737"/>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11" tIns="58500" rIns="117011" bIns="5850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11" tIns="58500" rIns="117011" bIns="5850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202713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48" tIns="58521" rIns="117048" bIns="58521">
            <a:normAutofit/>
          </a:bodyPr>
          <a:lstStyle>
            <a:lvl1pPr marL="682757" marR="0" indent="-682757" algn="l" defTabSz="11704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24" indent="0" algn="ctr">
              <a:buNone/>
              <a:defRPr>
                <a:solidFill>
                  <a:schemeClr val="tx1">
                    <a:tint val="75000"/>
                  </a:schemeClr>
                </a:solidFill>
              </a:defRPr>
            </a:lvl2pPr>
            <a:lvl3pPr marL="1170433" indent="0" algn="ctr">
              <a:buNone/>
              <a:defRPr>
                <a:solidFill>
                  <a:schemeClr val="tx1">
                    <a:tint val="75000"/>
                  </a:schemeClr>
                </a:solidFill>
              </a:defRPr>
            </a:lvl3pPr>
            <a:lvl4pPr marL="1755644" indent="0" algn="ctr">
              <a:buNone/>
              <a:defRPr>
                <a:solidFill>
                  <a:schemeClr val="tx1">
                    <a:tint val="75000"/>
                  </a:schemeClr>
                </a:solidFill>
              </a:defRPr>
            </a:lvl4pPr>
            <a:lvl5pPr marL="2340870" indent="0" algn="ctr">
              <a:buNone/>
              <a:defRPr>
                <a:solidFill>
                  <a:schemeClr val="tx1">
                    <a:tint val="75000"/>
                  </a:schemeClr>
                </a:solidFill>
              </a:defRPr>
            </a:lvl5pPr>
            <a:lvl6pPr marL="2926075" indent="0" algn="ctr">
              <a:buNone/>
              <a:defRPr>
                <a:solidFill>
                  <a:schemeClr val="tx1">
                    <a:tint val="75000"/>
                  </a:schemeClr>
                </a:solidFill>
              </a:defRPr>
            </a:lvl6pPr>
            <a:lvl7pPr marL="3511285" indent="0" algn="ctr">
              <a:buNone/>
              <a:defRPr>
                <a:solidFill>
                  <a:schemeClr val="tx1">
                    <a:tint val="75000"/>
                  </a:schemeClr>
                </a:solidFill>
              </a:defRPr>
            </a:lvl7pPr>
            <a:lvl8pPr marL="4096516" indent="0" algn="ctr">
              <a:buNone/>
              <a:defRPr>
                <a:solidFill>
                  <a:schemeClr val="tx1">
                    <a:tint val="75000"/>
                  </a:schemeClr>
                </a:solidFill>
              </a:defRPr>
            </a:lvl8pPr>
            <a:lvl9pPr marL="46817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06157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7.png"/><Relationship Id="rId5" Type="http://schemas.openxmlformats.org/officeDocument/2006/relationships/slideLayout" Target="../slideLayouts/slideLayout119.xml"/><Relationship Id="rId10" Type="http://schemas.openxmlformats.org/officeDocument/2006/relationships/image" Target="../media/image6.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7.png"/><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7.png"/><Relationship Id="rId5" Type="http://schemas.openxmlformats.org/officeDocument/2006/relationships/slideLayout" Target="../slideLayouts/slideLayout135.xml"/><Relationship Id="rId10" Type="http://schemas.openxmlformats.org/officeDocument/2006/relationships/image" Target="../media/image6.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4.png"/><Relationship Id="rId5" Type="http://schemas.openxmlformats.org/officeDocument/2006/relationships/slideLayout" Target="../slideLayouts/slideLayout143.xml"/><Relationship Id="rId10" Type="http://schemas.openxmlformats.org/officeDocument/2006/relationships/image" Target="../media/image3.png"/><Relationship Id="rId4" Type="http://schemas.openxmlformats.org/officeDocument/2006/relationships/slideLayout" Target="../slideLayouts/slideLayout14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image" Target="../media/image7.png"/><Relationship Id="rId5" Type="http://schemas.openxmlformats.org/officeDocument/2006/relationships/slideLayout" Target="../slideLayouts/slideLayout151.xml"/><Relationship Id="rId10" Type="http://schemas.openxmlformats.org/officeDocument/2006/relationships/image" Target="../media/image6.png"/><Relationship Id="rId4" Type="http://schemas.openxmlformats.org/officeDocument/2006/relationships/slideLayout" Target="../slideLayouts/slideLayout150.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sp>
        <p:nvSpPr>
          <p:cNvPr id="14" name="TextBox 13"/>
          <p:cNvSpPr txBox="1"/>
          <p:nvPr/>
        </p:nvSpPr>
        <p:spPr>
          <a:xfrm>
            <a:off x="9340851" y="6508787"/>
            <a:ext cx="2286000" cy="284956"/>
          </a:xfrm>
          <a:prstGeom prst="rect">
            <a:avLst/>
          </a:prstGeom>
          <a:noFill/>
        </p:spPr>
        <p:txBody>
          <a:bodyPr lIns="99300" tIns="49660" rIns="99300" bIns="49660">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4"/>
            <a:ext cx="723900" cy="365125"/>
          </a:xfrm>
          <a:prstGeom prst="rect">
            <a:avLst/>
          </a:prstGeom>
        </p:spPr>
        <p:txBody>
          <a:bodyPr vert="horz" lIns="116943" tIns="58466" rIns="116943" bIns="5846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361">
              <a:defRPr/>
            </a:pPr>
            <a:fld id="{79C0BFF6-9B14-4446-AF07-628EFEB400B0}" type="slidenum">
              <a:rPr lang="th-TH" smtClean="0">
                <a:solidFill>
                  <a:prstClr val="black">
                    <a:tint val="75000"/>
                  </a:prstClr>
                </a:solidFill>
              </a:rPr>
              <a:pPr defTabSz="116936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0" tIns="63665" rIns="127330" bIns="636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3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461"/>
          </a:xfrm>
          <a:prstGeom prst="rect">
            <a:avLst/>
          </a:prstGeom>
          <a:noFill/>
        </p:spPr>
        <p:txBody>
          <a:bodyPr lIns="127330" tIns="63665" rIns="127330" bIns="63665">
            <a:spAutoFit/>
          </a:bodyPr>
          <a:lstStyle/>
          <a:p>
            <a:pPr defTabSz="11693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sp>
        <p:nvSpPr>
          <p:cNvPr id="12" name="TextBox 11"/>
          <p:cNvSpPr txBox="1"/>
          <p:nvPr/>
        </p:nvSpPr>
        <p:spPr>
          <a:xfrm>
            <a:off x="9290135" y="301654"/>
            <a:ext cx="2220383" cy="518183"/>
          </a:xfrm>
          <a:prstGeom prst="rect">
            <a:avLst/>
          </a:prstGeom>
          <a:noFill/>
          <a:effectLst>
            <a:outerShdw blurRad="50800" dist="38100" dir="5400000" algn="t" rotWithShape="0">
              <a:prstClr val="black">
                <a:alpha val="40000"/>
              </a:prstClr>
            </a:outerShdw>
          </a:effectLst>
        </p:spPr>
        <p:txBody>
          <a:bodyPr lIns="116943" tIns="58466" rIns="116943" bIns="58466">
            <a:spAutoFit/>
          </a:bodyPr>
          <a:lstStyle/>
          <a:p>
            <a:pPr algn="r" defTabSz="11693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83812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91" algn="ctr" rtl="0" fontAlgn="base">
        <a:spcBef>
          <a:spcPct val="0"/>
        </a:spcBef>
        <a:spcAft>
          <a:spcPct val="0"/>
        </a:spcAft>
        <a:defRPr sz="5600">
          <a:solidFill>
            <a:schemeClr val="tx1"/>
          </a:solidFill>
          <a:latin typeface="Arial" pitchFamily="34" charset="0"/>
          <a:cs typeface="Cordia New" pitchFamily="34" charset="-34"/>
        </a:defRPr>
      </a:lvl6pPr>
      <a:lvl7pPr marL="1169361" algn="ctr" rtl="0" fontAlgn="base">
        <a:spcBef>
          <a:spcPct val="0"/>
        </a:spcBef>
        <a:spcAft>
          <a:spcPct val="0"/>
        </a:spcAft>
        <a:defRPr sz="5600">
          <a:solidFill>
            <a:schemeClr val="tx1"/>
          </a:solidFill>
          <a:latin typeface="Arial" pitchFamily="34" charset="0"/>
          <a:cs typeface="Cordia New" pitchFamily="34" charset="-34"/>
        </a:defRPr>
      </a:lvl7pPr>
      <a:lvl8pPr marL="1754023" algn="ctr" rtl="0" fontAlgn="base">
        <a:spcBef>
          <a:spcPct val="0"/>
        </a:spcBef>
        <a:spcAft>
          <a:spcPct val="0"/>
        </a:spcAft>
        <a:defRPr sz="5600">
          <a:solidFill>
            <a:schemeClr val="tx1"/>
          </a:solidFill>
          <a:latin typeface="Arial" pitchFamily="34" charset="0"/>
          <a:cs typeface="Cordia New" pitchFamily="34" charset="-34"/>
        </a:defRPr>
      </a:lvl8pPr>
      <a:lvl9pPr marL="233871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90" indent="-4384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91" indent="-3654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676" indent="-2923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37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06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742"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410"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089"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731"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361" rtl="0" eaLnBrk="1" latinLnBrk="0" hangingPunct="1">
        <a:defRPr sz="3600" kern="1200">
          <a:solidFill>
            <a:schemeClr val="tx1"/>
          </a:solidFill>
          <a:latin typeface="+mn-lt"/>
          <a:ea typeface="+mn-ea"/>
          <a:cs typeface="+mn-cs"/>
        </a:defRPr>
      </a:lvl1pPr>
      <a:lvl2pPr marL="584691" algn="l" defTabSz="1169361" rtl="0" eaLnBrk="1" latinLnBrk="0" hangingPunct="1">
        <a:defRPr sz="3600" kern="1200">
          <a:solidFill>
            <a:schemeClr val="tx1"/>
          </a:solidFill>
          <a:latin typeface="+mn-lt"/>
          <a:ea typeface="+mn-ea"/>
          <a:cs typeface="+mn-cs"/>
        </a:defRPr>
      </a:lvl2pPr>
      <a:lvl3pPr marL="1169361" algn="l" defTabSz="1169361" rtl="0" eaLnBrk="1" latinLnBrk="0" hangingPunct="1">
        <a:defRPr sz="3600" kern="1200">
          <a:solidFill>
            <a:schemeClr val="tx1"/>
          </a:solidFill>
          <a:latin typeface="+mn-lt"/>
          <a:ea typeface="+mn-ea"/>
          <a:cs typeface="+mn-cs"/>
        </a:defRPr>
      </a:lvl3pPr>
      <a:lvl4pPr marL="1754023" algn="l" defTabSz="1169361" rtl="0" eaLnBrk="1" latinLnBrk="0" hangingPunct="1">
        <a:defRPr sz="3600" kern="1200">
          <a:solidFill>
            <a:schemeClr val="tx1"/>
          </a:solidFill>
          <a:latin typeface="+mn-lt"/>
          <a:ea typeface="+mn-ea"/>
          <a:cs typeface="+mn-cs"/>
        </a:defRPr>
      </a:lvl4pPr>
      <a:lvl5pPr marL="2338718" algn="l" defTabSz="1169361" rtl="0" eaLnBrk="1" latinLnBrk="0" hangingPunct="1">
        <a:defRPr sz="3600" kern="1200">
          <a:solidFill>
            <a:schemeClr val="tx1"/>
          </a:solidFill>
          <a:latin typeface="+mn-lt"/>
          <a:ea typeface="+mn-ea"/>
          <a:cs typeface="+mn-cs"/>
        </a:defRPr>
      </a:lvl5pPr>
      <a:lvl6pPr marL="2923392" algn="l" defTabSz="1169361" rtl="0" eaLnBrk="1" latinLnBrk="0" hangingPunct="1">
        <a:defRPr sz="3600" kern="1200">
          <a:solidFill>
            <a:schemeClr val="tx1"/>
          </a:solidFill>
          <a:latin typeface="+mn-lt"/>
          <a:ea typeface="+mn-ea"/>
          <a:cs typeface="+mn-cs"/>
        </a:defRPr>
      </a:lvl6pPr>
      <a:lvl7pPr marL="3508044" algn="l" defTabSz="1169361" rtl="0" eaLnBrk="1" latinLnBrk="0" hangingPunct="1">
        <a:defRPr sz="3600" kern="1200">
          <a:solidFill>
            <a:schemeClr val="tx1"/>
          </a:solidFill>
          <a:latin typeface="+mn-lt"/>
          <a:ea typeface="+mn-ea"/>
          <a:cs typeface="+mn-cs"/>
        </a:defRPr>
      </a:lvl7pPr>
      <a:lvl8pPr marL="4092752" algn="l" defTabSz="1169361" rtl="0" eaLnBrk="1" latinLnBrk="0" hangingPunct="1">
        <a:defRPr sz="3600" kern="1200">
          <a:solidFill>
            <a:schemeClr val="tx1"/>
          </a:solidFill>
          <a:latin typeface="+mn-lt"/>
          <a:ea typeface="+mn-ea"/>
          <a:cs typeface="+mn-cs"/>
        </a:defRPr>
      </a:lvl8pPr>
      <a:lvl9pPr marL="4677431" algn="l" defTabSz="1169361"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9"/>
            <a:ext cx="723900" cy="365125"/>
          </a:xfrm>
          <a:prstGeom prst="rect">
            <a:avLst/>
          </a:prstGeom>
        </p:spPr>
        <p:txBody>
          <a:bodyPr vert="horz" lIns="116961" tIns="58475" rIns="116961" bIns="5847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47">
              <a:defRPr/>
            </a:pPr>
            <a:fld id="{79C0BFF6-9B14-4446-AF07-628EFEB400B0}" type="slidenum">
              <a:rPr lang="th-TH" smtClean="0">
                <a:solidFill>
                  <a:prstClr val="black">
                    <a:tint val="75000"/>
                  </a:prstClr>
                </a:solidFill>
              </a:rPr>
              <a:pPr defTabSz="116954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0" tIns="63676" rIns="127350" bIns="63676" anchor="ctr"/>
          <a:lstStyle/>
          <a:p>
            <a:pPr algn="ctr" defTabSz="116954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0" tIns="63676" rIns="127350" bIns="6367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4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3" y="800131"/>
            <a:ext cx="4948767" cy="559483"/>
          </a:xfrm>
          <a:prstGeom prst="rect">
            <a:avLst/>
          </a:prstGeom>
          <a:noFill/>
        </p:spPr>
        <p:txBody>
          <a:bodyPr lIns="127350" tIns="63676" rIns="127350" bIns="63676">
            <a:spAutoFit/>
          </a:bodyPr>
          <a:lstStyle/>
          <a:p>
            <a:pPr defTabSz="116954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0" tIns="63676" rIns="127350" bIns="63676" anchor="ctr"/>
          <a:lstStyle/>
          <a:p>
            <a:pPr algn="ctr" defTabSz="1169547">
              <a:defRPr/>
            </a:pPr>
            <a:endParaRPr lang="th-TH" sz="3600" dirty="0">
              <a:solidFill>
                <a:prstClr val="white"/>
              </a:solidFill>
            </a:endParaRPr>
          </a:p>
        </p:txBody>
      </p:sp>
      <p:sp>
        <p:nvSpPr>
          <p:cNvPr id="12" name="TextBox 11"/>
          <p:cNvSpPr txBox="1"/>
          <p:nvPr/>
        </p:nvSpPr>
        <p:spPr>
          <a:xfrm>
            <a:off x="9290130" y="301653"/>
            <a:ext cx="2220383" cy="518202"/>
          </a:xfrm>
          <a:prstGeom prst="rect">
            <a:avLst/>
          </a:prstGeom>
          <a:noFill/>
          <a:effectLst>
            <a:outerShdw blurRad="50800" dist="38100" dir="5400000" algn="t" rotWithShape="0">
              <a:prstClr val="black">
                <a:alpha val="40000"/>
              </a:prstClr>
            </a:outerShdw>
          </a:effectLst>
        </p:spPr>
        <p:txBody>
          <a:bodyPr lIns="116961" tIns="58475" rIns="116961" bIns="58475">
            <a:spAutoFit/>
          </a:bodyPr>
          <a:lstStyle/>
          <a:p>
            <a:pPr algn="r" defTabSz="116954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700114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83" algn="ctr" rtl="0" fontAlgn="base">
        <a:spcBef>
          <a:spcPct val="0"/>
        </a:spcBef>
        <a:spcAft>
          <a:spcPct val="0"/>
        </a:spcAft>
        <a:defRPr sz="5600">
          <a:solidFill>
            <a:schemeClr val="tx1"/>
          </a:solidFill>
          <a:latin typeface="Arial" pitchFamily="34" charset="0"/>
          <a:cs typeface="Cordia New" pitchFamily="34" charset="-34"/>
        </a:defRPr>
      </a:lvl6pPr>
      <a:lvl7pPr marL="1169547" algn="ctr" rtl="0" fontAlgn="base">
        <a:spcBef>
          <a:spcPct val="0"/>
        </a:spcBef>
        <a:spcAft>
          <a:spcPct val="0"/>
        </a:spcAft>
        <a:defRPr sz="5600">
          <a:solidFill>
            <a:schemeClr val="tx1"/>
          </a:solidFill>
          <a:latin typeface="Arial" pitchFamily="34" charset="0"/>
          <a:cs typeface="Cordia New" pitchFamily="34" charset="-34"/>
        </a:defRPr>
      </a:lvl7pPr>
      <a:lvl8pPr marL="1754305" algn="ctr" rtl="0" fontAlgn="base">
        <a:spcBef>
          <a:spcPct val="0"/>
        </a:spcBef>
        <a:spcAft>
          <a:spcPct val="0"/>
        </a:spcAft>
        <a:defRPr sz="5600">
          <a:solidFill>
            <a:schemeClr val="tx1"/>
          </a:solidFill>
          <a:latin typeface="Arial" pitchFamily="34" charset="0"/>
          <a:cs typeface="Cordia New" pitchFamily="34" charset="-34"/>
        </a:defRPr>
      </a:lvl8pPr>
      <a:lvl9pPr marL="233909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62" indent="-43856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45" indent="-3655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09" indent="-29239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698" indent="-2923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482" indent="-2923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256"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018"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791"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526"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47" rtl="0" eaLnBrk="1" latinLnBrk="0" hangingPunct="1">
        <a:defRPr sz="3600" kern="1200">
          <a:solidFill>
            <a:schemeClr val="tx1"/>
          </a:solidFill>
          <a:latin typeface="+mn-lt"/>
          <a:ea typeface="+mn-ea"/>
          <a:cs typeface="+mn-cs"/>
        </a:defRPr>
      </a:lvl1pPr>
      <a:lvl2pPr marL="584783" algn="l" defTabSz="1169547" rtl="0" eaLnBrk="1" latinLnBrk="0" hangingPunct="1">
        <a:defRPr sz="3600" kern="1200">
          <a:solidFill>
            <a:schemeClr val="tx1"/>
          </a:solidFill>
          <a:latin typeface="+mn-lt"/>
          <a:ea typeface="+mn-ea"/>
          <a:cs typeface="+mn-cs"/>
        </a:defRPr>
      </a:lvl2pPr>
      <a:lvl3pPr marL="1169547" algn="l" defTabSz="1169547" rtl="0" eaLnBrk="1" latinLnBrk="0" hangingPunct="1">
        <a:defRPr sz="3600" kern="1200">
          <a:solidFill>
            <a:schemeClr val="tx1"/>
          </a:solidFill>
          <a:latin typeface="+mn-lt"/>
          <a:ea typeface="+mn-ea"/>
          <a:cs typeface="+mn-cs"/>
        </a:defRPr>
      </a:lvl3pPr>
      <a:lvl4pPr marL="1754305" algn="l" defTabSz="1169547" rtl="0" eaLnBrk="1" latinLnBrk="0" hangingPunct="1">
        <a:defRPr sz="3600" kern="1200">
          <a:solidFill>
            <a:schemeClr val="tx1"/>
          </a:solidFill>
          <a:latin typeface="+mn-lt"/>
          <a:ea typeface="+mn-ea"/>
          <a:cs typeface="+mn-cs"/>
        </a:defRPr>
      </a:lvl4pPr>
      <a:lvl5pPr marL="2339092" algn="l" defTabSz="1169547" rtl="0" eaLnBrk="1" latinLnBrk="0" hangingPunct="1">
        <a:defRPr sz="3600" kern="1200">
          <a:solidFill>
            <a:schemeClr val="tx1"/>
          </a:solidFill>
          <a:latin typeface="+mn-lt"/>
          <a:ea typeface="+mn-ea"/>
          <a:cs typeface="+mn-cs"/>
        </a:defRPr>
      </a:lvl5pPr>
      <a:lvl6pPr marL="2923859" algn="l" defTabSz="1169547" rtl="0" eaLnBrk="1" latinLnBrk="0" hangingPunct="1">
        <a:defRPr sz="3600" kern="1200">
          <a:solidFill>
            <a:schemeClr val="tx1"/>
          </a:solidFill>
          <a:latin typeface="+mn-lt"/>
          <a:ea typeface="+mn-ea"/>
          <a:cs typeface="+mn-cs"/>
        </a:defRPr>
      </a:lvl6pPr>
      <a:lvl7pPr marL="3508607" algn="l" defTabSz="1169547" rtl="0" eaLnBrk="1" latinLnBrk="0" hangingPunct="1">
        <a:defRPr sz="3600" kern="1200">
          <a:solidFill>
            <a:schemeClr val="tx1"/>
          </a:solidFill>
          <a:latin typeface="+mn-lt"/>
          <a:ea typeface="+mn-ea"/>
          <a:cs typeface="+mn-cs"/>
        </a:defRPr>
      </a:lvl7pPr>
      <a:lvl8pPr marL="4093407" algn="l" defTabSz="1169547" rtl="0" eaLnBrk="1" latinLnBrk="0" hangingPunct="1">
        <a:defRPr sz="3600" kern="1200">
          <a:solidFill>
            <a:schemeClr val="tx1"/>
          </a:solidFill>
          <a:latin typeface="+mn-lt"/>
          <a:ea typeface="+mn-ea"/>
          <a:cs typeface="+mn-cs"/>
        </a:defRPr>
      </a:lvl8pPr>
      <a:lvl9pPr marL="4678180" algn="l" defTabSz="1169547"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61541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6"/>
            <a:ext cx="723900" cy="365125"/>
          </a:xfrm>
          <a:prstGeom prst="rect">
            <a:avLst/>
          </a:prstGeom>
        </p:spPr>
        <p:txBody>
          <a:bodyPr vert="horz" lIns="117011" tIns="58500" rIns="117011" bIns="5850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60">
              <a:defRPr/>
            </a:pPr>
            <a:fld id="{79C0BFF6-9B14-4446-AF07-628EFEB400B0}" type="slidenum">
              <a:rPr lang="th-TH" smtClean="0">
                <a:solidFill>
                  <a:prstClr val="black">
                    <a:tint val="75000"/>
                  </a:prstClr>
                </a:solidFill>
              </a:rPr>
              <a:pPr defTabSz="117006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6" tIns="63704" rIns="127406" bIns="6370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6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9" y="800121"/>
            <a:ext cx="4948767" cy="559539"/>
          </a:xfrm>
          <a:prstGeom prst="rect">
            <a:avLst/>
          </a:prstGeom>
          <a:noFill/>
        </p:spPr>
        <p:txBody>
          <a:bodyPr lIns="127406" tIns="63704" rIns="127406" bIns="63704">
            <a:spAutoFit/>
          </a:bodyPr>
          <a:lstStyle/>
          <a:p>
            <a:pPr defTabSz="117006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sp>
        <p:nvSpPr>
          <p:cNvPr id="12" name="TextBox 11"/>
          <p:cNvSpPr txBox="1"/>
          <p:nvPr/>
        </p:nvSpPr>
        <p:spPr>
          <a:xfrm>
            <a:off x="9290115" y="301651"/>
            <a:ext cx="2220383" cy="518252"/>
          </a:xfrm>
          <a:prstGeom prst="rect">
            <a:avLst/>
          </a:prstGeom>
          <a:noFill/>
          <a:effectLst>
            <a:outerShdw blurRad="50800" dist="38100" dir="5400000" algn="t" rotWithShape="0">
              <a:prstClr val="black">
                <a:alpha val="40000"/>
              </a:prstClr>
            </a:outerShdw>
          </a:effectLst>
        </p:spPr>
        <p:txBody>
          <a:bodyPr lIns="117011" tIns="58500" rIns="117011" bIns="58500">
            <a:spAutoFit/>
          </a:bodyPr>
          <a:lstStyle/>
          <a:p>
            <a:pPr algn="r" defTabSz="117006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24407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38" algn="ctr" rtl="0" fontAlgn="base">
        <a:spcBef>
          <a:spcPct val="0"/>
        </a:spcBef>
        <a:spcAft>
          <a:spcPct val="0"/>
        </a:spcAft>
        <a:defRPr sz="5600">
          <a:solidFill>
            <a:schemeClr val="tx1"/>
          </a:solidFill>
          <a:latin typeface="Arial" pitchFamily="34" charset="0"/>
          <a:cs typeface="Cordia New" pitchFamily="34" charset="-34"/>
        </a:defRPr>
      </a:lvl6pPr>
      <a:lvl7pPr marL="1170060" algn="ctr" rtl="0" fontAlgn="base">
        <a:spcBef>
          <a:spcPct val="0"/>
        </a:spcBef>
        <a:spcAft>
          <a:spcPct val="0"/>
        </a:spcAft>
        <a:defRPr sz="5600">
          <a:solidFill>
            <a:schemeClr val="tx1"/>
          </a:solidFill>
          <a:latin typeface="Arial" pitchFamily="34" charset="0"/>
          <a:cs typeface="Cordia New" pitchFamily="34" charset="-34"/>
        </a:defRPr>
      </a:lvl7pPr>
      <a:lvl8pPr marL="1755080" algn="ctr" rtl="0" fontAlgn="base">
        <a:spcBef>
          <a:spcPct val="0"/>
        </a:spcBef>
        <a:spcAft>
          <a:spcPct val="0"/>
        </a:spcAft>
        <a:defRPr sz="5600">
          <a:solidFill>
            <a:schemeClr val="tx1"/>
          </a:solidFill>
          <a:latin typeface="Arial" pitchFamily="34" charset="0"/>
          <a:cs typeface="Cordia New" pitchFamily="34" charset="-34"/>
        </a:defRPr>
      </a:lvl8pPr>
      <a:lvl9pPr marL="23401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58" indent="-43875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65" indent="-3656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558" indent="-2925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600"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638"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670"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689"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723"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716"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60" rtl="0" eaLnBrk="1" latinLnBrk="0" hangingPunct="1">
        <a:defRPr sz="3600" kern="1200">
          <a:solidFill>
            <a:schemeClr val="tx1"/>
          </a:solidFill>
          <a:latin typeface="+mn-lt"/>
          <a:ea typeface="+mn-ea"/>
          <a:cs typeface="+mn-cs"/>
        </a:defRPr>
      </a:lvl1pPr>
      <a:lvl2pPr marL="585038" algn="l" defTabSz="1170060" rtl="0" eaLnBrk="1" latinLnBrk="0" hangingPunct="1">
        <a:defRPr sz="3600" kern="1200">
          <a:solidFill>
            <a:schemeClr val="tx1"/>
          </a:solidFill>
          <a:latin typeface="+mn-lt"/>
          <a:ea typeface="+mn-ea"/>
          <a:cs typeface="+mn-cs"/>
        </a:defRPr>
      </a:lvl2pPr>
      <a:lvl3pPr marL="1170060" algn="l" defTabSz="1170060" rtl="0" eaLnBrk="1" latinLnBrk="0" hangingPunct="1">
        <a:defRPr sz="3600" kern="1200">
          <a:solidFill>
            <a:schemeClr val="tx1"/>
          </a:solidFill>
          <a:latin typeface="+mn-lt"/>
          <a:ea typeface="+mn-ea"/>
          <a:cs typeface="+mn-cs"/>
        </a:defRPr>
      </a:lvl3pPr>
      <a:lvl4pPr marL="1755080" algn="l" defTabSz="1170060" rtl="0" eaLnBrk="1" latinLnBrk="0" hangingPunct="1">
        <a:defRPr sz="3600" kern="1200">
          <a:solidFill>
            <a:schemeClr val="tx1"/>
          </a:solidFill>
          <a:latin typeface="+mn-lt"/>
          <a:ea typeface="+mn-ea"/>
          <a:cs typeface="+mn-cs"/>
        </a:defRPr>
      </a:lvl4pPr>
      <a:lvl5pPr marL="2340122" algn="l" defTabSz="1170060" rtl="0" eaLnBrk="1" latinLnBrk="0" hangingPunct="1">
        <a:defRPr sz="3600" kern="1200">
          <a:solidFill>
            <a:schemeClr val="tx1"/>
          </a:solidFill>
          <a:latin typeface="+mn-lt"/>
          <a:ea typeface="+mn-ea"/>
          <a:cs typeface="+mn-cs"/>
        </a:defRPr>
      </a:lvl5pPr>
      <a:lvl6pPr marL="2925142" algn="l" defTabSz="1170060" rtl="0" eaLnBrk="1" latinLnBrk="0" hangingPunct="1">
        <a:defRPr sz="3600" kern="1200">
          <a:solidFill>
            <a:schemeClr val="tx1"/>
          </a:solidFill>
          <a:latin typeface="+mn-lt"/>
          <a:ea typeface="+mn-ea"/>
          <a:cs typeface="+mn-cs"/>
        </a:defRPr>
      </a:lvl6pPr>
      <a:lvl7pPr marL="3510157" algn="l" defTabSz="1170060" rtl="0" eaLnBrk="1" latinLnBrk="0" hangingPunct="1">
        <a:defRPr sz="3600" kern="1200">
          <a:solidFill>
            <a:schemeClr val="tx1"/>
          </a:solidFill>
          <a:latin typeface="+mn-lt"/>
          <a:ea typeface="+mn-ea"/>
          <a:cs typeface="+mn-cs"/>
        </a:defRPr>
      </a:lvl7pPr>
      <a:lvl8pPr marL="4095207" algn="l" defTabSz="1170060" rtl="0" eaLnBrk="1" latinLnBrk="0" hangingPunct="1">
        <a:defRPr sz="3600" kern="1200">
          <a:solidFill>
            <a:schemeClr val="tx1"/>
          </a:solidFill>
          <a:latin typeface="+mn-lt"/>
          <a:ea typeface="+mn-ea"/>
          <a:cs typeface="+mn-cs"/>
        </a:defRPr>
      </a:lvl8pPr>
      <a:lvl9pPr marL="4680238" algn="l" defTabSz="1170060"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6"/>
            <a:ext cx="723900" cy="365125"/>
          </a:xfrm>
          <a:prstGeom prst="rect">
            <a:avLst/>
          </a:prstGeom>
        </p:spPr>
        <p:txBody>
          <a:bodyPr vert="horz" lIns="117048" tIns="58521" rIns="117048" bIns="5852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433">
              <a:defRPr/>
            </a:pPr>
            <a:fld id="{79C0BFF6-9B14-4446-AF07-628EFEB400B0}" type="slidenum">
              <a:rPr lang="th-TH" smtClean="0">
                <a:solidFill>
                  <a:prstClr val="black">
                    <a:tint val="75000"/>
                  </a:prstClr>
                </a:solidFill>
              </a:rPr>
              <a:pPr defTabSz="11704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5"/>
            <a:ext cx="4341284" cy="83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47" tIns="63724" rIns="127447" bIns="637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4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8" y="800115"/>
            <a:ext cx="4948767" cy="559580"/>
          </a:xfrm>
          <a:prstGeom prst="rect">
            <a:avLst/>
          </a:prstGeom>
          <a:noFill/>
        </p:spPr>
        <p:txBody>
          <a:bodyPr lIns="127447" tIns="63724" rIns="127447" bIns="63724">
            <a:spAutoFit/>
          </a:bodyPr>
          <a:lstStyle/>
          <a:p>
            <a:pPr defTabSz="11704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sp>
        <p:nvSpPr>
          <p:cNvPr id="12" name="TextBox 11"/>
          <p:cNvSpPr txBox="1"/>
          <p:nvPr/>
        </p:nvSpPr>
        <p:spPr>
          <a:xfrm>
            <a:off x="9290105" y="301651"/>
            <a:ext cx="2220383" cy="518295"/>
          </a:xfrm>
          <a:prstGeom prst="rect">
            <a:avLst/>
          </a:prstGeom>
          <a:noFill/>
          <a:effectLst>
            <a:outerShdw blurRad="50800" dist="38100" dir="5400000" algn="t" rotWithShape="0">
              <a:prstClr val="black">
                <a:alpha val="40000"/>
              </a:prstClr>
            </a:outerShdw>
          </a:effectLst>
        </p:spPr>
        <p:txBody>
          <a:bodyPr lIns="117048" tIns="58521" rIns="117048" bIns="58521">
            <a:spAutoFit/>
          </a:bodyPr>
          <a:lstStyle/>
          <a:p>
            <a:pPr algn="r" defTabSz="11704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85698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24" algn="ctr" rtl="0" fontAlgn="base">
        <a:spcBef>
          <a:spcPct val="0"/>
        </a:spcBef>
        <a:spcAft>
          <a:spcPct val="0"/>
        </a:spcAft>
        <a:defRPr sz="5600">
          <a:solidFill>
            <a:schemeClr val="tx1"/>
          </a:solidFill>
          <a:latin typeface="Arial" pitchFamily="34" charset="0"/>
          <a:cs typeface="Cordia New" pitchFamily="34" charset="-34"/>
        </a:defRPr>
      </a:lvl6pPr>
      <a:lvl7pPr marL="1170433" algn="ctr" rtl="0" fontAlgn="base">
        <a:spcBef>
          <a:spcPct val="0"/>
        </a:spcBef>
        <a:spcAft>
          <a:spcPct val="0"/>
        </a:spcAft>
        <a:defRPr sz="5600">
          <a:solidFill>
            <a:schemeClr val="tx1"/>
          </a:solidFill>
          <a:latin typeface="Arial" pitchFamily="34" charset="0"/>
          <a:cs typeface="Cordia New" pitchFamily="34" charset="-34"/>
        </a:defRPr>
      </a:lvl7pPr>
      <a:lvl8pPr marL="1755644" algn="ctr" rtl="0" fontAlgn="base">
        <a:spcBef>
          <a:spcPct val="0"/>
        </a:spcBef>
        <a:spcAft>
          <a:spcPct val="0"/>
        </a:spcAft>
        <a:defRPr sz="5600">
          <a:solidFill>
            <a:schemeClr val="tx1"/>
          </a:solidFill>
          <a:latin typeface="Arial" pitchFamily="34" charset="0"/>
          <a:cs typeface="Cordia New" pitchFamily="34" charset="-34"/>
        </a:defRPr>
      </a:lvl8pPr>
      <a:lvl9pPr marL="234087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00" indent="-4389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971" indent="-3657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027" indent="-2926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257"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479"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699"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7"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8"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16"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433" rtl="0" eaLnBrk="1" latinLnBrk="0" hangingPunct="1">
        <a:defRPr sz="3600" kern="1200">
          <a:solidFill>
            <a:schemeClr val="tx1"/>
          </a:solidFill>
          <a:latin typeface="+mn-lt"/>
          <a:ea typeface="+mn-ea"/>
          <a:cs typeface="+mn-cs"/>
        </a:defRPr>
      </a:lvl1pPr>
      <a:lvl2pPr marL="585224" algn="l" defTabSz="1170433" rtl="0" eaLnBrk="1" latinLnBrk="0" hangingPunct="1">
        <a:defRPr sz="3600" kern="1200">
          <a:solidFill>
            <a:schemeClr val="tx1"/>
          </a:solidFill>
          <a:latin typeface="+mn-lt"/>
          <a:ea typeface="+mn-ea"/>
          <a:cs typeface="+mn-cs"/>
        </a:defRPr>
      </a:lvl2pPr>
      <a:lvl3pPr marL="1170433" algn="l" defTabSz="1170433" rtl="0" eaLnBrk="1" latinLnBrk="0" hangingPunct="1">
        <a:defRPr sz="3600" kern="1200">
          <a:solidFill>
            <a:schemeClr val="tx1"/>
          </a:solidFill>
          <a:latin typeface="+mn-lt"/>
          <a:ea typeface="+mn-ea"/>
          <a:cs typeface="+mn-cs"/>
        </a:defRPr>
      </a:lvl3pPr>
      <a:lvl4pPr marL="1755644" algn="l" defTabSz="1170433" rtl="0" eaLnBrk="1" latinLnBrk="0" hangingPunct="1">
        <a:defRPr sz="3600" kern="1200">
          <a:solidFill>
            <a:schemeClr val="tx1"/>
          </a:solidFill>
          <a:latin typeface="+mn-lt"/>
          <a:ea typeface="+mn-ea"/>
          <a:cs typeface="+mn-cs"/>
        </a:defRPr>
      </a:lvl4pPr>
      <a:lvl5pPr marL="2340870" algn="l" defTabSz="1170433" rtl="0" eaLnBrk="1" latinLnBrk="0" hangingPunct="1">
        <a:defRPr sz="3600" kern="1200">
          <a:solidFill>
            <a:schemeClr val="tx1"/>
          </a:solidFill>
          <a:latin typeface="+mn-lt"/>
          <a:ea typeface="+mn-ea"/>
          <a:cs typeface="+mn-cs"/>
        </a:defRPr>
      </a:lvl5pPr>
      <a:lvl6pPr marL="2926075" algn="l" defTabSz="1170433" rtl="0" eaLnBrk="1" latinLnBrk="0" hangingPunct="1">
        <a:defRPr sz="3600" kern="1200">
          <a:solidFill>
            <a:schemeClr val="tx1"/>
          </a:solidFill>
          <a:latin typeface="+mn-lt"/>
          <a:ea typeface="+mn-ea"/>
          <a:cs typeface="+mn-cs"/>
        </a:defRPr>
      </a:lvl6pPr>
      <a:lvl7pPr marL="3511285" algn="l" defTabSz="1170433" rtl="0" eaLnBrk="1" latinLnBrk="0" hangingPunct="1">
        <a:defRPr sz="3600" kern="1200">
          <a:solidFill>
            <a:schemeClr val="tx1"/>
          </a:solidFill>
          <a:latin typeface="+mn-lt"/>
          <a:ea typeface="+mn-ea"/>
          <a:cs typeface="+mn-cs"/>
        </a:defRPr>
      </a:lvl7pPr>
      <a:lvl8pPr marL="4096516" algn="l" defTabSz="1170433" rtl="0" eaLnBrk="1" latinLnBrk="0" hangingPunct="1">
        <a:defRPr sz="3600" kern="1200">
          <a:solidFill>
            <a:schemeClr val="tx1"/>
          </a:solidFill>
          <a:latin typeface="+mn-lt"/>
          <a:ea typeface="+mn-ea"/>
          <a:cs typeface="+mn-cs"/>
        </a:defRPr>
      </a:lvl8pPr>
      <a:lvl9pPr marL="4681736" algn="l" defTabSz="1170433"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6"/>
            <a:ext cx="723900" cy="365125"/>
          </a:xfrm>
          <a:prstGeom prst="rect">
            <a:avLst/>
          </a:prstGeom>
        </p:spPr>
        <p:txBody>
          <a:bodyPr vert="horz" lIns="117084" tIns="58539" rIns="117084" bIns="585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807">
              <a:defRPr/>
            </a:pPr>
            <a:fld id="{79C0BFF6-9B14-4446-AF07-628EFEB400B0}" type="slidenum">
              <a:rPr lang="th-TH" smtClean="0">
                <a:solidFill>
                  <a:prstClr val="black">
                    <a:tint val="75000"/>
                  </a:prstClr>
                </a:solidFill>
              </a:rPr>
              <a:pPr defTabSz="117080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6"/>
            <a:ext cx="4341284" cy="83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88" tIns="63745" rIns="127488" bIns="6374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80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27" y="800110"/>
            <a:ext cx="4948767" cy="559622"/>
          </a:xfrm>
          <a:prstGeom prst="rect">
            <a:avLst/>
          </a:prstGeom>
          <a:noFill/>
        </p:spPr>
        <p:txBody>
          <a:bodyPr lIns="127488" tIns="63745" rIns="127488" bIns="63745">
            <a:spAutoFit/>
          </a:bodyPr>
          <a:lstStyle/>
          <a:p>
            <a:pPr defTabSz="117080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sp>
        <p:nvSpPr>
          <p:cNvPr id="12" name="TextBox 11"/>
          <p:cNvSpPr txBox="1"/>
          <p:nvPr/>
        </p:nvSpPr>
        <p:spPr>
          <a:xfrm>
            <a:off x="9290094" y="301650"/>
            <a:ext cx="2220383" cy="518331"/>
          </a:xfrm>
          <a:prstGeom prst="rect">
            <a:avLst/>
          </a:prstGeom>
          <a:noFill/>
          <a:effectLst>
            <a:outerShdw blurRad="50800" dist="38100" dir="5400000" algn="t" rotWithShape="0">
              <a:prstClr val="black">
                <a:alpha val="40000"/>
              </a:prstClr>
            </a:outerShdw>
          </a:effectLst>
        </p:spPr>
        <p:txBody>
          <a:bodyPr lIns="117084" tIns="58539" rIns="117084" bIns="58539">
            <a:spAutoFit/>
          </a:bodyPr>
          <a:lstStyle/>
          <a:p>
            <a:pPr algn="r" defTabSz="117080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446160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10" algn="ctr" rtl="0" fontAlgn="base">
        <a:spcBef>
          <a:spcPct val="0"/>
        </a:spcBef>
        <a:spcAft>
          <a:spcPct val="0"/>
        </a:spcAft>
        <a:defRPr sz="5600">
          <a:solidFill>
            <a:schemeClr val="tx1"/>
          </a:solidFill>
          <a:latin typeface="Arial" pitchFamily="34" charset="0"/>
          <a:cs typeface="Cordia New" pitchFamily="34" charset="-34"/>
        </a:defRPr>
      </a:lvl6pPr>
      <a:lvl7pPr marL="1170807" algn="ctr" rtl="0" fontAlgn="base">
        <a:spcBef>
          <a:spcPct val="0"/>
        </a:spcBef>
        <a:spcAft>
          <a:spcPct val="0"/>
        </a:spcAft>
        <a:defRPr sz="5600">
          <a:solidFill>
            <a:schemeClr val="tx1"/>
          </a:solidFill>
          <a:latin typeface="Arial" pitchFamily="34" charset="0"/>
          <a:cs typeface="Cordia New" pitchFamily="34" charset="-34"/>
        </a:defRPr>
      </a:lvl7pPr>
      <a:lvl8pPr marL="1756207" algn="ctr" rtl="0" fontAlgn="base">
        <a:spcBef>
          <a:spcPct val="0"/>
        </a:spcBef>
        <a:spcAft>
          <a:spcPct val="0"/>
        </a:spcAft>
        <a:defRPr sz="5600">
          <a:solidFill>
            <a:schemeClr val="tx1"/>
          </a:solidFill>
          <a:latin typeface="Arial" pitchFamily="34" charset="0"/>
          <a:cs typeface="Cordia New" pitchFamily="34" charset="-34"/>
        </a:defRPr>
      </a:lvl8pPr>
      <a:lvl9pPr marL="234161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44" indent="-43904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277" indent="-3658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499" indent="-2927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913"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322"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728"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125"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533"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912"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807" rtl="0" eaLnBrk="1" latinLnBrk="0" hangingPunct="1">
        <a:defRPr sz="3600" kern="1200">
          <a:solidFill>
            <a:schemeClr val="tx1"/>
          </a:solidFill>
          <a:latin typeface="+mn-lt"/>
          <a:ea typeface="+mn-ea"/>
          <a:cs typeface="+mn-cs"/>
        </a:defRPr>
      </a:lvl1pPr>
      <a:lvl2pPr marL="585410" algn="l" defTabSz="1170807" rtl="0" eaLnBrk="1" latinLnBrk="0" hangingPunct="1">
        <a:defRPr sz="3600" kern="1200">
          <a:solidFill>
            <a:schemeClr val="tx1"/>
          </a:solidFill>
          <a:latin typeface="+mn-lt"/>
          <a:ea typeface="+mn-ea"/>
          <a:cs typeface="+mn-cs"/>
        </a:defRPr>
      </a:lvl2pPr>
      <a:lvl3pPr marL="1170807" algn="l" defTabSz="1170807" rtl="0" eaLnBrk="1" latinLnBrk="0" hangingPunct="1">
        <a:defRPr sz="3600" kern="1200">
          <a:solidFill>
            <a:schemeClr val="tx1"/>
          </a:solidFill>
          <a:latin typeface="+mn-lt"/>
          <a:ea typeface="+mn-ea"/>
          <a:cs typeface="+mn-cs"/>
        </a:defRPr>
      </a:lvl3pPr>
      <a:lvl4pPr marL="1756207" algn="l" defTabSz="1170807" rtl="0" eaLnBrk="1" latinLnBrk="0" hangingPunct="1">
        <a:defRPr sz="3600" kern="1200">
          <a:solidFill>
            <a:schemeClr val="tx1"/>
          </a:solidFill>
          <a:latin typeface="+mn-lt"/>
          <a:ea typeface="+mn-ea"/>
          <a:cs typeface="+mn-cs"/>
        </a:defRPr>
      </a:lvl4pPr>
      <a:lvl5pPr marL="2341619" algn="l" defTabSz="1170807" rtl="0" eaLnBrk="1" latinLnBrk="0" hangingPunct="1">
        <a:defRPr sz="3600" kern="1200">
          <a:solidFill>
            <a:schemeClr val="tx1"/>
          </a:solidFill>
          <a:latin typeface="+mn-lt"/>
          <a:ea typeface="+mn-ea"/>
          <a:cs typeface="+mn-cs"/>
        </a:defRPr>
      </a:lvl5pPr>
      <a:lvl6pPr marL="2927009" algn="l" defTabSz="1170807" rtl="0" eaLnBrk="1" latinLnBrk="0" hangingPunct="1">
        <a:defRPr sz="3600" kern="1200">
          <a:solidFill>
            <a:schemeClr val="tx1"/>
          </a:solidFill>
          <a:latin typeface="+mn-lt"/>
          <a:ea typeface="+mn-ea"/>
          <a:cs typeface="+mn-cs"/>
        </a:defRPr>
      </a:lvl6pPr>
      <a:lvl7pPr marL="3512412" algn="l" defTabSz="1170807" rtl="0" eaLnBrk="1" latinLnBrk="0" hangingPunct="1">
        <a:defRPr sz="3600" kern="1200">
          <a:solidFill>
            <a:schemeClr val="tx1"/>
          </a:solidFill>
          <a:latin typeface="+mn-lt"/>
          <a:ea typeface="+mn-ea"/>
          <a:cs typeface="+mn-cs"/>
        </a:defRPr>
      </a:lvl7pPr>
      <a:lvl8pPr marL="4097826" algn="l" defTabSz="1170807" rtl="0" eaLnBrk="1" latinLnBrk="0" hangingPunct="1">
        <a:defRPr sz="3600" kern="1200">
          <a:solidFill>
            <a:schemeClr val="tx1"/>
          </a:solidFill>
          <a:latin typeface="+mn-lt"/>
          <a:ea typeface="+mn-ea"/>
          <a:cs typeface="+mn-cs"/>
        </a:defRPr>
      </a:lvl8pPr>
      <a:lvl9pPr marL="4683233" algn="l" defTabSz="1170807"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6"/>
            <a:ext cx="723900" cy="365125"/>
          </a:xfrm>
          <a:prstGeom prst="rect">
            <a:avLst/>
          </a:prstGeom>
        </p:spPr>
        <p:txBody>
          <a:bodyPr vert="horz" lIns="117125" tIns="58560" rIns="117125" bIns="5856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229">
              <a:defRPr/>
            </a:pPr>
            <a:fld id="{79C0BFF6-9B14-4446-AF07-628EFEB400B0}" type="slidenum">
              <a:rPr lang="th-TH" smtClean="0">
                <a:solidFill>
                  <a:prstClr val="black">
                    <a:tint val="75000"/>
                  </a:prstClr>
                </a:solidFill>
              </a:rPr>
              <a:pPr defTabSz="11712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35" tIns="63768" rIns="127535" bIns="63768" anchor="ctr"/>
          <a:lstStyle/>
          <a:p>
            <a:pPr algn="ctr" defTabSz="117122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6"/>
            <a:ext cx="4341284" cy="8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35" tIns="63768" rIns="127535" bIns="6376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22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5" y="800107"/>
            <a:ext cx="4948767" cy="559669"/>
          </a:xfrm>
          <a:prstGeom prst="rect">
            <a:avLst/>
          </a:prstGeom>
          <a:noFill/>
        </p:spPr>
        <p:txBody>
          <a:bodyPr lIns="127535" tIns="63768" rIns="127535" bIns="63768">
            <a:spAutoFit/>
          </a:bodyPr>
          <a:lstStyle/>
          <a:p>
            <a:pPr defTabSz="117122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35" tIns="63768" rIns="127535" bIns="63768" anchor="ctr"/>
          <a:lstStyle/>
          <a:p>
            <a:pPr algn="ctr" defTabSz="1171229">
              <a:defRPr/>
            </a:pPr>
            <a:endParaRPr lang="th-TH" sz="3600" dirty="0">
              <a:solidFill>
                <a:prstClr val="white"/>
              </a:solidFill>
            </a:endParaRPr>
          </a:p>
        </p:txBody>
      </p:sp>
      <p:sp>
        <p:nvSpPr>
          <p:cNvPr id="12" name="TextBox 11"/>
          <p:cNvSpPr txBox="1"/>
          <p:nvPr/>
        </p:nvSpPr>
        <p:spPr>
          <a:xfrm>
            <a:off x="9290082" y="301641"/>
            <a:ext cx="2220383" cy="518373"/>
          </a:xfrm>
          <a:prstGeom prst="rect">
            <a:avLst/>
          </a:prstGeom>
          <a:noFill/>
          <a:effectLst>
            <a:outerShdw blurRad="50800" dist="38100" dir="5400000" algn="t" rotWithShape="0">
              <a:prstClr val="black">
                <a:alpha val="40000"/>
              </a:prstClr>
            </a:outerShdw>
          </a:effectLst>
        </p:spPr>
        <p:txBody>
          <a:bodyPr lIns="117125" tIns="58560" rIns="117125" bIns="58560">
            <a:spAutoFit/>
          </a:bodyPr>
          <a:lstStyle/>
          <a:p>
            <a:pPr algn="r" defTabSz="117122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004037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619" algn="ctr" rtl="0" fontAlgn="base">
        <a:spcBef>
          <a:spcPct val="0"/>
        </a:spcBef>
        <a:spcAft>
          <a:spcPct val="0"/>
        </a:spcAft>
        <a:defRPr sz="5600">
          <a:solidFill>
            <a:schemeClr val="tx1"/>
          </a:solidFill>
          <a:latin typeface="Arial" pitchFamily="34" charset="0"/>
          <a:cs typeface="Cordia New" pitchFamily="34" charset="-34"/>
        </a:defRPr>
      </a:lvl6pPr>
      <a:lvl7pPr marL="1171229" algn="ctr" rtl="0" fontAlgn="base">
        <a:spcBef>
          <a:spcPct val="0"/>
        </a:spcBef>
        <a:spcAft>
          <a:spcPct val="0"/>
        </a:spcAft>
        <a:defRPr sz="5600">
          <a:solidFill>
            <a:schemeClr val="tx1"/>
          </a:solidFill>
          <a:latin typeface="Arial" pitchFamily="34" charset="0"/>
          <a:cs typeface="Cordia New" pitchFamily="34" charset="-34"/>
        </a:defRPr>
      </a:lvl7pPr>
      <a:lvl8pPr marL="1756841" algn="ctr" rtl="0" fontAlgn="base">
        <a:spcBef>
          <a:spcPct val="0"/>
        </a:spcBef>
        <a:spcAft>
          <a:spcPct val="0"/>
        </a:spcAft>
        <a:defRPr sz="5600">
          <a:solidFill>
            <a:schemeClr val="tx1"/>
          </a:solidFill>
          <a:latin typeface="Arial" pitchFamily="34" charset="0"/>
          <a:cs typeface="Cordia New" pitchFamily="34" charset="-34"/>
        </a:defRPr>
      </a:lvl8pPr>
      <a:lvl9pPr marL="234246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204" indent="-43920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621" indent="-3660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030" indent="-2928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651" indent="-2928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269" indent="-2928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884"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495"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2114"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712"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229" rtl="0" eaLnBrk="1" latinLnBrk="0" hangingPunct="1">
        <a:defRPr sz="3600" kern="1200">
          <a:solidFill>
            <a:schemeClr val="tx1"/>
          </a:solidFill>
          <a:latin typeface="+mn-lt"/>
          <a:ea typeface="+mn-ea"/>
          <a:cs typeface="+mn-cs"/>
        </a:defRPr>
      </a:lvl1pPr>
      <a:lvl2pPr marL="585619" algn="l" defTabSz="1171229" rtl="0" eaLnBrk="1" latinLnBrk="0" hangingPunct="1">
        <a:defRPr sz="3600" kern="1200">
          <a:solidFill>
            <a:schemeClr val="tx1"/>
          </a:solidFill>
          <a:latin typeface="+mn-lt"/>
          <a:ea typeface="+mn-ea"/>
          <a:cs typeface="+mn-cs"/>
        </a:defRPr>
      </a:lvl2pPr>
      <a:lvl3pPr marL="1171229" algn="l" defTabSz="1171229" rtl="0" eaLnBrk="1" latinLnBrk="0" hangingPunct="1">
        <a:defRPr sz="3600" kern="1200">
          <a:solidFill>
            <a:schemeClr val="tx1"/>
          </a:solidFill>
          <a:latin typeface="+mn-lt"/>
          <a:ea typeface="+mn-ea"/>
          <a:cs typeface="+mn-cs"/>
        </a:defRPr>
      </a:lvl3pPr>
      <a:lvl4pPr marL="1756841" algn="l" defTabSz="1171229" rtl="0" eaLnBrk="1" latinLnBrk="0" hangingPunct="1">
        <a:defRPr sz="3600" kern="1200">
          <a:solidFill>
            <a:schemeClr val="tx1"/>
          </a:solidFill>
          <a:latin typeface="+mn-lt"/>
          <a:ea typeface="+mn-ea"/>
          <a:cs typeface="+mn-cs"/>
        </a:defRPr>
      </a:lvl4pPr>
      <a:lvl5pPr marL="2342461" algn="l" defTabSz="1171229" rtl="0" eaLnBrk="1" latinLnBrk="0" hangingPunct="1">
        <a:defRPr sz="3600" kern="1200">
          <a:solidFill>
            <a:schemeClr val="tx1"/>
          </a:solidFill>
          <a:latin typeface="+mn-lt"/>
          <a:ea typeface="+mn-ea"/>
          <a:cs typeface="+mn-cs"/>
        </a:defRPr>
      </a:lvl5pPr>
      <a:lvl6pPr marL="2928066" algn="l" defTabSz="1171229" rtl="0" eaLnBrk="1" latinLnBrk="0" hangingPunct="1">
        <a:defRPr sz="3600" kern="1200">
          <a:solidFill>
            <a:schemeClr val="tx1"/>
          </a:solidFill>
          <a:latin typeface="+mn-lt"/>
          <a:ea typeface="+mn-ea"/>
          <a:cs typeface="+mn-cs"/>
        </a:defRPr>
      </a:lvl6pPr>
      <a:lvl7pPr marL="3513680" algn="l" defTabSz="1171229" rtl="0" eaLnBrk="1" latinLnBrk="0" hangingPunct="1">
        <a:defRPr sz="3600" kern="1200">
          <a:solidFill>
            <a:schemeClr val="tx1"/>
          </a:solidFill>
          <a:latin typeface="+mn-lt"/>
          <a:ea typeface="+mn-ea"/>
          <a:cs typeface="+mn-cs"/>
        </a:defRPr>
      </a:lvl7pPr>
      <a:lvl8pPr marL="4099303" algn="l" defTabSz="1171229" rtl="0" eaLnBrk="1" latinLnBrk="0" hangingPunct="1">
        <a:defRPr sz="3600" kern="1200">
          <a:solidFill>
            <a:schemeClr val="tx1"/>
          </a:solidFill>
          <a:latin typeface="+mn-lt"/>
          <a:ea typeface="+mn-ea"/>
          <a:cs typeface="+mn-cs"/>
        </a:defRPr>
      </a:lvl8pPr>
      <a:lvl9pPr marL="4684919" algn="l" defTabSz="117122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2"/>
            <a:ext cx="723900" cy="365125"/>
          </a:xfrm>
          <a:prstGeom prst="rect">
            <a:avLst/>
          </a:prstGeom>
        </p:spPr>
        <p:txBody>
          <a:bodyPr vert="horz" lIns="117175" tIns="58586" rIns="117175" bIns="585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745">
              <a:defRPr/>
            </a:pPr>
            <a:fld id="{79C0BFF6-9B14-4446-AF07-628EFEB400B0}" type="slidenum">
              <a:rPr lang="th-TH" smtClean="0">
                <a:solidFill>
                  <a:prstClr val="black">
                    <a:tint val="75000"/>
                  </a:prstClr>
                </a:solidFill>
              </a:rPr>
              <a:pPr defTabSz="117174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91" tIns="63796" rIns="127591" bIns="6379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74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6"/>
            <a:ext cx="4948767" cy="559725"/>
          </a:xfrm>
          <a:prstGeom prst="rect">
            <a:avLst/>
          </a:prstGeom>
          <a:noFill/>
        </p:spPr>
        <p:txBody>
          <a:bodyPr lIns="127591" tIns="63796" rIns="127591" bIns="63796">
            <a:spAutoFit/>
          </a:bodyPr>
          <a:lstStyle/>
          <a:p>
            <a:pPr defTabSz="117174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sp>
        <p:nvSpPr>
          <p:cNvPr id="12" name="TextBox 11"/>
          <p:cNvSpPr txBox="1"/>
          <p:nvPr/>
        </p:nvSpPr>
        <p:spPr>
          <a:xfrm>
            <a:off x="9290067" y="301630"/>
            <a:ext cx="2220383" cy="518426"/>
          </a:xfrm>
          <a:prstGeom prst="rect">
            <a:avLst/>
          </a:prstGeom>
          <a:noFill/>
          <a:effectLst>
            <a:outerShdw blurRad="50800" dist="38100" dir="5400000" algn="t" rotWithShape="0">
              <a:prstClr val="black">
                <a:alpha val="40000"/>
              </a:prstClr>
            </a:outerShdw>
          </a:effectLst>
        </p:spPr>
        <p:txBody>
          <a:bodyPr lIns="117175" tIns="58586" rIns="117175" bIns="58586">
            <a:spAutoFit/>
          </a:bodyPr>
          <a:lstStyle/>
          <a:p>
            <a:pPr algn="r" defTabSz="117174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13550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74" algn="ctr" rtl="0" fontAlgn="base">
        <a:spcBef>
          <a:spcPct val="0"/>
        </a:spcBef>
        <a:spcAft>
          <a:spcPct val="0"/>
        </a:spcAft>
        <a:defRPr sz="5600">
          <a:solidFill>
            <a:schemeClr val="tx1"/>
          </a:solidFill>
          <a:latin typeface="Arial" pitchFamily="34" charset="0"/>
          <a:cs typeface="Cordia New" pitchFamily="34" charset="-34"/>
        </a:defRPr>
      </a:lvl6pPr>
      <a:lvl7pPr marL="1171745" algn="ctr" rtl="0" fontAlgn="base">
        <a:spcBef>
          <a:spcPct val="0"/>
        </a:spcBef>
        <a:spcAft>
          <a:spcPct val="0"/>
        </a:spcAft>
        <a:defRPr sz="5600">
          <a:solidFill>
            <a:schemeClr val="tx1"/>
          </a:solidFill>
          <a:latin typeface="Arial" pitchFamily="34" charset="0"/>
          <a:cs typeface="Cordia New" pitchFamily="34" charset="-34"/>
        </a:defRPr>
      </a:lvl7pPr>
      <a:lvl8pPr marL="1757616" algn="ctr" rtl="0" fontAlgn="base">
        <a:spcBef>
          <a:spcPct val="0"/>
        </a:spcBef>
        <a:spcAft>
          <a:spcPct val="0"/>
        </a:spcAft>
        <a:defRPr sz="5600">
          <a:solidFill>
            <a:schemeClr val="tx1"/>
          </a:solidFill>
          <a:latin typeface="Arial" pitchFamily="34" charset="0"/>
          <a:cs typeface="Cordia New" pitchFamily="34" charset="-34"/>
        </a:defRPr>
      </a:lvl8pPr>
      <a:lvl9pPr marL="234349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400" indent="-439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41" indent="-366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77" indent="-2929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554"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428"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299"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171"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4046"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908"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745" rtl="0" eaLnBrk="1" latinLnBrk="0" hangingPunct="1">
        <a:defRPr sz="3600" kern="1200">
          <a:solidFill>
            <a:schemeClr val="tx1"/>
          </a:solidFill>
          <a:latin typeface="+mn-lt"/>
          <a:ea typeface="+mn-ea"/>
          <a:cs typeface="+mn-cs"/>
        </a:defRPr>
      </a:lvl1pPr>
      <a:lvl2pPr marL="585874" algn="l" defTabSz="1171745" rtl="0" eaLnBrk="1" latinLnBrk="0" hangingPunct="1">
        <a:defRPr sz="3600" kern="1200">
          <a:solidFill>
            <a:schemeClr val="tx1"/>
          </a:solidFill>
          <a:latin typeface="+mn-lt"/>
          <a:ea typeface="+mn-ea"/>
          <a:cs typeface="+mn-cs"/>
        </a:defRPr>
      </a:lvl2pPr>
      <a:lvl3pPr marL="1171745" algn="l" defTabSz="1171745" rtl="0" eaLnBrk="1" latinLnBrk="0" hangingPunct="1">
        <a:defRPr sz="3600" kern="1200">
          <a:solidFill>
            <a:schemeClr val="tx1"/>
          </a:solidFill>
          <a:latin typeface="+mn-lt"/>
          <a:ea typeface="+mn-ea"/>
          <a:cs typeface="+mn-cs"/>
        </a:defRPr>
      </a:lvl3pPr>
      <a:lvl4pPr marL="1757616" algn="l" defTabSz="1171745" rtl="0" eaLnBrk="1" latinLnBrk="0" hangingPunct="1">
        <a:defRPr sz="3600" kern="1200">
          <a:solidFill>
            <a:schemeClr val="tx1"/>
          </a:solidFill>
          <a:latin typeface="+mn-lt"/>
          <a:ea typeface="+mn-ea"/>
          <a:cs typeface="+mn-cs"/>
        </a:defRPr>
      </a:lvl4pPr>
      <a:lvl5pPr marL="2343491" algn="l" defTabSz="1171745" rtl="0" eaLnBrk="1" latinLnBrk="0" hangingPunct="1">
        <a:defRPr sz="3600" kern="1200">
          <a:solidFill>
            <a:schemeClr val="tx1"/>
          </a:solidFill>
          <a:latin typeface="+mn-lt"/>
          <a:ea typeface="+mn-ea"/>
          <a:cs typeface="+mn-cs"/>
        </a:defRPr>
      </a:lvl5pPr>
      <a:lvl6pPr marL="2929358" algn="l" defTabSz="1171745" rtl="0" eaLnBrk="1" latinLnBrk="0" hangingPunct="1">
        <a:defRPr sz="3600" kern="1200">
          <a:solidFill>
            <a:schemeClr val="tx1"/>
          </a:solidFill>
          <a:latin typeface="+mn-lt"/>
          <a:ea typeface="+mn-ea"/>
          <a:cs typeface="+mn-cs"/>
        </a:defRPr>
      </a:lvl6pPr>
      <a:lvl7pPr marL="3515231" algn="l" defTabSz="1171745" rtl="0" eaLnBrk="1" latinLnBrk="0" hangingPunct="1">
        <a:defRPr sz="3600" kern="1200">
          <a:solidFill>
            <a:schemeClr val="tx1"/>
          </a:solidFill>
          <a:latin typeface="+mn-lt"/>
          <a:ea typeface="+mn-ea"/>
          <a:cs typeface="+mn-cs"/>
        </a:defRPr>
      </a:lvl7pPr>
      <a:lvl8pPr marL="4101108" algn="l" defTabSz="1171745" rtl="0" eaLnBrk="1" latinLnBrk="0" hangingPunct="1">
        <a:defRPr sz="3600" kern="1200">
          <a:solidFill>
            <a:schemeClr val="tx1"/>
          </a:solidFill>
          <a:latin typeface="+mn-lt"/>
          <a:ea typeface="+mn-ea"/>
          <a:cs typeface="+mn-cs"/>
        </a:defRPr>
      </a:lvl8pPr>
      <a:lvl9pPr marL="4686982" algn="l" defTabSz="1171745"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458643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66176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737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1469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91181" tIns="45596" rIns="91181" bIns="4559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5247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91181" tIns="45596" rIns="91181" bIns="4559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9453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780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2141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81" tIns="49651" rIns="99281" bIns="49651"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281" tIns="49651" rIns="99281" bIns="49651"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8053" y="799863"/>
            <a:ext cx="4948833" cy="439097"/>
          </a:xfrm>
          <a:prstGeom prst="rect">
            <a:avLst/>
          </a:prstGeom>
          <a:noFill/>
          <a:ln>
            <a:noFill/>
          </a:ln>
        </p:spPr>
        <p:txBody>
          <a:bodyPr spcFirstLastPara="1" wrap="square" lIns="99281" tIns="49651" rIns="99281" bIns="49651"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3" y="452194"/>
            <a:ext cx="2787681" cy="805110"/>
          </a:xfrm>
          <a:prstGeom prst="rect">
            <a:avLst/>
          </a:prstGeom>
          <a:noFill/>
          <a:ln>
            <a:noFill/>
          </a:ln>
        </p:spPr>
      </p:pic>
    </p:spTree>
    <p:extLst>
      <p:ext uri="{BB962C8B-B14F-4D97-AF65-F5344CB8AC3E}">
        <p14:creationId xmlns:p14="http://schemas.microsoft.com/office/powerpoint/2010/main" val="1505289404"/>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2"/>
            <a:ext cx="723900" cy="365125"/>
          </a:xfrm>
          <a:prstGeom prst="rect">
            <a:avLst/>
          </a:prstGeom>
        </p:spPr>
        <p:txBody>
          <a:bodyPr vert="horz" lIns="116911" tIns="58448" rIns="116911" bIns="5844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037">
              <a:defRPr/>
            </a:pPr>
            <a:fld id="{79C0BFF6-9B14-4446-AF07-628EFEB400B0}" type="slidenum">
              <a:rPr lang="th-TH" smtClean="0">
                <a:solidFill>
                  <a:prstClr val="black">
                    <a:tint val="75000"/>
                  </a:prstClr>
                </a:solidFill>
              </a:rPr>
              <a:pPr defTabSz="116903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4"/>
            <a:ext cx="4341284" cy="8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94" tIns="63647" rIns="127294" bIns="63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03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8" y="800131"/>
            <a:ext cx="4948767" cy="559424"/>
          </a:xfrm>
          <a:prstGeom prst="rect">
            <a:avLst/>
          </a:prstGeom>
          <a:noFill/>
        </p:spPr>
        <p:txBody>
          <a:bodyPr lIns="127294" tIns="63647" rIns="127294" bIns="63647">
            <a:spAutoFit/>
          </a:bodyPr>
          <a:lstStyle/>
          <a:p>
            <a:pPr defTabSz="116903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sp>
        <p:nvSpPr>
          <p:cNvPr id="12" name="TextBox 11"/>
          <p:cNvSpPr txBox="1"/>
          <p:nvPr/>
        </p:nvSpPr>
        <p:spPr>
          <a:xfrm>
            <a:off x="9290145" y="301661"/>
            <a:ext cx="2220383" cy="518147"/>
          </a:xfrm>
          <a:prstGeom prst="rect">
            <a:avLst/>
          </a:prstGeom>
          <a:noFill/>
          <a:effectLst>
            <a:outerShdw blurRad="50800" dist="38100" dir="5400000" algn="t" rotWithShape="0">
              <a:prstClr val="black">
                <a:alpha val="40000"/>
              </a:prstClr>
            </a:outerShdw>
          </a:effectLst>
        </p:spPr>
        <p:txBody>
          <a:bodyPr lIns="116911" tIns="58448" rIns="116911" bIns="58448">
            <a:spAutoFit/>
          </a:bodyPr>
          <a:lstStyle/>
          <a:p>
            <a:pPr algn="r" defTabSz="116903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57441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28" algn="ctr" rtl="0" fontAlgn="base">
        <a:spcBef>
          <a:spcPct val="0"/>
        </a:spcBef>
        <a:spcAft>
          <a:spcPct val="0"/>
        </a:spcAft>
        <a:defRPr sz="5600">
          <a:solidFill>
            <a:schemeClr val="tx1"/>
          </a:solidFill>
          <a:latin typeface="Arial" pitchFamily="34" charset="0"/>
          <a:cs typeface="Cordia New" pitchFamily="34" charset="-34"/>
        </a:defRPr>
      </a:lvl6pPr>
      <a:lvl7pPr marL="1169037" algn="ctr" rtl="0" fontAlgn="base">
        <a:spcBef>
          <a:spcPct val="0"/>
        </a:spcBef>
        <a:spcAft>
          <a:spcPct val="0"/>
        </a:spcAft>
        <a:defRPr sz="5600">
          <a:solidFill>
            <a:schemeClr val="tx1"/>
          </a:solidFill>
          <a:latin typeface="Arial" pitchFamily="34" charset="0"/>
          <a:cs typeface="Cordia New" pitchFamily="34" charset="-34"/>
        </a:defRPr>
      </a:lvl7pPr>
      <a:lvl8pPr marL="1753530" algn="ctr" rtl="0" fontAlgn="base">
        <a:spcBef>
          <a:spcPct val="0"/>
        </a:spcBef>
        <a:spcAft>
          <a:spcPct val="0"/>
        </a:spcAft>
        <a:defRPr sz="5600">
          <a:solidFill>
            <a:schemeClr val="tx1"/>
          </a:solidFill>
          <a:latin typeface="Arial" pitchFamily="34" charset="0"/>
          <a:cs typeface="Cordia New" pitchFamily="34" charset="-34"/>
        </a:defRPr>
      </a:lvl8pPr>
      <a:lvl9pPr marL="233806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65" indent="-43836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824" indent="-3653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63" indent="-292269"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98"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326"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842"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347"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861"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340"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037" rtl="0" eaLnBrk="1" latinLnBrk="0" hangingPunct="1">
        <a:defRPr sz="3600" kern="1200">
          <a:solidFill>
            <a:schemeClr val="tx1"/>
          </a:solidFill>
          <a:latin typeface="+mn-lt"/>
          <a:ea typeface="+mn-ea"/>
          <a:cs typeface="+mn-cs"/>
        </a:defRPr>
      </a:lvl1pPr>
      <a:lvl2pPr marL="584528" algn="l" defTabSz="1169037" rtl="0" eaLnBrk="1" latinLnBrk="0" hangingPunct="1">
        <a:defRPr sz="3600" kern="1200">
          <a:solidFill>
            <a:schemeClr val="tx1"/>
          </a:solidFill>
          <a:latin typeface="+mn-lt"/>
          <a:ea typeface="+mn-ea"/>
          <a:cs typeface="+mn-cs"/>
        </a:defRPr>
      </a:lvl2pPr>
      <a:lvl3pPr marL="1169037" algn="l" defTabSz="1169037" rtl="0" eaLnBrk="1" latinLnBrk="0" hangingPunct="1">
        <a:defRPr sz="3600" kern="1200">
          <a:solidFill>
            <a:schemeClr val="tx1"/>
          </a:solidFill>
          <a:latin typeface="+mn-lt"/>
          <a:ea typeface="+mn-ea"/>
          <a:cs typeface="+mn-cs"/>
        </a:defRPr>
      </a:lvl3pPr>
      <a:lvl4pPr marL="1753530" algn="l" defTabSz="1169037" rtl="0" eaLnBrk="1" latinLnBrk="0" hangingPunct="1">
        <a:defRPr sz="3600" kern="1200">
          <a:solidFill>
            <a:schemeClr val="tx1"/>
          </a:solidFill>
          <a:latin typeface="+mn-lt"/>
          <a:ea typeface="+mn-ea"/>
          <a:cs typeface="+mn-cs"/>
        </a:defRPr>
      </a:lvl4pPr>
      <a:lvl5pPr marL="2338063" algn="l" defTabSz="1169037" rtl="0" eaLnBrk="1" latinLnBrk="0" hangingPunct="1">
        <a:defRPr sz="3600" kern="1200">
          <a:solidFill>
            <a:schemeClr val="tx1"/>
          </a:solidFill>
          <a:latin typeface="+mn-lt"/>
          <a:ea typeface="+mn-ea"/>
          <a:cs typeface="+mn-cs"/>
        </a:defRPr>
      </a:lvl5pPr>
      <a:lvl6pPr marL="2922575" algn="l" defTabSz="1169037" rtl="0" eaLnBrk="1" latinLnBrk="0" hangingPunct="1">
        <a:defRPr sz="3600" kern="1200">
          <a:solidFill>
            <a:schemeClr val="tx1"/>
          </a:solidFill>
          <a:latin typeface="+mn-lt"/>
          <a:ea typeface="+mn-ea"/>
          <a:cs typeface="+mn-cs"/>
        </a:defRPr>
      </a:lvl6pPr>
      <a:lvl7pPr marL="3507057" algn="l" defTabSz="1169037" rtl="0" eaLnBrk="1" latinLnBrk="0" hangingPunct="1">
        <a:defRPr sz="3600" kern="1200">
          <a:solidFill>
            <a:schemeClr val="tx1"/>
          </a:solidFill>
          <a:latin typeface="+mn-lt"/>
          <a:ea typeface="+mn-ea"/>
          <a:cs typeface="+mn-cs"/>
        </a:defRPr>
      </a:lvl7pPr>
      <a:lvl8pPr marL="4091607" algn="l" defTabSz="1169037" rtl="0" eaLnBrk="1" latinLnBrk="0" hangingPunct="1">
        <a:defRPr sz="3600" kern="1200">
          <a:solidFill>
            <a:schemeClr val="tx1"/>
          </a:solidFill>
          <a:latin typeface="+mn-lt"/>
          <a:ea typeface="+mn-ea"/>
          <a:cs typeface="+mn-cs"/>
        </a:defRPr>
      </a:lvl8pPr>
      <a:lvl9pPr marL="4676121" algn="l" defTabSz="1169037"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4"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41" y="301659"/>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39534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26.xml"/><Relationship Id="rId5" Type="http://schemas.openxmlformats.org/officeDocument/2006/relationships/slide" Target="slide23.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5" Type="http://schemas.openxmlformats.org/officeDocument/2006/relationships/chart" Target="../charts/chart23.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4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4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42.xml"/><Relationship Id="rId4" Type="http://schemas.openxmlformats.org/officeDocument/2006/relationships/hyperlink" Target="http://www.aidsdatahub.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_rels/slide4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348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dirty="0">
                <a:cs typeface="Cordia New" pitchFamily="34" charset="-34"/>
              </a:rPr>
              <a:t>Pakistan</a:t>
            </a:r>
            <a:endParaRPr lang="th-TH" dirty="0"/>
          </a:p>
        </p:txBody>
      </p:sp>
      <p:sp>
        <p:nvSpPr>
          <p:cNvPr id="2" name="TextBox 1">
            <a:extLst>
              <a:ext uri="{FF2B5EF4-FFF2-40B4-BE49-F238E27FC236}">
                <a16:creationId xmlns:a16="http://schemas.microsoft.com/office/drawing/2014/main" id="{C6C62A57-0F69-4D63-A81F-D28D8C14F9E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2022</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652999"/>
            <a:ext cx="8402672" cy="504000"/>
          </a:xfrm>
        </p:spPr>
        <p:txBody>
          <a:bodyPr/>
          <a:lstStyle/>
          <a:p>
            <a:r>
              <a:rPr lang="en-GB" dirty="0"/>
              <a:t>HIV prevalence among key populations,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76204" y="6400801"/>
            <a:ext cx="11125199" cy="4572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 and Global AIDS Monitoring.</a:t>
            </a:r>
          </a:p>
        </p:txBody>
      </p:sp>
      <p:graphicFrame>
        <p:nvGraphicFramePr>
          <p:cNvPr id="7" name="Chart 6"/>
          <p:cNvGraphicFramePr>
            <a:graphicFrameLocks noGrp="1"/>
          </p:cNvGraphicFramePr>
          <p:nvPr>
            <p:extLst>
              <p:ext uri="{D42A27DB-BD31-4B8C-83A1-F6EECF244321}">
                <p14:modId xmlns:p14="http://schemas.microsoft.com/office/powerpoint/2010/main" val="458971428"/>
              </p:ext>
            </p:extLst>
          </p:nvPr>
        </p:nvGraphicFramePr>
        <p:xfrm>
          <a:off x="1866908" y="2057400"/>
          <a:ext cx="8458199"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612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91095"/>
            <a:ext cx="8402672" cy="704012"/>
          </a:xfrm>
        </p:spPr>
        <p:txBody>
          <a:bodyPr/>
          <a:lstStyle/>
          <a:p>
            <a:r>
              <a:rPr lang="en-US" dirty="0"/>
              <a:t>HIV prevalence among PWID by city</a:t>
            </a:r>
            <a:r>
              <a:rPr lang="en-GB" dirty="0"/>
              <a:t>,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6" name="TextBox 1"/>
          <p:cNvSpPr txBox="1"/>
          <p:nvPr/>
        </p:nvSpPr>
        <p:spPr>
          <a:xfrm>
            <a:off x="76204" y="6400801"/>
            <a:ext cx="11125199" cy="4572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8" name="Chart 7"/>
          <p:cNvGraphicFramePr>
            <a:graphicFrameLocks/>
          </p:cNvGraphicFramePr>
          <p:nvPr>
            <p:extLst>
              <p:ext uri="{D42A27DB-BD31-4B8C-83A1-F6EECF244321}">
                <p14:modId xmlns:p14="http://schemas.microsoft.com/office/powerpoint/2010/main" val="3073370233"/>
              </p:ext>
            </p:extLst>
          </p:nvPr>
        </p:nvGraphicFramePr>
        <p:xfrm>
          <a:off x="1943100" y="2295106"/>
          <a:ext cx="83058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298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79697"/>
            <a:ext cx="11658600" cy="553903"/>
          </a:xfrm>
        </p:spPr>
        <p:txBody>
          <a:bodyPr/>
          <a:lstStyle/>
          <a:p>
            <a:r>
              <a:rPr lang="en-US" dirty="0"/>
              <a:t>Cities in which HIV prevalence among transgender is greater than 5%</a:t>
            </a:r>
            <a:r>
              <a:rPr lang="en-GB" dirty="0"/>
              <a:t>, 2016-17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152401" y="6400801"/>
            <a:ext cx="10210800" cy="4572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8" name="Chart 7"/>
          <p:cNvGraphicFramePr>
            <a:graphicFrameLocks/>
          </p:cNvGraphicFramePr>
          <p:nvPr>
            <p:extLst>
              <p:ext uri="{D42A27DB-BD31-4B8C-83A1-F6EECF244321}">
                <p14:modId xmlns:p14="http://schemas.microsoft.com/office/powerpoint/2010/main" val="3524144998"/>
              </p:ext>
            </p:extLst>
          </p:nvPr>
        </p:nvGraphicFramePr>
        <p:xfrm>
          <a:off x="1866908" y="2590800"/>
          <a:ext cx="8458199" cy="3943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04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447803"/>
            <a:ext cx="8402672" cy="704012"/>
          </a:xfrm>
        </p:spPr>
        <p:txBody>
          <a:bodyPr anchor="ctr"/>
          <a:lstStyle/>
          <a:p>
            <a:r>
              <a:rPr lang="en-US" dirty="0"/>
              <a:t>HIV prevalence among MSM by city</a:t>
            </a:r>
            <a:r>
              <a:rPr lang="en-GB" dirty="0"/>
              <a:t>, 2016-17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152404" y="6400801"/>
            <a:ext cx="11048999" cy="4572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7" name="Chart 6"/>
          <p:cNvGraphicFramePr>
            <a:graphicFrameLocks/>
          </p:cNvGraphicFramePr>
          <p:nvPr>
            <p:extLst>
              <p:ext uri="{D42A27DB-BD31-4B8C-83A1-F6EECF244321}">
                <p14:modId xmlns:p14="http://schemas.microsoft.com/office/powerpoint/2010/main" val="1898973442"/>
              </p:ext>
            </p:extLst>
          </p:nvPr>
        </p:nvGraphicFramePr>
        <p:xfrm>
          <a:off x="1790708" y="2057405"/>
          <a:ext cx="8610599" cy="4343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a:extLst>
              <a:ext uri="{FF2B5EF4-FFF2-40B4-BE49-F238E27FC236}">
                <a16:creationId xmlns:a16="http://schemas.microsoft.com/office/drawing/2014/main" id="{841CCF40-575F-449A-97DF-B972B81440FF}"/>
              </a:ext>
            </a:extLst>
          </p:cNvPr>
          <p:cNvSpPr txBox="1"/>
          <p:nvPr/>
        </p:nvSpPr>
        <p:spPr>
          <a:xfrm>
            <a:off x="2133601" y="3801204"/>
            <a:ext cx="533347" cy="45721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solidFill>
                  <a:srgbClr val="E31837"/>
                </a:solidFill>
                <a:latin typeface="Arial" pitchFamily="34" charset="0"/>
                <a:cs typeface="Arial" pitchFamily="34" charset="0"/>
              </a:rPr>
              <a:t>5%</a:t>
            </a:r>
          </a:p>
        </p:txBody>
      </p:sp>
    </p:spTree>
    <p:extLst>
      <p:ext uri="{BB962C8B-B14F-4D97-AF65-F5344CB8AC3E}">
        <p14:creationId xmlns:p14="http://schemas.microsoft.com/office/powerpoint/2010/main" val="39234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81988"/>
            <a:ext cx="8402672" cy="704012"/>
          </a:xfrm>
        </p:spPr>
        <p:txBody>
          <a:bodyPr/>
          <a:lstStyle/>
          <a:p>
            <a:r>
              <a:rPr lang="en-US" dirty="0"/>
              <a:t>HIV prevalence among FSW by city</a:t>
            </a:r>
            <a:r>
              <a:rPr lang="en-GB" dirty="0"/>
              <a:t>, 2016-17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TextBox 1"/>
          <p:cNvSpPr txBox="1"/>
          <p:nvPr/>
        </p:nvSpPr>
        <p:spPr>
          <a:xfrm>
            <a:off x="76204" y="6400801"/>
            <a:ext cx="10896599" cy="4572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7" name="Chart 6"/>
          <p:cNvGraphicFramePr>
            <a:graphicFrameLocks/>
          </p:cNvGraphicFramePr>
          <p:nvPr>
            <p:extLst>
              <p:ext uri="{D42A27DB-BD31-4B8C-83A1-F6EECF244321}">
                <p14:modId xmlns:p14="http://schemas.microsoft.com/office/powerpoint/2010/main" val="390786268"/>
              </p:ext>
            </p:extLst>
          </p:nvPr>
        </p:nvGraphicFramePr>
        <p:xfrm>
          <a:off x="1905008" y="2362200"/>
          <a:ext cx="8381999"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554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9791728" cy="790588"/>
          </a:xfrm>
        </p:spPr>
        <p:txBody>
          <a:bodyPr/>
          <a:lstStyle/>
          <a:p>
            <a:r>
              <a:rPr lang="en-US" dirty="0"/>
              <a:t>Rapidly expanding HIV epidemic among PWID in cities, 2005-2017</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TextBox 1"/>
          <p:cNvSpPr txBox="1"/>
          <p:nvPr/>
        </p:nvSpPr>
        <p:spPr>
          <a:xfrm>
            <a:off x="152400" y="6477000"/>
            <a:ext cx="8229600" cy="3810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HIV Second Generation Surveillance in Pakistan 2005 to 2016-17</a:t>
            </a:r>
          </a:p>
        </p:txBody>
      </p:sp>
      <p:graphicFrame>
        <p:nvGraphicFramePr>
          <p:cNvPr id="7" name="Chart 6"/>
          <p:cNvGraphicFramePr>
            <a:graphicFrameLocks/>
          </p:cNvGraphicFramePr>
          <p:nvPr>
            <p:extLst>
              <p:ext uri="{D42A27DB-BD31-4B8C-83A1-F6EECF244321}">
                <p14:modId xmlns:p14="http://schemas.microsoft.com/office/powerpoint/2010/main" val="478240867"/>
              </p:ext>
            </p:extLst>
          </p:nvPr>
        </p:nvGraphicFramePr>
        <p:xfrm>
          <a:off x="2247900" y="2438400"/>
          <a:ext cx="7696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853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0995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6700" y="1447800"/>
            <a:ext cx="11658600" cy="762000"/>
          </a:xfrm>
        </p:spPr>
        <p:txBody>
          <a:bodyPr anchor="ctr"/>
          <a:lstStyle/>
          <a:p>
            <a:r>
              <a:rPr lang="en-GB" dirty="0"/>
              <a:t>Proportion of key populations who reported condom use at last sex, 2005-2017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7" name="TextBox 1"/>
          <p:cNvSpPr txBox="1"/>
          <p:nvPr/>
        </p:nvSpPr>
        <p:spPr>
          <a:xfrm>
            <a:off x="76200" y="6464596"/>
            <a:ext cx="8153400" cy="3810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HIV Second Generation Surveillance in Pakistan and Global AIDS Monitoring 2017</a:t>
            </a:r>
          </a:p>
        </p:txBody>
      </p:sp>
      <p:graphicFrame>
        <p:nvGraphicFramePr>
          <p:cNvPr id="8" name="Chart 7"/>
          <p:cNvGraphicFramePr>
            <a:graphicFrameLocks noGrp="1"/>
          </p:cNvGraphicFramePr>
          <p:nvPr>
            <p:extLst>
              <p:ext uri="{D42A27DB-BD31-4B8C-83A1-F6EECF244321}">
                <p14:modId xmlns:p14="http://schemas.microsoft.com/office/powerpoint/2010/main" val="246553775"/>
              </p:ext>
            </p:extLst>
          </p:nvPr>
        </p:nvGraphicFramePr>
        <p:xfrm>
          <a:off x="1667539" y="2425996"/>
          <a:ext cx="869566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10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510068"/>
            <a:ext cx="11353801" cy="790588"/>
          </a:xfrm>
        </p:spPr>
        <p:txBody>
          <a:bodyPr/>
          <a:lstStyle/>
          <a:p>
            <a:r>
              <a:rPr lang="en-GB" dirty="0"/>
              <a:t>Proportion of sex workers who reported consistent condom use with clients in the last month, 2005-2017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8" name="TextBox 1"/>
          <p:cNvSpPr txBox="1"/>
          <p:nvPr/>
        </p:nvSpPr>
        <p:spPr>
          <a:xfrm>
            <a:off x="0" y="6451896"/>
            <a:ext cx="8077200" cy="3810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HIV Second Generation Surveillance in Pakistan</a:t>
            </a:r>
          </a:p>
        </p:txBody>
      </p:sp>
      <p:graphicFrame>
        <p:nvGraphicFramePr>
          <p:cNvPr id="9" name="Chart 8"/>
          <p:cNvGraphicFramePr>
            <a:graphicFrameLocks noGrp="1"/>
          </p:cNvGraphicFramePr>
          <p:nvPr>
            <p:extLst>
              <p:ext uri="{D42A27DB-BD31-4B8C-83A1-F6EECF244321}">
                <p14:modId xmlns:p14="http://schemas.microsoft.com/office/powerpoint/2010/main" val="2174355900"/>
              </p:ext>
            </p:extLst>
          </p:nvPr>
        </p:nvGraphicFramePr>
        <p:xfrm>
          <a:off x="2057407" y="2438401"/>
          <a:ext cx="8077201" cy="4025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116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11201400" cy="790588"/>
          </a:xfrm>
        </p:spPr>
        <p:txBody>
          <a:bodyPr>
            <a:noAutofit/>
          </a:bodyPr>
          <a:lstStyle/>
          <a:p>
            <a:r>
              <a:rPr lang="en-GB" dirty="0"/>
              <a:t>Proportion of PWID who reported using sterile injecting equipment at last injection, 2007-2017</a:t>
            </a:r>
            <a:br>
              <a:rPr lang="en-GB" dirty="0"/>
            </a:br>
            <a:r>
              <a:rPr lang="en-GB" dirty="0"/>
              <a:t> </a:t>
            </a:r>
            <a:endParaRPr lang="en-GB" dirty="0">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19</a:t>
            </a:fld>
            <a:endParaRPr lang="th-TH" dirty="0">
              <a:solidFill>
                <a:prstClr val="black">
                  <a:tint val="75000"/>
                </a:prstClr>
              </a:solidFill>
            </a:endParaRPr>
          </a:p>
        </p:txBody>
      </p:sp>
      <p:sp>
        <p:nvSpPr>
          <p:cNvPr id="7" name="TextBox 1"/>
          <p:cNvSpPr txBox="1"/>
          <p:nvPr/>
        </p:nvSpPr>
        <p:spPr>
          <a:xfrm>
            <a:off x="76200" y="6532564"/>
            <a:ext cx="8153400" cy="3810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HIV Second Generation Surveillance in Pakistan and Global AIDS Monitoring 2017</a:t>
            </a:r>
          </a:p>
        </p:txBody>
      </p:sp>
      <p:graphicFrame>
        <p:nvGraphicFramePr>
          <p:cNvPr id="6" name="Chart 5"/>
          <p:cNvGraphicFramePr>
            <a:graphicFrameLocks noGrp="1"/>
          </p:cNvGraphicFramePr>
          <p:nvPr>
            <p:extLst>
              <p:ext uri="{D42A27DB-BD31-4B8C-83A1-F6EECF244321}">
                <p14:modId xmlns:p14="http://schemas.microsoft.com/office/powerpoint/2010/main" val="312075325"/>
              </p:ext>
            </p:extLst>
          </p:nvPr>
        </p:nvGraphicFramePr>
        <p:xfrm>
          <a:off x="2247940" y="2595723"/>
          <a:ext cx="7848599" cy="3708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79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624297D-954F-4E64-9FBE-66ACE69AA273}"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82612" y="230505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84163" y="16002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218757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7200"/>
            <a:ext cx="11506200" cy="867538"/>
          </a:xfrm>
        </p:spPr>
        <p:txBody>
          <a:bodyPr anchor="ctr"/>
          <a:lstStyle/>
          <a:p>
            <a:r>
              <a:rPr lang="en-US" dirty="0"/>
              <a:t>Overlapping risk behaviors: Proportion of key populations who reported injecting drugs in the last six months, 2016-17</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1"/>
          <p:cNvSpPr txBox="1"/>
          <p:nvPr/>
        </p:nvSpPr>
        <p:spPr>
          <a:xfrm>
            <a:off x="0" y="6461092"/>
            <a:ext cx="110490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7" name="Chart 6"/>
          <p:cNvGraphicFramePr>
            <a:graphicFrameLocks noGrp="1"/>
          </p:cNvGraphicFramePr>
          <p:nvPr>
            <p:extLst>
              <p:ext uri="{D42A27DB-BD31-4B8C-83A1-F6EECF244321}">
                <p14:modId xmlns:p14="http://schemas.microsoft.com/office/powerpoint/2010/main" val="2096626269"/>
              </p:ext>
            </p:extLst>
          </p:nvPr>
        </p:nvGraphicFramePr>
        <p:xfrm>
          <a:off x="2371092" y="2514600"/>
          <a:ext cx="73913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575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11506200" cy="504000"/>
          </a:xfrm>
        </p:spPr>
        <p:txBody>
          <a:bodyPr/>
          <a:lstStyle/>
          <a:p>
            <a:r>
              <a:rPr lang="en-US" dirty="0"/>
              <a:t>Interactions and overlapping risk behaviors among key populations in the last six months, 2016-17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7" name="TextBox 1"/>
          <p:cNvSpPr txBox="1"/>
          <p:nvPr/>
        </p:nvSpPr>
        <p:spPr>
          <a:xfrm>
            <a:off x="152400" y="6461092"/>
            <a:ext cx="109728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graphicFrame>
        <p:nvGraphicFramePr>
          <p:cNvPr id="8" name="Chart 7"/>
          <p:cNvGraphicFramePr>
            <a:graphicFrameLocks noGrp="1"/>
          </p:cNvGraphicFramePr>
          <p:nvPr>
            <p:extLst>
              <p:ext uri="{D42A27DB-BD31-4B8C-83A1-F6EECF244321}">
                <p14:modId xmlns:p14="http://schemas.microsoft.com/office/powerpoint/2010/main" val="384607278"/>
              </p:ext>
            </p:extLst>
          </p:nvPr>
        </p:nvGraphicFramePr>
        <p:xfrm>
          <a:off x="1524004" y="2590800"/>
          <a:ext cx="9067799" cy="3767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01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8136"/>
            <a:ext cx="11506200" cy="838200"/>
          </a:xfrm>
        </p:spPr>
        <p:txBody>
          <a:bodyPr/>
          <a:lstStyle/>
          <a:p>
            <a:r>
              <a:rPr lang="en-US" dirty="0"/>
              <a:t>Average number of clients per day among sex workers and average number of injections per day among PWID, 2016-17</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858001808"/>
              </p:ext>
            </p:extLst>
          </p:nvPr>
        </p:nvGraphicFramePr>
        <p:xfrm>
          <a:off x="1524008" y="2514600"/>
          <a:ext cx="9143999"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0" y="6461092"/>
            <a:ext cx="112014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NACP and Ministry of National Health Services, Regulations and Coordination (Mo NHSRC). (2017). Second Generation HIV Surveillance in Pakistan, Round 5. Integrated Biological and Behavioral Surveillance in Pakistan 2016-17</a:t>
            </a:r>
          </a:p>
        </p:txBody>
      </p:sp>
    </p:spTree>
    <p:extLst>
      <p:ext uri="{BB962C8B-B14F-4D97-AF65-F5344CB8AC3E}">
        <p14:creationId xmlns:p14="http://schemas.microsoft.com/office/powerpoint/2010/main" val="354516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Vulnerability and</a:t>
            </a:r>
            <a:br>
              <a:rPr lang="en-US" sz="5400" dirty="0">
                <a:cs typeface="Cordia New" pitchFamily="34" charset="-34"/>
              </a:rPr>
            </a:br>
            <a:r>
              <a:rPr lang="en-US" sz="5400" dirty="0">
                <a:cs typeface="Cordia New" pitchFamily="34" charset="-34"/>
              </a:rPr>
              <a:t>HIV knowledge</a:t>
            </a:r>
            <a:br>
              <a:rPr lang="th-TH" sz="5400" dirty="0"/>
            </a:br>
            <a:endParaRPr lang="en-US" dirty="0">
              <a:cs typeface="Cordia New" pitchFamily="34" charset="-34"/>
            </a:endParaRPr>
          </a:p>
        </p:txBody>
      </p:sp>
    </p:spTree>
    <p:extLst>
      <p:ext uri="{BB962C8B-B14F-4D97-AF65-F5344CB8AC3E}">
        <p14:creationId xmlns:p14="http://schemas.microsoft.com/office/powerpoint/2010/main" val="1380293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bwMode="auto">
          <a:xfrm>
            <a:off x="228600" y="1510068"/>
            <a:ext cx="10820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GB" dirty="0"/>
              <a:t>Proportion </a:t>
            </a:r>
            <a:r>
              <a:rPr lang="en-US" dirty="0">
                <a:cs typeface="Cordia New" pitchFamily="34" charset="-34"/>
              </a:rPr>
              <a:t>of key populations with comprehensive HIV knowledge, 2007 versus 2008-09</a:t>
            </a:r>
            <a:br>
              <a:rPr lang="en-US" dirty="0">
                <a:cs typeface="Cordia New" pitchFamily="34" charset="-34"/>
              </a:rPr>
            </a:br>
            <a:endParaRPr lang="en-US"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68B563AE-7A00-4B4A-B4CA-7DAE78E36618}" type="slidenum">
              <a:rPr lang="th-TH">
                <a:solidFill>
                  <a:prstClr val="black">
                    <a:tint val="75000"/>
                  </a:prstClr>
                </a:solidFill>
              </a:rPr>
              <a:pPr>
                <a:defRPr/>
              </a:pPr>
              <a:t>24</a:t>
            </a:fld>
            <a:endParaRPr lang="th-TH" dirty="0">
              <a:solidFill>
                <a:prstClr val="black">
                  <a:tint val="75000"/>
                </a:prstClr>
              </a:solidFill>
            </a:endParaRPr>
          </a:p>
        </p:txBody>
      </p:sp>
      <p:sp>
        <p:nvSpPr>
          <p:cNvPr id="101381" name="Rectangle 6"/>
          <p:cNvSpPr>
            <a:spLocks noChangeArrowheads="1"/>
          </p:cNvSpPr>
          <p:nvPr/>
        </p:nvSpPr>
        <p:spPr bwMode="auto">
          <a:xfrm>
            <a:off x="0" y="6413531"/>
            <a:ext cx="11201399" cy="338304"/>
          </a:xfrm>
          <a:prstGeom prst="rect">
            <a:avLst/>
          </a:prstGeom>
          <a:noFill/>
          <a:ln w="9525">
            <a:noFill/>
            <a:miter lim="800000"/>
            <a:headEnd/>
            <a:tailEnd/>
          </a:ln>
        </p:spPr>
        <p:txBody>
          <a:bodyPr wrap="square" lIns="91181" tIns="45596" rIns="91181" bIns="45596">
            <a:spAutoFit/>
          </a:bodyPr>
          <a:lstStyle/>
          <a:p>
            <a:pPr fontAlgn="base">
              <a:spcBef>
                <a:spcPct val="0"/>
              </a:spcBef>
              <a:spcAft>
                <a:spcPct val="0"/>
              </a:spcAft>
              <a:defRPr/>
            </a:pPr>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2"/>
              </a:rPr>
              <a:t>www.aidsdatahub.org</a:t>
            </a:r>
            <a:r>
              <a:rPr lang="en-US" sz="800" dirty="0">
                <a:solidFill>
                  <a:srgbClr val="000000"/>
                </a:solidFill>
                <a:cs typeface="Arial" pitchFamily="34" charset="0"/>
              </a:rPr>
              <a:t>  based on </a:t>
            </a:r>
            <a:r>
              <a:rPr lang="en-US" altLang="ja-JP" sz="800" dirty="0">
                <a:solidFill>
                  <a:prstClr val="black"/>
                </a:solidFill>
                <a:cs typeface="Arial" pitchFamily="34" charset="0"/>
              </a:rPr>
              <a:t>National AIDS Control Program</a:t>
            </a:r>
            <a:r>
              <a:rPr lang="en-US" sz="800" dirty="0">
                <a:solidFill>
                  <a:prstClr val="black"/>
                </a:solidFill>
                <a:cs typeface="Arial" pitchFamily="34" charset="0"/>
              </a:rPr>
              <a:t>, HIV/ AIDS Surveillance Project, IBBS Round II, III and Special Round for FSW cited in National AIDS Control Program, UNGASS Country Progress Report 2010: Pakistan.</a:t>
            </a:r>
          </a:p>
        </p:txBody>
      </p:sp>
      <p:graphicFrame>
        <p:nvGraphicFramePr>
          <p:cNvPr id="6" name="Chart 5"/>
          <p:cNvGraphicFramePr>
            <a:graphicFrameLocks/>
          </p:cNvGraphicFramePr>
          <p:nvPr>
            <p:extLst>
              <p:ext uri="{D42A27DB-BD31-4B8C-83A1-F6EECF244321}">
                <p14:modId xmlns:p14="http://schemas.microsoft.com/office/powerpoint/2010/main" val="4292624987"/>
              </p:ext>
            </p:extLst>
          </p:nvPr>
        </p:nvGraphicFramePr>
        <p:xfrm>
          <a:off x="1828800" y="2514600"/>
          <a:ext cx="8382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87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p:cNvSpPr>
            <a:spLocks noGrp="1"/>
          </p:cNvSpPr>
          <p:nvPr>
            <p:ph type="title"/>
          </p:nvPr>
        </p:nvSpPr>
        <p:spPr bwMode="auto">
          <a:xfrm>
            <a:off x="304800" y="1524000"/>
            <a:ext cx="11658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sz="2300" dirty="0">
                <a:cs typeface="Cordia New" pitchFamily="34" charset="-34"/>
              </a:rPr>
              <a:t>Proportion of key populations with comprehensive HIV knowledge by age group, 2008-2009</a:t>
            </a:r>
            <a:br>
              <a:rPr lang="en-US" sz="2300" dirty="0">
                <a:cs typeface="Cordia New" pitchFamily="34" charset="-34"/>
              </a:rPr>
            </a:br>
            <a:endParaRPr lang="en-US" sz="2300" dirty="0">
              <a:cs typeface="Cordia New" pitchFamily="34" charset="-34"/>
            </a:endParaRPr>
          </a:p>
        </p:txBody>
      </p:sp>
      <p:sp>
        <p:nvSpPr>
          <p:cNvPr id="2" name="Slide Number Placeholder 1"/>
          <p:cNvSpPr>
            <a:spLocks noGrp="1"/>
          </p:cNvSpPr>
          <p:nvPr>
            <p:ph type="sldNum" sz="quarter" idx="10"/>
          </p:nvPr>
        </p:nvSpPr>
        <p:spPr/>
        <p:txBody>
          <a:bodyPr/>
          <a:lstStyle/>
          <a:p>
            <a:pPr>
              <a:defRPr/>
            </a:pPr>
            <a:fld id="{BBAE8A71-C56E-48F5-8958-266515230CC6}" type="slidenum">
              <a:rPr lang="th-TH">
                <a:solidFill>
                  <a:prstClr val="black">
                    <a:tint val="75000"/>
                  </a:prstClr>
                </a:solidFill>
              </a:rPr>
              <a:pPr>
                <a:defRPr/>
              </a:pPr>
              <a:t>25</a:t>
            </a:fld>
            <a:endParaRPr lang="th-TH" dirty="0">
              <a:solidFill>
                <a:prstClr val="black">
                  <a:tint val="75000"/>
                </a:prstClr>
              </a:solidFill>
            </a:endParaRPr>
          </a:p>
        </p:txBody>
      </p:sp>
      <p:sp>
        <p:nvSpPr>
          <p:cNvPr id="6" name="Espace réservé du pied de page 3"/>
          <p:cNvSpPr txBox="1">
            <a:spLocks/>
          </p:cNvSpPr>
          <p:nvPr/>
        </p:nvSpPr>
        <p:spPr>
          <a:xfrm>
            <a:off x="0" y="6489416"/>
            <a:ext cx="11201400" cy="365125"/>
          </a:xfrm>
          <a:prstGeom prst="rect">
            <a:avLst/>
          </a:prstGeom>
          <a:noFill/>
        </p:spPr>
        <p:txBody>
          <a:bodyPr lIns="91181" tIns="45596" rIns="91181" bIns="45596"/>
          <a:lstStyle/>
          <a:p>
            <a:pPr fontAlgn="base">
              <a:spcBef>
                <a:spcPct val="0"/>
              </a:spcBef>
              <a:spcAft>
                <a:spcPct val="0"/>
              </a:spcAft>
              <a:defRPr/>
            </a:pPr>
            <a:r>
              <a:rPr lang="en-US" sz="800" dirty="0">
                <a:solidFill>
                  <a:prstClr val="black"/>
                </a:solidFill>
                <a:cs typeface="Arial" pitchFamily="34" charset="0"/>
              </a:rPr>
              <a:t>Source: </a:t>
            </a:r>
            <a:r>
              <a:rPr lang="en-US" sz="800" dirty="0">
                <a:solidFill>
                  <a:srgbClr val="000000"/>
                </a:solidFill>
                <a:cs typeface="Arial" pitchFamily="34" charset="0"/>
              </a:rPr>
              <a:t>Prepared by </a:t>
            </a:r>
            <a:r>
              <a:rPr lang="en-US" sz="800" dirty="0">
                <a:solidFill>
                  <a:srgbClr val="000000"/>
                </a:solidFill>
                <a:cs typeface="Arial" pitchFamily="34" charset="0"/>
                <a:hlinkClick r:id="rId2"/>
              </a:rPr>
              <a:t>www.aidsdatahub.org</a:t>
            </a:r>
            <a:r>
              <a:rPr lang="en-US" sz="800" dirty="0">
                <a:solidFill>
                  <a:srgbClr val="000000"/>
                </a:solidFill>
                <a:cs typeface="Arial" pitchFamily="34" charset="0"/>
              </a:rPr>
              <a:t>  based on </a:t>
            </a:r>
            <a:r>
              <a:rPr lang="en-US" altLang="ja-JP" sz="800" dirty="0">
                <a:solidFill>
                  <a:prstClr val="black"/>
                </a:solidFill>
                <a:cs typeface="Arial" pitchFamily="34" charset="0"/>
              </a:rPr>
              <a:t>National AIDS Control Program</a:t>
            </a:r>
            <a:r>
              <a:rPr lang="en-US" sz="800" dirty="0">
                <a:solidFill>
                  <a:prstClr val="black"/>
                </a:solidFill>
                <a:cs typeface="Arial" pitchFamily="34" charset="0"/>
              </a:rPr>
              <a:t>, HIV/ AIDS Surveillance Project, IBBS Round III, 2008 and Special Round for FSW, 2009 cited in National AIDS Control Program, UNGASS Country Progress Report 2010: Pakistan.</a:t>
            </a:r>
          </a:p>
        </p:txBody>
      </p:sp>
      <p:graphicFrame>
        <p:nvGraphicFramePr>
          <p:cNvPr id="7" name="Chart 6"/>
          <p:cNvGraphicFramePr>
            <a:graphicFrameLocks/>
          </p:cNvGraphicFramePr>
          <p:nvPr>
            <p:extLst>
              <p:ext uri="{D42A27DB-BD31-4B8C-83A1-F6EECF244321}">
                <p14:modId xmlns:p14="http://schemas.microsoft.com/office/powerpoint/2010/main" val="447828706"/>
              </p:ext>
            </p:extLst>
          </p:nvPr>
        </p:nvGraphicFramePr>
        <p:xfrm>
          <a:off x="2590800" y="2454028"/>
          <a:ext cx="6400800" cy="4014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0700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financing, 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27</a:t>
            </a:fld>
            <a:endParaRPr lang="th-TH" dirty="0">
              <a:solidFill>
                <a:prstClr val="black">
                  <a:tint val="75000"/>
                </a:prstClr>
              </a:solidFill>
            </a:endParaRPr>
          </a:p>
        </p:txBody>
      </p:sp>
      <p:sp>
        <p:nvSpPr>
          <p:cNvPr id="6" name="Rectangle 5"/>
          <p:cNvSpPr/>
          <p:nvPr/>
        </p:nvSpPr>
        <p:spPr>
          <a:xfrm>
            <a:off x="30" y="6615385"/>
            <a:ext cx="3782885" cy="215193"/>
          </a:xfrm>
          <a:prstGeom prst="rect">
            <a:avLst/>
          </a:prstGeom>
        </p:spPr>
        <p:txBody>
          <a:bodyPr wrap="none" lIns="91181" tIns="45596" rIns="91181" bIns="45596">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a:t>
            </a:r>
            <a:r>
              <a:rPr lang="en-US" sz="800" dirty="0">
                <a:solidFill>
                  <a:prstClr val="black"/>
                </a:solidFill>
                <a:hlinkClick r:id="rId3"/>
              </a:rPr>
              <a:t>www.aidsinfoonline.org</a:t>
            </a:r>
            <a:r>
              <a:rPr lang="en-US" sz="800" dirty="0">
                <a:solidFill>
                  <a:prstClr val="black"/>
                </a:solidFill>
              </a:rPr>
              <a:t>  </a:t>
            </a:r>
            <a:endParaRPr lang="en-GB" sz="800" dirty="0"/>
          </a:p>
        </p:txBody>
      </p:sp>
      <p:grpSp>
        <p:nvGrpSpPr>
          <p:cNvPr id="7" name="Group 6">
            <a:extLst>
              <a:ext uri="{FF2B5EF4-FFF2-40B4-BE49-F238E27FC236}">
                <a16:creationId xmlns:a16="http://schemas.microsoft.com/office/drawing/2014/main" id="{4D3EBF04-342C-4E68-A111-21BDA935CF8F}"/>
              </a:ext>
            </a:extLst>
          </p:cNvPr>
          <p:cNvGrpSpPr/>
          <p:nvPr/>
        </p:nvGrpSpPr>
        <p:grpSpPr>
          <a:xfrm>
            <a:off x="1583378" y="2399670"/>
            <a:ext cx="9025243" cy="3639034"/>
            <a:chOff x="0" y="0"/>
            <a:chExt cx="9025243" cy="3639034"/>
          </a:xfrm>
        </p:grpSpPr>
        <p:grpSp>
          <p:nvGrpSpPr>
            <p:cNvPr id="9" name="Group 8">
              <a:extLst>
                <a:ext uri="{FF2B5EF4-FFF2-40B4-BE49-F238E27FC236}">
                  <a16:creationId xmlns:a16="http://schemas.microsoft.com/office/drawing/2014/main" id="{F21D038E-3383-4E7D-B9EA-5BE9EB69B1BC}"/>
                </a:ext>
              </a:extLst>
            </p:cNvPr>
            <p:cNvGrpSpPr/>
            <p:nvPr/>
          </p:nvGrpSpPr>
          <p:grpSpPr>
            <a:xfrm>
              <a:off x="0" y="0"/>
              <a:ext cx="4475817" cy="3639034"/>
              <a:chOff x="0" y="0"/>
              <a:chExt cx="4475817" cy="3639034"/>
            </a:xfrm>
          </p:grpSpPr>
          <p:graphicFrame>
            <p:nvGraphicFramePr>
              <p:cNvPr id="21" name="Chart 20">
                <a:extLst>
                  <a:ext uri="{FF2B5EF4-FFF2-40B4-BE49-F238E27FC236}">
                    <a16:creationId xmlns:a16="http://schemas.microsoft.com/office/drawing/2014/main" id="{0E9F64BB-610B-4B93-9ECC-DB1D58E15B81}"/>
                  </a:ext>
                </a:extLst>
              </p:cNvPr>
              <p:cNvGraphicFramePr>
                <a:graphicFrameLocks/>
              </p:cNvGraphicFramePr>
              <p:nvPr/>
            </p:nvGraphicFramePr>
            <p:xfrm>
              <a:off x="0" y="190187"/>
              <a:ext cx="4353166" cy="3448847"/>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Group 21">
                <a:extLst>
                  <a:ext uri="{FF2B5EF4-FFF2-40B4-BE49-F238E27FC236}">
                    <a16:creationId xmlns:a16="http://schemas.microsoft.com/office/drawing/2014/main" id="{26643160-0881-41B9-8D8D-62FC69B3FC8B}"/>
                  </a:ext>
                </a:extLst>
              </p:cNvPr>
              <p:cNvGrpSpPr/>
              <p:nvPr/>
            </p:nvGrpSpPr>
            <p:grpSpPr>
              <a:xfrm>
                <a:off x="1094934" y="2527859"/>
                <a:ext cx="1580093" cy="998223"/>
                <a:chOff x="1094934" y="2527859"/>
                <a:chExt cx="1512000" cy="984660"/>
              </a:xfrm>
            </p:grpSpPr>
            <p:sp>
              <p:nvSpPr>
                <p:cNvPr id="28" name="TextBox 5">
                  <a:extLst>
                    <a:ext uri="{FF2B5EF4-FFF2-40B4-BE49-F238E27FC236}">
                      <a16:creationId xmlns:a16="http://schemas.microsoft.com/office/drawing/2014/main" id="{785183AE-E4AE-43E1-8368-D39ED61FF92B}"/>
                    </a:ext>
                  </a:extLst>
                </p:cNvPr>
                <p:cNvSpPr txBox="1"/>
                <p:nvPr/>
              </p:nvSpPr>
              <p:spPr>
                <a:xfrm>
                  <a:off x="1094934" y="3048175"/>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15%</a:t>
                  </a:r>
                </a:p>
              </p:txBody>
            </p:sp>
            <p:cxnSp>
              <p:nvCxnSpPr>
                <p:cNvPr id="29" name="Straight Connector 28">
                  <a:extLst>
                    <a:ext uri="{FF2B5EF4-FFF2-40B4-BE49-F238E27FC236}">
                      <a16:creationId xmlns:a16="http://schemas.microsoft.com/office/drawing/2014/main" id="{DFC925F6-A5C1-4C85-AA0A-B8BF781E4B17}"/>
                    </a:ext>
                  </a:extLst>
                </p:cNvPr>
                <p:cNvCxnSpPr/>
                <p:nvPr/>
              </p:nvCxnSpPr>
              <p:spPr>
                <a:xfrm rot="5400000">
                  <a:off x="962293" y="2797859"/>
                  <a:ext cx="540000" cy="0"/>
                </a:xfrm>
                <a:prstGeom prst="line">
                  <a:avLst/>
                </a:prstGeom>
                <a:noFill/>
                <a:ln w="12700" cap="flat" cmpd="sng" algn="ctr">
                  <a:solidFill>
                    <a:sysClr val="windowText" lastClr="000000"/>
                  </a:solidFill>
                  <a:prstDash val="solid"/>
                </a:ln>
                <a:effectLst/>
              </p:spPr>
            </p:cxnSp>
          </p:grpSp>
          <p:grpSp>
            <p:nvGrpSpPr>
              <p:cNvPr id="23" name="Group 22">
                <a:extLst>
                  <a:ext uri="{FF2B5EF4-FFF2-40B4-BE49-F238E27FC236}">
                    <a16:creationId xmlns:a16="http://schemas.microsoft.com/office/drawing/2014/main" id="{84385BA3-8182-4F88-902C-649AAAE7112D}"/>
                  </a:ext>
                </a:extLst>
              </p:cNvPr>
              <p:cNvGrpSpPr/>
              <p:nvPr/>
            </p:nvGrpSpPr>
            <p:grpSpPr>
              <a:xfrm>
                <a:off x="1082489" y="521381"/>
                <a:ext cx="1683031" cy="482989"/>
                <a:chOff x="1082489" y="521381"/>
                <a:chExt cx="1604610" cy="466869"/>
              </a:xfrm>
            </p:grpSpPr>
            <p:sp>
              <p:nvSpPr>
                <p:cNvPr id="26" name="TextBox 5">
                  <a:extLst>
                    <a:ext uri="{FF2B5EF4-FFF2-40B4-BE49-F238E27FC236}">
                      <a16:creationId xmlns:a16="http://schemas.microsoft.com/office/drawing/2014/main" id="{7B4D727D-A0E5-4831-B9BE-A5B6201B59BD}"/>
                    </a:ext>
                  </a:extLst>
                </p:cNvPr>
                <p:cNvSpPr txBox="1"/>
                <p:nvPr/>
              </p:nvSpPr>
              <p:spPr>
                <a:xfrm>
                  <a:off x="1082489" y="521381"/>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85%</a:t>
                  </a:r>
                </a:p>
              </p:txBody>
            </p:sp>
            <p:cxnSp>
              <p:nvCxnSpPr>
                <p:cNvPr id="27" name="Straight Connector 26">
                  <a:extLst>
                    <a:ext uri="{FF2B5EF4-FFF2-40B4-BE49-F238E27FC236}">
                      <a16:creationId xmlns:a16="http://schemas.microsoft.com/office/drawing/2014/main" id="{945E7571-75B5-4A3F-81E4-F88DB4F8F3ED}"/>
                    </a:ext>
                  </a:extLst>
                </p:cNvPr>
                <p:cNvCxnSpPr/>
                <p:nvPr/>
              </p:nvCxnSpPr>
              <p:spPr>
                <a:xfrm rot="5400000">
                  <a:off x="2525099" y="826251"/>
                  <a:ext cx="323999" cy="0"/>
                </a:xfrm>
                <a:prstGeom prst="line">
                  <a:avLst/>
                </a:prstGeom>
                <a:noFill/>
                <a:ln w="12700" cap="flat" cmpd="sng" algn="ctr">
                  <a:solidFill>
                    <a:sysClr val="windowText" lastClr="000000"/>
                  </a:solidFill>
                  <a:prstDash val="solid"/>
                </a:ln>
                <a:effectLst/>
              </p:spPr>
            </p:cxnSp>
          </p:grpSp>
          <p:sp>
            <p:nvSpPr>
              <p:cNvPr id="24" name="Rectangle 23">
                <a:extLst>
                  <a:ext uri="{FF2B5EF4-FFF2-40B4-BE49-F238E27FC236}">
                    <a16:creationId xmlns:a16="http://schemas.microsoft.com/office/drawing/2014/main" id="{E6C67C07-7A82-4E10-B2DE-170F691606A6}"/>
                  </a:ext>
                </a:extLst>
              </p:cNvPr>
              <p:cNvSpPr/>
              <p:nvPr/>
            </p:nvSpPr>
            <p:spPr>
              <a:xfrm>
                <a:off x="238998" y="0"/>
                <a:ext cx="4236819"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25" name="TextBox 3">
                <a:extLst>
                  <a:ext uri="{FF2B5EF4-FFF2-40B4-BE49-F238E27FC236}">
                    <a16:creationId xmlns:a16="http://schemas.microsoft.com/office/drawing/2014/main" id="{43C0F084-DFF9-43AA-9F7F-A5F56715B0D6}"/>
                  </a:ext>
                </a:extLst>
              </p:cNvPr>
              <p:cNvSpPr txBox="1"/>
              <p:nvPr/>
            </p:nvSpPr>
            <p:spPr>
              <a:xfrm>
                <a:off x="1558294" y="1507398"/>
                <a:ext cx="1198601"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cs typeface="Arial" pitchFamily="34" charset="0"/>
                  </a:rPr>
                  <a:t>8.4</a:t>
                </a: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million US$</a:t>
                </a:r>
              </a:p>
            </p:txBody>
          </p:sp>
        </p:grpSp>
        <p:grpSp>
          <p:nvGrpSpPr>
            <p:cNvPr id="10" name="Group 9">
              <a:extLst>
                <a:ext uri="{FF2B5EF4-FFF2-40B4-BE49-F238E27FC236}">
                  <a16:creationId xmlns:a16="http://schemas.microsoft.com/office/drawing/2014/main" id="{D5728E71-848D-406D-95C0-732F3B117642}"/>
                </a:ext>
              </a:extLst>
            </p:cNvPr>
            <p:cNvGrpSpPr/>
            <p:nvPr/>
          </p:nvGrpSpPr>
          <p:grpSpPr>
            <a:xfrm>
              <a:off x="4665727" y="0"/>
              <a:ext cx="4359516" cy="3639033"/>
              <a:chOff x="4665727" y="0"/>
              <a:chExt cx="4359516" cy="3639033"/>
            </a:xfrm>
          </p:grpSpPr>
          <p:graphicFrame>
            <p:nvGraphicFramePr>
              <p:cNvPr id="11" name="Chart 10">
                <a:extLst>
                  <a:ext uri="{FF2B5EF4-FFF2-40B4-BE49-F238E27FC236}">
                    <a16:creationId xmlns:a16="http://schemas.microsoft.com/office/drawing/2014/main" id="{96AC89AF-9113-4B19-BD2B-6F179C5973E0}"/>
                  </a:ext>
                </a:extLst>
              </p:cNvPr>
              <p:cNvGraphicFramePr>
                <a:graphicFrameLocks/>
              </p:cNvGraphicFramePr>
              <p:nvPr/>
            </p:nvGraphicFramePr>
            <p:xfrm>
              <a:off x="4665727" y="182143"/>
              <a:ext cx="4359516" cy="345689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a:extLst>
                  <a:ext uri="{FF2B5EF4-FFF2-40B4-BE49-F238E27FC236}">
                    <a16:creationId xmlns:a16="http://schemas.microsoft.com/office/drawing/2014/main" id="{6D73EF56-945F-4118-8A76-057381A852F3}"/>
                  </a:ext>
                </a:extLst>
              </p:cNvPr>
              <p:cNvSpPr/>
              <p:nvPr/>
            </p:nvSpPr>
            <p:spPr>
              <a:xfrm>
                <a:off x="4852511" y="0"/>
                <a:ext cx="3962015"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sp>
            <p:nvSpPr>
              <p:cNvPr id="13" name="TextBox 7">
                <a:extLst>
                  <a:ext uri="{FF2B5EF4-FFF2-40B4-BE49-F238E27FC236}">
                    <a16:creationId xmlns:a16="http://schemas.microsoft.com/office/drawing/2014/main" id="{9E6F1444-FD28-415E-B48B-B34AE3B72E71}"/>
                  </a:ext>
                </a:extLst>
              </p:cNvPr>
              <p:cNvSpPr txBox="1"/>
              <p:nvPr/>
            </p:nvSpPr>
            <p:spPr>
              <a:xfrm>
                <a:off x="5134240" y="504561"/>
                <a:ext cx="2015331" cy="33893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p:txBody>
          </p:sp>
          <p:sp>
            <p:nvSpPr>
              <p:cNvPr id="14" name="TextBox 4">
                <a:extLst>
                  <a:ext uri="{FF2B5EF4-FFF2-40B4-BE49-F238E27FC236}">
                    <a16:creationId xmlns:a16="http://schemas.microsoft.com/office/drawing/2014/main" id="{95C25D7A-B127-423D-AC6C-619674E097E3}"/>
                  </a:ext>
                </a:extLst>
              </p:cNvPr>
              <p:cNvSpPr txBox="1"/>
              <p:nvPr/>
            </p:nvSpPr>
            <p:spPr>
              <a:xfrm>
                <a:off x="4834313" y="3241173"/>
                <a:ext cx="2036991" cy="25296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p:txBody>
          </p:sp>
          <p:sp>
            <p:nvSpPr>
              <p:cNvPr id="15" name="TextBox 5">
                <a:extLst>
                  <a:ext uri="{FF2B5EF4-FFF2-40B4-BE49-F238E27FC236}">
                    <a16:creationId xmlns:a16="http://schemas.microsoft.com/office/drawing/2014/main" id="{4ED2E270-8A04-4045-9410-9D48128C7B85}"/>
                  </a:ext>
                </a:extLst>
              </p:cNvPr>
              <p:cNvSpPr txBox="1"/>
              <p:nvPr/>
            </p:nvSpPr>
            <p:spPr>
              <a:xfrm>
                <a:off x="7184723" y="1204692"/>
                <a:ext cx="1347263" cy="41618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p:txBody>
          </p:sp>
          <p:sp>
            <p:nvSpPr>
              <p:cNvPr id="16" name="TextBox 7">
                <a:extLst>
                  <a:ext uri="{FF2B5EF4-FFF2-40B4-BE49-F238E27FC236}">
                    <a16:creationId xmlns:a16="http://schemas.microsoft.com/office/drawing/2014/main" id="{08754A17-8810-4D7A-9E0D-2E1A15613FB7}"/>
                  </a:ext>
                </a:extLst>
              </p:cNvPr>
              <p:cNvSpPr txBox="1"/>
              <p:nvPr/>
            </p:nvSpPr>
            <p:spPr>
              <a:xfrm>
                <a:off x="7148220" y="2980559"/>
                <a:ext cx="1513345" cy="25642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prevention</a:t>
                </a:r>
              </a:p>
            </p:txBody>
          </p:sp>
          <p:cxnSp>
            <p:nvCxnSpPr>
              <p:cNvPr id="17" name="Straight Connector 16">
                <a:extLst>
                  <a:ext uri="{FF2B5EF4-FFF2-40B4-BE49-F238E27FC236}">
                    <a16:creationId xmlns:a16="http://schemas.microsoft.com/office/drawing/2014/main" id="{E99F835E-27BC-4A17-944C-17C14BB36772}"/>
                  </a:ext>
                </a:extLst>
              </p:cNvPr>
              <p:cNvCxnSpPr/>
              <p:nvPr/>
            </p:nvCxnSpPr>
            <p:spPr>
              <a:xfrm>
                <a:off x="6979208" y="1333789"/>
                <a:ext cx="224616" cy="0"/>
              </a:xfrm>
              <a:prstGeom prst="line">
                <a:avLst/>
              </a:prstGeom>
              <a:noFill/>
              <a:ln w="12700" cap="flat" cmpd="sng" algn="ctr">
                <a:solidFill>
                  <a:sysClr val="windowText" lastClr="000000"/>
                </a:solidFill>
                <a:prstDash val="solid"/>
              </a:ln>
              <a:effectLst/>
            </p:spPr>
          </p:cxnSp>
          <p:cxnSp>
            <p:nvCxnSpPr>
              <p:cNvPr id="18" name="Straight Connector 17">
                <a:extLst>
                  <a:ext uri="{FF2B5EF4-FFF2-40B4-BE49-F238E27FC236}">
                    <a16:creationId xmlns:a16="http://schemas.microsoft.com/office/drawing/2014/main" id="{FB5975AE-D10E-4C0A-B54A-7552E1CF344E}"/>
                  </a:ext>
                </a:extLst>
              </p:cNvPr>
              <p:cNvCxnSpPr/>
              <p:nvPr/>
            </p:nvCxnSpPr>
            <p:spPr>
              <a:xfrm>
                <a:off x="5298613" y="785281"/>
                <a:ext cx="0" cy="329546"/>
              </a:xfrm>
              <a:prstGeom prst="line">
                <a:avLst/>
              </a:prstGeom>
              <a:noFill/>
              <a:ln w="12700" cap="flat" cmpd="sng" algn="ctr">
                <a:solidFill>
                  <a:sysClr val="windowText" lastClr="000000"/>
                </a:solidFill>
                <a:prstDash val="solid"/>
              </a:ln>
              <a:effectLst/>
            </p:spPr>
          </p:cxnSp>
          <p:cxnSp>
            <p:nvCxnSpPr>
              <p:cNvPr id="19" name="Straight Connector 18">
                <a:extLst>
                  <a:ext uri="{FF2B5EF4-FFF2-40B4-BE49-F238E27FC236}">
                    <a16:creationId xmlns:a16="http://schemas.microsoft.com/office/drawing/2014/main" id="{1D23B956-C947-4BE2-B258-5BC6CE9E58CB}"/>
                  </a:ext>
                </a:extLst>
              </p:cNvPr>
              <p:cNvCxnSpPr/>
              <p:nvPr/>
            </p:nvCxnSpPr>
            <p:spPr>
              <a:xfrm>
                <a:off x="5915515" y="3105003"/>
                <a:ext cx="1288309" cy="0"/>
              </a:xfrm>
              <a:prstGeom prst="line">
                <a:avLst/>
              </a:prstGeom>
              <a:noFill/>
              <a:ln w="12700" cap="flat" cmpd="sng" algn="ctr">
                <a:solidFill>
                  <a:sysClr val="windowText" lastClr="000000"/>
                </a:solidFill>
                <a:prstDash val="solid"/>
              </a:ln>
              <a:effectLst/>
            </p:spPr>
          </p:cxnSp>
          <p:cxnSp>
            <p:nvCxnSpPr>
              <p:cNvPr id="20" name="Straight Connector 19">
                <a:extLst>
                  <a:ext uri="{FF2B5EF4-FFF2-40B4-BE49-F238E27FC236}">
                    <a16:creationId xmlns:a16="http://schemas.microsoft.com/office/drawing/2014/main" id="{B58155A4-AC29-4BD7-B6C5-A9BEE592477F}"/>
                  </a:ext>
                </a:extLst>
              </p:cNvPr>
              <p:cNvCxnSpPr/>
              <p:nvPr/>
            </p:nvCxnSpPr>
            <p:spPr>
              <a:xfrm>
                <a:off x="5006974" y="2289977"/>
                <a:ext cx="0" cy="979938"/>
              </a:xfrm>
              <a:prstGeom prst="line">
                <a:avLst/>
              </a:prstGeom>
              <a:noFill/>
              <a:ln w="12700" cap="flat" cmpd="sng" algn="ctr">
                <a:solidFill>
                  <a:sysClr val="windowText" lastClr="000000"/>
                </a:solidFill>
                <a:prstDash val="solid"/>
              </a:ln>
              <a:effectLst/>
            </p:spPr>
          </p:cxnSp>
        </p:grpSp>
      </p:grpSp>
      <p:cxnSp>
        <p:nvCxnSpPr>
          <p:cNvPr id="30" name="Straight Connector 29">
            <a:extLst>
              <a:ext uri="{FF2B5EF4-FFF2-40B4-BE49-F238E27FC236}">
                <a16:creationId xmlns:a16="http://schemas.microsoft.com/office/drawing/2014/main" id="{8A001138-233F-4433-BBF8-A3F1E1B31EF2}"/>
              </a:ext>
            </a:extLst>
          </p:cNvPr>
          <p:cNvCxnSpPr/>
          <p:nvPr/>
        </p:nvCxnSpPr>
        <p:spPr>
          <a:xfrm>
            <a:off x="3886200" y="3049951"/>
            <a:ext cx="457200" cy="0"/>
          </a:xfrm>
          <a:prstGeom prst="line">
            <a:avLst/>
          </a:prstGeom>
          <a:noFill/>
          <a:ln w="12700" cap="flat" cmpd="sng" algn="ctr">
            <a:solidFill>
              <a:sysClr val="windowText" lastClr="000000"/>
            </a:solidFill>
            <a:prstDash val="solid"/>
          </a:ln>
          <a:effectLst/>
        </p:spPr>
      </p:cxnSp>
      <p:cxnSp>
        <p:nvCxnSpPr>
          <p:cNvPr id="31" name="Straight Connector 30">
            <a:extLst>
              <a:ext uri="{FF2B5EF4-FFF2-40B4-BE49-F238E27FC236}">
                <a16:creationId xmlns:a16="http://schemas.microsoft.com/office/drawing/2014/main" id="{846D47F7-C77D-4169-8C71-A4640A9BDC67}"/>
              </a:ext>
            </a:extLst>
          </p:cNvPr>
          <p:cNvCxnSpPr/>
          <p:nvPr/>
        </p:nvCxnSpPr>
        <p:spPr>
          <a:xfrm rot="5400000">
            <a:off x="7455408" y="5458953"/>
            <a:ext cx="91440" cy="0"/>
          </a:xfrm>
          <a:prstGeom prst="line">
            <a:avLst/>
          </a:prstGeom>
          <a:noFill/>
          <a:ln w="12700" cap="flat" cmpd="sng" algn="ctr">
            <a:solidFill>
              <a:sysClr val="windowText" lastClr="000000"/>
            </a:solidFill>
            <a:prstDash val="solid"/>
          </a:ln>
          <a:effectLst/>
        </p:spPr>
      </p:cxnSp>
    </p:spTree>
    <p:extLst>
      <p:ext uri="{BB962C8B-B14F-4D97-AF65-F5344CB8AC3E}">
        <p14:creationId xmlns:p14="http://schemas.microsoft.com/office/powerpoint/2010/main" val="1921300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2007-2019</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28</a:t>
            </a:fld>
            <a:endParaRPr lang="th-TH" dirty="0">
              <a:solidFill>
                <a:prstClr val="black">
                  <a:tint val="75000"/>
                </a:prstClr>
              </a:solidFill>
            </a:endParaRPr>
          </a:p>
        </p:txBody>
      </p:sp>
      <p:sp>
        <p:nvSpPr>
          <p:cNvPr id="6" name="Rectangle 5"/>
          <p:cNvSpPr/>
          <p:nvPr/>
        </p:nvSpPr>
        <p:spPr>
          <a:xfrm>
            <a:off x="30" y="6615385"/>
            <a:ext cx="4228520" cy="215193"/>
          </a:xfrm>
          <a:prstGeom prst="rect">
            <a:avLst/>
          </a:prstGeom>
        </p:spPr>
        <p:txBody>
          <a:bodyPr wrap="none" lIns="91181" tIns="45596" rIns="91181" bIns="45596">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UNAIDS HIV Financial Dashboard</a:t>
            </a:r>
            <a:endParaRPr lang="en-GB" sz="800" dirty="0"/>
          </a:p>
        </p:txBody>
      </p:sp>
      <p:graphicFrame>
        <p:nvGraphicFramePr>
          <p:cNvPr id="7" name="Chart 6">
            <a:extLst>
              <a:ext uri="{FF2B5EF4-FFF2-40B4-BE49-F238E27FC236}">
                <a16:creationId xmlns:a16="http://schemas.microsoft.com/office/drawing/2014/main" id="{2B6870EE-EBBA-43C5-AE57-DB12DF13886A}"/>
              </a:ext>
            </a:extLst>
          </p:cNvPr>
          <p:cNvGraphicFramePr>
            <a:graphicFrameLocks/>
          </p:cNvGraphicFramePr>
          <p:nvPr>
            <p:extLst>
              <p:ext uri="{D42A27DB-BD31-4B8C-83A1-F6EECF244321}">
                <p14:modId xmlns:p14="http://schemas.microsoft.com/office/powerpoint/2010/main" val="584374108"/>
              </p:ext>
            </p:extLst>
          </p:nvPr>
        </p:nvGraphicFramePr>
        <p:xfrm>
          <a:off x="1895475" y="2314575"/>
          <a:ext cx="8401050" cy="4086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033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2007-2013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29</a:t>
            </a:fld>
            <a:endParaRPr lang="th-TH" dirty="0">
              <a:solidFill>
                <a:prstClr val="black">
                  <a:tint val="75000"/>
                </a:prstClr>
              </a:solidFill>
            </a:endParaRPr>
          </a:p>
        </p:txBody>
      </p:sp>
      <p:sp>
        <p:nvSpPr>
          <p:cNvPr id="6" name="Rectangle 5"/>
          <p:cNvSpPr/>
          <p:nvPr/>
        </p:nvSpPr>
        <p:spPr>
          <a:xfrm>
            <a:off x="1676442" y="6642595"/>
            <a:ext cx="3782885" cy="215193"/>
          </a:xfrm>
          <a:prstGeom prst="rect">
            <a:avLst/>
          </a:prstGeom>
        </p:spPr>
        <p:txBody>
          <a:bodyPr wrap="none" lIns="91181" tIns="45596" rIns="91181" bIns="45596">
            <a:spAutoFit/>
          </a:bodyPr>
          <a:lstStyle/>
          <a:p>
            <a:r>
              <a:rPr lang="en-GB" sz="800" dirty="0">
                <a:solidFill>
                  <a:prstClr val="black"/>
                </a:solidFill>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a:t>
            </a:r>
            <a:r>
              <a:rPr lang="en-US" sz="800" dirty="0">
                <a:solidFill>
                  <a:prstClr val="black"/>
                </a:solidFill>
                <a:hlinkClick r:id="rId3"/>
              </a:rPr>
              <a:t>www.aidsinfoonline.org</a:t>
            </a:r>
            <a:r>
              <a:rPr lang="en-US" sz="800" dirty="0">
                <a:solidFill>
                  <a:prstClr val="black"/>
                </a:solidFill>
              </a:rPr>
              <a:t>  </a:t>
            </a:r>
            <a:endParaRPr lang="en-GB" sz="800" dirty="0">
              <a:solidFill>
                <a:prstClr val="black"/>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496103316"/>
              </p:ext>
            </p:extLst>
          </p:nvPr>
        </p:nvGraphicFramePr>
        <p:xfrm>
          <a:off x="1828819" y="2209805"/>
          <a:ext cx="8229601" cy="43007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729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2579588693"/>
              </p:ext>
            </p:extLst>
          </p:nvPr>
        </p:nvGraphicFramePr>
        <p:xfrm>
          <a:off x="1775520" y="1988842"/>
          <a:ext cx="8424936" cy="4104456"/>
        </p:xfrm>
        <a:graphic>
          <a:graphicData uri="http://schemas.openxmlformats.org/drawingml/2006/table">
            <a:tbl>
              <a:tblPr/>
              <a:tblGrid>
                <a:gridCol w="6663315">
                  <a:extLst>
                    <a:ext uri="{9D8B030D-6E8A-4147-A177-3AD203B41FA5}">
                      <a16:colId xmlns:a16="http://schemas.microsoft.com/office/drawing/2014/main" val="20000"/>
                    </a:ext>
                  </a:extLst>
                </a:gridCol>
                <a:gridCol w="1761621">
                  <a:extLst>
                    <a:ext uri="{9D8B030D-6E8A-4147-A177-3AD203B41FA5}">
                      <a16:colId xmlns:a16="http://schemas.microsoft.com/office/drawing/2014/main" val="20001"/>
                    </a:ext>
                  </a:extLst>
                </a:gridCol>
              </a:tblGrid>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188,925 (2015)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97,643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178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39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73.1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29.2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81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147/0.538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66/68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57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8288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0.85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5,042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122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9049" y="6244682"/>
            <a:ext cx="11658600" cy="584525"/>
          </a:xfrm>
          <a:prstGeom prst="rect">
            <a:avLst/>
          </a:prstGeom>
        </p:spPr>
        <p:txBody>
          <a:bodyPr wrap="square" lIns="91181" tIns="45596" rIns="91181" bIns="45596">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783728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category, 2007-2013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TextBox 4"/>
          <p:cNvSpPr txBox="1"/>
          <p:nvPr/>
        </p:nvSpPr>
        <p:spPr>
          <a:xfrm>
            <a:off x="0" y="6553699"/>
            <a:ext cx="7391400" cy="215193"/>
          </a:xfrm>
          <a:prstGeom prst="rect">
            <a:avLst/>
          </a:prstGeom>
          <a:noFill/>
        </p:spPr>
        <p:txBody>
          <a:bodyPr wrap="square" lIns="91181" tIns="45596" rIns="91181" bIns="45596" rtlCol="0">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a:t>
            </a:r>
            <a:r>
              <a:rPr lang="en-US" sz="800" dirty="0">
                <a:solidFill>
                  <a:prstClr val="black"/>
                </a:solidFill>
                <a:cs typeface="Arial" pitchFamily="34" charset="0"/>
                <a:hlinkClick r:id="rId3"/>
              </a:rPr>
              <a:t>www.aidsinfoonline.org</a:t>
            </a:r>
            <a:r>
              <a:rPr lang="en-US" sz="8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873683578"/>
              </p:ext>
            </p:extLst>
          </p:nvPr>
        </p:nvGraphicFramePr>
        <p:xfrm>
          <a:off x="2057400" y="2362200"/>
          <a:ext cx="8077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170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11203563" cy="504000"/>
          </a:xfrm>
        </p:spPr>
        <p:txBody>
          <a:bodyPr/>
          <a:lstStyle/>
          <a:p>
            <a:r>
              <a:rPr lang="en-US" dirty="0"/>
              <a:t>Proportion of spending on care and treatment from domestic and international sources, 2007 - 2013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4"/>
          <p:cNvSpPr txBox="1"/>
          <p:nvPr/>
        </p:nvSpPr>
        <p:spPr>
          <a:xfrm>
            <a:off x="152400" y="6642595"/>
            <a:ext cx="7391400" cy="215193"/>
          </a:xfrm>
          <a:prstGeom prst="rect">
            <a:avLst/>
          </a:prstGeom>
          <a:noFill/>
        </p:spPr>
        <p:txBody>
          <a:bodyPr wrap="square" lIns="91181" tIns="45596" rIns="91181" bIns="45596"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206234585"/>
              </p:ext>
            </p:extLst>
          </p:nvPr>
        </p:nvGraphicFramePr>
        <p:xfrm>
          <a:off x="2133600" y="2590800"/>
          <a:ext cx="7772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6522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HIV prevention programmes from domestic and international sources, 2007 - 2013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4"/>
          <p:cNvSpPr txBox="1"/>
          <p:nvPr/>
        </p:nvSpPr>
        <p:spPr>
          <a:xfrm>
            <a:off x="197900" y="6615385"/>
            <a:ext cx="7391400" cy="215193"/>
          </a:xfrm>
          <a:prstGeom prst="rect">
            <a:avLst/>
          </a:prstGeom>
          <a:noFill/>
        </p:spPr>
        <p:txBody>
          <a:bodyPr wrap="square" lIns="91181" tIns="45596" rIns="91181" bIns="45596"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3449055461"/>
              </p:ext>
            </p:extLst>
          </p:nvPr>
        </p:nvGraphicFramePr>
        <p:xfrm>
          <a:off x="2057400" y="2590800"/>
          <a:ext cx="79248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5554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total prevention programme spending on key populations at higher risk, 2007 - 2013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TextBox 4"/>
          <p:cNvSpPr txBox="1"/>
          <p:nvPr/>
        </p:nvSpPr>
        <p:spPr>
          <a:xfrm>
            <a:off x="152400" y="6615385"/>
            <a:ext cx="7391400" cy="215193"/>
          </a:xfrm>
          <a:prstGeom prst="rect">
            <a:avLst/>
          </a:prstGeom>
          <a:noFill/>
        </p:spPr>
        <p:txBody>
          <a:bodyPr wrap="square" lIns="91181" tIns="45596" rIns="91181" bIns="45596" rtlCol="0">
            <a:spAutoFit/>
          </a:bodyPr>
          <a:lstStyle/>
          <a:p>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3"/>
              </a:rPr>
              <a:t>www.aidsinfoonline.org</a:t>
            </a:r>
            <a:r>
              <a:rPr lang="en-US" sz="800" dirty="0">
                <a:solidFill>
                  <a:prstClr val="black"/>
                </a:solidFill>
                <a:latin typeface="Arial" pitchFamily="34" charset="0"/>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1879954007"/>
              </p:ext>
            </p:extLst>
          </p:nvPr>
        </p:nvGraphicFramePr>
        <p:xfrm>
          <a:off x="1676401" y="2514600"/>
          <a:ext cx="88392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2592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5209"/>
            <a:ext cx="11506200" cy="714388"/>
          </a:xfrm>
        </p:spPr>
        <p:txBody>
          <a:bodyPr/>
          <a:lstStyle/>
          <a:p>
            <a:r>
              <a:rPr lang="en-US" dirty="0">
                <a:latin typeface="Arial" pitchFamily="34" charset="0"/>
                <a:cs typeface="Arial" pitchFamily="34" charset="0"/>
              </a:rPr>
              <a:t>Proportion of key populations reached with HIV prevention programmes, 2016-17</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35</a:t>
            </a:fld>
            <a:endParaRPr lang="th-TH" dirty="0">
              <a:solidFill>
                <a:prstClr val="black">
                  <a:tint val="75000"/>
                </a:prstClr>
              </a:solidFill>
            </a:endParaRPr>
          </a:p>
        </p:txBody>
      </p:sp>
      <p:sp>
        <p:nvSpPr>
          <p:cNvPr id="6" name="TextBox 1"/>
          <p:cNvSpPr txBox="1"/>
          <p:nvPr/>
        </p:nvSpPr>
        <p:spPr>
          <a:xfrm>
            <a:off x="9532" y="6532564"/>
            <a:ext cx="8077199" cy="3810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Global AIDS Monitoring 2017</a:t>
            </a:r>
          </a:p>
        </p:txBody>
      </p:sp>
      <p:graphicFrame>
        <p:nvGraphicFramePr>
          <p:cNvPr id="8" name="Chart 7"/>
          <p:cNvGraphicFramePr>
            <a:graphicFrameLocks/>
          </p:cNvGraphicFramePr>
          <p:nvPr>
            <p:extLst>
              <p:ext uri="{D42A27DB-BD31-4B8C-83A1-F6EECF244321}">
                <p14:modId xmlns:p14="http://schemas.microsoft.com/office/powerpoint/2010/main" val="2017121973"/>
              </p:ext>
            </p:extLst>
          </p:nvPr>
        </p:nvGraphicFramePr>
        <p:xfrm>
          <a:off x="1828808" y="2362200"/>
          <a:ext cx="8534399"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905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0423"/>
            <a:ext cx="8402672" cy="504000"/>
          </a:xfrm>
        </p:spPr>
        <p:txBody>
          <a:bodyPr/>
          <a:lstStyle/>
          <a:p>
            <a:r>
              <a:rPr lang="en-GB" dirty="0"/>
              <a:t>HIV testing coverage among key populations, 2016-2017</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36</a:t>
            </a:fld>
            <a:endParaRPr lang="th-TH" dirty="0">
              <a:solidFill>
                <a:prstClr val="black">
                  <a:tint val="75000"/>
                </a:prstClr>
              </a:solidFill>
            </a:endParaRPr>
          </a:p>
        </p:txBody>
      </p:sp>
      <p:sp>
        <p:nvSpPr>
          <p:cNvPr id="6" name="TextBox 1"/>
          <p:cNvSpPr txBox="1"/>
          <p:nvPr/>
        </p:nvSpPr>
        <p:spPr>
          <a:xfrm>
            <a:off x="257175" y="6462864"/>
            <a:ext cx="82296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Global AIDS Monitoring 2017</a:t>
            </a:r>
          </a:p>
        </p:txBody>
      </p:sp>
      <p:graphicFrame>
        <p:nvGraphicFramePr>
          <p:cNvPr id="7" name="Chart 6"/>
          <p:cNvGraphicFramePr>
            <a:graphicFrameLocks noGrp="1"/>
          </p:cNvGraphicFramePr>
          <p:nvPr>
            <p:extLst>
              <p:ext uri="{D42A27DB-BD31-4B8C-83A1-F6EECF244321}">
                <p14:modId xmlns:p14="http://schemas.microsoft.com/office/powerpoint/2010/main" val="837025060"/>
              </p:ext>
            </p:extLst>
          </p:nvPr>
        </p:nvGraphicFramePr>
        <p:xfrm>
          <a:off x="2209800" y="2590800"/>
          <a:ext cx="75438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133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2008 – 2021</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Response Progress Reporting and Global AIDS Monitoring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7728285" y="2514600"/>
            <a:ext cx="4077355" cy="2815046"/>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10" name="Chart 9">
            <a:extLst>
              <a:ext uri="{FF2B5EF4-FFF2-40B4-BE49-F238E27FC236}">
                <a16:creationId xmlns:a16="http://schemas.microsoft.com/office/drawing/2014/main" id="{00000000-0008-0000-0A00-000002000000}"/>
              </a:ext>
            </a:extLst>
          </p:cNvPr>
          <p:cNvGraphicFramePr>
            <a:graphicFrameLocks noGrp="1"/>
          </p:cNvGraphicFramePr>
          <p:nvPr/>
        </p:nvGraphicFramePr>
        <p:xfrm>
          <a:off x="432455" y="2324100"/>
          <a:ext cx="7315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5937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Needle and Syringe Programme (NSP) and Opioid Substitution Therapy sites, 2011-2014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TextBox 1"/>
          <p:cNvSpPr txBox="1"/>
          <p:nvPr/>
        </p:nvSpPr>
        <p:spPr>
          <a:xfrm>
            <a:off x="226475" y="6576041"/>
            <a:ext cx="8001000" cy="222694"/>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2"/>
              </a:rPr>
              <a:t>www.aidsdatahub.org</a:t>
            </a:r>
            <a:r>
              <a:rPr lang="en-GB" sz="800" dirty="0">
                <a:latin typeface="Arial" pitchFamily="34" charset="0"/>
                <a:cs typeface="Arial" pitchFamily="34" charset="0"/>
              </a:rPr>
              <a:t> based on  Pakistan Global AIDS Progress Reporting 2015</a:t>
            </a:r>
          </a:p>
        </p:txBody>
      </p:sp>
      <p:graphicFrame>
        <p:nvGraphicFramePr>
          <p:cNvPr id="7" name="Chart 6"/>
          <p:cNvGraphicFramePr>
            <a:graphicFrameLocks noGrp="1"/>
          </p:cNvGraphicFramePr>
          <p:nvPr>
            <p:extLst>
              <p:ext uri="{D42A27DB-BD31-4B8C-83A1-F6EECF244321}">
                <p14:modId xmlns:p14="http://schemas.microsoft.com/office/powerpoint/2010/main" val="1513271516"/>
              </p:ext>
            </p:extLst>
          </p:nvPr>
        </p:nvGraphicFramePr>
        <p:xfrm>
          <a:off x="2362200" y="2438400"/>
          <a:ext cx="69342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9211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95945"/>
            <a:ext cx="8364544" cy="507832"/>
          </a:xfrm>
        </p:spPr>
        <p:txBody>
          <a:bodyPr anchor="ctr"/>
          <a:lstStyle/>
          <a:p>
            <a:r>
              <a:rPr lang="en-US" dirty="0"/>
              <a:t>Number of ART sites and people on ART, 2005 - 2021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39</a:t>
            </a:fld>
            <a:endParaRPr lang="th-TH" dirty="0">
              <a:solidFill>
                <a:prstClr val="black">
                  <a:tint val="75000"/>
                </a:prstClr>
              </a:solidFill>
            </a:endParaRPr>
          </a:p>
        </p:txBody>
      </p:sp>
      <p:sp>
        <p:nvSpPr>
          <p:cNvPr id="4" name="TextBox 1"/>
          <p:cNvSpPr txBox="1"/>
          <p:nvPr/>
        </p:nvSpPr>
        <p:spPr>
          <a:xfrm>
            <a:off x="76200" y="6426195"/>
            <a:ext cx="11049000" cy="338304"/>
          </a:xfrm>
          <a:prstGeom prst="rect">
            <a:avLst/>
          </a:prstGeom>
        </p:spPr>
        <p:txBody>
          <a:bodyPr wrap="square" lIns="91181" tIns="45596" rIns="91181" bIns="45596" anchor="ctr">
            <a:spAutoFit/>
          </a:bodyPr>
          <a:lstStyle>
            <a:defPPr>
              <a:defRPr lang="th-TH"/>
            </a:defPPr>
            <a:lvl1pPr>
              <a:defRPr sz="800">
                <a:solidFill>
                  <a:prstClr val="black"/>
                </a:solidFill>
              </a:defRPr>
            </a:lvl1pPr>
          </a:lstStyle>
          <a:p>
            <a:r>
              <a:rPr lang="en-US" dirty="0">
                <a:cs typeface="Arial" pitchFamily="34" charset="0"/>
              </a:rPr>
              <a:t>Source: Prepared by </a:t>
            </a:r>
            <a:r>
              <a:rPr lang="en-US" dirty="0">
                <a:cs typeface="Arial" pitchFamily="34" charset="0"/>
                <a:hlinkClick r:id="rId3"/>
              </a:rPr>
              <a:t>www.aidsdatahub.org</a:t>
            </a:r>
            <a:r>
              <a:rPr lang="en-US" dirty="0">
                <a:cs typeface="Arial" pitchFamily="34" charset="0"/>
              </a:rPr>
              <a:t>  based on - 1.</a:t>
            </a:r>
            <a:r>
              <a:rPr lang="en-GB" dirty="0">
                <a:cs typeface="Arial" pitchFamily="34" charset="0"/>
              </a:rPr>
              <a:t>WHO,UNAIDS,&amp; UNICEF.(2006-2010). Towards Universal Access: Scaling up Priority HIV/AIDS Interventions in the Health Sector - Progress  Report 2006-2010 ;</a:t>
            </a:r>
            <a:r>
              <a:rPr lang="en-US" dirty="0">
                <a:cs typeface="Arial" pitchFamily="34" charset="0"/>
              </a:rPr>
              <a:t> </a:t>
            </a:r>
            <a:r>
              <a:rPr lang="en-US" dirty="0">
                <a:latin typeface="Arial" pitchFamily="34" charset="0"/>
                <a:cs typeface="Arial" pitchFamily="34" charset="0"/>
              </a:rPr>
              <a:t>2) Pakistan Global AIDS Response Progress Reporting; 3</a:t>
            </a:r>
            <a:r>
              <a:rPr lang="en-US" dirty="0">
                <a:cs typeface="Cordia New" pitchFamily="34" charset="-34"/>
              </a:rPr>
              <a:t>. Global AIDS Monitoring, and 4. UNAIDS HIV Estimates 2022</a:t>
            </a:r>
            <a:endParaRPr lang="en-GB" dirty="0">
              <a:latin typeface="Arial" pitchFamily="34" charset="0"/>
              <a:cs typeface="Arial" pitchFamily="34" charset="0"/>
            </a:endParaRPr>
          </a:p>
        </p:txBody>
      </p:sp>
      <p:graphicFrame>
        <p:nvGraphicFramePr>
          <p:cNvPr id="6" name="Chart 5">
            <a:extLst>
              <a:ext uri="{FF2B5EF4-FFF2-40B4-BE49-F238E27FC236}">
                <a16:creationId xmlns:a16="http://schemas.microsoft.com/office/drawing/2014/main" id="{0A796DB0-F2AB-4159-B59A-23175FF4A5AB}"/>
              </a:ext>
            </a:extLst>
          </p:cNvPr>
          <p:cNvGraphicFramePr>
            <a:graphicFrameLocks noGrp="1"/>
          </p:cNvGraphicFramePr>
          <p:nvPr>
            <p:extLst>
              <p:ext uri="{D42A27DB-BD31-4B8C-83A1-F6EECF244321}">
                <p14:modId xmlns:p14="http://schemas.microsoft.com/office/powerpoint/2010/main" val="3765980044"/>
              </p:ext>
            </p:extLst>
          </p:nvPr>
        </p:nvGraphicFramePr>
        <p:xfrm>
          <a:off x="1600200" y="2171948"/>
          <a:ext cx="9525000" cy="41447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602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2005 - 2021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CE5CE75-54BB-4508-9A78-D621DE154B42}"/>
              </a:ext>
            </a:extLst>
          </p:cNvPr>
          <p:cNvGraphicFramePr>
            <a:graphicFrameLocks noGrp="1"/>
          </p:cNvGraphicFramePr>
          <p:nvPr>
            <p:extLst>
              <p:ext uri="{D42A27DB-BD31-4B8C-83A1-F6EECF244321}">
                <p14:modId xmlns:p14="http://schemas.microsoft.com/office/powerpoint/2010/main" val="1758481974"/>
              </p:ext>
            </p:extLst>
          </p:nvPr>
        </p:nvGraphicFramePr>
        <p:xfrm>
          <a:off x="1661160" y="2324099"/>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3811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years), 2021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2022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639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a:t>
            </a:r>
          </a:p>
        </p:txBody>
      </p:sp>
      <p:graphicFrame>
        <p:nvGraphicFramePr>
          <p:cNvPr id="5" name="Chart 4">
            <a:extLst>
              <a:ext uri="{FF2B5EF4-FFF2-40B4-BE49-F238E27FC236}">
                <a16:creationId xmlns:a16="http://schemas.microsoft.com/office/drawing/2014/main" id="{00000000-0008-0000-1600-000002000000}"/>
              </a:ext>
            </a:extLst>
          </p:cNvPr>
          <p:cNvGraphicFramePr>
            <a:graphicFrameLocks noGrp="1"/>
          </p:cNvGraphicFramePr>
          <p:nvPr/>
        </p:nvGraphicFramePr>
        <p:xfrm>
          <a:off x="1706880" y="2324100"/>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0988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300-000002000000}"/>
              </a:ext>
            </a:extLst>
          </p:cNvPr>
          <p:cNvGraphicFramePr>
            <a:graphicFrameLocks noGrp="1"/>
          </p:cNvGraphicFramePr>
          <p:nvPr>
            <p:extLst>
              <p:ext uri="{D42A27DB-BD31-4B8C-83A1-F6EECF244321}">
                <p14:modId xmlns:p14="http://schemas.microsoft.com/office/powerpoint/2010/main" val="1904493774"/>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614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400-000002000000}"/>
              </a:ext>
            </a:extLst>
          </p:cNvPr>
          <p:cNvGraphicFramePr>
            <a:graphicFrameLocks/>
          </p:cNvGraphicFramePr>
          <p:nvPr>
            <p:extLst>
              <p:ext uri="{D42A27DB-BD31-4B8C-83A1-F6EECF244321}">
                <p14:modId xmlns:p14="http://schemas.microsoft.com/office/powerpoint/2010/main" val="2050928811"/>
              </p:ext>
            </p:extLst>
          </p:nvPr>
        </p:nvGraphicFramePr>
        <p:xfrm>
          <a:off x="2529840" y="2171700"/>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6305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pregnant women living with HIV, pregnant women receiving ARVs, and PMTCT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425778"/>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a:p>
            <a:pPr marL="0" marR="0" lvl="0" indent="0" algn="l" defTabSz="1168665"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graphicFrame>
        <p:nvGraphicFramePr>
          <p:cNvPr id="5" name="Chart 4">
            <a:extLst>
              <a:ext uri="{FF2B5EF4-FFF2-40B4-BE49-F238E27FC236}">
                <a16:creationId xmlns:a16="http://schemas.microsoft.com/office/drawing/2014/main" id="{00000000-0008-0000-1600-000002000000}"/>
              </a:ext>
            </a:extLst>
          </p:cNvPr>
          <p:cNvGraphicFramePr>
            <a:graphicFrameLocks noGrp="1"/>
          </p:cNvGraphicFramePr>
          <p:nvPr>
            <p:extLst>
              <p:ext uri="{D42A27DB-BD31-4B8C-83A1-F6EECF244321}">
                <p14:modId xmlns:p14="http://schemas.microsoft.com/office/powerpoint/2010/main" val="722709357"/>
              </p:ext>
            </p:extLst>
          </p:nvPr>
        </p:nvGraphicFramePr>
        <p:xfrm>
          <a:off x="2575560" y="2324100"/>
          <a:ext cx="70408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86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46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312472224"/>
              </p:ext>
            </p:extLst>
          </p:nvPr>
        </p:nvGraphicFramePr>
        <p:xfrm>
          <a:off x="2491740" y="2324100"/>
          <a:ext cx="720852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3547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2084752"/>
            <a:ext cx="8991600" cy="3477625"/>
          </a:xfrm>
          <a:prstGeom prst="rect">
            <a:avLst/>
          </a:prstGeom>
        </p:spPr>
        <p:txBody>
          <a:bodyPr wrap="square" lIns="91181" tIns="45596" rIns="91181" bIns="45596">
            <a:spAutoFit/>
          </a:bodyPr>
          <a:lstStyle/>
          <a:p>
            <a:pPr>
              <a:lnSpc>
                <a:spcPts val="2200"/>
              </a:lnSpc>
            </a:pPr>
            <a:br>
              <a:rPr lang="en-US" sz="2100" dirty="0">
                <a:solidFill>
                  <a:prstClr val="black"/>
                </a:solidFill>
                <a:cs typeface="Arial" pitchFamily="34" charset="0"/>
              </a:rPr>
            </a:br>
            <a:r>
              <a:rPr lang="en-US" dirty="0">
                <a:solidFill>
                  <a:prstClr val="black"/>
                </a:solidFill>
                <a:cs typeface="Arial" pitchFamily="34" charset="0"/>
              </a:rPr>
              <a:t>Selected indicators of response from NCPI 2014</a:t>
            </a:r>
          </a:p>
          <a:p>
            <a:pPr>
              <a:lnSpc>
                <a:spcPts val="2200"/>
              </a:lnSpc>
            </a:pPr>
            <a:endParaRPr lang="en-US" b="1" i="1" dirty="0">
              <a:solidFill>
                <a:prstClr val="black"/>
              </a:solidFill>
              <a:cs typeface="Arial" pitchFamily="34" charset="0"/>
            </a:endParaRPr>
          </a:p>
          <a:p>
            <a:pPr>
              <a:lnSpc>
                <a:spcPts val="2200"/>
              </a:lnSpc>
            </a:pPr>
            <a:r>
              <a:rPr lang="en-US" b="1" i="1" dirty="0">
                <a:solidFill>
                  <a:prstClr val="black"/>
                </a:solidFill>
                <a:cs typeface="Arial" pitchFamily="34" charset="0"/>
              </a:rPr>
              <a:t>Access to justice:</a:t>
            </a:r>
          </a:p>
          <a:p>
            <a:pPr>
              <a:lnSpc>
                <a:spcPts val="2200"/>
              </a:lnSpc>
            </a:pPr>
            <a:r>
              <a:rPr lang="en-US" dirty="0">
                <a:solidFill>
                  <a:prstClr val="black"/>
                </a:solidFill>
                <a:cs typeface="Arial" pitchFamily="34" charset="0"/>
              </a:rPr>
              <a:t>         Legal services (legal aid or other)                NHRI or other mechanisms </a:t>
            </a:r>
          </a:p>
          <a:p>
            <a:pPr>
              <a:lnSpc>
                <a:spcPts val="2200"/>
              </a:lnSpc>
            </a:pPr>
            <a:r>
              <a:rPr lang="en-US" i="1" dirty="0">
                <a:solidFill>
                  <a:prstClr val="black"/>
                </a:solidFill>
                <a:cs typeface="Arial" pitchFamily="34" charset="0"/>
              </a:rPr>
              <a:t> </a:t>
            </a:r>
            <a:br>
              <a:rPr lang="en-US" sz="800" i="1" dirty="0">
                <a:solidFill>
                  <a:prstClr val="black"/>
                </a:solidFill>
                <a:cs typeface="Arial" pitchFamily="34" charset="0"/>
              </a:rPr>
            </a:br>
            <a:endParaRPr lang="en-US" sz="800" i="1" dirty="0">
              <a:solidFill>
                <a:prstClr val="black"/>
              </a:solidFill>
              <a:cs typeface="Arial" pitchFamily="34" charset="0"/>
            </a:endParaRPr>
          </a:p>
          <a:p>
            <a:pPr>
              <a:lnSpc>
                <a:spcPts val="2200"/>
              </a:lnSpc>
            </a:pPr>
            <a:endParaRPr lang="en-US" sz="800" i="1" dirty="0">
              <a:solidFill>
                <a:prstClr val="black"/>
              </a:solidFill>
              <a:cs typeface="Arial" pitchFamily="34" charset="0"/>
            </a:endParaRPr>
          </a:p>
          <a:p>
            <a:pPr>
              <a:lnSpc>
                <a:spcPts val="2200"/>
              </a:lnSpc>
            </a:pPr>
            <a:endParaRPr lang="en-US" sz="800" i="1" dirty="0">
              <a:solidFill>
                <a:prstClr val="black"/>
              </a:solidFill>
              <a:cs typeface="Arial" pitchFamily="34" charset="0"/>
            </a:endParaRPr>
          </a:p>
          <a:p>
            <a:pPr>
              <a:lnSpc>
                <a:spcPts val="2200"/>
              </a:lnSpc>
            </a:pPr>
            <a:endParaRPr lang="en-US" sz="800" i="1" dirty="0">
              <a:solidFill>
                <a:prstClr val="black"/>
              </a:solidFill>
              <a:cs typeface="Arial" pitchFamily="34" charset="0"/>
            </a:endParaRPr>
          </a:p>
          <a:p>
            <a:pPr>
              <a:lnSpc>
                <a:spcPts val="2200"/>
              </a:lnSpc>
            </a:pPr>
            <a:endParaRPr lang="en-US" sz="800" i="1" dirty="0">
              <a:solidFill>
                <a:prstClr val="black"/>
              </a:solidFill>
              <a:cs typeface="Arial" pitchFamily="34" charset="0"/>
            </a:endParaRPr>
          </a:p>
          <a:p>
            <a:pPr>
              <a:lnSpc>
                <a:spcPts val="2200"/>
              </a:lnSpc>
            </a:pPr>
            <a:r>
              <a:rPr lang="en-US" sz="1200" dirty="0">
                <a:solidFill>
                  <a:prstClr val="black"/>
                </a:solidFill>
                <a:cs typeface="Arial"/>
              </a:rPr>
              <a:t>                                                                                               </a:t>
            </a:r>
          </a:p>
        </p:txBody>
      </p:sp>
      <p:sp>
        <p:nvSpPr>
          <p:cNvPr id="7" name="Rectangle 6"/>
          <p:cNvSpPr/>
          <p:nvPr/>
        </p:nvSpPr>
        <p:spPr>
          <a:xfrm>
            <a:off x="1371600" y="1503438"/>
            <a:ext cx="7467600" cy="538359"/>
          </a:xfrm>
          <a:prstGeom prst="rect">
            <a:avLst/>
          </a:prstGeom>
        </p:spPr>
        <p:txBody>
          <a:bodyPr wrap="square" lIns="91181" tIns="45596" rIns="91181" bIns="45596">
            <a:spAutoFit/>
          </a:bodyPr>
          <a:lstStyle/>
          <a:p>
            <a:r>
              <a:rPr lang="en-US" sz="2900" dirty="0">
                <a:solidFill>
                  <a:srgbClr val="00B0F0"/>
                </a:solidFill>
                <a:cs typeface="Arial" pitchFamily="34" charset="0"/>
              </a:rPr>
              <a:t>National data on stigma and discrimination </a:t>
            </a:r>
            <a:endParaRPr lang="en-GB" sz="2900" dirty="0">
              <a:solidFill>
                <a:srgbClr val="00B0F0"/>
              </a:solidFill>
              <a:cs typeface="Arial" pitchFamily="34" charset="0"/>
            </a:endParaRPr>
          </a:p>
        </p:txBody>
      </p:sp>
      <p:sp>
        <p:nvSpPr>
          <p:cNvPr id="16" name="Oval 15"/>
          <p:cNvSpPr/>
          <p:nvPr/>
        </p:nvSpPr>
        <p:spPr>
          <a:xfrm>
            <a:off x="6285743" y="32892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rtlCol="0" anchor="ctr"/>
          <a:lstStyle/>
          <a:p>
            <a:pPr algn="ctr"/>
            <a:endParaRPr lang="en-GB">
              <a:solidFill>
                <a:prstClr val="white"/>
              </a:solidFill>
            </a:endParaRPr>
          </a:p>
        </p:txBody>
      </p:sp>
      <p:sp>
        <p:nvSpPr>
          <p:cNvPr id="19" name="TextBox 18"/>
          <p:cNvSpPr txBox="1"/>
          <p:nvPr/>
        </p:nvSpPr>
        <p:spPr>
          <a:xfrm>
            <a:off x="2355143" y="5410231"/>
            <a:ext cx="8077200" cy="1015412"/>
          </a:xfrm>
          <a:prstGeom prst="rect">
            <a:avLst/>
          </a:prstGeom>
          <a:noFill/>
          <a:ln w="15875">
            <a:solidFill>
              <a:schemeClr val="bg1">
                <a:lumMod val="50000"/>
                <a:alpha val="48000"/>
              </a:schemeClr>
            </a:solidFill>
          </a:ln>
        </p:spPr>
        <p:txBody>
          <a:bodyPr wrap="square" lIns="91181" tIns="45596" rIns="91181" bIns="45596" rtlCol="0">
            <a:spAutoFit/>
          </a:bodyPr>
          <a:lstStyle/>
          <a:p>
            <a:pPr indent="-113980"/>
            <a:r>
              <a:rPr lang="en-US" sz="2400" dirty="0">
                <a:solidFill>
                  <a:srgbClr val="00B0F0"/>
                </a:solidFill>
                <a:cs typeface="Arial" pitchFamily="34" charset="0"/>
              </a:rPr>
              <a:t>STIGMA INDEX </a:t>
            </a:r>
            <a:r>
              <a:rPr lang="en-US" dirty="0">
                <a:solidFill>
                  <a:srgbClr val="00B0F0"/>
                </a:solidFill>
                <a:cs typeface="Arial" pitchFamily="34" charset="0"/>
              </a:rPr>
              <a:t>(2009-10 Data) </a:t>
            </a:r>
          </a:p>
          <a:p>
            <a:pPr indent="-113980"/>
            <a:r>
              <a:rPr lang="en-US" dirty="0">
                <a:solidFill>
                  <a:prstClr val="black"/>
                </a:solidFill>
                <a:cs typeface="Arial" pitchFamily="34" charset="0"/>
              </a:rPr>
              <a:t>Percent of PLHIV respondents who avoided going to a local clinic when needed because of HIV status:  </a:t>
            </a:r>
            <a:r>
              <a:rPr lang="en-US" dirty="0">
                <a:solidFill>
                  <a:srgbClr val="00B0F0"/>
                </a:solidFill>
                <a:cs typeface="Arial" pitchFamily="34" charset="0"/>
              </a:rPr>
              <a:t>20%</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4" y="1414642"/>
            <a:ext cx="1023759" cy="102376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91289793"/>
              </p:ext>
            </p:extLst>
          </p:nvPr>
        </p:nvGraphicFramePr>
        <p:xfrm>
          <a:off x="1676400" y="3733705"/>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Oval 12"/>
          <p:cNvSpPr/>
          <p:nvPr/>
        </p:nvSpPr>
        <p:spPr>
          <a:xfrm>
            <a:off x="1828800" y="32892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rtlCol="0" anchor="ctr"/>
          <a:lstStyle/>
          <a:p>
            <a:pPr algn="ctr"/>
            <a:endParaRPr lang="en-GB">
              <a:solidFill>
                <a:prstClr val="white"/>
              </a:solidFill>
            </a:endParaRPr>
          </a:p>
        </p:txBody>
      </p:sp>
      <p:sp>
        <p:nvSpPr>
          <p:cNvPr id="11" name="Wave 10"/>
          <p:cNvSpPr/>
          <p:nvPr/>
        </p:nvSpPr>
        <p:spPr>
          <a:xfrm>
            <a:off x="9829800" y="410845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81" tIns="45596" rIns="91181" bIns="45596" numCol="1" spcCol="0" rtlCol="0" fromWordArt="0" anchor="ctr" anchorCtr="0" forceAA="0" compatLnSpc="1">
            <a:prstTxWarp prst="textNoShape">
              <a:avLst/>
            </a:prstTxWarp>
            <a:noAutofit/>
          </a:bodyPr>
          <a:lstStyle/>
          <a:p>
            <a:endParaRPr lang="en-US">
              <a:solidFill>
                <a:prstClr val="white"/>
              </a:solidFill>
            </a:endParaRPr>
          </a:p>
        </p:txBody>
      </p:sp>
      <p:sp>
        <p:nvSpPr>
          <p:cNvPr id="12" name="Wave 11"/>
          <p:cNvSpPr/>
          <p:nvPr/>
        </p:nvSpPr>
        <p:spPr>
          <a:xfrm>
            <a:off x="9829800" y="479425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81" tIns="45596" rIns="91181" bIns="45596" numCol="1" spcCol="0" rtlCol="0" fromWordArt="0" anchor="ctr" anchorCtr="0" forceAA="0" compatLnSpc="1">
            <a:prstTxWarp prst="textNoShape">
              <a:avLst/>
            </a:prstTxWarp>
            <a:noAutofit/>
          </a:bodyPr>
          <a:lstStyle/>
          <a:p>
            <a:endParaRPr lang="en-US">
              <a:solidFill>
                <a:prstClr val="white"/>
              </a:solidFill>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47</a:t>
            </a:fld>
            <a:endParaRPr lang="en-GB">
              <a:solidFill>
                <a:prstClr val="black">
                  <a:tint val="75000"/>
                </a:prstClr>
              </a:solidFill>
            </a:endParaRPr>
          </a:p>
        </p:txBody>
      </p:sp>
      <p:sp>
        <p:nvSpPr>
          <p:cNvPr id="15" name="Rectangle 14"/>
          <p:cNvSpPr/>
          <p:nvPr/>
        </p:nvSpPr>
        <p:spPr>
          <a:xfrm>
            <a:off x="152400" y="6615385"/>
            <a:ext cx="8305800" cy="215193"/>
          </a:xfrm>
          <a:prstGeom prst="rect">
            <a:avLst/>
          </a:prstGeom>
        </p:spPr>
        <p:txBody>
          <a:bodyPr wrap="square" lIns="91181" tIns="45596" rIns="91181" bIns="45596">
            <a:spAutoFit/>
          </a:bodyPr>
          <a:lstStyle/>
          <a:p>
            <a:r>
              <a:rPr lang="en-US" sz="800" dirty="0">
                <a:solidFill>
                  <a:prstClr val="black"/>
                </a:solidFill>
                <a:cs typeface="Arial" pitchFamily="34" charset="0"/>
              </a:rPr>
              <a:t>Source: </a:t>
            </a:r>
            <a:r>
              <a:rPr lang="en-GB" sz="800" dirty="0">
                <a:solidFill>
                  <a:prstClr val="black"/>
                </a:solidFill>
              </a:rPr>
              <a:t>Prepared by UNAIDS Regional Support Team Asia and the Pacific and </a:t>
            </a:r>
            <a:r>
              <a:rPr lang="en-GB" sz="800" u="sng" dirty="0">
                <a:solidFill>
                  <a:prstClr val="black"/>
                </a:solidFill>
                <a:hlinkClick r:id="rId4"/>
              </a:rPr>
              <a:t>www.aidsdatahub.org</a:t>
            </a:r>
            <a:r>
              <a:rPr lang="en-GB" sz="800" dirty="0">
                <a:solidFill>
                  <a:prstClr val="black"/>
                </a:solidFill>
              </a:rPr>
              <a:t> based on information provided by UNAIDS country office and partners</a:t>
            </a:r>
          </a:p>
        </p:txBody>
      </p:sp>
    </p:spTree>
    <p:extLst>
      <p:ext uri="{BB962C8B-B14F-4D97-AF65-F5344CB8AC3E}">
        <p14:creationId xmlns:p14="http://schemas.microsoft.com/office/powerpoint/2010/main" val="2113367085"/>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00808"/>
            <a:ext cx="11178190" cy="518410"/>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8" name="TextBox 133">
            <a:extLst>
              <a:ext uri="{FF2B5EF4-FFF2-40B4-BE49-F238E27FC236}">
                <a16:creationId xmlns:a16="http://schemas.microsoft.com/office/drawing/2014/main" id="{8A19B34C-56C8-4801-8CD9-1B977FD89E6E}"/>
              </a:ext>
            </a:extLst>
          </p:cNvPr>
          <p:cNvSpPr txBox="1"/>
          <p:nvPr/>
        </p:nvSpPr>
        <p:spPr>
          <a:xfrm>
            <a:off x="4308639" y="5364530"/>
            <a:ext cx="1315087" cy="338008"/>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Death penalty</a:t>
            </a:r>
          </a:p>
        </p:txBody>
      </p:sp>
    </p:spTree>
    <p:extLst>
      <p:ext uri="{BB962C8B-B14F-4D97-AF65-F5344CB8AC3E}">
        <p14:creationId xmlns:p14="http://schemas.microsoft.com/office/powerpoint/2010/main" val="2859340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ED532AC-182C-4D17-8F62-BCD23D6BF88C}" type="slidenum">
              <a:rPr lang="th-TH" smtClean="0">
                <a:solidFill>
                  <a:prstClr val="black">
                    <a:tint val="75000"/>
                  </a:prstClr>
                </a:solidFill>
              </a:rPr>
              <a:pPr>
                <a:defRPr/>
              </a:pPr>
              <a:t>49</a:t>
            </a:fld>
            <a:endParaRPr lang="th-TH" dirty="0">
              <a:solidFill>
                <a:prstClr val="black">
                  <a:tint val="75000"/>
                </a:prstClr>
              </a:solidFill>
            </a:endParaRPr>
          </a:p>
        </p:txBody>
      </p:sp>
      <p:sp>
        <p:nvSpPr>
          <p:cNvPr id="141315" name="Rectangle 2"/>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1" tIns="45596" rIns="91181" bIns="45596"/>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u="sng">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3200">
              <a:solidFill>
                <a:srgbClr val="C00000"/>
              </a:solidFill>
            </a:endParaRPr>
          </a:p>
        </p:txBody>
      </p:sp>
    </p:spTree>
    <p:extLst>
      <p:ext uri="{BB962C8B-B14F-4D97-AF65-F5344CB8AC3E}">
        <p14:creationId xmlns:p14="http://schemas.microsoft.com/office/powerpoint/2010/main" val="1933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1990-2021</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F83E49C0-CA4B-4FE3-BFCC-F6407E15A18B}"/>
              </a:ext>
            </a:extLst>
          </p:cNvPr>
          <p:cNvGraphicFramePr>
            <a:graphicFrameLocks/>
          </p:cNvGraphicFramePr>
          <p:nvPr>
            <p:extLst>
              <p:ext uri="{D42A27DB-BD31-4B8C-83A1-F6EECF244321}">
                <p14:modId xmlns:p14="http://schemas.microsoft.com/office/powerpoint/2010/main" val="3722463872"/>
              </p:ext>
            </p:extLst>
          </p:nvPr>
        </p:nvGraphicFramePr>
        <p:xfrm>
          <a:off x="571499"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919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1990-2021</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726604DA-43BC-4010-AB7B-C8DE75B89465}"/>
              </a:ext>
            </a:extLst>
          </p:cNvPr>
          <p:cNvGraphicFramePr>
            <a:graphicFrameLocks/>
          </p:cNvGraphicFramePr>
          <p:nvPr/>
        </p:nvGraphicFramePr>
        <p:xfrm>
          <a:off x="1203960" y="2340681"/>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660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3" y="6358641"/>
            <a:ext cx="542900" cy="365125"/>
          </a:xfrm>
          <a:prstGeom prst="rect">
            <a:avLst/>
          </a:prstGeom>
          <a:noFill/>
          <a:ln>
            <a:noFill/>
          </a:ln>
        </p:spPr>
        <p:txBody>
          <a:bodyPr spcFirstLastPara="1" wrap="square" lIns="91166" tIns="45574" rIns="91166" bIns="45574" anchor="b" anchorCtr="0">
            <a:noAutofit/>
          </a:bodyPr>
          <a:lstStyle/>
          <a:p>
            <a:pPr>
              <a:buClr>
                <a:srgbClr val="000000"/>
              </a:buClr>
              <a:defRPr/>
            </a:pPr>
            <a:fld id="{00000000-1234-1234-1234-123412341234}" type="slidenum">
              <a:rPr lang="en-US" kern="0"/>
              <a:pPr>
                <a:buClr>
                  <a:srgbClr val="000000"/>
                </a:buClr>
                <a:defRPr/>
              </a:pPr>
              <a:t>7</a:t>
            </a:fld>
            <a:endParaRPr kern="0"/>
          </a:p>
        </p:txBody>
      </p:sp>
      <p:sp>
        <p:nvSpPr>
          <p:cNvPr id="579" name="Google Shape;579;p98"/>
          <p:cNvSpPr txBox="1">
            <a:spLocks noGrp="1"/>
          </p:cNvSpPr>
          <p:nvPr>
            <p:ph type="title"/>
          </p:nvPr>
        </p:nvSpPr>
        <p:spPr>
          <a:xfrm>
            <a:off x="284128" y="1553808"/>
            <a:ext cx="8402672" cy="504000"/>
          </a:xfrm>
          <a:prstGeom prst="rect">
            <a:avLst/>
          </a:prstGeom>
          <a:noFill/>
          <a:ln>
            <a:noFill/>
          </a:ln>
        </p:spPr>
        <p:txBody>
          <a:bodyPr spcFirstLastPara="1" wrap="square" lIns="91166" tIns="45574" rIns="91166" bIns="45574" anchor="t" anchorCtr="0">
            <a:noAutofit/>
          </a:bodyPr>
          <a:lstStyle/>
          <a:p>
            <a:r>
              <a:rPr lang="en-US" dirty="0"/>
              <a:t>Key population size estimates, 2016</a:t>
            </a:r>
            <a:endParaRPr dirty="0"/>
          </a:p>
        </p:txBody>
      </p:sp>
      <p:sp>
        <p:nvSpPr>
          <p:cNvPr id="580" name="Google Shape;580;p98"/>
          <p:cNvSpPr/>
          <p:nvPr/>
        </p:nvSpPr>
        <p:spPr>
          <a:xfrm>
            <a:off x="162736" y="6489873"/>
            <a:ext cx="8534400" cy="233810"/>
          </a:xfrm>
          <a:prstGeom prst="rect">
            <a:avLst/>
          </a:prstGeom>
          <a:noFill/>
          <a:ln>
            <a:noFill/>
          </a:ln>
        </p:spPr>
        <p:txBody>
          <a:bodyPr spcFirstLastPara="1" wrap="square" lIns="91166" tIns="45574" rIns="91166" bIns="45574" anchor="t" anchorCtr="0">
            <a:noAutofit/>
          </a:bodyPr>
          <a:lstStyle/>
          <a:p>
            <a:pPr>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a:t>
            </a:r>
            <a:endParaRPr sz="1200" kern="0" dirty="0">
              <a:solidFill>
                <a:srgbClr val="000000"/>
              </a:solidFill>
              <a:latin typeface="Arial"/>
              <a:cs typeface="Arial"/>
              <a:sym typeface="Arial"/>
            </a:endParaRPr>
          </a:p>
        </p:txBody>
      </p:sp>
      <p:graphicFrame>
        <p:nvGraphicFramePr>
          <p:cNvPr id="581" name="Google Shape;581;p98"/>
          <p:cNvGraphicFramePr/>
          <p:nvPr>
            <p:extLst>
              <p:ext uri="{D42A27DB-BD31-4B8C-83A1-F6EECF244321}">
                <p14:modId xmlns:p14="http://schemas.microsoft.com/office/powerpoint/2010/main" val="814695737"/>
              </p:ext>
            </p:extLst>
          </p:nvPr>
        </p:nvGraphicFramePr>
        <p:xfrm>
          <a:off x="2147532" y="2505044"/>
          <a:ext cx="7791831" cy="3241253"/>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9">
                  <a:extLst>
                    <a:ext uri="{9D8B030D-6E8A-4147-A177-3AD203B41FA5}">
                      <a16:colId xmlns:a16="http://schemas.microsoft.com/office/drawing/2014/main" val="20002"/>
                    </a:ext>
                  </a:extLst>
                </a:gridCol>
              </a:tblGrid>
              <a:tr h="504000">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277">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113 776</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GB" sz="1600" b="1" u="none" strike="noStrike" cap="none" dirty="0">
                          <a:latin typeface="+mn-lt"/>
                          <a:ea typeface="Arial"/>
                          <a:cs typeface="Arial"/>
                          <a:sym typeface="Arial"/>
                        </a:rPr>
                        <a:t>832 213</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174 101</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Male sex workers  (MSW)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kern="1200" dirty="0">
                          <a:solidFill>
                            <a:srgbClr val="000000"/>
                          </a:solidFill>
                          <a:effectLst/>
                          <a:latin typeface="Arial" panose="020B0604020202020204" pitchFamily="34" charset="0"/>
                          <a:ea typeface="+mn-ea"/>
                          <a:cs typeface="Arial" panose="020B0604020202020204" pitchFamily="34" charset="0"/>
                        </a:rPr>
                        <a:t>  55 340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sex workers (TGSW)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  52 646</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451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4128" y="1508672"/>
            <a:ext cx="8402672" cy="504000"/>
          </a:xfrm>
        </p:spPr>
        <p:txBody>
          <a:bodyPr/>
          <a:lstStyle/>
          <a:p>
            <a:r>
              <a:rPr lang="en-GB" dirty="0"/>
              <a:t>HIV prevalence among key populations, 2005-2017</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8</a:t>
            </a:fld>
            <a:endParaRPr lang="th-TH" dirty="0">
              <a:solidFill>
                <a:prstClr val="black">
                  <a:tint val="75000"/>
                </a:prstClr>
              </a:solidFill>
            </a:endParaRPr>
          </a:p>
        </p:txBody>
      </p:sp>
      <p:sp>
        <p:nvSpPr>
          <p:cNvPr id="7" name="TextBox 1"/>
          <p:cNvSpPr txBox="1"/>
          <p:nvPr/>
        </p:nvSpPr>
        <p:spPr>
          <a:xfrm>
            <a:off x="229780" y="6584657"/>
            <a:ext cx="8401493" cy="292396"/>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HIV Second Generation Surveillance in Pakistan and Global AIDS Monitoring 2017</a:t>
            </a:r>
          </a:p>
        </p:txBody>
      </p:sp>
      <p:graphicFrame>
        <p:nvGraphicFramePr>
          <p:cNvPr id="6" name="Chart 5"/>
          <p:cNvGraphicFramePr>
            <a:graphicFrameLocks noGrp="1"/>
          </p:cNvGraphicFramePr>
          <p:nvPr>
            <p:extLst>
              <p:ext uri="{D42A27DB-BD31-4B8C-83A1-F6EECF244321}">
                <p14:modId xmlns:p14="http://schemas.microsoft.com/office/powerpoint/2010/main" val="1931279842"/>
              </p:ext>
            </p:extLst>
          </p:nvPr>
        </p:nvGraphicFramePr>
        <p:xfrm>
          <a:off x="1828800" y="2270874"/>
          <a:ext cx="8534400" cy="41937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758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99" y="1607046"/>
            <a:ext cx="8402672" cy="504000"/>
          </a:xfrm>
        </p:spPr>
        <p:txBody>
          <a:bodyPr/>
          <a:lstStyle/>
          <a:p>
            <a:r>
              <a:rPr lang="en-US" dirty="0"/>
              <a:t>HIV prevalence among key populations, 2016-2017</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9</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9960" y="6518096"/>
            <a:ext cx="8839200" cy="3048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3"/>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 (GAM) reporting</a:t>
            </a:r>
          </a:p>
        </p:txBody>
      </p:sp>
      <p:grpSp>
        <p:nvGrpSpPr>
          <p:cNvPr id="16" name="Group 15">
            <a:extLst>
              <a:ext uri="{FF2B5EF4-FFF2-40B4-BE49-F238E27FC236}">
                <a16:creationId xmlns:a16="http://schemas.microsoft.com/office/drawing/2014/main" id="{35253673-78C2-4FCE-BA17-241F13D4EE80}"/>
              </a:ext>
            </a:extLst>
          </p:cNvPr>
          <p:cNvGrpSpPr/>
          <p:nvPr/>
        </p:nvGrpSpPr>
        <p:grpSpPr>
          <a:xfrm>
            <a:off x="3819041" y="2209800"/>
            <a:ext cx="4553920" cy="3916520"/>
            <a:chOff x="1" y="0"/>
            <a:chExt cx="4553920" cy="3916520"/>
          </a:xfrm>
        </p:grpSpPr>
        <p:grpSp>
          <p:nvGrpSpPr>
            <p:cNvPr id="17" name="Group 16">
              <a:extLst>
                <a:ext uri="{FF2B5EF4-FFF2-40B4-BE49-F238E27FC236}">
                  <a16:creationId xmlns:a16="http://schemas.microsoft.com/office/drawing/2014/main" id="{49E514DA-D387-4108-B4C3-54F49DC99862}"/>
                </a:ext>
              </a:extLst>
            </p:cNvPr>
            <p:cNvGrpSpPr/>
            <p:nvPr/>
          </p:nvGrpSpPr>
          <p:grpSpPr>
            <a:xfrm>
              <a:off x="1" y="0"/>
              <a:ext cx="4553920" cy="3845621"/>
              <a:chOff x="0" y="0"/>
              <a:chExt cx="4484673" cy="3976985"/>
            </a:xfrm>
          </p:grpSpPr>
          <p:graphicFrame>
            <p:nvGraphicFramePr>
              <p:cNvPr id="22" name="Chart 21">
                <a:extLst>
                  <a:ext uri="{FF2B5EF4-FFF2-40B4-BE49-F238E27FC236}">
                    <a16:creationId xmlns:a16="http://schemas.microsoft.com/office/drawing/2014/main" id="{A72B844A-5DAC-4A9D-8C35-2420B7FE7916}"/>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8045A8DE-1CC4-4BEC-A080-10C38EC270F7}"/>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E0E2E967-F7EF-4604-BB86-4B04AEA53704}"/>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Chart 31">
                <a:extLst>
                  <a:ext uri="{FF2B5EF4-FFF2-40B4-BE49-F238E27FC236}">
                    <a16:creationId xmlns:a16="http://schemas.microsoft.com/office/drawing/2014/main" id="{662471B9-A4D3-4E35-BCB3-39574BCA3036}"/>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Box 18">
                <a:extLst>
                  <a:ext uri="{FF2B5EF4-FFF2-40B4-BE49-F238E27FC236}">
                    <a16:creationId xmlns:a16="http://schemas.microsoft.com/office/drawing/2014/main" id="{49B30B31-60BC-4C7B-8EAC-A2D828D525CA}"/>
                  </a:ext>
                </a:extLst>
              </p:cNvPr>
              <p:cNvSpPr txBox="1"/>
              <p:nvPr/>
            </p:nvSpPr>
            <p:spPr>
              <a:xfrm>
                <a:off x="1" y="2245361"/>
                <a:ext cx="1783961" cy="69848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(2016-2017)</a:t>
                </a:r>
              </a:p>
            </p:txBody>
          </p:sp>
          <p:sp>
            <p:nvSpPr>
              <p:cNvPr id="34" name="TextBox 19">
                <a:extLst>
                  <a:ext uri="{FF2B5EF4-FFF2-40B4-BE49-F238E27FC236}">
                    <a16:creationId xmlns:a16="http://schemas.microsoft.com/office/drawing/2014/main" id="{612D7283-A6DC-48A4-833D-6B9297915CD9}"/>
                  </a:ext>
                </a:extLst>
              </p:cNvPr>
              <p:cNvSpPr txBox="1"/>
              <p:nvPr/>
            </p:nvSpPr>
            <p:spPr>
              <a:xfrm>
                <a:off x="0" y="1238150"/>
                <a:ext cx="1489474" cy="70045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 (2016-2017)</a:t>
                </a:r>
              </a:p>
            </p:txBody>
          </p:sp>
          <p:sp>
            <p:nvSpPr>
              <p:cNvPr id="35" name="TextBox 20">
                <a:extLst>
                  <a:ext uri="{FF2B5EF4-FFF2-40B4-BE49-F238E27FC236}">
                    <a16:creationId xmlns:a16="http://schemas.microsoft.com/office/drawing/2014/main" id="{8E74DBC3-DD4B-4107-9B2E-08E4EF2A7D34}"/>
                  </a:ext>
                </a:extLst>
              </p:cNvPr>
              <p:cNvSpPr txBox="1"/>
              <p:nvPr/>
            </p:nvSpPr>
            <p:spPr>
              <a:xfrm>
                <a:off x="0" y="231982"/>
                <a:ext cx="1629849" cy="65202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(2016-2017)</a:t>
                </a:r>
              </a:p>
            </p:txBody>
          </p:sp>
          <p:sp>
            <p:nvSpPr>
              <p:cNvPr id="36" name="TextBox 21">
                <a:extLst>
                  <a:ext uri="{FF2B5EF4-FFF2-40B4-BE49-F238E27FC236}">
                    <a16:creationId xmlns:a16="http://schemas.microsoft.com/office/drawing/2014/main" id="{852AA56B-BB35-4B49-954B-1A9B52715A7B}"/>
                  </a:ext>
                </a:extLst>
              </p:cNvPr>
              <p:cNvSpPr txBox="1"/>
              <p:nvPr/>
            </p:nvSpPr>
            <p:spPr>
              <a:xfrm>
                <a:off x="0" y="3269861"/>
                <a:ext cx="1777161" cy="70712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(2016-2017)</a:t>
                </a:r>
              </a:p>
            </p:txBody>
          </p:sp>
        </p:grpSp>
        <p:cxnSp>
          <p:nvCxnSpPr>
            <p:cNvPr id="18" name="Straight Connector 17">
              <a:extLst>
                <a:ext uri="{FF2B5EF4-FFF2-40B4-BE49-F238E27FC236}">
                  <a16:creationId xmlns:a16="http://schemas.microsoft.com/office/drawing/2014/main" id="{A4991D0B-7762-469F-977A-41AA9F1625F6}"/>
                </a:ext>
              </a:extLst>
            </p:cNvPr>
            <p:cNvCxnSpPr/>
            <p:nvPr/>
          </p:nvCxnSpPr>
          <p:spPr>
            <a:xfrm>
              <a:off x="89963" y="899928"/>
              <a:ext cx="4409555"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9653DE-846F-4050-9E46-4EB6D4DC62EB}"/>
                </a:ext>
              </a:extLst>
            </p:cNvPr>
            <p:cNvCxnSpPr/>
            <p:nvPr/>
          </p:nvCxnSpPr>
          <p:spPr>
            <a:xfrm>
              <a:off x="89963" y="1894762"/>
              <a:ext cx="4409555" cy="0"/>
            </a:xfrm>
            <a:prstGeom prst="line">
              <a:avLst/>
            </a:prstGeom>
            <a:noFill/>
            <a:ln w="15875" cap="flat" cmpd="sng" algn="ctr">
              <a:solidFill>
                <a:sysClr val="window" lastClr="FFFFFF">
                  <a:lumMod val="75000"/>
                </a:sysClr>
              </a:solidFill>
              <a:prstDash val="sysDot"/>
              <a:miter lim="800000"/>
            </a:ln>
            <a:effectLst/>
          </p:spPr>
        </p:cxnSp>
        <p:cxnSp>
          <p:nvCxnSpPr>
            <p:cNvPr id="20" name="Straight Connector 19">
              <a:extLst>
                <a:ext uri="{FF2B5EF4-FFF2-40B4-BE49-F238E27FC236}">
                  <a16:creationId xmlns:a16="http://schemas.microsoft.com/office/drawing/2014/main" id="{B7546CEB-EA26-4961-A441-6CFE4B859435}"/>
                </a:ext>
              </a:extLst>
            </p:cNvPr>
            <p:cNvCxnSpPr/>
            <p:nvPr/>
          </p:nvCxnSpPr>
          <p:spPr>
            <a:xfrm>
              <a:off x="89963" y="2883242"/>
              <a:ext cx="4409555" cy="0"/>
            </a:xfrm>
            <a:prstGeom prst="line">
              <a:avLst/>
            </a:prstGeom>
            <a:ln w="158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TextBox 158">
              <a:extLst>
                <a:ext uri="{FF2B5EF4-FFF2-40B4-BE49-F238E27FC236}">
                  <a16:creationId xmlns:a16="http://schemas.microsoft.com/office/drawing/2014/main" id="{C839D519-E74E-4D96-8D30-D2F0B96D591C}"/>
                </a:ext>
              </a:extLst>
            </p:cNvPr>
            <p:cNvSpPr txBox="1"/>
            <p:nvPr/>
          </p:nvSpPr>
          <p:spPr>
            <a:xfrm>
              <a:off x="1578836" y="3706270"/>
              <a:ext cx="1416606" cy="210250"/>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Weighted HIV prevalence</a:t>
              </a:r>
            </a:p>
          </p:txBody>
        </p:sp>
      </p:grp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6575</TotalTime>
  <Words>2523</Words>
  <Application>Microsoft Office PowerPoint</Application>
  <PresentationFormat>Widescreen</PresentationFormat>
  <Paragraphs>369</Paragraphs>
  <Slides>49</Slides>
  <Notes>7</Notes>
  <HiddenSlides>0</HiddenSlides>
  <MMClips>0</MMClips>
  <ScaleCrop>false</ScaleCrop>
  <HeadingPairs>
    <vt:vector size="6" baseType="variant">
      <vt:variant>
        <vt:lpstr>Fonts Used</vt:lpstr>
      </vt:variant>
      <vt:variant>
        <vt:i4>4</vt:i4>
      </vt:variant>
      <vt:variant>
        <vt:lpstr>Theme</vt:lpstr>
      </vt:variant>
      <vt:variant>
        <vt:i4>20</vt:i4>
      </vt:variant>
      <vt:variant>
        <vt:lpstr>Slide Titles</vt:lpstr>
      </vt:variant>
      <vt:variant>
        <vt:i4>49</vt:i4>
      </vt:variant>
    </vt:vector>
  </HeadingPairs>
  <TitlesOfParts>
    <vt:vector size="73" baseType="lpstr">
      <vt:lpstr>Arial</vt:lpstr>
      <vt:lpstr>Arial Narrow</vt:lpstr>
      <vt:lpstr>Calibri</vt:lpstr>
      <vt:lpstr>Times New Roman</vt:lpstr>
      <vt:lpstr>1_Cover Design</vt:lpstr>
      <vt:lpstr>Layout</vt:lpstr>
      <vt:lpstr>1_Layout</vt:lpstr>
      <vt:lpstr>2_Layout</vt:lpstr>
      <vt:lpstr>3_Layout</vt:lpstr>
      <vt:lpstr>4_Layout</vt:lpstr>
      <vt:lpstr>7_Layout</vt:lpstr>
      <vt:lpstr>1_Layout with Latest!</vt:lpstr>
      <vt:lpstr>2_Layout with Latest!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5_Layout</vt:lpstr>
      <vt:lpstr>6_Layout</vt:lpstr>
      <vt:lpstr>Pakistan</vt:lpstr>
      <vt:lpstr>CONTENT</vt:lpstr>
      <vt:lpstr>BASIC SOCIO-DEMOGRAPHIC INDICATORS</vt:lpstr>
      <vt:lpstr>HIV prevalence and  epidemiology </vt:lpstr>
      <vt:lpstr>Estimated people living with HIV, new HIV infections and AIDS-related deaths, 1990-2021</vt:lpstr>
      <vt:lpstr>Estimated number of adults (15+) living with HIV and women (15+) living with HIV, 1990-2021</vt:lpstr>
      <vt:lpstr>Key population size estimates, 2016</vt:lpstr>
      <vt:lpstr>HIV prevalence among key populations, 2005-2017 </vt:lpstr>
      <vt:lpstr>HIV prevalence among key populations, 2016-2017 </vt:lpstr>
      <vt:lpstr>HIV prevalence among key populations, 2016-17 </vt:lpstr>
      <vt:lpstr>HIV prevalence among PWID by city, 2016-17 </vt:lpstr>
      <vt:lpstr>Cities in which HIV prevalence among transgender is greater than 5%, 2016-17</vt:lpstr>
      <vt:lpstr>HIV prevalence among MSM by city, 2016-17</vt:lpstr>
      <vt:lpstr>HIV prevalence among FSW by city, 2016-17 </vt:lpstr>
      <vt:lpstr>Rapidly expanding HIV epidemic among PWID in cities, 2005-2017</vt:lpstr>
      <vt:lpstr>Risk behaviours </vt:lpstr>
      <vt:lpstr>Proportion of key populations who reported condom use at last sex, 2005-2017</vt:lpstr>
      <vt:lpstr>Proportion of sex workers who reported consistent condom use with clients in the last month, 2005-2017 </vt:lpstr>
      <vt:lpstr>Proportion of PWID who reported using sterile injecting equipment at last injection, 2007-2017  </vt:lpstr>
      <vt:lpstr>Overlapping risk behaviors: Proportion of key populations who reported injecting drugs in the last six months, 2016-17</vt:lpstr>
      <vt:lpstr>Interactions and overlapping risk behaviors among key populations in the last six months, 2016-17 </vt:lpstr>
      <vt:lpstr>Average number of clients per day among sex workers and average number of injections per day among PWID, 2016-17</vt:lpstr>
      <vt:lpstr>Vulnerability and HIV knowledge </vt:lpstr>
      <vt:lpstr>Proportion of key populations with comprehensive HIV knowledge, 2007 versus 2008-09 </vt:lpstr>
      <vt:lpstr>Proportion of key populations with comprehensive HIV knowledge by age group, 2008-2009 </vt:lpstr>
      <vt:lpstr>HIV expenditure </vt:lpstr>
      <vt:lpstr>AIDS financing, 2019 </vt:lpstr>
      <vt:lpstr>AIDS spending by financing source, 2007-2019 </vt:lpstr>
      <vt:lpstr>AIDS spending by financing source, 2007-2013 </vt:lpstr>
      <vt:lpstr>AIDS spending by category, 2007-2013</vt:lpstr>
      <vt:lpstr>Proportion of spending on care and treatment from domestic and international sources, 2007 - 2013</vt:lpstr>
      <vt:lpstr>Proportion of spending on HIV prevention programmes from domestic and international sources, 2007 - 2013</vt:lpstr>
      <vt:lpstr>Proportion of total prevention programme spending on key populations at higher risk, 2007 - 2013</vt:lpstr>
      <vt:lpstr>National response </vt:lpstr>
      <vt:lpstr>Proportion of key populations reached with HIV prevention programmes, 2016-17 </vt:lpstr>
      <vt:lpstr>HIV testing coverage among key populations, 2016-2017</vt:lpstr>
      <vt:lpstr>Number of needles/syringes distributed per PWID per year, 2008 – 2021</vt:lpstr>
      <vt:lpstr>Number of Needle and Syringe Programme (NSP) and Opioid Substitution Therapy sites, 2011-2014</vt:lpstr>
      <vt:lpstr>Number of ART sites and people on ART, 2005 - 2021</vt:lpstr>
      <vt:lpstr>ART scale-up, 2005 - 2021</vt:lpstr>
      <vt:lpstr>HIV testing and treatment cascade, women (aged 15+ years) compared to men (aged 15+ years), 2021  </vt:lpstr>
      <vt:lpstr>Estimated adults living with HIV, adults receiving ARVs, and adult ART coverage, 2021</vt:lpstr>
      <vt:lpstr>Treatment cascade, 2021</vt:lpstr>
      <vt:lpstr>HIV testing and treatment cascade, 2021</vt:lpstr>
      <vt:lpstr>Estimated number of pregnant women living with HIV, pregnant women receiving ARVs, and PMTCT coverage, 2021</vt:lpstr>
      <vt:lpstr>PMTCT cascade, 2021</vt:lpstr>
      <vt:lpstr>PowerPoint Presentation</vt:lpstr>
      <vt:lpstr>Punitive and discriminatory laws, 2021</vt:lpstr>
      <vt:lpstr>PowerPoint Presentation</vt:lpstr>
    </vt:vector>
  </TitlesOfParts>
  <Manager/>
  <Company/>
  <LinksUpToDate>false</LinksUpToDate>
  <SharedDoc>false</SharedDoc>
  <HyperlinkBase>https://www.aidsdatahub.org/resource/pakistan-country-slides-2018</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Country Slides 2019</dc:title>
  <dc:subject/>
  <dc:creator>HIV/AIDS Data Hub for the Asia-Pacific</dc:creator>
  <cp:keywords>hiv, aids, socio-demographic indicators, prevalence, epidemiology, risk behaviors, vulnerability, hiv knowledge, national response</cp:keywords>
  <dc:description/>
  <cp:lastModifiedBy>SHWE, Ye Yu</cp:lastModifiedBy>
  <cp:revision>621</cp:revision>
  <cp:lastPrinted>2015-09-04T08:09:32Z</cp:lastPrinted>
  <dcterms:created xsi:type="dcterms:W3CDTF">2013-01-31T02:09:13Z</dcterms:created>
  <dcterms:modified xsi:type="dcterms:W3CDTF">2022-08-23T05:52:28Z</dcterms:modified>
  <cp:category/>
</cp:coreProperties>
</file>