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75" r:id="rId4"/>
    <p:sldMasterId id="2147483685" r:id="rId5"/>
    <p:sldMasterId id="2147483694" r:id="rId6"/>
    <p:sldMasterId id="2147483703" r:id="rId7"/>
    <p:sldMasterId id="2147483712" r:id="rId8"/>
    <p:sldMasterId id="2147483725" r:id="rId9"/>
  </p:sldMasterIdLst>
  <p:notesMasterIdLst>
    <p:notesMasterId r:id="rId39"/>
  </p:notesMasterIdLst>
  <p:sldIdLst>
    <p:sldId id="266" r:id="rId10"/>
    <p:sldId id="268" r:id="rId11"/>
    <p:sldId id="322" r:id="rId12"/>
    <p:sldId id="1004" r:id="rId13"/>
    <p:sldId id="348" r:id="rId14"/>
    <p:sldId id="4972" r:id="rId15"/>
    <p:sldId id="999" r:id="rId16"/>
    <p:sldId id="271" r:id="rId17"/>
    <p:sldId id="5008" r:id="rId18"/>
    <p:sldId id="5007" r:id="rId19"/>
    <p:sldId id="329" r:id="rId20"/>
    <p:sldId id="292" r:id="rId21"/>
    <p:sldId id="332" r:id="rId22"/>
    <p:sldId id="334" r:id="rId23"/>
    <p:sldId id="360" r:id="rId24"/>
    <p:sldId id="361" r:id="rId25"/>
    <p:sldId id="352" r:id="rId26"/>
    <p:sldId id="336" r:id="rId27"/>
    <p:sldId id="296" r:id="rId28"/>
    <p:sldId id="333" r:id="rId29"/>
    <p:sldId id="308" r:id="rId30"/>
    <p:sldId id="5009" r:id="rId31"/>
    <p:sldId id="364" r:id="rId32"/>
    <p:sldId id="381" r:id="rId33"/>
    <p:sldId id="1000" r:id="rId34"/>
    <p:sldId id="1001" r:id="rId35"/>
    <p:sldId id="1002" r:id="rId36"/>
    <p:sldId id="1003" r:id="rId37"/>
    <p:sldId id="31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080" userDrawn="1">
          <p15:clr>
            <a:srgbClr val="A4A3A4"/>
          </p15:clr>
        </p15:guide>
        <p15:guide id="3" pos="6624" userDrawn="1">
          <p15:clr>
            <a:srgbClr val="A4A3A4"/>
          </p15:clr>
        </p15:guide>
        <p15:guide id="4"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249" autoAdjust="0"/>
  </p:normalViewPr>
  <p:slideViewPr>
    <p:cSldViewPr snapToGrid="0">
      <p:cViewPr varScale="1">
        <p:scale>
          <a:sx n="56" d="100"/>
          <a:sy n="56" d="100"/>
        </p:scale>
        <p:origin x="960" y="40"/>
      </p:cViewPr>
      <p:guideLst>
        <p:guide orient="horz" pos="1440"/>
        <p:guide pos="1080"/>
        <p:guide pos="6624"/>
        <p:guide orient="horz" pos="3888"/>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690A751A-A1F8-47F8-922A-12751C8453F1}"/>
    <pc:docChg chg="modSld">
      <pc:chgData name="RWODZI, Desire Tarwireyi" userId="f2e414da-657a-4eae-9cb2-9d4947cf517c" providerId="ADAL" clId="{690A751A-A1F8-47F8-922A-12751C8453F1}" dt="2022-05-30T09:44:04.695" v="1" actId="729"/>
      <pc:docMkLst>
        <pc:docMk/>
      </pc:docMkLst>
      <pc:sldChg chg="mod modShow">
        <pc:chgData name="RWODZI, Desire Tarwireyi" userId="f2e414da-657a-4eae-9cb2-9d4947cf517c" providerId="ADAL" clId="{690A751A-A1F8-47F8-922A-12751C8453F1}" dt="2022-05-30T09:44:04.695" v="1" actId="729"/>
        <pc:sldMkLst>
          <pc:docMk/>
          <pc:sldMk cId="0" sldId="266"/>
        </pc:sldMkLst>
      </pc:sldChg>
      <pc:sldChg chg="mod modShow">
        <pc:chgData name="RWODZI, Desire Tarwireyi" userId="f2e414da-657a-4eae-9cb2-9d4947cf517c" providerId="ADAL" clId="{690A751A-A1F8-47F8-922A-12751C8453F1}" dt="2022-05-30T09:44:04.695" v="1" actId="729"/>
        <pc:sldMkLst>
          <pc:docMk/>
          <pc:sldMk cId="0" sldId="268"/>
        </pc:sldMkLst>
      </pc:sldChg>
      <pc:sldChg chg="mod modShow">
        <pc:chgData name="RWODZI, Desire Tarwireyi" userId="f2e414da-657a-4eae-9cb2-9d4947cf517c" providerId="ADAL" clId="{690A751A-A1F8-47F8-922A-12751C8453F1}" dt="2022-05-30T09:44:04.695" v="1" actId="729"/>
        <pc:sldMkLst>
          <pc:docMk/>
          <pc:sldMk cId="0" sldId="271"/>
        </pc:sldMkLst>
      </pc:sldChg>
      <pc:sldChg chg="mod modShow">
        <pc:chgData name="RWODZI, Desire Tarwireyi" userId="f2e414da-657a-4eae-9cb2-9d4947cf517c" providerId="ADAL" clId="{690A751A-A1F8-47F8-922A-12751C8453F1}" dt="2022-05-30T09:44:04.695" v="1" actId="729"/>
        <pc:sldMkLst>
          <pc:docMk/>
          <pc:sldMk cId="0" sldId="292"/>
        </pc:sldMkLst>
      </pc:sldChg>
      <pc:sldChg chg="mod modShow">
        <pc:chgData name="RWODZI, Desire Tarwireyi" userId="f2e414da-657a-4eae-9cb2-9d4947cf517c" providerId="ADAL" clId="{690A751A-A1F8-47F8-922A-12751C8453F1}" dt="2022-05-30T09:44:04.695" v="1" actId="729"/>
        <pc:sldMkLst>
          <pc:docMk/>
          <pc:sldMk cId="0" sldId="296"/>
        </pc:sldMkLst>
      </pc:sldChg>
      <pc:sldChg chg="mod modShow">
        <pc:chgData name="RWODZI, Desire Tarwireyi" userId="f2e414da-657a-4eae-9cb2-9d4947cf517c" providerId="ADAL" clId="{690A751A-A1F8-47F8-922A-12751C8453F1}" dt="2022-05-30T09:44:04.695" v="1" actId="729"/>
        <pc:sldMkLst>
          <pc:docMk/>
          <pc:sldMk cId="0" sldId="308"/>
        </pc:sldMkLst>
      </pc:sldChg>
      <pc:sldChg chg="mod modShow">
        <pc:chgData name="RWODZI, Desire Tarwireyi" userId="f2e414da-657a-4eae-9cb2-9d4947cf517c" providerId="ADAL" clId="{690A751A-A1F8-47F8-922A-12751C8453F1}" dt="2022-05-30T09:44:04.695" v="1" actId="729"/>
        <pc:sldMkLst>
          <pc:docMk/>
          <pc:sldMk cId="0" sldId="311"/>
        </pc:sldMkLst>
      </pc:sldChg>
      <pc:sldChg chg="mod modShow">
        <pc:chgData name="RWODZI, Desire Tarwireyi" userId="f2e414da-657a-4eae-9cb2-9d4947cf517c" providerId="ADAL" clId="{690A751A-A1F8-47F8-922A-12751C8453F1}" dt="2022-05-30T09:44:04.695" v="1" actId="729"/>
        <pc:sldMkLst>
          <pc:docMk/>
          <pc:sldMk cId="0" sldId="322"/>
        </pc:sldMkLst>
      </pc:sldChg>
      <pc:sldChg chg="mod modShow">
        <pc:chgData name="RWODZI, Desire Tarwireyi" userId="f2e414da-657a-4eae-9cb2-9d4947cf517c" providerId="ADAL" clId="{690A751A-A1F8-47F8-922A-12751C8453F1}" dt="2022-05-30T09:44:04.695" v="1" actId="729"/>
        <pc:sldMkLst>
          <pc:docMk/>
          <pc:sldMk cId="1268459826" sldId="329"/>
        </pc:sldMkLst>
      </pc:sldChg>
      <pc:sldChg chg="mod modShow">
        <pc:chgData name="RWODZI, Desire Tarwireyi" userId="f2e414da-657a-4eae-9cb2-9d4947cf517c" providerId="ADAL" clId="{690A751A-A1F8-47F8-922A-12751C8453F1}" dt="2022-05-30T09:44:04.695" v="1" actId="729"/>
        <pc:sldMkLst>
          <pc:docMk/>
          <pc:sldMk cId="1405920768" sldId="332"/>
        </pc:sldMkLst>
      </pc:sldChg>
      <pc:sldChg chg="mod modShow">
        <pc:chgData name="RWODZI, Desire Tarwireyi" userId="f2e414da-657a-4eae-9cb2-9d4947cf517c" providerId="ADAL" clId="{690A751A-A1F8-47F8-922A-12751C8453F1}" dt="2022-05-30T09:44:04.695" v="1" actId="729"/>
        <pc:sldMkLst>
          <pc:docMk/>
          <pc:sldMk cId="439867609" sldId="333"/>
        </pc:sldMkLst>
      </pc:sldChg>
      <pc:sldChg chg="mod modShow">
        <pc:chgData name="RWODZI, Desire Tarwireyi" userId="f2e414da-657a-4eae-9cb2-9d4947cf517c" providerId="ADAL" clId="{690A751A-A1F8-47F8-922A-12751C8453F1}" dt="2022-05-30T09:44:04.695" v="1" actId="729"/>
        <pc:sldMkLst>
          <pc:docMk/>
          <pc:sldMk cId="1422902764" sldId="334"/>
        </pc:sldMkLst>
      </pc:sldChg>
      <pc:sldChg chg="mod modShow">
        <pc:chgData name="RWODZI, Desire Tarwireyi" userId="f2e414da-657a-4eae-9cb2-9d4947cf517c" providerId="ADAL" clId="{690A751A-A1F8-47F8-922A-12751C8453F1}" dt="2022-05-30T09:44:04.695" v="1" actId="729"/>
        <pc:sldMkLst>
          <pc:docMk/>
          <pc:sldMk cId="1610340205" sldId="336"/>
        </pc:sldMkLst>
      </pc:sldChg>
      <pc:sldChg chg="mod modShow">
        <pc:chgData name="RWODZI, Desire Tarwireyi" userId="f2e414da-657a-4eae-9cb2-9d4947cf517c" providerId="ADAL" clId="{690A751A-A1F8-47F8-922A-12751C8453F1}" dt="2022-05-30T09:44:04.695" v="1" actId="729"/>
        <pc:sldMkLst>
          <pc:docMk/>
          <pc:sldMk cId="2654539493" sldId="348"/>
        </pc:sldMkLst>
      </pc:sldChg>
      <pc:sldChg chg="mod modShow">
        <pc:chgData name="RWODZI, Desire Tarwireyi" userId="f2e414da-657a-4eae-9cb2-9d4947cf517c" providerId="ADAL" clId="{690A751A-A1F8-47F8-922A-12751C8453F1}" dt="2022-05-30T09:44:04.695" v="1" actId="729"/>
        <pc:sldMkLst>
          <pc:docMk/>
          <pc:sldMk cId="2983475300" sldId="352"/>
        </pc:sldMkLst>
      </pc:sldChg>
      <pc:sldChg chg="mod modShow">
        <pc:chgData name="RWODZI, Desire Tarwireyi" userId="f2e414da-657a-4eae-9cb2-9d4947cf517c" providerId="ADAL" clId="{690A751A-A1F8-47F8-922A-12751C8453F1}" dt="2022-05-30T09:44:04.695" v="1" actId="729"/>
        <pc:sldMkLst>
          <pc:docMk/>
          <pc:sldMk cId="1635748207" sldId="360"/>
        </pc:sldMkLst>
      </pc:sldChg>
      <pc:sldChg chg="mod modShow">
        <pc:chgData name="RWODZI, Desire Tarwireyi" userId="f2e414da-657a-4eae-9cb2-9d4947cf517c" providerId="ADAL" clId="{690A751A-A1F8-47F8-922A-12751C8453F1}" dt="2022-05-30T09:44:04.695" v="1" actId="729"/>
        <pc:sldMkLst>
          <pc:docMk/>
          <pc:sldMk cId="1547002690" sldId="361"/>
        </pc:sldMkLst>
      </pc:sldChg>
      <pc:sldChg chg="mod modShow">
        <pc:chgData name="RWODZI, Desire Tarwireyi" userId="f2e414da-657a-4eae-9cb2-9d4947cf517c" providerId="ADAL" clId="{690A751A-A1F8-47F8-922A-12751C8453F1}" dt="2022-05-30T09:44:04.695" v="1" actId="729"/>
        <pc:sldMkLst>
          <pc:docMk/>
          <pc:sldMk cId="2718273415" sldId="364"/>
        </pc:sldMkLst>
      </pc:sldChg>
      <pc:sldChg chg="mod modShow">
        <pc:chgData name="RWODZI, Desire Tarwireyi" userId="f2e414da-657a-4eae-9cb2-9d4947cf517c" providerId="ADAL" clId="{690A751A-A1F8-47F8-922A-12751C8453F1}" dt="2022-05-30T09:44:04.695" v="1" actId="729"/>
        <pc:sldMkLst>
          <pc:docMk/>
          <pc:sldMk cId="3937376348" sldId="381"/>
        </pc:sldMkLst>
      </pc:sldChg>
      <pc:sldChg chg="mod modShow">
        <pc:chgData name="RWODZI, Desire Tarwireyi" userId="f2e414da-657a-4eae-9cb2-9d4947cf517c" providerId="ADAL" clId="{690A751A-A1F8-47F8-922A-12751C8453F1}" dt="2022-05-30T09:44:04.695" v="1" actId="729"/>
        <pc:sldMkLst>
          <pc:docMk/>
          <pc:sldMk cId="64466599" sldId="999"/>
        </pc:sldMkLst>
      </pc:sldChg>
      <pc:sldChg chg="mod modShow">
        <pc:chgData name="RWODZI, Desire Tarwireyi" userId="f2e414da-657a-4eae-9cb2-9d4947cf517c" providerId="ADAL" clId="{690A751A-A1F8-47F8-922A-12751C8453F1}" dt="2022-05-30T09:44:04.695" v="1" actId="729"/>
        <pc:sldMkLst>
          <pc:docMk/>
          <pc:sldMk cId="39411522" sldId="1000"/>
        </pc:sldMkLst>
      </pc:sldChg>
      <pc:sldChg chg="mod modShow">
        <pc:chgData name="RWODZI, Desire Tarwireyi" userId="f2e414da-657a-4eae-9cb2-9d4947cf517c" providerId="ADAL" clId="{690A751A-A1F8-47F8-922A-12751C8453F1}" dt="2022-05-30T09:44:04.695" v="1" actId="729"/>
        <pc:sldMkLst>
          <pc:docMk/>
          <pc:sldMk cId="666283305" sldId="1001"/>
        </pc:sldMkLst>
      </pc:sldChg>
      <pc:sldChg chg="mod modShow">
        <pc:chgData name="RWODZI, Desire Tarwireyi" userId="f2e414da-657a-4eae-9cb2-9d4947cf517c" providerId="ADAL" clId="{690A751A-A1F8-47F8-922A-12751C8453F1}" dt="2022-05-30T09:44:04.695" v="1" actId="729"/>
        <pc:sldMkLst>
          <pc:docMk/>
          <pc:sldMk cId="1114943440" sldId="1002"/>
        </pc:sldMkLst>
      </pc:sldChg>
      <pc:sldChg chg="mod modShow">
        <pc:chgData name="RWODZI, Desire Tarwireyi" userId="f2e414da-657a-4eae-9cb2-9d4947cf517c" providerId="ADAL" clId="{690A751A-A1F8-47F8-922A-12751C8453F1}" dt="2022-05-30T09:44:04.695" v="1" actId="729"/>
        <pc:sldMkLst>
          <pc:docMk/>
          <pc:sldMk cId="2526664968" sldId="1003"/>
        </pc:sldMkLst>
      </pc:sldChg>
      <pc:sldChg chg="mod modShow">
        <pc:chgData name="RWODZI, Desire Tarwireyi" userId="f2e414da-657a-4eae-9cb2-9d4947cf517c" providerId="ADAL" clId="{690A751A-A1F8-47F8-922A-12751C8453F1}" dt="2022-05-30T09:44:04.695" v="1" actId="729"/>
        <pc:sldMkLst>
          <pc:docMk/>
          <pc:sldMk cId="539213101" sldId="1004"/>
        </pc:sldMkLst>
      </pc:sldChg>
      <pc:sldChg chg="mod modShow">
        <pc:chgData name="RWODZI, Desire Tarwireyi" userId="f2e414da-657a-4eae-9cb2-9d4947cf517c" providerId="ADAL" clId="{690A751A-A1F8-47F8-922A-12751C8453F1}" dt="2022-05-30T09:44:04.695" v="1" actId="729"/>
        <pc:sldMkLst>
          <pc:docMk/>
          <pc:sldMk cId="3641573778" sldId="4972"/>
        </pc:sldMkLst>
      </pc:sldChg>
      <pc:sldChg chg="mod modShow">
        <pc:chgData name="RWODZI, Desire Tarwireyi" userId="f2e414da-657a-4eae-9cb2-9d4947cf517c" providerId="ADAL" clId="{690A751A-A1F8-47F8-922A-12751C8453F1}" dt="2022-05-30T09:44:04.695" v="1" actId="729"/>
        <pc:sldMkLst>
          <pc:docMk/>
          <pc:sldMk cId="3859783210" sldId="5007"/>
        </pc:sldMkLst>
      </pc:sldChg>
      <pc:sldChg chg="mod modShow">
        <pc:chgData name="RWODZI, Desire Tarwireyi" userId="f2e414da-657a-4eae-9cb2-9d4947cf517c" providerId="ADAL" clId="{690A751A-A1F8-47F8-922A-12751C8453F1}" dt="2022-05-30T09:44:04.695" v="1" actId="729"/>
        <pc:sldMkLst>
          <pc:docMk/>
          <pc:sldMk cId="2521075515" sldId="5008"/>
        </pc:sldMkLst>
      </pc:sldChg>
      <pc:sldChg chg="mod modShow">
        <pc:chgData name="RWODZI, Desire Tarwireyi" userId="f2e414da-657a-4eae-9cb2-9d4947cf517c" providerId="ADAL" clId="{690A751A-A1F8-47F8-922A-12751C8453F1}" dt="2022-05-30T09:44:04.695" v="1" actId="729"/>
        <pc:sldMkLst>
          <pc:docMk/>
          <pc:sldMk cId="1921445304" sldId="50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36B-446E-8D08-C78EE33A6984}"/>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36B-446E-8D08-C78EE33A6984}"/>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36B-446E-8D08-C78EE33A6984}"/>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36B-446E-8D08-C78EE33A6984}"/>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36B-446E-8D08-C78EE33A6984}"/>
              </c:ext>
            </c:extLst>
          </c:dPt>
          <c:dPt>
            <c:idx val="5"/>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B-336B-446E-8D08-C78EE33A6984}"/>
              </c:ext>
            </c:extLst>
          </c:dPt>
          <c:dLbls>
            <c:dLbl>
              <c:idx val="0"/>
              <c:tx>
                <c:rich>
                  <a:bodyPr/>
                  <a:lstStyle/>
                  <a:p>
                    <a:r>
                      <a:rPr lang="en-US"/>
                      <a:t>12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6B-446E-8D08-C78EE33A6984}"/>
                </c:ext>
              </c:extLst>
            </c:dLbl>
            <c:dLbl>
              <c:idx val="1"/>
              <c:tx>
                <c:rich>
                  <a:bodyPr/>
                  <a:lstStyle/>
                  <a:p>
                    <a:r>
                      <a:rPr lang="en-US"/>
                      <a:t>18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6B-446E-8D08-C78EE33A6984}"/>
                </c:ext>
              </c:extLst>
            </c:dLbl>
            <c:dLbl>
              <c:idx val="2"/>
              <c:tx>
                <c:rich>
                  <a:bodyPr/>
                  <a:lstStyle/>
                  <a:p>
                    <a:r>
                      <a:rPr lang="en-US"/>
                      <a:t>53</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36B-446E-8D08-C78EE33A6984}"/>
                </c:ext>
              </c:extLst>
            </c:dLbl>
            <c:dLbl>
              <c:idx val="3"/>
              <c:tx>
                <c:rich>
                  <a:bodyPr/>
                  <a:lstStyle/>
                  <a:p>
                    <a:r>
                      <a:rPr lang="en-US"/>
                      <a:t>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36B-446E-8D08-C78EE33A6984}"/>
                </c:ext>
              </c:extLst>
            </c:dLbl>
            <c:dLbl>
              <c:idx val="4"/>
              <c:tx>
                <c:rich>
                  <a:bodyPr/>
                  <a:lstStyle/>
                  <a:p>
                    <a:r>
                      <a:rPr lang="en-US"/>
                      <a:t>9</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36B-446E-8D08-C78EE33A6984}"/>
                </c:ext>
              </c:extLst>
            </c:dLbl>
            <c:dLbl>
              <c:idx val="5"/>
              <c:tx>
                <c:rich>
                  <a:bodyPr/>
                  <a:lstStyle/>
                  <a:p>
                    <a:r>
                      <a:rPr lang="en-US"/>
                      <a:t>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36B-446E-8D08-C78EE33A6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donut'!$B$1:$G$1</c:f>
              <c:strCache>
                <c:ptCount val="6"/>
                <c:pt idx="0">
                  <c:v>Sex workers</c:v>
                </c:pt>
                <c:pt idx="1">
                  <c:v>People who inject drugs</c:v>
                </c:pt>
                <c:pt idx="2">
                  <c:v>Gay men and other men who have sex with men</c:v>
                </c:pt>
                <c:pt idx="3">
                  <c:v>Transgender women</c:v>
                </c:pt>
                <c:pt idx="4">
                  <c:v>Clients of sex workers and sex partners of all key populations</c:v>
                </c:pt>
                <c:pt idx="5">
                  <c:v>Remaining population</c:v>
                </c:pt>
              </c:strCache>
            </c:strRef>
          </c:cat>
          <c:val>
            <c:numRef>
              <c:f>'NI donut'!$B$2:$G$2</c:f>
              <c:numCache>
                <c:formatCode>0</c:formatCode>
                <c:ptCount val="6"/>
                <c:pt idx="0">
                  <c:v>29235.432486606733</c:v>
                </c:pt>
                <c:pt idx="1">
                  <c:v>43102.156990000025</c:v>
                </c:pt>
                <c:pt idx="2">
                  <c:v>131131.06375574559</c:v>
                </c:pt>
                <c:pt idx="3">
                  <c:v>4639.1880000000001</c:v>
                </c:pt>
                <c:pt idx="4">
                  <c:v>22849.912272735237</c:v>
                </c:pt>
                <c:pt idx="5">
                  <c:v>15354.246494912419</c:v>
                </c:pt>
              </c:numCache>
            </c:numRef>
          </c:val>
          <c:extLst>
            <c:ext xmlns:c16="http://schemas.microsoft.com/office/drawing/2014/chart" uri="{C3380CC4-5D6E-409C-BE32-E72D297353CC}">
              <c16:uniqueId val="{0000000C-336B-446E-8D08-C78EE33A69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360469722749226"/>
          <c:y val="0.10396856581532417"/>
          <c:w val="0.32482817448896145"/>
          <c:h val="0.86721676489849375"/>
        </c:manualLayout>
      </c:layout>
      <c:barChart>
        <c:barDir val="bar"/>
        <c:grouping val="clustered"/>
        <c:varyColors val="0"/>
        <c:ser>
          <c:idx val="0"/>
          <c:order val="0"/>
          <c:tx>
            <c:strRef>
              <c:f>CCU!$D$2</c:f>
              <c:strCache>
                <c:ptCount val="1"/>
                <c:pt idx="0">
                  <c:v>last week</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CCU!$C$3:$C$7</c:f>
              <c:strCache>
                <c:ptCount val="5"/>
                <c:pt idx="0">
                  <c:v>Dhaka ,Bangladesh (2015)</c:v>
                </c:pt>
                <c:pt idx="1">
                  <c:v>Pakistan (2016)</c:v>
                </c:pt>
                <c:pt idx="2">
                  <c:v>Pokhara ,Nepal (2017)</c:v>
                </c:pt>
                <c:pt idx="3">
                  <c:v>Terai Highway Districts,Nepal (2016)</c:v>
                </c:pt>
                <c:pt idx="4">
                  <c:v>Kathmandu,Nepal (2017)</c:v>
                </c:pt>
              </c:strCache>
            </c:strRef>
          </c:cat>
          <c:val>
            <c:numRef>
              <c:f>CCU!$D$3:$D$7</c:f>
              <c:numCache>
                <c:formatCode>General</c:formatCode>
                <c:ptCount val="5"/>
                <c:pt idx="0" formatCode="0">
                  <c:v>43.7</c:v>
                </c:pt>
              </c:numCache>
            </c:numRef>
          </c:val>
          <c:extLst>
            <c:ext xmlns:c16="http://schemas.microsoft.com/office/drawing/2014/chart" uri="{C3380CC4-5D6E-409C-BE32-E72D297353CC}">
              <c16:uniqueId val="{00000000-C4A3-4CEB-AF38-632AF4AE8272}"/>
            </c:ext>
          </c:extLst>
        </c:ser>
        <c:ser>
          <c:idx val="1"/>
          <c:order val="1"/>
          <c:tx>
            <c:strRef>
              <c:f>CCU!$E$2</c:f>
              <c:strCache>
                <c:ptCount val="1"/>
                <c:pt idx="0">
                  <c:v>last month</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CCU!$C$3:$C$7</c:f>
              <c:strCache>
                <c:ptCount val="5"/>
                <c:pt idx="0">
                  <c:v>Dhaka ,Bangladesh (2015)</c:v>
                </c:pt>
                <c:pt idx="1">
                  <c:v>Pakistan (2016)</c:v>
                </c:pt>
                <c:pt idx="2">
                  <c:v>Pokhara ,Nepal (2017)</c:v>
                </c:pt>
                <c:pt idx="3">
                  <c:v>Terai Highway Districts,Nepal (2016)</c:v>
                </c:pt>
                <c:pt idx="4">
                  <c:v>Kathmandu,Nepal (2017)</c:v>
                </c:pt>
              </c:strCache>
            </c:strRef>
          </c:cat>
          <c:val>
            <c:numRef>
              <c:f>CCU!$E$3:$E$7</c:f>
              <c:numCache>
                <c:formatCode>0</c:formatCode>
                <c:ptCount val="5"/>
                <c:pt idx="1">
                  <c:v>8.6</c:v>
                </c:pt>
                <c:pt idx="2">
                  <c:v>21.7</c:v>
                </c:pt>
                <c:pt idx="3">
                  <c:v>42.9</c:v>
                </c:pt>
                <c:pt idx="4">
                  <c:v>68.2</c:v>
                </c:pt>
              </c:numCache>
            </c:numRef>
          </c:val>
          <c:extLst>
            <c:ext xmlns:c16="http://schemas.microsoft.com/office/drawing/2014/chart" uri="{C3380CC4-5D6E-409C-BE32-E72D297353CC}">
              <c16:uniqueId val="{00000001-C4A3-4CEB-AF38-632AF4AE8272}"/>
            </c:ext>
          </c:extLst>
        </c:ser>
        <c:dLbls>
          <c:dLblPos val="outEnd"/>
          <c:showLegendKey val="0"/>
          <c:showVal val="1"/>
          <c:showCatName val="0"/>
          <c:showSerName val="0"/>
          <c:showPercent val="0"/>
          <c:showBubbleSize val="0"/>
        </c:dLbls>
        <c:gapWidth val="50"/>
        <c:overlap val="70"/>
        <c:axId val="133310336"/>
        <c:axId val="133426176"/>
      </c:barChart>
      <c:catAx>
        <c:axId val="133310336"/>
        <c:scaling>
          <c:orientation val="maxMin"/>
        </c:scaling>
        <c:delete val="0"/>
        <c:axPos val="l"/>
        <c:numFmt formatCode="General" sourceLinked="0"/>
        <c:majorTickMark val="out"/>
        <c:minorTickMark val="none"/>
        <c:tickLblPos val="nextTo"/>
        <c:spPr>
          <a:ln>
            <a:noFill/>
          </a:ln>
        </c:spPr>
        <c:crossAx val="133426176"/>
        <c:crosses val="autoZero"/>
        <c:auto val="1"/>
        <c:lblAlgn val="ctr"/>
        <c:lblOffset val="100"/>
        <c:noMultiLvlLbl val="0"/>
      </c:catAx>
      <c:valAx>
        <c:axId val="133426176"/>
        <c:scaling>
          <c:orientation val="minMax"/>
          <c:max val="100"/>
        </c:scaling>
        <c:delete val="0"/>
        <c:axPos val="t"/>
        <c:majorGridlines>
          <c:spPr>
            <a:ln w="15875">
              <a:solidFill>
                <a:sysClr val="window" lastClr="FFFFFF">
                  <a:lumMod val="85000"/>
                </a:sysClr>
              </a:solidFill>
              <a:prstDash val="sysDot"/>
            </a:ln>
          </c:spPr>
        </c:majorGridlines>
        <c:title>
          <c:tx>
            <c:rich>
              <a:bodyPr/>
              <a:lstStyle/>
              <a:p>
                <a:pPr>
                  <a:defRPr/>
                </a:pPr>
                <a:r>
                  <a:rPr lang="en-GB"/>
                  <a:t>%</a:t>
                </a:r>
              </a:p>
            </c:rich>
          </c:tx>
          <c:layout>
            <c:manualLayout>
              <c:xMode val="edge"/>
              <c:yMode val="edge"/>
              <c:x val="0.74908177750950256"/>
              <c:y val="0.92460426516935557"/>
            </c:manualLayout>
          </c:layout>
          <c:overlay val="0"/>
        </c:title>
        <c:numFmt formatCode="0" sourceLinked="1"/>
        <c:majorTickMark val="none"/>
        <c:minorTickMark val="none"/>
        <c:tickLblPos val="high"/>
        <c:spPr>
          <a:ln>
            <a:noFill/>
          </a:ln>
        </c:spPr>
        <c:crossAx val="133310336"/>
        <c:crosses val="autoZero"/>
        <c:crossBetween val="between"/>
        <c:majorUnit val="25"/>
      </c:valAx>
      <c:spPr>
        <a:ln>
          <a:noFill/>
        </a:ln>
      </c:spPr>
    </c:plotArea>
    <c:legend>
      <c:legendPos val="r"/>
      <c:layout>
        <c:manualLayout>
          <c:xMode val="edge"/>
          <c:yMode val="edge"/>
          <c:x val="0.80710026790692613"/>
          <c:y val="0.28912167624616542"/>
          <c:w val="0.15496734694042019"/>
          <c:h val="0.306483148373086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54451065458931"/>
          <c:y val="6.3250209355522211E-2"/>
          <c:w val="0.58648455493740648"/>
          <c:h val="0.90596705390412924"/>
        </c:manualLayout>
      </c:layout>
      <c:barChart>
        <c:barDir val="bar"/>
        <c:grouping val="clustered"/>
        <c:varyColors val="0"/>
        <c:ser>
          <c:idx val="0"/>
          <c:order val="0"/>
          <c:tx>
            <c:strRef>
              <c:f>'sex with FSW'!$B$2</c:f>
              <c:strCache>
                <c:ptCount val="1"/>
                <c:pt idx="0">
                  <c:v>Had sex with FSW</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with FSW'!$A$3:$A$9</c:f>
              <c:strCache>
                <c:ptCount val="7"/>
                <c:pt idx="0">
                  <c:v>Dhaka,Bangladesh (2015)</c:v>
                </c:pt>
                <c:pt idx="1">
                  <c:v>Pokhara, Nepal (2017)</c:v>
                </c:pt>
                <c:pt idx="2">
                  <c:v>Ho Chi Minh City,Viet Nam (2009)*</c:v>
                </c:pt>
                <c:pt idx="3">
                  <c:v>Hanoi,Viet Nam (2009)*</c:v>
                </c:pt>
                <c:pt idx="4">
                  <c:v>Pakistan (2011)</c:v>
                </c:pt>
                <c:pt idx="5">
                  <c:v>Shenzhen,China (2008)</c:v>
                </c:pt>
                <c:pt idx="6">
                  <c:v>Manila City, Philippines (2015)**</c:v>
                </c:pt>
              </c:strCache>
            </c:strRef>
          </c:cat>
          <c:val>
            <c:numRef>
              <c:f>'sex with FSW'!$B$3:$B$9</c:f>
              <c:numCache>
                <c:formatCode>General</c:formatCode>
                <c:ptCount val="7"/>
                <c:pt idx="0" formatCode="0">
                  <c:v>1.1000000000000001</c:v>
                </c:pt>
                <c:pt idx="2" formatCode="0">
                  <c:v>18.3</c:v>
                </c:pt>
                <c:pt idx="3" formatCode="0">
                  <c:v>19.8</c:v>
                </c:pt>
                <c:pt idx="4" formatCode="0">
                  <c:v>39.5</c:v>
                </c:pt>
              </c:numCache>
            </c:numRef>
          </c:val>
          <c:extLst>
            <c:ext xmlns:c16="http://schemas.microsoft.com/office/drawing/2014/chart" uri="{C3380CC4-5D6E-409C-BE32-E72D297353CC}">
              <c16:uniqueId val="{00000000-B160-47B4-8AD3-9C44207555B5}"/>
            </c:ext>
          </c:extLst>
        </c:ser>
        <c:ser>
          <c:idx val="1"/>
          <c:order val="1"/>
          <c:tx>
            <c:strRef>
              <c:f>'sex with FSW'!$C$2</c:f>
              <c:strCache>
                <c:ptCount val="1"/>
                <c:pt idx="0">
                  <c:v>Sold sex to female </c:v>
                </c:pt>
              </c:strCache>
            </c:strRef>
          </c:tx>
          <c:spPr>
            <a:solidFill>
              <a:schemeClr val="bg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with FSW'!$A$3:$A$9</c:f>
              <c:strCache>
                <c:ptCount val="7"/>
                <c:pt idx="0">
                  <c:v>Dhaka,Bangladesh (2015)</c:v>
                </c:pt>
                <c:pt idx="1">
                  <c:v>Pokhara, Nepal (2017)</c:v>
                </c:pt>
                <c:pt idx="2">
                  <c:v>Ho Chi Minh City,Viet Nam (2009)*</c:v>
                </c:pt>
                <c:pt idx="3">
                  <c:v>Hanoi,Viet Nam (2009)*</c:v>
                </c:pt>
                <c:pt idx="4">
                  <c:v>Pakistan (2011)</c:v>
                </c:pt>
                <c:pt idx="5">
                  <c:v>Shenzhen,China (2008)</c:v>
                </c:pt>
                <c:pt idx="6">
                  <c:v>Manila City, Philippines (2015)**</c:v>
                </c:pt>
              </c:strCache>
            </c:strRef>
          </c:cat>
          <c:val>
            <c:numRef>
              <c:f>'sex with FSW'!$C$3:$C$9</c:f>
              <c:numCache>
                <c:formatCode>General</c:formatCode>
                <c:ptCount val="7"/>
                <c:pt idx="0" formatCode="0">
                  <c:v>0.5</c:v>
                </c:pt>
                <c:pt idx="1">
                  <c:v>26</c:v>
                </c:pt>
                <c:pt idx="2" formatCode="0">
                  <c:v>9.6</c:v>
                </c:pt>
                <c:pt idx="3" formatCode="0">
                  <c:v>14.3</c:v>
                </c:pt>
                <c:pt idx="5" formatCode="0">
                  <c:v>32</c:v>
                </c:pt>
                <c:pt idx="6" formatCode="0">
                  <c:v>79</c:v>
                </c:pt>
              </c:numCache>
            </c:numRef>
          </c:val>
          <c:extLst>
            <c:ext xmlns:c16="http://schemas.microsoft.com/office/drawing/2014/chart" uri="{C3380CC4-5D6E-409C-BE32-E72D297353CC}">
              <c16:uniqueId val="{00000001-B160-47B4-8AD3-9C44207555B5}"/>
            </c:ext>
          </c:extLst>
        </c:ser>
        <c:dLbls>
          <c:showLegendKey val="0"/>
          <c:showVal val="0"/>
          <c:showCatName val="0"/>
          <c:showSerName val="0"/>
          <c:showPercent val="0"/>
          <c:showBubbleSize val="0"/>
        </c:dLbls>
        <c:gapWidth val="48"/>
        <c:axId val="133451136"/>
        <c:axId val="133452928"/>
      </c:barChart>
      <c:catAx>
        <c:axId val="133451136"/>
        <c:scaling>
          <c:orientation val="maxMin"/>
        </c:scaling>
        <c:delete val="0"/>
        <c:axPos val="l"/>
        <c:numFmt formatCode="General" sourceLinked="0"/>
        <c:majorTickMark val="out"/>
        <c:minorTickMark val="none"/>
        <c:tickLblPos val="nextTo"/>
        <c:crossAx val="133452928"/>
        <c:crosses val="autoZero"/>
        <c:auto val="1"/>
        <c:lblAlgn val="ctr"/>
        <c:lblOffset val="100"/>
        <c:noMultiLvlLbl val="0"/>
      </c:catAx>
      <c:valAx>
        <c:axId val="133452928"/>
        <c:scaling>
          <c:orientation val="minMax"/>
          <c:max val="80"/>
        </c:scaling>
        <c:delete val="0"/>
        <c:axPos val="t"/>
        <c:title>
          <c:tx>
            <c:rich>
              <a:bodyPr/>
              <a:lstStyle/>
              <a:p>
                <a:pPr>
                  <a:defRPr/>
                </a:pPr>
                <a:r>
                  <a:rPr lang="en-US" dirty="0"/>
                  <a:t>%</a:t>
                </a:r>
              </a:p>
            </c:rich>
          </c:tx>
          <c:layout>
            <c:manualLayout>
              <c:xMode val="edge"/>
              <c:yMode val="edge"/>
              <c:x val="0.97188057536090766"/>
              <c:y val="0"/>
            </c:manualLayout>
          </c:layout>
          <c:overlay val="0"/>
        </c:title>
        <c:numFmt formatCode="0" sourceLinked="1"/>
        <c:majorTickMark val="out"/>
        <c:minorTickMark val="none"/>
        <c:tickLblPos val="nextTo"/>
        <c:crossAx val="133451136"/>
        <c:crosses val="autoZero"/>
        <c:crossBetween val="between"/>
        <c:majorUnit val="20"/>
      </c:valAx>
    </c:plotArea>
    <c:legend>
      <c:legendPos val="r"/>
      <c:layout>
        <c:manualLayout>
          <c:xMode val="edge"/>
          <c:yMode val="edge"/>
          <c:x val="0.716361839425249"/>
          <c:y val="0.20869274483128708"/>
          <c:w val="0.26569651983112985"/>
          <c:h val="0.234024965294755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810011850535131E-2"/>
          <c:y val="7.5688225538971809E-2"/>
          <c:w val="0.91718998814946495"/>
          <c:h val="0.65463199933587646"/>
        </c:manualLayout>
      </c:layout>
      <c:barChart>
        <c:barDir val="col"/>
        <c:grouping val="clustered"/>
        <c:varyColors val="0"/>
        <c:ser>
          <c:idx val="0"/>
          <c:order val="0"/>
          <c:tx>
            <c:strRef>
              <c:f>'Inject drugs'!$C$2</c:f>
              <c:strCache>
                <c:ptCount val="1"/>
                <c:pt idx="0">
                  <c:v>Inject drugs</c:v>
                </c:pt>
              </c:strCache>
            </c:strRef>
          </c:tx>
          <c:spPr>
            <a:solidFill>
              <a:srgbClr val="00AEE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4FE-400C-8BAB-B7739B8434AC}"/>
                </c:ext>
              </c:extLst>
            </c:dLbl>
            <c:dLbl>
              <c:idx val="2"/>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9DC-443C-8688-06F105E0D79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'Inject drugs'!$A$3:$B$6</c:f>
              <c:multiLvlStrCache>
                <c:ptCount val="4"/>
                <c:lvl>
                  <c:pt idx="0">
                    <c:v>Dhaka</c:v>
                  </c:pt>
                  <c:pt idx="1">
                    <c:v>Quezon</c:v>
                  </c:pt>
                  <c:pt idx="2">
                    <c:v>Kathmandu</c:v>
                  </c:pt>
                </c:lvl>
                <c:lvl>
                  <c:pt idx="0">
                    <c:v>Bangladesh
 (2015) </c:v>
                  </c:pt>
                  <c:pt idx="1">
                    <c:v>*Philippines
 (2013)</c:v>
                  </c:pt>
                  <c:pt idx="2">
                    <c:v>Nepal
 (2017)</c:v>
                  </c:pt>
                  <c:pt idx="3">
                    <c:v>Pakistan (2016)</c:v>
                  </c:pt>
                </c:lvl>
              </c:multiLvlStrCache>
            </c:multiLvlStrRef>
          </c:cat>
          <c:val>
            <c:numRef>
              <c:f>'Inject drugs'!$C$3:$C$6</c:f>
              <c:numCache>
                <c:formatCode>0</c:formatCode>
                <c:ptCount val="4"/>
                <c:pt idx="0" formatCode="General">
                  <c:v>0</c:v>
                </c:pt>
                <c:pt idx="1">
                  <c:v>2.2000000000000002</c:v>
                </c:pt>
                <c:pt idx="2" formatCode="0.0">
                  <c:v>0.4</c:v>
                </c:pt>
                <c:pt idx="3" formatCode="General">
                  <c:v>4.4000000000000004</c:v>
                </c:pt>
              </c:numCache>
            </c:numRef>
          </c:val>
          <c:extLst>
            <c:ext xmlns:c16="http://schemas.microsoft.com/office/drawing/2014/chart" uri="{C3380CC4-5D6E-409C-BE32-E72D297353CC}">
              <c16:uniqueId val="{00000000-0DB9-4541-A49A-6D5AF0C1481A}"/>
            </c:ext>
          </c:extLst>
        </c:ser>
        <c:ser>
          <c:idx val="1"/>
          <c:order val="1"/>
          <c:tx>
            <c:strRef>
              <c:f>'Inject drugs'!$D$2</c:f>
              <c:strCache>
                <c:ptCount val="1"/>
                <c:pt idx="0">
                  <c:v>Had sex with PWID</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'Inject drugs'!$A$3:$B$6</c:f>
              <c:multiLvlStrCache>
                <c:ptCount val="4"/>
                <c:lvl>
                  <c:pt idx="0">
                    <c:v>Dhaka</c:v>
                  </c:pt>
                  <c:pt idx="1">
                    <c:v>Quezon</c:v>
                  </c:pt>
                  <c:pt idx="2">
                    <c:v>Kathmandu</c:v>
                  </c:pt>
                </c:lvl>
                <c:lvl>
                  <c:pt idx="0">
                    <c:v>Bangladesh
 (2015) </c:v>
                  </c:pt>
                  <c:pt idx="1">
                    <c:v>*Philippines
 (2013)</c:v>
                  </c:pt>
                  <c:pt idx="2">
                    <c:v>Nepal
 (2017)</c:v>
                  </c:pt>
                  <c:pt idx="3">
                    <c:v>Pakistan (2016)</c:v>
                  </c:pt>
                </c:lvl>
              </c:multiLvlStrCache>
            </c:multiLvlStrRef>
          </c:cat>
          <c:val>
            <c:numRef>
              <c:f>'Inject drugs'!$D$3:$D$6</c:f>
              <c:numCache>
                <c:formatCode>General</c:formatCode>
                <c:ptCount val="4"/>
                <c:pt idx="0">
                  <c:v>2.5</c:v>
                </c:pt>
                <c:pt idx="3">
                  <c:v>4.0999999999999996</c:v>
                </c:pt>
              </c:numCache>
            </c:numRef>
          </c:val>
          <c:extLst>
            <c:ext xmlns:c16="http://schemas.microsoft.com/office/drawing/2014/chart" uri="{C3380CC4-5D6E-409C-BE32-E72D297353CC}">
              <c16:uniqueId val="{00000001-0DB9-4541-A49A-6D5AF0C1481A}"/>
            </c:ext>
          </c:extLst>
        </c:ser>
        <c:dLbls>
          <c:showLegendKey val="0"/>
          <c:showVal val="0"/>
          <c:showCatName val="0"/>
          <c:showSerName val="0"/>
          <c:showPercent val="0"/>
          <c:showBubbleSize val="0"/>
        </c:dLbls>
        <c:gapWidth val="100"/>
        <c:axId val="133219072"/>
        <c:axId val="133220608"/>
      </c:barChart>
      <c:catAx>
        <c:axId val="133219072"/>
        <c:scaling>
          <c:orientation val="minMax"/>
        </c:scaling>
        <c:delete val="0"/>
        <c:axPos val="b"/>
        <c:numFmt formatCode="General" sourceLinked="0"/>
        <c:majorTickMark val="out"/>
        <c:minorTickMark val="none"/>
        <c:tickLblPos val="nextTo"/>
        <c:crossAx val="133220608"/>
        <c:crosses val="autoZero"/>
        <c:auto val="1"/>
        <c:lblAlgn val="ctr"/>
        <c:lblOffset val="100"/>
        <c:noMultiLvlLbl val="0"/>
      </c:catAx>
      <c:valAx>
        <c:axId val="133220608"/>
        <c:scaling>
          <c:orientation val="minMax"/>
          <c:max val="10"/>
          <c:min val="0"/>
        </c:scaling>
        <c:delete val="0"/>
        <c:axPos val="l"/>
        <c:title>
          <c:tx>
            <c:rich>
              <a:bodyPr rot="0" vert="horz"/>
              <a:lstStyle/>
              <a:p>
                <a:pPr>
                  <a:defRPr/>
                </a:pPr>
                <a:r>
                  <a:rPr lang="en-GB"/>
                  <a:t>%</a:t>
                </a:r>
              </a:p>
            </c:rich>
          </c:tx>
          <c:layout>
            <c:manualLayout>
              <c:xMode val="edge"/>
              <c:yMode val="edge"/>
              <c:x val="4.5710198866792569E-3"/>
              <c:y val="3.9744672484595005E-2"/>
            </c:manualLayout>
          </c:layout>
          <c:overlay val="0"/>
        </c:title>
        <c:numFmt formatCode="General" sourceLinked="1"/>
        <c:majorTickMark val="out"/>
        <c:minorTickMark val="none"/>
        <c:tickLblPos val="nextTo"/>
        <c:crossAx val="133219072"/>
        <c:crosses val="autoZero"/>
        <c:crossBetween val="between"/>
        <c:majorUnit val="2"/>
      </c:valAx>
    </c:plotArea>
    <c:legend>
      <c:legendPos val="t"/>
      <c:layout>
        <c:manualLayout>
          <c:xMode val="edge"/>
          <c:yMode val="edge"/>
          <c:x val="0.22159923002127405"/>
          <c:y val="6.6340139262261205E-2"/>
          <c:w val="0.5535859088277777"/>
          <c:h val="7.1255794518222532E-2"/>
        </c:manualLayout>
      </c:layout>
      <c:overlay val="0"/>
    </c:legend>
    <c:plotVisOnly val="1"/>
    <c:dispBlanksAs val="gap"/>
    <c:showDLblsOverMax val="0"/>
  </c:chart>
  <c:txPr>
    <a:bodyPr/>
    <a:lstStyle/>
    <a:p>
      <a:pPr>
        <a:defRPr sz="13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234246540257662E-2"/>
          <c:y val="4.915335494123841E-2"/>
          <c:w val="0.92576575345974221"/>
          <c:h val="0.67946767991962242"/>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Knowledge!$B$3:$C$8</c:f>
              <c:multiLvlStrCache>
                <c:ptCount val="6"/>
                <c:lvl>
                  <c:pt idx="0">
                    <c:v>Dhaka</c:v>
                  </c:pt>
                  <c:pt idx="1">
                    <c:v>Kathmandu</c:v>
                  </c:pt>
                  <c:pt idx="2">
                    <c:v>Terai</c:v>
                  </c:pt>
                  <c:pt idx="3">
                    <c:v>Pasay</c:v>
                  </c:pt>
                  <c:pt idx="4">
                    <c:v>Quezon</c:v>
                  </c:pt>
                  <c:pt idx="5">
                    <c:v>Angeles</c:v>
                  </c:pt>
                </c:lvl>
                <c:lvl>
                  <c:pt idx="0">
                    <c:v>Bangladesh 
(2015)</c:v>
                  </c:pt>
                  <c:pt idx="1">
                    <c:v>* Nepal 
(2017-18)</c:v>
                  </c:pt>
                  <c:pt idx="3">
                    <c:v>** Philippines 
(2015)</c:v>
                  </c:pt>
                </c:lvl>
              </c:multiLvlStrCache>
            </c:multiLvlStrRef>
          </c:cat>
          <c:val>
            <c:numRef>
              <c:f>Knowledge!$D$3:$D$8</c:f>
              <c:numCache>
                <c:formatCode>0</c:formatCode>
                <c:ptCount val="6"/>
                <c:pt idx="0">
                  <c:v>37.200000000000003</c:v>
                </c:pt>
                <c:pt idx="1">
                  <c:v>53.9</c:v>
                </c:pt>
                <c:pt idx="2">
                  <c:v>41.5</c:v>
                </c:pt>
                <c:pt idx="3">
                  <c:v>60</c:v>
                </c:pt>
                <c:pt idx="4">
                  <c:v>60</c:v>
                </c:pt>
                <c:pt idx="5">
                  <c:v>54</c:v>
                </c:pt>
              </c:numCache>
            </c:numRef>
          </c:val>
          <c:extLst>
            <c:ext xmlns:c16="http://schemas.microsoft.com/office/drawing/2014/chart" uri="{C3380CC4-5D6E-409C-BE32-E72D297353CC}">
              <c16:uniqueId val="{00000000-08E9-422F-A3E7-98F7009DDAD8}"/>
            </c:ext>
          </c:extLst>
        </c:ser>
        <c:dLbls>
          <c:showLegendKey val="0"/>
          <c:showVal val="0"/>
          <c:showCatName val="0"/>
          <c:showSerName val="0"/>
          <c:showPercent val="0"/>
          <c:showBubbleSize val="0"/>
        </c:dLbls>
        <c:gapWidth val="150"/>
        <c:axId val="133499520"/>
        <c:axId val="133501312"/>
      </c:barChart>
      <c:catAx>
        <c:axId val="133499520"/>
        <c:scaling>
          <c:orientation val="minMax"/>
        </c:scaling>
        <c:delete val="0"/>
        <c:axPos val="b"/>
        <c:numFmt formatCode="General" sourceLinked="0"/>
        <c:majorTickMark val="out"/>
        <c:minorTickMark val="none"/>
        <c:tickLblPos val="nextTo"/>
        <c:crossAx val="133501312"/>
        <c:crosses val="autoZero"/>
        <c:auto val="1"/>
        <c:lblAlgn val="ctr"/>
        <c:lblOffset val="100"/>
        <c:noMultiLvlLbl val="0"/>
      </c:catAx>
      <c:valAx>
        <c:axId val="133501312"/>
        <c:scaling>
          <c:orientation val="minMax"/>
          <c:max val="100"/>
          <c:min val="0"/>
        </c:scaling>
        <c:delete val="0"/>
        <c:axPos val="l"/>
        <c:majorGridlines>
          <c:spPr>
            <a:ln>
              <a:noFill/>
            </a:ln>
          </c:spPr>
        </c:majorGridlines>
        <c:title>
          <c:tx>
            <c:rich>
              <a:bodyPr rot="0" vert="horz"/>
              <a:lstStyle/>
              <a:p>
                <a:pPr>
                  <a:defRPr/>
                </a:pPr>
                <a:r>
                  <a:rPr lang="en-US"/>
                  <a:t>%</a:t>
                </a:r>
              </a:p>
            </c:rich>
          </c:tx>
          <c:layout>
            <c:manualLayout>
              <c:xMode val="edge"/>
              <c:yMode val="edge"/>
              <c:x val="2.8776405169052781E-4"/>
              <c:y val="2.0560517430430435E-2"/>
            </c:manualLayout>
          </c:layout>
          <c:overlay val="0"/>
        </c:title>
        <c:numFmt formatCode="0" sourceLinked="1"/>
        <c:majorTickMark val="out"/>
        <c:minorTickMark val="none"/>
        <c:tickLblPos val="nextTo"/>
        <c:crossAx val="13349952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t>
            </a:r>
          </a:p>
        </c:rich>
      </c:tx>
      <c:layout>
        <c:manualLayout>
          <c:xMode val="edge"/>
          <c:yMode val="edge"/>
          <c:x val="0.96240072494541107"/>
          <c:y val="7.7773967143747319E-2"/>
        </c:manualLayout>
      </c:layout>
      <c:overlay val="0"/>
    </c:title>
    <c:autoTitleDeleted val="0"/>
    <c:plotArea>
      <c:layout>
        <c:manualLayout>
          <c:layoutTarget val="inner"/>
          <c:xMode val="edge"/>
          <c:yMode val="edge"/>
          <c:x val="0.23444798968338929"/>
          <c:y val="0.18369245204639098"/>
          <c:w val="0.71004104424534342"/>
          <c:h val="0.77413228240340448"/>
        </c:manualLayout>
      </c:layout>
      <c:barChart>
        <c:barDir val="bar"/>
        <c:grouping val="stacked"/>
        <c:varyColors val="0"/>
        <c:ser>
          <c:idx val="0"/>
          <c:order val="0"/>
          <c:tx>
            <c:strRef>
              <c:f>'MSW Testing_2016'!$E$2</c:f>
              <c:strCache>
                <c:ptCount val="1"/>
                <c:pt idx="0">
                  <c:v>HIV testing </c:v>
                </c:pt>
              </c:strCache>
            </c:strRef>
          </c:tx>
          <c:spPr>
            <a:solidFill>
              <a:srgbClr val="F78E1E"/>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'MSW Testing_2016'!$D$3:$D$15</c:f>
              <c:strCache>
                <c:ptCount val="5"/>
                <c:pt idx="0">
                  <c:v>Philippines (2015)</c:v>
                </c:pt>
                <c:pt idx="1">
                  <c:v>Bangladesh (2015)</c:v>
                </c:pt>
                <c:pt idx="2">
                  <c:v>Pakistan (2020) *</c:v>
                </c:pt>
                <c:pt idx="3">
                  <c:v>Thailand (2018)</c:v>
                </c:pt>
                <c:pt idx="4">
                  <c:v>Nepal (2017) **</c:v>
                </c:pt>
              </c:strCache>
            </c:strRef>
          </c:cat>
          <c:val>
            <c:numRef>
              <c:f>'MSW Testing_2016'!$E$3:$E$15</c:f>
              <c:numCache>
                <c:formatCode>0</c:formatCode>
                <c:ptCount val="5"/>
                <c:pt idx="0">
                  <c:v>33.799999999999997</c:v>
                </c:pt>
                <c:pt idx="1">
                  <c:v>36.5</c:v>
                </c:pt>
                <c:pt idx="2">
                  <c:v>64.099999999999994</c:v>
                </c:pt>
                <c:pt idx="3">
                  <c:v>69</c:v>
                </c:pt>
                <c:pt idx="4">
                  <c:v>90</c:v>
                </c:pt>
              </c:numCache>
            </c:numRef>
          </c:val>
          <c:extLst>
            <c:ext xmlns:c16="http://schemas.microsoft.com/office/drawing/2014/chart" uri="{C3380CC4-5D6E-409C-BE32-E72D297353CC}">
              <c16:uniqueId val="{00000000-8725-4F2E-8772-8BECA19DA2B4}"/>
            </c:ext>
          </c:extLst>
        </c:ser>
        <c:dLbls>
          <c:showLegendKey val="0"/>
          <c:showVal val="0"/>
          <c:showCatName val="0"/>
          <c:showSerName val="0"/>
          <c:showPercent val="0"/>
          <c:showBubbleSize val="0"/>
        </c:dLbls>
        <c:gapWidth val="38"/>
        <c:overlap val="100"/>
        <c:axId val="136807168"/>
        <c:axId val="136808704"/>
      </c:barChart>
      <c:catAx>
        <c:axId val="136807168"/>
        <c:scaling>
          <c:orientation val="maxMin"/>
        </c:scaling>
        <c:delete val="0"/>
        <c:axPos val="l"/>
        <c:numFmt formatCode="General" sourceLinked="0"/>
        <c:majorTickMark val="out"/>
        <c:minorTickMark val="none"/>
        <c:tickLblPos val="nextTo"/>
        <c:crossAx val="136808704"/>
        <c:crosses val="autoZero"/>
        <c:auto val="1"/>
        <c:lblAlgn val="ctr"/>
        <c:lblOffset val="100"/>
        <c:noMultiLvlLbl val="0"/>
      </c:catAx>
      <c:valAx>
        <c:axId val="136808704"/>
        <c:scaling>
          <c:orientation val="minMax"/>
          <c:max val="100"/>
          <c:min val="0"/>
        </c:scaling>
        <c:delete val="0"/>
        <c:axPos val="t"/>
        <c:numFmt formatCode="0" sourceLinked="1"/>
        <c:majorTickMark val="out"/>
        <c:minorTickMark val="none"/>
        <c:tickLblPos val="nextTo"/>
        <c:crossAx val="13680716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3170789782733"/>
          <c:y val="4.278679998812164E-2"/>
          <c:w val="0.87236734128107851"/>
          <c:h val="0.80138488016127241"/>
        </c:manualLayout>
      </c:layout>
      <c:barChart>
        <c:barDir val="col"/>
        <c:grouping val="clustered"/>
        <c:varyColors val="0"/>
        <c:ser>
          <c:idx val="0"/>
          <c:order val="0"/>
          <c:spPr>
            <a:solidFill>
              <a:srgbClr val="00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'[1]MSW Px coverage'!$E$3:$E$6</c:f>
              <c:strCache>
                <c:ptCount val="4"/>
                <c:pt idx="0">
                  <c:v>Pakistan
(2016)</c:v>
                </c:pt>
                <c:pt idx="1">
                  <c:v>Bangladesh
(2015)</c:v>
                </c:pt>
                <c:pt idx="2">
                  <c:v>Philippines
(2015)</c:v>
                </c:pt>
                <c:pt idx="3">
                  <c:v>Thailand
(2018)</c:v>
                </c:pt>
              </c:strCache>
            </c:strRef>
          </c:cat>
          <c:val>
            <c:numRef>
              <c:f>'[1]MSW Px coverage'!$F$3:$F$6</c:f>
              <c:numCache>
                <c:formatCode>0</c:formatCode>
                <c:ptCount val="4"/>
                <c:pt idx="0">
                  <c:v>0.8</c:v>
                </c:pt>
                <c:pt idx="1">
                  <c:v>18.600000000000001</c:v>
                </c:pt>
                <c:pt idx="2">
                  <c:v>50.11</c:v>
                </c:pt>
                <c:pt idx="3">
                  <c:v>74.33</c:v>
                </c:pt>
              </c:numCache>
            </c:numRef>
          </c:val>
          <c:extLst>
            <c:ext xmlns:c16="http://schemas.microsoft.com/office/drawing/2014/chart" uri="{C3380CC4-5D6E-409C-BE32-E72D297353CC}">
              <c16:uniqueId val="{00000000-065F-4BB8-B238-7D5402A37D23}"/>
            </c:ext>
          </c:extLst>
        </c:ser>
        <c:dLbls>
          <c:showLegendKey val="0"/>
          <c:showVal val="0"/>
          <c:showCatName val="0"/>
          <c:showSerName val="0"/>
          <c:showPercent val="0"/>
          <c:showBubbleSize val="0"/>
        </c:dLbls>
        <c:gapWidth val="219"/>
        <c:overlap val="-27"/>
        <c:axId val="453955400"/>
        <c:axId val="645610160"/>
      </c:barChart>
      <c:catAx>
        <c:axId val="45395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5610160"/>
        <c:crosses val="autoZero"/>
        <c:auto val="1"/>
        <c:lblAlgn val="ctr"/>
        <c:lblOffset val="100"/>
        <c:noMultiLvlLbl val="0"/>
      </c:catAx>
      <c:valAx>
        <c:axId val="645610160"/>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0307964475578088E-3"/>
              <c:y val="2.768551462864751E-3"/>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3955400"/>
        <c:crosses val="autoZero"/>
        <c:crossBetween val="between"/>
        <c:majorUnit val="4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MSW!$D$3</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MSW!$D$4:$D$12</c:f>
              <c:numCache>
                <c:formatCode>General</c:formatCode>
                <c:ptCount val="9"/>
                <c:pt idx="0" formatCode="0">
                  <c:v>11.6</c:v>
                </c:pt>
                <c:pt idx="3" formatCode="0">
                  <c:v>15.4</c:v>
                </c:pt>
              </c:numCache>
            </c:numRef>
          </c:val>
          <c:extLst>
            <c:ext xmlns:c16="http://schemas.microsoft.com/office/drawing/2014/chart" uri="{C3380CC4-5D6E-409C-BE32-E72D297353CC}">
              <c16:uniqueId val="{00000000-F54D-43CD-9B3E-217F0F1D284E}"/>
            </c:ext>
          </c:extLst>
        </c:ser>
        <c:ser>
          <c:idx val="1"/>
          <c:order val="1"/>
          <c:tx>
            <c:strRef>
              <c:f>MSW!$E$3</c:f>
              <c:strCache>
                <c:ptCount val="1"/>
                <c:pt idx="0">
                  <c:v>Nepal (Kathmandu, 2017)*</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MSW!$E$4:$E$12</c:f>
              <c:numCache>
                <c:formatCode>General</c:formatCode>
                <c:ptCount val="9"/>
                <c:pt idx="2" formatCode="0">
                  <c:v>17.3</c:v>
                </c:pt>
                <c:pt idx="6" formatCode="0">
                  <c:v>9.1</c:v>
                </c:pt>
              </c:numCache>
            </c:numRef>
          </c:val>
          <c:extLst>
            <c:ext xmlns:c16="http://schemas.microsoft.com/office/drawing/2014/chart" uri="{C3380CC4-5D6E-409C-BE32-E72D297353CC}">
              <c16:uniqueId val="{00000001-F54D-43CD-9B3E-217F0F1D284E}"/>
            </c:ext>
          </c:extLst>
        </c:ser>
        <c:ser>
          <c:idx val="2"/>
          <c:order val="2"/>
          <c:tx>
            <c:strRef>
              <c:f>MSW!$F$3</c:f>
              <c:strCache>
                <c:ptCount val="1"/>
                <c:pt idx="0">
                  <c:v>Nepal (Terai Highway Districts, 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MSW!$F$4:$F$12</c:f>
              <c:numCache>
                <c:formatCode>0</c:formatCode>
                <c:ptCount val="9"/>
                <c:pt idx="1">
                  <c:v>18.2</c:v>
                </c:pt>
                <c:pt idx="5">
                  <c:v>11.2</c:v>
                </c:pt>
              </c:numCache>
            </c:numRef>
          </c:val>
          <c:extLst>
            <c:ext xmlns:c16="http://schemas.microsoft.com/office/drawing/2014/chart" uri="{C3380CC4-5D6E-409C-BE32-E72D297353CC}">
              <c16:uniqueId val="{00000002-F54D-43CD-9B3E-217F0F1D284E}"/>
            </c:ext>
          </c:extLst>
        </c:ser>
        <c:ser>
          <c:idx val="3"/>
          <c:order val="3"/>
          <c:tx>
            <c:strRef>
              <c:f>MSW!$G$3</c:f>
              <c:strCache>
                <c:ptCount val="1"/>
                <c:pt idx="0">
                  <c:v>Pakistan (2016-17)**</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MSW!$C$4:$C$12</c:f>
              <c:strCache>
                <c:ptCount val="9"/>
                <c:pt idx="0">
                  <c:v>Raped</c:v>
                </c:pt>
                <c:pt idx="3">
                  <c:v>Beaten</c:v>
                </c:pt>
                <c:pt idx="6">
                  <c:v>Forced to have sex </c:v>
                </c:pt>
                <c:pt idx="7">
                  <c:v>Arrested (last year)</c:v>
                </c:pt>
                <c:pt idx="8">
                  <c:v>Ever denied health care</c:v>
                </c:pt>
              </c:strCache>
            </c:strRef>
          </c:cat>
          <c:val>
            <c:numRef>
              <c:f>MSW!$G$4:$G$12</c:f>
              <c:numCache>
                <c:formatCode>General</c:formatCode>
                <c:ptCount val="9"/>
                <c:pt idx="4" formatCode="0">
                  <c:v>52.5</c:v>
                </c:pt>
                <c:pt idx="7" formatCode="0">
                  <c:v>19.899999999999999</c:v>
                </c:pt>
                <c:pt idx="8" formatCode="0">
                  <c:v>6.7</c:v>
                </c:pt>
              </c:numCache>
            </c:numRef>
          </c:val>
          <c:extLst>
            <c:ext xmlns:c16="http://schemas.microsoft.com/office/drawing/2014/chart" uri="{C3380CC4-5D6E-409C-BE32-E72D297353CC}">
              <c16:uniqueId val="{00000003-F54D-43CD-9B3E-217F0F1D284E}"/>
            </c:ext>
          </c:extLst>
        </c:ser>
        <c:dLbls>
          <c:dLblPos val="inBase"/>
          <c:showLegendKey val="0"/>
          <c:showVal val="1"/>
          <c:showCatName val="0"/>
          <c:showSerName val="0"/>
          <c:showPercent val="0"/>
          <c:showBubbleSize val="0"/>
        </c:dLbls>
        <c:gapWidth val="0"/>
        <c:overlap val="90"/>
        <c:axId val="605810264"/>
        <c:axId val="605803048"/>
      </c:barChart>
      <c:catAx>
        <c:axId val="605810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5803048"/>
        <c:crosses val="autoZero"/>
        <c:auto val="1"/>
        <c:lblAlgn val="ctr"/>
        <c:lblOffset val="100"/>
        <c:noMultiLvlLbl val="0"/>
      </c:catAx>
      <c:valAx>
        <c:axId val="605803048"/>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66466251571816815"/>
              <c:y val="0.870927820406111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5810264"/>
        <c:crosses val="autoZero"/>
        <c:crossBetween val="between"/>
        <c:majorUnit val="15"/>
      </c:valAx>
      <c:spPr>
        <a:noFill/>
        <a:ln>
          <a:noFill/>
        </a:ln>
        <a:effectLst/>
      </c:spPr>
    </c:plotArea>
    <c:legend>
      <c:legendPos val="r"/>
      <c:layout>
        <c:manualLayout>
          <c:xMode val="edge"/>
          <c:yMode val="edge"/>
          <c:x val="0.71259267741445143"/>
          <c:y val="4.3162764928098618E-2"/>
          <c:w val="0.27595294497082018"/>
          <c:h val="0.8593300653297173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1D9-43DB-84A1-261DA3444539}"/>
              </c:ext>
            </c:extLst>
          </c:dPt>
          <c:dPt>
            <c:idx val="1"/>
            <c:bubble3D val="0"/>
            <c:spPr>
              <a:noFill/>
              <a:ln w="50800">
                <a:solidFill>
                  <a:sysClr val="window" lastClr="FFFFFF"/>
                </a:solidFill>
              </a:ln>
              <a:effectLst/>
            </c:spPr>
            <c:extLst>
              <c:ext xmlns:c16="http://schemas.microsoft.com/office/drawing/2014/chart" uri="{C3380CC4-5D6E-409C-BE32-E72D297353CC}">
                <c16:uniqueId val="{00000003-61D9-43DB-84A1-261DA3444539}"/>
              </c:ext>
            </c:extLst>
          </c:dPt>
          <c:val>
            <c:numRef>
              <c:f>Sheet1!$B$15:$B$16</c:f>
              <c:numCache>
                <c:formatCode>General</c:formatCode>
                <c:ptCount val="2"/>
                <c:pt idx="0">
                  <c:v>98</c:v>
                </c:pt>
                <c:pt idx="1">
                  <c:v>2</c:v>
                </c:pt>
              </c:numCache>
            </c:numRef>
          </c:val>
          <c:extLst>
            <c:ext xmlns:c16="http://schemas.microsoft.com/office/drawing/2014/chart" uri="{C3380CC4-5D6E-409C-BE32-E72D297353CC}">
              <c16:uniqueId val="{00000004-61D9-43DB-84A1-261DA344453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970741780373737E-2"/>
          <c:y val="3.2790959844036301E-2"/>
          <c:w val="0.92681000834781035"/>
          <c:h val="0.600702839154726"/>
        </c:manualLayout>
      </c:layout>
      <c:barChart>
        <c:barDir val="col"/>
        <c:grouping val="clustered"/>
        <c:varyColors val="0"/>
        <c:ser>
          <c:idx val="0"/>
          <c:order val="0"/>
          <c:tx>
            <c:strRef>
              <c:f>'MSM who sold sex'!$B$2</c:f>
              <c:strCache>
                <c:ptCount val="1"/>
                <c:pt idx="0">
                  <c:v>Ever</c:v>
                </c:pt>
              </c:strCache>
            </c:strRef>
          </c:tx>
          <c:spPr>
            <a:solidFill>
              <a:srgbClr val="009999"/>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Cambodia (2014) *</c:v>
                </c:pt>
                <c:pt idx="8">
                  <c:v>Mongolia (2011)</c:v>
                </c:pt>
                <c:pt idx="9">
                  <c:v>Viet Nam (2016)</c:v>
                </c:pt>
                <c:pt idx="10">
                  <c:v>Philippines (2018) **</c:v>
                </c:pt>
                <c:pt idx="11">
                  <c:v>Indonesia (2011)</c:v>
                </c:pt>
                <c:pt idx="12">
                  <c:v>Kabul, Afghanistan (2012)</c:v>
                </c:pt>
              </c:strCache>
            </c:strRef>
          </c:cat>
          <c:val>
            <c:numRef>
              <c:f>'MSM who sold sex'!$B$3:$B$15</c:f>
              <c:numCache>
                <c:formatCode>0</c:formatCode>
                <c:ptCount val="13"/>
                <c:pt idx="0" formatCode="General">
                  <c:v>15.9</c:v>
                </c:pt>
                <c:pt idx="1">
                  <c:v>25</c:v>
                </c:pt>
                <c:pt idx="2">
                  <c:v>46.2</c:v>
                </c:pt>
                <c:pt idx="3" formatCode="General">
                  <c:v>48</c:v>
                </c:pt>
                <c:pt idx="4">
                  <c:v>51.6</c:v>
                </c:pt>
                <c:pt idx="5" formatCode="General">
                  <c:v>57</c:v>
                </c:pt>
                <c:pt idx="6">
                  <c:v>81.8</c:v>
                </c:pt>
              </c:numCache>
            </c:numRef>
          </c:val>
          <c:extLst>
            <c:ext xmlns:c16="http://schemas.microsoft.com/office/drawing/2014/chart" uri="{C3380CC4-5D6E-409C-BE32-E72D297353CC}">
              <c16:uniqueId val="{00000000-D172-43C0-BD6A-47D4706899CA}"/>
            </c:ext>
          </c:extLst>
        </c:ser>
        <c:ser>
          <c:idx val="1"/>
          <c:order val="1"/>
          <c:tx>
            <c:strRef>
              <c:f>'MSM who sold sex'!$C$2</c:f>
              <c:strCache>
                <c:ptCount val="1"/>
                <c:pt idx="0">
                  <c:v> last 12 months</c:v>
                </c:pt>
              </c:strCache>
            </c:strRef>
          </c:tx>
          <c:spPr>
            <a:solidFill>
              <a:srgbClr val="FF5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Cambodia (2014) *</c:v>
                </c:pt>
                <c:pt idx="8">
                  <c:v>Mongolia (2011)</c:v>
                </c:pt>
                <c:pt idx="9">
                  <c:v>Viet Nam (2016)</c:v>
                </c:pt>
                <c:pt idx="10">
                  <c:v>Philippines (2018) **</c:v>
                </c:pt>
                <c:pt idx="11">
                  <c:v>Indonesia (2011)</c:v>
                </c:pt>
                <c:pt idx="12">
                  <c:v>Kabul, Afghanistan (2012)</c:v>
                </c:pt>
              </c:strCache>
            </c:strRef>
          </c:cat>
          <c:val>
            <c:numRef>
              <c:f>'MSM who sold sex'!$C$3:$C$15</c:f>
              <c:numCache>
                <c:formatCode>General</c:formatCode>
                <c:ptCount val="13"/>
                <c:pt idx="7">
                  <c:v>1.8</c:v>
                </c:pt>
                <c:pt idx="8" formatCode="0">
                  <c:v>4</c:v>
                </c:pt>
                <c:pt idx="9" formatCode="0">
                  <c:v>20.7</c:v>
                </c:pt>
                <c:pt idx="10">
                  <c:v>37</c:v>
                </c:pt>
                <c:pt idx="11" formatCode="0">
                  <c:v>49</c:v>
                </c:pt>
                <c:pt idx="12" formatCode="0">
                  <c:v>57.5</c:v>
                </c:pt>
              </c:numCache>
            </c:numRef>
          </c:val>
          <c:extLst>
            <c:ext xmlns:c16="http://schemas.microsoft.com/office/drawing/2014/chart" uri="{C3380CC4-5D6E-409C-BE32-E72D297353CC}">
              <c16:uniqueId val="{00000001-D172-43C0-BD6A-47D4706899CA}"/>
            </c:ext>
          </c:extLst>
        </c:ser>
        <c:dLbls>
          <c:dLblPos val="outEnd"/>
          <c:showLegendKey val="0"/>
          <c:showVal val="1"/>
          <c:showCatName val="0"/>
          <c:showSerName val="0"/>
          <c:showPercent val="0"/>
          <c:showBubbleSize val="0"/>
        </c:dLbls>
        <c:gapWidth val="40"/>
        <c:overlap val="86"/>
        <c:axId val="316814848"/>
        <c:axId val="316816384"/>
      </c:barChart>
      <c:catAx>
        <c:axId val="316814848"/>
        <c:scaling>
          <c:orientation val="minMax"/>
        </c:scaling>
        <c:delete val="0"/>
        <c:axPos val="b"/>
        <c:numFmt formatCode="General" sourceLinked="0"/>
        <c:majorTickMark val="out"/>
        <c:minorTickMark val="none"/>
        <c:tickLblPos val="nextTo"/>
        <c:txPr>
          <a:bodyPr rot="-2280000"/>
          <a:lstStyle/>
          <a:p>
            <a:pPr>
              <a:defRPr/>
            </a:pPr>
            <a:endParaRPr lang="en-US"/>
          </a:p>
        </c:txPr>
        <c:crossAx val="316816384"/>
        <c:crosses val="autoZero"/>
        <c:auto val="1"/>
        <c:lblAlgn val="ctr"/>
        <c:lblOffset val="100"/>
        <c:noMultiLvlLbl val="0"/>
      </c:catAx>
      <c:valAx>
        <c:axId val="316816384"/>
        <c:scaling>
          <c:orientation val="minMax"/>
          <c:max val="100"/>
        </c:scaling>
        <c:delete val="0"/>
        <c:axPos val="l"/>
        <c:title>
          <c:tx>
            <c:rich>
              <a:bodyPr rot="0" vert="horz"/>
              <a:lstStyle/>
              <a:p>
                <a:pPr>
                  <a:defRPr/>
                </a:pPr>
                <a:r>
                  <a:rPr lang="en-GB"/>
                  <a:t>%</a:t>
                </a:r>
              </a:p>
            </c:rich>
          </c:tx>
          <c:layout>
            <c:manualLayout>
              <c:xMode val="edge"/>
              <c:yMode val="edge"/>
              <c:x val="2.6856379794630934E-2"/>
              <c:y val="6.6448742382825378E-5"/>
            </c:manualLayout>
          </c:layout>
          <c:overlay val="0"/>
        </c:title>
        <c:numFmt formatCode="General" sourceLinked="1"/>
        <c:majorTickMark val="out"/>
        <c:minorTickMark val="none"/>
        <c:tickLblPos val="nextTo"/>
        <c:crossAx val="316814848"/>
        <c:crosses val="autoZero"/>
        <c:crossBetween val="between"/>
        <c:majorUnit val="25"/>
      </c:valAx>
    </c:plotArea>
    <c:legend>
      <c:legendPos val="t"/>
      <c:layout>
        <c:manualLayout>
          <c:xMode val="edge"/>
          <c:yMode val="edge"/>
          <c:x val="0.11405695034541168"/>
          <c:y val="6.0818713450292397E-2"/>
          <c:w val="0.8451699575473115"/>
          <c:h val="5.0254086660220104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183742610808669E-2"/>
          <c:y val="5.1706782726280869E-2"/>
          <c:w val="0.9333350986912986"/>
          <c:h val="0.73875507417594333"/>
        </c:manualLayout>
      </c:layout>
      <c:barChart>
        <c:barDir val="col"/>
        <c:grouping val="clustered"/>
        <c:varyColors val="0"/>
        <c:ser>
          <c:idx val="0"/>
          <c:order val="0"/>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_MSW'!$A$4:$A$10</c:f>
              <c:strCache>
                <c:ptCount val="7"/>
                <c:pt idx="0">
                  <c:v>Philippines
 (2015)</c:v>
                </c:pt>
                <c:pt idx="1">
                  <c:v>Dhaka,
Bangladesh
 (2016)</c:v>
                </c:pt>
                <c:pt idx="2">
                  <c:v>Pokhara,
Nepal
(2017)</c:v>
                </c:pt>
                <c:pt idx="3">
                  <c:v>Pakistan
 (2016)</c:v>
                </c:pt>
                <c:pt idx="4">
                  <c:v> Thailand *
 (2018)</c:v>
                </c:pt>
                <c:pt idx="5">
                  <c:v>Terai,
Nepal
(2018)</c:v>
                </c:pt>
                <c:pt idx="6">
                  <c:v>Kathmandu, 
Nepal 
(2017)</c:v>
                </c:pt>
              </c:strCache>
            </c:strRef>
          </c:cat>
          <c:val>
            <c:numRef>
              <c:f>'HIV prev _MSW'!$B$4:$B$10</c:f>
              <c:numCache>
                <c:formatCode>General</c:formatCode>
                <c:ptCount val="7"/>
                <c:pt idx="0">
                  <c:v>0.4</c:v>
                </c:pt>
                <c:pt idx="1">
                  <c:v>0.6</c:v>
                </c:pt>
                <c:pt idx="2">
                  <c:v>1.6</c:v>
                </c:pt>
                <c:pt idx="3">
                  <c:v>3.7</c:v>
                </c:pt>
                <c:pt idx="4" formatCode="0.0">
                  <c:v>3.81</c:v>
                </c:pt>
                <c:pt idx="5">
                  <c:v>6.9</c:v>
                </c:pt>
                <c:pt idx="6">
                  <c:v>7.4</c:v>
                </c:pt>
              </c:numCache>
            </c:numRef>
          </c:val>
          <c:extLst>
            <c:ext xmlns:c16="http://schemas.microsoft.com/office/drawing/2014/chart" uri="{C3380CC4-5D6E-409C-BE32-E72D297353CC}">
              <c16:uniqueId val="{00000000-9342-48D4-A086-BC374DA8C708}"/>
            </c:ext>
          </c:extLst>
        </c:ser>
        <c:dLbls>
          <c:showLegendKey val="0"/>
          <c:showVal val="0"/>
          <c:showCatName val="0"/>
          <c:showSerName val="0"/>
          <c:showPercent val="0"/>
          <c:showBubbleSize val="0"/>
        </c:dLbls>
        <c:gapWidth val="65"/>
        <c:axId val="131009920"/>
        <c:axId val="131028096"/>
      </c:barChart>
      <c:scatterChart>
        <c:scatterStyle val="smoothMarker"/>
        <c:varyColors val="0"/>
        <c:ser>
          <c:idx val="1"/>
          <c:order val="1"/>
          <c:tx>
            <c:strRef>
              <c:f>'HIV prev _MSW'!$B$17</c:f>
              <c:strCache>
                <c:ptCount val="1"/>
                <c:pt idx="0">
                  <c:v>threshold</c:v>
                </c:pt>
              </c:strCache>
            </c:strRef>
          </c:tx>
          <c:spPr>
            <a:ln>
              <a:solidFill>
                <a:srgbClr val="E31837"/>
              </a:solidFill>
              <a:prstDash val="dash"/>
            </a:ln>
          </c:spPr>
          <c:marker>
            <c:symbol val="none"/>
          </c:marker>
          <c:xVal>
            <c:numRef>
              <c:f>'HIV prev _MSW'!$A$18:$A$19</c:f>
              <c:numCache>
                <c:formatCode>General</c:formatCode>
                <c:ptCount val="2"/>
                <c:pt idx="0">
                  <c:v>0</c:v>
                </c:pt>
                <c:pt idx="1">
                  <c:v>1</c:v>
                </c:pt>
              </c:numCache>
            </c:numRef>
          </c:xVal>
          <c:yVal>
            <c:numRef>
              <c:f>'HIV prev _MSW'!$B$18:$B$19</c:f>
              <c:numCache>
                <c:formatCode>General</c:formatCode>
                <c:ptCount val="2"/>
                <c:pt idx="0">
                  <c:v>5</c:v>
                </c:pt>
                <c:pt idx="1">
                  <c:v>5</c:v>
                </c:pt>
              </c:numCache>
            </c:numRef>
          </c:yVal>
          <c:smooth val="1"/>
          <c:extLst>
            <c:ext xmlns:c16="http://schemas.microsoft.com/office/drawing/2014/chart" uri="{C3380CC4-5D6E-409C-BE32-E72D297353CC}">
              <c16:uniqueId val="{00000000-F443-4221-84AC-427308C171CF}"/>
            </c:ext>
          </c:extLst>
        </c:ser>
        <c:dLbls>
          <c:showLegendKey val="0"/>
          <c:showVal val="0"/>
          <c:showCatName val="0"/>
          <c:showSerName val="0"/>
          <c:showPercent val="0"/>
          <c:showBubbleSize val="0"/>
        </c:dLbls>
        <c:axId val="131035904"/>
        <c:axId val="131030016"/>
      </c:scatterChart>
      <c:catAx>
        <c:axId val="131009920"/>
        <c:scaling>
          <c:orientation val="minMax"/>
        </c:scaling>
        <c:delete val="0"/>
        <c:axPos val="b"/>
        <c:numFmt formatCode="General" sourceLinked="0"/>
        <c:majorTickMark val="out"/>
        <c:minorTickMark val="none"/>
        <c:tickLblPos val="nextTo"/>
        <c:crossAx val="131028096"/>
        <c:crosses val="autoZero"/>
        <c:auto val="1"/>
        <c:lblAlgn val="ctr"/>
        <c:lblOffset val="100"/>
        <c:noMultiLvlLbl val="0"/>
      </c:catAx>
      <c:valAx>
        <c:axId val="131028096"/>
        <c:scaling>
          <c:orientation val="minMax"/>
          <c:max val="20"/>
          <c:min val="0"/>
        </c:scaling>
        <c:delete val="0"/>
        <c:axPos val="l"/>
        <c:title>
          <c:tx>
            <c:rich>
              <a:bodyPr rot="0" vert="horz"/>
              <a:lstStyle/>
              <a:p>
                <a:pPr>
                  <a:defRPr/>
                </a:pPr>
                <a:r>
                  <a:rPr lang="en-GB"/>
                  <a:t>%</a:t>
                </a:r>
              </a:p>
            </c:rich>
          </c:tx>
          <c:layout>
            <c:manualLayout>
              <c:xMode val="edge"/>
              <c:yMode val="edge"/>
              <c:x val="6.9814715297086382E-4"/>
              <c:y val="2.8386470187065065E-3"/>
            </c:manualLayout>
          </c:layout>
          <c:overlay val="0"/>
        </c:title>
        <c:numFmt formatCode="General" sourceLinked="1"/>
        <c:majorTickMark val="out"/>
        <c:minorTickMark val="none"/>
        <c:tickLblPos val="nextTo"/>
        <c:crossAx val="131009920"/>
        <c:crosses val="autoZero"/>
        <c:crossBetween val="between"/>
        <c:majorUnit val="5"/>
      </c:valAx>
      <c:valAx>
        <c:axId val="131030016"/>
        <c:scaling>
          <c:orientation val="minMax"/>
          <c:max val="20"/>
          <c:min val="0"/>
        </c:scaling>
        <c:delete val="1"/>
        <c:axPos val="r"/>
        <c:numFmt formatCode="General" sourceLinked="1"/>
        <c:majorTickMark val="out"/>
        <c:minorTickMark val="none"/>
        <c:tickLblPos val="nextTo"/>
        <c:crossAx val="131035904"/>
        <c:crosses val="max"/>
        <c:crossBetween val="midCat"/>
      </c:valAx>
      <c:valAx>
        <c:axId val="131035904"/>
        <c:scaling>
          <c:orientation val="minMax"/>
          <c:max val="1"/>
          <c:min val="0"/>
        </c:scaling>
        <c:delete val="1"/>
        <c:axPos val="t"/>
        <c:numFmt formatCode="General" sourceLinked="1"/>
        <c:majorTickMark val="out"/>
        <c:minorTickMark val="none"/>
        <c:tickLblPos val="nextTo"/>
        <c:crossAx val="13103001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84037319479796E-2"/>
          <c:y val="5.9623607223729232E-2"/>
          <c:w val="0.94261596268052006"/>
          <c:h val="0.7771568143622779"/>
        </c:manualLayout>
      </c:layout>
      <c:barChart>
        <c:barDir val="col"/>
        <c:grouping val="clustered"/>
        <c:varyColors val="0"/>
        <c:ser>
          <c:idx val="0"/>
          <c:order val="0"/>
          <c:tx>
            <c:strRef>
              <c:f>FSW_MSW_TG!$B$2</c:f>
              <c:strCache>
                <c:ptCount val="1"/>
                <c:pt idx="0">
                  <c:v>FSW </c:v>
                </c:pt>
              </c:strCache>
            </c:strRef>
          </c:tx>
          <c:spPr>
            <a:solidFill>
              <a:srgbClr val="00A99A"/>
            </a:solidFill>
            <a:ln>
              <a:noFill/>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FSW_MSW_TG!$A$3:$A$8</c:f>
              <c:strCache>
                <c:ptCount val="6"/>
                <c:pt idx="0">
                  <c:v>Bangladesh* 
(2016)</c:v>
                </c:pt>
                <c:pt idx="1">
                  <c:v>Nepal**
 (2017)</c:v>
                </c:pt>
                <c:pt idx="2">
                  <c:v>Pakistan
 (2016)</c:v>
                </c:pt>
                <c:pt idx="3">
                  <c:v>PNG ***
(2016)</c:v>
                </c:pt>
                <c:pt idx="4">
                  <c:v>Philippines****
 (2018)</c:v>
                </c:pt>
                <c:pt idx="5">
                  <c:v>Thailand++
(2019)</c:v>
                </c:pt>
              </c:strCache>
            </c:strRef>
          </c:cat>
          <c:val>
            <c:numRef>
              <c:f>FSW_MSW_TG!$B$3:$B$8</c:f>
              <c:numCache>
                <c:formatCode>General</c:formatCode>
                <c:ptCount val="6"/>
                <c:pt idx="0">
                  <c:v>0.2</c:v>
                </c:pt>
                <c:pt idx="1">
                  <c:v>2.2000000000000002</c:v>
                </c:pt>
                <c:pt idx="2">
                  <c:v>2.1</c:v>
                </c:pt>
                <c:pt idx="3">
                  <c:v>14.9</c:v>
                </c:pt>
                <c:pt idx="4">
                  <c:v>0.1</c:v>
                </c:pt>
                <c:pt idx="5">
                  <c:v>2.8</c:v>
                </c:pt>
              </c:numCache>
            </c:numRef>
          </c:val>
          <c:extLst>
            <c:ext xmlns:c16="http://schemas.microsoft.com/office/drawing/2014/chart" uri="{C3380CC4-5D6E-409C-BE32-E72D297353CC}">
              <c16:uniqueId val="{00000000-F81D-42DE-A230-E32BCBD862EE}"/>
            </c:ext>
          </c:extLst>
        </c:ser>
        <c:ser>
          <c:idx val="1"/>
          <c:order val="1"/>
          <c:tx>
            <c:strRef>
              <c:f>FSW_MSW_TG!$C$2</c:f>
              <c:strCache>
                <c:ptCount val="1"/>
                <c:pt idx="0">
                  <c:v>MSW</c:v>
                </c:pt>
              </c:strCache>
            </c:strRef>
          </c:tx>
          <c:spPr>
            <a:solidFill>
              <a:srgbClr val="CDC884"/>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FSW_MSW_TG!$A$3:$A$8</c:f>
              <c:strCache>
                <c:ptCount val="6"/>
                <c:pt idx="0">
                  <c:v>Bangladesh* 
(2016)</c:v>
                </c:pt>
                <c:pt idx="1">
                  <c:v>Nepal**
 (2017)</c:v>
                </c:pt>
                <c:pt idx="2">
                  <c:v>Pakistan
 (2016)</c:v>
                </c:pt>
                <c:pt idx="3">
                  <c:v>PNG ***
(2016)</c:v>
                </c:pt>
                <c:pt idx="4">
                  <c:v>Philippines****
 (2018)</c:v>
                </c:pt>
                <c:pt idx="5">
                  <c:v>Thailand++
(2019)</c:v>
                </c:pt>
              </c:strCache>
            </c:strRef>
          </c:cat>
          <c:val>
            <c:numRef>
              <c:f>FSW_MSW_TG!$C$3:$C$8</c:f>
              <c:numCache>
                <c:formatCode>General</c:formatCode>
                <c:ptCount val="6"/>
                <c:pt idx="0">
                  <c:v>0.6</c:v>
                </c:pt>
                <c:pt idx="1">
                  <c:v>7.4</c:v>
                </c:pt>
                <c:pt idx="2">
                  <c:v>3.7</c:v>
                </c:pt>
                <c:pt idx="3">
                  <c:v>8.8000000000000007</c:v>
                </c:pt>
                <c:pt idx="4">
                  <c:v>0.4</c:v>
                </c:pt>
                <c:pt idx="5">
                  <c:v>3.8</c:v>
                </c:pt>
              </c:numCache>
            </c:numRef>
          </c:val>
          <c:extLst>
            <c:ext xmlns:c16="http://schemas.microsoft.com/office/drawing/2014/chart" uri="{C3380CC4-5D6E-409C-BE32-E72D297353CC}">
              <c16:uniqueId val="{00000001-F81D-42DE-A230-E32BCBD862EE}"/>
            </c:ext>
          </c:extLst>
        </c:ser>
        <c:dLbls>
          <c:dLblPos val="outEnd"/>
          <c:showLegendKey val="0"/>
          <c:showVal val="1"/>
          <c:showCatName val="0"/>
          <c:showSerName val="0"/>
          <c:showPercent val="0"/>
          <c:showBubbleSize val="0"/>
        </c:dLbls>
        <c:gapWidth val="150"/>
        <c:axId val="52478720"/>
        <c:axId val="52480256"/>
      </c:barChart>
      <c:scatterChart>
        <c:scatterStyle val="lineMarker"/>
        <c:varyColors val="0"/>
        <c:ser>
          <c:idx val="2"/>
          <c:order val="2"/>
          <c:tx>
            <c:strRef>
              <c:f>FSW_MSW_TG!$D$13</c:f>
              <c:strCache>
                <c:ptCount val="1"/>
                <c:pt idx="0">
                  <c:v>targ</c:v>
                </c:pt>
              </c:strCache>
            </c:strRef>
          </c:tx>
          <c:spPr>
            <a:ln w="19050">
              <a:solidFill>
                <a:srgbClr val="E31837"/>
              </a:solidFill>
              <a:prstDash val="dash"/>
            </a:ln>
          </c:spPr>
          <c:marker>
            <c:symbol val="none"/>
          </c:marker>
          <c:xVal>
            <c:numRef>
              <c:f>FSW_MSW_TG!$C$14:$C$15</c:f>
              <c:numCache>
                <c:formatCode>General</c:formatCode>
                <c:ptCount val="2"/>
                <c:pt idx="0">
                  <c:v>0</c:v>
                </c:pt>
                <c:pt idx="1">
                  <c:v>1</c:v>
                </c:pt>
              </c:numCache>
            </c:numRef>
          </c:xVal>
          <c:yVal>
            <c:numRef>
              <c:f>FSW_MSW_TG!$D$14:$D$15</c:f>
              <c:numCache>
                <c:formatCode>General</c:formatCode>
                <c:ptCount val="2"/>
                <c:pt idx="0">
                  <c:v>5</c:v>
                </c:pt>
                <c:pt idx="1">
                  <c:v>5</c:v>
                </c:pt>
              </c:numCache>
            </c:numRef>
          </c:yVal>
          <c:smooth val="0"/>
          <c:extLst>
            <c:ext xmlns:c16="http://schemas.microsoft.com/office/drawing/2014/chart" uri="{C3380CC4-5D6E-409C-BE32-E72D297353CC}">
              <c16:uniqueId val="{00000002-F81D-42DE-A230-E32BCBD862EE}"/>
            </c:ext>
          </c:extLst>
        </c:ser>
        <c:dLbls>
          <c:showLegendKey val="0"/>
          <c:showVal val="0"/>
          <c:showCatName val="0"/>
          <c:showSerName val="0"/>
          <c:showPercent val="0"/>
          <c:showBubbleSize val="0"/>
        </c:dLbls>
        <c:axId val="52513408"/>
        <c:axId val="52490624"/>
      </c:scatterChart>
      <c:catAx>
        <c:axId val="52478720"/>
        <c:scaling>
          <c:orientation val="minMax"/>
        </c:scaling>
        <c:delete val="0"/>
        <c:axPos val="b"/>
        <c:numFmt formatCode="General" sourceLinked="0"/>
        <c:majorTickMark val="out"/>
        <c:minorTickMark val="none"/>
        <c:tickLblPos val="nextTo"/>
        <c:crossAx val="52480256"/>
        <c:crosses val="autoZero"/>
        <c:auto val="1"/>
        <c:lblAlgn val="ctr"/>
        <c:lblOffset val="100"/>
        <c:noMultiLvlLbl val="0"/>
      </c:catAx>
      <c:valAx>
        <c:axId val="52480256"/>
        <c:scaling>
          <c:orientation val="minMax"/>
          <c:max val="25"/>
          <c:min val="0"/>
        </c:scaling>
        <c:delete val="0"/>
        <c:axPos val="l"/>
        <c:majorGridlines>
          <c:spPr>
            <a:ln w="3175">
              <a:solidFill>
                <a:schemeClr val="bg1">
                  <a:lumMod val="85000"/>
                </a:schemeClr>
              </a:solidFill>
              <a:prstDash val="dashDot"/>
            </a:ln>
          </c:spPr>
        </c:majorGridlines>
        <c:title>
          <c:tx>
            <c:rich>
              <a:bodyPr rot="0" vert="horz"/>
              <a:lstStyle/>
              <a:p>
                <a:pPr>
                  <a:defRPr/>
                </a:pPr>
                <a:r>
                  <a:rPr lang="en-GB"/>
                  <a:t>%</a:t>
                </a:r>
              </a:p>
            </c:rich>
          </c:tx>
          <c:layout>
            <c:manualLayout>
              <c:xMode val="edge"/>
              <c:yMode val="edge"/>
              <c:x val="1.4070281353037151E-3"/>
              <c:y val="2.0418395021101311E-2"/>
            </c:manualLayout>
          </c:layout>
          <c:overlay val="0"/>
        </c:title>
        <c:numFmt formatCode="General" sourceLinked="1"/>
        <c:majorTickMark val="out"/>
        <c:minorTickMark val="none"/>
        <c:tickLblPos val="nextTo"/>
        <c:crossAx val="52478720"/>
        <c:crosses val="autoZero"/>
        <c:crossBetween val="between"/>
        <c:majorUnit val="5"/>
      </c:valAx>
      <c:valAx>
        <c:axId val="52490624"/>
        <c:scaling>
          <c:orientation val="minMax"/>
          <c:max val="25"/>
          <c:min val="0"/>
        </c:scaling>
        <c:delete val="1"/>
        <c:axPos val="r"/>
        <c:numFmt formatCode="General" sourceLinked="1"/>
        <c:majorTickMark val="out"/>
        <c:minorTickMark val="none"/>
        <c:tickLblPos val="nextTo"/>
        <c:crossAx val="52513408"/>
        <c:crosses val="max"/>
        <c:crossBetween val="midCat"/>
        <c:majorUnit val="5"/>
      </c:valAx>
      <c:valAx>
        <c:axId val="52513408"/>
        <c:scaling>
          <c:orientation val="minMax"/>
          <c:max val="1"/>
          <c:min val="0"/>
        </c:scaling>
        <c:delete val="1"/>
        <c:axPos val="t"/>
        <c:numFmt formatCode="General" sourceLinked="1"/>
        <c:majorTickMark val="out"/>
        <c:minorTickMark val="none"/>
        <c:tickLblPos val="nextTo"/>
        <c:crossAx val="52490624"/>
        <c:crosses val="max"/>
        <c:crossBetween val="midCat"/>
        <c:majorUnit val="0.2"/>
      </c:valAx>
    </c:plotArea>
    <c:legend>
      <c:legendPos val="t"/>
      <c:legendEntry>
        <c:idx val="2"/>
        <c:delete val="1"/>
      </c:legendEntry>
      <c:layout>
        <c:manualLayout>
          <c:xMode val="edge"/>
          <c:yMode val="edge"/>
          <c:x val="0.71251246985212358"/>
          <c:y val="0.11136164513964845"/>
          <c:w val="0.14719782482923147"/>
          <c:h val="7.034943953432126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597325666266949"/>
          <c:y val="5.0925925925925923E-2"/>
          <c:w val="0.52727883806230291"/>
          <c:h val="0.82087962962962968"/>
        </c:manualLayout>
      </c:layout>
      <c:barChart>
        <c:barDir val="bar"/>
        <c:grouping val="clustered"/>
        <c:varyColors val="0"/>
        <c:ser>
          <c:idx val="0"/>
          <c:order val="0"/>
          <c:spPr>
            <a:solidFill>
              <a:srgbClr val="00AEEF"/>
            </a:solidFill>
          </c:spPr>
          <c:invertIfNegative val="0"/>
          <c:dLbls>
            <c:dLbl>
              <c:idx val="7"/>
              <c:numFmt formatCode="#,##0" sourceLinked="0"/>
              <c:spPr/>
              <c:txPr>
                <a:bodyPr/>
                <a:lstStyle/>
                <a:p>
                  <a:pPr>
                    <a:defRPr>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201-40AF-82CC-14605C7B29BF}"/>
                </c:ext>
              </c:extLst>
            </c:dLbl>
            <c:spPr>
              <a:noFill/>
              <a:ln>
                <a:noFill/>
              </a:ln>
              <a:effectLst/>
            </c:spPr>
            <c:txPr>
              <a:bodyPr/>
              <a:lstStyle/>
              <a:p>
                <a:pPr>
                  <a:defRPr>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'STI-2014'!$B$4:$B$11</c:f>
              <c:strCache>
                <c:ptCount val="8"/>
                <c:pt idx="0">
                  <c:v>Dhanka, Bangladesh (2015)</c:v>
                </c:pt>
                <c:pt idx="1">
                  <c:v>Manila City, Philippines (2015)</c:v>
                </c:pt>
                <c:pt idx="2">
                  <c:v>Kathmandu, Nepal (2017)</c:v>
                </c:pt>
                <c:pt idx="3">
                  <c:v>Indonesia (2018)</c:v>
                </c:pt>
                <c:pt idx="4">
                  <c:v>Shenzen, China (2014)</c:v>
                </c:pt>
                <c:pt idx="5">
                  <c:v>Port Moresby, PNG (2010)</c:v>
                </c:pt>
                <c:pt idx="6">
                  <c:v>Thailand (2018)</c:v>
                </c:pt>
                <c:pt idx="7">
                  <c:v>Eastern Terai, Nepal (2016)</c:v>
                </c:pt>
              </c:strCache>
            </c:strRef>
          </c:cat>
          <c:val>
            <c:numRef>
              <c:f>'STI-2014'!$C$4:$C$11</c:f>
              <c:numCache>
                <c:formatCode>0.0</c:formatCode>
                <c:ptCount val="8"/>
                <c:pt idx="0" formatCode="General">
                  <c:v>1.2</c:v>
                </c:pt>
                <c:pt idx="1">
                  <c:v>1.26</c:v>
                </c:pt>
                <c:pt idx="2" formatCode="General">
                  <c:v>1.6</c:v>
                </c:pt>
                <c:pt idx="3" formatCode="General">
                  <c:v>3.2</c:v>
                </c:pt>
                <c:pt idx="4" formatCode="General">
                  <c:v>4.5</c:v>
                </c:pt>
                <c:pt idx="5" formatCode="General">
                  <c:v>6.5</c:v>
                </c:pt>
                <c:pt idx="6" formatCode="General">
                  <c:v>7.6</c:v>
                </c:pt>
                <c:pt idx="7" formatCode="0">
                  <c:v>20.97</c:v>
                </c:pt>
              </c:numCache>
            </c:numRef>
          </c:val>
          <c:extLst>
            <c:ext xmlns:c16="http://schemas.microsoft.com/office/drawing/2014/chart" uri="{C3380CC4-5D6E-409C-BE32-E72D297353CC}">
              <c16:uniqueId val="{00000001-1107-49CB-8618-5C2006AF4203}"/>
            </c:ext>
          </c:extLst>
        </c:ser>
        <c:dLbls>
          <c:showLegendKey val="0"/>
          <c:showVal val="0"/>
          <c:showCatName val="0"/>
          <c:showSerName val="0"/>
          <c:showPercent val="0"/>
          <c:showBubbleSize val="0"/>
        </c:dLbls>
        <c:gapWidth val="47"/>
        <c:axId val="242128000"/>
        <c:axId val="242129536"/>
      </c:barChart>
      <c:catAx>
        <c:axId val="242128000"/>
        <c:scaling>
          <c:orientation val="minMax"/>
        </c:scaling>
        <c:delete val="0"/>
        <c:axPos val="l"/>
        <c:numFmt formatCode="General" sourceLinked="0"/>
        <c:majorTickMark val="out"/>
        <c:minorTickMark val="none"/>
        <c:tickLblPos val="nextTo"/>
        <c:crossAx val="242129536"/>
        <c:crosses val="autoZero"/>
        <c:auto val="1"/>
        <c:lblAlgn val="ctr"/>
        <c:lblOffset val="100"/>
        <c:noMultiLvlLbl val="0"/>
      </c:catAx>
      <c:valAx>
        <c:axId val="242129536"/>
        <c:scaling>
          <c:orientation val="minMax"/>
        </c:scaling>
        <c:delete val="0"/>
        <c:axPos val="b"/>
        <c:title>
          <c:tx>
            <c:rich>
              <a:bodyPr/>
              <a:lstStyle/>
              <a:p>
                <a:pPr>
                  <a:defRPr/>
                </a:pPr>
                <a:r>
                  <a:rPr lang="en-GB"/>
                  <a:t>%</a:t>
                </a:r>
              </a:p>
            </c:rich>
          </c:tx>
          <c:layout>
            <c:manualLayout>
              <c:xMode val="edge"/>
              <c:yMode val="edge"/>
              <c:x val="0.96855085229975268"/>
              <c:y val="0.87869173828304936"/>
            </c:manualLayout>
          </c:layout>
          <c:overlay val="0"/>
        </c:title>
        <c:numFmt formatCode="0" sourceLinked="0"/>
        <c:majorTickMark val="out"/>
        <c:minorTickMark val="none"/>
        <c:tickLblPos val="nextTo"/>
        <c:crossAx val="24212800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c:spPr>
          <c:invertIfNegative val="0"/>
          <c:dPt>
            <c:idx val="0"/>
            <c:invertIfNegative val="0"/>
            <c:bubble3D val="0"/>
            <c:spPr>
              <a:solidFill>
                <a:srgbClr val="92AAF8"/>
              </a:solidFill>
            </c:spPr>
            <c:extLst>
              <c:ext xmlns:c16="http://schemas.microsoft.com/office/drawing/2014/chart" uri="{C3380CC4-5D6E-409C-BE32-E72D297353CC}">
                <c16:uniqueId val="{00000002-1437-4589-98BC-B280AE835C5C}"/>
              </c:ext>
            </c:extLst>
          </c:dPt>
          <c:dPt>
            <c:idx val="1"/>
            <c:invertIfNegative val="0"/>
            <c:bubble3D val="0"/>
            <c:spPr>
              <a:solidFill>
                <a:srgbClr val="92AAF8"/>
              </a:solidFill>
            </c:spPr>
            <c:extLst>
              <c:ext xmlns:c16="http://schemas.microsoft.com/office/drawing/2014/chart" uri="{C3380CC4-5D6E-409C-BE32-E72D297353CC}">
                <c16:uniqueId val="{00000003-1437-4589-98BC-B280AE835C5C}"/>
              </c:ext>
            </c:extLst>
          </c:dPt>
          <c:dPt>
            <c:idx val="2"/>
            <c:invertIfNegative val="0"/>
            <c:bubble3D val="0"/>
            <c:spPr>
              <a:solidFill>
                <a:srgbClr val="92AAF8"/>
              </a:solidFill>
            </c:spPr>
            <c:extLst>
              <c:ext xmlns:c16="http://schemas.microsoft.com/office/drawing/2014/chart" uri="{C3380CC4-5D6E-409C-BE32-E72D297353CC}">
                <c16:uniqueId val="{00000004-1437-4589-98BC-B280AE835C5C}"/>
              </c:ext>
            </c:extLst>
          </c:dPt>
          <c:dPt>
            <c:idx val="3"/>
            <c:invertIfNegative val="0"/>
            <c:bubble3D val="0"/>
            <c:spPr>
              <a:solidFill>
                <a:srgbClr val="88C540"/>
              </a:solidFill>
            </c:spPr>
            <c:extLst>
              <c:ext xmlns:c16="http://schemas.microsoft.com/office/drawing/2014/chart" uri="{C3380CC4-5D6E-409C-BE32-E72D297353CC}">
                <c16:uniqueId val="{00000001-1437-4589-98BC-B280AE835C5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duration of sex work'!$A$4:$B$7</c:f>
              <c:multiLvlStrCache>
                <c:ptCount val="4"/>
                <c:lvl>
                  <c:pt idx="0">
                    <c:v>Karachi</c:v>
                  </c:pt>
                  <c:pt idx="1">
                    <c:v>Lahore</c:v>
                  </c:pt>
                  <c:pt idx="2">
                    <c:v>National</c:v>
                  </c:pt>
                  <c:pt idx="3">
                    <c:v>Dhaka</c:v>
                  </c:pt>
                </c:lvl>
                <c:lvl>
                  <c:pt idx="0">
                    <c:v>Pakistan (2016)</c:v>
                  </c:pt>
                  <c:pt idx="3">
                    <c:v>Bangladesh (2015)</c:v>
                  </c:pt>
                </c:lvl>
              </c:multiLvlStrCache>
            </c:multiLvlStrRef>
          </c:cat>
          <c:val>
            <c:numRef>
              <c:f>'Mean duration of sex work'!$C$4:$C$7</c:f>
              <c:numCache>
                <c:formatCode>0</c:formatCode>
                <c:ptCount val="4"/>
                <c:pt idx="0">
                  <c:v>8.9</c:v>
                </c:pt>
                <c:pt idx="1">
                  <c:v>8.9</c:v>
                </c:pt>
                <c:pt idx="2">
                  <c:v>6.9</c:v>
                </c:pt>
                <c:pt idx="3">
                  <c:v>9.1999999999999993</c:v>
                </c:pt>
              </c:numCache>
            </c:numRef>
          </c:val>
          <c:extLst>
            <c:ext xmlns:c16="http://schemas.microsoft.com/office/drawing/2014/chart" uri="{C3380CC4-5D6E-409C-BE32-E72D297353CC}">
              <c16:uniqueId val="{00000000-1437-4589-98BC-B280AE835C5C}"/>
            </c:ext>
          </c:extLst>
        </c:ser>
        <c:dLbls>
          <c:dLblPos val="outEnd"/>
          <c:showLegendKey val="0"/>
          <c:showVal val="1"/>
          <c:showCatName val="0"/>
          <c:showSerName val="0"/>
          <c:showPercent val="0"/>
          <c:showBubbleSize val="0"/>
        </c:dLbls>
        <c:gapWidth val="159"/>
        <c:axId val="176167168"/>
        <c:axId val="176224896"/>
      </c:barChart>
      <c:catAx>
        <c:axId val="176167168"/>
        <c:scaling>
          <c:orientation val="minMax"/>
        </c:scaling>
        <c:delete val="0"/>
        <c:axPos val="b"/>
        <c:numFmt formatCode="General" sourceLinked="0"/>
        <c:majorTickMark val="out"/>
        <c:minorTickMark val="none"/>
        <c:tickLblPos val="nextTo"/>
        <c:crossAx val="176224896"/>
        <c:crosses val="autoZero"/>
        <c:auto val="1"/>
        <c:lblAlgn val="ctr"/>
        <c:lblOffset val="100"/>
        <c:noMultiLvlLbl val="0"/>
      </c:catAx>
      <c:valAx>
        <c:axId val="176224896"/>
        <c:scaling>
          <c:orientation val="minMax"/>
          <c:max val="10"/>
          <c:min val="0"/>
        </c:scaling>
        <c:delete val="0"/>
        <c:axPos val="l"/>
        <c:title>
          <c:tx>
            <c:rich>
              <a:bodyPr rot="-5400000" vert="horz"/>
              <a:lstStyle/>
              <a:p>
                <a:pPr>
                  <a:defRPr/>
                </a:pPr>
                <a:r>
                  <a:rPr lang="en-GB"/>
                  <a:t>Years</a:t>
                </a:r>
                <a:r>
                  <a:rPr lang="en-GB" baseline="0"/>
                  <a:t> (Mean)</a:t>
                </a:r>
                <a:endParaRPr lang="en-GB"/>
              </a:p>
            </c:rich>
          </c:tx>
          <c:layout>
            <c:manualLayout>
              <c:xMode val="edge"/>
              <c:yMode val="edge"/>
              <c:x val="3.9932410072433576E-3"/>
              <c:y val="2.792065053996268E-2"/>
            </c:manualLayout>
          </c:layout>
          <c:overlay val="0"/>
        </c:title>
        <c:numFmt formatCode="0" sourceLinked="1"/>
        <c:majorTickMark val="out"/>
        <c:minorTickMark val="none"/>
        <c:tickLblPos val="nextTo"/>
        <c:crossAx val="176167168"/>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609257304490237E-2"/>
          <c:y val="2.8733497204014368E-2"/>
          <c:w val="0.90588721301516806"/>
          <c:h val="0.50517027728103336"/>
        </c:manualLayout>
      </c:layout>
      <c:barChart>
        <c:barDir val="col"/>
        <c:grouping val="clustered"/>
        <c:varyColors val="0"/>
        <c:ser>
          <c:idx val="0"/>
          <c:order val="0"/>
          <c:spPr>
            <a:pattFill prst="pct70">
              <a:fgClr>
                <a:srgbClr val="00AEEF"/>
              </a:fgClr>
              <a:bgClr>
                <a:schemeClr val="bg1"/>
              </a:bgClr>
            </a:pattFill>
            <a:ln>
              <a:solidFill>
                <a:srgbClr val="00AEE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number of clients'!$A$4:$B$9</c:f>
              <c:multiLvlStrCache>
                <c:ptCount val="6"/>
                <c:lvl>
                  <c:pt idx="0">
                    <c:v>Dhaka</c:v>
                  </c:pt>
                  <c:pt idx="1">
                    <c:v>Manila</c:v>
                  </c:pt>
                  <c:pt idx="2">
                    <c:v>Pasay</c:v>
                  </c:pt>
                  <c:pt idx="3">
                    <c:v>Quezon</c:v>
                  </c:pt>
                  <c:pt idx="4">
                    <c:v>Terai Highway Districts</c:v>
                  </c:pt>
                </c:lvl>
                <c:lvl>
                  <c:pt idx="0">
                    <c:v>* Bangladesh 
(2015)</c:v>
                  </c:pt>
                  <c:pt idx="1">
                    <c:v>** Philippines
 (2015)</c:v>
                  </c:pt>
                  <c:pt idx="4">
                    <c:v>Nepal 
(2018)</c:v>
                  </c:pt>
                  <c:pt idx="5">
                    <c:v>Pakistan
(2016)</c:v>
                  </c:pt>
                </c:lvl>
              </c:multiLvlStrCache>
            </c:multiLvlStrRef>
          </c:cat>
          <c:val>
            <c:numRef>
              <c:f>'Mean number of clients'!$C$4:$C$9</c:f>
              <c:numCache>
                <c:formatCode>0</c:formatCode>
                <c:ptCount val="6"/>
                <c:pt idx="0">
                  <c:v>2.6</c:v>
                </c:pt>
                <c:pt idx="1">
                  <c:v>2</c:v>
                </c:pt>
                <c:pt idx="2">
                  <c:v>2</c:v>
                </c:pt>
                <c:pt idx="3">
                  <c:v>3</c:v>
                </c:pt>
                <c:pt idx="4">
                  <c:v>3</c:v>
                </c:pt>
                <c:pt idx="5">
                  <c:v>24</c:v>
                </c:pt>
              </c:numCache>
            </c:numRef>
          </c:val>
          <c:extLst>
            <c:ext xmlns:c16="http://schemas.microsoft.com/office/drawing/2014/chart" uri="{C3380CC4-5D6E-409C-BE32-E72D297353CC}">
              <c16:uniqueId val="{00000000-A0F0-46D1-804F-6F7E3B0AF9BB}"/>
            </c:ext>
          </c:extLst>
        </c:ser>
        <c:dLbls>
          <c:showLegendKey val="0"/>
          <c:showVal val="0"/>
          <c:showCatName val="0"/>
          <c:showSerName val="0"/>
          <c:showPercent val="0"/>
          <c:showBubbleSize val="0"/>
        </c:dLbls>
        <c:gapWidth val="100"/>
        <c:axId val="242152576"/>
        <c:axId val="242154112"/>
      </c:barChart>
      <c:catAx>
        <c:axId val="242152576"/>
        <c:scaling>
          <c:orientation val="minMax"/>
        </c:scaling>
        <c:delete val="0"/>
        <c:axPos val="b"/>
        <c:numFmt formatCode="General" sourceLinked="0"/>
        <c:majorTickMark val="out"/>
        <c:minorTickMark val="none"/>
        <c:tickLblPos val="nextTo"/>
        <c:crossAx val="242154112"/>
        <c:crosses val="autoZero"/>
        <c:auto val="1"/>
        <c:lblAlgn val="ctr"/>
        <c:lblOffset val="100"/>
        <c:noMultiLvlLbl val="0"/>
      </c:catAx>
      <c:valAx>
        <c:axId val="242154112"/>
        <c:scaling>
          <c:orientation val="minMax"/>
          <c:max val="25"/>
          <c:min val="0"/>
        </c:scaling>
        <c:delete val="0"/>
        <c:axPos val="l"/>
        <c:title>
          <c:tx>
            <c:rich>
              <a:bodyPr rot="-5400000" vert="horz"/>
              <a:lstStyle/>
              <a:p>
                <a:pPr>
                  <a:defRPr/>
                </a:pPr>
                <a:r>
                  <a:rPr lang="en-GB" dirty="0"/>
                  <a:t>Number of clients (mean)</a:t>
                </a:r>
              </a:p>
            </c:rich>
          </c:tx>
          <c:layout>
            <c:manualLayout>
              <c:xMode val="edge"/>
              <c:yMode val="edge"/>
              <c:x val="5.4563743831346203E-3"/>
              <c:y val="6.9162593045217199E-2"/>
            </c:manualLayout>
          </c:layout>
          <c:overlay val="0"/>
        </c:title>
        <c:numFmt formatCode="0" sourceLinked="1"/>
        <c:majorTickMark val="out"/>
        <c:minorTickMark val="none"/>
        <c:tickLblPos val="nextTo"/>
        <c:crossAx val="242152576"/>
        <c:crosses val="autoZero"/>
        <c:crossBetween val="between"/>
        <c:majorUnit val="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69954800343821"/>
          <c:y val="5.5419428775633765E-2"/>
          <c:w val="0.89330044341983195"/>
          <c:h val="0.7338738537598386"/>
        </c:manualLayout>
      </c:layout>
      <c:barChart>
        <c:barDir val="col"/>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at last sex'!$B$3:$B$8</c:f>
              <c:strCache>
                <c:ptCount val="6"/>
                <c:pt idx="0">
                  <c:v>Pakistan
 (2016)</c:v>
                </c:pt>
                <c:pt idx="1">
                  <c:v>Bangladesh 
(2015)</c:v>
                </c:pt>
                <c:pt idx="2">
                  <c:v>Nepal 
(2018) *</c:v>
                </c:pt>
                <c:pt idx="3">
                  <c:v>Philippines 
(2015)</c:v>
                </c:pt>
                <c:pt idx="4">
                  <c:v>Thailand
 (2018)</c:v>
                </c:pt>
                <c:pt idx="5">
                  <c:v>Nepal
(2017)**</c:v>
                </c:pt>
              </c:strCache>
            </c:strRef>
          </c:cat>
          <c:val>
            <c:numRef>
              <c:f>'condom use at last sex'!$C$3:$C$8</c:f>
              <c:numCache>
                <c:formatCode>0</c:formatCode>
                <c:ptCount val="6"/>
                <c:pt idx="0">
                  <c:v>26.7</c:v>
                </c:pt>
                <c:pt idx="1">
                  <c:v>54</c:v>
                </c:pt>
                <c:pt idx="2">
                  <c:v>65.5</c:v>
                </c:pt>
                <c:pt idx="3">
                  <c:v>68</c:v>
                </c:pt>
                <c:pt idx="4">
                  <c:v>90.34</c:v>
                </c:pt>
                <c:pt idx="5">
                  <c:v>91.3</c:v>
                </c:pt>
              </c:numCache>
            </c:numRef>
          </c:val>
          <c:extLst>
            <c:ext xmlns:c16="http://schemas.microsoft.com/office/drawing/2014/chart" uri="{C3380CC4-5D6E-409C-BE32-E72D297353CC}">
              <c16:uniqueId val="{00000000-8D7B-4904-B6CD-22C31E25651F}"/>
            </c:ext>
          </c:extLst>
        </c:ser>
        <c:dLbls>
          <c:showLegendKey val="0"/>
          <c:showVal val="0"/>
          <c:showCatName val="0"/>
          <c:showSerName val="0"/>
          <c:showPercent val="0"/>
          <c:showBubbleSize val="0"/>
        </c:dLbls>
        <c:gapWidth val="120"/>
        <c:axId val="133394432"/>
        <c:axId val="133395968"/>
      </c:barChart>
      <c:scatterChart>
        <c:scatterStyle val="lineMarker"/>
        <c:varyColors val="0"/>
        <c:ser>
          <c:idx val="1"/>
          <c:order val="1"/>
          <c:tx>
            <c:strRef>
              <c:f>'condom use at last sex'!$I$2</c:f>
              <c:strCache>
                <c:ptCount val="1"/>
              </c:strCache>
            </c:strRef>
          </c:tx>
          <c:spPr>
            <a:ln w="19050">
              <a:solidFill>
                <a:srgbClr val="E31837"/>
              </a:solidFill>
              <a:prstDash val="dash"/>
            </a:ln>
          </c:spPr>
          <c:marker>
            <c:symbol val="none"/>
          </c:marker>
          <c:xVal>
            <c:numRef>
              <c:f>'condom use at last sex'!$H$3:$H$3</c:f>
              <c:numCache>
                <c:formatCode>General</c:formatCode>
                <c:ptCount val="1"/>
              </c:numCache>
            </c:numRef>
          </c:xVal>
          <c:yVal>
            <c:numRef>
              <c:f>'condom use at last sex'!$I$3:$I$3</c:f>
              <c:numCache>
                <c:formatCode>General</c:formatCode>
                <c:ptCount val="1"/>
              </c:numCache>
            </c:numRef>
          </c:yVal>
          <c:smooth val="0"/>
          <c:extLst>
            <c:ext xmlns:c16="http://schemas.microsoft.com/office/drawing/2014/chart" uri="{C3380CC4-5D6E-409C-BE32-E72D297353CC}">
              <c16:uniqueId val="{00000001-8D7B-4904-B6CD-22C31E25651F}"/>
            </c:ext>
          </c:extLst>
        </c:ser>
        <c:dLbls>
          <c:showLegendKey val="0"/>
          <c:showVal val="0"/>
          <c:showCatName val="0"/>
          <c:showSerName val="0"/>
          <c:showPercent val="0"/>
          <c:showBubbleSize val="0"/>
        </c:dLbls>
        <c:axId val="133399680"/>
        <c:axId val="133397888"/>
      </c:scatterChart>
      <c:catAx>
        <c:axId val="133394432"/>
        <c:scaling>
          <c:orientation val="minMax"/>
        </c:scaling>
        <c:delete val="0"/>
        <c:axPos val="b"/>
        <c:numFmt formatCode="General" sourceLinked="0"/>
        <c:majorTickMark val="out"/>
        <c:minorTickMark val="none"/>
        <c:tickLblPos val="nextTo"/>
        <c:crossAx val="133395968"/>
        <c:crosses val="autoZero"/>
        <c:auto val="1"/>
        <c:lblAlgn val="ctr"/>
        <c:lblOffset val="100"/>
        <c:noMultiLvlLbl val="0"/>
      </c:catAx>
      <c:valAx>
        <c:axId val="133395968"/>
        <c:scaling>
          <c:orientation val="minMax"/>
          <c:max val="100"/>
          <c:min val="0"/>
        </c:scaling>
        <c:delete val="0"/>
        <c:axPos val="l"/>
        <c:title>
          <c:tx>
            <c:rich>
              <a:bodyPr rot="0" vert="horz"/>
              <a:lstStyle/>
              <a:p>
                <a:pPr>
                  <a:defRPr/>
                </a:pPr>
                <a:r>
                  <a:rPr lang="en-GB"/>
                  <a:t>%</a:t>
                </a:r>
              </a:p>
            </c:rich>
          </c:tx>
          <c:layout>
            <c:manualLayout>
              <c:xMode val="edge"/>
              <c:yMode val="edge"/>
              <c:x val="0"/>
              <c:y val="1.844974741368606E-2"/>
            </c:manualLayout>
          </c:layout>
          <c:overlay val="0"/>
        </c:title>
        <c:numFmt formatCode="0" sourceLinked="1"/>
        <c:majorTickMark val="out"/>
        <c:minorTickMark val="none"/>
        <c:tickLblPos val="nextTo"/>
        <c:crossAx val="133394432"/>
        <c:crosses val="autoZero"/>
        <c:crossBetween val="between"/>
        <c:majorUnit val="20"/>
      </c:valAx>
      <c:valAx>
        <c:axId val="133397888"/>
        <c:scaling>
          <c:orientation val="minMax"/>
          <c:max val="100"/>
          <c:min val="0"/>
        </c:scaling>
        <c:delete val="1"/>
        <c:axPos val="r"/>
        <c:numFmt formatCode="General" sourceLinked="1"/>
        <c:majorTickMark val="out"/>
        <c:minorTickMark val="none"/>
        <c:tickLblPos val="nextTo"/>
        <c:crossAx val="133399680"/>
        <c:crosses val="max"/>
        <c:crossBetween val="midCat"/>
        <c:majorUnit val="10"/>
      </c:valAx>
      <c:valAx>
        <c:axId val="133399680"/>
        <c:scaling>
          <c:orientation val="minMax"/>
          <c:max val="1"/>
          <c:min val="0"/>
        </c:scaling>
        <c:delete val="1"/>
        <c:axPos val="t"/>
        <c:numFmt formatCode="General" sourceLinked="1"/>
        <c:majorTickMark val="out"/>
        <c:minorTickMark val="none"/>
        <c:tickLblPos val="nextTo"/>
        <c:crossAx val="13339788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5A12-A99A-45B4-942C-D288CD84A9AA}" type="datetimeFigureOut">
              <a:rPr lang="en-US" smtClean="0"/>
              <a:t>30/05/2022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8A725-923B-4DC4-BCB3-025149B65E16}" type="slidenum">
              <a:rPr lang="en-US" smtClean="0"/>
              <a:t>‹#›</a:t>
            </a:fld>
            <a:endParaRPr lang="en-US"/>
          </a:p>
        </p:txBody>
      </p:sp>
    </p:spTree>
    <p:extLst>
      <p:ext uri="{BB962C8B-B14F-4D97-AF65-F5344CB8AC3E}">
        <p14:creationId xmlns:p14="http://schemas.microsoft.com/office/powerpoint/2010/main" val="79146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Cordia New" pitchFamily="34" charset="-3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FE2A3-6651-465B-A8D8-A3C69E1119DF}"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11382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68577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58907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725-923B-4DC4-BCB3-025149B65E16}" type="slidenum">
              <a:rPr lang="en-US" smtClean="0"/>
              <a:t>25</a:t>
            </a:fld>
            <a:endParaRPr lang="en-US"/>
          </a:p>
        </p:txBody>
      </p:sp>
    </p:spTree>
    <p:extLst>
      <p:ext uri="{BB962C8B-B14F-4D97-AF65-F5344CB8AC3E}">
        <p14:creationId xmlns:p14="http://schemas.microsoft.com/office/powerpoint/2010/main" val="217163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725-923B-4DC4-BCB3-025149B65E16}" type="slidenum">
              <a:rPr lang="en-US" smtClean="0"/>
              <a:t>26</a:t>
            </a:fld>
            <a:endParaRPr lang="en-US"/>
          </a:p>
        </p:txBody>
      </p:sp>
    </p:spTree>
    <p:extLst>
      <p:ext uri="{BB962C8B-B14F-4D97-AF65-F5344CB8AC3E}">
        <p14:creationId xmlns:p14="http://schemas.microsoft.com/office/powerpoint/2010/main" val="396067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6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5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AF8A725-923B-4DC4-BCB3-025149B65E16}" type="slidenum">
              <a:rPr lang="en-US" smtClean="0"/>
              <a:t>5</a:t>
            </a:fld>
            <a:endParaRPr lang="en-US"/>
          </a:p>
        </p:txBody>
      </p:sp>
    </p:spTree>
    <p:extLst>
      <p:ext uri="{BB962C8B-B14F-4D97-AF65-F5344CB8AC3E}">
        <p14:creationId xmlns:p14="http://schemas.microsoft.com/office/powerpoint/2010/main" val="53167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41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56483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75169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54922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15063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24159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425674960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80061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99248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51720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99744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026596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000366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739969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9885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93780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7431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07894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cs typeface="Cordia New" pitchFamily="34" charset="-34"/>
              </a:rPr>
              <a:pPr fontAlgn="base">
                <a:spcBef>
                  <a:spcPct val="0"/>
                </a:spcBef>
                <a:spcAft>
                  <a:spcPct val="0"/>
                </a:spcAft>
                <a:defRPr/>
              </a:pPr>
              <a:t>30/05/2022</a:t>
            </a:fld>
            <a:endParaRPr lang="en-US" sz="280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87800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170542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406936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734936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275051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122256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016584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46626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051220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8382823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078429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476548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800139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994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9369274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284407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334522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362270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5210619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6301431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157224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45599743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42638744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14385240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51484265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318941628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2921741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51862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069103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26768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31540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69612971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698701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6765935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42712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726240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1575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454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30/05/2022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203091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1212735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7467490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421246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34325459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140183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018302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9281478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901050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2532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270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799">
                <a:cs typeface="Cordia New" pitchFamily="34" charset="-34"/>
              </a:rPr>
              <a:pPr fontAlgn="base">
                <a:spcBef>
                  <a:spcPct val="0"/>
                </a:spcBef>
                <a:spcAft>
                  <a:spcPct val="0"/>
                </a:spcAft>
                <a:defRPr/>
              </a:pPr>
              <a:t>30/05/2022</a:t>
            </a:fld>
            <a:endParaRPr lang="en-US" sz="2799">
              <a:cs typeface="Cordia New" pitchFamily="34" charset="-34"/>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799"/>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44433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6552678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35515390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42714577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4.png"/><Relationship Id="rId5" Type="http://schemas.openxmlformats.org/officeDocument/2006/relationships/slideLayout" Target="../slideLayouts/slideLayout42.xml"/><Relationship Id="rId10"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4.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3.png"/><Relationship Id="rId5" Type="http://schemas.openxmlformats.org/officeDocument/2006/relationships/slideLayout" Target="../slideLayouts/slideLayout62.xml"/><Relationship Id="rId10" Type="http://schemas.openxmlformats.org/officeDocument/2006/relationships/theme" Target="../theme/theme9.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5344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164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226666"/>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4988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3529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822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599" b="1">
                <a:solidFill>
                  <a:schemeClr val="bg1"/>
                </a:solidFill>
              </a:rPr>
              <a:t>HIV and AIDS</a:t>
            </a:r>
            <a:endParaRPr lang="th-TH" sz="3599" b="1">
              <a:solidFill>
                <a:schemeClr val="bg1"/>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50577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4"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5">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7018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3382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98130" y="4306204"/>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Male Sex Workers</a:t>
            </a:r>
            <a:endParaRPr lang="th-TH" dirty="0"/>
          </a:p>
        </p:txBody>
      </p:sp>
      <p:sp>
        <p:nvSpPr>
          <p:cNvPr id="2" name="TextBox 1"/>
          <p:cNvSpPr txBox="1"/>
          <p:nvPr/>
        </p:nvSpPr>
        <p:spPr>
          <a:xfrm>
            <a:off x="7099608" y="5991226"/>
            <a:ext cx="4552700" cy="461665"/>
          </a:xfrm>
          <a:prstGeom prst="rect">
            <a:avLst/>
          </a:prstGeom>
          <a:noFill/>
        </p:spPr>
        <p:txBody>
          <a:bodyPr wrap="square" rtlCol="0">
            <a:spAutoFit/>
          </a:bodyPr>
          <a:lstStyle/>
          <a:p>
            <a:pPr fontAlgn="base">
              <a:spcBef>
                <a:spcPct val="0"/>
              </a:spcBef>
              <a:spcAft>
                <a:spcPct val="0"/>
              </a:spcAft>
            </a:pPr>
            <a:r>
              <a:rPr lang="en-US" sz="2400" b="1" dirty="0">
                <a:solidFill>
                  <a:prstClr val="white"/>
                </a:solidFill>
                <a:latin typeface="Arial" pitchFamily="34" charset="0"/>
                <a:cs typeface="Cordia New" pitchFamily="34" charset="-34"/>
              </a:rPr>
              <a:t>Last updated: January 2022</a:t>
            </a:r>
            <a:endParaRPr lang="en-GB" sz="2400" b="1" dirty="0">
              <a:solidFill>
                <a:prstClr val="white"/>
              </a:solidFill>
              <a:latin typeface="Arial" pitchFamily="34" charset="0"/>
              <a:cs typeface="Cordia New" pitchFamily="34" charset="-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D32AF91-1F66-49F4-B6C4-F4F615393B31}"/>
              </a:ext>
            </a:extLst>
          </p:cNvPr>
          <p:cNvGraphicFramePr>
            <a:graphicFrameLocks noGrp="1"/>
          </p:cNvGraphicFramePr>
          <p:nvPr/>
        </p:nvGraphicFramePr>
        <p:xfrm>
          <a:off x="1058833" y="2349521"/>
          <a:ext cx="10074335" cy="38760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1017" y="1413566"/>
            <a:ext cx="11627703" cy="503817"/>
          </a:xfrm>
        </p:spPr>
        <p:txBody>
          <a:bodyPr/>
          <a:lstStyle/>
          <a:p>
            <a:r>
              <a:rPr lang="en-US" dirty="0"/>
              <a:t>HIV prevalence data on MSW is scarce but it indicates higher HIV prevalence than FSW in most of the countries, 2015-2019</a:t>
            </a:r>
            <a:endParaRPr lang="en-GB"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10</a:t>
            </a:fld>
            <a:endParaRPr lang="th-TH" dirty="0">
              <a:solidFill>
                <a:prstClr val="black">
                  <a:tint val="75000"/>
                </a:prstClr>
              </a:solidFill>
              <a:latin typeface="Arial"/>
              <a:cs typeface="Cordia New" panose="020B0304020202020204" pitchFamily="34" charset="-34"/>
            </a:endParaRPr>
          </a:p>
        </p:txBody>
      </p:sp>
      <p:sp>
        <p:nvSpPr>
          <p:cNvPr id="7" name="TextBox 6"/>
          <p:cNvSpPr txBox="1"/>
          <p:nvPr/>
        </p:nvSpPr>
        <p:spPr>
          <a:xfrm>
            <a:off x="147948" y="6356878"/>
            <a:ext cx="11800773" cy="447738"/>
          </a:xfrm>
          <a:prstGeom prst="rect">
            <a:avLst/>
          </a:prstGeom>
          <a:noFill/>
        </p:spPr>
        <p:txBody>
          <a:bodyPr wrap="square" lIns="108258" tIns="54124" rIns="108258" bIns="54124" rtlCol="0">
            <a:spAutoFit/>
          </a:bodyPr>
          <a:lstStyle/>
          <a:p>
            <a:pPr defTabSz="1086090" fontAlgn="base">
              <a:spcBef>
                <a:spcPct val="0"/>
              </a:spcBef>
              <a:spcAft>
                <a:spcPct val="0"/>
              </a:spcAft>
            </a:pPr>
            <a:r>
              <a:rPr lang="en-US" sz="1100" dirty="0">
                <a:solidFill>
                  <a:prstClr val="black"/>
                </a:solidFill>
                <a:latin typeface="Arial"/>
                <a:cs typeface="Cordia New" pitchFamily="34" charset="-34"/>
              </a:rPr>
              <a:t>Source: Prepared by </a:t>
            </a:r>
            <a:r>
              <a:rPr lang="en-US" sz="1100" dirty="0">
                <a:solidFill>
                  <a:prstClr val="black"/>
                </a:solidFill>
                <a:latin typeface="Arial"/>
                <a:cs typeface="Cordia New" pitchFamily="34" charset="-34"/>
                <a:hlinkClick r:id="rId4"/>
              </a:rPr>
              <a:t>www.aidsdatahub.org</a:t>
            </a:r>
            <a:r>
              <a:rPr lang="en-US" sz="1100" dirty="0">
                <a:solidFill>
                  <a:prstClr val="black"/>
                </a:solidFill>
                <a:latin typeface="Arial"/>
                <a:cs typeface="Cordia New" pitchFamily="34" charset="-34"/>
              </a:rPr>
              <a:t> based on 1) Integrated Biological and Behavioural Surveys; 2) HIV Sentinel Surveillance Surveys; 3) </a:t>
            </a:r>
            <a:r>
              <a:rPr lang="en-US" sz="1100" dirty="0" err="1">
                <a:solidFill>
                  <a:prstClr val="black"/>
                </a:solidFill>
                <a:latin typeface="Arial"/>
                <a:ea typeface="ＭＳ Ｐゴシック" charset="-128"/>
                <a:cs typeface="Arial" pitchFamily="34" charset="0"/>
              </a:rPr>
              <a:t>icddr,b</a:t>
            </a:r>
            <a:r>
              <a:rPr lang="en-US" sz="1100" dirty="0">
                <a:solidFill>
                  <a:prstClr val="black"/>
                </a:solidFill>
                <a:latin typeface="Arial"/>
                <a:ea typeface="ＭＳ Ｐゴシック" charset="-128"/>
                <a:cs typeface="Arial" pitchFamily="34" charset="0"/>
              </a:rPr>
              <a:t>. (2015). A Survey of HIV, syphilis and risk behaviors among males having sex with males, male sex workers and </a:t>
            </a:r>
            <a:r>
              <a:rPr lang="en-US" sz="1100" dirty="0" err="1">
                <a:solidFill>
                  <a:prstClr val="black"/>
                </a:solidFill>
                <a:latin typeface="Arial"/>
                <a:ea typeface="ＭＳ Ｐゴシック" charset="-128"/>
                <a:cs typeface="Arial" pitchFamily="34" charset="0"/>
              </a:rPr>
              <a:t>hijra</a:t>
            </a:r>
            <a:r>
              <a:rPr lang="en-US" sz="1100" dirty="0">
                <a:solidFill>
                  <a:prstClr val="black"/>
                </a:solidFill>
                <a:latin typeface="Arial"/>
                <a:ea typeface="ＭＳ Ｐゴシック" charset="-128"/>
                <a:cs typeface="Arial" pitchFamily="34" charset="0"/>
              </a:rPr>
              <a:t>. Global Fund Rolling Continuation Channel Project of </a:t>
            </a:r>
            <a:r>
              <a:rPr lang="en-US" sz="1100" dirty="0" err="1">
                <a:solidFill>
                  <a:prstClr val="black"/>
                </a:solidFill>
                <a:latin typeface="Arial"/>
                <a:ea typeface="ＭＳ Ｐゴシック" charset="-128"/>
                <a:cs typeface="Arial" pitchFamily="34" charset="0"/>
              </a:rPr>
              <a:t>icddr,b</a:t>
            </a:r>
            <a:r>
              <a:rPr lang="en-US" sz="1100" dirty="0">
                <a:solidFill>
                  <a:prstClr val="black"/>
                </a:solidFill>
                <a:latin typeface="Arial"/>
                <a:cs typeface="Cordia New" pitchFamily="34" charset="-34"/>
              </a:rPr>
              <a:t>; 4). Global AIDS Monitoring (GAM)</a:t>
            </a:r>
            <a:endParaRPr lang="en-GB" sz="1100" dirty="0">
              <a:solidFill>
                <a:prstClr val="black"/>
              </a:solidFill>
              <a:latin typeface="Arial"/>
              <a:cs typeface="Cordia New" pitchFamily="34" charset="-34"/>
            </a:endParaRPr>
          </a:p>
        </p:txBody>
      </p:sp>
      <p:sp>
        <p:nvSpPr>
          <p:cNvPr id="9" name="Rectangle 8"/>
          <p:cNvSpPr/>
          <p:nvPr/>
        </p:nvSpPr>
        <p:spPr>
          <a:xfrm>
            <a:off x="1850050" y="2544656"/>
            <a:ext cx="3453861" cy="1008494"/>
          </a:xfrm>
          <a:prstGeom prst="rect">
            <a:avLst/>
          </a:prstGeom>
          <a:noFill/>
          <a:ln w="3175">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lIns="108258" tIns="54124" rIns="108258" bIns="54124"/>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86090"/>
            <a:r>
              <a:rPr lang="en-US" sz="1200" dirty="0">
                <a:solidFill>
                  <a:prstClr val="black"/>
                </a:solidFill>
                <a:latin typeface="Arial" panose="020B0604020202020204" pitchFamily="34" charset="0"/>
                <a:cs typeface="Arial" panose="020B0604020202020204" pitchFamily="34" charset="0"/>
              </a:rPr>
              <a:t>* MSW data is for 2015 in Dhaka and </a:t>
            </a:r>
            <a:r>
              <a:rPr lang="en-US" sz="1200" dirty="0" err="1">
                <a:solidFill>
                  <a:prstClr val="black"/>
                </a:solidFill>
                <a:latin typeface="Arial" panose="020B0604020202020204" pitchFamily="34" charset="0"/>
                <a:cs typeface="Arial" panose="020B0604020202020204" pitchFamily="34" charset="0"/>
              </a:rPr>
              <a:t>Hili</a:t>
            </a:r>
            <a:endParaRPr lang="en-US" sz="1200" dirty="0">
              <a:solidFill>
                <a:prstClr val="black"/>
              </a:solidFill>
              <a:latin typeface="Arial" panose="020B0604020202020204" pitchFamily="34" charset="0"/>
              <a:cs typeface="Arial" panose="020B0604020202020204" pitchFamily="34" charset="0"/>
            </a:endParaRPr>
          </a:p>
          <a:p>
            <a:pPr defTabSz="1086090"/>
            <a:r>
              <a:rPr lang="en-US" sz="1200" dirty="0">
                <a:solidFill>
                  <a:prstClr val="black"/>
                </a:solidFill>
                <a:latin typeface="Arial" panose="020B0604020202020204" pitchFamily="34" charset="0"/>
                <a:cs typeface="Arial" panose="020B0604020202020204" pitchFamily="34" charset="0"/>
              </a:rPr>
              <a:t>** Kathmandu data is reported as national</a:t>
            </a:r>
          </a:p>
          <a:p>
            <a:pPr defTabSz="1086090"/>
            <a:r>
              <a:rPr lang="en-US" sz="1200" dirty="0">
                <a:solidFill>
                  <a:prstClr val="black"/>
                </a:solidFill>
                <a:latin typeface="Arial" panose="020B0604020202020204" pitchFamily="34" charset="0"/>
                <a:cs typeface="Arial" panose="020B0604020202020204" pitchFamily="34" charset="0"/>
              </a:rPr>
              <a:t>*** Port Moresby; MSW data is for 2011</a:t>
            </a:r>
          </a:p>
          <a:p>
            <a:pPr defTabSz="1086090"/>
            <a:r>
              <a:rPr lang="en-US" sz="1200" dirty="0">
                <a:solidFill>
                  <a:prstClr val="black"/>
                </a:solidFill>
                <a:latin typeface="Arial" panose="020B0604020202020204" pitchFamily="34" charset="0"/>
                <a:cs typeface="Arial" panose="020B0604020202020204" pitchFamily="34" charset="0"/>
              </a:rPr>
              <a:t>**** MSW data is for 2015</a:t>
            </a:r>
          </a:p>
          <a:p>
            <a:pPr defTabSz="1086090"/>
            <a:r>
              <a:rPr lang="en-US" sz="1200" dirty="0">
                <a:solidFill>
                  <a:prstClr val="black"/>
                </a:solidFill>
                <a:latin typeface="Arial" panose="020B0604020202020204" pitchFamily="34" charset="0"/>
                <a:cs typeface="Arial" panose="020B0604020202020204" pitchFamily="34" charset="0"/>
              </a:rPr>
              <a:t>++ MSW data is for 2018</a:t>
            </a:r>
          </a:p>
          <a:p>
            <a:pPr defTabSz="1086090"/>
            <a:endParaRPr lang="en-US" dirty="0">
              <a:solidFill>
                <a:prstClr val="black"/>
              </a:solidFill>
              <a:latin typeface="Arial"/>
              <a:cs typeface="Arial" pitchFamily="34" charset="0"/>
            </a:endParaRPr>
          </a:p>
          <a:p>
            <a:pPr defTabSz="1086090"/>
            <a:endParaRPr lang="en-US" dirty="0">
              <a:solidFill>
                <a:prstClr val="black"/>
              </a:solidFill>
              <a:latin typeface="Arial"/>
              <a:cs typeface="Arial" pitchFamily="34" charset="0"/>
            </a:endParaRPr>
          </a:p>
        </p:txBody>
      </p:sp>
    </p:spTree>
    <p:extLst>
      <p:ext uri="{BB962C8B-B14F-4D97-AF65-F5344CB8AC3E}">
        <p14:creationId xmlns:p14="http://schemas.microsoft.com/office/powerpoint/2010/main" val="385978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669114" cy="504000"/>
          </a:xfrm>
        </p:spPr>
        <p:txBody>
          <a:bodyPr/>
          <a:lstStyle/>
          <a:p>
            <a:r>
              <a:rPr lang="en-US" dirty="0"/>
              <a:t>Syphilis prevalence among MSW, countries where data is available, 2010-2018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228599" y="6300610"/>
            <a:ext cx="11885103" cy="507831"/>
          </a:xfrm>
          <a:prstGeom prst="rect">
            <a:avLst/>
          </a:prstGeom>
          <a:noFill/>
        </p:spPr>
        <p:txBody>
          <a:bodyPr wrap="square" rtlCol="0">
            <a:spAutoFit/>
          </a:bodyPr>
          <a:lstStyle/>
          <a:p>
            <a:pPr fontAlgn="base">
              <a:spcBef>
                <a:spcPct val="0"/>
              </a:spcBef>
              <a:spcAft>
                <a:spcPct val="0"/>
              </a:spcAft>
            </a:pPr>
            <a:r>
              <a:rPr lang="en-US" sz="900" dirty="0">
                <a:solidFill>
                  <a:prstClr val="black"/>
                </a:solidFill>
                <a:latin typeface="Arial" pitchFamily="34" charset="0"/>
                <a:cs typeface="Cordia New" pitchFamily="34" charset="-34"/>
              </a:rPr>
              <a:t>Source: Prepared by </a:t>
            </a:r>
            <a:r>
              <a:rPr lang="en-US" sz="900" dirty="0">
                <a:solidFill>
                  <a:prstClr val="black"/>
                </a:solidFill>
                <a:latin typeface="Arial" pitchFamily="34" charset="0"/>
                <a:cs typeface="Cordia New" pitchFamily="34" charset="-34"/>
                <a:hlinkClick r:id="rId2"/>
              </a:rPr>
              <a:t>www.aidsdatahub.org</a:t>
            </a:r>
            <a:r>
              <a:rPr lang="en-US" sz="900" dirty="0">
                <a:solidFill>
                  <a:prstClr val="black"/>
                </a:solidFill>
                <a:latin typeface="Arial" pitchFamily="34" charset="0"/>
                <a:cs typeface="Cordia New" pitchFamily="34" charset="-34"/>
              </a:rPr>
              <a:t> based on 1. Huang Y, Zhang Y, Li K, Zhao J (2016) Changes in Prevalence of HIV or Syphilis among Male Sex Workers and Non-Commercial Men Who Have Sex with Men in Shenzhen, China: Results of a Second Survey. PLOS ONE 11(12): e0167619; 2.Kelly, A., </a:t>
            </a:r>
            <a:r>
              <a:rPr lang="en-US" sz="900" dirty="0" err="1">
                <a:solidFill>
                  <a:prstClr val="black"/>
                </a:solidFill>
                <a:latin typeface="Arial" pitchFamily="34" charset="0"/>
                <a:cs typeface="Cordia New" pitchFamily="34" charset="-34"/>
              </a:rPr>
              <a:t>Kupul</a:t>
            </a:r>
            <a:r>
              <a:rPr lang="en-US" sz="900" dirty="0">
                <a:solidFill>
                  <a:prstClr val="black"/>
                </a:solidFill>
                <a:latin typeface="Arial" pitchFamily="34" charset="0"/>
                <a:cs typeface="Cordia New" pitchFamily="34" charset="-34"/>
              </a:rPr>
              <a:t>, M., et al. (2011). </a:t>
            </a:r>
            <a:r>
              <a:rPr lang="en-US" sz="900" dirty="0" err="1">
                <a:solidFill>
                  <a:prstClr val="black"/>
                </a:solidFill>
                <a:latin typeface="Arial" pitchFamily="34" charset="0"/>
                <a:cs typeface="Cordia New" pitchFamily="34" charset="-34"/>
              </a:rPr>
              <a:t>Askim</a:t>
            </a:r>
            <a:r>
              <a:rPr lang="en-US" sz="900" dirty="0">
                <a:solidFill>
                  <a:prstClr val="black"/>
                </a:solidFill>
                <a:latin typeface="Arial" pitchFamily="34" charset="0"/>
                <a:cs typeface="Cordia New" pitchFamily="34" charset="-34"/>
              </a:rPr>
              <a:t> Na Save (Ask and Understand): People Who Sell and Exchange Sex in Port Moresby. Key Quantitative Findings. Sydney: Papua New Guinea Institute of Medical Research and the University of New South Wales.; 3.Integrated Biological and Behavioral Surveys (IBBS); 4. Global AIDS Monitoring (GAM) reporting</a:t>
            </a:r>
            <a:endParaRPr lang="en-GB" sz="900" dirty="0">
              <a:solidFill>
                <a:prstClr val="black"/>
              </a:solidFill>
              <a:latin typeface="Arial" pitchFamily="34" charset="0"/>
              <a:cs typeface="Cordia New" pitchFamily="34" charset="-34"/>
            </a:endParaRPr>
          </a:p>
        </p:txBody>
      </p:sp>
      <p:graphicFrame>
        <p:nvGraphicFramePr>
          <p:cNvPr id="6" name="Chart 5"/>
          <p:cNvGraphicFramePr>
            <a:graphicFrameLocks/>
          </p:cNvGraphicFramePr>
          <p:nvPr>
            <p:extLst>
              <p:ext uri="{D42A27DB-BD31-4B8C-83A1-F6EECF244321}">
                <p14:modId xmlns:p14="http://schemas.microsoft.com/office/powerpoint/2010/main" val="303978495"/>
              </p:ext>
            </p:extLst>
          </p:nvPr>
        </p:nvGraphicFramePr>
        <p:xfrm>
          <a:off x="2405062" y="2075613"/>
          <a:ext cx="7381876" cy="4153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845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749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a:cs typeface="Cordia New" pitchFamily="34" charset="-34"/>
              </a:rPr>
              <a:t>Risk behaviours</a:t>
            </a:r>
            <a:br>
              <a:rPr lang="en-US" altLang="zh-CN" sz="5400">
                <a:cs typeface="Cordia New" pitchFamily="34" charset="-34"/>
              </a:rPr>
            </a:br>
            <a:br>
              <a:rPr lang="zh-CN" altLang="en-US" sz="5400">
                <a:cs typeface="Cordia New" pitchFamily="34" charset="-34"/>
              </a:rPr>
            </a:br>
            <a:endParaRPr lang="en-US">
              <a:cs typeface="Cordia New" pitchFamily="34"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duration in the profession of selling sex among MSW, countries where data is available, 2015-2016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13</a:t>
            </a:fld>
            <a:endParaRPr lang="th-TH" dirty="0">
              <a:solidFill>
                <a:prstClr val="black">
                  <a:tint val="75000"/>
                </a:prstClr>
              </a:solidFill>
              <a:latin typeface="Arial"/>
              <a:cs typeface="Cordia New" panose="020B0304020202020204" pitchFamily="34" charset="-34"/>
            </a:endParaRPr>
          </a:p>
        </p:txBody>
      </p:sp>
      <p:graphicFrame>
        <p:nvGraphicFramePr>
          <p:cNvPr id="6" name="Chart 5"/>
          <p:cNvGraphicFramePr>
            <a:graphicFrameLocks/>
          </p:cNvGraphicFramePr>
          <p:nvPr/>
        </p:nvGraphicFramePr>
        <p:xfrm>
          <a:off x="2639616" y="2564904"/>
          <a:ext cx="6624736"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C14ECC0-D869-4285-92ED-E96668453DAE}"/>
              </a:ext>
            </a:extLst>
          </p:cNvPr>
          <p:cNvSpPr txBox="1"/>
          <p:nvPr/>
        </p:nvSpPr>
        <p:spPr>
          <a:xfrm>
            <a:off x="226475" y="6607648"/>
            <a:ext cx="8712968"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Integrated Biological and Behavioral Surveys and HIV Sentinel Surveillance Surveys</a:t>
            </a:r>
            <a:endParaRPr lang="en-GB" sz="900" dirty="0">
              <a:solidFill>
                <a:prstClr val="black"/>
              </a:solidFill>
              <a:latin typeface="Arial"/>
              <a:cs typeface="Cordia New" pitchFamily="34" charset="-34"/>
            </a:endParaRPr>
          </a:p>
        </p:txBody>
      </p:sp>
    </p:spTree>
    <p:extLst>
      <p:ext uri="{BB962C8B-B14F-4D97-AF65-F5344CB8AC3E}">
        <p14:creationId xmlns:p14="http://schemas.microsoft.com/office/powerpoint/2010/main" val="140592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94" y="1518126"/>
            <a:ext cx="10697117" cy="504000"/>
          </a:xfrm>
        </p:spPr>
        <p:txBody>
          <a:bodyPr/>
          <a:lstStyle/>
          <a:p>
            <a:r>
              <a:rPr lang="en-US" dirty="0"/>
              <a:t>Average number of clients among MSW in the last month, 2015-2018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14</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p:cNvGraphicFramePr>
          <p:nvPr>
            <p:extLst>
              <p:ext uri="{D42A27DB-BD31-4B8C-83A1-F6EECF244321}">
                <p14:modId xmlns:p14="http://schemas.microsoft.com/office/powerpoint/2010/main" val="3271427138"/>
              </p:ext>
            </p:extLst>
          </p:nvPr>
        </p:nvGraphicFramePr>
        <p:xfrm>
          <a:off x="966570" y="2420888"/>
          <a:ext cx="10258861" cy="37879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E9C7BE5-A0D4-4CF4-8300-6787FD421D14}"/>
              </a:ext>
            </a:extLst>
          </p:cNvPr>
          <p:cNvSpPr txBox="1"/>
          <p:nvPr/>
        </p:nvSpPr>
        <p:spPr>
          <a:xfrm>
            <a:off x="228600" y="6607648"/>
            <a:ext cx="8712968"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Integrated Biological and Behavioral Surveys and HIV Sentinel Surveillance Surveys</a:t>
            </a:r>
            <a:endParaRPr lang="en-GB" sz="900" dirty="0">
              <a:solidFill>
                <a:prstClr val="black"/>
              </a:solidFill>
              <a:latin typeface="Arial"/>
              <a:cs typeface="Cordia New" pitchFamily="34" charset="-34"/>
            </a:endParaRPr>
          </a:p>
        </p:txBody>
      </p:sp>
      <p:sp>
        <p:nvSpPr>
          <p:cNvPr id="9" name="TextBox 4">
            <a:extLst>
              <a:ext uri="{FF2B5EF4-FFF2-40B4-BE49-F238E27FC236}">
                <a16:creationId xmlns:a16="http://schemas.microsoft.com/office/drawing/2014/main" id="{11D238A7-7818-4EE2-BF62-0D9B8E2CE1C9}"/>
              </a:ext>
            </a:extLst>
          </p:cNvPr>
          <p:cNvSpPr txBox="1"/>
          <p:nvPr/>
        </p:nvSpPr>
        <p:spPr>
          <a:xfrm>
            <a:off x="2987395" y="6144551"/>
            <a:ext cx="6078024" cy="261610"/>
          </a:xfrm>
          <a:prstGeom prst="rect">
            <a:avLst/>
          </a:prstGeom>
          <a:noFill/>
          <a:ln>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dirty="0">
                <a:solidFill>
                  <a:prstClr val="black"/>
                </a:solidFill>
                <a:latin typeface="Arial"/>
              </a:rPr>
              <a:t>* in the last week;   ** Male entertainment establishment workers (median number)</a:t>
            </a:r>
            <a:endParaRPr lang="en-GB" dirty="0">
              <a:solidFill>
                <a:prstClr val="black"/>
              </a:solidFill>
              <a:latin typeface="Arial"/>
            </a:endParaRPr>
          </a:p>
        </p:txBody>
      </p:sp>
    </p:spTree>
    <p:extLst>
      <p:ext uri="{BB962C8B-B14F-4D97-AF65-F5344CB8AC3E}">
        <p14:creationId xmlns:p14="http://schemas.microsoft.com/office/powerpoint/2010/main" val="142290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872" y="1556792"/>
            <a:ext cx="11362992" cy="504000"/>
          </a:xfrm>
        </p:spPr>
        <p:txBody>
          <a:bodyPr/>
          <a:lstStyle/>
          <a:p>
            <a:r>
              <a:rPr lang="en-US" dirty="0"/>
              <a:t>Proportion of MSW who reported condom use at last sex, 2015-2018</a:t>
            </a:r>
            <a:endParaRPr lang="en-GB" dirty="0"/>
          </a:p>
        </p:txBody>
      </p:sp>
      <p:sp>
        <p:nvSpPr>
          <p:cNvPr id="5" name="TextBox 4"/>
          <p:cNvSpPr txBox="1"/>
          <p:nvPr/>
        </p:nvSpPr>
        <p:spPr>
          <a:xfrm>
            <a:off x="228600" y="6597408"/>
            <a:ext cx="8496944"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Behavioral Surveillance Surveys, Bio-Behavioral Surveys and Global AIDS Monitoring (GAM) reporting</a:t>
            </a:r>
            <a:endParaRPr lang="en-GB" sz="900" dirty="0">
              <a:solidFill>
                <a:prstClr val="black"/>
              </a:solidFill>
              <a:latin typeface="Arial"/>
              <a:cs typeface="Cordia New" pitchFamily="34" charset="-34"/>
            </a:endParaRPr>
          </a:p>
        </p:txBody>
      </p:sp>
      <p:graphicFrame>
        <p:nvGraphicFramePr>
          <p:cNvPr id="6" name="Chart 5"/>
          <p:cNvGraphicFramePr>
            <a:graphicFrameLocks/>
          </p:cNvGraphicFramePr>
          <p:nvPr>
            <p:extLst>
              <p:ext uri="{D42A27DB-BD31-4B8C-83A1-F6EECF244321}">
                <p14:modId xmlns:p14="http://schemas.microsoft.com/office/powerpoint/2010/main" val="1522518466"/>
              </p:ext>
            </p:extLst>
          </p:nvPr>
        </p:nvGraphicFramePr>
        <p:xfrm>
          <a:off x="1847529" y="2492896"/>
          <a:ext cx="8496943"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a:extLst>
              <a:ext uri="{FF2B5EF4-FFF2-40B4-BE49-F238E27FC236}">
                <a16:creationId xmlns:a16="http://schemas.microsoft.com/office/drawing/2014/main" id="{FCB0E742-7508-453A-BDE9-E82D684924B0}"/>
              </a:ext>
            </a:extLst>
          </p:cNvPr>
          <p:cNvSpPr txBox="1"/>
          <p:nvPr/>
        </p:nvSpPr>
        <p:spPr>
          <a:xfrm>
            <a:off x="6534150" y="6101838"/>
            <a:ext cx="2562225" cy="2421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 Terai;       ** Kathmandu valley</a:t>
            </a:r>
          </a:p>
        </p:txBody>
      </p:sp>
    </p:spTree>
    <p:extLst>
      <p:ext uri="{BB962C8B-B14F-4D97-AF65-F5344CB8AC3E}">
        <p14:creationId xmlns:p14="http://schemas.microsoft.com/office/powerpoint/2010/main" val="163574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30" y="1534563"/>
            <a:ext cx="11324590" cy="504000"/>
          </a:xfrm>
        </p:spPr>
        <p:txBody>
          <a:bodyPr/>
          <a:lstStyle/>
          <a:p>
            <a:r>
              <a:rPr lang="en-US" dirty="0"/>
              <a:t>Proportion of MSW who reported consistent condom use with male clients, 2015-2017</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16</a:t>
            </a:fld>
            <a:endParaRPr lang="th-TH" dirty="0">
              <a:solidFill>
                <a:prstClr val="black">
                  <a:tint val="75000"/>
                </a:prstClr>
              </a:solidFill>
              <a:latin typeface="Arial"/>
              <a:cs typeface="Cordia New" panose="020B0304020202020204" pitchFamily="34" charset="-34"/>
            </a:endParaRPr>
          </a:p>
        </p:txBody>
      </p:sp>
      <p:graphicFrame>
        <p:nvGraphicFramePr>
          <p:cNvPr id="9" name="Chart 8"/>
          <p:cNvGraphicFramePr>
            <a:graphicFrameLocks/>
          </p:cNvGraphicFramePr>
          <p:nvPr/>
        </p:nvGraphicFramePr>
        <p:xfrm>
          <a:off x="1847529" y="2521494"/>
          <a:ext cx="7661115" cy="36438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CF14BCD-6FA9-48F1-884E-368922A4C707}"/>
              </a:ext>
            </a:extLst>
          </p:cNvPr>
          <p:cNvSpPr txBox="1"/>
          <p:nvPr/>
        </p:nvSpPr>
        <p:spPr>
          <a:xfrm>
            <a:off x="169288" y="6627168"/>
            <a:ext cx="8532440"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Behavioral Surveillance Surveys and Bio-Behavioral Surveys</a:t>
            </a:r>
            <a:r>
              <a:rPr lang="en-GB" sz="900" dirty="0">
                <a:solidFill>
                  <a:prstClr val="black"/>
                </a:solidFill>
                <a:latin typeface="Arial"/>
                <a:cs typeface="Cordia New" pitchFamily="34" charset="-34"/>
              </a:rPr>
              <a:t>.</a:t>
            </a:r>
          </a:p>
        </p:txBody>
      </p:sp>
    </p:spTree>
    <p:extLst>
      <p:ext uri="{BB962C8B-B14F-4D97-AF65-F5344CB8AC3E}">
        <p14:creationId xmlns:p14="http://schemas.microsoft.com/office/powerpoint/2010/main" val="154700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94" y="1496666"/>
            <a:ext cx="11374925" cy="504000"/>
          </a:xfrm>
        </p:spPr>
        <p:txBody>
          <a:bodyPr/>
          <a:lstStyle/>
          <a:p>
            <a:r>
              <a:rPr lang="en-US" dirty="0"/>
              <a:t>Proportion of MSW who reported transactional sex with female partners in the last month, 2008-2017</a:t>
            </a:r>
            <a:endParaRPr lang="en-GB" dirty="0"/>
          </a:p>
        </p:txBody>
      </p:sp>
      <p:sp>
        <p:nvSpPr>
          <p:cNvPr id="5" name="TextBox 4"/>
          <p:cNvSpPr txBox="1"/>
          <p:nvPr/>
        </p:nvSpPr>
        <p:spPr>
          <a:xfrm>
            <a:off x="228600" y="6474822"/>
            <a:ext cx="11759268" cy="369332"/>
          </a:xfrm>
          <a:prstGeom prst="rect">
            <a:avLst/>
          </a:prstGeom>
          <a:noFill/>
        </p:spPr>
        <p:txBody>
          <a:bodyPr wrap="square" rtlCol="0">
            <a:spAutoFit/>
          </a:bodyPr>
          <a:lstStyle/>
          <a:p>
            <a:pPr fontAlgn="base">
              <a:spcBef>
                <a:spcPct val="0"/>
              </a:spcBef>
              <a:spcAft>
                <a:spcPct val="0"/>
              </a:spcAft>
            </a:pPr>
            <a:r>
              <a:rPr lang="en-US" sz="900" dirty="0">
                <a:solidFill>
                  <a:prstClr val="black"/>
                </a:solidFill>
                <a:latin typeface="Arial" pitchFamily="34" charset="0"/>
                <a:cs typeface="Cordia New" pitchFamily="34" charset="-34"/>
              </a:rPr>
              <a:t>Source: Prepared by </a:t>
            </a:r>
            <a:r>
              <a:rPr lang="en-US" sz="900" dirty="0">
                <a:solidFill>
                  <a:prstClr val="black"/>
                </a:solidFill>
                <a:latin typeface="Arial" pitchFamily="34" charset="0"/>
                <a:cs typeface="Cordia New" pitchFamily="34" charset="-34"/>
                <a:hlinkClick r:id="rId2"/>
              </a:rPr>
              <a:t>www.aidsdatahub.org</a:t>
            </a:r>
            <a:r>
              <a:rPr lang="en-US" sz="900" dirty="0">
                <a:solidFill>
                  <a:prstClr val="black"/>
                </a:solidFill>
                <a:latin typeface="Arial" pitchFamily="34" charset="0"/>
                <a:cs typeface="Cordia New" pitchFamily="34" charset="-34"/>
              </a:rPr>
              <a:t> based on Cai, W.-D., Zhao, J., Zhao, J.-K., et al. (2010). HIV Prevalence and Related Risk Factors among Male Sex Workers in Shenzhen, China: Results from a Time–location Sampling Survey. Sexually Transmitted Infections, 86(1), 15-20; </a:t>
            </a:r>
            <a:r>
              <a:rPr lang="en-US" sz="900" dirty="0">
                <a:solidFill>
                  <a:prstClr val="black"/>
                </a:solidFill>
                <a:latin typeface="Arial"/>
                <a:cs typeface="Cordia New" pitchFamily="34" charset="-34"/>
              </a:rPr>
              <a:t>Behavioral Surveillance Surveys; Bio-Behavioral Surveys </a:t>
            </a:r>
            <a:endParaRPr lang="en-GB" sz="900" dirty="0">
              <a:solidFill>
                <a:prstClr val="black"/>
              </a:solidFill>
              <a:latin typeface="Arial" pitchFamily="34" charset="0"/>
              <a:cs typeface="Cordia New" pitchFamily="34" charset="-34"/>
            </a:endParaRPr>
          </a:p>
        </p:txBody>
      </p:sp>
      <p:graphicFrame>
        <p:nvGraphicFramePr>
          <p:cNvPr id="7" name="Chart 6"/>
          <p:cNvGraphicFramePr>
            <a:graphicFrameLocks/>
          </p:cNvGraphicFramePr>
          <p:nvPr/>
        </p:nvGraphicFramePr>
        <p:xfrm>
          <a:off x="1486055" y="2359595"/>
          <a:ext cx="8568952"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688288" y="4509121"/>
            <a:ext cx="1368152" cy="430887"/>
          </a:xfrm>
          <a:prstGeom prst="rect">
            <a:avLst/>
          </a:prstGeom>
          <a:noFill/>
          <a:ln>
            <a:solidFill>
              <a:schemeClr val="bg1">
                <a:lumMod val="65000"/>
              </a:schemeClr>
            </a:solidFill>
            <a:prstDash val="sysDash"/>
          </a:ln>
        </p:spPr>
        <p:txBody>
          <a:bodyPr wrap="square" rtlCol="0">
            <a:spAutoFit/>
          </a:bodyPr>
          <a:lstStyle/>
          <a:p>
            <a:pPr fontAlgn="base">
              <a:spcBef>
                <a:spcPct val="0"/>
              </a:spcBef>
              <a:spcAft>
                <a:spcPct val="0"/>
              </a:spcAft>
            </a:pPr>
            <a:r>
              <a:rPr lang="en-US" sz="1100" dirty="0">
                <a:solidFill>
                  <a:prstClr val="black"/>
                </a:solidFill>
                <a:latin typeface="Arial" pitchFamily="34" charset="0"/>
                <a:cs typeface="Cordia New" pitchFamily="34" charset="-34"/>
              </a:rPr>
              <a:t>* Last year</a:t>
            </a:r>
          </a:p>
          <a:p>
            <a:pPr fontAlgn="base">
              <a:spcBef>
                <a:spcPct val="0"/>
              </a:spcBef>
              <a:spcAft>
                <a:spcPct val="0"/>
              </a:spcAft>
            </a:pPr>
            <a:r>
              <a:rPr lang="en-US" sz="1100" dirty="0">
                <a:solidFill>
                  <a:prstClr val="black"/>
                </a:solidFill>
                <a:latin typeface="Arial" pitchFamily="34" charset="0"/>
                <a:cs typeface="Cordia New" pitchFamily="34" charset="-34"/>
              </a:rPr>
              <a:t>** Last 3 months</a:t>
            </a:r>
            <a:endParaRPr lang="en-GB" sz="1100" dirty="0">
              <a:solidFill>
                <a:prstClr val="black"/>
              </a:solidFill>
              <a:latin typeface="Arial" pitchFamily="34" charset="0"/>
              <a:cs typeface="Cordia New" pitchFamily="34" charset="-34"/>
            </a:endParaRPr>
          </a:p>
        </p:txBody>
      </p:sp>
    </p:spTree>
    <p:extLst>
      <p:ext uri="{BB962C8B-B14F-4D97-AF65-F5344CB8AC3E}">
        <p14:creationId xmlns:p14="http://schemas.microsoft.com/office/powerpoint/2010/main" val="298347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68" y="1581544"/>
            <a:ext cx="11293940" cy="504000"/>
          </a:xfrm>
        </p:spPr>
        <p:txBody>
          <a:bodyPr/>
          <a:lstStyle/>
          <a:p>
            <a:r>
              <a:rPr lang="en-US" dirty="0"/>
              <a:t>Proportion of MSW with overlapping risk behaviors in the last 12 months, countries where data is available, 2013-2017</a:t>
            </a:r>
            <a:endParaRPr lang="en-GB" dirty="0"/>
          </a:p>
        </p:txBody>
      </p:sp>
      <p:sp>
        <p:nvSpPr>
          <p:cNvPr id="7" name="TextBox 6"/>
          <p:cNvSpPr txBox="1"/>
          <p:nvPr/>
        </p:nvSpPr>
        <p:spPr>
          <a:xfrm>
            <a:off x="2567608" y="5775648"/>
            <a:ext cx="7056784" cy="276999"/>
          </a:xfrm>
          <a:prstGeom prst="rect">
            <a:avLst/>
          </a:prstGeom>
          <a:noFill/>
          <a:ln>
            <a:noFill/>
            <a:prstDash val="sysDash"/>
          </a:ln>
        </p:spPr>
        <p:txBody>
          <a:bodyPr wrap="square" rtlCol="0">
            <a:spAutoFit/>
          </a:bodyPr>
          <a:lstStyle/>
          <a:p>
            <a:pPr fontAlgn="base">
              <a:spcBef>
                <a:spcPct val="0"/>
              </a:spcBef>
              <a:spcAft>
                <a:spcPct val="0"/>
              </a:spcAft>
            </a:pPr>
            <a:r>
              <a:rPr lang="en-US" sz="1200" dirty="0">
                <a:solidFill>
                  <a:prstClr val="black"/>
                </a:solidFill>
                <a:latin typeface="Arial" pitchFamily="34" charset="0"/>
                <a:cs typeface="Cordia New" pitchFamily="34" charset="-34"/>
              </a:rPr>
              <a:t>* male entertainment establishment workers</a:t>
            </a:r>
          </a:p>
        </p:txBody>
      </p:sp>
      <p:graphicFrame>
        <p:nvGraphicFramePr>
          <p:cNvPr id="12" name="Chart 11"/>
          <p:cNvGraphicFramePr>
            <a:graphicFrameLocks/>
          </p:cNvGraphicFramePr>
          <p:nvPr>
            <p:extLst>
              <p:ext uri="{D42A27DB-BD31-4B8C-83A1-F6EECF244321}">
                <p14:modId xmlns:p14="http://schemas.microsoft.com/office/powerpoint/2010/main" val="1086555026"/>
              </p:ext>
            </p:extLst>
          </p:nvPr>
        </p:nvGraphicFramePr>
        <p:xfrm>
          <a:off x="1739516" y="2403458"/>
          <a:ext cx="8712968" cy="32403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1FD7CFB-04E3-4949-A9B7-58340CDBEE95}"/>
              </a:ext>
            </a:extLst>
          </p:cNvPr>
          <p:cNvSpPr txBox="1"/>
          <p:nvPr/>
        </p:nvSpPr>
        <p:spPr>
          <a:xfrm>
            <a:off x="228600" y="6591300"/>
            <a:ext cx="8532440"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4"/>
              </a:rPr>
              <a:t>www.aidsdatahub.org</a:t>
            </a:r>
            <a:r>
              <a:rPr lang="en-US" sz="900" dirty="0">
                <a:solidFill>
                  <a:prstClr val="black"/>
                </a:solidFill>
                <a:latin typeface="Arial"/>
                <a:cs typeface="Cordia New" pitchFamily="34" charset="-34"/>
              </a:rPr>
              <a:t> based on Behavioral Surveillance Surveys and Bio-Behavioral Surveys</a:t>
            </a:r>
            <a:r>
              <a:rPr lang="en-GB" sz="900" dirty="0">
                <a:solidFill>
                  <a:prstClr val="black"/>
                </a:solidFill>
                <a:latin typeface="Arial"/>
                <a:cs typeface="Cordia New" pitchFamily="34" charset="-34"/>
              </a:rPr>
              <a:t>.</a:t>
            </a:r>
          </a:p>
        </p:txBody>
      </p:sp>
    </p:spTree>
    <p:extLst>
      <p:ext uri="{BB962C8B-B14F-4D97-AF65-F5344CB8AC3E}">
        <p14:creationId xmlns:p14="http://schemas.microsoft.com/office/powerpoint/2010/main" val="161034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749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a:cs typeface="Cordia New" pitchFamily="34" charset="-34"/>
              </a:rPr>
              <a:t>Vulnerability and </a:t>
            </a:r>
            <a:br>
              <a:rPr lang="en-US" sz="5400">
                <a:cs typeface="Cordia New" pitchFamily="34" charset="-34"/>
              </a:rPr>
            </a:br>
            <a:r>
              <a:rPr lang="en-US" sz="5400">
                <a:cs typeface="Cordia New" pitchFamily="34" charset="-34"/>
              </a:rPr>
              <a:t>HIV knowledge</a:t>
            </a:r>
            <a:endParaRPr lang="en-US">
              <a:cs typeface="Cordia New"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latin typeface="Arial"/>
                <a:cs typeface="Cordia New" panose="020B0304020202020204" pitchFamily="34" charset="-34"/>
              </a:rPr>
              <a:pPr>
                <a:defRPr/>
              </a:pPr>
              <a:t>2</a:t>
            </a:fld>
            <a:endParaRPr lang="th-TH" dirty="0">
              <a:solidFill>
                <a:prstClr val="black">
                  <a:tint val="75000"/>
                </a:prstClr>
              </a:solidFill>
              <a:latin typeface="Arial"/>
              <a:cs typeface="Cordia New" panose="020B0304020202020204" pitchFamily="34" charset="-34"/>
            </a:endParaRPr>
          </a:p>
        </p:txBody>
      </p:sp>
      <p:sp>
        <p:nvSpPr>
          <p:cNvPr id="29699" name="Subtitle 4"/>
          <p:cNvSpPr>
            <a:spLocks noGrp="1"/>
          </p:cNvSpPr>
          <p:nvPr>
            <p:ph type="subTitle" idx="1"/>
          </p:nvPr>
        </p:nvSpPr>
        <p:spPr bwMode="auto">
          <a:xfrm>
            <a:off x="1992313"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Data availability and 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1693864"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940" y="1535680"/>
            <a:ext cx="11381762" cy="504000"/>
          </a:xfrm>
        </p:spPr>
        <p:txBody>
          <a:bodyPr/>
          <a:lstStyle/>
          <a:p>
            <a:r>
              <a:rPr lang="en-US" dirty="0"/>
              <a:t>Proportion of MSW with comprehensive HIV knowledge, 2015-2018</a:t>
            </a:r>
            <a:endParaRPr lang="en-GB" dirty="0"/>
          </a:p>
        </p:txBody>
      </p:sp>
      <p:sp>
        <p:nvSpPr>
          <p:cNvPr id="5" name="TextBox 4"/>
          <p:cNvSpPr txBox="1"/>
          <p:nvPr/>
        </p:nvSpPr>
        <p:spPr>
          <a:xfrm>
            <a:off x="228600" y="6591300"/>
            <a:ext cx="11381763" cy="230832"/>
          </a:xfrm>
          <a:prstGeom prst="rect">
            <a:avLst/>
          </a:prstGeom>
          <a:noFill/>
        </p:spPr>
        <p:txBody>
          <a:bodyPr wrap="square" rtlCol="0">
            <a:spAutoFit/>
          </a:bodyPr>
          <a:lstStyle/>
          <a:p>
            <a:pPr fontAlgn="base">
              <a:spcBef>
                <a:spcPct val="0"/>
              </a:spcBef>
              <a:spcAft>
                <a:spcPct val="0"/>
              </a:spcAft>
            </a:pPr>
            <a:r>
              <a:rPr lang="en-US" sz="900" dirty="0">
                <a:solidFill>
                  <a:prstClr val="black"/>
                </a:solidFill>
                <a:latin typeface="Arial" pitchFamily="34" charset="0"/>
                <a:cs typeface="Cordia New" pitchFamily="34" charset="-34"/>
              </a:rPr>
              <a:t>Source: Prepared by </a:t>
            </a:r>
            <a:r>
              <a:rPr lang="en-US" sz="900" dirty="0">
                <a:solidFill>
                  <a:prstClr val="black"/>
                </a:solidFill>
                <a:latin typeface="Arial" pitchFamily="34" charset="0"/>
                <a:cs typeface="Cordia New" pitchFamily="34" charset="-34"/>
                <a:hlinkClick r:id="rId2"/>
              </a:rPr>
              <a:t>www.aidsdatahub.org</a:t>
            </a:r>
            <a:r>
              <a:rPr lang="en-US" sz="900" dirty="0">
                <a:solidFill>
                  <a:prstClr val="black"/>
                </a:solidFill>
                <a:latin typeface="Arial" pitchFamily="34" charset="0"/>
                <a:cs typeface="Cordia New" pitchFamily="34" charset="-34"/>
              </a:rPr>
              <a:t> based on Integrated Biological and Behavioral Surveillance (IBSS) Reports.</a:t>
            </a:r>
            <a:endParaRPr lang="en-GB" sz="900" dirty="0">
              <a:solidFill>
                <a:prstClr val="black"/>
              </a:solidFill>
              <a:latin typeface="Arial" pitchFamily="34" charset="0"/>
              <a:cs typeface="Cordia New" pitchFamily="34" charset="-34"/>
            </a:endParaRPr>
          </a:p>
        </p:txBody>
      </p:sp>
      <p:graphicFrame>
        <p:nvGraphicFramePr>
          <p:cNvPr id="6" name="Chart 5"/>
          <p:cNvGraphicFramePr>
            <a:graphicFrameLocks/>
          </p:cNvGraphicFramePr>
          <p:nvPr>
            <p:extLst>
              <p:ext uri="{D42A27DB-BD31-4B8C-83A1-F6EECF244321}">
                <p14:modId xmlns:p14="http://schemas.microsoft.com/office/powerpoint/2010/main" val="3247119245"/>
              </p:ext>
            </p:extLst>
          </p:nvPr>
        </p:nvGraphicFramePr>
        <p:xfrm>
          <a:off x="1631505" y="2420888"/>
          <a:ext cx="8784975"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51784" y="5991672"/>
            <a:ext cx="3924436" cy="461665"/>
          </a:xfrm>
          <a:prstGeom prst="rect">
            <a:avLst/>
          </a:prstGeom>
          <a:noFill/>
          <a:ln>
            <a:noFill/>
            <a:prstDash val="sysDash"/>
          </a:ln>
        </p:spPr>
        <p:txBody>
          <a:bodyPr wrap="square" rtlCol="0">
            <a:spAutoFit/>
          </a:bodyPr>
          <a:lstStyle/>
          <a:p>
            <a:pPr fontAlgn="base">
              <a:spcBef>
                <a:spcPct val="0"/>
              </a:spcBef>
              <a:spcAft>
                <a:spcPct val="0"/>
              </a:spcAft>
            </a:pPr>
            <a:r>
              <a:rPr lang="en-US" sz="1200" dirty="0">
                <a:solidFill>
                  <a:prstClr val="black"/>
                </a:solidFill>
                <a:latin typeface="Arial" pitchFamily="34" charset="0"/>
                <a:cs typeface="Cordia New" pitchFamily="34" charset="-34"/>
              </a:rPr>
              <a:t>* Male sex workers and transgender sex workers</a:t>
            </a:r>
          </a:p>
          <a:p>
            <a:pPr fontAlgn="base">
              <a:spcBef>
                <a:spcPct val="0"/>
              </a:spcBef>
              <a:spcAft>
                <a:spcPct val="0"/>
              </a:spcAft>
            </a:pPr>
            <a:r>
              <a:rPr lang="en-US" sz="1200" dirty="0">
                <a:solidFill>
                  <a:prstClr val="black"/>
                </a:solidFill>
                <a:latin typeface="Arial" pitchFamily="34" charset="0"/>
                <a:cs typeface="Cordia New" pitchFamily="34" charset="-34"/>
              </a:rPr>
              <a:t>** Male entertainment establishment workers</a:t>
            </a:r>
          </a:p>
        </p:txBody>
      </p:sp>
    </p:spTree>
    <p:extLst>
      <p:ext uri="{BB962C8B-B14F-4D97-AF65-F5344CB8AC3E}">
        <p14:creationId xmlns:p14="http://schemas.microsoft.com/office/powerpoint/2010/main" val="43986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749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17" y="1513660"/>
            <a:ext cx="11429513" cy="503817"/>
          </a:xfrm>
          <a:noFill/>
        </p:spPr>
        <p:txBody>
          <a:bodyPr/>
          <a:lstStyle/>
          <a:p>
            <a:r>
              <a:rPr lang="en-GB" dirty="0"/>
              <a:t>HIV testing coverage among male sex workers, 2015-2020</a:t>
            </a:r>
          </a:p>
        </p:txBody>
      </p:sp>
      <p:sp>
        <p:nvSpPr>
          <p:cNvPr id="6" name="TextBox 1"/>
          <p:cNvSpPr txBox="1"/>
          <p:nvPr/>
        </p:nvSpPr>
        <p:spPr>
          <a:xfrm>
            <a:off x="3349558" y="5933371"/>
            <a:ext cx="5254684" cy="663416"/>
          </a:xfrm>
          <a:prstGeom prst="rect">
            <a:avLst/>
          </a:prstGeom>
          <a:solidFill>
            <a:schemeClr val="bg1">
              <a:lumMod val="85000"/>
            </a:schemeClr>
          </a:solidFill>
          <a:ln>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b="1" kern="0" dirty="0">
                <a:solidFill>
                  <a:prstClr val="black"/>
                </a:solidFill>
                <a:latin typeface="Arial"/>
                <a:ea typeface="SimSun"/>
                <a:cs typeface="Arial" pitchFamily="34" charset="0"/>
              </a:rPr>
              <a:t>It is not strictly comparable across countries since methods and sampling varied. In addition, many surveys were conducted in a few urban areas and it might not necessarily reflect prevailing conditions at the national level.</a:t>
            </a:r>
          </a:p>
        </p:txBody>
      </p:sp>
      <p:sp>
        <p:nvSpPr>
          <p:cNvPr id="7" name="TextBox 6">
            <a:extLst>
              <a:ext uri="{FF2B5EF4-FFF2-40B4-BE49-F238E27FC236}">
                <a16:creationId xmlns:a16="http://schemas.microsoft.com/office/drawing/2014/main" id="{7853C109-DD51-449F-ADBA-596C0812B905}"/>
              </a:ext>
            </a:extLst>
          </p:cNvPr>
          <p:cNvSpPr txBox="1"/>
          <p:nvPr/>
        </p:nvSpPr>
        <p:spPr>
          <a:xfrm>
            <a:off x="230722" y="6622212"/>
            <a:ext cx="9033228" cy="230749"/>
          </a:xfrm>
          <a:prstGeom prst="rect">
            <a:avLst/>
          </a:prstGeom>
          <a:noFill/>
        </p:spPr>
        <p:txBody>
          <a:bodyPr wrap="square" rtlCol="0">
            <a:spAutoFit/>
          </a:bodyPr>
          <a:lstStyle/>
          <a:p>
            <a:pPr defTabSz="914126"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Integrated Biological  and Behavioral Surveillance (IBBS) and  Global AIDS Monitoring (GAM) reporting</a:t>
            </a:r>
            <a:endParaRPr lang="en-GB" sz="900" dirty="0">
              <a:solidFill>
                <a:prstClr val="black"/>
              </a:solidFill>
              <a:latin typeface="Arial"/>
              <a:cs typeface="Cordia New" pitchFamily="34" charset="-34"/>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nvGraphicFramePr>
        <p:xfrm>
          <a:off x="1993028" y="2386990"/>
          <a:ext cx="7702070" cy="331117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138D5DA-9109-4D0B-A844-1C6114AE51B4}"/>
              </a:ext>
            </a:extLst>
          </p:cNvPr>
          <p:cNvSpPr txBox="1"/>
          <p:nvPr/>
        </p:nvSpPr>
        <p:spPr>
          <a:xfrm>
            <a:off x="9133377" y="5933370"/>
            <a:ext cx="1685315" cy="523099"/>
          </a:xfrm>
          <a:prstGeom prst="rect">
            <a:avLst/>
          </a:prstGeom>
          <a:noFill/>
        </p:spPr>
        <p:txBody>
          <a:bodyPr wrap="square" rtlCol="0">
            <a:spAutoFit/>
          </a:bodyPr>
          <a:lstStyle/>
          <a:p>
            <a:pPr defTabSz="914126"/>
            <a:r>
              <a:rPr lang="en-US" sz="1400" dirty="0">
                <a:solidFill>
                  <a:prstClr val="black"/>
                </a:solidFill>
                <a:latin typeface="Arial"/>
              </a:rPr>
              <a:t>* Programme data</a:t>
            </a:r>
          </a:p>
          <a:p>
            <a:pPr defTabSz="914126"/>
            <a:r>
              <a:rPr lang="en-US" sz="1400" dirty="0">
                <a:solidFill>
                  <a:prstClr val="black"/>
                </a:solidFill>
                <a:latin typeface="Arial"/>
              </a:rPr>
              <a:t>** Kathmandu</a:t>
            </a:r>
          </a:p>
        </p:txBody>
      </p:sp>
    </p:spTree>
    <p:extLst>
      <p:ext uri="{BB962C8B-B14F-4D97-AF65-F5344CB8AC3E}">
        <p14:creationId xmlns:p14="http://schemas.microsoft.com/office/powerpoint/2010/main" val="192144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86" y="1550304"/>
            <a:ext cx="11386133" cy="504000"/>
          </a:xfrm>
        </p:spPr>
        <p:txBody>
          <a:bodyPr/>
          <a:lstStyle/>
          <a:p>
            <a:r>
              <a:rPr lang="en-US" dirty="0">
                <a:latin typeface="Arial" pitchFamily="34" charset="0"/>
                <a:cs typeface="Arial" pitchFamily="34" charset="0"/>
              </a:rPr>
              <a:t>Proportion of MSW reached with HIV prevention programmes, 2015-2018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23</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88145" y="6587629"/>
            <a:ext cx="8496944" cy="230832"/>
          </a:xfrm>
          <a:prstGeom prst="rect">
            <a:avLst/>
          </a:prstGeom>
          <a:noFill/>
        </p:spPr>
        <p:txBody>
          <a:bodyPr wrap="square" rtlCol="0">
            <a:spAutoFit/>
          </a:bodyPr>
          <a:lstStyle/>
          <a:p>
            <a:pPr fontAlgn="base">
              <a:spcBef>
                <a:spcPct val="0"/>
              </a:spcBef>
              <a:spcAft>
                <a:spcPct val="0"/>
              </a:spcAft>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Global AIDS Monitoring (GAM) Reporting</a:t>
            </a:r>
            <a:endParaRPr lang="en-GB" sz="900" dirty="0">
              <a:solidFill>
                <a:prstClr val="black"/>
              </a:solidFill>
              <a:latin typeface="Arial"/>
              <a:cs typeface="Cordia New" pitchFamily="34" charset="-34"/>
            </a:endParaRPr>
          </a:p>
        </p:txBody>
      </p:sp>
      <p:sp>
        <p:nvSpPr>
          <p:cNvPr id="8" name="TextBox 7"/>
          <p:cNvSpPr txBox="1"/>
          <p:nvPr/>
        </p:nvSpPr>
        <p:spPr>
          <a:xfrm>
            <a:off x="7592787" y="3838710"/>
            <a:ext cx="2963473" cy="1938992"/>
          </a:xfrm>
          <a:prstGeom prst="rect">
            <a:avLst/>
          </a:prstGeom>
          <a:noFill/>
          <a:ln w="12700">
            <a:solidFill>
              <a:schemeClr val="bg1">
                <a:lumMod val="50000"/>
              </a:schemeClr>
            </a:solidFill>
            <a:prstDash val="sysDash"/>
          </a:ln>
        </p:spPr>
        <p:txBody>
          <a:bodyPr wrap="square" rtlCol="0">
            <a:spAutoFit/>
          </a:bodyPr>
          <a:lstStyle/>
          <a:p>
            <a:pPr fontAlgn="base">
              <a:spcBef>
                <a:spcPct val="0"/>
              </a:spcBef>
              <a:spcAft>
                <a:spcPct val="0"/>
              </a:spcAft>
            </a:pPr>
            <a:r>
              <a:rPr lang="en-US" sz="1200" dirty="0">
                <a:solidFill>
                  <a:prstClr val="black"/>
                </a:solidFill>
                <a:latin typeface="Arial"/>
                <a:cs typeface="Cordia New" pitchFamily="34" charset="-34"/>
              </a:rPr>
              <a:t>Definition of reach:</a:t>
            </a:r>
          </a:p>
          <a:p>
            <a:pPr fontAlgn="base">
              <a:spcBef>
                <a:spcPct val="0"/>
              </a:spcBef>
              <a:spcAft>
                <a:spcPct val="0"/>
              </a:spcAft>
            </a:pPr>
            <a:r>
              <a:rPr lang="en-US" sz="1200" dirty="0">
                <a:solidFill>
                  <a:prstClr val="black"/>
                </a:solidFill>
                <a:latin typeface="Arial"/>
                <a:cs typeface="Cordia New" pitchFamily="34" charset="-34"/>
              </a:rPr>
              <a:t>In the past three months, MSW reported receiving two or more of the prevention interventions listed below - </a:t>
            </a:r>
          </a:p>
          <a:p>
            <a:pPr marL="171450" indent="-171450" fontAlgn="base">
              <a:spcBef>
                <a:spcPct val="0"/>
              </a:spcBef>
              <a:spcAft>
                <a:spcPct val="0"/>
              </a:spcAft>
              <a:buFont typeface="Arial" panose="020B0604020202020204" pitchFamily="34" charset="0"/>
              <a:buChar char="•"/>
            </a:pPr>
            <a:r>
              <a:rPr lang="en-US" sz="1200" dirty="0">
                <a:solidFill>
                  <a:prstClr val="black"/>
                </a:solidFill>
                <a:latin typeface="Arial"/>
                <a:cs typeface="Cordia New" pitchFamily="34" charset="-34"/>
              </a:rPr>
              <a:t>Given condoms and lubricants </a:t>
            </a:r>
          </a:p>
          <a:p>
            <a:pPr marL="171450" indent="-171450" fontAlgn="base">
              <a:spcBef>
                <a:spcPct val="0"/>
              </a:spcBef>
              <a:spcAft>
                <a:spcPct val="0"/>
              </a:spcAft>
              <a:buFont typeface="Arial" panose="020B0604020202020204" pitchFamily="34" charset="0"/>
              <a:buChar char="•"/>
            </a:pPr>
            <a:r>
              <a:rPr lang="en-US" sz="1200" dirty="0">
                <a:solidFill>
                  <a:prstClr val="black"/>
                </a:solidFill>
                <a:latin typeface="Arial"/>
                <a:cs typeface="Cordia New" pitchFamily="34" charset="-34"/>
              </a:rPr>
              <a:t>Received counselling on condom use and safe sex </a:t>
            </a:r>
          </a:p>
          <a:p>
            <a:pPr marL="171450" indent="-171450" fontAlgn="base">
              <a:spcBef>
                <a:spcPct val="0"/>
              </a:spcBef>
              <a:spcAft>
                <a:spcPct val="0"/>
              </a:spcAft>
              <a:buFont typeface="Arial" panose="020B0604020202020204" pitchFamily="34" charset="0"/>
              <a:buChar char="•"/>
            </a:pPr>
            <a:r>
              <a:rPr lang="en-US" sz="1200" dirty="0">
                <a:solidFill>
                  <a:prstClr val="black"/>
                </a:solidFill>
                <a:latin typeface="Arial"/>
                <a:cs typeface="Cordia New" pitchFamily="34" charset="-34"/>
              </a:rPr>
              <a:t>Tested for sexually transmitted infections</a:t>
            </a:r>
          </a:p>
          <a:p>
            <a:pPr fontAlgn="base">
              <a:spcBef>
                <a:spcPct val="0"/>
              </a:spcBef>
              <a:spcAft>
                <a:spcPct val="0"/>
              </a:spcAft>
            </a:pPr>
            <a:r>
              <a:rPr lang="en-GB" sz="1200" dirty="0">
                <a:solidFill>
                  <a:prstClr val="black"/>
                </a:solidFill>
                <a:latin typeface="Arial"/>
                <a:cs typeface="Cordia New" pitchFamily="34" charset="-34"/>
              </a:rPr>
              <a:t> </a:t>
            </a:r>
            <a:endParaRPr lang="en-US" sz="1200" dirty="0">
              <a:solidFill>
                <a:prstClr val="black"/>
              </a:solidFill>
              <a:latin typeface="Arial"/>
              <a:cs typeface="Cordia New" pitchFamily="34" charset="-34"/>
            </a:endParaRPr>
          </a:p>
        </p:txBody>
      </p:sp>
      <p:graphicFrame>
        <p:nvGraphicFramePr>
          <p:cNvPr id="9" name="Chart 8">
            <a:extLst>
              <a:ext uri="{FF2B5EF4-FFF2-40B4-BE49-F238E27FC236}">
                <a16:creationId xmlns:a16="http://schemas.microsoft.com/office/drawing/2014/main" id="{A722FB13-E2A6-489A-844F-289B088D0025}"/>
              </a:ext>
            </a:extLst>
          </p:cNvPr>
          <p:cNvGraphicFramePr>
            <a:graphicFrameLocks/>
          </p:cNvGraphicFramePr>
          <p:nvPr>
            <p:extLst>
              <p:ext uri="{D42A27DB-BD31-4B8C-83A1-F6EECF244321}">
                <p14:modId xmlns:p14="http://schemas.microsoft.com/office/powerpoint/2010/main" val="4202814054"/>
              </p:ext>
            </p:extLst>
          </p:nvPr>
        </p:nvGraphicFramePr>
        <p:xfrm>
          <a:off x="1362075" y="2464999"/>
          <a:ext cx="5879655" cy="3805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827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14" y="1479888"/>
            <a:ext cx="11328083" cy="504000"/>
          </a:xfrm>
        </p:spPr>
        <p:txBody>
          <a:bodyPr>
            <a:noAutofit/>
          </a:bodyPr>
          <a:lstStyle/>
          <a:p>
            <a:r>
              <a:rPr lang="en-US" dirty="0"/>
              <a:t>Prevailing stigma, discrimination and violence against MSW, countries where data is available, 2015-2017</a:t>
            </a:r>
            <a:endParaRPr lang="th-TH" dirty="0"/>
          </a:p>
        </p:txBody>
      </p:sp>
      <p:sp>
        <p:nvSpPr>
          <p:cNvPr id="6" name="Title 1"/>
          <p:cNvSpPr txBox="1">
            <a:spLocks/>
          </p:cNvSpPr>
          <p:nvPr/>
        </p:nvSpPr>
        <p:spPr>
          <a:xfrm>
            <a:off x="228600" y="6591300"/>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900" dirty="0">
                <a:solidFill>
                  <a:prstClr val="black"/>
                </a:solidFill>
                <a:latin typeface="Arial" charset="0"/>
                <a:cs typeface="Arial" charset="0"/>
              </a:rPr>
              <a:t>Source: Prepared by </a:t>
            </a:r>
            <a:r>
              <a:rPr lang="en-US" sz="900" dirty="0">
                <a:solidFill>
                  <a:prstClr val="black"/>
                </a:solidFill>
                <a:latin typeface="Arial" charset="0"/>
                <a:cs typeface="Arial" charset="0"/>
                <a:hlinkClick r:id="rId3"/>
              </a:rPr>
              <a:t>www.aidsdatahub.org</a:t>
            </a:r>
            <a:r>
              <a:rPr lang="en-US" sz="900" dirty="0">
                <a:solidFill>
                  <a:prstClr val="black"/>
                </a:solidFill>
                <a:latin typeface="Arial" charset="0"/>
                <a:cs typeface="Arial" charset="0"/>
              </a:rPr>
              <a:t> based on Integrated Behavioral and Surveillance Surveys</a:t>
            </a:r>
            <a:endParaRPr lang="th-TH" sz="900" dirty="0">
              <a:solidFill>
                <a:prstClr val="black"/>
              </a:solidFill>
              <a:latin typeface="Arial" charset="0"/>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8193217" y="6289615"/>
            <a:ext cx="2376264" cy="50400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a:pPr>
            <a:r>
              <a:rPr lang="en-US" sz="1000" dirty="0">
                <a:solidFill>
                  <a:prstClr val="black"/>
                </a:solidFill>
                <a:latin typeface="Arial" pitchFamily="34" charset="0"/>
                <a:cs typeface="Arial" pitchFamily="34" charset="0"/>
              </a:rPr>
              <a:t>* Experienced  in the last 12 months</a:t>
            </a:r>
          </a:p>
          <a:p>
            <a:pPr fontAlgn="base">
              <a:spcBef>
                <a:spcPct val="0"/>
              </a:spcBef>
              <a:spcAft>
                <a:spcPct val="0"/>
              </a:spcAft>
              <a:defRPr/>
            </a:pPr>
            <a:r>
              <a:rPr lang="en-US" sz="1000" dirty="0">
                <a:solidFill>
                  <a:prstClr val="black"/>
                </a:solidFill>
                <a:latin typeface="Arial" pitchFamily="34" charset="0"/>
                <a:cs typeface="Arial" pitchFamily="34" charset="0"/>
              </a:rPr>
              <a:t>** Ever beaten or forced to have sex   </a:t>
            </a:r>
          </a:p>
          <a:p>
            <a:pPr marL="171450" indent="-171450" fontAlgn="base">
              <a:spcBef>
                <a:spcPct val="0"/>
              </a:spcBef>
              <a:spcAft>
                <a:spcPct val="0"/>
              </a:spcAft>
              <a:buFont typeface="Arial" panose="020B0604020202020204" pitchFamily="34" charset="0"/>
              <a:buChar char="•"/>
              <a:defRPr/>
            </a:pPr>
            <a:endParaRPr lang="en-US" sz="1000" dirty="0">
              <a:solidFill>
                <a:prstClr val="black"/>
              </a:solidFill>
              <a:latin typeface="Arial" pitchFamily="34" charset="0"/>
              <a:cs typeface="Arial" pitchFamily="34" charset="0"/>
            </a:endParaRPr>
          </a:p>
          <a:p>
            <a:pPr fontAlgn="base">
              <a:spcBef>
                <a:spcPct val="0"/>
              </a:spcBef>
              <a:spcAft>
                <a:spcPct val="0"/>
              </a:spcAft>
              <a:defRPr/>
            </a:pPr>
            <a:endParaRPr lang="th-TH" sz="1000" dirty="0">
              <a:solidFill>
                <a:prstClr val="black"/>
              </a:solidFill>
              <a:latin typeface="Arial" panose="020B0604020202020204" pitchFamily="34" charset="0"/>
              <a:cs typeface="Cordia New" panose="020B0304020202020204" pitchFamily="34" charset="-34"/>
            </a:endParaRPr>
          </a:p>
        </p:txBody>
      </p:sp>
      <p:graphicFrame>
        <p:nvGraphicFramePr>
          <p:cNvPr id="7" name="Chart 6">
            <a:extLst>
              <a:ext uri="{FF2B5EF4-FFF2-40B4-BE49-F238E27FC236}">
                <a16:creationId xmlns:a16="http://schemas.microsoft.com/office/drawing/2014/main" id="{A5C09EE0-7258-4C16-B5E8-E46EA266B75E}"/>
              </a:ext>
            </a:extLst>
          </p:cNvPr>
          <p:cNvGraphicFramePr>
            <a:graphicFrameLocks/>
          </p:cNvGraphicFramePr>
          <p:nvPr/>
        </p:nvGraphicFramePr>
        <p:xfrm>
          <a:off x="2151520" y="2305273"/>
          <a:ext cx="788896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737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South Asia, latest available data, 2014-2019</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25</a:t>
            </a:fld>
            <a:endParaRPr lang="th-TH" dirty="0">
              <a:solidFill>
                <a:prstClr val="black">
                  <a:tint val="75000"/>
                </a:prstClr>
              </a:solidFill>
              <a:latin typeface="Arial"/>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fontAlgn="base">
              <a:spcBef>
                <a:spcPct val="0"/>
              </a:spcBef>
              <a:spcAft>
                <a:spcPct val="0"/>
              </a:spcAft>
            </a:pPr>
            <a:r>
              <a:rPr lang="en-US" sz="900" dirty="0">
                <a:solidFill>
                  <a:prstClr val="black"/>
                </a:solidFill>
                <a:latin typeface="Arial" pitchFamily="34" charset="0"/>
                <a:cs typeface="Arial" pitchFamily="34" charset="0"/>
              </a:rPr>
              <a:t>Sources: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and UNDP. (2021). Legal and policy trends. Impacting people living with HIV and key populations in Asia and the Pacific, 2014-2019. </a:t>
            </a:r>
            <a:endParaRPr lang="en-GB" sz="9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4997036"/>
              </p:ext>
            </p:extLst>
          </p:nvPr>
        </p:nvGraphicFramePr>
        <p:xfrm>
          <a:off x="766440" y="2335659"/>
          <a:ext cx="7051814" cy="3804139"/>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3">
                  <a:txBody>
                    <a:bodyPr/>
                    <a:lstStyle/>
                    <a:p>
                      <a:pPr algn="ctr" fontAlgn="t"/>
                      <a:r>
                        <a:rPr lang="en-US" sz="1600" b="1" i="0" u="none" strike="noStrike" dirty="0">
                          <a:solidFill>
                            <a:schemeClr val="bg1"/>
                          </a:solidFill>
                          <a:effectLst/>
                          <a:latin typeface="Arial" pitchFamily="34" charset="0"/>
                          <a:cs typeface="Arial" pitchFamily="34" charset="0"/>
                        </a:rPr>
                        <a:t>Sex workers</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1485780673"/>
              </p:ext>
            </p:extLst>
          </p:nvPr>
        </p:nvGraphicFramePr>
        <p:xfrm>
          <a:off x="8071268" y="3064793"/>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3941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South-East Asia, latest available data, 2014-2019</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26</a:t>
            </a:fld>
            <a:endParaRPr lang="th-TH" dirty="0">
              <a:solidFill>
                <a:prstClr val="black">
                  <a:tint val="75000"/>
                </a:prstClr>
              </a:solidFill>
              <a:latin typeface="Arial"/>
              <a:cs typeface="Cordia New" panose="020B0304020202020204" pitchFamily="34" charset="-34"/>
            </a:endParaRPr>
          </a:p>
        </p:txBody>
      </p:sp>
      <p:sp>
        <p:nvSpPr>
          <p:cNvPr id="5" name="Rectangle 4"/>
          <p:cNvSpPr/>
          <p:nvPr/>
        </p:nvSpPr>
        <p:spPr>
          <a:xfrm>
            <a:off x="7957457" y="6357939"/>
            <a:ext cx="4234543" cy="507831"/>
          </a:xfrm>
          <a:prstGeom prst="rect">
            <a:avLst/>
          </a:prstGeom>
        </p:spPr>
        <p:txBody>
          <a:bodyPr wrap="square">
            <a:spAutoFit/>
          </a:bodyPr>
          <a:lstStyle/>
          <a:p>
            <a:pPr fontAlgn="base">
              <a:spcBef>
                <a:spcPct val="0"/>
              </a:spcBef>
              <a:spcAft>
                <a:spcPct val="0"/>
              </a:spcAft>
            </a:pPr>
            <a:r>
              <a:rPr lang="en-US" sz="900" dirty="0">
                <a:solidFill>
                  <a:prstClr val="black"/>
                </a:solidFill>
                <a:latin typeface="Arial" pitchFamily="34" charset="0"/>
                <a:cs typeface="Arial" pitchFamily="34" charset="0"/>
              </a:rPr>
              <a:t>Sources: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and UNDP. (2021). Legal and policy trends. Impacting people living with HIV and key populations in Asia and the Pacific, 2014-2019. </a:t>
            </a:r>
            <a:endParaRPr lang="en-GB" sz="9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69766563"/>
              </p:ext>
            </p:extLst>
          </p:nvPr>
        </p:nvGraphicFramePr>
        <p:xfrm>
          <a:off x="766440" y="1987310"/>
          <a:ext cx="7051814" cy="4797958"/>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3">
                  <a:txBody>
                    <a:bodyPr/>
                    <a:lstStyle/>
                    <a:p>
                      <a:pPr algn="ctr" fontAlgn="t"/>
                      <a:r>
                        <a:rPr lang="en-US" sz="1600" b="1" i="0" u="none" strike="noStrike" dirty="0">
                          <a:solidFill>
                            <a:schemeClr val="bg1"/>
                          </a:solidFill>
                          <a:effectLst/>
                          <a:latin typeface="Arial" pitchFamily="34" charset="0"/>
                          <a:cs typeface="Arial" pitchFamily="34" charset="0"/>
                        </a:rPr>
                        <a:t>Sex workers</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2674620401"/>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nvGraphicFramePr>
        <p:xfrm>
          <a:off x="8071268" y="3064793"/>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66628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0764421"/>
              </p:ext>
            </p:extLst>
          </p:nvPr>
        </p:nvGraphicFramePr>
        <p:xfrm>
          <a:off x="766440" y="2335659"/>
          <a:ext cx="7051814" cy="3897155"/>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3">
                  <a:txBody>
                    <a:bodyPr/>
                    <a:lstStyle/>
                    <a:p>
                      <a:pPr algn="ctr" fontAlgn="t"/>
                      <a:r>
                        <a:rPr lang="en-US" sz="1600" b="1" i="0" u="none" strike="noStrike" dirty="0">
                          <a:solidFill>
                            <a:schemeClr val="bg1"/>
                          </a:solidFill>
                          <a:effectLst/>
                          <a:latin typeface="Arial" pitchFamily="34" charset="0"/>
                          <a:cs typeface="Arial" pitchFamily="34" charset="0"/>
                        </a:rPr>
                        <a:t>Sex workers</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2"/>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3"/>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4"/>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nvGraphicFramePr>
        <p:xfrm>
          <a:off x="8071268" y="3064793"/>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111494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the  Pacific,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327753" y="6575659"/>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00216283"/>
              </p:ext>
            </p:extLst>
          </p:nvPr>
        </p:nvGraphicFramePr>
        <p:xfrm>
          <a:off x="657580" y="1791362"/>
          <a:ext cx="7315200" cy="4797958"/>
        </p:xfrm>
        <a:graphic>
          <a:graphicData uri="http://schemas.openxmlformats.org/drawingml/2006/table">
            <a:tbl>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3">
                  <a:txBody>
                    <a:bodyPr/>
                    <a:lstStyle/>
                    <a:p>
                      <a:pPr algn="ctr" fontAlgn="t"/>
                      <a:r>
                        <a:rPr lang="en-US" sz="1600" b="1" i="0" u="none" strike="noStrike" dirty="0">
                          <a:solidFill>
                            <a:schemeClr val="bg1"/>
                          </a:solidFill>
                          <a:effectLst/>
                          <a:latin typeface="Arial" pitchFamily="34" charset="0"/>
                          <a:cs typeface="Arial" pitchFamily="34" charset="0"/>
                        </a:rPr>
                        <a:t>Sex workers</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hMerge="1">
                  <a:txBody>
                    <a:bodyPr/>
                    <a:lstStyle/>
                    <a:p>
                      <a:pPr algn="ctr" fontAlgn="t"/>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FSM*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2674620401"/>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2214014572"/>
              </p:ext>
            </p:extLst>
          </p:nvPr>
        </p:nvGraphicFramePr>
        <p:xfrm>
          <a:off x="8071268" y="2879731"/>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
        <p:nvSpPr>
          <p:cNvPr id="7" name="TextBox 6">
            <a:extLst>
              <a:ext uri="{FF2B5EF4-FFF2-40B4-BE49-F238E27FC236}">
                <a16:creationId xmlns:a16="http://schemas.microsoft.com/office/drawing/2014/main" id="{7D61B508-4BD1-4014-AE19-C2724AD72B29}"/>
              </a:ext>
            </a:extLst>
          </p:cNvPr>
          <p:cNvSpPr txBox="1"/>
          <p:nvPr/>
        </p:nvSpPr>
        <p:spPr>
          <a:xfrm>
            <a:off x="8122197" y="6189800"/>
            <a:ext cx="2736304"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base">
              <a:spcBef>
                <a:spcPct val="0"/>
              </a:spcBef>
              <a:spcAft>
                <a:spcPct val="0"/>
              </a:spcAft>
            </a:pPr>
            <a:r>
              <a:rPr lang="en-US" sz="1200" b="1" dirty="0">
                <a:solidFill>
                  <a:prstClr val="black">
                    <a:lumMod val="75000"/>
                    <a:lumOff val="25000"/>
                  </a:prstClr>
                </a:solidFill>
                <a:latin typeface="Arial"/>
              </a:rPr>
              <a:t>* Micronesia (Federated States of )</a:t>
            </a:r>
            <a:endParaRPr lang="en-GB" sz="1200" b="1" dirty="0">
              <a:solidFill>
                <a:prstClr val="black">
                  <a:lumMod val="75000"/>
                  <a:lumOff val="25000"/>
                </a:prstClr>
              </a:solidFill>
              <a:latin typeface="Arial"/>
            </a:endParaRPr>
          </a:p>
        </p:txBody>
      </p:sp>
    </p:spTree>
    <p:extLst>
      <p:ext uri="{BB962C8B-B14F-4D97-AF65-F5344CB8AC3E}">
        <p14:creationId xmlns:p14="http://schemas.microsoft.com/office/powerpoint/2010/main" val="25266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a:solidFill>
                  <a:prstClr val="black">
                    <a:tint val="75000"/>
                  </a:prstClr>
                </a:solidFill>
                <a:latin typeface="Arial"/>
                <a:cs typeface="Cordia New" panose="020B0304020202020204" pitchFamily="34" charset="-34"/>
              </a:rPr>
              <a:pPr>
                <a:defRPr/>
              </a:pPr>
              <a:t>29</a:t>
            </a:fld>
            <a:endParaRPr lang="th-TH" dirty="0">
              <a:solidFill>
                <a:prstClr val="black">
                  <a:tint val="75000"/>
                </a:prstClr>
              </a:solidFill>
              <a:latin typeface="Arial"/>
              <a:cs typeface="Cordia New" panose="020B0304020202020204" pitchFamily="34" charset="-34"/>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6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1672506" y="3429000"/>
            <a:ext cx="8671967"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Data availability and 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E96A-4544-4FA2-8C30-0312731550C4}"/>
              </a:ext>
            </a:extLst>
          </p:cNvPr>
          <p:cNvSpPr>
            <a:spLocks noGrp="1"/>
          </p:cNvSpPr>
          <p:nvPr>
            <p:ph type="title"/>
          </p:nvPr>
        </p:nvSpPr>
        <p:spPr/>
        <p:txBody>
          <a:bodyPr/>
          <a:lstStyle/>
          <a:p>
            <a:r>
              <a:rPr lang="en-US" dirty="0"/>
              <a:t>Male sex workers (MSW</a:t>
            </a:r>
            <a:r>
              <a:rPr lang="en-US"/>
              <a:t>) population size </a:t>
            </a:r>
            <a:r>
              <a:rPr lang="en-US" dirty="0"/>
              <a:t>estimates, countries where data is available, 2015-2019</a:t>
            </a:r>
          </a:p>
        </p:txBody>
      </p:sp>
      <p:sp>
        <p:nvSpPr>
          <p:cNvPr id="3" name="Slide Number Placeholder 2">
            <a:extLst>
              <a:ext uri="{FF2B5EF4-FFF2-40B4-BE49-F238E27FC236}">
                <a16:creationId xmlns:a16="http://schemas.microsoft.com/office/drawing/2014/main" id="{ECE0B4D5-52A9-4D4D-BD27-8E2CCD041741}"/>
              </a:ext>
            </a:extLst>
          </p:cNvPr>
          <p:cNvSpPr>
            <a:spLocks noGrp="1"/>
          </p:cNvSpPr>
          <p:nvPr>
            <p:ph type="sldNum" sz="quarter" idx="10"/>
          </p:nvPr>
        </p:nvSpPr>
        <p:spPr/>
        <p:txBody>
          <a:bodyPr/>
          <a:lstStyle/>
          <a:p>
            <a:pPr defTabSz="914126">
              <a:defRPr/>
            </a:pPr>
            <a:fld id="{9D28C68A-2064-4B7C-AFCD-A80A23DCD611}" type="slidenum">
              <a:rPr lang="th-TH">
                <a:solidFill>
                  <a:prstClr val="black">
                    <a:tint val="75000"/>
                  </a:prstClr>
                </a:solidFill>
                <a:latin typeface="Arial"/>
                <a:cs typeface="Cordia New" panose="020B0304020202020204" pitchFamily="34" charset="-34"/>
              </a:rPr>
              <a:pPr defTabSz="914126">
                <a:defRPr/>
              </a:pPr>
              <a:t>4</a:t>
            </a:fld>
            <a:endParaRPr lang="th-TH" dirty="0">
              <a:solidFill>
                <a:prstClr val="black">
                  <a:tint val="75000"/>
                </a:prstClr>
              </a:solidFill>
              <a:latin typeface="Arial"/>
              <a:cs typeface="Cordia New" panose="020B0304020202020204" pitchFamily="34" charset="-34"/>
            </a:endParaRPr>
          </a:p>
        </p:txBody>
      </p:sp>
      <p:graphicFrame>
        <p:nvGraphicFramePr>
          <p:cNvPr id="4" name="Content Placeholder 7">
            <a:extLst>
              <a:ext uri="{FF2B5EF4-FFF2-40B4-BE49-F238E27FC236}">
                <a16:creationId xmlns:a16="http://schemas.microsoft.com/office/drawing/2014/main" id="{AF4C5C79-4084-47AE-910D-2138A89D5464}"/>
              </a:ext>
            </a:extLst>
          </p:cNvPr>
          <p:cNvGraphicFramePr>
            <a:graphicFrameLocks/>
          </p:cNvGraphicFramePr>
          <p:nvPr/>
        </p:nvGraphicFramePr>
        <p:xfrm>
          <a:off x="1569568" y="2577886"/>
          <a:ext cx="9052864" cy="3834526"/>
        </p:xfrm>
        <a:graphic>
          <a:graphicData uri="http://schemas.openxmlformats.org/drawingml/2006/table">
            <a:tbl>
              <a:tblPr firstRow="1" bandRow="1">
                <a:tableStyleId>{5C22544A-7EE6-4342-B048-85BDC9FD1C3A}</a:tableStyleId>
              </a:tblPr>
              <a:tblGrid>
                <a:gridCol w="1188290">
                  <a:extLst>
                    <a:ext uri="{9D8B030D-6E8A-4147-A177-3AD203B41FA5}">
                      <a16:colId xmlns:a16="http://schemas.microsoft.com/office/drawing/2014/main" val="20000"/>
                    </a:ext>
                  </a:extLst>
                </a:gridCol>
                <a:gridCol w="833727">
                  <a:extLst>
                    <a:ext uri="{9D8B030D-6E8A-4147-A177-3AD203B41FA5}">
                      <a16:colId xmlns:a16="http://schemas.microsoft.com/office/drawing/2014/main" val="20001"/>
                    </a:ext>
                  </a:extLst>
                </a:gridCol>
                <a:gridCol w="5532682">
                  <a:extLst>
                    <a:ext uri="{9D8B030D-6E8A-4147-A177-3AD203B41FA5}">
                      <a16:colId xmlns:a16="http://schemas.microsoft.com/office/drawing/2014/main" val="20002"/>
                    </a:ext>
                  </a:extLst>
                </a:gridCol>
                <a:gridCol w="797401">
                  <a:extLst>
                    <a:ext uri="{9D8B030D-6E8A-4147-A177-3AD203B41FA5}">
                      <a16:colId xmlns:a16="http://schemas.microsoft.com/office/drawing/2014/main" val="20003"/>
                    </a:ext>
                  </a:extLst>
                </a:gridCol>
                <a:gridCol w="700764">
                  <a:extLst>
                    <a:ext uri="{9D8B030D-6E8A-4147-A177-3AD203B41FA5}">
                      <a16:colId xmlns:a16="http://schemas.microsoft.com/office/drawing/2014/main" val="20004"/>
                    </a:ext>
                  </a:extLst>
                </a:gridCol>
              </a:tblGrid>
              <a:tr h="543758">
                <a:tc>
                  <a:txBody>
                    <a:bodyPr/>
                    <a:lstStyle/>
                    <a:p>
                      <a:pPr algn="ctr"/>
                      <a:r>
                        <a:rPr lang="en-US" sz="1100" dirty="0">
                          <a:latin typeface="Arial" panose="020B0604020202020204" pitchFamily="34" charset="0"/>
                          <a:cs typeface="Arial" panose="020B0604020202020204" pitchFamily="34" charset="0"/>
                        </a:rPr>
                        <a:t>Country</a:t>
                      </a:r>
                      <a:endParaRPr lang="en-GB" sz="1100" dirty="0">
                        <a:latin typeface="Arial" panose="020B0604020202020204" pitchFamily="34" charset="0"/>
                        <a:cs typeface="Arial" panose="020B0604020202020204" pitchFamily="34" charset="0"/>
                      </a:endParaRPr>
                    </a:p>
                  </a:txBody>
                  <a:tcPr marL="40959" marR="40959" marT="20477" marB="20477" anchor="ctr">
                    <a:lnR w="19050" cap="flat" cmpd="sng" algn="ctr">
                      <a:solidFill>
                        <a:schemeClr val="bg1"/>
                      </a:solidFill>
                      <a:prstDash val="sysDot"/>
                      <a:round/>
                      <a:headEnd type="none" w="med" len="med"/>
                      <a:tailEnd type="none" w="med" len="med"/>
                    </a:lnR>
                    <a:solidFill>
                      <a:srgbClr val="92AAF8"/>
                    </a:solidFill>
                  </a:tcPr>
                </a:tc>
                <a:tc>
                  <a:txBody>
                    <a:bodyPr/>
                    <a:lstStyle/>
                    <a:p>
                      <a:pPr algn="ctr"/>
                      <a:r>
                        <a:rPr lang="en-US" sz="1100" dirty="0">
                          <a:latin typeface="Arial" panose="020B0604020202020204" pitchFamily="34" charset="0"/>
                          <a:cs typeface="Arial" panose="020B0604020202020204" pitchFamily="34" charset="0"/>
                        </a:rPr>
                        <a:t>Estimated size</a:t>
                      </a:r>
                      <a:endParaRPr lang="en-GB" sz="11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92AAF8"/>
                    </a:solidFill>
                  </a:tcPr>
                </a:tc>
                <a:tc>
                  <a:txBody>
                    <a:bodyPr/>
                    <a:lstStyle/>
                    <a:p>
                      <a:pPr algn="ct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Definition		</a:t>
                      </a:r>
                      <a:endParaRPr lang="en-GB" sz="11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92AAF8"/>
                    </a:solidFill>
                  </a:tcPr>
                </a:tc>
                <a:tc>
                  <a:txBody>
                    <a:bodyPr/>
                    <a:lstStyle/>
                    <a:p>
                      <a:pPr algn="ctr"/>
                      <a:r>
                        <a:rPr lang="en-US" sz="1100" dirty="0">
                          <a:latin typeface="Arial" panose="020B0604020202020204" pitchFamily="34" charset="0"/>
                          <a:cs typeface="Arial" panose="020B0604020202020204" pitchFamily="34" charset="0"/>
                        </a:rPr>
                        <a:t>Adult males</a:t>
                      </a:r>
                      <a:endParaRPr lang="en-GB" sz="1100" dirty="0">
                        <a:latin typeface="Arial" panose="020B0604020202020204" pitchFamily="34" charset="0"/>
                        <a:cs typeface="Arial" panose="020B0604020202020204" pitchFamily="34" charset="0"/>
                      </a:endParaRPr>
                    </a:p>
                  </a:txBody>
                  <a:tcPr marL="40959" marR="40959" marT="20477" marB="20477">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92AA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As% of</a:t>
                      </a:r>
                      <a:r>
                        <a:rPr lang="en-US" sz="11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(15-49)</a:t>
                      </a:r>
                      <a:endParaRPr lang="en-US" sz="1100" dirty="0">
                        <a:latin typeface="Arial" panose="020B0604020202020204" pitchFamily="34" charset="0"/>
                        <a:cs typeface="Arial" panose="020B0604020202020204" pitchFamily="34" charset="0"/>
                      </a:endParaRPr>
                    </a:p>
                  </a:txBody>
                  <a:tcPr marL="40959" marR="40959" marT="20477" marB="20477">
                    <a:lnL w="19050" cap="flat" cmpd="sng" algn="ctr">
                      <a:solidFill>
                        <a:schemeClr val="bg1"/>
                      </a:solidFill>
                      <a:prstDash val="sysDot"/>
                      <a:round/>
                      <a:headEnd type="none" w="med" len="med"/>
                      <a:tailEnd type="none" w="med" len="med"/>
                    </a:lnL>
                    <a:solidFill>
                      <a:srgbClr val="92AAF8"/>
                    </a:solidFill>
                  </a:tcPr>
                </a:tc>
                <a:extLst>
                  <a:ext uri="{0D108BD9-81ED-4DB2-BD59-A6C34878D82A}">
                    <a16:rowId xmlns:a16="http://schemas.microsoft.com/office/drawing/2014/main" val="10000"/>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Bangladesh(2015)</a:t>
                      </a:r>
                    </a:p>
                  </a:txBody>
                  <a:tcPr marL="0" marR="0" marT="0" marB="0" anchor="ctr">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29,776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6EEFC"/>
                    </a:solidFill>
                  </a:tcPr>
                </a:tc>
                <a:tc>
                  <a:txBody>
                    <a:bodyPr/>
                    <a:lstStyle/>
                    <a:p>
                      <a:pPr marL="0" algn="just" defTabSz="914400" rtl="0" eaLnBrk="1" latinLnBrk="0" hangingPunct="1"/>
                      <a:r>
                        <a:rPr lang="en-US" sz="1000" b="0" kern="1200" baseline="0" dirty="0">
                          <a:solidFill>
                            <a:schemeClr val="dk1"/>
                          </a:solidFill>
                          <a:latin typeface="Arial" panose="020B0604020202020204" pitchFamily="34" charset="0"/>
                          <a:ea typeface="+mn-ea"/>
                          <a:cs typeface="Arial" panose="020B0604020202020204" pitchFamily="34" charset="0"/>
                        </a:rPr>
                        <a:t>Males who sell sex to other males in exchange of money or gifts in last 3 months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43,789,365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 0.07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0003"/>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Nepal(2016)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18,287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just" defTabSz="914400" rtl="0" eaLnBrk="1" latinLnBrk="0" hangingPunct="1"/>
                      <a:r>
                        <a:rPr lang="en-US" sz="1000" b="0" kern="1200" baseline="0" dirty="0">
                          <a:solidFill>
                            <a:schemeClr val="dk1"/>
                          </a:solidFill>
                          <a:latin typeface="Arial" panose="020B0604020202020204" pitchFamily="34" charset="0"/>
                          <a:ea typeface="+mn-ea"/>
                          <a:cs typeface="Arial" panose="020B0604020202020204" pitchFamily="34" charset="0"/>
                        </a:rPr>
                        <a:t>Males 16+yrs; who had oral and/or anal sex with other males in the past 12 months in exchange for money or other benefits.</a:t>
                      </a:r>
                      <a:endParaRPr lang="en-GB" sz="10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5,982,377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0.31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0013"/>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Pakistan(2016)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55,340 </a:t>
                      </a: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dk1"/>
                          </a:solidFill>
                          <a:latin typeface="Arial" panose="020B0604020202020204" pitchFamily="34" charset="0"/>
                          <a:ea typeface="+mn-ea"/>
                          <a:cs typeface="Arial" panose="020B0604020202020204" pitchFamily="34" charset="0"/>
                        </a:rPr>
                        <a:t>Males 13+yrs; who undertakes sexual activity with a man in return for money or benefits</a:t>
                      </a:r>
                      <a:endParaRPr lang="en-US" sz="10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53,596,310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0014"/>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Philippines(2019)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132,700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dk1"/>
                          </a:solidFill>
                          <a:latin typeface="Arial" panose="020B0604020202020204" pitchFamily="34" charset="0"/>
                          <a:ea typeface="+mn-ea"/>
                          <a:cs typeface="Arial" panose="020B0604020202020204" pitchFamily="34" charset="0"/>
                        </a:rPr>
                        <a:t>Males 15+yrs; who had oral or anal sex with a male in the past 12 months and accepted cash or kind in exchange for sex regardless of establishment-based or not</a:t>
                      </a:r>
                      <a:endParaRPr lang="en-US" sz="10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28,957,687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 0.46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0015"/>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Sri Lanka (2018)</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6,000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just" defTabSz="914400" rtl="0" eaLnBrk="1" latinLnBrk="0" hangingPunct="1"/>
                      <a:r>
                        <a:rPr lang="en-US" sz="1000" kern="1200" dirty="0">
                          <a:solidFill>
                            <a:schemeClr val="dk1"/>
                          </a:solidFill>
                          <a:latin typeface="Arial" panose="020B0604020202020204" pitchFamily="34" charset="0"/>
                          <a:ea typeface="+mn-ea"/>
                          <a:cs typeface="Arial" panose="020B0604020202020204" pitchFamily="34" charset="0"/>
                        </a:rPr>
                        <a:t>All MSM who sell sex to other men</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5,076,615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0.12</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359795272"/>
                  </a:ext>
                </a:extLst>
              </a:tr>
              <a:tr h="54844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Thailand(2016)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15,000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just" defTabSz="914400" rtl="0" eaLnBrk="1" latinLnBrk="0" hangingPunct="1"/>
                      <a:r>
                        <a:rPr lang="en-US" sz="1000" b="0" kern="1200" baseline="0" dirty="0">
                          <a:solidFill>
                            <a:schemeClr val="dk1"/>
                          </a:solidFill>
                          <a:latin typeface="Arial" panose="020B0604020202020204" pitchFamily="34" charset="0"/>
                          <a:ea typeface="+mn-ea"/>
                          <a:cs typeface="Arial" panose="020B0604020202020204" pitchFamily="34" charset="0"/>
                        </a:rPr>
                        <a:t>Male 18+ who exchange money or goods for sexual services either regularly or occasionally in the last 12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17,568,867</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6EEFC"/>
                    </a:solidFill>
                  </a:tcPr>
                </a:tc>
                <a:extLst>
                  <a:ext uri="{0D108BD9-81ED-4DB2-BD59-A6C34878D82A}">
                    <a16:rowId xmlns:a16="http://schemas.microsoft.com/office/drawing/2014/main" val="10017"/>
                  </a:ext>
                </a:extLst>
              </a:tr>
            </a:tbl>
          </a:graphicData>
        </a:graphic>
      </p:graphicFrame>
      <p:sp>
        <p:nvSpPr>
          <p:cNvPr id="5" name="TextBox 4">
            <a:extLst>
              <a:ext uri="{FF2B5EF4-FFF2-40B4-BE49-F238E27FC236}">
                <a16:creationId xmlns:a16="http://schemas.microsoft.com/office/drawing/2014/main" id="{93AA19AE-B031-47EF-B561-ED30687BAB1E}"/>
              </a:ext>
            </a:extLst>
          </p:cNvPr>
          <p:cNvSpPr txBox="1"/>
          <p:nvPr/>
        </p:nvSpPr>
        <p:spPr>
          <a:xfrm>
            <a:off x="230721" y="6517144"/>
            <a:ext cx="10983508" cy="369199"/>
          </a:xfrm>
          <a:prstGeom prst="rect">
            <a:avLst/>
          </a:prstGeom>
          <a:noFill/>
        </p:spPr>
        <p:txBody>
          <a:bodyPr wrap="square" rtlCol="0">
            <a:spAutoFit/>
          </a:bodyPr>
          <a:lstStyle/>
          <a:p>
            <a:pPr defTabSz="914126" fontAlgn="base">
              <a:spcBef>
                <a:spcPct val="0"/>
              </a:spcBef>
              <a:spcAft>
                <a:spcPct val="0"/>
              </a:spcAft>
              <a:defRPr/>
            </a:pPr>
            <a:r>
              <a:rPr lang="en-US" sz="900" dirty="0">
                <a:solidFill>
                  <a:prstClr val="black"/>
                </a:solidFill>
                <a:latin typeface="Arial" panose="020B0604020202020204" pitchFamily="34" charset="0"/>
                <a:cs typeface="Arial" panose="020B0604020202020204" pitchFamily="34" charset="0"/>
              </a:rPr>
              <a:t>Source: 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Key population size estimation reports; Global AIDS Monitoring (GAM) reporting, </a:t>
            </a:r>
            <a:r>
              <a:rPr lang="en-US" sz="900" dirty="0">
                <a:solidFill>
                  <a:prstClr val="black"/>
                </a:solidFill>
                <a:latin typeface="Arial"/>
                <a:cs typeface="Arial" panose="020B0604020202020204" pitchFamily="34" charset="0"/>
              </a:rPr>
              <a:t>United Nations, Department of Economic and Social Affairs, Population Division (2020). World Population Prospects 2019</a:t>
            </a:r>
            <a:endParaRPr lang="en-GB"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21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59" y="1484784"/>
            <a:ext cx="11358693" cy="504000"/>
          </a:xfrm>
        </p:spPr>
        <p:txBody>
          <a:bodyPr/>
          <a:lstStyle/>
          <a:p>
            <a:r>
              <a:rPr lang="en-US" dirty="0"/>
              <a:t>Inclusion of MSW in latest available sentinel and bio-behavioral surveys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a:t>
            </a:fld>
            <a:endParaRPr lang="th-TH" dirty="0">
              <a:solidFill>
                <a:prstClr val="black">
                  <a:tint val="75000"/>
                </a:prstClr>
              </a:solidFill>
              <a:latin typeface="Arial"/>
              <a:cs typeface="Cordia New" panose="020B0304020202020204" pitchFamily="34" charset="-34"/>
            </a:endParaRPr>
          </a:p>
        </p:txBody>
      </p:sp>
      <p:graphicFrame>
        <p:nvGraphicFramePr>
          <p:cNvPr id="4" name="Table 3"/>
          <p:cNvGraphicFramePr>
            <a:graphicFrameLocks noGrp="1"/>
          </p:cNvGraphicFramePr>
          <p:nvPr>
            <p:extLst>
              <p:ext uri="{D42A27DB-BD31-4B8C-83A1-F6EECF244321}">
                <p14:modId xmlns:p14="http://schemas.microsoft.com/office/powerpoint/2010/main" val="2875641225"/>
              </p:ext>
            </p:extLst>
          </p:nvPr>
        </p:nvGraphicFramePr>
        <p:xfrm>
          <a:off x="1847529" y="2420888"/>
          <a:ext cx="8424935" cy="3867904"/>
        </p:xfrm>
        <a:graphic>
          <a:graphicData uri="http://schemas.openxmlformats.org/drawingml/2006/table">
            <a:tbl>
              <a:tblPr>
                <a:tableStyleId>{AF606853-7671-496A-8E4F-DF71F8EC918B}</a:tableStyleId>
              </a:tblPr>
              <a:tblGrid>
                <a:gridCol w="321987">
                  <a:extLst>
                    <a:ext uri="{9D8B030D-6E8A-4147-A177-3AD203B41FA5}">
                      <a16:colId xmlns:a16="http://schemas.microsoft.com/office/drawing/2014/main" val="20000"/>
                    </a:ext>
                  </a:extLst>
                </a:gridCol>
                <a:gridCol w="1711618">
                  <a:extLst>
                    <a:ext uri="{9D8B030D-6E8A-4147-A177-3AD203B41FA5}">
                      <a16:colId xmlns:a16="http://schemas.microsoft.com/office/drawing/2014/main" val="20001"/>
                    </a:ext>
                  </a:extLst>
                </a:gridCol>
                <a:gridCol w="2178862">
                  <a:extLst>
                    <a:ext uri="{9D8B030D-6E8A-4147-A177-3AD203B41FA5}">
                      <a16:colId xmlns:a16="http://schemas.microsoft.com/office/drawing/2014/main" val="20002"/>
                    </a:ext>
                  </a:extLst>
                </a:gridCol>
                <a:gridCol w="2354919">
                  <a:extLst>
                    <a:ext uri="{9D8B030D-6E8A-4147-A177-3AD203B41FA5}">
                      <a16:colId xmlns:a16="http://schemas.microsoft.com/office/drawing/2014/main" val="20003"/>
                    </a:ext>
                  </a:extLst>
                </a:gridCol>
                <a:gridCol w="1857549">
                  <a:extLst>
                    <a:ext uri="{9D8B030D-6E8A-4147-A177-3AD203B41FA5}">
                      <a16:colId xmlns:a16="http://schemas.microsoft.com/office/drawing/2014/main" val="20004"/>
                    </a:ext>
                  </a:extLst>
                </a:gridCol>
              </a:tblGrid>
              <a:tr h="576064">
                <a:tc>
                  <a:txBody>
                    <a:bodyPr/>
                    <a:lstStyle/>
                    <a:p>
                      <a:pPr algn="ctr" fontAlgn="t"/>
                      <a:r>
                        <a:rPr lang="en-GB" sz="1400" u="none" strike="noStrike" dirty="0">
                          <a:solidFill>
                            <a:schemeClr val="bg1"/>
                          </a:solidFill>
                          <a:effectLst/>
                          <a:latin typeface="Arial" panose="020B0604020202020204" pitchFamily="34" charset="0"/>
                          <a:cs typeface="Arial" panose="020B0604020202020204" pitchFamily="34" charset="0"/>
                        </a:rPr>
                        <a:t> </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0" marR="0" marT="0" marB="0">
                    <a:lnL w="6350" cap="flat" cmpd="sng" algn="ctr">
                      <a:solidFill>
                        <a:srgbClr val="88C54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solidFill>
                      <a:srgbClr val="88C540"/>
                    </a:solidFill>
                  </a:tcPr>
                </a:tc>
                <a:tc>
                  <a:txBody>
                    <a:bodyPr/>
                    <a:lstStyle/>
                    <a:p>
                      <a:pPr algn="ctr" fontAlgn="t"/>
                      <a:r>
                        <a:rPr lang="en-GB" sz="1400" b="1" u="none" strike="noStrike" dirty="0">
                          <a:solidFill>
                            <a:schemeClr val="bg1"/>
                          </a:solidFill>
                          <a:effectLst/>
                          <a:latin typeface="Arial" pitchFamily="34" charset="0"/>
                          <a:cs typeface="Arial" pitchFamily="34" charset="0"/>
                        </a:rPr>
                        <a:t>Country</a:t>
                      </a:r>
                      <a:endParaRPr lang="en-GB" sz="1400" b="1" i="0" u="none" strike="noStrike" dirty="0">
                        <a:solidFill>
                          <a:schemeClr val="bg1"/>
                        </a:solidFill>
                        <a:effectLst/>
                        <a:latin typeface="Arial" pitchFamily="34" charset="0"/>
                        <a:cs typeface="Arial"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solidFill>
                      <a:srgbClr val="88C540"/>
                    </a:solidFill>
                  </a:tcPr>
                </a:tc>
                <a:tc>
                  <a:txBody>
                    <a:bodyPr/>
                    <a:lstStyle/>
                    <a:p>
                      <a:pPr algn="ctr" fontAlgn="t"/>
                      <a:r>
                        <a:rPr lang="en-US" sz="1400" b="1" i="0" u="none" strike="noStrike" dirty="0">
                          <a:solidFill>
                            <a:schemeClr val="bg1"/>
                          </a:solidFill>
                          <a:effectLst/>
                          <a:latin typeface="Arial" pitchFamily="34" charset="0"/>
                          <a:cs typeface="Arial" pitchFamily="34" charset="0"/>
                        </a:rPr>
                        <a:t>Sentinel and/or</a:t>
                      </a:r>
                      <a:r>
                        <a:rPr lang="en-US" sz="1400" b="1" i="0" u="none" strike="noStrike" baseline="0" dirty="0">
                          <a:solidFill>
                            <a:schemeClr val="bg1"/>
                          </a:solidFill>
                          <a:effectLst/>
                          <a:latin typeface="Arial" pitchFamily="34" charset="0"/>
                          <a:cs typeface="Arial" pitchFamily="34" charset="0"/>
                        </a:rPr>
                        <a:t> </a:t>
                      </a:r>
                    </a:p>
                    <a:p>
                      <a:pPr algn="ctr" fontAlgn="t"/>
                      <a:r>
                        <a:rPr lang="en-US" sz="1400" b="1" i="0" u="none" strike="noStrike" baseline="0" dirty="0">
                          <a:solidFill>
                            <a:schemeClr val="bg1"/>
                          </a:solidFill>
                          <a:effectLst/>
                          <a:latin typeface="Arial" pitchFamily="34" charset="0"/>
                          <a:cs typeface="Arial" pitchFamily="34" charset="0"/>
                        </a:rPr>
                        <a:t>Bio-behavioral surveys</a:t>
                      </a:r>
                      <a:endParaRPr lang="en-GB" sz="1400" b="1" i="0" u="none" strike="noStrike" dirty="0">
                        <a:solidFill>
                          <a:schemeClr val="bg1"/>
                        </a:solidFill>
                        <a:effectLst/>
                        <a:latin typeface="Arial" pitchFamily="34" charset="0"/>
                        <a:cs typeface="Arial"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solidFill>
                      <a:srgbClr val="88C540"/>
                    </a:solidFill>
                  </a:tcPr>
                </a:tc>
                <a:tc>
                  <a:txBody>
                    <a:bodyPr/>
                    <a:lstStyle/>
                    <a:p>
                      <a:pPr algn="ctr" fontAlgn="t"/>
                      <a:r>
                        <a:rPr lang="en-US" sz="1400" b="1" i="0" u="none" strike="noStrike" dirty="0">
                          <a:solidFill>
                            <a:schemeClr val="bg1"/>
                          </a:solidFill>
                          <a:effectLst/>
                          <a:latin typeface="Arial" pitchFamily="34" charset="0"/>
                          <a:cs typeface="Arial" pitchFamily="34" charset="0"/>
                        </a:rPr>
                        <a:t>Behavioral surveys</a:t>
                      </a:r>
                      <a:endParaRPr lang="en-GB" sz="1400" b="1" i="0" u="none" strike="noStrike" dirty="0">
                        <a:solidFill>
                          <a:schemeClr val="bg1"/>
                        </a:solidFill>
                        <a:effectLst/>
                        <a:latin typeface="Arial" pitchFamily="34" charset="0"/>
                        <a:cs typeface="Arial"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solidFill>
                      <a:srgbClr val="88C540"/>
                    </a:solidFill>
                  </a:tcPr>
                </a:tc>
                <a:tc>
                  <a:txBody>
                    <a:bodyPr/>
                    <a:lstStyle/>
                    <a:p>
                      <a:pPr algn="ctr" fontAlgn="t"/>
                      <a:r>
                        <a:rPr lang="en-US" sz="1400" b="1" i="0" u="none" strike="noStrike" dirty="0">
                          <a:solidFill>
                            <a:schemeClr val="bg1"/>
                          </a:solidFill>
                          <a:effectLst/>
                          <a:latin typeface="Arial" pitchFamily="34" charset="0"/>
                          <a:cs typeface="Arial" pitchFamily="34" charset="0"/>
                        </a:rPr>
                        <a:t>Comment</a:t>
                      </a:r>
                      <a:endParaRPr lang="en-GB" sz="1400" b="1" i="0" u="none" strike="noStrike" dirty="0">
                        <a:solidFill>
                          <a:schemeClr val="bg1"/>
                        </a:solidFill>
                        <a:effectLst/>
                        <a:latin typeface="Arial" pitchFamily="34" charset="0"/>
                        <a:cs typeface="Arial"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solidFill>
                      <a:srgbClr val="88C540"/>
                    </a:solidFill>
                  </a:tcPr>
                </a:tc>
                <a:extLst>
                  <a:ext uri="{0D108BD9-81ED-4DB2-BD59-A6C34878D82A}">
                    <a16:rowId xmlns:a16="http://schemas.microsoft.com/office/drawing/2014/main" val="10000"/>
                  </a:ext>
                </a:extLst>
              </a:tr>
              <a:tr h="457200">
                <a:tc>
                  <a:txBody>
                    <a:bodyPr/>
                    <a:lstStyle/>
                    <a:p>
                      <a:pPr algn="ctr" fontAlgn="t"/>
                      <a:r>
                        <a:rPr lang="en-GB" sz="1400" b="0" u="none" strike="noStrike" dirty="0">
                          <a:solidFill>
                            <a:schemeClr val="tx1"/>
                          </a:solidFill>
                          <a:effectLst/>
                        </a:rPr>
                        <a:t>1</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Bangladesh</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2015</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mn-lt"/>
                        </a:rPr>
                        <a:t>Serological survey 2015*</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*Survey among MSW</a:t>
                      </a:r>
                      <a:r>
                        <a:rPr lang="en-US" sz="1200" b="0" i="0" u="none" strike="noStrike" baseline="0" dirty="0">
                          <a:solidFill>
                            <a:schemeClr val="tx1"/>
                          </a:solidFill>
                          <a:effectLst/>
                          <a:latin typeface="+mn-lt"/>
                        </a:rPr>
                        <a:t> </a:t>
                      </a:r>
                      <a:r>
                        <a:rPr lang="en-US" sz="1200" b="0" i="0" u="none" strike="noStrike" dirty="0">
                          <a:solidFill>
                            <a:schemeClr val="tx1"/>
                          </a:solidFill>
                          <a:effectLst/>
                          <a:latin typeface="+mn-lt"/>
                        </a:rPr>
                        <a:t>in Dhaka and </a:t>
                      </a:r>
                      <a:r>
                        <a:rPr lang="en-US" sz="1200" b="0" i="0" u="none" strike="noStrike" dirty="0" err="1">
                          <a:solidFill>
                            <a:schemeClr val="tx1"/>
                          </a:solidFill>
                          <a:effectLst/>
                          <a:latin typeface="+mn-lt"/>
                        </a:rPr>
                        <a:t>Hili</a:t>
                      </a:r>
                      <a:endParaRPr lang="en-GB" sz="12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fontAlgn="t"/>
                      <a:r>
                        <a:rPr lang="en-GB" sz="1400" b="0" u="none" strike="noStrike" dirty="0">
                          <a:solidFill>
                            <a:schemeClr val="tx1"/>
                          </a:solidFill>
                          <a:effectLst/>
                        </a:rPr>
                        <a:t>2</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Fiji</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IBBS 2012</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IBBS 2012</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fontAlgn="t"/>
                      <a:r>
                        <a:rPr lang="en-US" sz="1400" b="0" i="0" u="none" strike="noStrike" dirty="0">
                          <a:solidFill>
                            <a:schemeClr val="tx1"/>
                          </a:solidFill>
                          <a:effectLst/>
                          <a:latin typeface="Arial"/>
                        </a:rPr>
                        <a:t>3</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Nepal</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2017, 2018</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2017, 2018</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200" b="0" i="0" u="none" strike="noStrike" dirty="0">
                          <a:solidFill>
                            <a:schemeClr val="tx1"/>
                          </a:solidFill>
                          <a:effectLst/>
                          <a:latin typeface="+mn-lt"/>
                        </a:rPr>
                        <a:t>MSM &amp; TG </a:t>
                      </a:r>
                      <a:r>
                        <a:rPr lang="en-US" sz="1200" b="0" i="0" u="none" strike="noStrike" baseline="0" dirty="0">
                          <a:solidFill>
                            <a:schemeClr val="tx1"/>
                          </a:solidFill>
                          <a:effectLst/>
                          <a:latin typeface="+mn-lt"/>
                        </a:rPr>
                        <a:t>in Kathmandu 2017 and </a:t>
                      </a:r>
                      <a:r>
                        <a:rPr lang="en-US" sz="1200" b="0" i="0" u="none" strike="noStrike" baseline="0" dirty="0" err="1">
                          <a:solidFill>
                            <a:schemeClr val="tx1"/>
                          </a:solidFill>
                          <a:effectLst/>
                          <a:latin typeface="+mn-lt"/>
                        </a:rPr>
                        <a:t>Terai</a:t>
                      </a:r>
                      <a:r>
                        <a:rPr lang="en-US" sz="1200" b="0" i="0" u="none" strike="noStrike" baseline="0" dirty="0">
                          <a:solidFill>
                            <a:schemeClr val="tx1"/>
                          </a:solidFill>
                          <a:effectLst/>
                          <a:latin typeface="+mn-lt"/>
                        </a:rPr>
                        <a:t> Highway districts 2018</a:t>
                      </a:r>
                      <a:endParaRPr lang="en-GB" sz="12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fontAlgn="t"/>
                      <a:r>
                        <a:rPr lang="en-US" sz="1400" b="0" i="0" u="none" strike="noStrike" dirty="0">
                          <a:solidFill>
                            <a:schemeClr val="tx1"/>
                          </a:solidFill>
                          <a:effectLst/>
                          <a:latin typeface="Arial"/>
                        </a:rPr>
                        <a:t>4</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Pakistan</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2016-2017</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mn-lt"/>
                        </a:rPr>
                        <a:t>IBBS 2016-2017</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fontAlgn="t"/>
                      <a:r>
                        <a:rPr lang="en-US" sz="1400" b="0" i="0" u="none" strike="noStrike" dirty="0">
                          <a:solidFill>
                            <a:schemeClr val="tx1"/>
                          </a:solidFill>
                          <a:effectLst/>
                          <a:latin typeface="Arial"/>
                        </a:rPr>
                        <a:t>5</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PNG</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2016</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2016</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MSM &amp; TG</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fontAlgn="t"/>
                      <a:r>
                        <a:rPr lang="en-US" sz="1400" b="0" i="0" u="none" strike="noStrike" dirty="0">
                          <a:solidFill>
                            <a:schemeClr val="tx1"/>
                          </a:solidFill>
                          <a:effectLst/>
                          <a:latin typeface="Arial"/>
                        </a:rPr>
                        <a:t>6</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Philippines</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IHBSS</a:t>
                      </a:r>
                      <a:r>
                        <a:rPr lang="en-US" sz="1400" b="0" i="0" u="none" strike="noStrike" baseline="0" dirty="0">
                          <a:solidFill>
                            <a:schemeClr val="tx1"/>
                          </a:solidFill>
                          <a:effectLst/>
                          <a:latin typeface="Arial"/>
                        </a:rPr>
                        <a:t> </a:t>
                      </a:r>
                      <a:r>
                        <a:rPr lang="en-US" sz="1400" b="0" i="0" u="none" strike="noStrike" dirty="0">
                          <a:solidFill>
                            <a:schemeClr val="tx1"/>
                          </a:solidFill>
                          <a:effectLst/>
                          <a:latin typeface="Arial"/>
                        </a:rPr>
                        <a:t>2018</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IHBSS 2018</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MSM &amp; TG</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fontAlgn="t"/>
                      <a:r>
                        <a:rPr lang="en-US" sz="1400" b="0" i="0" u="none" strike="noStrike" dirty="0">
                          <a:solidFill>
                            <a:schemeClr val="tx1"/>
                          </a:solidFill>
                          <a:effectLst/>
                          <a:latin typeface="Arial"/>
                        </a:rPr>
                        <a:t>7</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l" fontAlgn="t"/>
                      <a:r>
                        <a:rPr lang="en-US" sz="1400" b="0" i="0" u="none" strike="noStrike" dirty="0">
                          <a:solidFill>
                            <a:schemeClr val="tx1"/>
                          </a:solidFill>
                          <a:effectLst/>
                          <a:latin typeface="Arial"/>
                        </a:rPr>
                        <a:t>  Thailand</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2018</a:t>
                      </a: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algn="ctr" fontAlgn="t"/>
                      <a:r>
                        <a:rPr lang="en-US" sz="1400" b="0" i="0" u="none" strike="noStrike" dirty="0">
                          <a:solidFill>
                            <a:schemeClr val="tx1"/>
                          </a:solidFill>
                          <a:effectLst/>
                          <a:latin typeface="Arial"/>
                        </a:rPr>
                        <a:t>IBBS 2018</a:t>
                      </a:r>
                      <a:endParaRPr lang="en-GB" sz="1400" b="0" i="0" u="none" strike="noStrike" dirty="0">
                        <a:solidFill>
                          <a:schemeClr val="tx1"/>
                        </a:solidFill>
                        <a:effectLst/>
                        <a:latin typeface="Arial"/>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endParaRPr lang="en-GB" sz="1400" b="0" i="0" u="none" strike="noStrike" dirty="0">
                        <a:solidFill>
                          <a:schemeClr val="tx1"/>
                        </a:solidFill>
                        <a:effectLst/>
                        <a:latin typeface="+mn-lt"/>
                      </a:endParaRPr>
                    </a:p>
                  </a:txBody>
                  <a:tcPr marL="0" marR="0" marT="0" marB="0" anchor="ctr">
                    <a:lnL w="6350" cap="flat" cmpd="sng" algn="ctr">
                      <a:solidFill>
                        <a:srgbClr val="88C540"/>
                      </a:solidFill>
                      <a:prstDash val="solid"/>
                      <a:round/>
                      <a:headEnd type="none" w="med" len="med"/>
                      <a:tailEnd type="none" w="med" len="med"/>
                    </a:lnL>
                    <a:lnR w="6350" cap="flat" cmpd="sng" algn="ctr">
                      <a:solidFill>
                        <a:srgbClr val="88C540"/>
                      </a:solidFill>
                      <a:prstDash val="solid"/>
                      <a:round/>
                      <a:headEnd type="none" w="med" len="med"/>
                      <a:tailEnd type="none" w="med" len="med"/>
                    </a:lnR>
                    <a:lnT w="6350" cap="flat" cmpd="sng" algn="ctr">
                      <a:solidFill>
                        <a:srgbClr val="88C540"/>
                      </a:solidFill>
                      <a:prstDash val="solid"/>
                      <a:round/>
                      <a:headEnd type="none" w="med" len="med"/>
                      <a:tailEnd type="none" w="med" len="med"/>
                    </a:lnT>
                    <a:lnB w="6350" cap="flat" cmpd="sng" algn="ctr">
                      <a:solidFill>
                        <a:srgbClr val="88C54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TextBox 3"/>
          <p:cNvSpPr txBox="1"/>
          <p:nvPr/>
        </p:nvSpPr>
        <p:spPr>
          <a:xfrm>
            <a:off x="228600" y="6627168"/>
            <a:ext cx="8496944" cy="230832"/>
          </a:xfrm>
          <a:prstGeom prst="rect">
            <a:avLst/>
          </a:prstGeom>
          <a:noFill/>
        </p:spPr>
        <p:txBody>
          <a:bodyPr wrap="square" rtlCol="0">
            <a:spAutoFit/>
          </a:bodyPr>
          <a:ls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HIV Sentinel Surveys and Bio-Behavioral Surveys</a:t>
            </a:r>
            <a:endParaRPr lang="en-GB" sz="900" dirty="0">
              <a:solidFill>
                <a:prstClr val="black"/>
              </a:solidFill>
            </a:endParaRPr>
          </a:p>
        </p:txBody>
      </p:sp>
    </p:spTree>
    <p:extLst>
      <p:ext uri="{BB962C8B-B14F-4D97-AF65-F5344CB8AC3E}">
        <p14:creationId xmlns:p14="http://schemas.microsoft.com/office/powerpoint/2010/main" val="265453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defTabSz="914126">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UNAIDS special analysis, 2021</a:t>
            </a:r>
            <a:endParaRPr lang="en-GB" sz="900" dirty="0">
              <a:solidFill>
                <a:prstClr val="black"/>
              </a:solidFill>
              <a:latin typeface="Arial" pitchFamily="34" charset="0"/>
              <a:cs typeface="Arial" pitchFamily="34" charset="0"/>
            </a:endParaRPr>
          </a:p>
        </p:txBody>
      </p:sp>
      <p:grpSp>
        <p:nvGrpSpPr>
          <p:cNvPr id="3" name="Group 2">
            <a:extLst>
              <a:ext uri="{FF2B5EF4-FFF2-40B4-BE49-F238E27FC236}">
                <a16:creationId xmlns:a16="http://schemas.microsoft.com/office/drawing/2014/main" id="{45831B43-ED19-4212-A4EC-51D5582AF793}"/>
              </a:ext>
            </a:extLst>
          </p:cNvPr>
          <p:cNvGrpSpPr/>
          <p:nvPr/>
        </p:nvGrpSpPr>
        <p:grpSpPr>
          <a:xfrm>
            <a:off x="3709408" y="2269345"/>
            <a:ext cx="6091979" cy="3343521"/>
            <a:chOff x="696993" y="1667331"/>
            <a:chExt cx="6094183" cy="3344731"/>
          </a:xfrm>
        </p:grpSpPr>
        <p:graphicFrame>
          <p:nvGraphicFramePr>
            <p:cNvPr id="41" name="Content Placeholder 5">
              <a:extLst>
                <a:ext uri="{FF2B5EF4-FFF2-40B4-BE49-F238E27FC236}">
                  <a16:creationId xmlns:a16="http://schemas.microsoft.com/office/drawing/2014/main" id="{F8EC9AFB-B4B7-4E98-A7C0-4AE0AC310C77}"/>
                </a:ext>
              </a:extLst>
            </p:cNvPr>
            <p:cNvGraphicFramePr>
              <a:graphicFrameLocks/>
            </p:cNvGraphicFramePr>
            <p:nvPr/>
          </p:nvGraphicFramePr>
          <p:xfrm>
            <a:off x="696993" y="1667331"/>
            <a:ext cx="6094183" cy="3344731"/>
          </p:xfrm>
          <a:graphic>
            <a:graphicData uri="http://schemas.openxmlformats.org/drawingml/2006/chart">
              <c:chart xmlns:c="http://schemas.openxmlformats.org/drawingml/2006/chart" xmlns:r="http://schemas.openxmlformats.org/officeDocument/2006/relationships" r:id="rId5"/>
            </a:graphicData>
          </a:graphic>
        </p:graphicFrame>
        <p:grpSp>
          <p:nvGrpSpPr>
            <p:cNvPr id="66" name="Group 65">
              <a:extLst>
                <a:ext uri="{FF2B5EF4-FFF2-40B4-BE49-F238E27FC236}">
                  <a16:creationId xmlns:a16="http://schemas.microsoft.com/office/drawing/2014/main" id="{2BCEB722-0CFE-44D5-83B2-7DE7076835A7}"/>
                </a:ext>
              </a:extLst>
            </p:cNvPr>
            <p:cNvGrpSpPr/>
            <p:nvPr/>
          </p:nvGrpSpPr>
          <p:grpSpPr>
            <a:xfrm>
              <a:off x="1118519" y="2338885"/>
              <a:ext cx="3751495" cy="2340343"/>
              <a:chOff x="4592404" y="1975180"/>
              <a:chExt cx="3751495" cy="2340343"/>
            </a:xfrm>
          </p:grpSpPr>
          <p:graphicFrame>
            <p:nvGraphicFramePr>
              <p:cNvPr id="67" name="Chart 66">
                <a:extLst>
                  <a:ext uri="{FF2B5EF4-FFF2-40B4-BE49-F238E27FC236}">
                    <a16:creationId xmlns:a16="http://schemas.microsoft.com/office/drawing/2014/main" id="{3C9987F1-F446-4D0C-941F-40651852A4A2}"/>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10">
                <a:extLst>
                  <a:ext uri="{FF2B5EF4-FFF2-40B4-BE49-F238E27FC236}">
                    <a16:creationId xmlns:a16="http://schemas.microsoft.com/office/drawing/2014/main" id="{FA4484F2-FDF0-48A4-A660-12EC0DC1189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US" sz="3599" b="1" dirty="0">
                    <a:solidFill>
                      <a:srgbClr val="FF5050"/>
                    </a:solidFill>
                    <a:latin typeface="Arial" pitchFamily="34" charset="0"/>
                    <a:cs typeface="Arial" pitchFamily="34" charset="0"/>
                  </a:rPr>
                  <a:t>94</a:t>
                </a:r>
                <a:r>
                  <a:rPr lang="en-US" sz="1400" b="1" dirty="0">
                    <a:solidFill>
                      <a:srgbClr val="FF5050"/>
                    </a:solidFill>
                    <a:latin typeface="Arial" pitchFamily="34" charset="0"/>
                    <a:cs typeface="Arial" pitchFamily="34" charset="0"/>
                  </a:rPr>
                  <a:t>%</a:t>
                </a:r>
                <a:endParaRPr lang="en-GB" sz="2799" b="1" dirty="0">
                  <a:solidFill>
                    <a:srgbClr val="FF5050"/>
                  </a:solidFill>
                  <a:latin typeface="Arial" pitchFamily="34" charset="0"/>
                  <a:cs typeface="Arial" pitchFamily="34" charset="0"/>
                </a:endParaRPr>
              </a:p>
            </p:txBody>
          </p:sp>
          <p:cxnSp>
            <p:nvCxnSpPr>
              <p:cNvPr id="71" name="Straight Connector 70">
                <a:extLst>
                  <a:ext uri="{FF2B5EF4-FFF2-40B4-BE49-F238E27FC236}">
                    <a16:creationId xmlns:a16="http://schemas.microsoft.com/office/drawing/2014/main" id="{B191A30F-842B-4DC4-BC4E-D5EE9D1E9695}"/>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8A3B783B-22D6-4F81-8DE7-A5FA3F132BD7}"/>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endParaRPr lang="en-GB" sz="1800" kern="0">
                  <a:solidFill>
                    <a:prstClr val="white"/>
                  </a:solidFill>
                  <a:latin typeface="Calibri" panose="020F0502020204030204"/>
                </a:endParaRPr>
              </a:p>
            </p:txBody>
          </p:sp>
          <p:sp>
            <p:nvSpPr>
              <p:cNvPr id="73" name="TextBox 72">
                <a:extLst>
                  <a:ext uri="{FF2B5EF4-FFF2-40B4-BE49-F238E27FC236}">
                    <a16:creationId xmlns:a16="http://schemas.microsoft.com/office/drawing/2014/main" id="{E43605B1-52D8-44DE-8C12-26511A2B7EB1}"/>
                  </a:ext>
                </a:extLst>
              </p:cNvPr>
              <p:cNvSpPr txBox="1"/>
              <p:nvPr/>
            </p:nvSpPr>
            <p:spPr>
              <a:xfrm>
                <a:off x="5549649" y="2940544"/>
                <a:ext cx="1836000" cy="954107"/>
              </a:xfrm>
              <a:prstGeom prst="rect">
                <a:avLst/>
              </a:prstGeom>
              <a:noFill/>
            </p:spPr>
            <p:txBody>
              <a:bodyPr wrap="square" rtlCol="0">
                <a:spAutoFit/>
              </a:bodyPr>
              <a:lstStyle/>
              <a:p>
                <a:pPr algn="ctr" defTabSz="914126">
                  <a:defRPr/>
                </a:pPr>
                <a:r>
                  <a:rPr lang="en-US" sz="1400" dirty="0">
                    <a:solidFill>
                      <a:prstClr val="black"/>
                    </a:solidFill>
                    <a:latin typeface="Arial" panose="020B0604020202020204" pitchFamily="34" charset="0"/>
                    <a:cs typeface="Arial" panose="020B0604020202020204" pitchFamily="34" charset="0"/>
                  </a:rPr>
                  <a:t>of new HIV infections among key populations and their partners</a:t>
                </a:r>
                <a:endParaRPr lang="en-GB" sz="1400" dirty="0">
                  <a:solidFill>
                    <a:prstClr val="black"/>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FF0096CB-A5E9-4199-BB0F-88662C8D51FA}"/>
              </a:ext>
            </a:extLst>
          </p:cNvPr>
          <p:cNvGrpSpPr/>
          <p:nvPr/>
        </p:nvGrpSpPr>
        <p:grpSpPr>
          <a:xfrm>
            <a:off x="1866073" y="5594583"/>
            <a:ext cx="9226620" cy="1043239"/>
            <a:chOff x="1864543" y="5318631"/>
            <a:chExt cx="9229958" cy="1043616"/>
          </a:xfrm>
        </p:grpSpPr>
        <p:grpSp>
          <p:nvGrpSpPr>
            <p:cNvPr id="54" name="Group 53">
              <a:extLst>
                <a:ext uri="{FF2B5EF4-FFF2-40B4-BE49-F238E27FC236}">
                  <a16:creationId xmlns:a16="http://schemas.microsoft.com/office/drawing/2014/main" id="{157C01D0-3D34-4307-BFF1-C03734A059B5}"/>
                </a:ext>
              </a:extLst>
            </p:cNvPr>
            <p:cNvGrpSpPr/>
            <p:nvPr/>
          </p:nvGrpSpPr>
          <p:grpSpPr>
            <a:xfrm>
              <a:off x="6090588" y="5331581"/>
              <a:ext cx="2626912" cy="376291"/>
              <a:chOff x="3733480" y="5341189"/>
              <a:chExt cx="2626912" cy="376291"/>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307777"/>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endParaRPr lang="en-GB" sz="1400" kern="0">
                  <a:solidFill>
                    <a:sysClr val="windowText" lastClr="000000"/>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GB" sz="1400" kern="0" dirty="0">
                    <a:solidFill>
                      <a:prstClr val="black"/>
                    </a:solidFill>
                    <a:latin typeface="Arial" panose="020B0604020202020204" pitchFamily="34" charset="0"/>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3284866" y="5329737"/>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endParaRPr lang="en-GB" sz="1400" b="1" kern="0" dirty="0">
                  <a:solidFill>
                    <a:sysClr val="window" lastClr="FFFFFF"/>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1400" kern="0" dirty="0">
                    <a:solidFill>
                      <a:prstClr val="black"/>
                    </a:solidFill>
                    <a:latin typeface="Arial" panose="020B0604020202020204" pitchFamily="34" charset="0"/>
                    <a:cs typeface="Arial" panose="020B0604020202020204" pitchFamily="34" charset="0"/>
                  </a:rPr>
                  <a:t>People who inject drugs</a:t>
                </a:r>
                <a:endParaRPr lang="en-GB" sz="1400" kern="0" dirty="0">
                  <a:solidFill>
                    <a:prstClr val="black"/>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6090588" y="5920619"/>
              <a:ext cx="2007160" cy="307777"/>
              <a:chOff x="5691470" y="5777154"/>
              <a:chExt cx="2007160"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GB" sz="1400" kern="0" dirty="0">
                    <a:solidFill>
                      <a:prstClr val="black"/>
                    </a:solidFill>
                    <a:latin typeface="Arial" panose="020B0604020202020204" pitchFamily="34" charset="0"/>
                    <a:cs typeface="Arial" panose="020B0604020202020204" pitchFamily="34" charset="0"/>
                  </a:rPr>
                  <a:t>Rest of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8896034" y="5318631"/>
              <a:ext cx="2198467" cy="370359"/>
              <a:chOff x="5695627" y="5304103"/>
              <a:chExt cx="2198467" cy="370359"/>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307777"/>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endParaRPr lang="en-GB" sz="1400" kern="0">
                  <a:solidFill>
                    <a:sysClr val="windowText" lastClr="000000"/>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GB" sz="1400" kern="0" dirty="0">
                    <a:solidFill>
                      <a:prstClr val="black"/>
                    </a:solidFill>
                    <a:latin typeface="Arial" panose="020B0604020202020204" pitchFamily="34" charset="0"/>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864543" y="5350479"/>
              <a:ext cx="1480233" cy="307777"/>
              <a:chOff x="3733479" y="4892820"/>
              <a:chExt cx="1480233"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GB" sz="1400" kern="0" dirty="0">
                    <a:solidFill>
                      <a:prstClr val="black"/>
                    </a:solidFill>
                    <a:latin typeface="Arial" panose="020B0604020202020204" pitchFamily="34" charset="0"/>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3284866" y="5839027"/>
              <a:ext cx="2677478" cy="523220"/>
              <a:chOff x="3733477" y="5708920"/>
              <a:chExt cx="2677478" cy="523220"/>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GB" sz="1400" kern="0" dirty="0">
                    <a:solidFill>
                      <a:prstClr val="black"/>
                    </a:solidFill>
                    <a:latin typeface="Arial" panose="020B0604020202020204" pitchFamily="34" charset="0"/>
                    <a:cs typeface="Arial" panose="020B0604020202020204" pitchFamily="34" charset="0"/>
                  </a:rPr>
                  <a:t>Clients of sex workers and partners of key populations</a:t>
                </a:r>
              </a:p>
            </p:txBody>
          </p:sp>
        </p:grpSp>
      </p:gr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457063" eaLnBrk="1" hangingPunct="1">
              <a:lnSpc>
                <a:spcPct val="90000"/>
              </a:lnSpc>
              <a:defRPr/>
            </a:pP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b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lang="en-GB"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21"/>
          <p:cNvSpPr txBox="1"/>
          <p:nvPr/>
        </p:nvSpPr>
        <p:spPr>
          <a:xfrm>
            <a:off x="2664930" y="2282521"/>
            <a:ext cx="6915132" cy="338432"/>
          </a:xfrm>
          <a:prstGeom prst="rect">
            <a:avLst/>
          </a:prstGeom>
          <a:noFill/>
        </p:spPr>
        <p:txBody>
          <a:bodyPr wrap="square" rtlCol="0">
            <a:spAutoFit/>
          </a:bodyPr>
          <a:lstStyle/>
          <a:p>
            <a:pPr algn="ctr" defTabSz="914126">
              <a:defRPr/>
            </a:pPr>
            <a:r>
              <a:rPr lang="en-US" sz="1600" b="1" dirty="0">
                <a:solidFill>
                  <a:prstClr val="black"/>
                </a:solidFill>
                <a:latin typeface="Arial" pitchFamily="34" charset="0"/>
                <a:cs typeface="Arial" pitchFamily="34" charset="0"/>
              </a:rPr>
              <a:t>Distribution of new HIV infections by population, 2020</a:t>
            </a:r>
          </a:p>
        </p:txBody>
      </p:sp>
    </p:spTree>
    <p:extLst>
      <p:ext uri="{BB962C8B-B14F-4D97-AF65-F5344CB8AC3E}">
        <p14:creationId xmlns:p14="http://schemas.microsoft.com/office/powerpoint/2010/main" val="364157377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71" y="1511271"/>
            <a:ext cx="11943840" cy="504000"/>
          </a:xfrm>
        </p:spPr>
        <p:txBody>
          <a:bodyPr/>
          <a:lstStyle/>
          <a:p>
            <a:r>
              <a:rPr lang="en-US" sz="2799" dirty="0"/>
              <a:t>Proportion of surveyed MSM who sold sex to men, 2011-2018</a:t>
            </a:r>
            <a:endParaRPr lang="en-GB" sz="2799" dirty="0"/>
          </a:p>
        </p:txBody>
      </p:sp>
      <p:sp>
        <p:nvSpPr>
          <p:cNvPr id="3" name="Slide Number Placeholder 2"/>
          <p:cNvSpPr>
            <a:spLocks noGrp="1"/>
          </p:cNvSpPr>
          <p:nvPr>
            <p:ph type="sldNum" sz="quarter" idx="10"/>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8284" rtl="0" eaLnBrk="1" fontAlgn="auto" latinLnBrk="0" hangingPunct="1">
                <a:lnSpc>
                  <a:spcPct val="100000"/>
                </a:lnSpc>
                <a:spcBef>
                  <a:spcPts val="0"/>
                </a:spcBef>
                <a:spcAft>
                  <a:spcPts val="0"/>
                </a:spcAft>
                <a:buClrTx/>
                <a:buSzTx/>
                <a:buFontTx/>
                <a:buNone/>
                <a:tabLst/>
                <a:defRPr/>
              </a:pPr>
              <a:t>7</a:t>
            </a:fld>
            <a:endParaRPr kumimoji="0" lang="th-TH" sz="14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TextBox 5"/>
          <p:cNvSpPr txBox="1"/>
          <p:nvPr/>
        </p:nvSpPr>
        <p:spPr>
          <a:xfrm>
            <a:off x="2508" y="6626393"/>
            <a:ext cx="12187592" cy="248386"/>
          </a:xfrm>
          <a:prstGeom prst="rect">
            <a:avLst/>
          </a:prstGeom>
          <a:noFill/>
        </p:spPr>
        <p:txBody>
          <a:bodyPr wrap="square" lIns="108825" tIns="54412" rIns="108825" bIns="54412" rtlCol="0">
            <a:spAutoFit/>
          </a:bodyPr>
          <a:lstStyle/>
          <a:p>
            <a:pPr marL="0" marR="0" lvl="0" indent="0" algn="l" defTabSz="1088284"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Cordia New" pitchFamily="34" charset="-34"/>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Cordia New" pitchFamily="34" charset="-34"/>
              </a:rPr>
              <a:t> based on Integrated Biological and Behavioral Surveys and Behavioral Surveillance Surveys</a:t>
            </a:r>
            <a:endParaRPr kumimoji="0" lang="en-GB" sz="900" b="0" i="0" u="none" strike="noStrike" kern="1200" cap="none" spc="0" normalizeH="0" baseline="0" noProof="0" dirty="0">
              <a:ln>
                <a:noFill/>
              </a:ln>
              <a:solidFill>
                <a:srgbClr val="FF0000"/>
              </a:solidFill>
              <a:effectLst/>
              <a:uLnTx/>
              <a:uFillTx/>
              <a:latin typeface="Arial"/>
              <a:ea typeface="+mn-ea"/>
              <a:cs typeface="Cordia New" pitchFamily="34" charset="-34"/>
            </a:endParaRPr>
          </a:p>
        </p:txBody>
      </p:sp>
      <p:graphicFrame>
        <p:nvGraphicFramePr>
          <p:cNvPr id="8" name="Chart 7">
            <a:extLst>
              <a:ext uri="{FF2B5EF4-FFF2-40B4-BE49-F238E27FC236}">
                <a16:creationId xmlns:a16="http://schemas.microsoft.com/office/drawing/2014/main" id="{263761FE-681C-4F6B-86BA-F41C145E7783}"/>
              </a:ext>
            </a:extLst>
          </p:cNvPr>
          <p:cNvGraphicFramePr>
            <a:graphicFrameLocks/>
          </p:cNvGraphicFramePr>
          <p:nvPr>
            <p:extLst>
              <p:ext uri="{D42A27DB-BD31-4B8C-83A1-F6EECF244321}">
                <p14:modId xmlns:p14="http://schemas.microsoft.com/office/powerpoint/2010/main" val="293051185"/>
              </p:ext>
            </p:extLst>
          </p:nvPr>
        </p:nvGraphicFramePr>
        <p:xfrm>
          <a:off x="306895" y="2277176"/>
          <a:ext cx="11578212" cy="43492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a:extLst>
              <a:ext uri="{FF2B5EF4-FFF2-40B4-BE49-F238E27FC236}">
                <a16:creationId xmlns:a16="http://schemas.microsoft.com/office/drawing/2014/main" id="{926F51DA-196F-401F-90AD-FADE620A4213}"/>
              </a:ext>
            </a:extLst>
          </p:cNvPr>
          <p:cNvSpPr txBox="1"/>
          <p:nvPr/>
        </p:nvSpPr>
        <p:spPr>
          <a:xfrm>
            <a:off x="6455957" y="6195806"/>
            <a:ext cx="3440518" cy="461665"/>
          </a:xfrm>
          <a:prstGeom prst="rect">
            <a:avLst/>
          </a:prstGeom>
          <a:solidFill>
            <a:schemeClr val="bg1">
              <a:lumMod val="85000"/>
            </a:schemeClr>
          </a:solidFill>
          <a:ln w="12700">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21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MSM who sold sex as their main occupation</a:t>
            </a:r>
          </a:p>
          <a:p>
            <a:pPr marL="0" marR="0" lvl="0" indent="0" algn="l" defTabSz="91421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Mixed sample of MSM and TG</a:t>
            </a:r>
          </a:p>
        </p:txBody>
      </p:sp>
    </p:spTree>
    <p:extLst>
      <p:ext uri="{BB962C8B-B14F-4D97-AF65-F5344CB8AC3E}">
        <p14:creationId xmlns:p14="http://schemas.microsoft.com/office/powerpoint/2010/main" val="6446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838899" y="3390900"/>
            <a:ext cx="9025826"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801" y="1557469"/>
            <a:ext cx="11362972" cy="503817"/>
          </a:xfrm>
        </p:spPr>
        <p:txBody>
          <a:bodyPr/>
          <a:lstStyle/>
          <a:p>
            <a:r>
              <a:rPr lang="en-US" dirty="0"/>
              <a:t>HIV prevalence among MSW, countries where data is available, 2015-2018</a:t>
            </a:r>
            <a:endParaRPr lang="en-GB" dirty="0"/>
          </a:p>
        </p:txBody>
      </p:sp>
      <p:sp>
        <p:nvSpPr>
          <p:cNvPr id="5" name="TextBox 4"/>
          <p:cNvSpPr txBox="1"/>
          <p:nvPr/>
        </p:nvSpPr>
        <p:spPr>
          <a:xfrm>
            <a:off x="230723" y="6596096"/>
            <a:ext cx="11729858" cy="230749"/>
          </a:xfrm>
          <a:prstGeom prst="rect">
            <a:avLst/>
          </a:prstGeom>
          <a:noFill/>
        </p:spPr>
        <p:txBody>
          <a:bodyPr wrap="square" rtlCol="0">
            <a:spAutoFit/>
          </a:bodyPr>
          <a:lstStyle/>
          <a:p>
            <a:pPr defTabSz="914126" fontAlgn="base">
              <a:spcBef>
                <a:spcPct val="0"/>
              </a:spcBef>
              <a:spcAft>
                <a:spcPct val="0"/>
              </a:spcAft>
              <a:defRPr/>
            </a:pPr>
            <a:r>
              <a:rPr lang="en-US" sz="900" dirty="0">
                <a:solidFill>
                  <a:prstClr val="black"/>
                </a:solidFill>
                <a:latin typeface="Arial"/>
                <a:cs typeface="Cordia New" pitchFamily="34" charset="-34"/>
              </a:rPr>
              <a:t>Source: Prepared by </a:t>
            </a:r>
            <a:r>
              <a:rPr lang="en-US" sz="900" dirty="0">
                <a:solidFill>
                  <a:prstClr val="black"/>
                </a:solidFill>
                <a:latin typeface="Arial"/>
                <a:cs typeface="Cordia New" pitchFamily="34" charset="-34"/>
                <a:hlinkClick r:id="rId3"/>
              </a:rPr>
              <a:t>www.aidsdatahub.org</a:t>
            </a:r>
            <a:r>
              <a:rPr lang="en-US" sz="900" dirty="0">
                <a:solidFill>
                  <a:prstClr val="black"/>
                </a:solidFill>
                <a:latin typeface="Arial"/>
                <a:cs typeface="Cordia New" pitchFamily="34" charset="-34"/>
              </a:rPr>
              <a:t> based on 1.Integrated Biological and Behavioral Surveillance Surveys; 2.HIV Sentinel Surveillance Surveys; and  3. Global AIDS Monitoring (GAM) reporting</a:t>
            </a:r>
            <a:endParaRPr lang="en-GB" sz="900" dirty="0">
              <a:solidFill>
                <a:prstClr val="black"/>
              </a:solidFill>
              <a:latin typeface="Arial"/>
              <a:cs typeface="Cordia New" pitchFamily="34" charset="-34"/>
            </a:endParaRPr>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nvGraphicFramePr>
        <p:xfrm>
          <a:off x="978164" y="2040162"/>
          <a:ext cx="10235673" cy="391946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6908978-7E3C-4939-8E8C-D295727DE765}"/>
              </a:ext>
            </a:extLst>
          </p:cNvPr>
          <p:cNvSpPr txBox="1"/>
          <p:nvPr/>
        </p:nvSpPr>
        <p:spPr>
          <a:xfrm>
            <a:off x="2429852" y="6113459"/>
            <a:ext cx="7331598" cy="307666"/>
          </a:xfrm>
          <a:prstGeom prst="rect">
            <a:avLst/>
          </a:prstGeom>
          <a:noFill/>
        </p:spPr>
        <p:txBody>
          <a:bodyPr wrap="square" rtlCol="0">
            <a:spAutoFit/>
          </a:bodyPr>
          <a:lstStyle/>
          <a:p>
            <a:pPr defTabSz="914126"/>
            <a:r>
              <a:rPr lang="en-US" sz="1400" dirty="0">
                <a:solidFill>
                  <a:prstClr val="black"/>
                </a:solidFill>
                <a:latin typeface="Arial"/>
              </a:rPr>
              <a:t>* 4 sites including Bangkok, Chonburi, Phuket, and Chiang Mai</a:t>
            </a:r>
          </a:p>
        </p:txBody>
      </p:sp>
    </p:spTree>
    <p:extLst>
      <p:ext uri="{BB962C8B-B14F-4D97-AF65-F5344CB8AC3E}">
        <p14:creationId xmlns:p14="http://schemas.microsoft.com/office/powerpoint/2010/main" val="252107551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2688</TotalTime>
  <Words>2183</Words>
  <Application>Microsoft Office PowerPoint</Application>
  <PresentationFormat>Widescreen</PresentationFormat>
  <Paragraphs>303</Paragraphs>
  <Slides>29</Slides>
  <Notes>16</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29</vt:i4>
      </vt:variant>
    </vt:vector>
  </HeadingPairs>
  <TitlesOfParts>
    <vt:vector size="40" baseType="lpstr">
      <vt:lpstr>Arial</vt:lpstr>
      <vt:lpstr>Calibri</vt:lpstr>
      <vt:lpstr>1_Cover Design</vt:lpstr>
      <vt:lpstr>Layout</vt:lpstr>
      <vt:lpstr>2_Cover Design</vt:lpstr>
      <vt:lpstr>68_Layout</vt:lpstr>
      <vt:lpstr>13_Layout</vt:lpstr>
      <vt:lpstr>37_Layout</vt:lpstr>
      <vt:lpstr>27_Layout</vt:lpstr>
      <vt:lpstr>65_Layout</vt:lpstr>
      <vt:lpstr>73_Layout</vt:lpstr>
      <vt:lpstr>Male Sex Workers</vt:lpstr>
      <vt:lpstr>CONTENT</vt:lpstr>
      <vt:lpstr>Data availability and population size estimates  </vt:lpstr>
      <vt:lpstr>Male sex workers (MSW) population size estimates, countries where data is available, 2015-2019</vt:lpstr>
      <vt:lpstr>Inclusion of MSW in latest available sentinel and bio-behavioral surveys</vt:lpstr>
      <vt:lpstr>PowerPoint Presentation</vt:lpstr>
      <vt:lpstr>Proportion of surveyed MSM who sold sex to men, 2011-2018</vt:lpstr>
      <vt:lpstr>HIV prevalence and  epidemiology</vt:lpstr>
      <vt:lpstr>HIV prevalence among MSW, countries where data is available, 2015-2018</vt:lpstr>
      <vt:lpstr>HIV prevalence data on MSW is scarce but it indicates higher HIV prevalence than FSW in most of the countries, 2015-2019</vt:lpstr>
      <vt:lpstr>Syphilis prevalence among MSW, countries where data is available, 2010-2018</vt:lpstr>
      <vt:lpstr>Risk behaviours  </vt:lpstr>
      <vt:lpstr>Average duration in the profession of selling sex among MSW, countries where data is available, 2015-2016</vt:lpstr>
      <vt:lpstr>Average number of clients among MSW in the last month, 2015-2018</vt:lpstr>
      <vt:lpstr>Proportion of MSW who reported condom use at last sex, 2015-2018</vt:lpstr>
      <vt:lpstr>Proportion of MSW who reported consistent condom use with male clients, 2015-2017</vt:lpstr>
      <vt:lpstr>Proportion of MSW who reported transactional sex with female partners in the last month, 2008-2017</vt:lpstr>
      <vt:lpstr>Proportion of MSW with overlapping risk behaviors in the last 12 months, countries where data is available, 2013-2017</vt:lpstr>
      <vt:lpstr>Vulnerability and  HIV knowledge</vt:lpstr>
      <vt:lpstr>Proportion of MSW with comprehensive HIV knowledge, 2015-2018</vt:lpstr>
      <vt:lpstr>National response </vt:lpstr>
      <vt:lpstr>HIV testing coverage among male sex workers, 2015-2020</vt:lpstr>
      <vt:lpstr>Proportion of MSW reached with HIV prevention programmes, 2015-2018</vt:lpstr>
      <vt:lpstr>Prevailing stigma, discrimination and violence against MSW, countries where data is available, 2015-2017</vt:lpstr>
      <vt:lpstr>Punitive laws hindering the HIV response in South Asia, latest available data, 2014-2019</vt:lpstr>
      <vt:lpstr>Punitive laws hindering the HIV response in South-East Asia, latest available data, 2014-2019</vt:lpstr>
      <vt:lpstr>Punitive laws hindering the HIV response in East Asia, latest available data, 2014-2019</vt:lpstr>
      <vt:lpstr>Punitive laws hindering the HIV response in the  Pacific, latest available data, 2014-2019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Sex Workers</dc:title>
  <dc:creator>RWODZI, Desire Tarwireyi</dc:creator>
  <cp:lastModifiedBy>RWODZI, Desire Tarwireyi</cp:lastModifiedBy>
  <cp:revision>11</cp:revision>
  <dcterms:created xsi:type="dcterms:W3CDTF">2021-01-08T08:38:40Z</dcterms:created>
  <dcterms:modified xsi:type="dcterms:W3CDTF">2022-05-30T09:44:11Z</dcterms:modified>
</cp:coreProperties>
</file>