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5.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notesSlides/notesSlide7.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notesSlides/notesSlide8.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notesSlides/notesSlide9.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notesSlides/notesSlide10.xml" ContentType="application/vnd.openxmlformats-officedocument.presentationml.notesSlide+xml"/>
  <Override PartName="/ppt/charts/chart13.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charts/chart1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3.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72" r:id="rId3"/>
    <p:sldMasterId id="2147483675" r:id="rId4"/>
    <p:sldMasterId id="2147483685" r:id="rId5"/>
    <p:sldMasterId id="2147483694" r:id="rId6"/>
  </p:sldMasterIdLst>
  <p:notesMasterIdLst>
    <p:notesMasterId r:id="rId35"/>
  </p:notesMasterIdLst>
  <p:sldIdLst>
    <p:sldId id="266" r:id="rId7"/>
    <p:sldId id="268" r:id="rId8"/>
    <p:sldId id="322" r:id="rId9"/>
    <p:sldId id="363" r:id="rId10"/>
    <p:sldId id="348" r:id="rId11"/>
    <p:sldId id="999" r:id="rId12"/>
    <p:sldId id="271" r:id="rId13"/>
    <p:sldId id="358" r:id="rId14"/>
    <p:sldId id="568" r:id="rId15"/>
    <p:sldId id="329" r:id="rId16"/>
    <p:sldId id="292" r:id="rId17"/>
    <p:sldId id="332" r:id="rId18"/>
    <p:sldId id="334" r:id="rId19"/>
    <p:sldId id="360" r:id="rId20"/>
    <p:sldId id="361" r:id="rId21"/>
    <p:sldId id="352" r:id="rId22"/>
    <p:sldId id="336" r:id="rId23"/>
    <p:sldId id="296" r:id="rId24"/>
    <p:sldId id="333" r:id="rId25"/>
    <p:sldId id="308" r:id="rId26"/>
    <p:sldId id="362" r:id="rId27"/>
    <p:sldId id="364" r:id="rId28"/>
    <p:sldId id="381" r:id="rId29"/>
    <p:sldId id="1000" r:id="rId30"/>
    <p:sldId id="1001" r:id="rId31"/>
    <p:sldId id="1002" r:id="rId32"/>
    <p:sldId id="1003" r:id="rId33"/>
    <p:sldId id="31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0" userDrawn="1">
          <p15:clr>
            <a:srgbClr val="A4A3A4"/>
          </p15:clr>
        </p15:guide>
        <p15:guide id="2" pos="1080" userDrawn="1">
          <p15:clr>
            <a:srgbClr val="A4A3A4"/>
          </p15:clr>
        </p15:guide>
        <p15:guide id="3" pos="6624" userDrawn="1">
          <p15:clr>
            <a:srgbClr val="A4A3A4"/>
          </p15:clr>
        </p15:guide>
        <p15:guide id="4" orient="horz"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99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8249" autoAdjust="0"/>
  </p:normalViewPr>
  <p:slideViewPr>
    <p:cSldViewPr snapToGrid="0">
      <p:cViewPr varScale="1">
        <p:scale>
          <a:sx n="97" d="100"/>
          <a:sy n="97" d="100"/>
        </p:scale>
        <p:origin x="972" y="78"/>
      </p:cViewPr>
      <p:guideLst>
        <p:guide orient="horz" pos="1440"/>
        <p:guide pos="1080"/>
        <p:guide pos="6624"/>
        <p:guide orient="horz" pos="3888"/>
      </p:guideLst>
    </p:cSldViewPr>
  </p:slideViewPr>
  <p:notesTextViewPr>
    <p:cViewPr>
      <p:scale>
        <a:sx n="3" d="2"/>
        <a:sy n="3" d="2"/>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slide" Target="slides/slide28.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notesMaster" Target="notesMasters/notesMaster1.xml"/><Relationship Id="rId8" Type="http://schemas.openxmlformats.org/officeDocument/2006/relationships/slide" Target="slides/slide2.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WODZI, Desire Tarwireyi" userId="f2e414da-657a-4eae-9cb2-9d4947cf517c" providerId="ADAL" clId="{1C4A529E-B090-46AD-AEA3-A1A45BB5492D}"/>
    <pc:docChg chg="modSld">
      <pc:chgData name="RWODZI, Desire Tarwireyi" userId="f2e414da-657a-4eae-9cb2-9d4947cf517c" providerId="ADAL" clId="{1C4A529E-B090-46AD-AEA3-A1A45BB5492D}" dt="2021-06-02T02:20:06.162" v="137" actId="20577"/>
      <pc:docMkLst>
        <pc:docMk/>
      </pc:docMkLst>
      <pc:sldChg chg="modSp mod">
        <pc:chgData name="RWODZI, Desire Tarwireyi" userId="f2e414da-657a-4eae-9cb2-9d4947cf517c" providerId="ADAL" clId="{1C4A529E-B090-46AD-AEA3-A1A45BB5492D}" dt="2021-06-01T09:51:47.362" v="30" actId="27918"/>
        <pc:sldMkLst>
          <pc:docMk/>
          <pc:sldMk cId="1268459826" sldId="329"/>
        </pc:sldMkLst>
        <pc:spChg chg="mod">
          <ac:chgData name="RWODZI, Desire Tarwireyi" userId="f2e414da-657a-4eae-9cb2-9d4947cf517c" providerId="ADAL" clId="{1C4A529E-B090-46AD-AEA3-A1A45BB5492D}" dt="2021-06-01T09:50:56.083" v="25" actId="20577"/>
          <ac:spMkLst>
            <pc:docMk/>
            <pc:sldMk cId="1268459826" sldId="329"/>
            <ac:spMk id="5" creationId="{00000000-0000-0000-0000-000000000000}"/>
          </ac:spMkLst>
        </pc:spChg>
      </pc:sldChg>
      <pc:sldChg chg="modNotesTx">
        <pc:chgData name="RWODZI, Desire Tarwireyi" userId="f2e414da-657a-4eae-9cb2-9d4947cf517c" providerId="ADAL" clId="{1C4A529E-B090-46AD-AEA3-A1A45BB5492D}" dt="2021-06-01T09:10:36.763" v="6" actId="20577"/>
        <pc:sldMkLst>
          <pc:docMk/>
          <pc:sldMk cId="2654539493" sldId="348"/>
        </pc:sldMkLst>
      </pc:sldChg>
      <pc:sldChg chg="modSp mod">
        <pc:chgData name="RWODZI, Desire Tarwireyi" userId="f2e414da-657a-4eae-9cb2-9d4947cf517c" providerId="ADAL" clId="{1C4A529E-B090-46AD-AEA3-A1A45BB5492D}" dt="2021-06-01T09:25:22.846" v="19" actId="20577"/>
        <pc:sldMkLst>
          <pc:docMk/>
          <pc:sldMk cId="2983475300" sldId="352"/>
        </pc:sldMkLst>
        <pc:spChg chg="mod">
          <ac:chgData name="RWODZI, Desire Tarwireyi" userId="f2e414da-657a-4eae-9cb2-9d4947cf517c" providerId="ADAL" clId="{1C4A529E-B090-46AD-AEA3-A1A45BB5492D}" dt="2021-06-01T09:25:22.846" v="19" actId="20577"/>
          <ac:spMkLst>
            <pc:docMk/>
            <pc:sldMk cId="2983475300" sldId="352"/>
            <ac:spMk id="2" creationId="{00000000-0000-0000-0000-000000000000}"/>
          </ac:spMkLst>
        </pc:spChg>
      </pc:sldChg>
      <pc:sldChg chg="modNotesTx">
        <pc:chgData name="RWODZI, Desire Tarwireyi" userId="f2e414da-657a-4eae-9cb2-9d4947cf517c" providerId="ADAL" clId="{1C4A529E-B090-46AD-AEA3-A1A45BB5492D}" dt="2021-06-02T02:20:06.162" v="137" actId="20577"/>
        <pc:sldMkLst>
          <pc:docMk/>
          <pc:sldMk cId="609965295" sldId="358"/>
        </pc:sldMkLst>
      </pc:sldChg>
      <pc:sldChg chg="modNotesTx">
        <pc:chgData name="RWODZI, Desire Tarwireyi" userId="f2e414da-657a-4eae-9cb2-9d4947cf517c" providerId="ADAL" clId="{1C4A529E-B090-46AD-AEA3-A1A45BB5492D}" dt="2021-06-02T02:17:11.683" v="123" actId="20577"/>
        <pc:sldMkLst>
          <pc:docMk/>
          <pc:sldMk cId="64466599" sldId="999"/>
        </pc:sldMkLst>
      </pc:sldChg>
      <pc:sldChg chg="modNotesTx">
        <pc:chgData name="RWODZI, Desire Tarwireyi" userId="f2e414da-657a-4eae-9cb2-9d4947cf517c" providerId="ADAL" clId="{1C4A529E-B090-46AD-AEA3-A1A45BB5492D}" dt="2021-06-01T09:15:20.273" v="10" actId="6549"/>
        <pc:sldMkLst>
          <pc:docMk/>
          <pc:sldMk cId="39411522" sldId="1000"/>
        </pc:sldMkLst>
      </pc:sldChg>
      <pc:sldChg chg="modNotesTx">
        <pc:chgData name="RWODZI, Desire Tarwireyi" userId="f2e414da-657a-4eae-9cb2-9d4947cf517c" providerId="ADAL" clId="{1C4A529E-B090-46AD-AEA3-A1A45BB5492D}" dt="2021-06-01T09:15:16.408" v="9" actId="6549"/>
        <pc:sldMkLst>
          <pc:docMk/>
          <pc:sldMk cId="666283305" sldId="1001"/>
        </pc:sldMkLst>
      </pc:sldChg>
      <pc:sldChg chg="modNotesTx">
        <pc:chgData name="RWODZI, Desire Tarwireyi" userId="f2e414da-657a-4eae-9cb2-9d4947cf517c" providerId="ADAL" clId="{1C4A529E-B090-46AD-AEA3-A1A45BB5492D}" dt="2021-06-01T09:15:12.206" v="8" actId="6549"/>
        <pc:sldMkLst>
          <pc:docMk/>
          <pc:sldMk cId="1114943440" sldId="1002"/>
        </pc:sldMkLst>
      </pc:sldChg>
      <pc:sldChg chg="modNotesTx">
        <pc:chgData name="RWODZI, Desire Tarwireyi" userId="f2e414da-657a-4eae-9cb2-9d4947cf517c" providerId="ADAL" clId="{1C4A529E-B090-46AD-AEA3-A1A45BB5492D}" dt="2021-06-01T09:15:08.431" v="7" actId="6549"/>
        <pc:sldMkLst>
          <pc:docMk/>
          <pc:sldMk cId="2526664968" sldId="1003"/>
        </pc:sldMkLst>
      </pc:sldChg>
    </pc:docChg>
  </pc:docChgLst>
  <pc:docChgLst>
    <pc:chgData name="RWODZI, Desire Tarwireyi" userId="f2e414da-657a-4eae-9cb2-9d4947cf517c" providerId="ADAL" clId="{DE305412-BEEE-45D9-BBC8-85FD9E09F700}"/>
    <pc:docChg chg="modSld">
      <pc:chgData name="RWODZI, Desire Tarwireyi" userId="f2e414da-657a-4eae-9cb2-9d4947cf517c" providerId="ADAL" clId="{DE305412-BEEE-45D9-BBC8-85FD9E09F700}" dt="2021-06-03T01:02:33.967" v="5" actId="6549"/>
      <pc:docMkLst>
        <pc:docMk/>
      </pc:docMkLst>
      <pc:sldChg chg="mod modShow">
        <pc:chgData name="RWODZI, Desire Tarwireyi" userId="f2e414da-657a-4eae-9cb2-9d4947cf517c" providerId="ADAL" clId="{DE305412-BEEE-45D9-BBC8-85FD9E09F700}" dt="2021-06-03T01:01:33.045" v="1" actId="729"/>
        <pc:sldMkLst>
          <pc:docMk/>
          <pc:sldMk cId="0" sldId="266"/>
        </pc:sldMkLst>
      </pc:sldChg>
      <pc:sldChg chg="mod modShow">
        <pc:chgData name="RWODZI, Desire Tarwireyi" userId="f2e414da-657a-4eae-9cb2-9d4947cf517c" providerId="ADAL" clId="{DE305412-BEEE-45D9-BBC8-85FD9E09F700}" dt="2021-06-03T01:01:33.045" v="1" actId="729"/>
        <pc:sldMkLst>
          <pc:docMk/>
          <pc:sldMk cId="0" sldId="268"/>
        </pc:sldMkLst>
      </pc:sldChg>
      <pc:sldChg chg="mod modShow">
        <pc:chgData name="RWODZI, Desire Tarwireyi" userId="f2e414da-657a-4eae-9cb2-9d4947cf517c" providerId="ADAL" clId="{DE305412-BEEE-45D9-BBC8-85FD9E09F700}" dt="2021-06-03T01:01:33.045" v="1" actId="729"/>
        <pc:sldMkLst>
          <pc:docMk/>
          <pc:sldMk cId="0" sldId="271"/>
        </pc:sldMkLst>
      </pc:sldChg>
      <pc:sldChg chg="mod modShow">
        <pc:chgData name="RWODZI, Desire Tarwireyi" userId="f2e414da-657a-4eae-9cb2-9d4947cf517c" providerId="ADAL" clId="{DE305412-BEEE-45D9-BBC8-85FD9E09F700}" dt="2021-06-03T01:01:33.045" v="1" actId="729"/>
        <pc:sldMkLst>
          <pc:docMk/>
          <pc:sldMk cId="0" sldId="292"/>
        </pc:sldMkLst>
      </pc:sldChg>
      <pc:sldChg chg="mod modShow">
        <pc:chgData name="RWODZI, Desire Tarwireyi" userId="f2e414da-657a-4eae-9cb2-9d4947cf517c" providerId="ADAL" clId="{DE305412-BEEE-45D9-BBC8-85FD9E09F700}" dt="2021-06-03T01:01:33.045" v="1" actId="729"/>
        <pc:sldMkLst>
          <pc:docMk/>
          <pc:sldMk cId="0" sldId="296"/>
        </pc:sldMkLst>
      </pc:sldChg>
      <pc:sldChg chg="mod modShow">
        <pc:chgData name="RWODZI, Desire Tarwireyi" userId="f2e414da-657a-4eae-9cb2-9d4947cf517c" providerId="ADAL" clId="{DE305412-BEEE-45D9-BBC8-85FD9E09F700}" dt="2021-06-03T01:01:33.045" v="1" actId="729"/>
        <pc:sldMkLst>
          <pc:docMk/>
          <pc:sldMk cId="0" sldId="308"/>
        </pc:sldMkLst>
      </pc:sldChg>
      <pc:sldChg chg="mod modShow">
        <pc:chgData name="RWODZI, Desire Tarwireyi" userId="f2e414da-657a-4eae-9cb2-9d4947cf517c" providerId="ADAL" clId="{DE305412-BEEE-45D9-BBC8-85FD9E09F700}" dt="2021-06-03T01:01:33.045" v="1" actId="729"/>
        <pc:sldMkLst>
          <pc:docMk/>
          <pc:sldMk cId="0" sldId="311"/>
        </pc:sldMkLst>
      </pc:sldChg>
      <pc:sldChg chg="mod modShow">
        <pc:chgData name="RWODZI, Desire Tarwireyi" userId="f2e414da-657a-4eae-9cb2-9d4947cf517c" providerId="ADAL" clId="{DE305412-BEEE-45D9-BBC8-85FD9E09F700}" dt="2021-06-03T01:01:33.045" v="1" actId="729"/>
        <pc:sldMkLst>
          <pc:docMk/>
          <pc:sldMk cId="0" sldId="322"/>
        </pc:sldMkLst>
      </pc:sldChg>
      <pc:sldChg chg="mod modShow">
        <pc:chgData name="RWODZI, Desire Tarwireyi" userId="f2e414da-657a-4eae-9cb2-9d4947cf517c" providerId="ADAL" clId="{DE305412-BEEE-45D9-BBC8-85FD9E09F700}" dt="2021-06-03T01:01:33.045" v="1" actId="729"/>
        <pc:sldMkLst>
          <pc:docMk/>
          <pc:sldMk cId="1268459826" sldId="329"/>
        </pc:sldMkLst>
      </pc:sldChg>
      <pc:sldChg chg="mod modShow">
        <pc:chgData name="RWODZI, Desire Tarwireyi" userId="f2e414da-657a-4eae-9cb2-9d4947cf517c" providerId="ADAL" clId="{DE305412-BEEE-45D9-BBC8-85FD9E09F700}" dt="2021-06-03T01:01:33.045" v="1" actId="729"/>
        <pc:sldMkLst>
          <pc:docMk/>
          <pc:sldMk cId="1405920768" sldId="332"/>
        </pc:sldMkLst>
      </pc:sldChg>
      <pc:sldChg chg="mod modShow">
        <pc:chgData name="RWODZI, Desire Tarwireyi" userId="f2e414da-657a-4eae-9cb2-9d4947cf517c" providerId="ADAL" clId="{DE305412-BEEE-45D9-BBC8-85FD9E09F700}" dt="2021-06-03T01:01:33.045" v="1" actId="729"/>
        <pc:sldMkLst>
          <pc:docMk/>
          <pc:sldMk cId="439867609" sldId="333"/>
        </pc:sldMkLst>
      </pc:sldChg>
      <pc:sldChg chg="mod modShow">
        <pc:chgData name="RWODZI, Desire Tarwireyi" userId="f2e414da-657a-4eae-9cb2-9d4947cf517c" providerId="ADAL" clId="{DE305412-BEEE-45D9-BBC8-85FD9E09F700}" dt="2021-06-03T01:01:33.045" v="1" actId="729"/>
        <pc:sldMkLst>
          <pc:docMk/>
          <pc:sldMk cId="1422902764" sldId="334"/>
        </pc:sldMkLst>
      </pc:sldChg>
      <pc:sldChg chg="mod modShow">
        <pc:chgData name="RWODZI, Desire Tarwireyi" userId="f2e414da-657a-4eae-9cb2-9d4947cf517c" providerId="ADAL" clId="{DE305412-BEEE-45D9-BBC8-85FD9E09F700}" dt="2021-06-03T01:01:33.045" v="1" actId="729"/>
        <pc:sldMkLst>
          <pc:docMk/>
          <pc:sldMk cId="1610340205" sldId="336"/>
        </pc:sldMkLst>
      </pc:sldChg>
      <pc:sldChg chg="mod modShow modNotesTx">
        <pc:chgData name="RWODZI, Desire Tarwireyi" userId="f2e414da-657a-4eae-9cb2-9d4947cf517c" providerId="ADAL" clId="{DE305412-BEEE-45D9-BBC8-85FD9E09F700}" dt="2021-06-03T01:02:28.356" v="4" actId="6549"/>
        <pc:sldMkLst>
          <pc:docMk/>
          <pc:sldMk cId="2654539493" sldId="348"/>
        </pc:sldMkLst>
      </pc:sldChg>
      <pc:sldChg chg="mod modShow">
        <pc:chgData name="RWODZI, Desire Tarwireyi" userId="f2e414da-657a-4eae-9cb2-9d4947cf517c" providerId="ADAL" clId="{DE305412-BEEE-45D9-BBC8-85FD9E09F700}" dt="2021-06-03T01:01:33.045" v="1" actId="729"/>
        <pc:sldMkLst>
          <pc:docMk/>
          <pc:sldMk cId="2983475300" sldId="352"/>
        </pc:sldMkLst>
      </pc:sldChg>
      <pc:sldChg chg="mod modShow modNotesTx">
        <pc:chgData name="RWODZI, Desire Tarwireyi" userId="f2e414da-657a-4eae-9cb2-9d4947cf517c" providerId="ADAL" clId="{DE305412-BEEE-45D9-BBC8-85FD9E09F700}" dt="2021-06-03T01:02:13.559" v="2" actId="6549"/>
        <pc:sldMkLst>
          <pc:docMk/>
          <pc:sldMk cId="609965295" sldId="358"/>
        </pc:sldMkLst>
      </pc:sldChg>
      <pc:sldChg chg="mod modShow">
        <pc:chgData name="RWODZI, Desire Tarwireyi" userId="f2e414da-657a-4eae-9cb2-9d4947cf517c" providerId="ADAL" clId="{DE305412-BEEE-45D9-BBC8-85FD9E09F700}" dt="2021-06-03T01:01:33.045" v="1" actId="729"/>
        <pc:sldMkLst>
          <pc:docMk/>
          <pc:sldMk cId="1635748207" sldId="360"/>
        </pc:sldMkLst>
      </pc:sldChg>
      <pc:sldChg chg="mod modShow">
        <pc:chgData name="RWODZI, Desire Tarwireyi" userId="f2e414da-657a-4eae-9cb2-9d4947cf517c" providerId="ADAL" clId="{DE305412-BEEE-45D9-BBC8-85FD9E09F700}" dt="2021-06-03T01:01:33.045" v="1" actId="729"/>
        <pc:sldMkLst>
          <pc:docMk/>
          <pc:sldMk cId="1547002690" sldId="361"/>
        </pc:sldMkLst>
      </pc:sldChg>
      <pc:sldChg chg="mod modShow">
        <pc:chgData name="RWODZI, Desire Tarwireyi" userId="f2e414da-657a-4eae-9cb2-9d4947cf517c" providerId="ADAL" clId="{DE305412-BEEE-45D9-BBC8-85FD9E09F700}" dt="2021-06-03T01:01:33.045" v="1" actId="729"/>
        <pc:sldMkLst>
          <pc:docMk/>
          <pc:sldMk cId="857925402" sldId="362"/>
        </pc:sldMkLst>
      </pc:sldChg>
      <pc:sldChg chg="mod modShow modNotesTx">
        <pc:chgData name="RWODZI, Desire Tarwireyi" userId="f2e414da-657a-4eae-9cb2-9d4947cf517c" providerId="ADAL" clId="{DE305412-BEEE-45D9-BBC8-85FD9E09F700}" dt="2021-06-03T01:02:33.967" v="5" actId="6549"/>
        <pc:sldMkLst>
          <pc:docMk/>
          <pc:sldMk cId="2166618353" sldId="363"/>
        </pc:sldMkLst>
      </pc:sldChg>
      <pc:sldChg chg="mod modShow">
        <pc:chgData name="RWODZI, Desire Tarwireyi" userId="f2e414da-657a-4eae-9cb2-9d4947cf517c" providerId="ADAL" clId="{DE305412-BEEE-45D9-BBC8-85FD9E09F700}" dt="2021-06-03T01:01:33.045" v="1" actId="729"/>
        <pc:sldMkLst>
          <pc:docMk/>
          <pc:sldMk cId="2718273415" sldId="364"/>
        </pc:sldMkLst>
      </pc:sldChg>
      <pc:sldChg chg="mod modShow">
        <pc:chgData name="RWODZI, Desire Tarwireyi" userId="f2e414da-657a-4eae-9cb2-9d4947cf517c" providerId="ADAL" clId="{DE305412-BEEE-45D9-BBC8-85FD9E09F700}" dt="2021-06-03T01:01:33.045" v="1" actId="729"/>
        <pc:sldMkLst>
          <pc:docMk/>
          <pc:sldMk cId="3937376348" sldId="381"/>
        </pc:sldMkLst>
      </pc:sldChg>
      <pc:sldChg chg="mod modShow">
        <pc:chgData name="RWODZI, Desire Tarwireyi" userId="f2e414da-657a-4eae-9cb2-9d4947cf517c" providerId="ADAL" clId="{DE305412-BEEE-45D9-BBC8-85FD9E09F700}" dt="2021-06-03T01:01:33.045" v="1" actId="729"/>
        <pc:sldMkLst>
          <pc:docMk/>
          <pc:sldMk cId="4199541303" sldId="568"/>
        </pc:sldMkLst>
      </pc:sldChg>
      <pc:sldChg chg="mod modShow modNotesTx">
        <pc:chgData name="RWODZI, Desire Tarwireyi" userId="f2e414da-657a-4eae-9cb2-9d4947cf517c" providerId="ADAL" clId="{DE305412-BEEE-45D9-BBC8-85FD9E09F700}" dt="2021-06-03T01:02:21.199" v="3" actId="6549"/>
        <pc:sldMkLst>
          <pc:docMk/>
          <pc:sldMk cId="64466599" sldId="999"/>
        </pc:sldMkLst>
      </pc:sldChg>
      <pc:sldChg chg="mod modShow">
        <pc:chgData name="RWODZI, Desire Tarwireyi" userId="f2e414da-657a-4eae-9cb2-9d4947cf517c" providerId="ADAL" clId="{DE305412-BEEE-45D9-BBC8-85FD9E09F700}" dt="2021-06-03T01:01:33.045" v="1" actId="729"/>
        <pc:sldMkLst>
          <pc:docMk/>
          <pc:sldMk cId="39411522" sldId="1000"/>
        </pc:sldMkLst>
      </pc:sldChg>
      <pc:sldChg chg="mod modShow">
        <pc:chgData name="RWODZI, Desire Tarwireyi" userId="f2e414da-657a-4eae-9cb2-9d4947cf517c" providerId="ADAL" clId="{DE305412-BEEE-45D9-BBC8-85FD9E09F700}" dt="2021-06-03T01:01:33.045" v="1" actId="729"/>
        <pc:sldMkLst>
          <pc:docMk/>
          <pc:sldMk cId="666283305" sldId="1001"/>
        </pc:sldMkLst>
      </pc:sldChg>
      <pc:sldChg chg="mod modShow">
        <pc:chgData name="RWODZI, Desire Tarwireyi" userId="f2e414da-657a-4eae-9cb2-9d4947cf517c" providerId="ADAL" clId="{DE305412-BEEE-45D9-BBC8-85FD9E09F700}" dt="2021-06-03T01:01:33.045" v="1" actId="729"/>
        <pc:sldMkLst>
          <pc:docMk/>
          <pc:sldMk cId="1114943440" sldId="1002"/>
        </pc:sldMkLst>
      </pc:sldChg>
      <pc:sldChg chg="mod modShow">
        <pc:chgData name="RWODZI, Desire Tarwireyi" userId="f2e414da-657a-4eae-9cb2-9d4947cf517c" providerId="ADAL" clId="{DE305412-BEEE-45D9-BBC8-85FD9E09F700}" dt="2021-06-03T01:01:33.045" v="1" actId="729"/>
        <pc:sldMkLst>
          <pc:docMk/>
          <pc:sldMk cId="2526664968" sldId="1003"/>
        </pc:sldMkLst>
      </pc:sldChg>
    </pc:docChg>
  </pc:docChgLst>
</pc:chgInfo>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Excel_Worksheet9.xlsx"/><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package" Target="../embeddings/Microsoft_Excel_Worksheet10.xlsx"/><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package" Target="../embeddings/Microsoft_Excel_Worksheet11.xlsx"/><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xml"/><Relationship Id="rId1" Type="http://schemas.microsoft.com/office/2011/relationships/chartStyle" Target="style1.xm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3.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5970741780373737E-2"/>
          <c:y val="3.2790959844036301E-2"/>
          <c:w val="0.92681000834781035"/>
          <c:h val="0.600702839154726"/>
        </c:manualLayout>
      </c:layout>
      <c:barChart>
        <c:barDir val="col"/>
        <c:grouping val="clustered"/>
        <c:varyColors val="0"/>
        <c:ser>
          <c:idx val="0"/>
          <c:order val="0"/>
          <c:tx>
            <c:strRef>
              <c:f>'MSM who sold sex'!$B$2</c:f>
              <c:strCache>
                <c:ptCount val="1"/>
                <c:pt idx="0">
                  <c:v>Ever</c:v>
                </c:pt>
              </c:strCache>
            </c:strRef>
          </c:tx>
          <c:spPr>
            <a:solidFill>
              <a:srgbClr val="009999"/>
            </a:solidFill>
          </c:spPr>
          <c:invertIfNegative val="0"/>
          <c:dLbls>
            <c:numFmt formatCode="#,##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'MSM who sold sex'!$A$3:$A$15</c:f>
              <c:strCache>
                <c:ptCount val="13"/>
                <c:pt idx="0">
                  <c:v>Terai, Nepal (2018) *</c:v>
                </c:pt>
                <c:pt idx="1">
                  <c:v>Yangon, Myanmar (2015)</c:v>
                </c:pt>
                <c:pt idx="2">
                  <c:v>Kathmandu, Nepal (2017)</c:v>
                </c:pt>
                <c:pt idx="3">
                  <c:v>India (2014-2015)</c:v>
                </c:pt>
                <c:pt idx="4">
                  <c:v>Port Moresby, PNG (2016)</c:v>
                </c:pt>
                <c:pt idx="5">
                  <c:v>Luang Prabang, Lao (2014)</c:v>
                </c:pt>
                <c:pt idx="6">
                  <c:v>Colombo, Sri Lanka (2017-18)</c:v>
                </c:pt>
                <c:pt idx="7">
                  <c:v>Cambodia (2014) *</c:v>
                </c:pt>
                <c:pt idx="8">
                  <c:v>Mongolia (2011)</c:v>
                </c:pt>
                <c:pt idx="9">
                  <c:v>Viet Nam (2016)</c:v>
                </c:pt>
                <c:pt idx="10">
                  <c:v>Philippines (2018) **</c:v>
                </c:pt>
                <c:pt idx="11">
                  <c:v>Indonesia (2011)</c:v>
                </c:pt>
                <c:pt idx="12">
                  <c:v>Kabul, Afghanistan (2012)</c:v>
                </c:pt>
              </c:strCache>
            </c:strRef>
          </c:cat>
          <c:val>
            <c:numRef>
              <c:f>'MSM who sold sex'!$B$3:$B$15</c:f>
              <c:numCache>
                <c:formatCode>0</c:formatCode>
                <c:ptCount val="13"/>
                <c:pt idx="0" formatCode="General">
                  <c:v>15.9</c:v>
                </c:pt>
                <c:pt idx="1">
                  <c:v>25</c:v>
                </c:pt>
                <c:pt idx="2">
                  <c:v>46.2</c:v>
                </c:pt>
                <c:pt idx="3" formatCode="General">
                  <c:v>48</c:v>
                </c:pt>
                <c:pt idx="4">
                  <c:v>51.6</c:v>
                </c:pt>
                <c:pt idx="5" formatCode="General">
                  <c:v>57</c:v>
                </c:pt>
                <c:pt idx="6">
                  <c:v>81.8</c:v>
                </c:pt>
              </c:numCache>
            </c:numRef>
          </c:val>
          <c:extLst>
            <c:ext xmlns:c16="http://schemas.microsoft.com/office/drawing/2014/chart" uri="{C3380CC4-5D6E-409C-BE32-E72D297353CC}">
              <c16:uniqueId val="{00000000-D172-43C0-BD6A-47D4706899CA}"/>
            </c:ext>
          </c:extLst>
        </c:ser>
        <c:ser>
          <c:idx val="1"/>
          <c:order val="1"/>
          <c:tx>
            <c:strRef>
              <c:f>'MSM who sold sex'!$C$2</c:f>
              <c:strCache>
                <c:ptCount val="1"/>
                <c:pt idx="0">
                  <c:v> last 12 months</c:v>
                </c:pt>
              </c:strCache>
            </c:strRef>
          </c:tx>
          <c:spPr>
            <a:solidFill>
              <a:srgbClr val="FF5050"/>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'MSM who sold sex'!$A$3:$A$15</c:f>
              <c:strCache>
                <c:ptCount val="13"/>
                <c:pt idx="0">
                  <c:v>Terai, Nepal (2018) *</c:v>
                </c:pt>
                <c:pt idx="1">
                  <c:v>Yangon, Myanmar (2015)</c:v>
                </c:pt>
                <c:pt idx="2">
                  <c:v>Kathmandu, Nepal (2017)</c:v>
                </c:pt>
                <c:pt idx="3">
                  <c:v>India (2014-2015)</c:v>
                </c:pt>
                <c:pt idx="4">
                  <c:v>Port Moresby, PNG (2016)</c:v>
                </c:pt>
                <c:pt idx="5">
                  <c:v>Luang Prabang, Lao (2014)</c:v>
                </c:pt>
                <c:pt idx="6">
                  <c:v>Colombo, Sri Lanka (2017-18)</c:v>
                </c:pt>
                <c:pt idx="7">
                  <c:v>Cambodia (2014) *</c:v>
                </c:pt>
                <c:pt idx="8">
                  <c:v>Mongolia (2011)</c:v>
                </c:pt>
                <c:pt idx="9">
                  <c:v>Viet Nam (2016)</c:v>
                </c:pt>
                <c:pt idx="10">
                  <c:v>Philippines (2018) **</c:v>
                </c:pt>
                <c:pt idx="11">
                  <c:v>Indonesia (2011)</c:v>
                </c:pt>
                <c:pt idx="12">
                  <c:v>Kabul, Afghanistan (2012)</c:v>
                </c:pt>
              </c:strCache>
            </c:strRef>
          </c:cat>
          <c:val>
            <c:numRef>
              <c:f>'MSM who sold sex'!$C$3:$C$15</c:f>
              <c:numCache>
                <c:formatCode>General</c:formatCode>
                <c:ptCount val="13"/>
                <c:pt idx="7">
                  <c:v>1.8</c:v>
                </c:pt>
                <c:pt idx="8" formatCode="0">
                  <c:v>4</c:v>
                </c:pt>
                <c:pt idx="9" formatCode="0">
                  <c:v>20.7</c:v>
                </c:pt>
                <c:pt idx="10">
                  <c:v>37</c:v>
                </c:pt>
                <c:pt idx="11" formatCode="0">
                  <c:v>49</c:v>
                </c:pt>
                <c:pt idx="12" formatCode="0">
                  <c:v>57.5</c:v>
                </c:pt>
              </c:numCache>
            </c:numRef>
          </c:val>
          <c:extLst>
            <c:ext xmlns:c16="http://schemas.microsoft.com/office/drawing/2014/chart" uri="{C3380CC4-5D6E-409C-BE32-E72D297353CC}">
              <c16:uniqueId val="{00000001-D172-43C0-BD6A-47D4706899CA}"/>
            </c:ext>
          </c:extLst>
        </c:ser>
        <c:dLbls>
          <c:dLblPos val="outEnd"/>
          <c:showLegendKey val="0"/>
          <c:showVal val="1"/>
          <c:showCatName val="0"/>
          <c:showSerName val="0"/>
          <c:showPercent val="0"/>
          <c:showBubbleSize val="0"/>
        </c:dLbls>
        <c:gapWidth val="40"/>
        <c:overlap val="86"/>
        <c:axId val="316814848"/>
        <c:axId val="316816384"/>
      </c:barChart>
      <c:catAx>
        <c:axId val="316814848"/>
        <c:scaling>
          <c:orientation val="minMax"/>
        </c:scaling>
        <c:delete val="0"/>
        <c:axPos val="b"/>
        <c:numFmt formatCode="General" sourceLinked="0"/>
        <c:majorTickMark val="out"/>
        <c:minorTickMark val="none"/>
        <c:tickLblPos val="nextTo"/>
        <c:txPr>
          <a:bodyPr rot="-2280000"/>
          <a:lstStyle/>
          <a:p>
            <a:pPr>
              <a:defRPr/>
            </a:pPr>
            <a:endParaRPr lang="en-US"/>
          </a:p>
        </c:txPr>
        <c:crossAx val="316816384"/>
        <c:crosses val="autoZero"/>
        <c:auto val="1"/>
        <c:lblAlgn val="ctr"/>
        <c:lblOffset val="100"/>
        <c:noMultiLvlLbl val="0"/>
      </c:catAx>
      <c:valAx>
        <c:axId val="316816384"/>
        <c:scaling>
          <c:orientation val="minMax"/>
          <c:max val="100"/>
        </c:scaling>
        <c:delete val="0"/>
        <c:axPos val="l"/>
        <c:title>
          <c:tx>
            <c:rich>
              <a:bodyPr rot="0" vert="horz"/>
              <a:lstStyle/>
              <a:p>
                <a:pPr>
                  <a:defRPr/>
                </a:pPr>
                <a:r>
                  <a:rPr lang="en-GB"/>
                  <a:t>%</a:t>
                </a:r>
              </a:p>
            </c:rich>
          </c:tx>
          <c:layout>
            <c:manualLayout>
              <c:xMode val="edge"/>
              <c:yMode val="edge"/>
              <c:x val="2.6856379794630934E-2"/>
              <c:y val="6.6448742382825378E-5"/>
            </c:manualLayout>
          </c:layout>
          <c:overlay val="0"/>
        </c:title>
        <c:numFmt formatCode="General" sourceLinked="1"/>
        <c:majorTickMark val="out"/>
        <c:minorTickMark val="none"/>
        <c:tickLblPos val="nextTo"/>
        <c:crossAx val="316814848"/>
        <c:crosses val="autoZero"/>
        <c:crossBetween val="between"/>
        <c:majorUnit val="25"/>
      </c:valAx>
    </c:plotArea>
    <c:legend>
      <c:legendPos val="t"/>
      <c:layout>
        <c:manualLayout>
          <c:xMode val="edge"/>
          <c:yMode val="edge"/>
          <c:x val="0.11405695034541168"/>
          <c:y val="6.0818713450292397E-2"/>
          <c:w val="0.8451699575473115"/>
          <c:h val="5.0254086660220104E-2"/>
        </c:manualLayout>
      </c:layout>
      <c:overlay val="0"/>
    </c:legend>
    <c:plotVisOnly val="1"/>
    <c:dispBlanksAs val="gap"/>
    <c:showDLblsOverMax val="0"/>
  </c:chart>
  <c:txPr>
    <a:bodyPr/>
    <a:lstStyle/>
    <a:p>
      <a:pPr>
        <a:defRPr sz="1200" b="1">
          <a:latin typeface="Arial" pitchFamily="34" charset="0"/>
          <a:cs typeface="Arial"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2810011850535131E-2"/>
          <c:y val="7.5688225538971809E-2"/>
          <c:w val="0.91718998814946495"/>
          <c:h val="0.65463199933587646"/>
        </c:manualLayout>
      </c:layout>
      <c:barChart>
        <c:barDir val="col"/>
        <c:grouping val="clustered"/>
        <c:varyColors val="0"/>
        <c:ser>
          <c:idx val="0"/>
          <c:order val="0"/>
          <c:tx>
            <c:strRef>
              <c:f>'Inject drugs'!$C$2</c:f>
              <c:strCache>
                <c:ptCount val="1"/>
                <c:pt idx="0">
                  <c:v>Inject drugs</c:v>
                </c:pt>
              </c:strCache>
            </c:strRef>
          </c:tx>
          <c:spPr>
            <a:solidFill>
              <a:srgbClr val="00AEEF"/>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14FE-400C-8BAB-B7739B8434AC}"/>
                </c:ext>
              </c:extLst>
            </c:dLbl>
            <c:dLbl>
              <c:idx val="2"/>
              <c:numFmt formatCode="#,##0.0" sourceLinked="0"/>
              <c:spPr>
                <a:noFill/>
                <a:ln>
                  <a:noFill/>
                </a:ln>
                <a:effectLst/>
              </c:spPr>
              <c:txPr>
                <a:bodyPr wrap="square" lIns="38100" tIns="19050" rIns="38100" bIns="19050" anchor="ctr">
                  <a:spAutoFit/>
                </a:bodyPr>
                <a:lstStyle/>
                <a:p>
                  <a:pPr>
                    <a:defRPr/>
                  </a:pPr>
                  <a:endParaRPr lang="en-US"/>
                </a:p>
              </c:txPr>
              <c:showLegendKey val="0"/>
              <c:showVal val="1"/>
              <c:showCatName val="0"/>
              <c:showSerName val="0"/>
              <c:showPercent val="0"/>
              <c:showBubbleSize val="0"/>
              <c:extLst>
                <c:ext xmlns:c16="http://schemas.microsoft.com/office/drawing/2014/chart" uri="{C3380CC4-5D6E-409C-BE32-E72D297353CC}">
                  <c16:uniqueId val="{00000001-79DC-443C-8688-06F105E0D799}"/>
                </c:ext>
              </c:extLst>
            </c:dLbl>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'Inject drugs'!$A$3:$B$6</c:f>
              <c:multiLvlStrCache>
                <c:ptCount val="4"/>
                <c:lvl>
                  <c:pt idx="0">
                    <c:v>Dhaka</c:v>
                  </c:pt>
                  <c:pt idx="1">
                    <c:v>Quezon</c:v>
                  </c:pt>
                  <c:pt idx="2">
                    <c:v>Kathmandu</c:v>
                  </c:pt>
                </c:lvl>
                <c:lvl>
                  <c:pt idx="0">
                    <c:v>Bangladesh
 (2015) </c:v>
                  </c:pt>
                  <c:pt idx="1">
                    <c:v>*Philippines
 (2013)</c:v>
                  </c:pt>
                  <c:pt idx="2">
                    <c:v>Nepal
 (2017)</c:v>
                  </c:pt>
                  <c:pt idx="3">
                    <c:v>Pakistan (2016)</c:v>
                  </c:pt>
                </c:lvl>
              </c:multiLvlStrCache>
            </c:multiLvlStrRef>
          </c:cat>
          <c:val>
            <c:numRef>
              <c:f>'Inject drugs'!$C$3:$C$6</c:f>
              <c:numCache>
                <c:formatCode>0</c:formatCode>
                <c:ptCount val="4"/>
                <c:pt idx="0" formatCode="General">
                  <c:v>0</c:v>
                </c:pt>
                <c:pt idx="1">
                  <c:v>2.2000000000000002</c:v>
                </c:pt>
                <c:pt idx="2" formatCode="0.0">
                  <c:v>0.4</c:v>
                </c:pt>
                <c:pt idx="3" formatCode="General">
                  <c:v>4.4000000000000004</c:v>
                </c:pt>
              </c:numCache>
            </c:numRef>
          </c:val>
          <c:extLst>
            <c:ext xmlns:c16="http://schemas.microsoft.com/office/drawing/2014/chart" uri="{C3380CC4-5D6E-409C-BE32-E72D297353CC}">
              <c16:uniqueId val="{00000000-0DB9-4541-A49A-6D5AF0C1481A}"/>
            </c:ext>
          </c:extLst>
        </c:ser>
        <c:ser>
          <c:idx val="1"/>
          <c:order val="1"/>
          <c:tx>
            <c:strRef>
              <c:f>'Inject drugs'!$D$2</c:f>
              <c:strCache>
                <c:ptCount val="1"/>
                <c:pt idx="0">
                  <c:v>Had sex with PWID</c:v>
                </c:pt>
              </c:strCache>
            </c:strRef>
          </c:tx>
          <c:spPr>
            <a:solidFill>
              <a:srgbClr val="E31837"/>
            </a:solidFill>
          </c:spPr>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'Inject drugs'!$A$3:$B$6</c:f>
              <c:multiLvlStrCache>
                <c:ptCount val="4"/>
                <c:lvl>
                  <c:pt idx="0">
                    <c:v>Dhaka</c:v>
                  </c:pt>
                  <c:pt idx="1">
                    <c:v>Quezon</c:v>
                  </c:pt>
                  <c:pt idx="2">
                    <c:v>Kathmandu</c:v>
                  </c:pt>
                </c:lvl>
                <c:lvl>
                  <c:pt idx="0">
                    <c:v>Bangladesh
 (2015) </c:v>
                  </c:pt>
                  <c:pt idx="1">
                    <c:v>*Philippines
 (2013)</c:v>
                  </c:pt>
                  <c:pt idx="2">
                    <c:v>Nepal
 (2017)</c:v>
                  </c:pt>
                  <c:pt idx="3">
                    <c:v>Pakistan (2016)</c:v>
                  </c:pt>
                </c:lvl>
              </c:multiLvlStrCache>
            </c:multiLvlStrRef>
          </c:cat>
          <c:val>
            <c:numRef>
              <c:f>'Inject drugs'!$D$3:$D$6</c:f>
              <c:numCache>
                <c:formatCode>General</c:formatCode>
                <c:ptCount val="4"/>
                <c:pt idx="0">
                  <c:v>2.5</c:v>
                </c:pt>
                <c:pt idx="3">
                  <c:v>4.0999999999999996</c:v>
                </c:pt>
              </c:numCache>
            </c:numRef>
          </c:val>
          <c:extLst>
            <c:ext xmlns:c16="http://schemas.microsoft.com/office/drawing/2014/chart" uri="{C3380CC4-5D6E-409C-BE32-E72D297353CC}">
              <c16:uniqueId val="{00000001-0DB9-4541-A49A-6D5AF0C1481A}"/>
            </c:ext>
          </c:extLst>
        </c:ser>
        <c:dLbls>
          <c:showLegendKey val="0"/>
          <c:showVal val="0"/>
          <c:showCatName val="0"/>
          <c:showSerName val="0"/>
          <c:showPercent val="0"/>
          <c:showBubbleSize val="0"/>
        </c:dLbls>
        <c:gapWidth val="100"/>
        <c:axId val="133219072"/>
        <c:axId val="133220608"/>
      </c:barChart>
      <c:catAx>
        <c:axId val="133219072"/>
        <c:scaling>
          <c:orientation val="minMax"/>
        </c:scaling>
        <c:delete val="0"/>
        <c:axPos val="b"/>
        <c:numFmt formatCode="General" sourceLinked="0"/>
        <c:majorTickMark val="out"/>
        <c:minorTickMark val="none"/>
        <c:tickLblPos val="nextTo"/>
        <c:crossAx val="133220608"/>
        <c:crosses val="autoZero"/>
        <c:auto val="1"/>
        <c:lblAlgn val="ctr"/>
        <c:lblOffset val="100"/>
        <c:noMultiLvlLbl val="0"/>
      </c:catAx>
      <c:valAx>
        <c:axId val="133220608"/>
        <c:scaling>
          <c:orientation val="minMax"/>
          <c:max val="10"/>
          <c:min val="0"/>
        </c:scaling>
        <c:delete val="0"/>
        <c:axPos val="l"/>
        <c:title>
          <c:tx>
            <c:rich>
              <a:bodyPr rot="0" vert="horz"/>
              <a:lstStyle/>
              <a:p>
                <a:pPr>
                  <a:defRPr/>
                </a:pPr>
                <a:r>
                  <a:rPr lang="en-GB"/>
                  <a:t>%</a:t>
                </a:r>
              </a:p>
            </c:rich>
          </c:tx>
          <c:layout>
            <c:manualLayout>
              <c:xMode val="edge"/>
              <c:yMode val="edge"/>
              <c:x val="4.5710198866792569E-3"/>
              <c:y val="3.9744672484595005E-2"/>
            </c:manualLayout>
          </c:layout>
          <c:overlay val="0"/>
        </c:title>
        <c:numFmt formatCode="General" sourceLinked="1"/>
        <c:majorTickMark val="out"/>
        <c:minorTickMark val="none"/>
        <c:tickLblPos val="nextTo"/>
        <c:crossAx val="133219072"/>
        <c:crosses val="autoZero"/>
        <c:crossBetween val="between"/>
        <c:majorUnit val="2"/>
      </c:valAx>
    </c:plotArea>
    <c:legend>
      <c:legendPos val="t"/>
      <c:layout>
        <c:manualLayout>
          <c:xMode val="edge"/>
          <c:yMode val="edge"/>
          <c:x val="0.22159923002127405"/>
          <c:y val="6.6340139262261205E-2"/>
          <c:w val="0.5535859088277777"/>
          <c:h val="7.1255794518222532E-2"/>
        </c:manualLayout>
      </c:layout>
      <c:overlay val="0"/>
    </c:legend>
    <c:plotVisOnly val="1"/>
    <c:dispBlanksAs val="gap"/>
    <c:showDLblsOverMax val="0"/>
  </c:chart>
  <c:txPr>
    <a:bodyPr/>
    <a:lstStyle/>
    <a:p>
      <a:pPr>
        <a:defRPr sz="1300" b="1">
          <a:latin typeface="Arial" pitchFamily="34" charset="0"/>
          <a:cs typeface="Arial" pitchFamily="34"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4234246540257662E-2"/>
          <c:y val="4.915335494123841E-2"/>
          <c:w val="0.92576575345974221"/>
          <c:h val="0.67946767991962242"/>
        </c:manualLayout>
      </c:layout>
      <c:barChart>
        <c:barDir val="col"/>
        <c:grouping val="clustered"/>
        <c:varyColors val="0"/>
        <c:ser>
          <c:idx val="0"/>
          <c:order val="0"/>
          <c:spPr>
            <a:solidFill>
              <a:srgbClr val="00AEEF"/>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Knowledge!$B$3:$C$8</c:f>
              <c:multiLvlStrCache>
                <c:ptCount val="6"/>
                <c:lvl>
                  <c:pt idx="0">
                    <c:v>Dhaka</c:v>
                  </c:pt>
                  <c:pt idx="1">
                    <c:v>Kathmandu</c:v>
                  </c:pt>
                  <c:pt idx="2">
                    <c:v>Terai</c:v>
                  </c:pt>
                  <c:pt idx="3">
                    <c:v>Pasay</c:v>
                  </c:pt>
                  <c:pt idx="4">
                    <c:v>Quezon</c:v>
                  </c:pt>
                  <c:pt idx="5">
                    <c:v>Angeles</c:v>
                  </c:pt>
                </c:lvl>
                <c:lvl>
                  <c:pt idx="0">
                    <c:v>Bangladesh 
(2015)</c:v>
                  </c:pt>
                  <c:pt idx="1">
                    <c:v>* Nepal 
(2017-18)</c:v>
                  </c:pt>
                  <c:pt idx="3">
                    <c:v>** Philippines 
(2015)</c:v>
                  </c:pt>
                </c:lvl>
              </c:multiLvlStrCache>
            </c:multiLvlStrRef>
          </c:cat>
          <c:val>
            <c:numRef>
              <c:f>Knowledge!$D$3:$D$8</c:f>
              <c:numCache>
                <c:formatCode>0</c:formatCode>
                <c:ptCount val="6"/>
                <c:pt idx="0">
                  <c:v>37.200000000000003</c:v>
                </c:pt>
                <c:pt idx="1">
                  <c:v>53.9</c:v>
                </c:pt>
                <c:pt idx="2">
                  <c:v>41.5</c:v>
                </c:pt>
                <c:pt idx="3">
                  <c:v>60</c:v>
                </c:pt>
                <c:pt idx="4">
                  <c:v>60</c:v>
                </c:pt>
                <c:pt idx="5">
                  <c:v>54</c:v>
                </c:pt>
              </c:numCache>
            </c:numRef>
          </c:val>
          <c:extLst>
            <c:ext xmlns:c16="http://schemas.microsoft.com/office/drawing/2014/chart" uri="{C3380CC4-5D6E-409C-BE32-E72D297353CC}">
              <c16:uniqueId val="{00000000-08E9-422F-A3E7-98F7009DDAD8}"/>
            </c:ext>
          </c:extLst>
        </c:ser>
        <c:dLbls>
          <c:showLegendKey val="0"/>
          <c:showVal val="0"/>
          <c:showCatName val="0"/>
          <c:showSerName val="0"/>
          <c:showPercent val="0"/>
          <c:showBubbleSize val="0"/>
        </c:dLbls>
        <c:gapWidth val="150"/>
        <c:axId val="133499520"/>
        <c:axId val="133501312"/>
      </c:barChart>
      <c:catAx>
        <c:axId val="133499520"/>
        <c:scaling>
          <c:orientation val="minMax"/>
        </c:scaling>
        <c:delete val="0"/>
        <c:axPos val="b"/>
        <c:numFmt formatCode="General" sourceLinked="0"/>
        <c:majorTickMark val="out"/>
        <c:minorTickMark val="none"/>
        <c:tickLblPos val="nextTo"/>
        <c:crossAx val="133501312"/>
        <c:crosses val="autoZero"/>
        <c:auto val="1"/>
        <c:lblAlgn val="ctr"/>
        <c:lblOffset val="100"/>
        <c:noMultiLvlLbl val="0"/>
      </c:catAx>
      <c:valAx>
        <c:axId val="133501312"/>
        <c:scaling>
          <c:orientation val="minMax"/>
          <c:max val="100"/>
          <c:min val="0"/>
        </c:scaling>
        <c:delete val="0"/>
        <c:axPos val="l"/>
        <c:majorGridlines>
          <c:spPr>
            <a:ln>
              <a:noFill/>
            </a:ln>
          </c:spPr>
        </c:majorGridlines>
        <c:title>
          <c:tx>
            <c:rich>
              <a:bodyPr rot="0" vert="horz"/>
              <a:lstStyle/>
              <a:p>
                <a:pPr>
                  <a:defRPr/>
                </a:pPr>
                <a:r>
                  <a:rPr lang="en-US"/>
                  <a:t>%</a:t>
                </a:r>
              </a:p>
            </c:rich>
          </c:tx>
          <c:layout>
            <c:manualLayout>
              <c:xMode val="edge"/>
              <c:yMode val="edge"/>
              <c:x val="2.8776405169052781E-4"/>
              <c:y val="2.0560517430430435E-2"/>
            </c:manualLayout>
          </c:layout>
          <c:overlay val="0"/>
        </c:title>
        <c:numFmt formatCode="0" sourceLinked="1"/>
        <c:majorTickMark val="out"/>
        <c:minorTickMark val="none"/>
        <c:tickLblPos val="nextTo"/>
        <c:crossAx val="133499520"/>
        <c:crosses val="autoZero"/>
        <c:crossBetween val="between"/>
        <c:majorUnit val="20"/>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a:t>%</a:t>
            </a:r>
          </a:p>
        </c:rich>
      </c:tx>
      <c:layout>
        <c:manualLayout>
          <c:xMode val="edge"/>
          <c:yMode val="edge"/>
          <c:x val="0.96240072494541107"/>
          <c:y val="7.7773967143747319E-2"/>
        </c:manualLayout>
      </c:layout>
      <c:overlay val="0"/>
    </c:title>
    <c:autoTitleDeleted val="0"/>
    <c:plotArea>
      <c:layout>
        <c:manualLayout>
          <c:layoutTarget val="inner"/>
          <c:xMode val="edge"/>
          <c:yMode val="edge"/>
          <c:x val="0.23444798968338929"/>
          <c:y val="0.18369245204639098"/>
          <c:w val="0.71004104424534342"/>
          <c:h val="0.77413228240340448"/>
        </c:manualLayout>
      </c:layout>
      <c:barChart>
        <c:barDir val="bar"/>
        <c:grouping val="stacked"/>
        <c:varyColors val="0"/>
        <c:ser>
          <c:idx val="0"/>
          <c:order val="0"/>
          <c:tx>
            <c:strRef>
              <c:f>'MSW Testing_2016'!$E$2</c:f>
              <c:strCache>
                <c:ptCount val="1"/>
                <c:pt idx="0">
                  <c:v>HIV testing </c:v>
                </c:pt>
              </c:strCache>
            </c:strRef>
          </c:tx>
          <c:spPr>
            <a:solidFill>
              <a:srgbClr val="F78E1E"/>
            </a:solidFill>
          </c:spPr>
          <c:invertIfNegative val="0"/>
          <c:dLbls>
            <c:spPr>
              <a:noFill/>
              <a:ln>
                <a:noFill/>
              </a:ln>
              <a:effectLst/>
            </c:spPr>
            <c:txPr>
              <a:bodyPr/>
              <a:lstStyle/>
              <a:p>
                <a:pPr>
                  <a:defRPr>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'MSW Testing_2016'!$D$3:$D$15</c:f>
              <c:strCache>
                <c:ptCount val="5"/>
                <c:pt idx="0">
                  <c:v>Philippines (2015)</c:v>
                </c:pt>
                <c:pt idx="1">
                  <c:v>Pakistan (2016)</c:v>
                </c:pt>
                <c:pt idx="2">
                  <c:v>Bangladesh (2015)</c:v>
                </c:pt>
                <c:pt idx="3">
                  <c:v>Thailand (2018)</c:v>
                </c:pt>
                <c:pt idx="4">
                  <c:v>Nepal (2017) *</c:v>
                </c:pt>
              </c:strCache>
            </c:strRef>
          </c:cat>
          <c:val>
            <c:numRef>
              <c:f>'MSW Testing_2016'!$E$3:$E$15</c:f>
              <c:numCache>
                <c:formatCode>0</c:formatCode>
                <c:ptCount val="5"/>
                <c:pt idx="0">
                  <c:v>33.799999999999997</c:v>
                </c:pt>
                <c:pt idx="1">
                  <c:v>34.9</c:v>
                </c:pt>
                <c:pt idx="2">
                  <c:v>36.5</c:v>
                </c:pt>
                <c:pt idx="3">
                  <c:v>69</c:v>
                </c:pt>
                <c:pt idx="4">
                  <c:v>90</c:v>
                </c:pt>
              </c:numCache>
            </c:numRef>
          </c:val>
          <c:extLst>
            <c:ext xmlns:c16="http://schemas.microsoft.com/office/drawing/2014/chart" uri="{C3380CC4-5D6E-409C-BE32-E72D297353CC}">
              <c16:uniqueId val="{00000000-8725-4F2E-8772-8BECA19DA2B4}"/>
            </c:ext>
          </c:extLst>
        </c:ser>
        <c:dLbls>
          <c:showLegendKey val="0"/>
          <c:showVal val="0"/>
          <c:showCatName val="0"/>
          <c:showSerName val="0"/>
          <c:showPercent val="0"/>
          <c:showBubbleSize val="0"/>
        </c:dLbls>
        <c:gapWidth val="38"/>
        <c:overlap val="100"/>
        <c:axId val="136807168"/>
        <c:axId val="136808704"/>
      </c:barChart>
      <c:catAx>
        <c:axId val="136807168"/>
        <c:scaling>
          <c:orientation val="maxMin"/>
        </c:scaling>
        <c:delete val="0"/>
        <c:axPos val="l"/>
        <c:numFmt formatCode="General" sourceLinked="0"/>
        <c:majorTickMark val="out"/>
        <c:minorTickMark val="none"/>
        <c:tickLblPos val="nextTo"/>
        <c:crossAx val="136808704"/>
        <c:crosses val="autoZero"/>
        <c:auto val="1"/>
        <c:lblAlgn val="ctr"/>
        <c:lblOffset val="100"/>
        <c:noMultiLvlLbl val="0"/>
      </c:catAx>
      <c:valAx>
        <c:axId val="136808704"/>
        <c:scaling>
          <c:orientation val="minMax"/>
          <c:max val="100"/>
          <c:min val="0"/>
        </c:scaling>
        <c:delete val="0"/>
        <c:axPos val="t"/>
        <c:numFmt formatCode="0" sourceLinked="1"/>
        <c:majorTickMark val="out"/>
        <c:minorTickMark val="none"/>
        <c:tickLblPos val="nextTo"/>
        <c:crossAx val="136807168"/>
        <c:crosses val="autoZero"/>
        <c:crossBetween val="between"/>
        <c:majorUnit val="20"/>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73170789782733"/>
          <c:y val="4.278679998812164E-2"/>
          <c:w val="0.87236734128107851"/>
          <c:h val="0.80138488016127241"/>
        </c:manualLayout>
      </c:layout>
      <c:barChart>
        <c:barDir val="col"/>
        <c:grouping val="clustered"/>
        <c:varyColors val="0"/>
        <c:ser>
          <c:idx val="0"/>
          <c:order val="0"/>
          <c:spPr>
            <a:solidFill>
              <a:srgbClr val="00CC9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'[1]MSW Px coverage'!$E$3:$E$6</c:f>
              <c:strCache>
                <c:ptCount val="4"/>
                <c:pt idx="0">
                  <c:v>Pakistan
(2016)</c:v>
                </c:pt>
                <c:pt idx="1">
                  <c:v>Bangladesh
(2015)</c:v>
                </c:pt>
                <c:pt idx="2">
                  <c:v>Philippines
(2015)</c:v>
                </c:pt>
                <c:pt idx="3">
                  <c:v>Thailand
(2018)</c:v>
                </c:pt>
              </c:strCache>
            </c:strRef>
          </c:cat>
          <c:val>
            <c:numRef>
              <c:f>'[1]MSW Px coverage'!$F$3:$F$6</c:f>
              <c:numCache>
                <c:formatCode>0</c:formatCode>
                <c:ptCount val="4"/>
                <c:pt idx="0">
                  <c:v>0.8</c:v>
                </c:pt>
                <c:pt idx="1">
                  <c:v>18.600000000000001</c:v>
                </c:pt>
                <c:pt idx="2">
                  <c:v>50.11</c:v>
                </c:pt>
                <c:pt idx="3">
                  <c:v>74.33</c:v>
                </c:pt>
              </c:numCache>
            </c:numRef>
          </c:val>
          <c:extLst>
            <c:ext xmlns:c16="http://schemas.microsoft.com/office/drawing/2014/chart" uri="{C3380CC4-5D6E-409C-BE32-E72D297353CC}">
              <c16:uniqueId val="{00000000-065F-4BB8-B238-7D5402A37D23}"/>
            </c:ext>
          </c:extLst>
        </c:ser>
        <c:dLbls>
          <c:showLegendKey val="0"/>
          <c:showVal val="0"/>
          <c:showCatName val="0"/>
          <c:showSerName val="0"/>
          <c:showPercent val="0"/>
          <c:showBubbleSize val="0"/>
        </c:dLbls>
        <c:gapWidth val="219"/>
        <c:overlap val="-27"/>
        <c:axId val="453955400"/>
        <c:axId val="645610160"/>
      </c:barChart>
      <c:catAx>
        <c:axId val="453955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45610160"/>
        <c:crosses val="autoZero"/>
        <c:auto val="1"/>
        <c:lblAlgn val="ctr"/>
        <c:lblOffset val="100"/>
        <c:noMultiLvlLbl val="0"/>
      </c:catAx>
      <c:valAx>
        <c:axId val="645610160"/>
        <c:scaling>
          <c:orientation val="minMax"/>
          <c:max val="9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t>
                </a:r>
              </a:p>
            </c:rich>
          </c:tx>
          <c:layout>
            <c:manualLayout>
              <c:xMode val="edge"/>
              <c:yMode val="edge"/>
              <c:x val="1.0307964475578088E-3"/>
              <c:y val="2.768551462864751E-3"/>
            </c:manualLayout>
          </c:layout>
          <c:overlay val="0"/>
          <c:spPr>
            <a:noFill/>
            <a:ln>
              <a:noFill/>
            </a:ln>
            <a:effectLst/>
          </c:spPr>
          <c:txPr>
            <a:bodyPr rot="0" spcFirstLastPara="1" vertOverflow="ellipsis"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3955400"/>
        <c:crosses val="autoZero"/>
        <c:crossBetween val="between"/>
        <c:majorUnit val="4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MSW!$D$3</c:f>
              <c:strCache>
                <c:ptCount val="1"/>
                <c:pt idx="0">
                  <c:v>Bangladesh (2015)*</c:v>
                </c:pt>
              </c:strCache>
            </c:strRef>
          </c:tx>
          <c:spPr>
            <a:solidFill>
              <a:srgbClr val="00CCF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MSW!$C$4:$C$12</c:f>
              <c:strCache>
                <c:ptCount val="9"/>
                <c:pt idx="0">
                  <c:v>Raped</c:v>
                </c:pt>
                <c:pt idx="3">
                  <c:v>Beaten</c:v>
                </c:pt>
                <c:pt idx="6">
                  <c:v>Forced to have sex </c:v>
                </c:pt>
                <c:pt idx="7">
                  <c:v>Arrested (last year)</c:v>
                </c:pt>
                <c:pt idx="8">
                  <c:v>Ever denied health care</c:v>
                </c:pt>
              </c:strCache>
            </c:strRef>
          </c:cat>
          <c:val>
            <c:numRef>
              <c:f>MSW!$D$4:$D$12</c:f>
              <c:numCache>
                <c:formatCode>General</c:formatCode>
                <c:ptCount val="9"/>
                <c:pt idx="0" formatCode="0">
                  <c:v>11.6</c:v>
                </c:pt>
                <c:pt idx="3" formatCode="0">
                  <c:v>15.4</c:v>
                </c:pt>
              </c:numCache>
            </c:numRef>
          </c:val>
          <c:extLst>
            <c:ext xmlns:c16="http://schemas.microsoft.com/office/drawing/2014/chart" uri="{C3380CC4-5D6E-409C-BE32-E72D297353CC}">
              <c16:uniqueId val="{00000000-F54D-43CD-9B3E-217F0F1D284E}"/>
            </c:ext>
          </c:extLst>
        </c:ser>
        <c:ser>
          <c:idx val="1"/>
          <c:order val="1"/>
          <c:tx>
            <c:strRef>
              <c:f>MSW!$E$3</c:f>
              <c:strCache>
                <c:ptCount val="1"/>
                <c:pt idx="0">
                  <c:v>Nepal (Kathmandu, 2017)*</c:v>
                </c:pt>
              </c:strCache>
            </c:strRef>
          </c:tx>
          <c:spPr>
            <a:solidFill>
              <a:srgbClr val="33CCCC"/>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MSW!$C$4:$C$12</c:f>
              <c:strCache>
                <c:ptCount val="9"/>
                <c:pt idx="0">
                  <c:v>Raped</c:v>
                </c:pt>
                <c:pt idx="3">
                  <c:v>Beaten</c:v>
                </c:pt>
                <c:pt idx="6">
                  <c:v>Forced to have sex </c:v>
                </c:pt>
                <c:pt idx="7">
                  <c:v>Arrested (last year)</c:v>
                </c:pt>
                <c:pt idx="8">
                  <c:v>Ever denied health care</c:v>
                </c:pt>
              </c:strCache>
            </c:strRef>
          </c:cat>
          <c:val>
            <c:numRef>
              <c:f>MSW!$E$4:$E$12</c:f>
              <c:numCache>
                <c:formatCode>General</c:formatCode>
                <c:ptCount val="9"/>
                <c:pt idx="2" formatCode="0">
                  <c:v>17.3</c:v>
                </c:pt>
                <c:pt idx="6" formatCode="0">
                  <c:v>9.1</c:v>
                </c:pt>
              </c:numCache>
            </c:numRef>
          </c:val>
          <c:extLst>
            <c:ext xmlns:c16="http://schemas.microsoft.com/office/drawing/2014/chart" uri="{C3380CC4-5D6E-409C-BE32-E72D297353CC}">
              <c16:uniqueId val="{00000001-F54D-43CD-9B3E-217F0F1D284E}"/>
            </c:ext>
          </c:extLst>
        </c:ser>
        <c:ser>
          <c:idx val="2"/>
          <c:order val="2"/>
          <c:tx>
            <c:strRef>
              <c:f>MSW!$F$3</c:f>
              <c:strCache>
                <c:ptCount val="1"/>
                <c:pt idx="0">
                  <c:v>Nepal (Terai Highway Districts, 2016)*</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MSW!$C$4:$C$12</c:f>
              <c:strCache>
                <c:ptCount val="9"/>
                <c:pt idx="0">
                  <c:v>Raped</c:v>
                </c:pt>
                <c:pt idx="3">
                  <c:v>Beaten</c:v>
                </c:pt>
                <c:pt idx="6">
                  <c:v>Forced to have sex </c:v>
                </c:pt>
                <c:pt idx="7">
                  <c:v>Arrested (last year)</c:v>
                </c:pt>
                <c:pt idx="8">
                  <c:v>Ever denied health care</c:v>
                </c:pt>
              </c:strCache>
            </c:strRef>
          </c:cat>
          <c:val>
            <c:numRef>
              <c:f>MSW!$F$4:$F$12</c:f>
              <c:numCache>
                <c:formatCode>0</c:formatCode>
                <c:ptCount val="9"/>
                <c:pt idx="1">
                  <c:v>18.2</c:v>
                </c:pt>
                <c:pt idx="5">
                  <c:v>11.2</c:v>
                </c:pt>
              </c:numCache>
            </c:numRef>
          </c:val>
          <c:extLst>
            <c:ext xmlns:c16="http://schemas.microsoft.com/office/drawing/2014/chart" uri="{C3380CC4-5D6E-409C-BE32-E72D297353CC}">
              <c16:uniqueId val="{00000002-F54D-43CD-9B3E-217F0F1D284E}"/>
            </c:ext>
          </c:extLst>
        </c:ser>
        <c:ser>
          <c:idx val="3"/>
          <c:order val="3"/>
          <c:tx>
            <c:strRef>
              <c:f>MSW!$G$3</c:f>
              <c:strCache>
                <c:ptCount val="1"/>
                <c:pt idx="0">
                  <c:v>Pakistan (2016-17)**</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MSW!$C$4:$C$12</c:f>
              <c:strCache>
                <c:ptCount val="9"/>
                <c:pt idx="0">
                  <c:v>Raped</c:v>
                </c:pt>
                <c:pt idx="3">
                  <c:v>Beaten</c:v>
                </c:pt>
                <c:pt idx="6">
                  <c:v>Forced to have sex </c:v>
                </c:pt>
                <c:pt idx="7">
                  <c:v>Arrested (last year)</c:v>
                </c:pt>
                <c:pt idx="8">
                  <c:v>Ever denied health care</c:v>
                </c:pt>
              </c:strCache>
            </c:strRef>
          </c:cat>
          <c:val>
            <c:numRef>
              <c:f>MSW!$G$4:$G$12</c:f>
              <c:numCache>
                <c:formatCode>General</c:formatCode>
                <c:ptCount val="9"/>
                <c:pt idx="4" formatCode="0">
                  <c:v>52.5</c:v>
                </c:pt>
                <c:pt idx="7" formatCode="0">
                  <c:v>19.899999999999999</c:v>
                </c:pt>
                <c:pt idx="8" formatCode="0">
                  <c:v>6.7</c:v>
                </c:pt>
              </c:numCache>
            </c:numRef>
          </c:val>
          <c:extLst>
            <c:ext xmlns:c16="http://schemas.microsoft.com/office/drawing/2014/chart" uri="{C3380CC4-5D6E-409C-BE32-E72D297353CC}">
              <c16:uniqueId val="{00000003-F54D-43CD-9B3E-217F0F1D284E}"/>
            </c:ext>
          </c:extLst>
        </c:ser>
        <c:dLbls>
          <c:dLblPos val="inBase"/>
          <c:showLegendKey val="0"/>
          <c:showVal val="1"/>
          <c:showCatName val="0"/>
          <c:showSerName val="0"/>
          <c:showPercent val="0"/>
          <c:showBubbleSize val="0"/>
        </c:dLbls>
        <c:gapWidth val="0"/>
        <c:overlap val="90"/>
        <c:axId val="605810264"/>
        <c:axId val="605803048"/>
      </c:barChart>
      <c:catAx>
        <c:axId val="605810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05803048"/>
        <c:crosses val="autoZero"/>
        <c:auto val="1"/>
        <c:lblAlgn val="ctr"/>
        <c:lblOffset val="100"/>
        <c:noMultiLvlLbl val="0"/>
      </c:catAx>
      <c:valAx>
        <c:axId val="605803048"/>
        <c:scaling>
          <c:orientation val="minMax"/>
          <c:max val="60"/>
          <c:min val="0"/>
        </c:scaling>
        <c:delete val="0"/>
        <c:axPos val="b"/>
        <c:majorGridlines>
          <c:spPr>
            <a:ln w="15875" cap="flat" cmpd="sng" algn="ctr">
              <a:solidFill>
                <a:schemeClr val="bg1">
                  <a:lumMod val="75000"/>
                </a:schemeClr>
              </a:solidFill>
              <a:prstDash val="sysDot"/>
              <a:round/>
            </a:ln>
            <a:effectLst/>
          </c:spPr>
        </c:majorGridlines>
        <c:title>
          <c:tx>
            <c:rich>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t>(%)</a:t>
                </a:r>
              </a:p>
            </c:rich>
          </c:tx>
          <c:layout>
            <c:manualLayout>
              <c:xMode val="edge"/>
              <c:yMode val="edge"/>
              <c:x val="0.66466251571816815"/>
              <c:y val="0.8709278204061115"/>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05810264"/>
        <c:crosses val="autoZero"/>
        <c:crossBetween val="between"/>
        <c:majorUnit val="15"/>
      </c:valAx>
      <c:spPr>
        <a:noFill/>
        <a:ln>
          <a:noFill/>
        </a:ln>
        <a:effectLst/>
      </c:spPr>
    </c:plotArea>
    <c:legend>
      <c:legendPos val="r"/>
      <c:layout>
        <c:manualLayout>
          <c:xMode val="edge"/>
          <c:yMode val="edge"/>
          <c:x val="0.71259267741445143"/>
          <c:y val="4.3162764928098618E-2"/>
          <c:w val="0.27595294497082018"/>
          <c:h val="0.85933006532971734"/>
        </c:manualLayout>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4183742610808669E-2"/>
          <c:y val="5.1706782726280869E-2"/>
          <c:w val="0.9333350986912986"/>
          <c:h val="0.73875507417594333"/>
        </c:manualLayout>
      </c:layout>
      <c:barChart>
        <c:barDir val="col"/>
        <c:grouping val="clustered"/>
        <c:varyColors val="0"/>
        <c:ser>
          <c:idx val="0"/>
          <c:order val="0"/>
          <c:spPr>
            <a:solidFill>
              <a:srgbClr val="FF5050"/>
            </a:solidFill>
            <a:ln>
              <a:no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'HIV prev _MSW'!$A$4:$A$10</c:f>
              <c:strCache>
                <c:ptCount val="7"/>
                <c:pt idx="0">
                  <c:v>Philippines
 (2015)</c:v>
                </c:pt>
                <c:pt idx="1">
                  <c:v>Dhaka,
Bangladesh
 (2016)</c:v>
                </c:pt>
                <c:pt idx="2">
                  <c:v>Pokhara,
Nepal
(2017)</c:v>
                </c:pt>
                <c:pt idx="3">
                  <c:v>Pakistan
 (2016)</c:v>
                </c:pt>
                <c:pt idx="4">
                  <c:v> Thailand *
 (2018)</c:v>
                </c:pt>
                <c:pt idx="5">
                  <c:v>Terai,
Nepal
(2018)</c:v>
                </c:pt>
                <c:pt idx="6">
                  <c:v>Kathmandu, 
Nepal 
(2017)</c:v>
                </c:pt>
              </c:strCache>
            </c:strRef>
          </c:cat>
          <c:val>
            <c:numRef>
              <c:f>'HIV prev _MSW'!$B$4:$B$10</c:f>
              <c:numCache>
                <c:formatCode>General</c:formatCode>
                <c:ptCount val="7"/>
                <c:pt idx="0">
                  <c:v>0.4</c:v>
                </c:pt>
                <c:pt idx="1">
                  <c:v>0.6</c:v>
                </c:pt>
                <c:pt idx="2">
                  <c:v>1.6</c:v>
                </c:pt>
                <c:pt idx="3">
                  <c:v>3.7</c:v>
                </c:pt>
                <c:pt idx="4" formatCode="0.0">
                  <c:v>3.81</c:v>
                </c:pt>
                <c:pt idx="5">
                  <c:v>6.9</c:v>
                </c:pt>
                <c:pt idx="6">
                  <c:v>7.4</c:v>
                </c:pt>
              </c:numCache>
            </c:numRef>
          </c:val>
          <c:extLst>
            <c:ext xmlns:c16="http://schemas.microsoft.com/office/drawing/2014/chart" uri="{C3380CC4-5D6E-409C-BE32-E72D297353CC}">
              <c16:uniqueId val="{00000000-9342-48D4-A086-BC374DA8C708}"/>
            </c:ext>
          </c:extLst>
        </c:ser>
        <c:dLbls>
          <c:showLegendKey val="0"/>
          <c:showVal val="0"/>
          <c:showCatName val="0"/>
          <c:showSerName val="0"/>
          <c:showPercent val="0"/>
          <c:showBubbleSize val="0"/>
        </c:dLbls>
        <c:gapWidth val="65"/>
        <c:axId val="131009920"/>
        <c:axId val="131028096"/>
      </c:barChart>
      <c:scatterChart>
        <c:scatterStyle val="smoothMarker"/>
        <c:varyColors val="0"/>
        <c:ser>
          <c:idx val="1"/>
          <c:order val="1"/>
          <c:tx>
            <c:strRef>
              <c:f>'HIV prev _MSW'!$B$17</c:f>
              <c:strCache>
                <c:ptCount val="1"/>
                <c:pt idx="0">
                  <c:v>threshold</c:v>
                </c:pt>
              </c:strCache>
            </c:strRef>
          </c:tx>
          <c:spPr>
            <a:ln>
              <a:solidFill>
                <a:srgbClr val="E31837"/>
              </a:solidFill>
              <a:prstDash val="dash"/>
            </a:ln>
          </c:spPr>
          <c:marker>
            <c:symbol val="none"/>
          </c:marker>
          <c:xVal>
            <c:numRef>
              <c:f>'HIV prev _MSW'!$A$18:$A$19</c:f>
              <c:numCache>
                <c:formatCode>General</c:formatCode>
                <c:ptCount val="2"/>
                <c:pt idx="0">
                  <c:v>0</c:v>
                </c:pt>
                <c:pt idx="1">
                  <c:v>1</c:v>
                </c:pt>
              </c:numCache>
            </c:numRef>
          </c:xVal>
          <c:yVal>
            <c:numRef>
              <c:f>'HIV prev _MSW'!$B$18:$B$19</c:f>
              <c:numCache>
                <c:formatCode>General</c:formatCode>
                <c:ptCount val="2"/>
                <c:pt idx="0">
                  <c:v>5</c:v>
                </c:pt>
                <c:pt idx="1">
                  <c:v>5</c:v>
                </c:pt>
              </c:numCache>
            </c:numRef>
          </c:yVal>
          <c:smooth val="1"/>
          <c:extLst>
            <c:ext xmlns:c16="http://schemas.microsoft.com/office/drawing/2014/chart" uri="{C3380CC4-5D6E-409C-BE32-E72D297353CC}">
              <c16:uniqueId val="{00000000-F443-4221-84AC-427308C171CF}"/>
            </c:ext>
          </c:extLst>
        </c:ser>
        <c:dLbls>
          <c:showLegendKey val="0"/>
          <c:showVal val="0"/>
          <c:showCatName val="0"/>
          <c:showSerName val="0"/>
          <c:showPercent val="0"/>
          <c:showBubbleSize val="0"/>
        </c:dLbls>
        <c:axId val="131035904"/>
        <c:axId val="131030016"/>
      </c:scatterChart>
      <c:catAx>
        <c:axId val="131009920"/>
        <c:scaling>
          <c:orientation val="minMax"/>
        </c:scaling>
        <c:delete val="0"/>
        <c:axPos val="b"/>
        <c:numFmt formatCode="General" sourceLinked="0"/>
        <c:majorTickMark val="out"/>
        <c:minorTickMark val="none"/>
        <c:tickLblPos val="nextTo"/>
        <c:crossAx val="131028096"/>
        <c:crosses val="autoZero"/>
        <c:auto val="1"/>
        <c:lblAlgn val="ctr"/>
        <c:lblOffset val="100"/>
        <c:noMultiLvlLbl val="0"/>
      </c:catAx>
      <c:valAx>
        <c:axId val="131028096"/>
        <c:scaling>
          <c:orientation val="minMax"/>
          <c:max val="20"/>
          <c:min val="0"/>
        </c:scaling>
        <c:delete val="0"/>
        <c:axPos val="l"/>
        <c:title>
          <c:tx>
            <c:rich>
              <a:bodyPr rot="0" vert="horz"/>
              <a:lstStyle/>
              <a:p>
                <a:pPr>
                  <a:defRPr/>
                </a:pPr>
                <a:r>
                  <a:rPr lang="en-GB"/>
                  <a:t>%</a:t>
                </a:r>
              </a:p>
            </c:rich>
          </c:tx>
          <c:layout>
            <c:manualLayout>
              <c:xMode val="edge"/>
              <c:yMode val="edge"/>
              <c:x val="6.9814715297086382E-4"/>
              <c:y val="2.8386470187065065E-3"/>
            </c:manualLayout>
          </c:layout>
          <c:overlay val="0"/>
        </c:title>
        <c:numFmt formatCode="General" sourceLinked="1"/>
        <c:majorTickMark val="out"/>
        <c:minorTickMark val="none"/>
        <c:tickLblPos val="nextTo"/>
        <c:crossAx val="131009920"/>
        <c:crosses val="autoZero"/>
        <c:crossBetween val="between"/>
        <c:majorUnit val="5"/>
      </c:valAx>
      <c:valAx>
        <c:axId val="131030016"/>
        <c:scaling>
          <c:orientation val="minMax"/>
          <c:max val="20"/>
          <c:min val="0"/>
        </c:scaling>
        <c:delete val="1"/>
        <c:axPos val="r"/>
        <c:numFmt formatCode="General" sourceLinked="1"/>
        <c:majorTickMark val="out"/>
        <c:minorTickMark val="none"/>
        <c:tickLblPos val="nextTo"/>
        <c:crossAx val="131035904"/>
        <c:crosses val="max"/>
        <c:crossBetween val="midCat"/>
      </c:valAx>
      <c:valAx>
        <c:axId val="131035904"/>
        <c:scaling>
          <c:orientation val="minMax"/>
          <c:max val="1"/>
          <c:min val="0"/>
        </c:scaling>
        <c:delete val="1"/>
        <c:axPos val="t"/>
        <c:numFmt formatCode="General" sourceLinked="1"/>
        <c:majorTickMark val="out"/>
        <c:minorTickMark val="none"/>
        <c:tickLblPos val="nextTo"/>
        <c:crossAx val="131030016"/>
        <c:crosses val="max"/>
        <c:crossBetween val="midCat"/>
        <c:majorUnit val="0.2"/>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7384037319479796E-2"/>
          <c:y val="5.9623607223729232E-2"/>
          <c:w val="0.94261596268052006"/>
          <c:h val="0.7771568143622779"/>
        </c:manualLayout>
      </c:layout>
      <c:barChart>
        <c:barDir val="col"/>
        <c:grouping val="clustered"/>
        <c:varyColors val="0"/>
        <c:ser>
          <c:idx val="0"/>
          <c:order val="0"/>
          <c:tx>
            <c:strRef>
              <c:f>FSW_MSW_TG!$B$2</c:f>
              <c:strCache>
                <c:ptCount val="1"/>
                <c:pt idx="0">
                  <c:v>FSW </c:v>
                </c:pt>
              </c:strCache>
            </c:strRef>
          </c:tx>
          <c:spPr>
            <a:solidFill>
              <a:srgbClr val="00A99A"/>
            </a:solidFill>
            <a:ln>
              <a:noFill/>
            </a:ln>
          </c:spPr>
          <c:invertIfNegative val="0"/>
          <c:dLbls>
            <c:numFmt formatCode="#,##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FSW_MSW_TG!$A$3:$A$8</c:f>
              <c:strCache>
                <c:ptCount val="6"/>
                <c:pt idx="0">
                  <c:v>Bangladesh* 
(2016)</c:v>
                </c:pt>
                <c:pt idx="1">
                  <c:v>Nepal**
 (2017)</c:v>
                </c:pt>
                <c:pt idx="2">
                  <c:v>Pakistan
 (2016)</c:v>
                </c:pt>
                <c:pt idx="3">
                  <c:v>PNG ***
(2016)</c:v>
                </c:pt>
                <c:pt idx="4">
                  <c:v>Philippines****
 (2018)</c:v>
                </c:pt>
                <c:pt idx="5">
                  <c:v>Thailand++
(2019)</c:v>
                </c:pt>
              </c:strCache>
            </c:strRef>
          </c:cat>
          <c:val>
            <c:numRef>
              <c:f>FSW_MSW_TG!$B$3:$B$8</c:f>
              <c:numCache>
                <c:formatCode>General</c:formatCode>
                <c:ptCount val="6"/>
                <c:pt idx="0">
                  <c:v>0.2</c:v>
                </c:pt>
                <c:pt idx="1">
                  <c:v>2.2000000000000002</c:v>
                </c:pt>
                <c:pt idx="2">
                  <c:v>2.1</c:v>
                </c:pt>
                <c:pt idx="3">
                  <c:v>14.9</c:v>
                </c:pt>
                <c:pt idx="4">
                  <c:v>0.1</c:v>
                </c:pt>
                <c:pt idx="5">
                  <c:v>2.8</c:v>
                </c:pt>
              </c:numCache>
            </c:numRef>
          </c:val>
          <c:extLst>
            <c:ext xmlns:c16="http://schemas.microsoft.com/office/drawing/2014/chart" uri="{C3380CC4-5D6E-409C-BE32-E72D297353CC}">
              <c16:uniqueId val="{00000000-F81D-42DE-A230-E32BCBD862EE}"/>
            </c:ext>
          </c:extLst>
        </c:ser>
        <c:ser>
          <c:idx val="1"/>
          <c:order val="1"/>
          <c:tx>
            <c:strRef>
              <c:f>FSW_MSW_TG!$C$2</c:f>
              <c:strCache>
                <c:ptCount val="1"/>
                <c:pt idx="0">
                  <c:v>MSW</c:v>
                </c:pt>
              </c:strCache>
            </c:strRef>
          </c:tx>
          <c:spPr>
            <a:solidFill>
              <a:srgbClr val="CDC884"/>
            </a:solidFill>
            <a:ln>
              <a:no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FSW_MSW_TG!$A$3:$A$8</c:f>
              <c:strCache>
                <c:ptCount val="6"/>
                <c:pt idx="0">
                  <c:v>Bangladesh* 
(2016)</c:v>
                </c:pt>
                <c:pt idx="1">
                  <c:v>Nepal**
 (2017)</c:v>
                </c:pt>
                <c:pt idx="2">
                  <c:v>Pakistan
 (2016)</c:v>
                </c:pt>
                <c:pt idx="3">
                  <c:v>PNG ***
(2016)</c:v>
                </c:pt>
                <c:pt idx="4">
                  <c:v>Philippines****
 (2018)</c:v>
                </c:pt>
                <c:pt idx="5">
                  <c:v>Thailand++
(2019)</c:v>
                </c:pt>
              </c:strCache>
            </c:strRef>
          </c:cat>
          <c:val>
            <c:numRef>
              <c:f>FSW_MSW_TG!$C$3:$C$8</c:f>
              <c:numCache>
                <c:formatCode>General</c:formatCode>
                <c:ptCount val="6"/>
                <c:pt idx="0">
                  <c:v>0.6</c:v>
                </c:pt>
                <c:pt idx="1">
                  <c:v>7.4</c:v>
                </c:pt>
                <c:pt idx="2">
                  <c:v>3.7</c:v>
                </c:pt>
                <c:pt idx="3">
                  <c:v>8.8000000000000007</c:v>
                </c:pt>
                <c:pt idx="4">
                  <c:v>0.4</c:v>
                </c:pt>
                <c:pt idx="5">
                  <c:v>3.8</c:v>
                </c:pt>
              </c:numCache>
            </c:numRef>
          </c:val>
          <c:extLst>
            <c:ext xmlns:c16="http://schemas.microsoft.com/office/drawing/2014/chart" uri="{C3380CC4-5D6E-409C-BE32-E72D297353CC}">
              <c16:uniqueId val="{00000001-F81D-42DE-A230-E32BCBD862EE}"/>
            </c:ext>
          </c:extLst>
        </c:ser>
        <c:dLbls>
          <c:dLblPos val="outEnd"/>
          <c:showLegendKey val="0"/>
          <c:showVal val="1"/>
          <c:showCatName val="0"/>
          <c:showSerName val="0"/>
          <c:showPercent val="0"/>
          <c:showBubbleSize val="0"/>
        </c:dLbls>
        <c:gapWidth val="150"/>
        <c:axId val="52478720"/>
        <c:axId val="52480256"/>
      </c:barChart>
      <c:scatterChart>
        <c:scatterStyle val="lineMarker"/>
        <c:varyColors val="0"/>
        <c:ser>
          <c:idx val="2"/>
          <c:order val="2"/>
          <c:tx>
            <c:strRef>
              <c:f>FSW_MSW_TG!$D$13</c:f>
              <c:strCache>
                <c:ptCount val="1"/>
                <c:pt idx="0">
                  <c:v>targ</c:v>
                </c:pt>
              </c:strCache>
            </c:strRef>
          </c:tx>
          <c:spPr>
            <a:ln w="19050">
              <a:solidFill>
                <a:srgbClr val="E31837"/>
              </a:solidFill>
              <a:prstDash val="dash"/>
            </a:ln>
          </c:spPr>
          <c:marker>
            <c:symbol val="none"/>
          </c:marker>
          <c:xVal>
            <c:numRef>
              <c:f>FSW_MSW_TG!$C$14:$C$15</c:f>
              <c:numCache>
                <c:formatCode>General</c:formatCode>
                <c:ptCount val="2"/>
                <c:pt idx="0">
                  <c:v>0</c:v>
                </c:pt>
                <c:pt idx="1">
                  <c:v>1</c:v>
                </c:pt>
              </c:numCache>
            </c:numRef>
          </c:xVal>
          <c:yVal>
            <c:numRef>
              <c:f>FSW_MSW_TG!$D$14:$D$15</c:f>
              <c:numCache>
                <c:formatCode>General</c:formatCode>
                <c:ptCount val="2"/>
                <c:pt idx="0">
                  <c:v>5</c:v>
                </c:pt>
                <c:pt idx="1">
                  <c:v>5</c:v>
                </c:pt>
              </c:numCache>
            </c:numRef>
          </c:yVal>
          <c:smooth val="0"/>
          <c:extLst>
            <c:ext xmlns:c16="http://schemas.microsoft.com/office/drawing/2014/chart" uri="{C3380CC4-5D6E-409C-BE32-E72D297353CC}">
              <c16:uniqueId val="{00000002-F81D-42DE-A230-E32BCBD862EE}"/>
            </c:ext>
          </c:extLst>
        </c:ser>
        <c:dLbls>
          <c:showLegendKey val="0"/>
          <c:showVal val="0"/>
          <c:showCatName val="0"/>
          <c:showSerName val="0"/>
          <c:showPercent val="0"/>
          <c:showBubbleSize val="0"/>
        </c:dLbls>
        <c:axId val="52513408"/>
        <c:axId val="52490624"/>
      </c:scatterChart>
      <c:catAx>
        <c:axId val="52478720"/>
        <c:scaling>
          <c:orientation val="minMax"/>
        </c:scaling>
        <c:delete val="0"/>
        <c:axPos val="b"/>
        <c:numFmt formatCode="General" sourceLinked="0"/>
        <c:majorTickMark val="out"/>
        <c:minorTickMark val="none"/>
        <c:tickLblPos val="nextTo"/>
        <c:crossAx val="52480256"/>
        <c:crosses val="autoZero"/>
        <c:auto val="1"/>
        <c:lblAlgn val="ctr"/>
        <c:lblOffset val="100"/>
        <c:noMultiLvlLbl val="0"/>
      </c:catAx>
      <c:valAx>
        <c:axId val="52480256"/>
        <c:scaling>
          <c:orientation val="minMax"/>
          <c:max val="25"/>
          <c:min val="0"/>
        </c:scaling>
        <c:delete val="0"/>
        <c:axPos val="l"/>
        <c:majorGridlines>
          <c:spPr>
            <a:ln w="3175">
              <a:solidFill>
                <a:schemeClr val="bg1">
                  <a:lumMod val="85000"/>
                </a:schemeClr>
              </a:solidFill>
              <a:prstDash val="dashDot"/>
            </a:ln>
          </c:spPr>
        </c:majorGridlines>
        <c:title>
          <c:tx>
            <c:rich>
              <a:bodyPr rot="0" vert="horz"/>
              <a:lstStyle/>
              <a:p>
                <a:pPr>
                  <a:defRPr/>
                </a:pPr>
                <a:r>
                  <a:rPr lang="en-GB"/>
                  <a:t>%</a:t>
                </a:r>
              </a:p>
            </c:rich>
          </c:tx>
          <c:layout>
            <c:manualLayout>
              <c:xMode val="edge"/>
              <c:yMode val="edge"/>
              <c:x val="1.4070281353037151E-3"/>
              <c:y val="2.0418395021101311E-2"/>
            </c:manualLayout>
          </c:layout>
          <c:overlay val="0"/>
        </c:title>
        <c:numFmt formatCode="General" sourceLinked="1"/>
        <c:majorTickMark val="out"/>
        <c:minorTickMark val="none"/>
        <c:tickLblPos val="nextTo"/>
        <c:crossAx val="52478720"/>
        <c:crosses val="autoZero"/>
        <c:crossBetween val="between"/>
        <c:majorUnit val="5"/>
      </c:valAx>
      <c:valAx>
        <c:axId val="52490624"/>
        <c:scaling>
          <c:orientation val="minMax"/>
          <c:max val="25"/>
          <c:min val="0"/>
        </c:scaling>
        <c:delete val="1"/>
        <c:axPos val="r"/>
        <c:numFmt formatCode="General" sourceLinked="1"/>
        <c:majorTickMark val="out"/>
        <c:minorTickMark val="none"/>
        <c:tickLblPos val="nextTo"/>
        <c:crossAx val="52513408"/>
        <c:crosses val="max"/>
        <c:crossBetween val="midCat"/>
        <c:majorUnit val="5"/>
      </c:valAx>
      <c:valAx>
        <c:axId val="52513408"/>
        <c:scaling>
          <c:orientation val="minMax"/>
          <c:max val="1"/>
          <c:min val="0"/>
        </c:scaling>
        <c:delete val="1"/>
        <c:axPos val="t"/>
        <c:numFmt formatCode="General" sourceLinked="1"/>
        <c:majorTickMark val="out"/>
        <c:minorTickMark val="none"/>
        <c:tickLblPos val="nextTo"/>
        <c:crossAx val="52490624"/>
        <c:crosses val="max"/>
        <c:crossBetween val="midCat"/>
        <c:majorUnit val="0.2"/>
      </c:valAx>
    </c:plotArea>
    <c:legend>
      <c:legendPos val="t"/>
      <c:legendEntry>
        <c:idx val="2"/>
        <c:delete val="1"/>
      </c:legendEntry>
      <c:layout>
        <c:manualLayout>
          <c:xMode val="edge"/>
          <c:yMode val="edge"/>
          <c:x val="0.71251246985212358"/>
          <c:y val="0.11136164513964845"/>
          <c:w val="0.14719782482923147"/>
          <c:h val="7.0349439534321268E-2"/>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1597325666266949"/>
          <c:y val="5.0925925925925923E-2"/>
          <c:w val="0.52727883806230291"/>
          <c:h val="0.82087962962962968"/>
        </c:manualLayout>
      </c:layout>
      <c:barChart>
        <c:barDir val="bar"/>
        <c:grouping val="clustered"/>
        <c:varyColors val="0"/>
        <c:ser>
          <c:idx val="0"/>
          <c:order val="0"/>
          <c:spPr>
            <a:solidFill>
              <a:srgbClr val="00AEEF"/>
            </a:solidFill>
          </c:spPr>
          <c:invertIfNegative val="0"/>
          <c:dLbls>
            <c:dLbl>
              <c:idx val="7"/>
              <c:numFmt formatCode="#,##0" sourceLinked="0"/>
              <c:spPr/>
              <c:txPr>
                <a:bodyPr/>
                <a:lstStyle/>
                <a:p>
                  <a:pPr>
                    <a:defRPr>
                      <a:solidFill>
                        <a:sysClr val="windowText" lastClr="000000"/>
                      </a:solidFill>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3201-40AF-82CC-14605C7B29BF}"/>
                </c:ext>
              </c:extLst>
            </c:dLbl>
            <c:spPr>
              <a:noFill/>
              <a:ln>
                <a:noFill/>
              </a:ln>
              <a:effectLst/>
            </c:spPr>
            <c:txPr>
              <a:bodyPr/>
              <a:lstStyle/>
              <a:p>
                <a:pPr>
                  <a:defRPr>
                    <a:solidFill>
                      <a:sysClr val="windowText" lastClr="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'STI-2014'!$B$4:$B$11</c:f>
              <c:strCache>
                <c:ptCount val="8"/>
                <c:pt idx="0">
                  <c:v>Dhanka, Bangladesh (2015)</c:v>
                </c:pt>
                <c:pt idx="1">
                  <c:v>Manila City, Philippines (2015)</c:v>
                </c:pt>
                <c:pt idx="2">
                  <c:v>Kathmandu, Nepal (2017)</c:v>
                </c:pt>
                <c:pt idx="3">
                  <c:v>Indonesia (2018)</c:v>
                </c:pt>
                <c:pt idx="4">
                  <c:v>Shenzen, China (2014)</c:v>
                </c:pt>
                <c:pt idx="5">
                  <c:v>Port Moresby, PNG (2010)</c:v>
                </c:pt>
                <c:pt idx="6">
                  <c:v>Thailand (2018)</c:v>
                </c:pt>
                <c:pt idx="7">
                  <c:v>Eastern Terai, Nepal (2016)</c:v>
                </c:pt>
              </c:strCache>
            </c:strRef>
          </c:cat>
          <c:val>
            <c:numRef>
              <c:f>'STI-2014'!$C$4:$C$11</c:f>
              <c:numCache>
                <c:formatCode>0.0</c:formatCode>
                <c:ptCount val="8"/>
                <c:pt idx="0" formatCode="General">
                  <c:v>1.2</c:v>
                </c:pt>
                <c:pt idx="1">
                  <c:v>1.26</c:v>
                </c:pt>
                <c:pt idx="2" formatCode="General">
                  <c:v>1.6</c:v>
                </c:pt>
                <c:pt idx="3" formatCode="General">
                  <c:v>3.2</c:v>
                </c:pt>
                <c:pt idx="4" formatCode="General">
                  <c:v>4.5</c:v>
                </c:pt>
                <c:pt idx="5" formatCode="General">
                  <c:v>6.5</c:v>
                </c:pt>
                <c:pt idx="6" formatCode="General">
                  <c:v>7.6</c:v>
                </c:pt>
                <c:pt idx="7" formatCode="0">
                  <c:v>20.97</c:v>
                </c:pt>
              </c:numCache>
            </c:numRef>
          </c:val>
          <c:extLst>
            <c:ext xmlns:c16="http://schemas.microsoft.com/office/drawing/2014/chart" uri="{C3380CC4-5D6E-409C-BE32-E72D297353CC}">
              <c16:uniqueId val="{00000001-1107-49CB-8618-5C2006AF4203}"/>
            </c:ext>
          </c:extLst>
        </c:ser>
        <c:dLbls>
          <c:showLegendKey val="0"/>
          <c:showVal val="0"/>
          <c:showCatName val="0"/>
          <c:showSerName val="0"/>
          <c:showPercent val="0"/>
          <c:showBubbleSize val="0"/>
        </c:dLbls>
        <c:gapWidth val="47"/>
        <c:axId val="242128000"/>
        <c:axId val="242129536"/>
      </c:barChart>
      <c:catAx>
        <c:axId val="242128000"/>
        <c:scaling>
          <c:orientation val="minMax"/>
        </c:scaling>
        <c:delete val="0"/>
        <c:axPos val="l"/>
        <c:numFmt formatCode="General" sourceLinked="0"/>
        <c:majorTickMark val="out"/>
        <c:minorTickMark val="none"/>
        <c:tickLblPos val="nextTo"/>
        <c:crossAx val="242129536"/>
        <c:crosses val="autoZero"/>
        <c:auto val="1"/>
        <c:lblAlgn val="ctr"/>
        <c:lblOffset val="100"/>
        <c:noMultiLvlLbl val="0"/>
      </c:catAx>
      <c:valAx>
        <c:axId val="242129536"/>
        <c:scaling>
          <c:orientation val="minMax"/>
        </c:scaling>
        <c:delete val="0"/>
        <c:axPos val="b"/>
        <c:title>
          <c:tx>
            <c:rich>
              <a:bodyPr/>
              <a:lstStyle/>
              <a:p>
                <a:pPr>
                  <a:defRPr/>
                </a:pPr>
                <a:r>
                  <a:rPr lang="en-GB"/>
                  <a:t>%</a:t>
                </a:r>
              </a:p>
            </c:rich>
          </c:tx>
          <c:layout>
            <c:manualLayout>
              <c:xMode val="edge"/>
              <c:yMode val="edge"/>
              <c:x val="0.96855085229975268"/>
              <c:y val="0.87869173828304936"/>
            </c:manualLayout>
          </c:layout>
          <c:overlay val="0"/>
        </c:title>
        <c:numFmt formatCode="0" sourceLinked="0"/>
        <c:majorTickMark val="out"/>
        <c:minorTickMark val="none"/>
        <c:tickLblPos val="nextTo"/>
        <c:crossAx val="242128000"/>
        <c:crosses val="autoZero"/>
        <c:crossBetween val="between"/>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spPr>
            <a:solidFill>
              <a:srgbClr val="E31837"/>
            </a:solidFill>
          </c:spPr>
          <c:invertIfNegative val="0"/>
          <c:dPt>
            <c:idx val="0"/>
            <c:invertIfNegative val="0"/>
            <c:bubble3D val="0"/>
            <c:spPr>
              <a:solidFill>
                <a:srgbClr val="92AAF8"/>
              </a:solidFill>
            </c:spPr>
            <c:extLst>
              <c:ext xmlns:c16="http://schemas.microsoft.com/office/drawing/2014/chart" uri="{C3380CC4-5D6E-409C-BE32-E72D297353CC}">
                <c16:uniqueId val="{00000002-1437-4589-98BC-B280AE835C5C}"/>
              </c:ext>
            </c:extLst>
          </c:dPt>
          <c:dPt>
            <c:idx val="1"/>
            <c:invertIfNegative val="0"/>
            <c:bubble3D val="0"/>
            <c:spPr>
              <a:solidFill>
                <a:srgbClr val="92AAF8"/>
              </a:solidFill>
            </c:spPr>
            <c:extLst>
              <c:ext xmlns:c16="http://schemas.microsoft.com/office/drawing/2014/chart" uri="{C3380CC4-5D6E-409C-BE32-E72D297353CC}">
                <c16:uniqueId val="{00000003-1437-4589-98BC-B280AE835C5C}"/>
              </c:ext>
            </c:extLst>
          </c:dPt>
          <c:dPt>
            <c:idx val="2"/>
            <c:invertIfNegative val="0"/>
            <c:bubble3D val="0"/>
            <c:spPr>
              <a:solidFill>
                <a:srgbClr val="92AAF8"/>
              </a:solidFill>
            </c:spPr>
            <c:extLst>
              <c:ext xmlns:c16="http://schemas.microsoft.com/office/drawing/2014/chart" uri="{C3380CC4-5D6E-409C-BE32-E72D297353CC}">
                <c16:uniqueId val="{00000004-1437-4589-98BC-B280AE835C5C}"/>
              </c:ext>
            </c:extLst>
          </c:dPt>
          <c:dPt>
            <c:idx val="3"/>
            <c:invertIfNegative val="0"/>
            <c:bubble3D val="0"/>
            <c:spPr>
              <a:solidFill>
                <a:srgbClr val="88C540"/>
              </a:solidFill>
            </c:spPr>
            <c:extLst>
              <c:ext xmlns:c16="http://schemas.microsoft.com/office/drawing/2014/chart" uri="{C3380CC4-5D6E-409C-BE32-E72D297353CC}">
                <c16:uniqueId val="{00000001-1437-4589-98BC-B280AE835C5C}"/>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'Mean duration of sex work'!$A$4:$B$7</c:f>
              <c:multiLvlStrCache>
                <c:ptCount val="4"/>
                <c:lvl>
                  <c:pt idx="0">
                    <c:v>Karachi</c:v>
                  </c:pt>
                  <c:pt idx="1">
                    <c:v>Lahore</c:v>
                  </c:pt>
                  <c:pt idx="2">
                    <c:v>National</c:v>
                  </c:pt>
                  <c:pt idx="3">
                    <c:v>Dhaka</c:v>
                  </c:pt>
                </c:lvl>
                <c:lvl>
                  <c:pt idx="0">
                    <c:v>Pakistan (2016)</c:v>
                  </c:pt>
                  <c:pt idx="3">
                    <c:v>Bangladesh (2015)</c:v>
                  </c:pt>
                </c:lvl>
              </c:multiLvlStrCache>
            </c:multiLvlStrRef>
          </c:cat>
          <c:val>
            <c:numRef>
              <c:f>'Mean duration of sex work'!$C$4:$C$7</c:f>
              <c:numCache>
                <c:formatCode>0</c:formatCode>
                <c:ptCount val="4"/>
                <c:pt idx="0">
                  <c:v>8.9</c:v>
                </c:pt>
                <c:pt idx="1">
                  <c:v>8.9</c:v>
                </c:pt>
                <c:pt idx="2">
                  <c:v>6.9</c:v>
                </c:pt>
                <c:pt idx="3">
                  <c:v>9.1999999999999993</c:v>
                </c:pt>
              </c:numCache>
            </c:numRef>
          </c:val>
          <c:extLst>
            <c:ext xmlns:c16="http://schemas.microsoft.com/office/drawing/2014/chart" uri="{C3380CC4-5D6E-409C-BE32-E72D297353CC}">
              <c16:uniqueId val="{00000000-1437-4589-98BC-B280AE835C5C}"/>
            </c:ext>
          </c:extLst>
        </c:ser>
        <c:dLbls>
          <c:dLblPos val="outEnd"/>
          <c:showLegendKey val="0"/>
          <c:showVal val="1"/>
          <c:showCatName val="0"/>
          <c:showSerName val="0"/>
          <c:showPercent val="0"/>
          <c:showBubbleSize val="0"/>
        </c:dLbls>
        <c:gapWidth val="159"/>
        <c:axId val="176167168"/>
        <c:axId val="176224896"/>
      </c:barChart>
      <c:catAx>
        <c:axId val="176167168"/>
        <c:scaling>
          <c:orientation val="minMax"/>
        </c:scaling>
        <c:delete val="0"/>
        <c:axPos val="b"/>
        <c:numFmt formatCode="General" sourceLinked="0"/>
        <c:majorTickMark val="out"/>
        <c:minorTickMark val="none"/>
        <c:tickLblPos val="nextTo"/>
        <c:crossAx val="176224896"/>
        <c:crosses val="autoZero"/>
        <c:auto val="1"/>
        <c:lblAlgn val="ctr"/>
        <c:lblOffset val="100"/>
        <c:noMultiLvlLbl val="0"/>
      </c:catAx>
      <c:valAx>
        <c:axId val="176224896"/>
        <c:scaling>
          <c:orientation val="minMax"/>
          <c:max val="10"/>
          <c:min val="0"/>
        </c:scaling>
        <c:delete val="0"/>
        <c:axPos val="l"/>
        <c:title>
          <c:tx>
            <c:rich>
              <a:bodyPr rot="-5400000" vert="horz"/>
              <a:lstStyle/>
              <a:p>
                <a:pPr>
                  <a:defRPr/>
                </a:pPr>
                <a:r>
                  <a:rPr lang="en-GB"/>
                  <a:t>Years</a:t>
                </a:r>
                <a:r>
                  <a:rPr lang="en-GB" baseline="0"/>
                  <a:t> (Mean)</a:t>
                </a:r>
                <a:endParaRPr lang="en-GB"/>
              </a:p>
            </c:rich>
          </c:tx>
          <c:layout>
            <c:manualLayout>
              <c:xMode val="edge"/>
              <c:yMode val="edge"/>
              <c:x val="3.9932410072433576E-3"/>
              <c:y val="2.792065053996268E-2"/>
            </c:manualLayout>
          </c:layout>
          <c:overlay val="0"/>
        </c:title>
        <c:numFmt formatCode="0" sourceLinked="1"/>
        <c:majorTickMark val="out"/>
        <c:minorTickMark val="none"/>
        <c:tickLblPos val="nextTo"/>
        <c:crossAx val="176167168"/>
        <c:crosses val="autoZero"/>
        <c:crossBetween val="between"/>
        <c:majorUnit val="2"/>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4609257304490237E-2"/>
          <c:y val="2.8733497204014368E-2"/>
          <c:w val="0.90588721301516806"/>
          <c:h val="0.50517027728103336"/>
        </c:manualLayout>
      </c:layout>
      <c:barChart>
        <c:barDir val="col"/>
        <c:grouping val="clustered"/>
        <c:varyColors val="0"/>
        <c:ser>
          <c:idx val="0"/>
          <c:order val="0"/>
          <c:spPr>
            <a:pattFill prst="pct70">
              <a:fgClr>
                <a:srgbClr val="00AEEF"/>
              </a:fgClr>
              <a:bgClr>
                <a:schemeClr val="bg1"/>
              </a:bgClr>
            </a:pattFill>
            <a:ln>
              <a:solidFill>
                <a:srgbClr val="00AEEF"/>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multiLvlStrRef>
              <c:f>'Mean number of clients'!$A$4:$B$9</c:f>
              <c:multiLvlStrCache>
                <c:ptCount val="6"/>
                <c:lvl>
                  <c:pt idx="0">
                    <c:v>Dhaka</c:v>
                  </c:pt>
                  <c:pt idx="1">
                    <c:v>Manila</c:v>
                  </c:pt>
                  <c:pt idx="2">
                    <c:v>Pasay</c:v>
                  </c:pt>
                  <c:pt idx="3">
                    <c:v>Quezon</c:v>
                  </c:pt>
                  <c:pt idx="4">
                    <c:v>Terai Highway Districts</c:v>
                  </c:pt>
                </c:lvl>
                <c:lvl>
                  <c:pt idx="0">
                    <c:v>* Bangladesh 
(2015)</c:v>
                  </c:pt>
                  <c:pt idx="1">
                    <c:v>** Philippines
 (2015)</c:v>
                  </c:pt>
                  <c:pt idx="4">
                    <c:v>Nepal 
(2018)</c:v>
                  </c:pt>
                  <c:pt idx="5">
                    <c:v>Pakistan
(2016)</c:v>
                  </c:pt>
                </c:lvl>
              </c:multiLvlStrCache>
            </c:multiLvlStrRef>
          </c:cat>
          <c:val>
            <c:numRef>
              <c:f>'Mean number of clients'!$C$4:$C$9</c:f>
              <c:numCache>
                <c:formatCode>0</c:formatCode>
                <c:ptCount val="6"/>
                <c:pt idx="0">
                  <c:v>2.6</c:v>
                </c:pt>
                <c:pt idx="1">
                  <c:v>2</c:v>
                </c:pt>
                <c:pt idx="2">
                  <c:v>2</c:v>
                </c:pt>
                <c:pt idx="3">
                  <c:v>3</c:v>
                </c:pt>
                <c:pt idx="4">
                  <c:v>3</c:v>
                </c:pt>
                <c:pt idx="5">
                  <c:v>24</c:v>
                </c:pt>
              </c:numCache>
            </c:numRef>
          </c:val>
          <c:extLst>
            <c:ext xmlns:c16="http://schemas.microsoft.com/office/drawing/2014/chart" uri="{C3380CC4-5D6E-409C-BE32-E72D297353CC}">
              <c16:uniqueId val="{00000000-A0F0-46D1-804F-6F7E3B0AF9BB}"/>
            </c:ext>
          </c:extLst>
        </c:ser>
        <c:dLbls>
          <c:showLegendKey val="0"/>
          <c:showVal val="0"/>
          <c:showCatName val="0"/>
          <c:showSerName val="0"/>
          <c:showPercent val="0"/>
          <c:showBubbleSize val="0"/>
        </c:dLbls>
        <c:gapWidth val="100"/>
        <c:axId val="242152576"/>
        <c:axId val="242154112"/>
      </c:barChart>
      <c:catAx>
        <c:axId val="242152576"/>
        <c:scaling>
          <c:orientation val="minMax"/>
        </c:scaling>
        <c:delete val="0"/>
        <c:axPos val="b"/>
        <c:numFmt formatCode="General" sourceLinked="0"/>
        <c:majorTickMark val="out"/>
        <c:minorTickMark val="none"/>
        <c:tickLblPos val="nextTo"/>
        <c:crossAx val="242154112"/>
        <c:crosses val="autoZero"/>
        <c:auto val="1"/>
        <c:lblAlgn val="ctr"/>
        <c:lblOffset val="100"/>
        <c:noMultiLvlLbl val="0"/>
      </c:catAx>
      <c:valAx>
        <c:axId val="242154112"/>
        <c:scaling>
          <c:orientation val="minMax"/>
          <c:max val="25"/>
          <c:min val="0"/>
        </c:scaling>
        <c:delete val="0"/>
        <c:axPos val="l"/>
        <c:title>
          <c:tx>
            <c:rich>
              <a:bodyPr rot="-5400000" vert="horz"/>
              <a:lstStyle/>
              <a:p>
                <a:pPr>
                  <a:defRPr/>
                </a:pPr>
                <a:r>
                  <a:rPr lang="en-GB" dirty="0"/>
                  <a:t>Number of clients (mean)</a:t>
                </a:r>
              </a:p>
            </c:rich>
          </c:tx>
          <c:layout>
            <c:manualLayout>
              <c:xMode val="edge"/>
              <c:yMode val="edge"/>
              <c:x val="5.4563743831346203E-3"/>
              <c:y val="6.9162593045217199E-2"/>
            </c:manualLayout>
          </c:layout>
          <c:overlay val="0"/>
        </c:title>
        <c:numFmt formatCode="0" sourceLinked="1"/>
        <c:majorTickMark val="out"/>
        <c:minorTickMark val="none"/>
        <c:tickLblPos val="nextTo"/>
        <c:crossAx val="242152576"/>
        <c:crosses val="autoZero"/>
        <c:crossBetween val="between"/>
        <c:majorUnit val="5"/>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669954800343821"/>
          <c:y val="5.5419428775633765E-2"/>
          <c:w val="0.89330044341983195"/>
          <c:h val="0.7338738537598386"/>
        </c:manualLayout>
      </c:layout>
      <c:barChart>
        <c:barDir val="col"/>
        <c:grouping val="clustered"/>
        <c:varyColors val="0"/>
        <c:ser>
          <c:idx val="0"/>
          <c:order val="0"/>
          <c:spPr>
            <a:solidFill>
              <a:srgbClr val="00A99A"/>
            </a:solidFill>
            <a:ln>
              <a:no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'condom use at last sex'!$B$3:$B$8</c:f>
              <c:strCache>
                <c:ptCount val="6"/>
                <c:pt idx="0">
                  <c:v>Pakistan
 (2016)</c:v>
                </c:pt>
                <c:pt idx="1">
                  <c:v>Bangladesh 
(2015)</c:v>
                </c:pt>
                <c:pt idx="2">
                  <c:v>Nepal 
(2018) *</c:v>
                </c:pt>
                <c:pt idx="3">
                  <c:v>Philippines 
(2015)</c:v>
                </c:pt>
                <c:pt idx="4">
                  <c:v>Thailand
 (2018)</c:v>
                </c:pt>
                <c:pt idx="5">
                  <c:v>Nepal
(2017)**</c:v>
                </c:pt>
              </c:strCache>
            </c:strRef>
          </c:cat>
          <c:val>
            <c:numRef>
              <c:f>'condom use at last sex'!$C$3:$C$8</c:f>
              <c:numCache>
                <c:formatCode>0</c:formatCode>
                <c:ptCount val="6"/>
                <c:pt idx="0">
                  <c:v>26.7</c:v>
                </c:pt>
                <c:pt idx="1">
                  <c:v>54</c:v>
                </c:pt>
                <c:pt idx="2">
                  <c:v>65.5</c:v>
                </c:pt>
                <c:pt idx="3">
                  <c:v>68</c:v>
                </c:pt>
                <c:pt idx="4">
                  <c:v>90.34</c:v>
                </c:pt>
                <c:pt idx="5">
                  <c:v>91.3</c:v>
                </c:pt>
              </c:numCache>
            </c:numRef>
          </c:val>
          <c:extLst>
            <c:ext xmlns:c16="http://schemas.microsoft.com/office/drawing/2014/chart" uri="{C3380CC4-5D6E-409C-BE32-E72D297353CC}">
              <c16:uniqueId val="{00000000-8D7B-4904-B6CD-22C31E25651F}"/>
            </c:ext>
          </c:extLst>
        </c:ser>
        <c:dLbls>
          <c:showLegendKey val="0"/>
          <c:showVal val="0"/>
          <c:showCatName val="0"/>
          <c:showSerName val="0"/>
          <c:showPercent val="0"/>
          <c:showBubbleSize val="0"/>
        </c:dLbls>
        <c:gapWidth val="120"/>
        <c:axId val="133394432"/>
        <c:axId val="133395968"/>
      </c:barChart>
      <c:scatterChart>
        <c:scatterStyle val="lineMarker"/>
        <c:varyColors val="0"/>
        <c:ser>
          <c:idx val="1"/>
          <c:order val="1"/>
          <c:tx>
            <c:strRef>
              <c:f>'condom use at last sex'!$I$2</c:f>
              <c:strCache>
                <c:ptCount val="1"/>
              </c:strCache>
            </c:strRef>
          </c:tx>
          <c:spPr>
            <a:ln w="19050">
              <a:solidFill>
                <a:srgbClr val="E31837"/>
              </a:solidFill>
              <a:prstDash val="dash"/>
            </a:ln>
          </c:spPr>
          <c:marker>
            <c:symbol val="none"/>
          </c:marker>
          <c:xVal>
            <c:numRef>
              <c:f>'condom use at last sex'!$H$3:$H$3</c:f>
              <c:numCache>
                <c:formatCode>General</c:formatCode>
                <c:ptCount val="1"/>
              </c:numCache>
            </c:numRef>
          </c:xVal>
          <c:yVal>
            <c:numRef>
              <c:f>'condom use at last sex'!$I$3:$I$3</c:f>
              <c:numCache>
                <c:formatCode>General</c:formatCode>
                <c:ptCount val="1"/>
              </c:numCache>
            </c:numRef>
          </c:yVal>
          <c:smooth val="0"/>
          <c:extLst>
            <c:ext xmlns:c16="http://schemas.microsoft.com/office/drawing/2014/chart" uri="{C3380CC4-5D6E-409C-BE32-E72D297353CC}">
              <c16:uniqueId val="{00000001-8D7B-4904-B6CD-22C31E25651F}"/>
            </c:ext>
          </c:extLst>
        </c:ser>
        <c:dLbls>
          <c:showLegendKey val="0"/>
          <c:showVal val="0"/>
          <c:showCatName val="0"/>
          <c:showSerName val="0"/>
          <c:showPercent val="0"/>
          <c:showBubbleSize val="0"/>
        </c:dLbls>
        <c:axId val="133399680"/>
        <c:axId val="133397888"/>
      </c:scatterChart>
      <c:catAx>
        <c:axId val="133394432"/>
        <c:scaling>
          <c:orientation val="minMax"/>
        </c:scaling>
        <c:delete val="0"/>
        <c:axPos val="b"/>
        <c:numFmt formatCode="General" sourceLinked="0"/>
        <c:majorTickMark val="out"/>
        <c:minorTickMark val="none"/>
        <c:tickLblPos val="nextTo"/>
        <c:crossAx val="133395968"/>
        <c:crosses val="autoZero"/>
        <c:auto val="1"/>
        <c:lblAlgn val="ctr"/>
        <c:lblOffset val="100"/>
        <c:noMultiLvlLbl val="0"/>
      </c:catAx>
      <c:valAx>
        <c:axId val="133395968"/>
        <c:scaling>
          <c:orientation val="minMax"/>
          <c:max val="100"/>
          <c:min val="0"/>
        </c:scaling>
        <c:delete val="0"/>
        <c:axPos val="l"/>
        <c:title>
          <c:tx>
            <c:rich>
              <a:bodyPr rot="0" vert="horz"/>
              <a:lstStyle/>
              <a:p>
                <a:pPr>
                  <a:defRPr/>
                </a:pPr>
                <a:r>
                  <a:rPr lang="en-GB"/>
                  <a:t>%</a:t>
                </a:r>
              </a:p>
            </c:rich>
          </c:tx>
          <c:layout>
            <c:manualLayout>
              <c:xMode val="edge"/>
              <c:yMode val="edge"/>
              <c:x val="0"/>
              <c:y val="1.844974741368606E-2"/>
            </c:manualLayout>
          </c:layout>
          <c:overlay val="0"/>
        </c:title>
        <c:numFmt formatCode="0" sourceLinked="1"/>
        <c:majorTickMark val="out"/>
        <c:minorTickMark val="none"/>
        <c:tickLblPos val="nextTo"/>
        <c:crossAx val="133394432"/>
        <c:crosses val="autoZero"/>
        <c:crossBetween val="between"/>
        <c:majorUnit val="20"/>
      </c:valAx>
      <c:valAx>
        <c:axId val="133397888"/>
        <c:scaling>
          <c:orientation val="minMax"/>
          <c:max val="100"/>
          <c:min val="0"/>
        </c:scaling>
        <c:delete val="1"/>
        <c:axPos val="r"/>
        <c:numFmt formatCode="General" sourceLinked="1"/>
        <c:majorTickMark val="out"/>
        <c:minorTickMark val="none"/>
        <c:tickLblPos val="nextTo"/>
        <c:crossAx val="133399680"/>
        <c:crosses val="max"/>
        <c:crossBetween val="midCat"/>
        <c:majorUnit val="10"/>
      </c:valAx>
      <c:valAx>
        <c:axId val="133399680"/>
        <c:scaling>
          <c:orientation val="minMax"/>
          <c:max val="1"/>
          <c:min val="0"/>
        </c:scaling>
        <c:delete val="1"/>
        <c:axPos val="t"/>
        <c:numFmt formatCode="General" sourceLinked="1"/>
        <c:majorTickMark val="out"/>
        <c:minorTickMark val="none"/>
        <c:tickLblPos val="nextTo"/>
        <c:crossAx val="133397888"/>
        <c:crosses val="max"/>
        <c:crossBetween val="midCat"/>
        <c:majorUnit val="0.2"/>
      </c:valAx>
    </c:plotArea>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40360469722749226"/>
          <c:y val="0.10396856581532417"/>
          <c:w val="0.32482817448896145"/>
          <c:h val="0.86721676489849375"/>
        </c:manualLayout>
      </c:layout>
      <c:barChart>
        <c:barDir val="bar"/>
        <c:grouping val="clustered"/>
        <c:varyColors val="0"/>
        <c:ser>
          <c:idx val="0"/>
          <c:order val="0"/>
          <c:tx>
            <c:strRef>
              <c:f>CCU!$D$2</c:f>
              <c:strCache>
                <c:ptCount val="1"/>
                <c:pt idx="0">
                  <c:v>last week</c:v>
                </c:pt>
              </c:strCache>
            </c:strRef>
          </c:tx>
          <c:spPr>
            <a:solidFill>
              <a:srgbClr val="00AEEF"/>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CCU!$C$3:$C$7</c:f>
              <c:strCache>
                <c:ptCount val="5"/>
                <c:pt idx="0">
                  <c:v>Dhaka ,Bangladesh (2015)</c:v>
                </c:pt>
                <c:pt idx="1">
                  <c:v>Pakistan (2016)</c:v>
                </c:pt>
                <c:pt idx="2">
                  <c:v>Pokhara ,Nepal (2017)</c:v>
                </c:pt>
                <c:pt idx="3">
                  <c:v>Terai Highway Districts,Nepal (2016)</c:v>
                </c:pt>
                <c:pt idx="4">
                  <c:v>Kathmandu,Nepal (2017)</c:v>
                </c:pt>
              </c:strCache>
            </c:strRef>
          </c:cat>
          <c:val>
            <c:numRef>
              <c:f>CCU!$D$3:$D$7</c:f>
              <c:numCache>
                <c:formatCode>General</c:formatCode>
                <c:ptCount val="5"/>
                <c:pt idx="0" formatCode="0">
                  <c:v>43.7</c:v>
                </c:pt>
              </c:numCache>
            </c:numRef>
          </c:val>
          <c:extLst>
            <c:ext xmlns:c16="http://schemas.microsoft.com/office/drawing/2014/chart" uri="{C3380CC4-5D6E-409C-BE32-E72D297353CC}">
              <c16:uniqueId val="{00000000-C4A3-4CEB-AF38-632AF4AE8272}"/>
            </c:ext>
          </c:extLst>
        </c:ser>
        <c:ser>
          <c:idx val="1"/>
          <c:order val="1"/>
          <c:tx>
            <c:strRef>
              <c:f>CCU!$E$2</c:f>
              <c:strCache>
                <c:ptCount val="1"/>
                <c:pt idx="0">
                  <c:v>last month</c:v>
                </c:pt>
              </c:strCache>
            </c:strRef>
          </c:tx>
          <c:spPr>
            <a:solidFill>
              <a:srgbClr val="E31837"/>
            </a:solidFill>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CCU!$C$3:$C$7</c:f>
              <c:strCache>
                <c:ptCount val="5"/>
                <c:pt idx="0">
                  <c:v>Dhaka ,Bangladesh (2015)</c:v>
                </c:pt>
                <c:pt idx="1">
                  <c:v>Pakistan (2016)</c:v>
                </c:pt>
                <c:pt idx="2">
                  <c:v>Pokhara ,Nepal (2017)</c:v>
                </c:pt>
                <c:pt idx="3">
                  <c:v>Terai Highway Districts,Nepal (2016)</c:v>
                </c:pt>
                <c:pt idx="4">
                  <c:v>Kathmandu,Nepal (2017)</c:v>
                </c:pt>
              </c:strCache>
            </c:strRef>
          </c:cat>
          <c:val>
            <c:numRef>
              <c:f>CCU!$E$3:$E$7</c:f>
              <c:numCache>
                <c:formatCode>0</c:formatCode>
                <c:ptCount val="5"/>
                <c:pt idx="1">
                  <c:v>8.6</c:v>
                </c:pt>
                <c:pt idx="2">
                  <c:v>21.7</c:v>
                </c:pt>
                <c:pt idx="3">
                  <c:v>42.9</c:v>
                </c:pt>
                <c:pt idx="4">
                  <c:v>68.2</c:v>
                </c:pt>
              </c:numCache>
            </c:numRef>
          </c:val>
          <c:extLst>
            <c:ext xmlns:c16="http://schemas.microsoft.com/office/drawing/2014/chart" uri="{C3380CC4-5D6E-409C-BE32-E72D297353CC}">
              <c16:uniqueId val="{00000001-C4A3-4CEB-AF38-632AF4AE8272}"/>
            </c:ext>
          </c:extLst>
        </c:ser>
        <c:dLbls>
          <c:dLblPos val="outEnd"/>
          <c:showLegendKey val="0"/>
          <c:showVal val="1"/>
          <c:showCatName val="0"/>
          <c:showSerName val="0"/>
          <c:showPercent val="0"/>
          <c:showBubbleSize val="0"/>
        </c:dLbls>
        <c:gapWidth val="50"/>
        <c:overlap val="70"/>
        <c:axId val="133310336"/>
        <c:axId val="133426176"/>
      </c:barChart>
      <c:catAx>
        <c:axId val="133310336"/>
        <c:scaling>
          <c:orientation val="maxMin"/>
        </c:scaling>
        <c:delete val="0"/>
        <c:axPos val="l"/>
        <c:numFmt formatCode="General" sourceLinked="0"/>
        <c:majorTickMark val="out"/>
        <c:minorTickMark val="none"/>
        <c:tickLblPos val="nextTo"/>
        <c:spPr>
          <a:ln>
            <a:noFill/>
          </a:ln>
        </c:spPr>
        <c:crossAx val="133426176"/>
        <c:crosses val="autoZero"/>
        <c:auto val="1"/>
        <c:lblAlgn val="ctr"/>
        <c:lblOffset val="100"/>
        <c:noMultiLvlLbl val="0"/>
      </c:catAx>
      <c:valAx>
        <c:axId val="133426176"/>
        <c:scaling>
          <c:orientation val="minMax"/>
          <c:max val="100"/>
        </c:scaling>
        <c:delete val="0"/>
        <c:axPos val="t"/>
        <c:majorGridlines>
          <c:spPr>
            <a:ln w="15875">
              <a:solidFill>
                <a:sysClr val="window" lastClr="FFFFFF">
                  <a:lumMod val="85000"/>
                </a:sysClr>
              </a:solidFill>
              <a:prstDash val="sysDot"/>
            </a:ln>
          </c:spPr>
        </c:majorGridlines>
        <c:title>
          <c:tx>
            <c:rich>
              <a:bodyPr/>
              <a:lstStyle/>
              <a:p>
                <a:pPr>
                  <a:defRPr/>
                </a:pPr>
                <a:r>
                  <a:rPr lang="en-GB"/>
                  <a:t>%</a:t>
                </a:r>
              </a:p>
            </c:rich>
          </c:tx>
          <c:layout>
            <c:manualLayout>
              <c:xMode val="edge"/>
              <c:yMode val="edge"/>
              <c:x val="0.74908177750950256"/>
              <c:y val="0.92460426516935557"/>
            </c:manualLayout>
          </c:layout>
          <c:overlay val="0"/>
        </c:title>
        <c:numFmt formatCode="0" sourceLinked="1"/>
        <c:majorTickMark val="none"/>
        <c:minorTickMark val="none"/>
        <c:tickLblPos val="high"/>
        <c:spPr>
          <a:ln>
            <a:noFill/>
          </a:ln>
        </c:spPr>
        <c:crossAx val="133310336"/>
        <c:crosses val="autoZero"/>
        <c:crossBetween val="between"/>
        <c:majorUnit val="25"/>
      </c:valAx>
      <c:spPr>
        <a:ln>
          <a:noFill/>
        </a:ln>
      </c:spPr>
    </c:plotArea>
    <c:legend>
      <c:legendPos val="r"/>
      <c:layout>
        <c:manualLayout>
          <c:xMode val="edge"/>
          <c:yMode val="edge"/>
          <c:x val="0.80710026790692613"/>
          <c:y val="0.28912167624616542"/>
          <c:w val="0.15496734694042019"/>
          <c:h val="0.30648314837308627"/>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36254451065458931"/>
          <c:y val="6.3250209355522211E-2"/>
          <c:w val="0.58648455493740648"/>
          <c:h val="0.90596705390412924"/>
        </c:manualLayout>
      </c:layout>
      <c:barChart>
        <c:barDir val="bar"/>
        <c:grouping val="clustered"/>
        <c:varyColors val="0"/>
        <c:ser>
          <c:idx val="0"/>
          <c:order val="0"/>
          <c:tx>
            <c:strRef>
              <c:f>'sex with FSW'!$B$2</c:f>
              <c:strCache>
                <c:ptCount val="1"/>
                <c:pt idx="0">
                  <c:v>Had sex with FSW</c:v>
                </c:pt>
              </c:strCache>
            </c:strRef>
          </c:tx>
          <c:spPr>
            <a:solidFill>
              <a:srgbClr val="EC008C"/>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'sex with FSW'!$A$3:$A$9</c:f>
              <c:strCache>
                <c:ptCount val="7"/>
                <c:pt idx="0">
                  <c:v>Dhaka,Bangladesh (2015)</c:v>
                </c:pt>
                <c:pt idx="1">
                  <c:v>Pokhara, Nepal (2017)</c:v>
                </c:pt>
                <c:pt idx="2">
                  <c:v>Ho Chi Minh City,Viet Nam (2009)*</c:v>
                </c:pt>
                <c:pt idx="3">
                  <c:v>Hanoi,Viet Nam (2009)*</c:v>
                </c:pt>
                <c:pt idx="4">
                  <c:v>Pakistan (2011)</c:v>
                </c:pt>
                <c:pt idx="5">
                  <c:v>Shenzhen,China (2008)</c:v>
                </c:pt>
                <c:pt idx="6">
                  <c:v>Manila City, Philippines (2015)**</c:v>
                </c:pt>
              </c:strCache>
            </c:strRef>
          </c:cat>
          <c:val>
            <c:numRef>
              <c:f>'sex with FSW'!$B$3:$B$9</c:f>
              <c:numCache>
                <c:formatCode>General</c:formatCode>
                <c:ptCount val="7"/>
                <c:pt idx="0" formatCode="0">
                  <c:v>1.1000000000000001</c:v>
                </c:pt>
                <c:pt idx="2" formatCode="0">
                  <c:v>18.3</c:v>
                </c:pt>
                <c:pt idx="3" formatCode="0">
                  <c:v>19.8</c:v>
                </c:pt>
                <c:pt idx="4" formatCode="0">
                  <c:v>39.5</c:v>
                </c:pt>
              </c:numCache>
            </c:numRef>
          </c:val>
          <c:extLst>
            <c:ext xmlns:c16="http://schemas.microsoft.com/office/drawing/2014/chart" uri="{C3380CC4-5D6E-409C-BE32-E72D297353CC}">
              <c16:uniqueId val="{00000000-B160-47B4-8AD3-9C44207555B5}"/>
            </c:ext>
          </c:extLst>
        </c:ser>
        <c:ser>
          <c:idx val="1"/>
          <c:order val="1"/>
          <c:tx>
            <c:strRef>
              <c:f>'sex with FSW'!$C$2</c:f>
              <c:strCache>
                <c:ptCount val="1"/>
                <c:pt idx="0">
                  <c:v>Sold sex to female </c:v>
                </c:pt>
              </c:strCache>
            </c:strRef>
          </c:tx>
          <c:spPr>
            <a:solidFill>
              <a:schemeClr val="bg1">
                <a:lumMod val="5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'sex with FSW'!$A$3:$A$9</c:f>
              <c:strCache>
                <c:ptCount val="7"/>
                <c:pt idx="0">
                  <c:v>Dhaka,Bangladesh (2015)</c:v>
                </c:pt>
                <c:pt idx="1">
                  <c:v>Pokhara, Nepal (2017)</c:v>
                </c:pt>
                <c:pt idx="2">
                  <c:v>Ho Chi Minh City,Viet Nam (2009)*</c:v>
                </c:pt>
                <c:pt idx="3">
                  <c:v>Hanoi,Viet Nam (2009)*</c:v>
                </c:pt>
                <c:pt idx="4">
                  <c:v>Pakistan (2011)</c:v>
                </c:pt>
                <c:pt idx="5">
                  <c:v>Shenzhen,China (2008)</c:v>
                </c:pt>
                <c:pt idx="6">
                  <c:v>Manila City, Philippines (2015)**</c:v>
                </c:pt>
              </c:strCache>
            </c:strRef>
          </c:cat>
          <c:val>
            <c:numRef>
              <c:f>'sex with FSW'!$C$3:$C$9</c:f>
              <c:numCache>
                <c:formatCode>General</c:formatCode>
                <c:ptCount val="7"/>
                <c:pt idx="0" formatCode="0">
                  <c:v>0.5</c:v>
                </c:pt>
                <c:pt idx="1">
                  <c:v>26</c:v>
                </c:pt>
                <c:pt idx="2" formatCode="0">
                  <c:v>9.6</c:v>
                </c:pt>
                <c:pt idx="3" formatCode="0">
                  <c:v>14.3</c:v>
                </c:pt>
                <c:pt idx="5" formatCode="0">
                  <c:v>32</c:v>
                </c:pt>
                <c:pt idx="6" formatCode="0">
                  <c:v>79</c:v>
                </c:pt>
              </c:numCache>
            </c:numRef>
          </c:val>
          <c:extLst>
            <c:ext xmlns:c16="http://schemas.microsoft.com/office/drawing/2014/chart" uri="{C3380CC4-5D6E-409C-BE32-E72D297353CC}">
              <c16:uniqueId val="{00000001-B160-47B4-8AD3-9C44207555B5}"/>
            </c:ext>
          </c:extLst>
        </c:ser>
        <c:dLbls>
          <c:showLegendKey val="0"/>
          <c:showVal val="0"/>
          <c:showCatName val="0"/>
          <c:showSerName val="0"/>
          <c:showPercent val="0"/>
          <c:showBubbleSize val="0"/>
        </c:dLbls>
        <c:gapWidth val="48"/>
        <c:axId val="133451136"/>
        <c:axId val="133452928"/>
      </c:barChart>
      <c:catAx>
        <c:axId val="133451136"/>
        <c:scaling>
          <c:orientation val="maxMin"/>
        </c:scaling>
        <c:delete val="0"/>
        <c:axPos val="l"/>
        <c:numFmt formatCode="General" sourceLinked="0"/>
        <c:majorTickMark val="out"/>
        <c:minorTickMark val="none"/>
        <c:tickLblPos val="nextTo"/>
        <c:crossAx val="133452928"/>
        <c:crosses val="autoZero"/>
        <c:auto val="1"/>
        <c:lblAlgn val="ctr"/>
        <c:lblOffset val="100"/>
        <c:noMultiLvlLbl val="0"/>
      </c:catAx>
      <c:valAx>
        <c:axId val="133452928"/>
        <c:scaling>
          <c:orientation val="minMax"/>
          <c:max val="80"/>
        </c:scaling>
        <c:delete val="0"/>
        <c:axPos val="t"/>
        <c:title>
          <c:tx>
            <c:rich>
              <a:bodyPr/>
              <a:lstStyle/>
              <a:p>
                <a:pPr>
                  <a:defRPr/>
                </a:pPr>
                <a:r>
                  <a:rPr lang="en-US" dirty="0"/>
                  <a:t>%</a:t>
                </a:r>
              </a:p>
            </c:rich>
          </c:tx>
          <c:layout>
            <c:manualLayout>
              <c:xMode val="edge"/>
              <c:yMode val="edge"/>
              <c:x val="0.97188057536090766"/>
              <c:y val="0"/>
            </c:manualLayout>
          </c:layout>
          <c:overlay val="0"/>
        </c:title>
        <c:numFmt formatCode="0" sourceLinked="1"/>
        <c:majorTickMark val="out"/>
        <c:minorTickMark val="none"/>
        <c:tickLblPos val="nextTo"/>
        <c:crossAx val="133451136"/>
        <c:crosses val="autoZero"/>
        <c:crossBetween val="between"/>
        <c:majorUnit val="20"/>
      </c:valAx>
    </c:plotArea>
    <c:legend>
      <c:legendPos val="r"/>
      <c:layout>
        <c:manualLayout>
          <c:xMode val="edge"/>
          <c:yMode val="edge"/>
          <c:x val="0.716361839425249"/>
          <c:y val="0.20869274483128708"/>
          <c:w val="0.26569651983112985"/>
          <c:h val="0.23402496529475575"/>
        </c:manualLayout>
      </c:layout>
      <c:overlay val="0"/>
    </c:legend>
    <c:plotVisOnly val="1"/>
    <c:dispBlanksAs val="gap"/>
    <c:showDLblsOverMax val="0"/>
  </c:chart>
  <c:txPr>
    <a:bodyPr/>
    <a:lstStyle/>
    <a:p>
      <a:pPr>
        <a:defRPr sz="1400" b="1">
          <a:latin typeface="Arial" pitchFamily="34" charset="0"/>
          <a:cs typeface="Arial"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015A12-A99A-45B4-942C-D288CD84A9AA}" type="datetimeFigureOut">
              <a:rPr lang="en-US" smtClean="0"/>
              <a:t>03/06/2021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F8A725-923B-4DC4-BCB3-025149B65E16}" type="slidenum">
              <a:rPr lang="en-US" smtClean="0"/>
              <a:t>‹#›</a:t>
            </a:fld>
            <a:endParaRPr lang="en-US"/>
          </a:p>
        </p:txBody>
      </p:sp>
    </p:spTree>
    <p:extLst>
      <p:ext uri="{BB962C8B-B14F-4D97-AF65-F5344CB8AC3E}">
        <p14:creationId xmlns:p14="http://schemas.microsoft.com/office/powerpoint/2010/main" val="791464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cs typeface="Cordia New" pitchFamily="34" charset="-34"/>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1FE2A3-6651-465B-A8D8-A3C69E1119DF}"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2685771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h-TH"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5F770AF-F348-4E6B-B547-7DD4479576F2}"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589078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8A725-923B-4DC4-BCB3-025149B65E16}" type="slidenum">
              <a:rPr lang="en-US" smtClean="0"/>
              <a:t>24</a:t>
            </a:fld>
            <a:endParaRPr lang="en-US"/>
          </a:p>
        </p:txBody>
      </p:sp>
    </p:spTree>
    <p:extLst>
      <p:ext uri="{BB962C8B-B14F-4D97-AF65-F5344CB8AC3E}">
        <p14:creationId xmlns:p14="http://schemas.microsoft.com/office/powerpoint/2010/main" val="2171637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AF8A725-923B-4DC4-BCB3-025149B65E16}" type="slidenum">
              <a:rPr lang="en-US" smtClean="0"/>
              <a:t>25</a:t>
            </a:fld>
            <a:endParaRPr lang="en-US"/>
          </a:p>
        </p:txBody>
      </p:sp>
    </p:spTree>
    <p:extLst>
      <p:ext uri="{BB962C8B-B14F-4D97-AF65-F5344CB8AC3E}">
        <p14:creationId xmlns:p14="http://schemas.microsoft.com/office/powerpoint/2010/main" val="3960673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8A725-923B-4DC4-BCB3-025149B65E1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82750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8A725-923B-4DC4-BCB3-025149B65E1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860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8AF8A725-923B-4DC4-BCB3-025149B65E16}" type="slidenum">
              <a:rPr lang="en-US" smtClean="0"/>
              <a:t>4</a:t>
            </a:fld>
            <a:endParaRPr lang="en-US"/>
          </a:p>
        </p:txBody>
      </p:sp>
    </p:spTree>
    <p:extLst>
      <p:ext uri="{BB962C8B-B14F-4D97-AF65-F5344CB8AC3E}">
        <p14:creationId xmlns:p14="http://schemas.microsoft.com/office/powerpoint/2010/main" val="36078529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8AF8A725-923B-4DC4-BCB3-025149B65E16}" type="slidenum">
              <a:rPr lang="en-US" smtClean="0"/>
              <a:t>5</a:t>
            </a:fld>
            <a:endParaRPr lang="en-US"/>
          </a:p>
        </p:txBody>
      </p:sp>
    </p:spTree>
    <p:extLst>
      <p:ext uri="{BB962C8B-B14F-4D97-AF65-F5344CB8AC3E}">
        <p14:creationId xmlns:p14="http://schemas.microsoft.com/office/powerpoint/2010/main" val="531674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pPr marL="0" marR="0" lvl="0" indent="0" algn="r" defTabSz="1086633" rtl="0" eaLnBrk="1" fontAlgn="auto" latinLnBrk="0" hangingPunct="1">
              <a:lnSpc>
                <a:spcPct val="100000"/>
              </a:lnSpc>
              <a:spcBef>
                <a:spcPts val="0"/>
              </a:spcBef>
              <a:spcAft>
                <a:spcPts val="0"/>
              </a:spcAft>
              <a:buClrTx/>
              <a:buSzTx/>
              <a:buFontTx/>
              <a:buNone/>
              <a:tabLst/>
              <a:defRPr/>
            </a:pPr>
            <a:fld id="{7514E6E2-F344-44DC-953A-D99A6704D068}"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1086633"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07417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564836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b="0" strike="noStrike" dirty="0"/>
          </a:p>
        </p:txBody>
      </p:sp>
      <p:sp>
        <p:nvSpPr>
          <p:cNvPr id="4" name="Slide Number Placeholder 3"/>
          <p:cNvSpPr>
            <a:spLocks noGrp="1"/>
          </p:cNvSpPr>
          <p:nvPr>
            <p:ph type="sldNum" sz="quarter" idx="10"/>
          </p:nvPr>
        </p:nvSpPr>
        <p:spPr/>
        <p:txBody>
          <a:bodyPr/>
          <a:lstStyle/>
          <a:p>
            <a:pPr marL="0" marR="0" lvl="0" indent="0" algn="r" defTabSz="1086633"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1086633" rtl="0" eaLnBrk="1" fontAlgn="auto" latinLnBrk="0" hangingPunct="1">
                <a:lnSpc>
                  <a:spcPct val="100000"/>
                </a:lnSpc>
                <a:spcBef>
                  <a:spcPts val="0"/>
                </a:spcBef>
                <a:spcAft>
                  <a:spcPts val="0"/>
                </a:spcAft>
                <a:buClrTx/>
                <a:buSzTx/>
                <a:buFontTx/>
                <a:buNone/>
                <a:tabLst/>
                <a:defRPr/>
              </a:pPr>
              <a:t>9</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751690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154922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2515063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trike="noStrike"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288F76-ABC8-45E4-A7BD-E658DF7FCD40}" type="slidenum">
              <a:rPr kumimoji="0" lang="th-TH" sz="1200" b="0" i="0" u="none" strike="noStrike" kern="1200" cap="none" spc="0" normalizeH="0" baseline="0" noProof="0" smtClean="0">
                <a:ln>
                  <a:noFill/>
                </a:ln>
                <a:solidFill>
                  <a:prstClr val="black"/>
                </a:solidFill>
                <a:effectLst/>
                <a:uLnTx/>
                <a:uFillTx/>
                <a:latin typeface="Calibri"/>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th-TH" sz="1200" b="0" i="0" u="none" strike="noStrike" kern="1200" cap="none" spc="0" normalizeH="0" baseline="0" noProof="0">
              <a:ln>
                <a:noFill/>
              </a:ln>
              <a:solidFill>
                <a:prstClr val="black"/>
              </a:solidFill>
              <a:effectLst/>
              <a:uLnTx/>
              <a:uFillTx/>
              <a:latin typeface="Calibri"/>
              <a:ea typeface="+mn-ea"/>
              <a:cs typeface="Cordia New" panose="020B0304020202020204" pitchFamily="34" charset="-34"/>
            </a:endParaRPr>
          </a:p>
        </p:txBody>
      </p:sp>
    </p:spTree>
    <p:extLst>
      <p:ext uri="{BB962C8B-B14F-4D97-AF65-F5344CB8AC3E}">
        <p14:creationId xmlns:p14="http://schemas.microsoft.com/office/powerpoint/2010/main" val="2113824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357718" y="3082925"/>
            <a:ext cx="818938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cs typeface="Arial" charset="0"/>
              </a:rPr>
              <a:t>HIV and AIDS</a:t>
            </a:r>
            <a:endParaRPr lang="th-TH" sz="3600" b="1">
              <a:solidFill>
                <a:schemeClr val="bg1"/>
              </a:solidFill>
            </a:endParaRPr>
          </a:p>
        </p:txBody>
      </p:sp>
      <p:sp>
        <p:nvSpPr>
          <p:cNvPr id="5" name="TextBox 4"/>
          <p:cNvSpPr txBox="1"/>
          <p:nvPr userDrawn="1"/>
        </p:nvSpPr>
        <p:spPr>
          <a:xfrm>
            <a:off x="359834" y="3570288"/>
            <a:ext cx="8191500"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mn-cs"/>
            </a:endParaRPr>
          </a:p>
        </p:txBody>
      </p:sp>
      <p:sp>
        <p:nvSpPr>
          <p:cNvPr id="6" name="TextBox 5"/>
          <p:cNvSpPr txBox="1"/>
          <p:nvPr userDrawn="1"/>
        </p:nvSpPr>
        <p:spPr>
          <a:xfrm>
            <a:off x="359834" y="4025900"/>
            <a:ext cx="8191500"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mn-cs"/>
            </a:endParaRPr>
          </a:p>
        </p:txBody>
      </p:sp>
      <p:sp>
        <p:nvSpPr>
          <p:cNvPr id="7" name="Rectangle 6"/>
          <p:cNvSpPr/>
          <p:nvPr userDrawn="1"/>
        </p:nvSpPr>
        <p:spPr>
          <a:xfrm>
            <a:off x="0" y="3089275"/>
            <a:ext cx="239184"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3634" y="609601"/>
            <a:ext cx="324273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300763" y="4289395"/>
            <a:ext cx="10820437" cy="1357200"/>
          </a:xfrm>
          <a:prstGeom prst="rect">
            <a:avLst/>
          </a:prstGeom>
        </p:spPr>
        <p:txBody>
          <a:bodyPr/>
          <a:lstStyle>
            <a:lvl1pPr algn="l">
              <a:defRPr sz="6700" b="1" baseline="0">
                <a:solidFill>
                  <a:schemeClr val="bg1"/>
                </a:solidFill>
              </a:defRPr>
            </a:lvl1pPr>
          </a:lstStyle>
          <a:p>
            <a:r>
              <a:rPr lang="en-US" dirty="0"/>
              <a:t>Click to edit</a:t>
            </a:r>
            <a:endParaRPr lang="th-TH" dirty="0"/>
          </a:p>
        </p:txBody>
      </p:sp>
    </p:spTree>
    <p:extLst>
      <p:ext uri="{BB962C8B-B14F-4D97-AF65-F5344CB8AC3E}">
        <p14:creationId xmlns:p14="http://schemas.microsoft.com/office/powerpoint/2010/main" val="124159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pPr>
                <a:defRPr/>
              </a:pPr>
              <a:t>‹#›</a:t>
            </a:fld>
            <a:endParaRPr lang="th-TH"/>
          </a:p>
        </p:txBody>
      </p:sp>
    </p:spTree>
    <p:extLst>
      <p:ext uri="{BB962C8B-B14F-4D97-AF65-F5344CB8AC3E}">
        <p14:creationId xmlns:p14="http://schemas.microsoft.com/office/powerpoint/2010/main" val="425674960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357718" y="3082925"/>
            <a:ext cx="8189383"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eaLnBrk="0" hangingPunct="0">
              <a:defRPr sz="2800">
                <a:solidFill>
                  <a:schemeClr val="tx1"/>
                </a:solidFill>
                <a:latin typeface="Arial" charset="0"/>
                <a:cs typeface="Cordia New" pitchFamily="34" charset="-34"/>
              </a:defRPr>
            </a:lvl1pPr>
            <a:lvl2pPr marL="742950" indent="-285750" eaLnBrk="0" hangingPunct="0">
              <a:defRPr sz="2800">
                <a:solidFill>
                  <a:schemeClr val="tx1"/>
                </a:solidFill>
                <a:latin typeface="Arial" charset="0"/>
                <a:cs typeface="Cordia New" pitchFamily="34" charset="-34"/>
              </a:defRPr>
            </a:lvl2pPr>
            <a:lvl3pPr marL="1143000" indent="-228600" eaLnBrk="0" hangingPunct="0">
              <a:defRPr sz="2800">
                <a:solidFill>
                  <a:schemeClr val="tx1"/>
                </a:solidFill>
                <a:latin typeface="Arial" charset="0"/>
                <a:cs typeface="Cordia New" pitchFamily="34" charset="-34"/>
              </a:defRPr>
            </a:lvl3pPr>
            <a:lvl4pPr marL="1600200" indent="-228600" eaLnBrk="0" hangingPunct="0">
              <a:defRPr sz="2800">
                <a:solidFill>
                  <a:schemeClr val="tx1"/>
                </a:solidFill>
                <a:latin typeface="Arial" charset="0"/>
                <a:cs typeface="Cordia New" pitchFamily="34" charset="-34"/>
              </a:defRPr>
            </a:lvl4pPr>
            <a:lvl5pPr marL="2057400" indent="-228600" eaLnBrk="0" hangingPunct="0">
              <a:defRPr sz="2800">
                <a:solidFill>
                  <a:schemeClr val="tx1"/>
                </a:solidFill>
                <a:latin typeface="Arial" charset="0"/>
                <a:cs typeface="Cordia New" pitchFamily="34" charset="-34"/>
              </a:defRPr>
            </a:lvl5pPr>
            <a:lvl6pPr marL="2514600" indent="-228600" eaLnBrk="0" fontAlgn="base" hangingPunct="0">
              <a:spcBef>
                <a:spcPct val="0"/>
              </a:spcBef>
              <a:spcAft>
                <a:spcPct val="0"/>
              </a:spcAft>
              <a:defRPr sz="2800">
                <a:solidFill>
                  <a:schemeClr val="tx1"/>
                </a:solidFill>
                <a:latin typeface="Arial" charset="0"/>
                <a:cs typeface="Cordia New" pitchFamily="34" charset="-34"/>
              </a:defRPr>
            </a:lvl6pPr>
            <a:lvl7pPr marL="2971800" indent="-228600" eaLnBrk="0" fontAlgn="base" hangingPunct="0">
              <a:spcBef>
                <a:spcPct val="0"/>
              </a:spcBef>
              <a:spcAft>
                <a:spcPct val="0"/>
              </a:spcAft>
              <a:defRPr sz="2800">
                <a:solidFill>
                  <a:schemeClr val="tx1"/>
                </a:solidFill>
                <a:latin typeface="Arial" charset="0"/>
                <a:cs typeface="Cordia New" pitchFamily="34" charset="-34"/>
              </a:defRPr>
            </a:lvl7pPr>
            <a:lvl8pPr marL="3429000" indent="-228600" eaLnBrk="0" fontAlgn="base" hangingPunct="0">
              <a:spcBef>
                <a:spcPct val="0"/>
              </a:spcBef>
              <a:spcAft>
                <a:spcPct val="0"/>
              </a:spcAft>
              <a:defRPr sz="2800">
                <a:solidFill>
                  <a:schemeClr val="tx1"/>
                </a:solidFill>
                <a:latin typeface="Arial" charset="0"/>
                <a:cs typeface="Cordia New" pitchFamily="34" charset="-34"/>
              </a:defRPr>
            </a:lvl8pPr>
            <a:lvl9pPr marL="3886200" indent="-228600" eaLnBrk="0" fontAlgn="base" hangingPunct="0">
              <a:spcBef>
                <a:spcPct val="0"/>
              </a:spcBef>
              <a:spcAft>
                <a:spcPct val="0"/>
              </a:spcAft>
              <a:defRPr sz="2800">
                <a:solidFill>
                  <a:schemeClr val="tx1"/>
                </a:solidFill>
                <a:latin typeface="Arial" charset="0"/>
                <a:cs typeface="Cordia New" pitchFamily="34" charset="-34"/>
              </a:defRPr>
            </a:lvl9pPr>
          </a:lstStyle>
          <a:p>
            <a:pPr eaLnBrk="1" hangingPunct="1">
              <a:defRPr/>
            </a:pPr>
            <a:r>
              <a:rPr lang="en-US" sz="3600" b="1">
                <a:solidFill>
                  <a:srgbClr val="FFFFFF"/>
                </a:solidFill>
                <a:cs typeface="Arial" charset="0"/>
              </a:rPr>
              <a:t>HIV and AIDS</a:t>
            </a:r>
            <a:endParaRPr lang="th-TH" sz="3600" b="1">
              <a:solidFill>
                <a:srgbClr val="FFFFFF"/>
              </a:solidFill>
            </a:endParaRPr>
          </a:p>
        </p:txBody>
      </p:sp>
      <p:sp>
        <p:nvSpPr>
          <p:cNvPr id="5" name="TextBox 4"/>
          <p:cNvSpPr txBox="1"/>
          <p:nvPr userDrawn="1"/>
        </p:nvSpPr>
        <p:spPr>
          <a:xfrm>
            <a:off x="359834" y="3570288"/>
            <a:ext cx="8191500"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cs typeface="Arial" pitchFamily="34" charset="0"/>
              </a:rPr>
              <a:t>Data Hub for Asia-Pacific</a:t>
            </a:r>
            <a:endParaRPr lang="th-TH" sz="3500" kern="700" dirty="0">
              <a:solidFill>
                <a:srgbClr val="21416C"/>
              </a:solidFill>
              <a:cs typeface="Cordia New"/>
            </a:endParaRPr>
          </a:p>
        </p:txBody>
      </p:sp>
      <p:sp>
        <p:nvSpPr>
          <p:cNvPr id="6" name="TextBox 5"/>
          <p:cNvSpPr txBox="1"/>
          <p:nvPr userDrawn="1"/>
        </p:nvSpPr>
        <p:spPr>
          <a:xfrm>
            <a:off x="359834" y="4025900"/>
            <a:ext cx="8191500"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cs typeface="Arial" pitchFamily="34" charset="0"/>
              </a:rPr>
              <a:t>Review in slides</a:t>
            </a:r>
            <a:endParaRPr lang="th-TH" sz="2600" kern="700" dirty="0">
              <a:solidFill>
                <a:srgbClr val="21416C"/>
              </a:solidFill>
              <a:cs typeface="Cordia New"/>
            </a:endParaRPr>
          </a:p>
        </p:txBody>
      </p:sp>
      <p:sp>
        <p:nvSpPr>
          <p:cNvPr id="7" name="Rectangle 6"/>
          <p:cNvSpPr/>
          <p:nvPr userDrawn="1"/>
        </p:nvSpPr>
        <p:spPr>
          <a:xfrm>
            <a:off x="0" y="3089275"/>
            <a:ext cx="239184"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3634" y="609601"/>
            <a:ext cx="3242733"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300763" y="4289395"/>
            <a:ext cx="10820437" cy="1357200"/>
          </a:xfrm>
          <a:prstGeom prst="rect">
            <a:avLst/>
          </a:prstGeom>
        </p:spPr>
        <p:txBody>
          <a:bodyPr/>
          <a:lstStyle>
            <a:lvl1pPr algn="l">
              <a:defRPr sz="6700" b="1" baseline="0">
                <a:solidFill>
                  <a:schemeClr val="bg1"/>
                </a:solidFill>
              </a:defRPr>
            </a:lvl1pPr>
          </a:lstStyle>
          <a:p>
            <a:r>
              <a:rPr lang="en-US" dirty="0"/>
              <a:t>Click to edit</a:t>
            </a:r>
            <a:endParaRPr lang="th-TH" dirty="0"/>
          </a:p>
        </p:txBody>
      </p:sp>
    </p:spTree>
    <p:extLst>
      <p:ext uri="{BB962C8B-B14F-4D97-AF65-F5344CB8AC3E}">
        <p14:creationId xmlns:p14="http://schemas.microsoft.com/office/powerpoint/2010/main" val="3800617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239184"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a:solidFill>
                <a:prstClr val="white"/>
              </a:solidFill>
            </a:endParaRPr>
          </a:p>
        </p:txBody>
      </p:sp>
      <p:sp>
        <p:nvSpPr>
          <p:cNvPr id="3" name="Title 6"/>
          <p:cNvSpPr>
            <a:spLocks noGrp="1"/>
          </p:cNvSpPr>
          <p:nvPr>
            <p:ph type="title"/>
          </p:nvPr>
        </p:nvSpPr>
        <p:spPr>
          <a:xfrm>
            <a:off x="300763" y="3390900"/>
            <a:ext cx="10820437" cy="1747850"/>
          </a:xfrm>
          <a:prstGeom prst="rect">
            <a:avLst/>
          </a:prstGeom>
        </p:spPr>
        <p:txBody>
          <a:bodyPr/>
          <a:lstStyle>
            <a:lvl1pPr algn="l">
              <a:defRPr sz="5000" b="1" baseline="0">
                <a:solidFill>
                  <a:schemeClr val="bg1"/>
                </a:solidFill>
              </a:defRPr>
            </a:lvl1pPr>
          </a:lstStyle>
          <a:p>
            <a:r>
              <a:rPr lang="en-US"/>
              <a:t>Click to edit Master title style</a:t>
            </a:r>
            <a:endParaRPr lang="th-TH" dirty="0"/>
          </a:p>
        </p:txBody>
      </p:sp>
    </p:spTree>
    <p:extLst>
      <p:ext uri="{BB962C8B-B14F-4D97-AF65-F5344CB8AC3E}">
        <p14:creationId xmlns:p14="http://schemas.microsoft.com/office/powerpoint/2010/main" val="1992483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prstClr val="white"/>
                </a:solidFill>
              </a:rPr>
              <a:t> </a:t>
            </a:r>
            <a:endParaRPr lang="th-TH" sz="2800" dirty="0">
              <a:solidFill>
                <a:prstClr val="white"/>
              </a:solidFill>
            </a:endParaRPr>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21517202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84997449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63026596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59000366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267399696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38498855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prstClr val="white"/>
                </a:solidFill>
              </a:rPr>
              <a:t> </a:t>
            </a:r>
            <a:endParaRPr lang="th-TH" sz="2800" dirty="0">
              <a:solidFill>
                <a:prstClr val="white"/>
              </a:solidFill>
            </a:endParaRPr>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93937804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239184"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a:p>
        </p:txBody>
      </p:sp>
      <p:sp>
        <p:nvSpPr>
          <p:cNvPr id="3" name="Title 6"/>
          <p:cNvSpPr>
            <a:spLocks noGrp="1"/>
          </p:cNvSpPr>
          <p:nvPr>
            <p:ph type="title"/>
          </p:nvPr>
        </p:nvSpPr>
        <p:spPr>
          <a:xfrm>
            <a:off x="300763" y="3390900"/>
            <a:ext cx="10820437" cy="1747850"/>
          </a:xfrm>
          <a:prstGeom prst="rect">
            <a:avLst/>
          </a:prstGeom>
        </p:spPr>
        <p:txBody>
          <a:bodyPr/>
          <a:lstStyle>
            <a:lvl1pPr algn="l">
              <a:defRPr sz="5000" b="1" baseline="0">
                <a:solidFill>
                  <a:schemeClr val="bg1"/>
                </a:solidFill>
              </a:defRPr>
            </a:lvl1pPr>
          </a:lstStyle>
          <a:p>
            <a:r>
              <a:rPr lang="en-US"/>
              <a:t>Click to edit Master title style</a:t>
            </a:r>
            <a:endParaRPr lang="th-TH" dirty="0"/>
          </a:p>
        </p:txBody>
      </p:sp>
    </p:spTree>
    <p:extLst>
      <p:ext uri="{BB962C8B-B14F-4D97-AF65-F5344CB8AC3E}">
        <p14:creationId xmlns:p14="http://schemas.microsoft.com/office/powerpoint/2010/main" val="3074310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8" y="5929331"/>
            <a:ext cx="10198197"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413078940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defRPr>
            </a:lvl1pPr>
          </a:lstStyle>
          <a:p>
            <a:pPr fontAlgn="base">
              <a:spcBef>
                <a:spcPct val="0"/>
              </a:spcBef>
              <a:spcAft>
                <a:spcPct val="0"/>
              </a:spcAft>
              <a:defRPr/>
            </a:pPr>
            <a:fld id="{F5845613-47D0-4D7F-9152-CF8044F1764D}" type="datetime1">
              <a:rPr lang="en-US" sz="2800">
                <a:cs typeface="Cordia New" pitchFamily="34" charset="-34"/>
              </a:rPr>
              <a:pPr fontAlgn="base">
                <a:spcBef>
                  <a:spcPct val="0"/>
                </a:spcBef>
                <a:spcAft>
                  <a:spcPct val="0"/>
                </a:spcAft>
                <a:defRPr/>
              </a:pPr>
              <a:t>03/06/2021</a:t>
            </a:fld>
            <a:endParaRPr lang="en-US" sz="2800">
              <a:cs typeface="Cordia New" pitchFamily="34" charset="-34"/>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solidFill>
                  <a:prstClr val="black"/>
                </a:solidFill>
                <a:cs typeface="ＭＳ Ｐゴシック" charset="-128"/>
              </a:defRPr>
            </a:lvl1pPr>
          </a:lstStyle>
          <a:p>
            <a:pPr fontAlgn="base">
              <a:spcBef>
                <a:spcPct val="0"/>
              </a:spcBef>
              <a:spcAft>
                <a:spcPct val="0"/>
              </a:spcAft>
              <a:defRPr/>
            </a:pPr>
            <a:endParaRPr lang="en-US" sz="2800"/>
          </a:p>
        </p:txBody>
      </p:sp>
      <p:sp>
        <p:nvSpPr>
          <p:cNvPr id="6" name="Slide Number Placeholder 5"/>
          <p:cNvSpPr>
            <a:spLocks noGrp="1"/>
          </p:cNvSpPr>
          <p:nvPr>
            <p:ph type="sldNum" sz="quarter" idx="12"/>
          </p:nvPr>
        </p:nvSpPr>
        <p:spPr>
          <a:xfrm>
            <a:off x="8737600" y="6356351"/>
            <a:ext cx="2844800" cy="365125"/>
          </a:xfrm>
          <a:prstGeom prst="rect">
            <a:avLst/>
          </a:prstGeom>
        </p:spPr>
        <p:txBody>
          <a:bodyPr vert="horz" wrap="square" lIns="91440" tIns="45720" rIns="91440" bIns="45720" numCol="1" anchor="t" anchorCtr="0" compatLnSpc="1">
            <a:prstTxWarp prst="textNoShape">
              <a:avLst/>
            </a:prstTxWarp>
          </a:bodyPr>
          <a:lstStyle>
            <a:lvl1pPr>
              <a:defRPr>
                <a:solidFill>
                  <a:prstClr val="black"/>
                </a:solidFill>
              </a:defRPr>
            </a:lvl1pPr>
          </a:lstStyle>
          <a:p>
            <a:pPr>
              <a:defRPr/>
            </a:pPr>
            <a:fld id="{F48997B0-05C9-4CF0-954B-59D54BCBC850}" type="slidenum">
              <a:rPr lang="en-US"/>
              <a:pPr>
                <a:defRPr/>
              </a:pPr>
              <a:t>‹#›</a:t>
            </a:fld>
            <a:endParaRPr lang="en-US"/>
          </a:p>
        </p:txBody>
      </p:sp>
    </p:spTree>
    <p:extLst>
      <p:ext uri="{BB962C8B-B14F-4D97-AF65-F5344CB8AC3E}">
        <p14:creationId xmlns:p14="http://schemas.microsoft.com/office/powerpoint/2010/main" val="2878009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anchor="ctr"/>
          <a:lstStyle/>
          <a:p>
            <a:pPr algn="ctr" defTabSz="914217">
              <a:defRPr/>
            </a:pPr>
            <a:r>
              <a:rPr lang="en-US" sz="3299" dirty="0">
                <a:solidFill>
                  <a:prstClr val="white"/>
                </a:solidFill>
              </a:rPr>
              <a:t> </a:t>
            </a:r>
            <a:endParaRPr lang="th-TH" sz="3299" dirty="0">
              <a:solidFill>
                <a:prstClr val="white"/>
              </a:solidFill>
            </a:endParaRPr>
          </a:p>
        </p:txBody>
      </p:sp>
      <p:sp>
        <p:nvSpPr>
          <p:cNvPr id="18" name="Subtitle 2"/>
          <p:cNvSpPr>
            <a:spLocks noGrp="1"/>
          </p:cNvSpPr>
          <p:nvPr>
            <p:ph type="subTitle" idx="1"/>
          </p:nvPr>
        </p:nvSpPr>
        <p:spPr>
          <a:xfrm>
            <a:off x="660338" y="1978594"/>
            <a:ext cx="10769700" cy="3448055"/>
          </a:xfrm>
          <a:prstGeom prst="rect">
            <a:avLst/>
          </a:prstGeom>
        </p:spPr>
        <p:txBody>
          <a:bodyPr lIns="108850" tIns="54425" rIns="108850" bIns="54425">
            <a:normAutofit/>
          </a:bodyPr>
          <a:lstStyle>
            <a:lvl1pPr marL="634832" marR="0" indent="-634832" algn="l" defTabSz="1088284" rtl="0" eaLnBrk="1" fontAlgn="auto" latinLnBrk="0" hangingPunct="1">
              <a:lnSpc>
                <a:spcPct val="150000"/>
              </a:lnSpc>
              <a:spcBef>
                <a:spcPct val="20000"/>
              </a:spcBef>
              <a:spcAft>
                <a:spcPts val="0"/>
              </a:spcAft>
              <a:buClrTx/>
              <a:buSzPct val="250000"/>
              <a:buFontTx/>
              <a:buBlip>
                <a:blip r:embed="rId2"/>
              </a:buBlip>
              <a:tabLst/>
              <a:defRPr sz="2100" b="1">
                <a:solidFill>
                  <a:schemeClr val="tx1"/>
                </a:solidFill>
              </a:defRPr>
            </a:lvl1pPr>
            <a:lvl2pPr marL="544142" indent="0" algn="ctr">
              <a:buNone/>
              <a:defRPr>
                <a:solidFill>
                  <a:schemeClr val="tx1">
                    <a:tint val="75000"/>
                  </a:schemeClr>
                </a:solidFill>
              </a:defRPr>
            </a:lvl2pPr>
            <a:lvl3pPr marL="1088284" indent="0" algn="ctr">
              <a:buNone/>
              <a:defRPr>
                <a:solidFill>
                  <a:schemeClr val="tx1">
                    <a:tint val="75000"/>
                  </a:schemeClr>
                </a:solidFill>
              </a:defRPr>
            </a:lvl3pPr>
            <a:lvl4pPr marL="1632426" indent="0" algn="ctr">
              <a:buNone/>
              <a:defRPr>
                <a:solidFill>
                  <a:schemeClr val="tx1">
                    <a:tint val="75000"/>
                  </a:schemeClr>
                </a:solidFill>
              </a:defRPr>
            </a:lvl4pPr>
            <a:lvl5pPr marL="2176569" indent="0" algn="ctr">
              <a:buNone/>
              <a:defRPr>
                <a:solidFill>
                  <a:schemeClr val="tx1">
                    <a:tint val="75000"/>
                  </a:schemeClr>
                </a:solidFill>
              </a:defRPr>
            </a:lvl5pPr>
            <a:lvl6pPr marL="2720710" indent="0" algn="ctr">
              <a:buNone/>
              <a:defRPr>
                <a:solidFill>
                  <a:schemeClr val="tx1">
                    <a:tint val="75000"/>
                  </a:schemeClr>
                </a:solidFill>
              </a:defRPr>
            </a:lvl6pPr>
            <a:lvl7pPr marL="3264852" indent="0" algn="ctr">
              <a:buNone/>
              <a:defRPr>
                <a:solidFill>
                  <a:schemeClr val="tx1">
                    <a:tint val="75000"/>
                  </a:schemeClr>
                </a:solidFill>
              </a:defRPr>
            </a:lvl7pPr>
            <a:lvl8pPr marL="3808994" indent="0" algn="ctr">
              <a:buNone/>
              <a:defRPr>
                <a:solidFill>
                  <a:schemeClr val="tx1">
                    <a:tint val="75000"/>
                  </a:schemeClr>
                </a:solidFill>
              </a:defRPr>
            </a:lvl8pPr>
            <a:lvl9pPr marL="4353136"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916"/>
            <a:ext cx="11203562" cy="504000"/>
          </a:xfrm>
          <a:prstGeom prst="rect">
            <a:avLst/>
          </a:prstGeom>
        </p:spPr>
        <p:txBody>
          <a:bodyPr lIns="108850" tIns="54425" rIns="108850" bIns="54425">
            <a:noAutofit/>
          </a:bodyPr>
          <a:lstStyle>
            <a:lvl1pPr algn="l">
              <a:defRPr sz="2899"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642" y="5429568"/>
            <a:ext cx="10198196" cy="1288803"/>
          </a:xfrm>
          <a:prstGeom prst="rect">
            <a:avLst/>
          </a:prstGeom>
        </p:spPr>
        <p:txBody>
          <a:bodyPr lIns="108850" tIns="54425" rIns="108850" bIns="54425"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11705422"/>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anchor="ctr"/>
          <a:lstStyle/>
          <a:p>
            <a:pPr algn="ctr" defTabSz="914217">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16"/>
            <a:ext cx="11203562" cy="504000"/>
          </a:xfrm>
          <a:prstGeom prst="rect">
            <a:avLst/>
          </a:prstGeom>
        </p:spPr>
        <p:txBody>
          <a:bodyPr lIns="108850" tIns="54425" rIns="108850" bIns="54425">
            <a:noAutofit/>
          </a:bodyPr>
          <a:lstStyle>
            <a:lvl1pPr algn="l">
              <a:defRPr sz="2899"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lIns="108850" tIns="54425" rIns="108850" bIns="54425">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642" y="5429568"/>
            <a:ext cx="10198196" cy="1288803"/>
          </a:xfrm>
          <a:prstGeom prst="rect">
            <a:avLst/>
          </a:prstGeom>
        </p:spPr>
        <p:txBody>
          <a:bodyPr lIns="108850" tIns="54425" rIns="108850" bIns="54425"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444069363"/>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anchor="ctr"/>
          <a:lstStyle/>
          <a:p>
            <a:pPr algn="ctr" defTabSz="914217">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16"/>
            <a:ext cx="11203562" cy="504000"/>
          </a:xfrm>
          <a:prstGeom prst="rect">
            <a:avLst/>
          </a:prstGeom>
        </p:spPr>
        <p:txBody>
          <a:bodyPr lIns="108850" tIns="54425" rIns="108850" bIns="54425">
            <a:noAutofit/>
          </a:bodyPr>
          <a:lstStyle>
            <a:lvl1pPr algn="l">
              <a:defRPr sz="2899"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639" y="1978289"/>
            <a:ext cx="5280000" cy="3448056"/>
          </a:xfrm>
          <a:prstGeom prst="rect">
            <a:avLst/>
          </a:prstGeom>
        </p:spPr>
        <p:txBody>
          <a:bodyPr lIns="108850" tIns="54425" rIns="108850" bIns="54425">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8" y="1978289"/>
            <a:ext cx="5280000" cy="3448056"/>
          </a:xfrm>
          <a:prstGeom prst="rect">
            <a:avLst/>
          </a:prstGeom>
        </p:spPr>
        <p:txBody>
          <a:bodyPr lIns="108850" tIns="54425" rIns="108850" bIns="54425">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642" y="5429568"/>
            <a:ext cx="10198196" cy="1288803"/>
          </a:xfrm>
          <a:prstGeom prst="rect">
            <a:avLst/>
          </a:prstGeom>
        </p:spPr>
        <p:txBody>
          <a:bodyPr lIns="108850" tIns="54425" rIns="108850" bIns="54425"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173493673"/>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anchor="ctr"/>
          <a:lstStyle/>
          <a:p>
            <a:pPr algn="ctr" defTabSz="914217">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16"/>
            <a:ext cx="11203562" cy="504000"/>
          </a:xfrm>
          <a:prstGeom prst="rect">
            <a:avLst/>
          </a:prstGeom>
        </p:spPr>
        <p:txBody>
          <a:bodyPr lIns="108850" tIns="54425" rIns="108850" bIns="54425">
            <a:noAutofit/>
          </a:bodyPr>
          <a:lstStyle>
            <a:lvl1pPr algn="l">
              <a:defRPr sz="2899"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639" y="2500609"/>
            <a:ext cx="5280000" cy="2926039"/>
          </a:xfrm>
          <a:prstGeom prst="rect">
            <a:avLst/>
          </a:prstGeom>
        </p:spPr>
        <p:txBody>
          <a:bodyPr lIns="108850" tIns="54425" rIns="108850" bIns="54425">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639" y="1978289"/>
            <a:ext cx="5280000" cy="522000"/>
          </a:xfrm>
          <a:prstGeom prst="rect">
            <a:avLst/>
          </a:prstGeom>
        </p:spPr>
        <p:txBody>
          <a:bodyPr lIns="108850" tIns="54425" rIns="108850" bIns="54425"/>
          <a:lstStyle>
            <a:lvl1pPr>
              <a:buFontTx/>
              <a:buNone/>
              <a:defRPr sz="2100" b="1"/>
            </a:lvl1pPr>
            <a:lvl2pPr>
              <a:defRPr sz="2100" b="1"/>
            </a:lvl2pPr>
            <a:lvl3pPr>
              <a:defRPr sz="2100" b="1"/>
            </a:lvl3pPr>
            <a:lvl4pPr>
              <a:defRPr sz="2100" b="1"/>
            </a:lvl4pPr>
            <a:lvl5pPr>
              <a:defRPr sz="21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8" y="2500609"/>
            <a:ext cx="5280000" cy="2926039"/>
          </a:xfrm>
          <a:prstGeom prst="rect">
            <a:avLst/>
          </a:prstGeom>
        </p:spPr>
        <p:txBody>
          <a:bodyPr lIns="108850" tIns="54425" rIns="108850" bIns="54425">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8" y="1978289"/>
            <a:ext cx="5280000" cy="522000"/>
          </a:xfrm>
          <a:prstGeom prst="rect">
            <a:avLst/>
          </a:prstGeom>
        </p:spPr>
        <p:txBody>
          <a:bodyPr lIns="108850" tIns="54425" rIns="108850" bIns="54425"/>
          <a:lstStyle>
            <a:lvl1pPr>
              <a:buFontTx/>
              <a:buNone/>
              <a:defRPr sz="2100" b="1"/>
            </a:lvl1pPr>
            <a:lvl2pPr>
              <a:defRPr sz="2100" b="1"/>
            </a:lvl2pPr>
            <a:lvl3pPr>
              <a:defRPr sz="2100" b="1"/>
            </a:lvl3pPr>
            <a:lvl4pPr>
              <a:defRPr sz="2100" b="1"/>
            </a:lvl4pPr>
            <a:lvl5pPr>
              <a:defRPr sz="21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642" y="5429568"/>
            <a:ext cx="10198196" cy="1288803"/>
          </a:xfrm>
          <a:prstGeom prst="rect">
            <a:avLst/>
          </a:prstGeom>
        </p:spPr>
        <p:txBody>
          <a:bodyPr lIns="108850" tIns="54425" rIns="108850" bIns="54425"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142750514"/>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anchor="ctr"/>
          <a:lstStyle/>
          <a:p>
            <a:pPr algn="ctr" defTabSz="914217">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16"/>
            <a:ext cx="11203562" cy="504000"/>
          </a:xfrm>
          <a:prstGeom prst="rect">
            <a:avLst/>
          </a:prstGeom>
        </p:spPr>
        <p:txBody>
          <a:bodyPr lIns="108850" tIns="54425" rIns="108850" bIns="54425">
            <a:noAutofit/>
          </a:bodyPr>
          <a:lstStyle>
            <a:lvl1pPr algn="l">
              <a:defRPr sz="2899"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612225676"/>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1880165849"/>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825" tIns="54412" rIns="108825" bIns="54412" anchor="ctr"/>
          <a:lstStyle/>
          <a:p>
            <a:pPr algn="ctr" defTabSz="914217">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778" y="1571612"/>
            <a:ext cx="4440765" cy="1214446"/>
          </a:xfrm>
          <a:prstGeom prst="rect">
            <a:avLst/>
          </a:prstGeom>
        </p:spPr>
        <p:txBody>
          <a:bodyPr lIns="108850" tIns="54425" rIns="108850" bIns="54425">
            <a:noAutofit/>
          </a:bodyPr>
          <a:lstStyle>
            <a:lvl1pPr algn="l">
              <a:defRPr sz="2899"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2" y="1571612"/>
            <a:ext cx="6572296" cy="3854733"/>
          </a:xfrm>
          <a:prstGeom prst="rect">
            <a:avLst/>
          </a:prstGeom>
        </p:spPr>
        <p:txBody>
          <a:bodyPr lIns="108850" tIns="54425" rIns="108850" bIns="54425">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6" cy="2571768"/>
          </a:xfrm>
          <a:prstGeom prst="rect">
            <a:avLst/>
          </a:prstGeom>
        </p:spPr>
        <p:txBody>
          <a:bodyPr lIns="108850" tIns="54425" rIns="108850" bIns="54425"/>
          <a:lstStyle>
            <a:lvl1pPr>
              <a:buFontTx/>
              <a:buNone/>
              <a:defRPr sz="2100"/>
            </a:lvl1pPr>
            <a:lvl2pPr>
              <a:defRPr sz="2100"/>
            </a:lvl2pPr>
            <a:lvl3pPr>
              <a:defRPr sz="2100"/>
            </a:lvl3pPr>
            <a:lvl4pPr>
              <a:defRPr sz="2100"/>
            </a:lvl4pPr>
            <a:lvl5pPr>
              <a:defRPr sz="2100"/>
            </a:lvl5pPr>
          </a:lstStyle>
          <a:p>
            <a:pPr lvl="0"/>
            <a:r>
              <a:rPr lang="en-US"/>
              <a:t>Click to edit Master text styles</a:t>
            </a:r>
          </a:p>
        </p:txBody>
      </p:sp>
      <p:sp>
        <p:nvSpPr>
          <p:cNvPr id="12" name="Text Placeholder 20"/>
          <p:cNvSpPr>
            <a:spLocks noGrp="1"/>
          </p:cNvSpPr>
          <p:nvPr>
            <p:ph type="body" sz="quarter" idx="14"/>
          </p:nvPr>
        </p:nvSpPr>
        <p:spPr>
          <a:xfrm>
            <a:off x="660642" y="5429568"/>
            <a:ext cx="10198196" cy="1288803"/>
          </a:xfrm>
          <a:prstGeom prst="rect">
            <a:avLst/>
          </a:prstGeom>
        </p:spPr>
        <p:txBody>
          <a:bodyPr lIns="108850" tIns="54425" rIns="108850" bIns="54425"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234662655"/>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7" y="5929330"/>
            <a:ext cx="10198197" cy="788737"/>
          </a:xfrm>
          <a:prstGeom prst="rect">
            <a:avLst/>
          </a:prstGeom>
        </p:spPr>
        <p:txBody>
          <a:bodyPr lIns="108850" tIns="54425" rIns="108850" bIns="54425"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lIns="108850" tIns="54425" rIns="108850" bIns="54425">
            <a:normAutofit/>
          </a:bodyPr>
          <a:lstStyle>
            <a:lvl1pPr>
              <a:buFontTx/>
              <a:buNone/>
              <a:defRPr sz="2100" b="1"/>
            </a:lvl1pPr>
            <a:lvl2pPr>
              <a:defRPr sz="2100" b="1"/>
            </a:lvl2pPr>
            <a:lvl3pPr>
              <a:defRPr sz="2100" b="1"/>
            </a:lvl3pPr>
            <a:lvl4pPr>
              <a:defRPr sz="2100" b="1"/>
            </a:lvl4pPr>
            <a:lvl5pPr>
              <a:defRPr sz="21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lIns="108850" tIns="54425" rIns="108850" bIns="54425"/>
          <a:lstStyle>
            <a:lvl1pPr algn="ctr">
              <a:buFontTx/>
              <a:buNone/>
              <a:defRPr sz="2100" b="1"/>
            </a:lvl1pPr>
            <a:lvl2pPr>
              <a:defRPr sz="2100"/>
            </a:lvl2pPr>
            <a:lvl3pPr>
              <a:defRPr sz="2100"/>
            </a:lvl3pPr>
            <a:lvl4pPr>
              <a:defRPr sz="2100"/>
            </a:lvl4pPr>
            <a:lvl5pPr>
              <a:defRPr sz="21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60512208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t> </a:t>
            </a:r>
            <a:endParaRPr lang="th-TH" sz="1800" dirty="0"/>
          </a:p>
        </p:txBody>
      </p:sp>
      <p:sp>
        <p:nvSpPr>
          <p:cNvPr id="18" name="Subtitle 2"/>
          <p:cNvSpPr>
            <a:spLocks noGrp="1"/>
          </p:cNvSpPr>
          <p:nvPr>
            <p:ph type="subTitle" idx="1"/>
          </p:nvPr>
        </p:nvSpPr>
        <p:spPr>
          <a:xfrm>
            <a:off x="660338" y="1978291"/>
            <a:ext cx="10769700"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pPr>
                <a:defRPr/>
              </a:pPr>
              <a:t>‹#›</a:t>
            </a:fld>
            <a:endParaRPr lang="th-TH"/>
          </a:p>
        </p:txBody>
      </p:sp>
    </p:spTree>
    <p:extLst>
      <p:ext uri="{BB962C8B-B14F-4D97-AF65-F5344CB8AC3E}">
        <p14:creationId xmlns:p14="http://schemas.microsoft.com/office/powerpoint/2010/main" val="3838282375"/>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297" tIns="54144" rIns="108297" bIns="54144" anchor="ctr"/>
          <a:lstStyle/>
          <a:p>
            <a:pPr algn="ctr">
              <a:defRPr/>
            </a:pPr>
            <a:r>
              <a:rPr lang="en-US" sz="3299" dirty="0">
                <a:solidFill>
                  <a:prstClr val="white"/>
                </a:solidFill>
              </a:rPr>
              <a:t> </a:t>
            </a:r>
            <a:endParaRPr lang="th-TH" sz="3299" dirty="0">
              <a:solidFill>
                <a:prstClr val="white"/>
              </a:solidFill>
            </a:endParaRPr>
          </a:p>
        </p:txBody>
      </p:sp>
      <p:sp>
        <p:nvSpPr>
          <p:cNvPr id="18" name="Subtitle 2"/>
          <p:cNvSpPr>
            <a:spLocks noGrp="1"/>
          </p:cNvSpPr>
          <p:nvPr>
            <p:ph type="subTitle" idx="1"/>
          </p:nvPr>
        </p:nvSpPr>
        <p:spPr>
          <a:xfrm>
            <a:off x="660338" y="1978621"/>
            <a:ext cx="10769700" cy="3448055"/>
          </a:xfrm>
          <a:prstGeom prst="rect">
            <a:avLst/>
          </a:prstGeom>
        </p:spPr>
        <p:txBody>
          <a:bodyPr lIns="108322" tIns="54157" rIns="108322" bIns="54157">
            <a:normAutofit/>
          </a:bodyPr>
          <a:lstStyle>
            <a:lvl1pPr marL="633737" marR="0" indent="-633737" algn="l" defTabSz="1086416" rtl="0" eaLnBrk="1" fontAlgn="auto" latinLnBrk="0" hangingPunct="1">
              <a:lnSpc>
                <a:spcPct val="150000"/>
              </a:lnSpc>
              <a:spcBef>
                <a:spcPct val="20000"/>
              </a:spcBef>
              <a:spcAft>
                <a:spcPts val="0"/>
              </a:spcAft>
              <a:buClrTx/>
              <a:buSzPct val="250000"/>
              <a:buFontTx/>
              <a:buBlip>
                <a:blip r:embed="rId2"/>
              </a:buBlip>
              <a:tabLst/>
              <a:defRPr sz="2100" b="1">
                <a:solidFill>
                  <a:schemeClr val="tx1"/>
                </a:solidFill>
              </a:defRPr>
            </a:lvl1pPr>
            <a:lvl2pPr marL="543206" indent="0" algn="ctr">
              <a:buNone/>
              <a:defRPr>
                <a:solidFill>
                  <a:schemeClr val="tx1">
                    <a:tint val="75000"/>
                  </a:schemeClr>
                </a:solidFill>
              </a:defRPr>
            </a:lvl2pPr>
            <a:lvl3pPr marL="1086416" indent="0" algn="ctr">
              <a:buNone/>
              <a:defRPr>
                <a:solidFill>
                  <a:schemeClr val="tx1">
                    <a:tint val="75000"/>
                  </a:schemeClr>
                </a:solidFill>
              </a:defRPr>
            </a:lvl3pPr>
            <a:lvl4pPr marL="1629607" indent="0" algn="ctr">
              <a:buNone/>
              <a:defRPr>
                <a:solidFill>
                  <a:schemeClr val="tx1">
                    <a:tint val="75000"/>
                  </a:schemeClr>
                </a:solidFill>
              </a:defRPr>
            </a:lvl4pPr>
            <a:lvl5pPr marL="2172808" indent="0" algn="ctr">
              <a:buNone/>
              <a:defRPr>
                <a:solidFill>
                  <a:schemeClr val="tx1">
                    <a:tint val="75000"/>
                  </a:schemeClr>
                </a:solidFill>
              </a:defRPr>
            </a:lvl5pPr>
            <a:lvl6pPr marL="2716008" indent="0" algn="ctr">
              <a:buNone/>
              <a:defRPr>
                <a:solidFill>
                  <a:schemeClr val="tx1">
                    <a:tint val="75000"/>
                  </a:schemeClr>
                </a:solidFill>
              </a:defRPr>
            </a:lvl6pPr>
            <a:lvl7pPr marL="3259218" indent="0" algn="ctr">
              <a:buNone/>
              <a:defRPr>
                <a:solidFill>
                  <a:schemeClr val="tx1">
                    <a:tint val="75000"/>
                  </a:schemeClr>
                </a:solidFill>
              </a:defRPr>
            </a:lvl7pPr>
            <a:lvl8pPr marL="3802411" indent="0" algn="ctr">
              <a:buNone/>
              <a:defRPr>
                <a:solidFill>
                  <a:schemeClr val="tx1">
                    <a:tint val="75000"/>
                  </a:schemeClr>
                </a:solidFill>
              </a:defRPr>
            </a:lvl8pPr>
            <a:lvl9pPr marL="4345621" indent="0" algn="ctr">
              <a:buNone/>
              <a:defRPr>
                <a:solidFill>
                  <a:schemeClr val="tx1">
                    <a:tint val="75000"/>
                  </a:schemeClr>
                </a:solidFill>
              </a:defRPr>
            </a:lvl9pPr>
          </a:lstStyle>
          <a:p>
            <a:pPr lvl="0"/>
            <a:r>
              <a:rPr lang="en-US" noProof="0" dirty="0"/>
              <a:t>Click to edit Master subtitle style</a:t>
            </a:r>
            <a:endParaRPr lang="th-TH" noProof="0" dirty="0"/>
          </a:p>
        </p:txBody>
      </p:sp>
      <p:sp>
        <p:nvSpPr>
          <p:cNvPr id="10" name="Title 25"/>
          <p:cNvSpPr>
            <a:spLocks noGrp="1"/>
          </p:cNvSpPr>
          <p:nvPr>
            <p:ph type="title"/>
          </p:nvPr>
        </p:nvSpPr>
        <p:spPr>
          <a:xfrm>
            <a:off x="226475" y="1571943"/>
            <a:ext cx="11203562" cy="504000"/>
          </a:xfrm>
          <a:prstGeom prst="rect">
            <a:avLst/>
          </a:prstGeom>
        </p:spPr>
        <p:txBody>
          <a:bodyPr lIns="108322" tIns="54157" rIns="108322" bIns="54157">
            <a:noAutofit/>
          </a:bodyPr>
          <a:lstStyle>
            <a:lvl1pPr algn="l">
              <a:defRPr sz="2899" b="1">
                <a:solidFill>
                  <a:srgbClr val="C00000"/>
                </a:solidFill>
              </a:defRPr>
            </a:lvl1pPr>
          </a:lstStyle>
          <a:p>
            <a:r>
              <a:rPr lang="en-US" dirty="0"/>
              <a:t>Click to edit Master title style</a:t>
            </a:r>
            <a:endParaRPr lang="th-TH" dirty="0"/>
          </a:p>
        </p:txBody>
      </p:sp>
      <p:sp>
        <p:nvSpPr>
          <p:cNvPr id="13" name="Text Placeholder 20"/>
          <p:cNvSpPr>
            <a:spLocks noGrp="1"/>
          </p:cNvSpPr>
          <p:nvPr>
            <p:ph type="body" sz="quarter" idx="14"/>
          </p:nvPr>
        </p:nvSpPr>
        <p:spPr>
          <a:xfrm>
            <a:off x="660678" y="5429595"/>
            <a:ext cx="10198196" cy="1288803"/>
          </a:xfrm>
          <a:prstGeom prst="rect">
            <a:avLst/>
          </a:prstGeom>
        </p:spPr>
        <p:txBody>
          <a:bodyPr lIns="108322" tIns="54157" rIns="108322" bIns="54157"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5F33EF5D-8EF8-4C5B-820C-10BADD313DE1}"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279078429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297" tIns="54144" rIns="108297" bIns="54144" anchor="ctr"/>
          <a:lstStyle/>
          <a:p>
            <a:pPr algn="ctr">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43"/>
            <a:ext cx="11203562" cy="504000"/>
          </a:xfrm>
          <a:prstGeom prst="rect">
            <a:avLst/>
          </a:prstGeom>
        </p:spPr>
        <p:txBody>
          <a:bodyPr lIns="108322" tIns="54157" rIns="108322" bIns="54157">
            <a:noAutofit/>
          </a:bodyPr>
          <a:lstStyle>
            <a:lvl1pPr algn="l">
              <a:defRPr sz="2899"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lIns="108322" tIns="54157" rIns="108322" bIns="54157">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678" y="5429595"/>
            <a:ext cx="10198196" cy="1288803"/>
          </a:xfrm>
          <a:prstGeom prst="rect">
            <a:avLst/>
          </a:prstGeom>
        </p:spPr>
        <p:txBody>
          <a:bodyPr lIns="108322" tIns="54157" rIns="108322" bIns="54157"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964765485"/>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297" tIns="54144" rIns="108297" bIns="54144" anchor="ctr"/>
          <a:lstStyle/>
          <a:p>
            <a:pPr algn="ctr">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43"/>
            <a:ext cx="11203562" cy="504000"/>
          </a:xfrm>
          <a:prstGeom prst="rect">
            <a:avLst/>
          </a:prstGeom>
        </p:spPr>
        <p:txBody>
          <a:bodyPr lIns="108322" tIns="54157" rIns="108322" bIns="54157">
            <a:noAutofit/>
          </a:bodyPr>
          <a:lstStyle>
            <a:lvl1pPr algn="l">
              <a:defRPr sz="2899"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640" y="1978289"/>
            <a:ext cx="5280000" cy="3448056"/>
          </a:xfrm>
          <a:prstGeom prst="rect">
            <a:avLst/>
          </a:prstGeom>
        </p:spPr>
        <p:txBody>
          <a:bodyPr lIns="108322" tIns="54157" rIns="108322" bIns="54157">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9" y="1978289"/>
            <a:ext cx="5280000" cy="3448056"/>
          </a:xfrm>
          <a:prstGeom prst="rect">
            <a:avLst/>
          </a:prstGeom>
        </p:spPr>
        <p:txBody>
          <a:bodyPr lIns="108322" tIns="54157" rIns="108322" bIns="54157">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678" y="5429595"/>
            <a:ext cx="10198196" cy="1288803"/>
          </a:xfrm>
          <a:prstGeom prst="rect">
            <a:avLst/>
          </a:prstGeom>
        </p:spPr>
        <p:txBody>
          <a:bodyPr lIns="108322" tIns="54157" rIns="108322" bIns="54157"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28001396"/>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297" tIns="54144" rIns="108297" bIns="54144" anchor="ctr"/>
          <a:lstStyle/>
          <a:p>
            <a:pPr algn="ctr">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43"/>
            <a:ext cx="11203562" cy="504000"/>
          </a:xfrm>
          <a:prstGeom prst="rect">
            <a:avLst/>
          </a:prstGeom>
        </p:spPr>
        <p:txBody>
          <a:bodyPr lIns="108322" tIns="54157" rIns="108322" bIns="54157">
            <a:noAutofit/>
          </a:bodyPr>
          <a:lstStyle>
            <a:lvl1pPr algn="l">
              <a:defRPr sz="2899"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640" y="2500636"/>
            <a:ext cx="5280000" cy="2926039"/>
          </a:xfrm>
          <a:prstGeom prst="rect">
            <a:avLst/>
          </a:prstGeom>
        </p:spPr>
        <p:txBody>
          <a:bodyPr lIns="108322" tIns="54157" rIns="108322" bIns="54157">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640" y="1978289"/>
            <a:ext cx="5280000" cy="522000"/>
          </a:xfrm>
          <a:prstGeom prst="rect">
            <a:avLst/>
          </a:prstGeom>
        </p:spPr>
        <p:txBody>
          <a:bodyPr lIns="108322" tIns="54157" rIns="108322" bIns="54157"/>
          <a:lstStyle>
            <a:lvl1pPr>
              <a:buFontTx/>
              <a:buNone/>
              <a:defRPr sz="2100" b="1"/>
            </a:lvl1pPr>
            <a:lvl2pPr>
              <a:defRPr sz="2100" b="1"/>
            </a:lvl2pPr>
            <a:lvl3pPr>
              <a:defRPr sz="2100" b="1"/>
            </a:lvl3pPr>
            <a:lvl4pPr>
              <a:defRPr sz="2100" b="1"/>
            </a:lvl4pPr>
            <a:lvl5pPr>
              <a:defRPr sz="21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9" y="2500636"/>
            <a:ext cx="5280000" cy="2926039"/>
          </a:xfrm>
          <a:prstGeom prst="rect">
            <a:avLst/>
          </a:prstGeom>
        </p:spPr>
        <p:txBody>
          <a:bodyPr lIns="108322" tIns="54157" rIns="108322" bIns="54157">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9" y="1978289"/>
            <a:ext cx="5280000" cy="522000"/>
          </a:xfrm>
          <a:prstGeom prst="rect">
            <a:avLst/>
          </a:prstGeom>
        </p:spPr>
        <p:txBody>
          <a:bodyPr lIns="108322" tIns="54157" rIns="108322" bIns="54157"/>
          <a:lstStyle>
            <a:lvl1pPr>
              <a:buFontTx/>
              <a:buNone/>
              <a:defRPr sz="2100" b="1"/>
            </a:lvl1pPr>
            <a:lvl2pPr>
              <a:defRPr sz="2100" b="1"/>
            </a:lvl2pPr>
            <a:lvl3pPr>
              <a:defRPr sz="2100" b="1"/>
            </a:lvl3pPr>
            <a:lvl4pPr>
              <a:defRPr sz="2100" b="1"/>
            </a:lvl4pPr>
            <a:lvl5pPr>
              <a:defRPr sz="21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678" y="5429595"/>
            <a:ext cx="10198196" cy="1288803"/>
          </a:xfrm>
          <a:prstGeom prst="rect">
            <a:avLst/>
          </a:prstGeom>
        </p:spPr>
        <p:txBody>
          <a:bodyPr lIns="108322" tIns="54157" rIns="108322" bIns="54157"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499943"/>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297" tIns="54144" rIns="108297" bIns="54144" anchor="ctr"/>
          <a:lstStyle/>
          <a:p>
            <a:pPr algn="ctr">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475" y="1571943"/>
            <a:ext cx="11203562" cy="504000"/>
          </a:xfrm>
          <a:prstGeom prst="rect">
            <a:avLst/>
          </a:prstGeom>
        </p:spPr>
        <p:txBody>
          <a:bodyPr lIns="108322" tIns="54157" rIns="108322" bIns="54157">
            <a:noAutofit/>
          </a:bodyPr>
          <a:lstStyle>
            <a:lvl1pPr algn="l">
              <a:defRPr sz="2899"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2793692741"/>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solidFill>
                  <a:prstClr val="black">
                    <a:tint val="75000"/>
                  </a:prstClr>
                </a:solidFill>
              </a:rPr>
              <a:pPr>
                <a:defRPr/>
              </a:pPr>
              <a:t>‹#›</a:t>
            </a:fld>
            <a:endParaRPr lang="th-TH" dirty="0">
              <a:solidFill>
                <a:prstClr val="black">
                  <a:tint val="75000"/>
                </a:prstClr>
              </a:solidFill>
            </a:endParaRPr>
          </a:p>
        </p:txBody>
      </p:sp>
    </p:spTree>
    <p:extLst>
      <p:ext uri="{BB962C8B-B14F-4D97-AF65-F5344CB8AC3E}">
        <p14:creationId xmlns:p14="http://schemas.microsoft.com/office/powerpoint/2010/main" val="4092844074"/>
      </p:ext>
    </p:extLst>
  </p:cSld>
  <p:clrMapOvr>
    <a:overrideClrMapping bg1="lt1" tx1="dk1" bg2="lt2" tx2="dk2" accent1="accent1" accent2="accent2" accent3="accent3" accent4="accent4" accent5="accent5" accent6="accent6" hlink="hlink" folHlink="folHlink"/>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304"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108297" tIns="54144" rIns="108297" bIns="54144" anchor="ctr"/>
          <a:lstStyle/>
          <a:p>
            <a:pPr algn="ctr">
              <a:defRPr/>
            </a:pPr>
            <a:r>
              <a:rPr lang="en-US" sz="3299" dirty="0">
                <a:solidFill>
                  <a:prstClr val="white"/>
                </a:solidFill>
              </a:rPr>
              <a:t> </a:t>
            </a:r>
            <a:endParaRPr lang="th-TH" sz="3299" dirty="0">
              <a:solidFill>
                <a:prstClr val="white"/>
              </a:solidFill>
            </a:endParaRPr>
          </a:p>
        </p:txBody>
      </p:sp>
      <p:sp>
        <p:nvSpPr>
          <p:cNvPr id="10" name="Title 25"/>
          <p:cNvSpPr>
            <a:spLocks noGrp="1"/>
          </p:cNvSpPr>
          <p:nvPr>
            <p:ph type="title"/>
          </p:nvPr>
        </p:nvSpPr>
        <p:spPr>
          <a:xfrm>
            <a:off x="226778" y="1571612"/>
            <a:ext cx="4440765" cy="1214446"/>
          </a:xfrm>
          <a:prstGeom prst="rect">
            <a:avLst/>
          </a:prstGeom>
        </p:spPr>
        <p:txBody>
          <a:bodyPr lIns="108322" tIns="54157" rIns="108322" bIns="54157">
            <a:noAutofit/>
          </a:bodyPr>
          <a:lstStyle>
            <a:lvl1pPr algn="l">
              <a:defRPr sz="2899"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3" y="1571612"/>
            <a:ext cx="6572296" cy="3854733"/>
          </a:xfrm>
          <a:prstGeom prst="rect">
            <a:avLst/>
          </a:prstGeom>
        </p:spPr>
        <p:txBody>
          <a:bodyPr lIns="108322" tIns="54157" rIns="108322" bIns="54157">
            <a:normAutofit/>
          </a:bodyPr>
          <a:lstStyle>
            <a:lvl1pPr>
              <a:buFontTx/>
              <a:buNone/>
              <a:defRPr sz="2100" b="1"/>
            </a:lvl1pPr>
            <a:lvl2pPr>
              <a:buFontTx/>
              <a:buNone/>
              <a:defRPr sz="2100" b="1"/>
            </a:lvl2pPr>
            <a:lvl3pPr>
              <a:buFontTx/>
              <a:buNone/>
              <a:defRPr sz="2100" b="1"/>
            </a:lvl3pPr>
            <a:lvl4pPr>
              <a:buFontTx/>
              <a:buNone/>
              <a:defRPr sz="2100" b="1"/>
            </a:lvl4pPr>
            <a:lvl5pPr>
              <a:buFontTx/>
              <a:buNone/>
              <a:defRPr sz="21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5" y="2857496"/>
            <a:ext cx="4006906" cy="2571768"/>
          </a:xfrm>
          <a:prstGeom prst="rect">
            <a:avLst/>
          </a:prstGeom>
        </p:spPr>
        <p:txBody>
          <a:bodyPr lIns="108322" tIns="54157" rIns="108322" bIns="54157"/>
          <a:lstStyle>
            <a:lvl1pPr>
              <a:buFontTx/>
              <a:buNone/>
              <a:defRPr sz="2100"/>
            </a:lvl1pPr>
            <a:lvl2pPr>
              <a:defRPr sz="2100"/>
            </a:lvl2pPr>
            <a:lvl3pPr>
              <a:defRPr sz="2100"/>
            </a:lvl3pPr>
            <a:lvl4pPr>
              <a:defRPr sz="2100"/>
            </a:lvl4pPr>
            <a:lvl5pPr>
              <a:defRPr sz="2100"/>
            </a:lvl5pPr>
          </a:lstStyle>
          <a:p>
            <a:pPr lvl="0"/>
            <a:r>
              <a:rPr lang="en-US"/>
              <a:t>Click to edit Master text styles</a:t>
            </a:r>
          </a:p>
        </p:txBody>
      </p:sp>
      <p:sp>
        <p:nvSpPr>
          <p:cNvPr id="12" name="Text Placeholder 20"/>
          <p:cNvSpPr>
            <a:spLocks noGrp="1"/>
          </p:cNvSpPr>
          <p:nvPr>
            <p:ph type="body" sz="quarter" idx="14"/>
          </p:nvPr>
        </p:nvSpPr>
        <p:spPr>
          <a:xfrm>
            <a:off x="660678" y="5429595"/>
            <a:ext cx="10198196" cy="1288803"/>
          </a:xfrm>
          <a:prstGeom prst="rect">
            <a:avLst/>
          </a:prstGeom>
        </p:spPr>
        <p:txBody>
          <a:bodyPr lIns="108322" tIns="54157" rIns="108322" bIns="54157"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3363345222"/>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660337" y="5929330"/>
            <a:ext cx="10198197" cy="788737"/>
          </a:xfrm>
          <a:prstGeom prst="rect">
            <a:avLst/>
          </a:prstGeom>
        </p:spPr>
        <p:txBody>
          <a:bodyPr lIns="108322" tIns="54157" rIns="108322" bIns="54157" anchor="b" anchorCtr="0">
            <a:normAutofit/>
          </a:bodyPr>
          <a:lstStyle>
            <a:lvl1pPr marL="0" indent="0">
              <a:buNone/>
              <a:defRPr sz="1100">
                <a:latin typeface="Arial" pitchFamily="34" charset="0"/>
              </a:defRPr>
            </a:lvl1pPr>
            <a:lvl2pPr>
              <a:defRPr sz="800"/>
            </a:lvl2pPr>
            <a:lvl3pPr>
              <a:defRPr sz="800"/>
            </a:lvl3pPr>
            <a:lvl4pPr>
              <a:defRPr sz="800"/>
            </a:lvl4pPr>
            <a:lvl5pPr>
              <a:defRPr sz="800"/>
            </a:lvl5pPr>
          </a:lstStyle>
          <a:p>
            <a:endParaRPr lang="en-US" dirty="0"/>
          </a:p>
        </p:txBody>
      </p:sp>
      <p:sp>
        <p:nvSpPr>
          <p:cNvPr id="7" name="Content Placeholder 27"/>
          <p:cNvSpPr>
            <a:spLocks noGrp="1"/>
          </p:cNvSpPr>
          <p:nvPr>
            <p:ph sz="quarter" idx="15"/>
          </p:nvPr>
        </p:nvSpPr>
        <p:spPr>
          <a:xfrm>
            <a:off x="660338" y="1571612"/>
            <a:ext cx="10769700" cy="4000528"/>
          </a:xfrm>
          <a:prstGeom prst="rect">
            <a:avLst/>
          </a:prstGeom>
        </p:spPr>
        <p:txBody>
          <a:bodyPr lIns="108322" tIns="54157" rIns="108322" bIns="54157">
            <a:normAutofit/>
          </a:bodyPr>
          <a:lstStyle>
            <a:lvl1pPr>
              <a:buFontTx/>
              <a:buNone/>
              <a:defRPr sz="2100" b="1"/>
            </a:lvl1pPr>
            <a:lvl2pPr>
              <a:defRPr sz="2100" b="1"/>
            </a:lvl2pPr>
            <a:lvl3pPr>
              <a:defRPr sz="2100" b="1"/>
            </a:lvl3pPr>
            <a:lvl4pPr>
              <a:defRPr sz="2100" b="1"/>
            </a:lvl4pPr>
            <a:lvl5pPr>
              <a:defRPr sz="2100" b="1"/>
            </a:lvl5pPr>
          </a:lstStyle>
          <a:p>
            <a:pPr lvl="0"/>
            <a:r>
              <a:rPr lang="en-US" dirty="0"/>
              <a:t>Click to edit Master text </a:t>
            </a:r>
          </a:p>
        </p:txBody>
      </p:sp>
      <p:sp>
        <p:nvSpPr>
          <p:cNvPr id="8" name="Text Placeholder 16"/>
          <p:cNvSpPr>
            <a:spLocks noGrp="1"/>
          </p:cNvSpPr>
          <p:nvPr>
            <p:ph type="body" sz="quarter" idx="18"/>
          </p:nvPr>
        </p:nvSpPr>
        <p:spPr>
          <a:xfrm>
            <a:off x="660333" y="5572140"/>
            <a:ext cx="10769704" cy="357190"/>
          </a:xfrm>
          <a:prstGeom prst="rect">
            <a:avLst/>
          </a:prstGeom>
        </p:spPr>
        <p:txBody>
          <a:bodyPr lIns="108322" tIns="54157" rIns="108322" bIns="54157"/>
          <a:lstStyle>
            <a:lvl1pPr algn="ctr">
              <a:buFontTx/>
              <a:buNone/>
              <a:defRPr sz="2100" b="1"/>
            </a:lvl1pPr>
            <a:lvl2pPr>
              <a:defRPr sz="2100"/>
            </a:lvl2pPr>
            <a:lvl3pPr>
              <a:defRPr sz="2100"/>
            </a:lvl3pPr>
            <a:lvl4pPr>
              <a:defRPr sz="2100"/>
            </a:lvl4pPr>
            <a:lvl5pPr>
              <a:defRPr sz="2100"/>
            </a:lvl5pPr>
          </a:lstStyle>
          <a:p>
            <a:pPr lvl="0"/>
            <a:r>
              <a:rPr lang="en-US"/>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6A6B1659-E632-4C0B-B3D3-684CE69053AB}" type="slidenum">
              <a:rPr lang="th-TH">
                <a:solidFill>
                  <a:prstClr val="black">
                    <a:tint val="75000"/>
                  </a:prstClr>
                </a:solidFill>
              </a:rPr>
              <a:pPr>
                <a:defRPr/>
              </a:pPr>
              <a:t>‹#›</a:t>
            </a:fld>
            <a:endParaRPr lang="th-TH">
              <a:solidFill>
                <a:prstClr val="black">
                  <a:tint val="75000"/>
                </a:prstClr>
              </a:solidFill>
            </a:endParaRPr>
          </a:p>
        </p:txBody>
      </p:sp>
    </p:spTree>
    <p:extLst>
      <p:ext uri="{BB962C8B-B14F-4D97-AF65-F5344CB8AC3E}">
        <p14:creationId xmlns:p14="http://schemas.microsoft.com/office/powerpoint/2010/main" val="170362270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t> </a:t>
            </a:r>
            <a:endParaRPr lang="th-TH" sz="1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4" name="Content Placeholder 27"/>
          <p:cNvSpPr>
            <a:spLocks noGrp="1"/>
          </p:cNvSpPr>
          <p:nvPr>
            <p:ph sz="quarter" idx="13"/>
          </p:nvPr>
        </p:nvSpPr>
        <p:spPr>
          <a:xfrm>
            <a:off x="660338" y="1978289"/>
            <a:ext cx="107697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7"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6" name="Slide Number Placeholder 5"/>
          <p:cNvSpPr>
            <a:spLocks noGrp="1"/>
          </p:cNvSpPr>
          <p:nvPr>
            <p:ph type="sldNum" sz="quarter" idx="15"/>
          </p:nvPr>
        </p:nvSpPr>
        <p:spPr/>
        <p:txBody>
          <a:bodyPr/>
          <a:lstStyle>
            <a:lvl1pPr>
              <a:defRPr/>
            </a:lvl1pPr>
          </a:lstStyle>
          <a:p>
            <a:pPr>
              <a:defRPr/>
            </a:pPr>
            <a:fld id="{BBD908D5-13FD-43D1-B0A0-013BE8029CAA}" type="slidenum">
              <a:rPr lang="th-TH"/>
              <a:pPr>
                <a:defRPr/>
              </a:pPr>
              <a:t>‹#›</a:t>
            </a:fld>
            <a:endParaRPr lang="th-TH"/>
          </a:p>
        </p:txBody>
      </p:sp>
    </p:spTree>
    <p:extLst>
      <p:ext uri="{BB962C8B-B14F-4D97-AF65-F5344CB8AC3E}">
        <p14:creationId xmlns:p14="http://schemas.microsoft.com/office/powerpoint/2010/main" val="1572243172"/>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t> </a:t>
            </a:r>
            <a:endParaRPr lang="th-TH" sz="1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7" name="Content Placeholder 27"/>
          <p:cNvSpPr>
            <a:spLocks noGrp="1"/>
          </p:cNvSpPr>
          <p:nvPr>
            <p:ph sz="quarter" idx="16"/>
          </p:nvPr>
        </p:nvSpPr>
        <p:spPr>
          <a:xfrm>
            <a:off x="660335"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9" name="Content Placeholder 27"/>
          <p:cNvSpPr>
            <a:spLocks noGrp="1"/>
          </p:cNvSpPr>
          <p:nvPr>
            <p:ph sz="quarter" idx="17"/>
          </p:nvPr>
        </p:nvSpPr>
        <p:spPr>
          <a:xfrm>
            <a:off x="6150037" y="1978289"/>
            <a:ext cx="528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8" name="Slide Number Placeholder 5"/>
          <p:cNvSpPr>
            <a:spLocks noGrp="1"/>
          </p:cNvSpPr>
          <p:nvPr>
            <p:ph type="sldNum" sz="quarter" idx="18"/>
          </p:nvPr>
        </p:nvSpPr>
        <p:spPr/>
        <p:txBody>
          <a:bodyPr/>
          <a:lstStyle>
            <a:lvl1pPr>
              <a:defRPr/>
            </a:lvl1pPr>
          </a:lstStyle>
          <a:p>
            <a:pPr>
              <a:defRPr/>
            </a:pPr>
            <a:fld id="{AC698CBF-1CBC-4397-BC99-31F4C3C2B059}" type="slidenum">
              <a:rPr lang="th-TH"/>
              <a:pPr>
                <a:defRPr/>
              </a:pPr>
              <a:t>‹#›</a:t>
            </a:fld>
            <a:endParaRPr lang="th-TH"/>
          </a:p>
        </p:txBody>
      </p:sp>
    </p:spTree>
    <p:extLst>
      <p:ext uri="{BB962C8B-B14F-4D97-AF65-F5344CB8AC3E}">
        <p14:creationId xmlns:p14="http://schemas.microsoft.com/office/powerpoint/2010/main" val="169612971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t> </a:t>
            </a:r>
            <a:endParaRPr lang="th-TH" sz="1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12" name="Content Placeholder 27"/>
          <p:cNvSpPr>
            <a:spLocks noGrp="1"/>
          </p:cNvSpPr>
          <p:nvPr>
            <p:ph sz="quarter" idx="18"/>
          </p:nvPr>
        </p:nvSpPr>
        <p:spPr>
          <a:xfrm>
            <a:off x="660335"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4" name="Text Placeholder 13"/>
          <p:cNvSpPr>
            <a:spLocks noGrp="1"/>
          </p:cNvSpPr>
          <p:nvPr>
            <p:ph type="body" sz="quarter" idx="19"/>
          </p:nvPr>
        </p:nvSpPr>
        <p:spPr>
          <a:xfrm>
            <a:off x="660335"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8" name="Content Placeholder 27"/>
          <p:cNvSpPr>
            <a:spLocks noGrp="1"/>
          </p:cNvSpPr>
          <p:nvPr>
            <p:ph sz="quarter" idx="20"/>
          </p:nvPr>
        </p:nvSpPr>
        <p:spPr>
          <a:xfrm>
            <a:off x="6150037" y="2500305"/>
            <a:ext cx="528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9" name="Text Placeholder 13"/>
          <p:cNvSpPr>
            <a:spLocks noGrp="1"/>
          </p:cNvSpPr>
          <p:nvPr>
            <p:ph type="body" sz="quarter" idx="21"/>
          </p:nvPr>
        </p:nvSpPr>
        <p:spPr>
          <a:xfrm>
            <a:off x="6150037" y="1978289"/>
            <a:ext cx="528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a:t>Click to edit Master text</a:t>
            </a:r>
            <a:endParaRPr lang="th-TH" dirty="0"/>
          </a:p>
        </p:txBody>
      </p:sp>
      <p:sp>
        <p:nvSpPr>
          <p:cNvPr id="13"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9" name="Slide Number Placeholder 5"/>
          <p:cNvSpPr>
            <a:spLocks noGrp="1"/>
          </p:cNvSpPr>
          <p:nvPr>
            <p:ph type="sldNum" sz="quarter" idx="22"/>
          </p:nvPr>
        </p:nvSpPr>
        <p:spPr/>
        <p:txBody>
          <a:bodyPr/>
          <a:lstStyle>
            <a:lvl1pPr>
              <a:defRPr/>
            </a:lvl1pPr>
          </a:lstStyle>
          <a:p>
            <a:pPr>
              <a:defRPr/>
            </a:pPr>
            <a:fld id="{07E4F85D-629C-46AF-AB04-953180598C56}" type="slidenum">
              <a:rPr lang="th-TH"/>
              <a:pPr>
                <a:defRPr/>
              </a:pPr>
              <a:t>‹#›</a:t>
            </a:fld>
            <a:endParaRPr lang="th-TH"/>
          </a:p>
        </p:txBody>
      </p:sp>
    </p:spTree>
    <p:extLst>
      <p:ext uri="{BB962C8B-B14F-4D97-AF65-F5344CB8AC3E}">
        <p14:creationId xmlns:p14="http://schemas.microsoft.com/office/powerpoint/2010/main" val="2343254593"/>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t> </a:t>
            </a:r>
            <a:endParaRPr lang="th-TH" sz="1800" dirty="0"/>
          </a:p>
        </p:txBody>
      </p:sp>
      <p:sp>
        <p:nvSpPr>
          <p:cNvPr id="10" name="Title 25"/>
          <p:cNvSpPr>
            <a:spLocks noGrp="1"/>
          </p:cNvSpPr>
          <p:nvPr>
            <p:ph type="title"/>
          </p:nvPr>
        </p:nvSpPr>
        <p:spPr>
          <a:xfrm>
            <a:off x="226475" y="1571612"/>
            <a:ext cx="11203563" cy="504000"/>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9D28C68A-2064-4B7C-AFCD-A80A23DCD611}" type="slidenum">
              <a:rPr lang="th-TH"/>
              <a:pPr>
                <a:defRPr/>
              </a:pPr>
              <a:t>‹#›</a:t>
            </a:fld>
            <a:endParaRPr lang="th-TH" dirty="0"/>
          </a:p>
        </p:txBody>
      </p:sp>
    </p:spTree>
    <p:extLst>
      <p:ext uri="{BB962C8B-B14F-4D97-AF65-F5344CB8AC3E}">
        <p14:creationId xmlns:p14="http://schemas.microsoft.com/office/powerpoint/2010/main" val="365526786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C8591CDF-D0D6-4106-8F3B-F8E75BD2E1EF}" type="slidenum">
              <a:rPr lang="th-TH"/>
              <a:pPr>
                <a:defRPr/>
              </a:pPr>
              <a:t>‹#›</a:t>
            </a:fld>
            <a:endParaRPr lang="th-TH" dirty="0"/>
          </a:p>
        </p:txBody>
      </p:sp>
    </p:spTree>
    <p:extLst>
      <p:ext uri="{BB962C8B-B14F-4D97-AF65-F5344CB8AC3E}">
        <p14:creationId xmlns:p14="http://schemas.microsoft.com/office/powerpoint/2010/main" val="355153902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239184"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1800" dirty="0"/>
              <a:t> </a:t>
            </a:r>
            <a:endParaRPr lang="th-TH" sz="1800" dirty="0"/>
          </a:p>
        </p:txBody>
      </p:sp>
      <p:sp>
        <p:nvSpPr>
          <p:cNvPr id="10" name="Title 25"/>
          <p:cNvSpPr>
            <a:spLocks noGrp="1"/>
          </p:cNvSpPr>
          <p:nvPr>
            <p:ph type="title"/>
          </p:nvPr>
        </p:nvSpPr>
        <p:spPr>
          <a:xfrm>
            <a:off x="226475" y="1571612"/>
            <a:ext cx="4440765" cy="1214446"/>
          </a:xfrm>
          <a:prstGeom prst="rect">
            <a:avLst/>
          </a:prstGeom>
        </p:spPr>
        <p:txBody>
          <a:bodyPr>
            <a:noAutofit/>
          </a:bodyPr>
          <a:lstStyle>
            <a:lvl1pPr algn="l">
              <a:defRPr sz="2400" b="1">
                <a:solidFill>
                  <a:srgbClr val="C00000"/>
                </a:solidFill>
              </a:defRPr>
            </a:lvl1pPr>
          </a:lstStyle>
          <a:p>
            <a:r>
              <a:rPr lang="en-US" dirty="0"/>
              <a:t>Click to edit Master title style</a:t>
            </a:r>
            <a:endParaRPr lang="th-TH" dirty="0"/>
          </a:p>
        </p:txBody>
      </p:sp>
      <p:sp>
        <p:nvSpPr>
          <p:cNvPr id="9" name="Content Placeholder 27"/>
          <p:cNvSpPr>
            <a:spLocks noGrp="1"/>
          </p:cNvSpPr>
          <p:nvPr>
            <p:ph sz="quarter" idx="17"/>
          </p:nvPr>
        </p:nvSpPr>
        <p:spPr>
          <a:xfrm>
            <a:off x="4857741" y="1571613"/>
            <a:ext cx="6572296"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18" name="Text Placeholder 16"/>
          <p:cNvSpPr>
            <a:spLocks noGrp="1"/>
          </p:cNvSpPr>
          <p:nvPr>
            <p:ph type="body" sz="quarter" idx="18"/>
          </p:nvPr>
        </p:nvSpPr>
        <p:spPr>
          <a:xfrm>
            <a:off x="660334" y="2857496"/>
            <a:ext cx="4006905"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a:t>Click to edit Master text styles</a:t>
            </a:r>
          </a:p>
        </p:txBody>
      </p:sp>
      <p:sp>
        <p:nvSpPr>
          <p:cNvPr id="12" name="Text Placeholder 20"/>
          <p:cNvSpPr>
            <a:spLocks noGrp="1"/>
          </p:cNvSpPr>
          <p:nvPr>
            <p:ph type="body" sz="quarter" idx="14"/>
          </p:nvPr>
        </p:nvSpPr>
        <p:spPr>
          <a:xfrm>
            <a:off x="660338" y="5429265"/>
            <a:ext cx="10198196"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a:p>
        </p:txBody>
      </p:sp>
      <p:sp>
        <p:nvSpPr>
          <p:cNvPr id="7" name="Slide Number Placeholder 5"/>
          <p:cNvSpPr>
            <a:spLocks noGrp="1"/>
          </p:cNvSpPr>
          <p:nvPr>
            <p:ph type="sldNum" sz="quarter" idx="19"/>
          </p:nvPr>
        </p:nvSpPr>
        <p:spPr/>
        <p:txBody>
          <a:bodyPr/>
          <a:lstStyle>
            <a:lvl1pPr>
              <a:defRPr/>
            </a:lvl1pPr>
          </a:lstStyle>
          <a:p>
            <a:pPr>
              <a:defRPr/>
            </a:pPr>
            <a:fld id="{12C67C25-607D-499B-A36D-431ACEA8E546}" type="slidenum">
              <a:rPr lang="th-TH"/>
              <a:pPr>
                <a:defRPr/>
              </a:pPr>
              <a:t>‹#›</a:t>
            </a:fld>
            <a:endParaRPr lang="th-TH"/>
          </a:p>
        </p:txBody>
      </p:sp>
    </p:spTree>
    <p:extLst>
      <p:ext uri="{BB962C8B-B14F-4D97-AF65-F5344CB8AC3E}">
        <p14:creationId xmlns:p14="http://schemas.microsoft.com/office/powerpoint/2010/main" val="427145772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image" Target="../media/image3.png"/><Relationship Id="rId4" Type="http://schemas.openxmlformats.org/officeDocument/2006/relationships/slideLayout" Target="../slideLayouts/slideLayout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3.png"/><Relationship Id="rId5" Type="http://schemas.openxmlformats.org/officeDocument/2006/relationships/slideLayout" Target="../slideLayouts/slideLayout17.xml"/><Relationship Id="rId10" Type="http://schemas.openxmlformats.org/officeDocument/2006/relationships/theme" Target="../theme/theme4.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4.png"/><Relationship Id="rId5" Type="http://schemas.openxmlformats.org/officeDocument/2006/relationships/slideLayout" Target="../slideLayouts/slideLayout26.xml"/><Relationship Id="rId10" Type="http://schemas.openxmlformats.org/officeDocument/2006/relationships/image" Target="../media/image3.png"/><Relationship Id="rId4" Type="http://schemas.openxmlformats.org/officeDocument/2006/relationships/slideLayout" Target="../slideLayouts/slideLayout25.xml"/><Relationship Id="rId9"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4.png"/><Relationship Id="rId5" Type="http://schemas.openxmlformats.org/officeDocument/2006/relationships/slideLayout" Target="../slideLayouts/slideLayout34.xml"/><Relationship Id="rId10" Type="http://schemas.openxmlformats.org/officeDocument/2006/relationships/image" Target="../media/image3.png"/><Relationship Id="rId4" Type="http://schemas.openxmlformats.org/officeDocument/2006/relationships/slideLayout" Target="../slideLayouts/slideLayout33.xml"/><Relationship Id="rId9"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 y="360363"/>
            <a:ext cx="11715751"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dirty="0"/>
          </a:p>
        </p:txBody>
      </p:sp>
      <p:sp>
        <p:nvSpPr>
          <p:cNvPr id="14" name="TextBox 13"/>
          <p:cNvSpPr txBox="1"/>
          <p:nvPr userDrawn="1"/>
        </p:nvSpPr>
        <p:spPr>
          <a:xfrm>
            <a:off x="9340851" y="6508751"/>
            <a:ext cx="22860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mn-cs"/>
            </a:endParaRPr>
          </a:p>
        </p:txBody>
      </p:sp>
      <p:pic>
        <p:nvPicPr>
          <p:cNvPr id="1028" name="Picture 3" descr="color-01.png"/>
          <p:cNvPicPr>
            <a:picLocks noChangeAspect="1"/>
          </p:cNvPicPr>
          <p:nvPr userDrawn="1"/>
        </p:nvPicPr>
        <p:blipFill>
          <a:blip r:embed="rId4" cstate="print">
            <a:extLst>
              <a:ext uri="{28A0092B-C50C-407E-A947-70E740481C1C}">
                <a14:useLocalDpi xmlns:a14="http://schemas.microsoft.com/office/drawing/2010/main" val="0"/>
              </a:ext>
            </a:extLst>
          </a:blip>
          <a:srcRect b="10271"/>
          <a:stretch>
            <a:fillRect/>
          </a:stretch>
        </p:blipFill>
        <p:spPr bwMode="auto">
          <a:xfrm>
            <a:off x="3327401" y="1189038"/>
            <a:ext cx="7488767"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753443"/>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pPr>
                <a:defRPr/>
              </a:pPr>
              <a:t>‹#›</a:t>
            </a:fld>
            <a:endParaRPr lang="th-TH" dirty="0"/>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dirty="0"/>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a:solidFill>
                  <a:schemeClr val="bg1"/>
                </a:solidFill>
              </a:rPr>
              <a:t>HIV and AIDS</a:t>
            </a:r>
            <a:endParaRPr lang="th-TH" sz="3600" b="1">
              <a:solidFill>
                <a:schemeClr val="bg1"/>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schemeClr val="bg1"/>
                </a:solidFill>
                <a:cs typeface="Arial" pitchFamily="34" charset="0"/>
              </a:rPr>
              <a:t>Data Hub for Asia-Pacific</a:t>
            </a:r>
            <a:endParaRPr lang="th-TH" sz="2200" kern="700" dirty="0">
              <a:solidFill>
                <a:schemeClr val="bg1"/>
              </a:solidFill>
              <a:cs typeface="+mn-cs"/>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941641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360363"/>
            <a:ext cx="11715751"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sz="1800" dirty="0">
              <a:solidFill>
                <a:prstClr val="white"/>
              </a:solidFill>
            </a:endParaRPr>
          </a:p>
        </p:txBody>
      </p:sp>
      <p:sp>
        <p:nvSpPr>
          <p:cNvPr id="14" name="TextBox 13"/>
          <p:cNvSpPr txBox="1"/>
          <p:nvPr/>
        </p:nvSpPr>
        <p:spPr>
          <a:xfrm>
            <a:off x="9340851" y="6508751"/>
            <a:ext cx="22860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cs typeface="Arial" pitchFamily="34" charset="0"/>
              </a:rPr>
              <a:t>www.aidsdatahub.org</a:t>
            </a:r>
            <a:endParaRPr lang="th-TH" sz="1200" kern="700" dirty="0">
              <a:solidFill>
                <a:srgbClr val="8782AF"/>
              </a:solidFill>
              <a:cs typeface="Cordia New"/>
            </a:endParaRPr>
          </a:p>
        </p:txBody>
      </p:sp>
      <p:pic>
        <p:nvPicPr>
          <p:cNvPr id="4100"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3327401" y="1189038"/>
            <a:ext cx="7488767"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5226666"/>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1" cstate="print">
            <a:extLst>
              <a:ext uri="{28A0092B-C50C-407E-A947-70E740481C1C}">
                <a14:useLocalDpi xmlns:a14="http://schemas.microsoft.com/office/drawing/2010/main" val="0"/>
              </a:ext>
            </a:extLst>
          </a:blip>
          <a:srcRect r="8307" b="15314"/>
          <a:stretch>
            <a:fillRect/>
          </a:stretch>
        </p:blipFill>
        <p:spPr bwMode="auto">
          <a:xfrm>
            <a:off x="4307418" y="1103314"/>
            <a:ext cx="7884583"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9"/>
            <a:ext cx="723900" cy="365125"/>
          </a:xfrm>
          <a:prstGeom prst="rect">
            <a:avLst/>
          </a:prstGeom>
        </p:spPr>
        <p:txBody>
          <a:bodyPr vert="horz" lIns="91440" tIns="45720" rIns="91440" bIns="45720" rtlCol="0" anchor="b" anchorCtr="0"/>
          <a:lstStyle>
            <a:lvl1pPr algn="r" fontAlgn="auto">
              <a:spcBef>
                <a:spcPts val="0"/>
              </a:spcBef>
              <a:spcAft>
                <a:spcPts val="0"/>
              </a:spcAft>
              <a:defRPr sz="1200">
                <a:solidFill>
                  <a:schemeClr val="tx1">
                    <a:tint val="75000"/>
                  </a:schemeClr>
                </a:solidFill>
                <a:latin typeface="+mn-lt"/>
                <a:cs typeface="+mn-cs"/>
              </a:defRPr>
            </a:lvl1pPr>
          </a:lstStyle>
          <a:p>
            <a:pPr>
              <a:defRPr/>
            </a:pPr>
            <a:fld id="{2037F788-FB31-48BA-8E9B-0E30FE84CCC1}"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userDrawn="1"/>
        </p:nvSpPr>
        <p:spPr>
          <a:xfrm>
            <a:off x="1"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a:defRPr/>
            </a:pPr>
            <a:endParaRPr lang="th-TH" sz="2800" dirty="0">
              <a:solidFill>
                <a:prstClr val="white"/>
              </a:solidFill>
            </a:endParaRPr>
          </a:p>
        </p:txBody>
      </p:sp>
      <p:cxnSp>
        <p:nvCxnSpPr>
          <p:cNvPr id="25" name="Straight Connector 24"/>
          <p:cNvCxnSpPr/>
          <p:nvPr userDrawn="1"/>
        </p:nvCxnSpPr>
        <p:spPr>
          <a:xfrm>
            <a:off x="1" y="124618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2938"/>
            <a:ext cx="4341284"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fontAlgn="base">
              <a:spcBef>
                <a:spcPct val="0"/>
              </a:spcBef>
              <a:spcAft>
                <a:spcPct val="0"/>
              </a:spcAft>
              <a:defRPr/>
            </a:pPr>
            <a:r>
              <a:rPr lang="en-US" sz="3600" b="1">
                <a:solidFill>
                  <a:prstClr val="white"/>
                </a:solidFill>
              </a:rPr>
              <a:t>HIV and AIDS</a:t>
            </a:r>
            <a:endParaRPr lang="th-TH" sz="3600" b="1">
              <a:solidFill>
                <a:prstClr val="white"/>
              </a:solidFill>
            </a:endParaRPr>
          </a:p>
        </p:txBody>
      </p:sp>
      <p:sp>
        <p:nvSpPr>
          <p:cNvPr id="27" name="TextBox 26"/>
          <p:cNvSpPr txBox="1"/>
          <p:nvPr userDrawn="1"/>
        </p:nvSpPr>
        <p:spPr>
          <a:xfrm>
            <a:off x="7147985" y="800100"/>
            <a:ext cx="4948767" cy="438150"/>
          </a:xfrm>
          <a:prstGeom prst="rect">
            <a:avLst/>
          </a:prstGeom>
          <a:noFill/>
        </p:spPr>
        <p:txBody>
          <a:bodyPr lIns="99569" tIns="49785" rIns="99569" bIns="49785">
            <a:spAutoFit/>
          </a:bodyPr>
          <a:lstStyle/>
          <a:p>
            <a:pPr>
              <a:defRPr/>
            </a:pPr>
            <a:r>
              <a:rPr lang="en-US" sz="2200" kern="700" dirty="0">
                <a:solidFill>
                  <a:prstClr val="white"/>
                </a:solidFill>
                <a:cs typeface="Arial" pitchFamily="34" charset="0"/>
              </a:rPr>
              <a:t>Data Hub for Asia-Pacific</a:t>
            </a:r>
            <a:endParaRPr lang="th-TH" sz="2200" kern="700" dirty="0">
              <a:solidFill>
                <a:prstClr val="white"/>
              </a:solidFill>
            </a:endParaRPr>
          </a:p>
        </p:txBody>
      </p:sp>
      <p:pic>
        <p:nvPicPr>
          <p:cNvPr id="2056" name="Picture 10" descr="Unaid logo_approve.png"/>
          <p:cNvPicPr>
            <a:picLocks noChangeAspect="1"/>
          </p:cNvPicPr>
          <p:nvPr userDrawn="1"/>
        </p:nvPicPr>
        <p:blipFill>
          <a:blip r:embed="rId12">
            <a:extLst>
              <a:ext uri="{28A0092B-C50C-407E-A947-70E740481C1C}">
                <a14:useLocalDpi xmlns:a14="http://schemas.microsoft.com/office/drawing/2010/main" val="0"/>
              </a:ext>
            </a:extLst>
          </a:blip>
          <a:srcRect b="15549"/>
          <a:stretch>
            <a:fillRect/>
          </a:stretch>
        </p:blipFill>
        <p:spPr bwMode="auto">
          <a:xfrm>
            <a:off x="67733"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349880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cs typeface="Cordia New" pitchFamily="34" charset="-34"/>
        </a:defRPr>
      </a:lvl2pPr>
      <a:lvl3pPr algn="ctr" rtl="0" eaLnBrk="0" fontAlgn="base" hangingPunct="0">
        <a:spcBef>
          <a:spcPct val="0"/>
        </a:spcBef>
        <a:spcAft>
          <a:spcPct val="0"/>
        </a:spcAft>
        <a:defRPr sz="4400">
          <a:solidFill>
            <a:schemeClr val="tx1"/>
          </a:solidFill>
          <a:latin typeface="Arial" charset="0"/>
          <a:cs typeface="Cordia New" pitchFamily="34" charset="-34"/>
        </a:defRPr>
      </a:lvl3pPr>
      <a:lvl4pPr algn="ctr" rtl="0" eaLnBrk="0" fontAlgn="base" hangingPunct="0">
        <a:spcBef>
          <a:spcPct val="0"/>
        </a:spcBef>
        <a:spcAft>
          <a:spcPct val="0"/>
        </a:spcAft>
        <a:defRPr sz="4400">
          <a:solidFill>
            <a:schemeClr val="tx1"/>
          </a:solidFill>
          <a:latin typeface="Arial" charset="0"/>
          <a:cs typeface="Cordia New" pitchFamily="34" charset="-34"/>
        </a:defRPr>
      </a:lvl4pPr>
      <a:lvl5pPr algn="ctr" rtl="0" eaLnBrk="0" fontAlgn="base" hangingPunct="0">
        <a:spcBef>
          <a:spcPct val="0"/>
        </a:spcBef>
        <a:spcAft>
          <a:spcPct val="0"/>
        </a:spcAft>
        <a:defRPr sz="4400">
          <a:solidFill>
            <a:schemeClr val="tx1"/>
          </a:solidFill>
          <a:latin typeface="Arial" charset="0"/>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userDrawn="1"/>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617"/>
            <a:ext cx="7884582"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8"/>
            <a:ext cx="723900" cy="365125"/>
          </a:xfrm>
          <a:prstGeom prst="rect">
            <a:avLst/>
          </a:prstGeom>
        </p:spPr>
        <p:txBody>
          <a:bodyPr vert="horz" lIns="108850" tIns="54425" rIns="108850" bIns="54425" rtlCol="0" anchor="b" anchorCtr="0"/>
          <a:lstStyle>
            <a:lvl1pPr algn="r" fontAlgn="auto">
              <a:spcBef>
                <a:spcPts val="0"/>
              </a:spcBef>
              <a:spcAft>
                <a:spcPts val="0"/>
              </a:spcAft>
              <a:defRPr sz="1400">
                <a:solidFill>
                  <a:schemeClr val="tx1">
                    <a:tint val="75000"/>
                  </a:schemeClr>
                </a:solidFill>
                <a:latin typeface="+mn-lt"/>
                <a:cs typeface="+mn-cs"/>
              </a:defRPr>
            </a:lvl1pPr>
          </a:lstStyle>
          <a:p>
            <a:pPr defTabSz="914217">
              <a:defRPr/>
            </a:pPr>
            <a:fld id="{2037F788-FB31-48BA-8E9B-0E30FE84CCC1}" type="slidenum">
              <a:rPr lang="th-TH" smtClean="0">
                <a:solidFill>
                  <a:prstClr val="black">
                    <a:tint val="75000"/>
                  </a:prstClr>
                </a:solidFill>
              </a:rPr>
              <a:pPr defTabSz="914217">
                <a:defRPr/>
              </a:pPr>
              <a:t>‹#›</a:t>
            </a:fld>
            <a:endParaRPr lang="th-TH" dirty="0">
              <a:solidFill>
                <a:prstClr val="black">
                  <a:tint val="75000"/>
                </a:prstClr>
              </a:solidFill>
            </a:endParaRPr>
          </a:p>
        </p:txBody>
      </p:sp>
      <p:sp>
        <p:nvSpPr>
          <p:cNvPr id="24" name="Freeform 23"/>
          <p:cNvSpPr/>
          <p:nvPr userDrawn="1"/>
        </p:nvSpPr>
        <p:spPr>
          <a:xfrm>
            <a:off x="0"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118500" tIns="59250" rIns="118500" bIns="59250" anchor="ctr"/>
          <a:lstStyle/>
          <a:p>
            <a:pPr algn="ctr" defTabSz="914217">
              <a:defRPr/>
            </a:pPr>
            <a:endParaRPr lang="th-TH" sz="3299" dirty="0">
              <a:solidFill>
                <a:prstClr val="white"/>
              </a:solidFill>
            </a:endParaRPr>
          </a:p>
        </p:txBody>
      </p:sp>
      <p:cxnSp>
        <p:nvCxnSpPr>
          <p:cNvPr id="25" name="Straight Connector 24"/>
          <p:cNvCxnSpPr/>
          <p:nvPr userDrawn="1"/>
        </p:nvCxnSpPr>
        <p:spPr>
          <a:xfrm>
            <a:off x="0" y="1246492"/>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userDrawn="1"/>
        </p:nvSpPr>
        <p:spPr bwMode="auto">
          <a:xfrm>
            <a:off x="3048001" y="643242"/>
            <a:ext cx="4341284" cy="781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8500" tIns="59250" rIns="118500" bIns="59250">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defTabSz="914217" fontAlgn="base">
              <a:spcBef>
                <a:spcPct val="0"/>
              </a:spcBef>
              <a:spcAft>
                <a:spcPct val="0"/>
              </a:spcAft>
              <a:defRPr/>
            </a:pPr>
            <a:r>
              <a:rPr lang="en-US" sz="4299" b="1">
                <a:solidFill>
                  <a:prstClr val="white"/>
                </a:solidFill>
              </a:rPr>
              <a:t>HIV and AIDS</a:t>
            </a:r>
            <a:endParaRPr lang="th-TH" sz="4299" b="1">
              <a:solidFill>
                <a:prstClr val="white"/>
              </a:solidFill>
            </a:endParaRPr>
          </a:p>
        </p:txBody>
      </p:sp>
      <p:sp>
        <p:nvSpPr>
          <p:cNvPr id="27" name="TextBox 26"/>
          <p:cNvSpPr txBox="1"/>
          <p:nvPr userDrawn="1"/>
        </p:nvSpPr>
        <p:spPr>
          <a:xfrm>
            <a:off x="7147985" y="800403"/>
            <a:ext cx="4948766" cy="519675"/>
          </a:xfrm>
          <a:prstGeom prst="rect">
            <a:avLst/>
          </a:prstGeom>
          <a:noFill/>
        </p:spPr>
        <p:txBody>
          <a:bodyPr lIns="118500" tIns="59250" rIns="118500" bIns="59250">
            <a:spAutoFit/>
          </a:bodyPr>
          <a:lstStyle/>
          <a:p>
            <a:pPr defTabSz="914217">
              <a:defRPr/>
            </a:pPr>
            <a:r>
              <a:rPr lang="en-US" sz="2599" kern="700" dirty="0">
                <a:solidFill>
                  <a:prstClr val="white"/>
                </a:solidFill>
                <a:cs typeface="Arial" pitchFamily="34" charset="0"/>
              </a:rPr>
              <a:t>Data Hub for Asia-Pacific</a:t>
            </a:r>
            <a:endParaRPr lang="th-TH" sz="2599" kern="700" dirty="0">
              <a:solidFill>
                <a:prstClr val="white"/>
              </a:solidFill>
            </a:endParaRPr>
          </a:p>
        </p:txBody>
      </p:sp>
      <p:pic>
        <p:nvPicPr>
          <p:cNvPr id="2056" name="Picture 10" descr="Unaid logo_approve.png"/>
          <p:cNvPicPr>
            <a:picLocks noChangeAspect="1"/>
          </p:cNvPicPr>
          <p:nvPr userDrawn="1"/>
        </p:nvPicPr>
        <p:blipFill>
          <a:blip r:embed="rId11">
            <a:extLst>
              <a:ext uri="{28A0092B-C50C-407E-A947-70E740481C1C}">
                <a14:useLocalDpi xmlns:a14="http://schemas.microsoft.com/office/drawing/2010/main" val="0"/>
              </a:ext>
            </a:extLst>
          </a:blip>
          <a:srcRect b="15549"/>
          <a:stretch>
            <a:fillRect/>
          </a:stretch>
        </p:blipFill>
        <p:spPr bwMode="auto">
          <a:xfrm>
            <a:off x="68036"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935290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Lst>
  <p:hf hdr="0" ftr="0" dt="0"/>
  <p:txStyles>
    <p:titleStyle>
      <a:lvl1pPr algn="ctr" rtl="0" eaLnBrk="0" fontAlgn="base" hangingPunct="0">
        <a:spcBef>
          <a:spcPct val="0"/>
        </a:spcBef>
        <a:spcAft>
          <a:spcPct val="0"/>
        </a:spcAft>
        <a:defRPr sz="5199" kern="1200">
          <a:solidFill>
            <a:schemeClr val="tx1"/>
          </a:solidFill>
          <a:latin typeface="+mj-lt"/>
          <a:ea typeface="+mj-ea"/>
          <a:cs typeface="+mj-cs"/>
        </a:defRPr>
      </a:lvl1pPr>
      <a:lvl2pPr algn="ctr" rtl="0" eaLnBrk="0" fontAlgn="base" hangingPunct="0">
        <a:spcBef>
          <a:spcPct val="0"/>
        </a:spcBef>
        <a:spcAft>
          <a:spcPct val="0"/>
        </a:spcAft>
        <a:defRPr sz="5199">
          <a:solidFill>
            <a:schemeClr val="tx1"/>
          </a:solidFill>
          <a:latin typeface="Arial" charset="0"/>
          <a:cs typeface="Cordia New" pitchFamily="34" charset="-34"/>
        </a:defRPr>
      </a:lvl2pPr>
      <a:lvl3pPr algn="ctr" rtl="0" eaLnBrk="0" fontAlgn="base" hangingPunct="0">
        <a:spcBef>
          <a:spcPct val="0"/>
        </a:spcBef>
        <a:spcAft>
          <a:spcPct val="0"/>
        </a:spcAft>
        <a:defRPr sz="5199">
          <a:solidFill>
            <a:schemeClr val="tx1"/>
          </a:solidFill>
          <a:latin typeface="Arial" charset="0"/>
          <a:cs typeface="Cordia New" pitchFamily="34" charset="-34"/>
        </a:defRPr>
      </a:lvl3pPr>
      <a:lvl4pPr algn="ctr" rtl="0" eaLnBrk="0" fontAlgn="base" hangingPunct="0">
        <a:spcBef>
          <a:spcPct val="0"/>
        </a:spcBef>
        <a:spcAft>
          <a:spcPct val="0"/>
        </a:spcAft>
        <a:defRPr sz="5199">
          <a:solidFill>
            <a:schemeClr val="tx1"/>
          </a:solidFill>
          <a:latin typeface="Arial" charset="0"/>
          <a:cs typeface="Cordia New" pitchFamily="34" charset="-34"/>
        </a:defRPr>
      </a:lvl4pPr>
      <a:lvl5pPr algn="ctr" rtl="0" eaLnBrk="0" fontAlgn="base" hangingPunct="0">
        <a:spcBef>
          <a:spcPct val="0"/>
        </a:spcBef>
        <a:spcAft>
          <a:spcPct val="0"/>
        </a:spcAft>
        <a:defRPr sz="5199">
          <a:solidFill>
            <a:schemeClr val="tx1"/>
          </a:solidFill>
          <a:latin typeface="Arial" charset="0"/>
          <a:cs typeface="Cordia New" pitchFamily="34" charset="-34"/>
        </a:defRPr>
      </a:lvl5pPr>
      <a:lvl6pPr marL="544142" algn="ctr" rtl="0" fontAlgn="base">
        <a:spcBef>
          <a:spcPct val="0"/>
        </a:spcBef>
        <a:spcAft>
          <a:spcPct val="0"/>
        </a:spcAft>
        <a:defRPr sz="5199">
          <a:solidFill>
            <a:schemeClr val="tx1"/>
          </a:solidFill>
          <a:latin typeface="Arial" charset="0"/>
          <a:cs typeface="Cordia New" pitchFamily="34" charset="-34"/>
        </a:defRPr>
      </a:lvl6pPr>
      <a:lvl7pPr marL="1088284" algn="ctr" rtl="0" fontAlgn="base">
        <a:spcBef>
          <a:spcPct val="0"/>
        </a:spcBef>
        <a:spcAft>
          <a:spcPct val="0"/>
        </a:spcAft>
        <a:defRPr sz="5199">
          <a:solidFill>
            <a:schemeClr val="tx1"/>
          </a:solidFill>
          <a:latin typeface="Arial" charset="0"/>
          <a:cs typeface="Cordia New" pitchFamily="34" charset="-34"/>
        </a:defRPr>
      </a:lvl7pPr>
      <a:lvl8pPr marL="1632426" algn="ctr" rtl="0" fontAlgn="base">
        <a:spcBef>
          <a:spcPct val="0"/>
        </a:spcBef>
        <a:spcAft>
          <a:spcPct val="0"/>
        </a:spcAft>
        <a:defRPr sz="5199">
          <a:solidFill>
            <a:schemeClr val="tx1"/>
          </a:solidFill>
          <a:latin typeface="Arial" charset="0"/>
          <a:cs typeface="Cordia New" pitchFamily="34" charset="-34"/>
        </a:defRPr>
      </a:lvl8pPr>
      <a:lvl9pPr marL="2176569" algn="ctr" rtl="0" fontAlgn="base">
        <a:spcBef>
          <a:spcPct val="0"/>
        </a:spcBef>
        <a:spcAft>
          <a:spcPct val="0"/>
        </a:spcAft>
        <a:defRPr sz="5199">
          <a:solidFill>
            <a:schemeClr val="tx1"/>
          </a:solidFill>
          <a:latin typeface="Arial" charset="0"/>
          <a:cs typeface="Cordia New" pitchFamily="34" charset="-34"/>
        </a:defRPr>
      </a:lvl9pPr>
    </p:titleStyle>
    <p:bodyStyle>
      <a:lvl1pPr marL="408106" indent="-408106" algn="l" rtl="0" eaLnBrk="0" fontAlgn="base" hangingPunct="0">
        <a:spcBef>
          <a:spcPct val="20000"/>
        </a:spcBef>
        <a:spcAft>
          <a:spcPct val="0"/>
        </a:spcAft>
        <a:buFont typeface="Arial" pitchFamily="34" charset="0"/>
        <a:buChar char="•"/>
        <a:defRPr sz="3799" kern="1200">
          <a:solidFill>
            <a:schemeClr val="tx1"/>
          </a:solidFill>
          <a:latin typeface="+mn-lt"/>
          <a:ea typeface="+mn-ea"/>
          <a:cs typeface="+mn-cs"/>
        </a:defRPr>
      </a:lvl1pPr>
      <a:lvl2pPr marL="884231" indent="-340089" algn="l" rtl="0" eaLnBrk="0" fontAlgn="base" hangingPunct="0">
        <a:spcBef>
          <a:spcPct val="20000"/>
        </a:spcBef>
        <a:spcAft>
          <a:spcPct val="0"/>
        </a:spcAft>
        <a:buFont typeface="Arial" pitchFamily="34" charset="0"/>
        <a:buChar char="–"/>
        <a:defRPr sz="3299" kern="1200">
          <a:solidFill>
            <a:schemeClr val="tx1"/>
          </a:solidFill>
          <a:latin typeface="+mn-lt"/>
          <a:ea typeface="+mn-ea"/>
          <a:cs typeface="+mn-cs"/>
        </a:defRPr>
      </a:lvl2pPr>
      <a:lvl3pPr marL="1360355" indent="-272071" algn="l" rtl="0" eaLnBrk="0" fontAlgn="base" hangingPunct="0">
        <a:spcBef>
          <a:spcPct val="20000"/>
        </a:spcBef>
        <a:spcAft>
          <a:spcPct val="0"/>
        </a:spcAft>
        <a:buFont typeface="Arial" pitchFamily="34" charset="0"/>
        <a:buChar char="•"/>
        <a:defRPr sz="2899" kern="1200">
          <a:solidFill>
            <a:schemeClr val="tx1"/>
          </a:solidFill>
          <a:latin typeface="+mn-lt"/>
          <a:ea typeface="+mn-ea"/>
          <a:cs typeface="+mn-cs"/>
        </a:defRPr>
      </a:lvl3pPr>
      <a:lvl4pPr marL="1904497" indent="-272071"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4pPr>
      <a:lvl5pPr marL="2448639" indent="-272071"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5pPr>
      <a:lvl6pPr marL="2992781" indent="-272071" algn="l" defTabSz="1088284"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6923" indent="-272071" algn="l" defTabSz="1088284"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066" indent="-272071" algn="l" defTabSz="1088284"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5207" indent="-272071" algn="l" defTabSz="1088284"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th-TH"/>
      </a:defPPr>
      <a:lvl1pPr marL="0" algn="l" defTabSz="1088284" rtl="0" eaLnBrk="1" latinLnBrk="0" hangingPunct="1">
        <a:defRPr sz="3299" kern="1200">
          <a:solidFill>
            <a:schemeClr val="tx1"/>
          </a:solidFill>
          <a:latin typeface="+mn-lt"/>
          <a:ea typeface="+mn-ea"/>
          <a:cs typeface="+mn-cs"/>
        </a:defRPr>
      </a:lvl1pPr>
      <a:lvl2pPr marL="544142" algn="l" defTabSz="1088284" rtl="0" eaLnBrk="1" latinLnBrk="0" hangingPunct="1">
        <a:defRPr sz="3299" kern="1200">
          <a:solidFill>
            <a:schemeClr val="tx1"/>
          </a:solidFill>
          <a:latin typeface="+mn-lt"/>
          <a:ea typeface="+mn-ea"/>
          <a:cs typeface="+mn-cs"/>
        </a:defRPr>
      </a:lvl2pPr>
      <a:lvl3pPr marL="1088284" algn="l" defTabSz="1088284" rtl="0" eaLnBrk="1" latinLnBrk="0" hangingPunct="1">
        <a:defRPr sz="3299" kern="1200">
          <a:solidFill>
            <a:schemeClr val="tx1"/>
          </a:solidFill>
          <a:latin typeface="+mn-lt"/>
          <a:ea typeface="+mn-ea"/>
          <a:cs typeface="+mn-cs"/>
        </a:defRPr>
      </a:lvl3pPr>
      <a:lvl4pPr marL="1632426" algn="l" defTabSz="1088284" rtl="0" eaLnBrk="1" latinLnBrk="0" hangingPunct="1">
        <a:defRPr sz="3299" kern="1200">
          <a:solidFill>
            <a:schemeClr val="tx1"/>
          </a:solidFill>
          <a:latin typeface="+mn-lt"/>
          <a:ea typeface="+mn-ea"/>
          <a:cs typeface="+mn-cs"/>
        </a:defRPr>
      </a:lvl4pPr>
      <a:lvl5pPr marL="2176569" algn="l" defTabSz="1088284" rtl="0" eaLnBrk="1" latinLnBrk="0" hangingPunct="1">
        <a:defRPr sz="3299" kern="1200">
          <a:solidFill>
            <a:schemeClr val="tx1"/>
          </a:solidFill>
          <a:latin typeface="+mn-lt"/>
          <a:ea typeface="+mn-ea"/>
          <a:cs typeface="+mn-cs"/>
        </a:defRPr>
      </a:lvl5pPr>
      <a:lvl6pPr marL="2720710" algn="l" defTabSz="1088284" rtl="0" eaLnBrk="1" latinLnBrk="0" hangingPunct="1">
        <a:defRPr sz="3299" kern="1200">
          <a:solidFill>
            <a:schemeClr val="tx1"/>
          </a:solidFill>
          <a:latin typeface="+mn-lt"/>
          <a:ea typeface="+mn-ea"/>
          <a:cs typeface="+mn-cs"/>
        </a:defRPr>
      </a:lvl6pPr>
      <a:lvl7pPr marL="3264852" algn="l" defTabSz="1088284" rtl="0" eaLnBrk="1" latinLnBrk="0" hangingPunct="1">
        <a:defRPr sz="3299" kern="1200">
          <a:solidFill>
            <a:schemeClr val="tx1"/>
          </a:solidFill>
          <a:latin typeface="+mn-lt"/>
          <a:ea typeface="+mn-ea"/>
          <a:cs typeface="+mn-cs"/>
        </a:defRPr>
      </a:lvl7pPr>
      <a:lvl8pPr marL="3808994" algn="l" defTabSz="1088284" rtl="0" eaLnBrk="1" latinLnBrk="0" hangingPunct="1">
        <a:defRPr sz="3299" kern="1200">
          <a:solidFill>
            <a:schemeClr val="tx1"/>
          </a:solidFill>
          <a:latin typeface="+mn-lt"/>
          <a:ea typeface="+mn-ea"/>
          <a:cs typeface="+mn-cs"/>
        </a:defRPr>
      </a:lvl8pPr>
      <a:lvl9pPr marL="4353136" algn="l" defTabSz="1088284" rtl="0" eaLnBrk="1" latinLnBrk="0" hangingPunct="1">
        <a:defRPr sz="3299"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p:nvPicPr>
        <p:blipFill>
          <a:blip r:embed="rId10" cstate="print">
            <a:extLst>
              <a:ext uri="{28A0092B-C50C-407E-A947-70E740481C1C}">
                <a14:useLocalDpi xmlns:a14="http://schemas.microsoft.com/office/drawing/2010/main" val="0"/>
              </a:ext>
            </a:extLst>
          </a:blip>
          <a:srcRect r="8307" b="15314"/>
          <a:stretch>
            <a:fillRect/>
          </a:stretch>
        </p:blipFill>
        <p:spPr bwMode="auto">
          <a:xfrm>
            <a:off x="4307418" y="1103644"/>
            <a:ext cx="7884582"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10858501" y="6357938"/>
            <a:ext cx="723900" cy="365125"/>
          </a:xfrm>
          <a:prstGeom prst="rect">
            <a:avLst/>
          </a:prstGeom>
        </p:spPr>
        <p:txBody>
          <a:bodyPr vert="horz" lIns="108322" tIns="54157" rIns="108322" bIns="54157" rtlCol="0" anchor="b" anchorCtr="0"/>
          <a:lstStyle>
            <a:lvl1pPr algn="r" fontAlgn="auto">
              <a:spcBef>
                <a:spcPts val="0"/>
              </a:spcBef>
              <a:spcAft>
                <a:spcPts val="0"/>
              </a:spcAft>
              <a:defRPr sz="1400">
                <a:solidFill>
                  <a:schemeClr val="tx1">
                    <a:tint val="75000"/>
                  </a:schemeClr>
                </a:solidFill>
                <a:latin typeface="+mn-lt"/>
                <a:cs typeface="+mn-cs"/>
              </a:defRPr>
            </a:lvl1pPr>
          </a:lstStyle>
          <a:p>
            <a:pPr>
              <a:defRPr/>
            </a:pPr>
            <a:fld id="{2037F788-FB31-48BA-8E9B-0E30FE84CCC1}" type="slidenum">
              <a:rPr lang="th-TH">
                <a:solidFill>
                  <a:prstClr val="black">
                    <a:tint val="75000"/>
                  </a:prstClr>
                </a:solidFill>
              </a:rPr>
              <a:pPr>
                <a:defRPr/>
              </a:pPr>
              <a:t>‹#›</a:t>
            </a:fld>
            <a:endParaRPr lang="th-TH" dirty="0">
              <a:solidFill>
                <a:prstClr val="black">
                  <a:tint val="75000"/>
                </a:prstClr>
              </a:solidFill>
            </a:endParaRPr>
          </a:p>
        </p:txBody>
      </p:sp>
      <p:sp>
        <p:nvSpPr>
          <p:cNvPr id="24" name="Freeform 23"/>
          <p:cNvSpPr/>
          <p:nvPr/>
        </p:nvSpPr>
        <p:spPr>
          <a:xfrm>
            <a:off x="0" y="360363"/>
            <a:ext cx="11715751"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117914" tIns="58960" rIns="117914" bIns="58960" anchor="ctr"/>
          <a:lstStyle/>
          <a:p>
            <a:pPr algn="ctr">
              <a:defRPr/>
            </a:pPr>
            <a:endParaRPr lang="th-TH" sz="3299" dirty="0">
              <a:solidFill>
                <a:prstClr val="white"/>
              </a:solidFill>
            </a:endParaRPr>
          </a:p>
        </p:txBody>
      </p:sp>
      <p:cxnSp>
        <p:nvCxnSpPr>
          <p:cNvPr id="25" name="Straight Connector 24"/>
          <p:cNvCxnSpPr/>
          <p:nvPr/>
        </p:nvCxnSpPr>
        <p:spPr>
          <a:xfrm>
            <a:off x="0" y="1246519"/>
            <a:ext cx="11715751"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p:nvSpPr>
        <p:spPr bwMode="auto">
          <a:xfrm>
            <a:off x="3048037" y="643260"/>
            <a:ext cx="4341284" cy="78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7914" tIns="58960" rIns="117914" bIns="58960">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fontAlgn="base">
              <a:spcBef>
                <a:spcPct val="0"/>
              </a:spcBef>
              <a:spcAft>
                <a:spcPct val="0"/>
              </a:spcAft>
              <a:defRPr/>
            </a:pPr>
            <a:r>
              <a:rPr lang="en-US" sz="4299" b="1">
                <a:solidFill>
                  <a:prstClr val="white"/>
                </a:solidFill>
              </a:rPr>
              <a:t>HIV and AIDS</a:t>
            </a:r>
            <a:endParaRPr lang="th-TH" sz="4299" b="1">
              <a:solidFill>
                <a:prstClr val="white"/>
              </a:solidFill>
            </a:endParaRPr>
          </a:p>
        </p:txBody>
      </p:sp>
      <p:sp>
        <p:nvSpPr>
          <p:cNvPr id="27" name="TextBox 26"/>
          <p:cNvSpPr txBox="1"/>
          <p:nvPr/>
        </p:nvSpPr>
        <p:spPr>
          <a:xfrm>
            <a:off x="7147985" y="800414"/>
            <a:ext cx="4948766" cy="519089"/>
          </a:xfrm>
          <a:prstGeom prst="rect">
            <a:avLst/>
          </a:prstGeom>
          <a:noFill/>
        </p:spPr>
        <p:txBody>
          <a:bodyPr lIns="117914" tIns="58960" rIns="117914" bIns="58960">
            <a:spAutoFit/>
          </a:bodyPr>
          <a:lstStyle/>
          <a:p>
            <a:pPr>
              <a:defRPr/>
            </a:pPr>
            <a:r>
              <a:rPr lang="en-US" sz="2599" kern="700" dirty="0">
                <a:solidFill>
                  <a:prstClr val="white"/>
                </a:solidFill>
                <a:cs typeface="Arial" pitchFamily="34" charset="0"/>
              </a:rPr>
              <a:t>Data Hub for Asia-Pacific</a:t>
            </a:r>
            <a:endParaRPr lang="th-TH" sz="2599" kern="700" dirty="0">
              <a:solidFill>
                <a:prstClr val="white"/>
              </a:solidFill>
            </a:endParaRPr>
          </a:p>
        </p:txBody>
      </p:sp>
      <p:pic>
        <p:nvPicPr>
          <p:cNvPr id="2056" name="Picture 10" descr="Unaid logo_approve.png"/>
          <p:cNvPicPr>
            <a:picLocks noChangeAspect="1"/>
          </p:cNvPicPr>
          <p:nvPr/>
        </p:nvPicPr>
        <p:blipFill>
          <a:blip r:embed="rId11">
            <a:extLst>
              <a:ext uri="{28A0092B-C50C-407E-A947-70E740481C1C}">
                <a14:useLocalDpi xmlns:a14="http://schemas.microsoft.com/office/drawing/2010/main" val="0"/>
              </a:ext>
            </a:extLst>
          </a:blip>
          <a:srcRect b="15549"/>
          <a:stretch>
            <a:fillRect/>
          </a:stretch>
        </p:blipFill>
        <p:spPr bwMode="auto">
          <a:xfrm>
            <a:off x="68036" y="452438"/>
            <a:ext cx="2787651"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08220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Lst>
  <p:hf hdr="0" ftr="0" dt="0"/>
  <p:txStyles>
    <p:titleStyle>
      <a:lvl1pPr algn="ctr" rtl="0" eaLnBrk="0" fontAlgn="base" hangingPunct="0">
        <a:spcBef>
          <a:spcPct val="0"/>
        </a:spcBef>
        <a:spcAft>
          <a:spcPct val="0"/>
        </a:spcAft>
        <a:defRPr sz="5199" kern="1200">
          <a:solidFill>
            <a:schemeClr val="tx1"/>
          </a:solidFill>
          <a:latin typeface="+mj-lt"/>
          <a:ea typeface="+mj-ea"/>
          <a:cs typeface="+mj-cs"/>
        </a:defRPr>
      </a:lvl1pPr>
      <a:lvl2pPr algn="ctr" rtl="0" eaLnBrk="0" fontAlgn="base" hangingPunct="0">
        <a:spcBef>
          <a:spcPct val="0"/>
        </a:spcBef>
        <a:spcAft>
          <a:spcPct val="0"/>
        </a:spcAft>
        <a:defRPr sz="5199">
          <a:solidFill>
            <a:schemeClr val="tx1"/>
          </a:solidFill>
          <a:latin typeface="Arial" charset="0"/>
          <a:cs typeface="Cordia New" pitchFamily="34" charset="-34"/>
        </a:defRPr>
      </a:lvl2pPr>
      <a:lvl3pPr algn="ctr" rtl="0" eaLnBrk="0" fontAlgn="base" hangingPunct="0">
        <a:spcBef>
          <a:spcPct val="0"/>
        </a:spcBef>
        <a:spcAft>
          <a:spcPct val="0"/>
        </a:spcAft>
        <a:defRPr sz="5199">
          <a:solidFill>
            <a:schemeClr val="tx1"/>
          </a:solidFill>
          <a:latin typeface="Arial" charset="0"/>
          <a:cs typeface="Cordia New" pitchFamily="34" charset="-34"/>
        </a:defRPr>
      </a:lvl3pPr>
      <a:lvl4pPr algn="ctr" rtl="0" eaLnBrk="0" fontAlgn="base" hangingPunct="0">
        <a:spcBef>
          <a:spcPct val="0"/>
        </a:spcBef>
        <a:spcAft>
          <a:spcPct val="0"/>
        </a:spcAft>
        <a:defRPr sz="5199">
          <a:solidFill>
            <a:schemeClr val="tx1"/>
          </a:solidFill>
          <a:latin typeface="Arial" charset="0"/>
          <a:cs typeface="Cordia New" pitchFamily="34" charset="-34"/>
        </a:defRPr>
      </a:lvl4pPr>
      <a:lvl5pPr algn="ctr" rtl="0" eaLnBrk="0" fontAlgn="base" hangingPunct="0">
        <a:spcBef>
          <a:spcPct val="0"/>
        </a:spcBef>
        <a:spcAft>
          <a:spcPct val="0"/>
        </a:spcAft>
        <a:defRPr sz="5199">
          <a:solidFill>
            <a:schemeClr val="tx1"/>
          </a:solidFill>
          <a:latin typeface="Arial" charset="0"/>
          <a:cs typeface="Cordia New" pitchFamily="34" charset="-34"/>
        </a:defRPr>
      </a:lvl5pPr>
      <a:lvl6pPr marL="543206" algn="ctr" rtl="0" fontAlgn="base">
        <a:spcBef>
          <a:spcPct val="0"/>
        </a:spcBef>
        <a:spcAft>
          <a:spcPct val="0"/>
        </a:spcAft>
        <a:defRPr sz="5199">
          <a:solidFill>
            <a:schemeClr val="tx1"/>
          </a:solidFill>
          <a:latin typeface="Arial" charset="0"/>
          <a:cs typeface="Cordia New" pitchFamily="34" charset="-34"/>
        </a:defRPr>
      </a:lvl6pPr>
      <a:lvl7pPr marL="1086416" algn="ctr" rtl="0" fontAlgn="base">
        <a:spcBef>
          <a:spcPct val="0"/>
        </a:spcBef>
        <a:spcAft>
          <a:spcPct val="0"/>
        </a:spcAft>
        <a:defRPr sz="5199">
          <a:solidFill>
            <a:schemeClr val="tx1"/>
          </a:solidFill>
          <a:latin typeface="Arial" charset="0"/>
          <a:cs typeface="Cordia New" pitchFamily="34" charset="-34"/>
        </a:defRPr>
      </a:lvl7pPr>
      <a:lvl8pPr marL="1629607" algn="ctr" rtl="0" fontAlgn="base">
        <a:spcBef>
          <a:spcPct val="0"/>
        </a:spcBef>
        <a:spcAft>
          <a:spcPct val="0"/>
        </a:spcAft>
        <a:defRPr sz="5199">
          <a:solidFill>
            <a:schemeClr val="tx1"/>
          </a:solidFill>
          <a:latin typeface="Arial" charset="0"/>
          <a:cs typeface="Cordia New" pitchFamily="34" charset="-34"/>
        </a:defRPr>
      </a:lvl8pPr>
      <a:lvl9pPr marL="2172808" algn="ctr" rtl="0" fontAlgn="base">
        <a:spcBef>
          <a:spcPct val="0"/>
        </a:spcBef>
        <a:spcAft>
          <a:spcPct val="0"/>
        </a:spcAft>
        <a:defRPr sz="5199">
          <a:solidFill>
            <a:schemeClr val="tx1"/>
          </a:solidFill>
          <a:latin typeface="Arial" charset="0"/>
          <a:cs typeface="Cordia New" pitchFamily="34" charset="-34"/>
        </a:defRPr>
      </a:lvl9pPr>
    </p:titleStyle>
    <p:bodyStyle>
      <a:lvl1pPr marL="407400" indent="-407400" algn="l" rtl="0" eaLnBrk="0" fontAlgn="base" hangingPunct="0">
        <a:spcBef>
          <a:spcPct val="20000"/>
        </a:spcBef>
        <a:spcAft>
          <a:spcPct val="0"/>
        </a:spcAft>
        <a:buFont typeface="Arial" pitchFamily="34" charset="0"/>
        <a:buChar char="•"/>
        <a:defRPr sz="3799" kern="1200">
          <a:solidFill>
            <a:schemeClr val="tx1"/>
          </a:solidFill>
          <a:latin typeface="+mn-lt"/>
          <a:ea typeface="+mn-ea"/>
          <a:cs typeface="+mn-cs"/>
        </a:defRPr>
      </a:lvl1pPr>
      <a:lvl2pPr marL="882713" indent="-339498" algn="l" rtl="0" eaLnBrk="0" fontAlgn="base" hangingPunct="0">
        <a:spcBef>
          <a:spcPct val="20000"/>
        </a:spcBef>
        <a:spcAft>
          <a:spcPct val="0"/>
        </a:spcAft>
        <a:buFont typeface="Arial" pitchFamily="34" charset="0"/>
        <a:buChar char="–"/>
        <a:defRPr sz="3299" kern="1200">
          <a:solidFill>
            <a:schemeClr val="tx1"/>
          </a:solidFill>
          <a:latin typeface="+mn-lt"/>
          <a:ea typeface="+mn-ea"/>
          <a:cs typeface="+mn-cs"/>
        </a:defRPr>
      </a:lvl2pPr>
      <a:lvl3pPr marL="1358009" indent="-271596" algn="l" rtl="0" eaLnBrk="0" fontAlgn="base" hangingPunct="0">
        <a:spcBef>
          <a:spcPct val="20000"/>
        </a:spcBef>
        <a:spcAft>
          <a:spcPct val="0"/>
        </a:spcAft>
        <a:buFont typeface="Arial" pitchFamily="34" charset="0"/>
        <a:buChar char="•"/>
        <a:defRPr sz="2899" kern="1200">
          <a:solidFill>
            <a:schemeClr val="tx1"/>
          </a:solidFill>
          <a:latin typeface="+mn-lt"/>
          <a:ea typeface="+mn-ea"/>
          <a:cs typeface="+mn-cs"/>
        </a:defRPr>
      </a:lvl3pPr>
      <a:lvl4pPr marL="1901208" indent="-271596"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4pPr>
      <a:lvl5pPr marL="2444420" indent="-271596"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5pPr>
      <a:lvl6pPr marL="2987607" indent="-271596" algn="l" defTabSz="1086416"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0817" indent="-271596" algn="l" defTabSz="1086416"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74021" indent="-271596" algn="l" defTabSz="1086416"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17221" indent="-271596" algn="l" defTabSz="1086416"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th-TH"/>
      </a:defPPr>
      <a:lvl1pPr marL="0" algn="l" defTabSz="1086416" rtl="0" eaLnBrk="1" latinLnBrk="0" hangingPunct="1">
        <a:defRPr sz="3299" kern="1200">
          <a:solidFill>
            <a:schemeClr val="tx1"/>
          </a:solidFill>
          <a:latin typeface="+mn-lt"/>
          <a:ea typeface="+mn-ea"/>
          <a:cs typeface="+mn-cs"/>
        </a:defRPr>
      </a:lvl1pPr>
      <a:lvl2pPr marL="543206" algn="l" defTabSz="1086416" rtl="0" eaLnBrk="1" latinLnBrk="0" hangingPunct="1">
        <a:defRPr sz="3299" kern="1200">
          <a:solidFill>
            <a:schemeClr val="tx1"/>
          </a:solidFill>
          <a:latin typeface="+mn-lt"/>
          <a:ea typeface="+mn-ea"/>
          <a:cs typeface="+mn-cs"/>
        </a:defRPr>
      </a:lvl2pPr>
      <a:lvl3pPr marL="1086416" algn="l" defTabSz="1086416" rtl="0" eaLnBrk="1" latinLnBrk="0" hangingPunct="1">
        <a:defRPr sz="3299" kern="1200">
          <a:solidFill>
            <a:schemeClr val="tx1"/>
          </a:solidFill>
          <a:latin typeface="+mn-lt"/>
          <a:ea typeface="+mn-ea"/>
          <a:cs typeface="+mn-cs"/>
        </a:defRPr>
      </a:lvl3pPr>
      <a:lvl4pPr marL="1629607" algn="l" defTabSz="1086416" rtl="0" eaLnBrk="1" latinLnBrk="0" hangingPunct="1">
        <a:defRPr sz="3299" kern="1200">
          <a:solidFill>
            <a:schemeClr val="tx1"/>
          </a:solidFill>
          <a:latin typeface="+mn-lt"/>
          <a:ea typeface="+mn-ea"/>
          <a:cs typeface="+mn-cs"/>
        </a:defRPr>
      </a:lvl4pPr>
      <a:lvl5pPr marL="2172808" algn="l" defTabSz="1086416" rtl="0" eaLnBrk="1" latinLnBrk="0" hangingPunct="1">
        <a:defRPr sz="3299" kern="1200">
          <a:solidFill>
            <a:schemeClr val="tx1"/>
          </a:solidFill>
          <a:latin typeface="+mn-lt"/>
          <a:ea typeface="+mn-ea"/>
          <a:cs typeface="+mn-cs"/>
        </a:defRPr>
      </a:lvl5pPr>
      <a:lvl6pPr marL="2716008" algn="l" defTabSz="1086416" rtl="0" eaLnBrk="1" latinLnBrk="0" hangingPunct="1">
        <a:defRPr sz="3299" kern="1200">
          <a:solidFill>
            <a:schemeClr val="tx1"/>
          </a:solidFill>
          <a:latin typeface="+mn-lt"/>
          <a:ea typeface="+mn-ea"/>
          <a:cs typeface="+mn-cs"/>
        </a:defRPr>
      </a:lvl6pPr>
      <a:lvl7pPr marL="3259218" algn="l" defTabSz="1086416" rtl="0" eaLnBrk="1" latinLnBrk="0" hangingPunct="1">
        <a:defRPr sz="3299" kern="1200">
          <a:solidFill>
            <a:schemeClr val="tx1"/>
          </a:solidFill>
          <a:latin typeface="+mn-lt"/>
          <a:ea typeface="+mn-ea"/>
          <a:cs typeface="+mn-cs"/>
        </a:defRPr>
      </a:lvl7pPr>
      <a:lvl8pPr marL="3802411" algn="l" defTabSz="1086416" rtl="0" eaLnBrk="1" latinLnBrk="0" hangingPunct="1">
        <a:defRPr sz="3299" kern="1200">
          <a:solidFill>
            <a:schemeClr val="tx1"/>
          </a:solidFill>
          <a:latin typeface="+mn-lt"/>
          <a:ea typeface="+mn-ea"/>
          <a:cs typeface="+mn-cs"/>
        </a:defRPr>
      </a:lvl8pPr>
      <a:lvl9pPr marL="4345621" algn="l" defTabSz="1086416" rtl="0" eaLnBrk="1" latinLnBrk="0" hangingPunct="1">
        <a:defRPr sz="32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7.xml"/><Relationship Id="rId1" Type="http://schemas.openxmlformats.org/officeDocument/2006/relationships/slideLayout" Target="../slideLayouts/slideLayout17.xml"/><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8.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www.aidsdatahub.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hyperlink" Target="http://www.aidsdatahub.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slide" Target="slide3.xml"/><Relationship Id="rId1" Type="http://schemas.openxmlformats.org/officeDocument/2006/relationships/slideLayout" Target="../slideLayouts/slideLayout3.xml"/><Relationship Id="rId6" Type="http://schemas.openxmlformats.org/officeDocument/2006/relationships/slide" Target="slide20.xml"/><Relationship Id="rId5" Type="http://schemas.openxmlformats.org/officeDocument/2006/relationships/slide" Target="slide18.xml"/><Relationship Id="rId4" Type="http://schemas.openxmlformats.org/officeDocument/2006/relationships/slide" Target="slide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9.xml"/><Relationship Id="rId1" Type="http://schemas.openxmlformats.org/officeDocument/2006/relationships/slideLayout" Target="../slideLayouts/slideLayout17.xml"/><Relationship Id="rId4" Type="http://schemas.openxmlformats.org/officeDocument/2006/relationships/chart" Target="../charts/chart12.xml"/></Relationships>
</file>

<file path=ppt/slides/_rels/slide22.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13.xml"/></Relationships>
</file>

<file path=ppt/slides/_rels/slide23.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2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4.xml"/><Relationship Id="rId1" Type="http://schemas.openxmlformats.org/officeDocument/2006/relationships/slideLayout" Target="../slideLayouts/slideLayout26.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34.xml"/><Relationship Id="rId4" Type="http://schemas.openxmlformats.org/officeDocument/2006/relationships/hyperlink" Target="http://www.aidsdatahub.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2"/>
          <p:cNvSpPr>
            <a:spLocks noGrp="1"/>
          </p:cNvSpPr>
          <p:nvPr>
            <p:ph type="title"/>
          </p:nvPr>
        </p:nvSpPr>
        <p:spPr bwMode="auto">
          <a:xfrm>
            <a:off x="298130" y="4306204"/>
            <a:ext cx="8115300" cy="135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dirty="0">
                <a:cs typeface="Cordia New" pitchFamily="34" charset="-34"/>
              </a:rPr>
              <a:t>Male Sex Workers</a:t>
            </a:r>
            <a:endParaRPr lang="th-TH" dirty="0"/>
          </a:p>
        </p:txBody>
      </p:sp>
      <p:sp>
        <p:nvSpPr>
          <p:cNvPr id="2" name="TextBox 1"/>
          <p:cNvSpPr txBox="1"/>
          <p:nvPr/>
        </p:nvSpPr>
        <p:spPr>
          <a:xfrm>
            <a:off x="7099608" y="5991226"/>
            <a:ext cx="4552700" cy="461665"/>
          </a:xfrm>
          <a:prstGeom prst="rect">
            <a:avLst/>
          </a:prstGeom>
          <a:noFill/>
        </p:spPr>
        <p:txBody>
          <a:bodyPr wrap="square" rtlCol="0">
            <a:spAutoFit/>
          </a:bodyPr>
          <a:lstStyle/>
          <a:p>
            <a:pPr fontAlgn="base">
              <a:spcBef>
                <a:spcPct val="0"/>
              </a:spcBef>
              <a:spcAft>
                <a:spcPct val="0"/>
              </a:spcAft>
            </a:pPr>
            <a:r>
              <a:rPr lang="en-US" sz="2400" b="1" dirty="0">
                <a:solidFill>
                  <a:prstClr val="white"/>
                </a:solidFill>
                <a:latin typeface="Arial" pitchFamily="34" charset="0"/>
                <a:cs typeface="Cordia New" pitchFamily="34" charset="-34"/>
              </a:rPr>
              <a:t>Last updated: June 2021</a:t>
            </a:r>
            <a:endParaRPr lang="en-GB" sz="2400" b="1" dirty="0">
              <a:solidFill>
                <a:prstClr val="white"/>
              </a:solidFill>
              <a:latin typeface="Arial" pitchFamily="34" charset="0"/>
              <a:cs typeface="Cordia New" pitchFamily="34" charset="-3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475" y="1571612"/>
            <a:ext cx="11669114" cy="504000"/>
          </a:xfrm>
        </p:spPr>
        <p:txBody>
          <a:bodyPr/>
          <a:lstStyle/>
          <a:p>
            <a:r>
              <a:rPr lang="en-US" dirty="0"/>
              <a:t>Syphilis prevalence among MSW, countries where data is available, 2010-2018</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10</a:t>
            </a:fld>
            <a:endParaRPr lang="th-TH" dirty="0">
              <a:solidFill>
                <a:prstClr val="black">
                  <a:tint val="75000"/>
                </a:prstClr>
              </a:solidFill>
              <a:latin typeface="Arial"/>
              <a:cs typeface="Cordia New" panose="020B0304020202020204" pitchFamily="34" charset="-34"/>
            </a:endParaRPr>
          </a:p>
        </p:txBody>
      </p:sp>
      <p:sp>
        <p:nvSpPr>
          <p:cNvPr id="5" name="TextBox 4"/>
          <p:cNvSpPr txBox="1"/>
          <p:nvPr/>
        </p:nvSpPr>
        <p:spPr>
          <a:xfrm>
            <a:off x="228599" y="6300610"/>
            <a:ext cx="11885103" cy="507831"/>
          </a:xfrm>
          <a:prstGeom prst="rect">
            <a:avLst/>
          </a:prstGeom>
          <a:noFill/>
        </p:spPr>
        <p:txBody>
          <a:bodyPr wrap="square" rtlCol="0">
            <a:spAutoFit/>
          </a:bodyPr>
          <a:lstStyle/>
          <a:p>
            <a:pPr fontAlgn="base">
              <a:spcBef>
                <a:spcPct val="0"/>
              </a:spcBef>
              <a:spcAft>
                <a:spcPct val="0"/>
              </a:spcAft>
            </a:pPr>
            <a:r>
              <a:rPr lang="en-US" sz="900" dirty="0">
                <a:solidFill>
                  <a:prstClr val="black"/>
                </a:solidFill>
                <a:latin typeface="Arial" pitchFamily="34" charset="0"/>
                <a:cs typeface="Cordia New" pitchFamily="34" charset="-34"/>
              </a:rPr>
              <a:t>Source: Prepared by </a:t>
            </a:r>
            <a:r>
              <a:rPr lang="en-US" sz="900" dirty="0">
                <a:solidFill>
                  <a:prstClr val="black"/>
                </a:solidFill>
                <a:latin typeface="Arial" pitchFamily="34" charset="0"/>
                <a:cs typeface="Cordia New" pitchFamily="34" charset="-34"/>
                <a:hlinkClick r:id="rId2"/>
              </a:rPr>
              <a:t>www.aidsdatahub.org</a:t>
            </a:r>
            <a:r>
              <a:rPr lang="en-US" sz="900" dirty="0">
                <a:solidFill>
                  <a:prstClr val="black"/>
                </a:solidFill>
                <a:latin typeface="Arial" pitchFamily="34" charset="0"/>
                <a:cs typeface="Cordia New" pitchFamily="34" charset="-34"/>
              </a:rPr>
              <a:t> based on 1. Huang Y, Zhang Y, Li K, Zhao J (2016) Changes in Prevalence of HIV or Syphilis among Male Sex Workers and Non-Commercial Men Who Have Sex with Men in Shenzhen, China: Results of a Second Survey. PLOS ONE 11(12): e0167619; 2.Kelly, A., </a:t>
            </a:r>
            <a:r>
              <a:rPr lang="en-US" sz="900" dirty="0" err="1">
                <a:solidFill>
                  <a:prstClr val="black"/>
                </a:solidFill>
                <a:latin typeface="Arial" pitchFamily="34" charset="0"/>
                <a:cs typeface="Cordia New" pitchFamily="34" charset="-34"/>
              </a:rPr>
              <a:t>Kupul</a:t>
            </a:r>
            <a:r>
              <a:rPr lang="en-US" sz="900" dirty="0">
                <a:solidFill>
                  <a:prstClr val="black"/>
                </a:solidFill>
                <a:latin typeface="Arial" pitchFamily="34" charset="0"/>
                <a:cs typeface="Cordia New" pitchFamily="34" charset="-34"/>
              </a:rPr>
              <a:t>, M., et al. (2011). </a:t>
            </a:r>
            <a:r>
              <a:rPr lang="en-US" sz="900" dirty="0" err="1">
                <a:solidFill>
                  <a:prstClr val="black"/>
                </a:solidFill>
                <a:latin typeface="Arial" pitchFamily="34" charset="0"/>
                <a:cs typeface="Cordia New" pitchFamily="34" charset="-34"/>
              </a:rPr>
              <a:t>Askim</a:t>
            </a:r>
            <a:r>
              <a:rPr lang="en-US" sz="900" dirty="0">
                <a:solidFill>
                  <a:prstClr val="black"/>
                </a:solidFill>
                <a:latin typeface="Arial" pitchFamily="34" charset="0"/>
                <a:cs typeface="Cordia New" pitchFamily="34" charset="-34"/>
              </a:rPr>
              <a:t> Na Save (Ask and Understand): People Who Sell and Exchange Sex in Port Moresby. Key Quantitative Findings. Sydney: Papua New Guinea Institute of Medical Research and the University of New South Wales.; 3.Integrated Biological and Behavioral Surveys (IBBS); 4. Global AIDS Monitoring (GAM) reporting</a:t>
            </a:r>
            <a:endParaRPr lang="en-GB" sz="900" dirty="0">
              <a:solidFill>
                <a:prstClr val="black"/>
              </a:solidFill>
              <a:latin typeface="Arial" pitchFamily="34" charset="0"/>
              <a:cs typeface="Cordia New" pitchFamily="34" charset="-34"/>
            </a:endParaRPr>
          </a:p>
        </p:txBody>
      </p:sp>
      <p:graphicFrame>
        <p:nvGraphicFramePr>
          <p:cNvPr id="6" name="Chart 5"/>
          <p:cNvGraphicFramePr>
            <a:graphicFrameLocks/>
          </p:cNvGraphicFramePr>
          <p:nvPr>
            <p:extLst>
              <p:ext uri="{D42A27DB-BD31-4B8C-83A1-F6EECF244321}">
                <p14:modId xmlns:p14="http://schemas.microsoft.com/office/powerpoint/2010/main" val="303978495"/>
              </p:ext>
            </p:extLst>
          </p:nvPr>
        </p:nvGraphicFramePr>
        <p:xfrm>
          <a:off x="2405062" y="2075613"/>
          <a:ext cx="7381876" cy="41537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68459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bwMode="auto">
          <a:xfrm>
            <a:off x="1749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5400">
                <a:cs typeface="Cordia New" pitchFamily="34" charset="-34"/>
              </a:rPr>
              <a:t>Risk behaviours</a:t>
            </a:r>
            <a:br>
              <a:rPr lang="en-US" altLang="zh-CN" sz="5400">
                <a:cs typeface="Cordia New" pitchFamily="34" charset="-34"/>
              </a:rPr>
            </a:br>
            <a:br>
              <a:rPr lang="zh-CN" altLang="en-US" sz="5400">
                <a:cs typeface="Cordia New" pitchFamily="34" charset="-34"/>
              </a:rPr>
            </a:br>
            <a:endParaRPr lang="en-US">
              <a:cs typeface="Cordia New" pitchFamily="34" charset="-34"/>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duration in the profession of selling sex among MSW, countries where data is available, 2015-2016</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12</a:t>
            </a:fld>
            <a:endParaRPr lang="th-TH" dirty="0">
              <a:solidFill>
                <a:prstClr val="black">
                  <a:tint val="75000"/>
                </a:prstClr>
              </a:solidFill>
              <a:latin typeface="Arial"/>
              <a:cs typeface="Cordia New" panose="020B0304020202020204" pitchFamily="34" charset="-34"/>
            </a:endParaRPr>
          </a:p>
        </p:txBody>
      </p:sp>
      <p:graphicFrame>
        <p:nvGraphicFramePr>
          <p:cNvPr id="6" name="Chart 5"/>
          <p:cNvGraphicFramePr>
            <a:graphicFrameLocks/>
          </p:cNvGraphicFramePr>
          <p:nvPr/>
        </p:nvGraphicFramePr>
        <p:xfrm>
          <a:off x="2639616" y="2564904"/>
          <a:ext cx="6624736" cy="338437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AC14ECC0-D869-4285-92ED-E96668453DAE}"/>
              </a:ext>
            </a:extLst>
          </p:cNvPr>
          <p:cNvSpPr txBox="1"/>
          <p:nvPr/>
        </p:nvSpPr>
        <p:spPr>
          <a:xfrm>
            <a:off x="226475" y="6607648"/>
            <a:ext cx="8712968"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Integrated Biological and Behavioral Surveys and HIV Sentinel Surveillance Surveys</a:t>
            </a:r>
            <a:endParaRPr lang="en-GB" sz="900" dirty="0">
              <a:solidFill>
                <a:prstClr val="black"/>
              </a:solidFill>
              <a:latin typeface="Arial"/>
              <a:cs typeface="Cordia New" pitchFamily="34" charset="-34"/>
            </a:endParaRPr>
          </a:p>
        </p:txBody>
      </p:sp>
    </p:spTree>
    <p:extLst>
      <p:ext uri="{BB962C8B-B14F-4D97-AF65-F5344CB8AC3E}">
        <p14:creationId xmlns:p14="http://schemas.microsoft.com/office/powerpoint/2010/main" val="1405920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794" y="1518126"/>
            <a:ext cx="10697117" cy="504000"/>
          </a:xfrm>
        </p:spPr>
        <p:txBody>
          <a:bodyPr/>
          <a:lstStyle/>
          <a:p>
            <a:r>
              <a:rPr lang="en-US" dirty="0"/>
              <a:t>Average number of clients among MSW in the last month, 2015-2018</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13</a:t>
            </a:fld>
            <a:endParaRPr lang="th-TH" dirty="0">
              <a:solidFill>
                <a:prstClr val="black">
                  <a:tint val="75000"/>
                </a:prstClr>
              </a:solidFill>
              <a:latin typeface="Arial"/>
              <a:cs typeface="Cordia New" panose="020B0304020202020204" pitchFamily="34" charset="-34"/>
            </a:endParaRPr>
          </a:p>
        </p:txBody>
      </p:sp>
      <p:graphicFrame>
        <p:nvGraphicFramePr>
          <p:cNvPr id="8" name="Chart 7"/>
          <p:cNvGraphicFramePr>
            <a:graphicFrameLocks/>
          </p:cNvGraphicFramePr>
          <p:nvPr>
            <p:extLst>
              <p:ext uri="{D42A27DB-BD31-4B8C-83A1-F6EECF244321}">
                <p14:modId xmlns:p14="http://schemas.microsoft.com/office/powerpoint/2010/main" val="3271427138"/>
              </p:ext>
            </p:extLst>
          </p:nvPr>
        </p:nvGraphicFramePr>
        <p:xfrm>
          <a:off x="966570" y="2420888"/>
          <a:ext cx="10258861" cy="378799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CE9C7BE5-A0D4-4CF4-8300-6787FD421D14}"/>
              </a:ext>
            </a:extLst>
          </p:cNvPr>
          <p:cNvSpPr txBox="1"/>
          <p:nvPr/>
        </p:nvSpPr>
        <p:spPr>
          <a:xfrm>
            <a:off x="228600" y="6607648"/>
            <a:ext cx="8712968"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Integrated Biological and Behavioral Surveys and HIV Sentinel Surveillance Surveys</a:t>
            </a:r>
            <a:endParaRPr lang="en-GB" sz="900" dirty="0">
              <a:solidFill>
                <a:prstClr val="black"/>
              </a:solidFill>
              <a:latin typeface="Arial"/>
              <a:cs typeface="Cordia New" pitchFamily="34" charset="-34"/>
            </a:endParaRPr>
          </a:p>
        </p:txBody>
      </p:sp>
      <p:sp>
        <p:nvSpPr>
          <p:cNvPr id="9" name="TextBox 4">
            <a:extLst>
              <a:ext uri="{FF2B5EF4-FFF2-40B4-BE49-F238E27FC236}">
                <a16:creationId xmlns:a16="http://schemas.microsoft.com/office/drawing/2014/main" id="{11D238A7-7818-4EE2-BF62-0D9B8E2CE1C9}"/>
              </a:ext>
            </a:extLst>
          </p:cNvPr>
          <p:cNvSpPr txBox="1"/>
          <p:nvPr/>
        </p:nvSpPr>
        <p:spPr>
          <a:xfrm>
            <a:off x="2987395" y="6144551"/>
            <a:ext cx="6078024" cy="261610"/>
          </a:xfrm>
          <a:prstGeom prst="rect">
            <a:avLst/>
          </a:prstGeom>
          <a:noFill/>
          <a:ln>
            <a:noFill/>
            <a:prstDash val="sysDash"/>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fontAlgn="base">
              <a:spcBef>
                <a:spcPct val="0"/>
              </a:spcBef>
              <a:spcAft>
                <a:spcPct val="0"/>
              </a:spcAft>
            </a:pPr>
            <a:r>
              <a:rPr lang="en-US" dirty="0">
                <a:solidFill>
                  <a:prstClr val="black"/>
                </a:solidFill>
                <a:latin typeface="Arial"/>
              </a:rPr>
              <a:t>* in the last week;   ** Male entertainment establishment workers (median number)</a:t>
            </a:r>
            <a:endParaRPr lang="en-GB" dirty="0">
              <a:solidFill>
                <a:prstClr val="black"/>
              </a:solidFill>
              <a:latin typeface="Arial"/>
            </a:endParaRPr>
          </a:p>
        </p:txBody>
      </p:sp>
    </p:spTree>
    <p:extLst>
      <p:ext uri="{BB962C8B-B14F-4D97-AF65-F5344CB8AC3E}">
        <p14:creationId xmlns:p14="http://schemas.microsoft.com/office/powerpoint/2010/main" val="1422902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2872" y="1556792"/>
            <a:ext cx="11362992" cy="504000"/>
          </a:xfrm>
        </p:spPr>
        <p:txBody>
          <a:bodyPr/>
          <a:lstStyle/>
          <a:p>
            <a:r>
              <a:rPr lang="en-US" dirty="0"/>
              <a:t>Proportion of MSW who reported condom use at last sex, 2015-2018</a:t>
            </a:r>
            <a:endParaRPr lang="en-GB" dirty="0"/>
          </a:p>
        </p:txBody>
      </p:sp>
      <p:sp>
        <p:nvSpPr>
          <p:cNvPr id="5" name="TextBox 4"/>
          <p:cNvSpPr txBox="1"/>
          <p:nvPr/>
        </p:nvSpPr>
        <p:spPr>
          <a:xfrm>
            <a:off x="228600" y="6597408"/>
            <a:ext cx="8496944"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Behavioral Surveillance Surveys, Bio-Behavioral Surveys and Global AIDS Monitoring (GAM) reporting</a:t>
            </a:r>
            <a:endParaRPr lang="en-GB" sz="900" dirty="0">
              <a:solidFill>
                <a:prstClr val="black"/>
              </a:solidFill>
              <a:latin typeface="Arial"/>
              <a:cs typeface="Cordia New" pitchFamily="34" charset="-34"/>
            </a:endParaRPr>
          </a:p>
        </p:txBody>
      </p:sp>
      <p:graphicFrame>
        <p:nvGraphicFramePr>
          <p:cNvPr id="6" name="Chart 5"/>
          <p:cNvGraphicFramePr>
            <a:graphicFrameLocks/>
          </p:cNvGraphicFramePr>
          <p:nvPr>
            <p:extLst>
              <p:ext uri="{D42A27DB-BD31-4B8C-83A1-F6EECF244321}">
                <p14:modId xmlns:p14="http://schemas.microsoft.com/office/powerpoint/2010/main" val="1522518466"/>
              </p:ext>
            </p:extLst>
          </p:nvPr>
        </p:nvGraphicFramePr>
        <p:xfrm>
          <a:off x="1847529" y="2492896"/>
          <a:ext cx="8496943" cy="3672408"/>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1">
            <a:extLst>
              <a:ext uri="{FF2B5EF4-FFF2-40B4-BE49-F238E27FC236}">
                <a16:creationId xmlns:a16="http://schemas.microsoft.com/office/drawing/2014/main" id="{FCB0E742-7508-453A-BDE9-E82D684924B0}"/>
              </a:ext>
            </a:extLst>
          </p:cNvPr>
          <p:cNvSpPr txBox="1"/>
          <p:nvPr/>
        </p:nvSpPr>
        <p:spPr>
          <a:xfrm>
            <a:off x="6534150" y="6101838"/>
            <a:ext cx="2562225" cy="24216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base">
              <a:spcBef>
                <a:spcPct val="0"/>
              </a:spcBef>
              <a:spcAft>
                <a:spcPct val="0"/>
              </a:spcAft>
            </a:pPr>
            <a:r>
              <a:rPr lang="en-US" b="1" dirty="0">
                <a:solidFill>
                  <a:prstClr val="black"/>
                </a:solidFill>
                <a:latin typeface="Arial" panose="020B0604020202020204" pitchFamily="34" charset="0"/>
                <a:cs typeface="Arial" panose="020B0604020202020204" pitchFamily="34" charset="0"/>
              </a:rPr>
              <a:t>* Terai;       ** Kathmandu valley</a:t>
            </a:r>
          </a:p>
        </p:txBody>
      </p:sp>
    </p:spTree>
    <p:extLst>
      <p:ext uri="{BB962C8B-B14F-4D97-AF65-F5344CB8AC3E}">
        <p14:creationId xmlns:p14="http://schemas.microsoft.com/office/powerpoint/2010/main" val="1635748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830" y="1534563"/>
            <a:ext cx="11324590" cy="504000"/>
          </a:xfrm>
        </p:spPr>
        <p:txBody>
          <a:bodyPr/>
          <a:lstStyle/>
          <a:p>
            <a:r>
              <a:rPr lang="en-US" dirty="0"/>
              <a:t>Proportion of MSW who reported consistent condom use with male clients, 2015-2017</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15</a:t>
            </a:fld>
            <a:endParaRPr lang="th-TH" dirty="0">
              <a:solidFill>
                <a:prstClr val="black">
                  <a:tint val="75000"/>
                </a:prstClr>
              </a:solidFill>
              <a:latin typeface="Arial"/>
              <a:cs typeface="Cordia New" panose="020B0304020202020204" pitchFamily="34" charset="-34"/>
            </a:endParaRPr>
          </a:p>
        </p:txBody>
      </p:sp>
      <p:graphicFrame>
        <p:nvGraphicFramePr>
          <p:cNvPr id="9" name="Chart 8"/>
          <p:cNvGraphicFramePr>
            <a:graphicFrameLocks/>
          </p:cNvGraphicFramePr>
          <p:nvPr/>
        </p:nvGraphicFramePr>
        <p:xfrm>
          <a:off x="1847529" y="2521494"/>
          <a:ext cx="7661115" cy="3643811"/>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ECF14BCD-6FA9-48F1-884E-368922A4C707}"/>
              </a:ext>
            </a:extLst>
          </p:cNvPr>
          <p:cNvSpPr txBox="1"/>
          <p:nvPr/>
        </p:nvSpPr>
        <p:spPr>
          <a:xfrm>
            <a:off x="169288" y="6627168"/>
            <a:ext cx="8532440"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Behavioral Surveillance Surveys and Bio-Behavioral Surveys</a:t>
            </a:r>
            <a:r>
              <a:rPr lang="en-GB" sz="900" dirty="0">
                <a:solidFill>
                  <a:prstClr val="black"/>
                </a:solidFill>
                <a:latin typeface="Arial"/>
                <a:cs typeface="Cordia New" pitchFamily="34" charset="-34"/>
              </a:rPr>
              <a:t>.</a:t>
            </a:r>
          </a:p>
        </p:txBody>
      </p:sp>
    </p:spTree>
    <p:extLst>
      <p:ext uri="{BB962C8B-B14F-4D97-AF65-F5344CB8AC3E}">
        <p14:creationId xmlns:p14="http://schemas.microsoft.com/office/powerpoint/2010/main" val="1547002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494" y="1496666"/>
            <a:ext cx="11374925" cy="504000"/>
          </a:xfrm>
        </p:spPr>
        <p:txBody>
          <a:bodyPr/>
          <a:lstStyle/>
          <a:p>
            <a:r>
              <a:rPr lang="en-US" dirty="0"/>
              <a:t>Proportion of MSW who reported transactional sex with female partners in the last month, 2008-2017</a:t>
            </a:r>
            <a:endParaRPr lang="en-GB" dirty="0"/>
          </a:p>
        </p:txBody>
      </p:sp>
      <p:sp>
        <p:nvSpPr>
          <p:cNvPr id="5" name="TextBox 4"/>
          <p:cNvSpPr txBox="1"/>
          <p:nvPr/>
        </p:nvSpPr>
        <p:spPr>
          <a:xfrm>
            <a:off x="228600" y="6474822"/>
            <a:ext cx="11759268" cy="369332"/>
          </a:xfrm>
          <a:prstGeom prst="rect">
            <a:avLst/>
          </a:prstGeom>
          <a:noFill/>
        </p:spPr>
        <p:txBody>
          <a:bodyPr wrap="square" rtlCol="0">
            <a:spAutoFit/>
          </a:bodyPr>
          <a:lstStyle/>
          <a:p>
            <a:pPr fontAlgn="base">
              <a:spcBef>
                <a:spcPct val="0"/>
              </a:spcBef>
              <a:spcAft>
                <a:spcPct val="0"/>
              </a:spcAft>
            </a:pPr>
            <a:r>
              <a:rPr lang="en-US" sz="900" dirty="0">
                <a:solidFill>
                  <a:prstClr val="black"/>
                </a:solidFill>
                <a:latin typeface="Arial" pitchFamily="34" charset="0"/>
                <a:cs typeface="Cordia New" pitchFamily="34" charset="-34"/>
              </a:rPr>
              <a:t>Source: Prepared by </a:t>
            </a:r>
            <a:r>
              <a:rPr lang="en-US" sz="900" dirty="0">
                <a:solidFill>
                  <a:prstClr val="black"/>
                </a:solidFill>
                <a:latin typeface="Arial" pitchFamily="34" charset="0"/>
                <a:cs typeface="Cordia New" pitchFamily="34" charset="-34"/>
                <a:hlinkClick r:id="rId2"/>
              </a:rPr>
              <a:t>www.aidsdatahub.org</a:t>
            </a:r>
            <a:r>
              <a:rPr lang="en-US" sz="900" dirty="0">
                <a:solidFill>
                  <a:prstClr val="black"/>
                </a:solidFill>
                <a:latin typeface="Arial" pitchFamily="34" charset="0"/>
                <a:cs typeface="Cordia New" pitchFamily="34" charset="-34"/>
              </a:rPr>
              <a:t> based on Cai, W.-D., Zhao, J., Zhao, J.-K., et al. (2010). HIV Prevalence and Related Risk Factors among Male Sex Workers in Shenzhen, China: Results from a Time–location Sampling Survey. Sexually Transmitted Infections, 86(1), 15-20; </a:t>
            </a:r>
            <a:r>
              <a:rPr lang="en-US" sz="900" dirty="0">
                <a:solidFill>
                  <a:prstClr val="black"/>
                </a:solidFill>
                <a:latin typeface="Arial"/>
                <a:cs typeface="Cordia New" pitchFamily="34" charset="-34"/>
              </a:rPr>
              <a:t>Behavioral Surveillance Surveys; Bio-Behavioral Surveys </a:t>
            </a:r>
            <a:endParaRPr lang="en-GB" sz="900" dirty="0">
              <a:solidFill>
                <a:prstClr val="black"/>
              </a:solidFill>
              <a:latin typeface="Arial" pitchFamily="34" charset="0"/>
              <a:cs typeface="Cordia New" pitchFamily="34" charset="-34"/>
            </a:endParaRPr>
          </a:p>
        </p:txBody>
      </p:sp>
      <p:graphicFrame>
        <p:nvGraphicFramePr>
          <p:cNvPr id="7" name="Chart 6"/>
          <p:cNvGraphicFramePr>
            <a:graphicFrameLocks/>
          </p:cNvGraphicFramePr>
          <p:nvPr/>
        </p:nvGraphicFramePr>
        <p:xfrm>
          <a:off x="1486055" y="2359595"/>
          <a:ext cx="8568952"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8688288" y="4509121"/>
            <a:ext cx="1368152" cy="430887"/>
          </a:xfrm>
          <a:prstGeom prst="rect">
            <a:avLst/>
          </a:prstGeom>
          <a:noFill/>
          <a:ln>
            <a:solidFill>
              <a:schemeClr val="bg1">
                <a:lumMod val="65000"/>
              </a:schemeClr>
            </a:solidFill>
            <a:prstDash val="sysDash"/>
          </a:ln>
        </p:spPr>
        <p:txBody>
          <a:bodyPr wrap="square" rtlCol="0">
            <a:spAutoFit/>
          </a:bodyPr>
          <a:lstStyle/>
          <a:p>
            <a:pPr fontAlgn="base">
              <a:spcBef>
                <a:spcPct val="0"/>
              </a:spcBef>
              <a:spcAft>
                <a:spcPct val="0"/>
              </a:spcAft>
            </a:pPr>
            <a:r>
              <a:rPr lang="en-US" sz="1100" dirty="0">
                <a:solidFill>
                  <a:prstClr val="black"/>
                </a:solidFill>
                <a:latin typeface="Arial" pitchFamily="34" charset="0"/>
                <a:cs typeface="Cordia New" pitchFamily="34" charset="-34"/>
              </a:rPr>
              <a:t>* Last year</a:t>
            </a:r>
          </a:p>
          <a:p>
            <a:pPr fontAlgn="base">
              <a:spcBef>
                <a:spcPct val="0"/>
              </a:spcBef>
              <a:spcAft>
                <a:spcPct val="0"/>
              </a:spcAft>
            </a:pPr>
            <a:r>
              <a:rPr lang="en-US" sz="1100" dirty="0">
                <a:solidFill>
                  <a:prstClr val="black"/>
                </a:solidFill>
                <a:latin typeface="Arial" pitchFamily="34" charset="0"/>
                <a:cs typeface="Cordia New" pitchFamily="34" charset="-34"/>
              </a:rPr>
              <a:t>** Last 3 months</a:t>
            </a:r>
            <a:endParaRPr lang="en-GB" sz="1100" dirty="0">
              <a:solidFill>
                <a:prstClr val="black"/>
              </a:solidFill>
              <a:latin typeface="Arial" pitchFamily="34" charset="0"/>
              <a:cs typeface="Cordia New" pitchFamily="34" charset="-34"/>
            </a:endParaRPr>
          </a:p>
        </p:txBody>
      </p:sp>
    </p:spTree>
    <p:extLst>
      <p:ext uri="{BB962C8B-B14F-4D97-AF65-F5344CB8AC3E}">
        <p14:creationId xmlns:p14="http://schemas.microsoft.com/office/powerpoint/2010/main" val="29834753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368" y="1581544"/>
            <a:ext cx="11293940" cy="504000"/>
          </a:xfrm>
        </p:spPr>
        <p:txBody>
          <a:bodyPr/>
          <a:lstStyle/>
          <a:p>
            <a:r>
              <a:rPr lang="en-US" dirty="0"/>
              <a:t>Proportion of MSW with overlapping risk behaviors in the last 12 months, countries where data is available, 2013-2017</a:t>
            </a:r>
            <a:endParaRPr lang="en-GB" dirty="0"/>
          </a:p>
        </p:txBody>
      </p:sp>
      <p:sp>
        <p:nvSpPr>
          <p:cNvPr id="7" name="TextBox 6"/>
          <p:cNvSpPr txBox="1"/>
          <p:nvPr/>
        </p:nvSpPr>
        <p:spPr>
          <a:xfrm>
            <a:off x="2567608" y="5775648"/>
            <a:ext cx="7056784" cy="276999"/>
          </a:xfrm>
          <a:prstGeom prst="rect">
            <a:avLst/>
          </a:prstGeom>
          <a:noFill/>
          <a:ln>
            <a:noFill/>
            <a:prstDash val="sysDash"/>
          </a:ln>
        </p:spPr>
        <p:txBody>
          <a:bodyPr wrap="square" rtlCol="0">
            <a:spAutoFit/>
          </a:bodyPr>
          <a:lstStyle/>
          <a:p>
            <a:pPr fontAlgn="base">
              <a:spcBef>
                <a:spcPct val="0"/>
              </a:spcBef>
              <a:spcAft>
                <a:spcPct val="0"/>
              </a:spcAft>
            </a:pPr>
            <a:r>
              <a:rPr lang="en-US" sz="1200" dirty="0">
                <a:solidFill>
                  <a:prstClr val="black"/>
                </a:solidFill>
                <a:latin typeface="Arial" pitchFamily="34" charset="0"/>
                <a:cs typeface="Cordia New" pitchFamily="34" charset="-34"/>
              </a:rPr>
              <a:t>* male entertainment establishment workers</a:t>
            </a:r>
          </a:p>
        </p:txBody>
      </p:sp>
      <p:graphicFrame>
        <p:nvGraphicFramePr>
          <p:cNvPr id="12" name="Chart 11"/>
          <p:cNvGraphicFramePr>
            <a:graphicFrameLocks/>
          </p:cNvGraphicFramePr>
          <p:nvPr>
            <p:extLst>
              <p:ext uri="{D42A27DB-BD31-4B8C-83A1-F6EECF244321}">
                <p14:modId xmlns:p14="http://schemas.microsoft.com/office/powerpoint/2010/main" val="1086555026"/>
              </p:ext>
            </p:extLst>
          </p:nvPr>
        </p:nvGraphicFramePr>
        <p:xfrm>
          <a:off x="1739516" y="2403458"/>
          <a:ext cx="8712968" cy="3240361"/>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B1FD7CFB-04E3-4949-A9B7-58340CDBEE95}"/>
              </a:ext>
            </a:extLst>
          </p:cNvPr>
          <p:cNvSpPr txBox="1"/>
          <p:nvPr/>
        </p:nvSpPr>
        <p:spPr>
          <a:xfrm>
            <a:off x="228600" y="6591300"/>
            <a:ext cx="8532440"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4"/>
              </a:rPr>
              <a:t>www.aidsdatahub.org</a:t>
            </a:r>
            <a:r>
              <a:rPr lang="en-US" sz="900" dirty="0">
                <a:solidFill>
                  <a:prstClr val="black"/>
                </a:solidFill>
                <a:latin typeface="Arial"/>
                <a:cs typeface="Cordia New" pitchFamily="34" charset="-34"/>
              </a:rPr>
              <a:t> based on Behavioral Surveillance Surveys and Bio-Behavioral Surveys</a:t>
            </a:r>
            <a:r>
              <a:rPr lang="en-GB" sz="900" dirty="0">
                <a:solidFill>
                  <a:prstClr val="black"/>
                </a:solidFill>
                <a:latin typeface="Arial"/>
                <a:cs typeface="Cordia New" pitchFamily="34" charset="-34"/>
              </a:rPr>
              <a:t>.</a:t>
            </a:r>
          </a:p>
        </p:txBody>
      </p:sp>
    </p:spTree>
    <p:extLst>
      <p:ext uri="{BB962C8B-B14F-4D97-AF65-F5344CB8AC3E}">
        <p14:creationId xmlns:p14="http://schemas.microsoft.com/office/powerpoint/2010/main" val="1610340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bwMode="auto">
          <a:xfrm>
            <a:off x="1749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a:cs typeface="Cordia New" pitchFamily="34" charset="-34"/>
              </a:rPr>
              <a:t>Vulnerability and </a:t>
            </a:r>
            <a:br>
              <a:rPr lang="en-US" sz="5400">
                <a:cs typeface="Cordia New" pitchFamily="34" charset="-34"/>
              </a:rPr>
            </a:br>
            <a:r>
              <a:rPr lang="en-US" sz="5400">
                <a:cs typeface="Cordia New" pitchFamily="34" charset="-34"/>
              </a:rPr>
              <a:t>HIV knowledge</a:t>
            </a:r>
            <a:endParaRPr lang="en-US">
              <a:cs typeface="Cordia New" pitchFamily="34" charset="-34"/>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0940" y="1535680"/>
            <a:ext cx="11381762" cy="504000"/>
          </a:xfrm>
        </p:spPr>
        <p:txBody>
          <a:bodyPr/>
          <a:lstStyle/>
          <a:p>
            <a:r>
              <a:rPr lang="en-US" dirty="0"/>
              <a:t>Proportion of MSW with comprehensive HIV knowledge, 2015-2018</a:t>
            </a:r>
            <a:endParaRPr lang="en-GB" dirty="0"/>
          </a:p>
        </p:txBody>
      </p:sp>
      <p:sp>
        <p:nvSpPr>
          <p:cNvPr id="5" name="TextBox 4"/>
          <p:cNvSpPr txBox="1"/>
          <p:nvPr/>
        </p:nvSpPr>
        <p:spPr>
          <a:xfrm>
            <a:off x="228600" y="6591300"/>
            <a:ext cx="11381763" cy="230832"/>
          </a:xfrm>
          <a:prstGeom prst="rect">
            <a:avLst/>
          </a:prstGeom>
          <a:noFill/>
        </p:spPr>
        <p:txBody>
          <a:bodyPr wrap="square" rtlCol="0">
            <a:spAutoFit/>
          </a:bodyPr>
          <a:lstStyle/>
          <a:p>
            <a:pPr fontAlgn="base">
              <a:spcBef>
                <a:spcPct val="0"/>
              </a:spcBef>
              <a:spcAft>
                <a:spcPct val="0"/>
              </a:spcAft>
            </a:pPr>
            <a:r>
              <a:rPr lang="en-US" sz="900" dirty="0">
                <a:solidFill>
                  <a:prstClr val="black"/>
                </a:solidFill>
                <a:latin typeface="Arial" pitchFamily="34" charset="0"/>
                <a:cs typeface="Cordia New" pitchFamily="34" charset="-34"/>
              </a:rPr>
              <a:t>Source: Prepared by </a:t>
            </a:r>
            <a:r>
              <a:rPr lang="en-US" sz="900" dirty="0">
                <a:solidFill>
                  <a:prstClr val="black"/>
                </a:solidFill>
                <a:latin typeface="Arial" pitchFamily="34" charset="0"/>
                <a:cs typeface="Cordia New" pitchFamily="34" charset="-34"/>
                <a:hlinkClick r:id="rId2"/>
              </a:rPr>
              <a:t>www.aidsdatahub.org</a:t>
            </a:r>
            <a:r>
              <a:rPr lang="en-US" sz="900" dirty="0">
                <a:solidFill>
                  <a:prstClr val="black"/>
                </a:solidFill>
                <a:latin typeface="Arial" pitchFamily="34" charset="0"/>
                <a:cs typeface="Cordia New" pitchFamily="34" charset="-34"/>
              </a:rPr>
              <a:t> based on Integrated Biological and Behavioral Surveillance (IBSS) Reports.</a:t>
            </a:r>
            <a:endParaRPr lang="en-GB" sz="900" dirty="0">
              <a:solidFill>
                <a:prstClr val="black"/>
              </a:solidFill>
              <a:latin typeface="Arial" pitchFamily="34" charset="0"/>
              <a:cs typeface="Cordia New" pitchFamily="34" charset="-34"/>
            </a:endParaRPr>
          </a:p>
        </p:txBody>
      </p:sp>
      <p:graphicFrame>
        <p:nvGraphicFramePr>
          <p:cNvPr id="6" name="Chart 5"/>
          <p:cNvGraphicFramePr>
            <a:graphicFrameLocks/>
          </p:cNvGraphicFramePr>
          <p:nvPr>
            <p:extLst>
              <p:ext uri="{D42A27DB-BD31-4B8C-83A1-F6EECF244321}">
                <p14:modId xmlns:p14="http://schemas.microsoft.com/office/powerpoint/2010/main" val="3247119245"/>
              </p:ext>
            </p:extLst>
          </p:nvPr>
        </p:nvGraphicFramePr>
        <p:xfrm>
          <a:off x="1631505" y="2420888"/>
          <a:ext cx="8784975" cy="331236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151784" y="5991672"/>
            <a:ext cx="3924436" cy="461665"/>
          </a:xfrm>
          <a:prstGeom prst="rect">
            <a:avLst/>
          </a:prstGeom>
          <a:noFill/>
          <a:ln>
            <a:noFill/>
            <a:prstDash val="sysDash"/>
          </a:ln>
        </p:spPr>
        <p:txBody>
          <a:bodyPr wrap="square" rtlCol="0">
            <a:spAutoFit/>
          </a:bodyPr>
          <a:lstStyle/>
          <a:p>
            <a:pPr fontAlgn="base">
              <a:spcBef>
                <a:spcPct val="0"/>
              </a:spcBef>
              <a:spcAft>
                <a:spcPct val="0"/>
              </a:spcAft>
            </a:pPr>
            <a:r>
              <a:rPr lang="en-US" sz="1200" dirty="0">
                <a:solidFill>
                  <a:prstClr val="black"/>
                </a:solidFill>
                <a:latin typeface="Arial" pitchFamily="34" charset="0"/>
                <a:cs typeface="Cordia New" pitchFamily="34" charset="-34"/>
              </a:rPr>
              <a:t>* Male sex workers and transgender sex workers</a:t>
            </a:r>
          </a:p>
          <a:p>
            <a:pPr fontAlgn="base">
              <a:spcBef>
                <a:spcPct val="0"/>
              </a:spcBef>
              <a:spcAft>
                <a:spcPct val="0"/>
              </a:spcAft>
            </a:pPr>
            <a:r>
              <a:rPr lang="en-US" sz="1200" dirty="0">
                <a:solidFill>
                  <a:prstClr val="black"/>
                </a:solidFill>
                <a:latin typeface="Arial" pitchFamily="34" charset="0"/>
                <a:cs typeface="Cordia New" pitchFamily="34" charset="-34"/>
              </a:rPr>
              <a:t>** Male entertainment establishment workers</a:t>
            </a:r>
          </a:p>
        </p:txBody>
      </p:sp>
    </p:spTree>
    <p:extLst>
      <p:ext uri="{BB962C8B-B14F-4D97-AF65-F5344CB8AC3E}">
        <p14:creationId xmlns:p14="http://schemas.microsoft.com/office/powerpoint/2010/main" val="43986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5"/>
          </p:nvPr>
        </p:nvSpPr>
        <p:spPr/>
        <p:txBody>
          <a:bodyPr/>
          <a:lstStyle/>
          <a:p>
            <a:pPr>
              <a:defRPr/>
            </a:pPr>
            <a:fld id="{E19C7FDC-6A03-401C-9A12-EC31BE8A0E6F}" type="slidenum">
              <a:rPr lang="th-TH">
                <a:solidFill>
                  <a:prstClr val="black">
                    <a:tint val="75000"/>
                  </a:prstClr>
                </a:solidFill>
                <a:latin typeface="Arial"/>
                <a:cs typeface="Cordia New" panose="020B0304020202020204" pitchFamily="34" charset="-34"/>
              </a:rPr>
              <a:pPr>
                <a:defRPr/>
              </a:pPr>
              <a:t>2</a:t>
            </a:fld>
            <a:endParaRPr lang="th-TH" dirty="0">
              <a:solidFill>
                <a:prstClr val="black">
                  <a:tint val="75000"/>
                </a:prstClr>
              </a:solidFill>
              <a:latin typeface="Arial"/>
              <a:cs typeface="Cordia New" panose="020B0304020202020204" pitchFamily="34" charset="-34"/>
            </a:endParaRPr>
          </a:p>
        </p:txBody>
      </p:sp>
      <p:sp>
        <p:nvSpPr>
          <p:cNvPr id="29699" name="Subtitle 4"/>
          <p:cNvSpPr>
            <a:spLocks noGrp="1"/>
          </p:cNvSpPr>
          <p:nvPr>
            <p:ph type="subTitle" idx="1"/>
          </p:nvPr>
        </p:nvSpPr>
        <p:spPr bwMode="auto">
          <a:xfrm>
            <a:off x="1992313" y="2276475"/>
            <a:ext cx="8077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fontAlgn="base">
              <a:spcAft>
                <a:spcPct val="0"/>
              </a:spcAft>
            </a:pPr>
            <a:r>
              <a:rPr lang="en-US" dirty="0">
                <a:cs typeface="Cordia New" pitchFamily="34" charset="-34"/>
                <a:hlinkClick r:id="rId2" action="ppaction://hlinksldjump"/>
              </a:rPr>
              <a:t>Data availability and population size estimates</a:t>
            </a:r>
            <a:endParaRPr lang="en-US" dirty="0">
              <a:cs typeface="Cordia New" pitchFamily="34" charset="-34"/>
            </a:endParaRPr>
          </a:p>
          <a:p>
            <a:pPr fontAlgn="base">
              <a:spcAft>
                <a:spcPct val="0"/>
              </a:spcAft>
            </a:pPr>
            <a:r>
              <a:rPr lang="en-US" dirty="0">
                <a:cs typeface="Cordia New" pitchFamily="34" charset="-34"/>
                <a:hlinkClick r:id="rId3" action="ppaction://hlinksldjump"/>
              </a:rPr>
              <a:t>HIV prevalence and epidemiology </a:t>
            </a:r>
            <a:endParaRPr lang="en-US" dirty="0">
              <a:cs typeface="Cordia New" pitchFamily="34" charset="-34"/>
            </a:endParaRPr>
          </a:p>
          <a:p>
            <a:pPr fontAlgn="base">
              <a:spcAft>
                <a:spcPct val="0"/>
              </a:spcAft>
            </a:pPr>
            <a:r>
              <a:rPr lang="en-US" dirty="0">
                <a:cs typeface="Cordia New" pitchFamily="34" charset="-34"/>
                <a:hlinkClick r:id="rId4" action="ppaction://hlinksldjump"/>
              </a:rPr>
              <a:t>Risk behaviors</a:t>
            </a:r>
            <a:endParaRPr lang="en-US" dirty="0">
              <a:cs typeface="Cordia New" pitchFamily="34" charset="-34"/>
            </a:endParaRPr>
          </a:p>
          <a:p>
            <a:pPr fontAlgn="base">
              <a:spcAft>
                <a:spcPct val="0"/>
              </a:spcAft>
            </a:pPr>
            <a:r>
              <a:rPr lang="en-US" dirty="0">
                <a:cs typeface="Cordia New" pitchFamily="34" charset="-34"/>
                <a:hlinkClick r:id="rId5" action="ppaction://hlinksldjump"/>
              </a:rPr>
              <a:t>Vulnerability and HIV knowledge </a:t>
            </a:r>
            <a:endParaRPr lang="en-US" dirty="0">
              <a:cs typeface="Cordia New" pitchFamily="34" charset="-34"/>
            </a:endParaRPr>
          </a:p>
          <a:p>
            <a:pPr fontAlgn="base">
              <a:spcAft>
                <a:spcPct val="0"/>
              </a:spcAft>
            </a:pPr>
            <a:r>
              <a:rPr lang="en-US" dirty="0">
                <a:cs typeface="Cordia New" pitchFamily="34" charset="-34"/>
                <a:hlinkClick r:id="rId6" action="ppaction://hlinksldjump"/>
              </a:rPr>
              <a:t>National response </a:t>
            </a:r>
            <a:endParaRPr lang="en-US" dirty="0">
              <a:cs typeface="Cordia New" pitchFamily="34" charset="-34"/>
            </a:endParaRPr>
          </a:p>
        </p:txBody>
      </p:sp>
      <p:sp>
        <p:nvSpPr>
          <p:cNvPr id="29700" name="Title 3"/>
          <p:cNvSpPr>
            <a:spLocks noGrp="1"/>
          </p:cNvSpPr>
          <p:nvPr>
            <p:ph type="title"/>
          </p:nvPr>
        </p:nvSpPr>
        <p:spPr bwMode="auto">
          <a:xfrm>
            <a:off x="1693864"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eaLnBrk="1" hangingPunct="1"/>
            <a:r>
              <a:rPr lang="en-US">
                <a:cs typeface="Cordia New" pitchFamily="34" charset="-34"/>
              </a:rPr>
              <a:t>CONTENT</a:t>
            </a:r>
            <a:endParaRPr lang="th-TH"/>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bwMode="auto">
          <a:xfrm>
            <a:off x="1749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zh-CN" sz="5400" dirty="0">
                <a:cs typeface="Cordia New" pitchFamily="34" charset="-34"/>
              </a:rPr>
              <a:t>National response</a:t>
            </a:r>
            <a:br>
              <a:rPr lang="en-US" altLang="zh-CN" sz="5400" dirty="0">
                <a:cs typeface="Cordia New" pitchFamily="34" charset="-34"/>
              </a:rPr>
            </a:br>
            <a:endParaRPr lang="en-US" dirty="0">
              <a:cs typeface="Cordia New" pitchFamily="34" charset="-34"/>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19328" y="1512966"/>
            <a:ext cx="11433648" cy="504000"/>
          </a:xfrm>
          <a:noFill/>
        </p:spPr>
        <p:txBody>
          <a:bodyPr/>
          <a:lstStyle/>
          <a:p>
            <a:r>
              <a:rPr lang="en-GB" dirty="0"/>
              <a:t>HIV testing coverage among male sex workers, 2015-2018</a:t>
            </a:r>
          </a:p>
        </p:txBody>
      </p:sp>
      <p:sp>
        <p:nvSpPr>
          <p:cNvPr id="6" name="TextBox 1"/>
          <p:cNvSpPr txBox="1"/>
          <p:nvPr/>
        </p:nvSpPr>
        <p:spPr>
          <a:xfrm>
            <a:off x="3348564" y="5934276"/>
            <a:ext cx="5256584" cy="663656"/>
          </a:xfrm>
          <a:prstGeom prst="rect">
            <a:avLst/>
          </a:prstGeom>
          <a:solidFill>
            <a:schemeClr val="bg1">
              <a:lumMod val="85000"/>
            </a:schemeClr>
          </a:solidFill>
          <a:ln>
            <a:noFill/>
          </a:ln>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b="1" kern="0" dirty="0">
                <a:solidFill>
                  <a:prstClr val="black"/>
                </a:solidFill>
                <a:latin typeface="Arial"/>
                <a:ea typeface="SimSun"/>
                <a:cs typeface="Arial" pitchFamily="34" charset="0"/>
              </a:rPr>
              <a:t>It is not strictly comparable across countries since methods and sampling varied. In addition, many surveys were conducted in a few urban areas and it might not necessarily reflect prevailing conditions at the national level.</a:t>
            </a:r>
          </a:p>
        </p:txBody>
      </p:sp>
      <p:sp>
        <p:nvSpPr>
          <p:cNvPr id="7" name="TextBox 6">
            <a:extLst>
              <a:ext uri="{FF2B5EF4-FFF2-40B4-BE49-F238E27FC236}">
                <a16:creationId xmlns:a16="http://schemas.microsoft.com/office/drawing/2014/main" id="{7853C109-DD51-449F-ADBA-596C0812B905}"/>
              </a:ext>
            </a:extLst>
          </p:cNvPr>
          <p:cNvSpPr txBox="1"/>
          <p:nvPr/>
        </p:nvSpPr>
        <p:spPr>
          <a:xfrm>
            <a:off x="228600" y="6623367"/>
            <a:ext cx="9036496"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Integrated Biological  and Behavioral Surveillance (IBBS) and  Global AIDS Monitoring (GAM) reporting</a:t>
            </a:r>
            <a:endParaRPr lang="en-GB" sz="900" dirty="0">
              <a:solidFill>
                <a:prstClr val="black"/>
              </a:solidFill>
              <a:latin typeface="Arial"/>
              <a:cs typeface="Cordia New" pitchFamily="34" charset="-34"/>
            </a:endParaRPr>
          </a:p>
        </p:txBody>
      </p:sp>
      <p:graphicFrame>
        <p:nvGraphicFramePr>
          <p:cNvPr id="8" name="Chart 7">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4257461421"/>
              </p:ext>
            </p:extLst>
          </p:nvPr>
        </p:nvGraphicFramePr>
        <p:xfrm>
          <a:off x="1991544" y="2386613"/>
          <a:ext cx="7704856" cy="3312368"/>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C138D5DA-9109-4D0B-A844-1C6114AE51B4}"/>
              </a:ext>
            </a:extLst>
          </p:cNvPr>
          <p:cNvSpPr txBox="1"/>
          <p:nvPr/>
        </p:nvSpPr>
        <p:spPr>
          <a:xfrm>
            <a:off x="9134475" y="5934276"/>
            <a:ext cx="1685925" cy="307777"/>
          </a:xfrm>
          <a:prstGeom prst="rect">
            <a:avLst/>
          </a:prstGeom>
          <a:noFill/>
        </p:spPr>
        <p:txBody>
          <a:bodyPr wrap="square" rtlCol="0">
            <a:spAutoFit/>
          </a:bodyPr>
          <a:lstStyle/>
          <a:p>
            <a:r>
              <a:rPr lang="en-US" sz="1400" dirty="0"/>
              <a:t>* Kathmandu</a:t>
            </a:r>
          </a:p>
        </p:txBody>
      </p:sp>
    </p:spTree>
    <p:extLst>
      <p:ext uri="{BB962C8B-B14F-4D97-AF65-F5344CB8AC3E}">
        <p14:creationId xmlns:p14="http://schemas.microsoft.com/office/powerpoint/2010/main" val="857925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286" y="1550304"/>
            <a:ext cx="11386133" cy="504000"/>
          </a:xfrm>
        </p:spPr>
        <p:txBody>
          <a:bodyPr/>
          <a:lstStyle/>
          <a:p>
            <a:r>
              <a:rPr lang="en-US" dirty="0">
                <a:latin typeface="Arial" pitchFamily="34" charset="0"/>
                <a:cs typeface="Arial" pitchFamily="34" charset="0"/>
              </a:rPr>
              <a:t>Proportion of MSW reached with HIV prevention programmes, 2015-2018</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22</a:t>
            </a:fld>
            <a:endParaRPr lang="th-TH" dirty="0">
              <a:solidFill>
                <a:prstClr val="black">
                  <a:tint val="75000"/>
                </a:prstClr>
              </a:solidFill>
              <a:latin typeface="Arial"/>
              <a:cs typeface="Cordia New" panose="020B0304020202020204" pitchFamily="34" charset="-34"/>
            </a:endParaRPr>
          </a:p>
        </p:txBody>
      </p:sp>
      <p:sp>
        <p:nvSpPr>
          <p:cNvPr id="5" name="TextBox 4"/>
          <p:cNvSpPr txBox="1"/>
          <p:nvPr/>
        </p:nvSpPr>
        <p:spPr>
          <a:xfrm>
            <a:off x="188145" y="6587629"/>
            <a:ext cx="8496944" cy="230832"/>
          </a:xfrm>
          <a:prstGeom prst="rect">
            <a:avLst/>
          </a:prstGeom>
          <a:noFill/>
        </p:spPr>
        <p:txBody>
          <a:bodyPr wrap="square" rtlCol="0">
            <a:spAutoFit/>
          </a:bodyPr>
          <a:lstStyle/>
          <a:p>
            <a:pPr fontAlgn="base">
              <a:spcBef>
                <a:spcPct val="0"/>
              </a:spcBef>
              <a:spcAft>
                <a:spcPct val="0"/>
              </a:spcAft>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Global AIDS Monitoring (GAM) Reporting</a:t>
            </a:r>
            <a:endParaRPr lang="en-GB" sz="900" dirty="0">
              <a:solidFill>
                <a:prstClr val="black"/>
              </a:solidFill>
              <a:latin typeface="Arial"/>
              <a:cs typeface="Cordia New" pitchFamily="34" charset="-34"/>
            </a:endParaRPr>
          </a:p>
        </p:txBody>
      </p:sp>
      <p:sp>
        <p:nvSpPr>
          <p:cNvPr id="8" name="TextBox 7"/>
          <p:cNvSpPr txBox="1"/>
          <p:nvPr/>
        </p:nvSpPr>
        <p:spPr>
          <a:xfrm>
            <a:off x="7592787" y="3838710"/>
            <a:ext cx="2963473" cy="1938992"/>
          </a:xfrm>
          <a:prstGeom prst="rect">
            <a:avLst/>
          </a:prstGeom>
          <a:noFill/>
          <a:ln w="12700">
            <a:solidFill>
              <a:schemeClr val="bg1">
                <a:lumMod val="50000"/>
              </a:schemeClr>
            </a:solidFill>
            <a:prstDash val="sysDash"/>
          </a:ln>
        </p:spPr>
        <p:txBody>
          <a:bodyPr wrap="square" rtlCol="0">
            <a:spAutoFit/>
          </a:bodyPr>
          <a:lstStyle/>
          <a:p>
            <a:pPr fontAlgn="base">
              <a:spcBef>
                <a:spcPct val="0"/>
              </a:spcBef>
              <a:spcAft>
                <a:spcPct val="0"/>
              </a:spcAft>
            </a:pPr>
            <a:r>
              <a:rPr lang="en-US" sz="1200" dirty="0">
                <a:solidFill>
                  <a:prstClr val="black"/>
                </a:solidFill>
                <a:latin typeface="Arial"/>
                <a:cs typeface="Cordia New" pitchFamily="34" charset="-34"/>
              </a:rPr>
              <a:t>Definition of reach:</a:t>
            </a:r>
          </a:p>
          <a:p>
            <a:pPr fontAlgn="base">
              <a:spcBef>
                <a:spcPct val="0"/>
              </a:spcBef>
              <a:spcAft>
                <a:spcPct val="0"/>
              </a:spcAft>
            </a:pPr>
            <a:r>
              <a:rPr lang="en-US" sz="1200" dirty="0">
                <a:solidFill>
                  <a:prstClr val="black"/>
                </a:solidFill>
                <a:latin typeface="Arial"/>
                <a:cs typeface="Cordia New" pitchFamily="34" charset="-34"/>
              </a:rPr>
              <a:t>In the past three months, MSW reported receiving two or more of the prevention interventions listed below - </a:t>
            </a:r>
          </a:p>
          <a:p>
            <a:pPr marL="171450" indent="-171450" fontAlgn="base">
              <a:spcBef>
                <a:spcPct val="0"/>
              </a:spcBef>
              <a:spcAft>
                <a:spcPct val="0"/>
              </a:spcAft>
              <a:buFont typeface="Arial" panose="020B0604020202020204" pitchFamily="34" charset="0"/>
              <a:buChar char="•"/>
            </a:pPr>
            <a:r>
              <a:rPr lang="en-US" sz="1200" dirty="0">
                <a:solidFill>
                  <a:prstClr val="black"/>
                </a:solidFill>
                <a:latin typeface="Arial"/>
                <a:cs typeface="Cordia New" pitchFamily="34" charset="-34"/>
              </a:rPr>
              <a:t>Given condoms and lubricants </a:t>
            </a:r>
          </a:p>
          <a:p>
            <a:pPr marL="171450" indent="-171450" fontAlgn="base">
              <a:spcBef>
                <a:spcPct val="0"/>
              </a:spcBef>
              <a:spcAft>
                <a:spcPct val="0"/>
              </a:spcAft>
              <a:buFont typeface="Arial" panose="020B0604020202020204" pitchFamily="34" charset="0"/>
              <a:buChar char="•"/>
            </a:pPr>
            <a:r>
              <a:rPr lang="en-US" sz="1200" dirty="0">
                <a:solidFill>
                  <a:prstClr val="black"/>
                </a:solidFill>
                <a:latin typeface="Arial"/>
                <a:cs typeface="Cordia New" pitchFamily="34" charset="-34"/>
              </a:rPr>
              <a:t>Received counselling on condom use and safe sex </a:t>
            </a:r>
          </a:p>
          <a:p>
            <a:pPr marL="171450" indent="-171450" fontAlgn="base">
              <a:spcBef>
                <a:spcPct val="0"/>
              </a:spcBef>
              <a:spcAft>
                <a:spcPct val="0"/>
              </a:spcAft>
              <a:buFont typeface="Arial" panose="020B0604020202020204" pitchFamily="34" charset="0"/>
              <a:buChar char="•"/>
            </a:pPr>
            <a:r>
              <a:rPr lang="en-US" sz="1200" dirty="0">
                <a:solidFill>
                  <a:prstClr val="black"/>
                </a:solidFill>
                <a:latin typeface="Arial"/>
                <a:cs typeface="Cordia New" pitchFamily="34" charset="-34"/>
              </a:rPr>
              <a:t>Tested for sexually transmitted infections</a:t>
            </a:r>
          </a:p>
          <a:p>
            <a:pPr fontAlgn="base">
              <a:spcBef>
                <a:spcPct val="0"/>
              </a:spcBef>
              <a:spcAft>
                <a:spcPct val="0"/>
              </a:spcAft>
            </a:pPr>
            <a:r>
              <a:rPr lang="en-GB" sz="1200" dirty="0">
                <a:solidFill>
                  <a:prstClr val="black"/>
                </a:solidFill>
                <a:latin typeface="Arial"/>
                <a:cs typeface="Cordia New" pitchFamily="34" charset="-34"/>
              </a:rPr>
              <a:t> </a:t>
            </a:r>
            <a:endParaRPr lang="en-US" sz="1200" dirty="0">
              <a:solidFill>
                <a:prstClr val="black"/>
              </a:solidFill>
              <a:latin typeface="Arial"/>
              <a:cs typeface="Cordia New" pitchFamily="34" charset="-34"/>
            </a:endParaRPr>
          </a:p>
        </p:txBody>
      </p:sp>
      <p:graphicFrame>
        <p:nvGraphicFramePr>
          <p:cNvPr id="9" name="Chart 8">
            <a:extLst>
              <a:ext uri="{FF2B5EF4-FFF2-40B4-BE49-F238E27FC236}">
                <a16:creationId xmlns:a16="http://schemas.microsoft.com/office/drawing/2014/main" id="{A722FB13-E2A6-489A-844F-289B088D0025}"/>
              </a:ext>
            </a:extLst>
          </p:cNvPr>
          <p:cNvGraphicFramePr>
            <a:graphicFrameLocks/>
          </p:cNvGraphicFramePr>
          <p:nvPr>
            <p:extLst>
              <p:ext uri="{D42A27DB-BD31-4B8C-83A1-F6EECF244321}">
                <p14:modId xmlns:p14="http://schemas.microsoft.com/office/powerpoint/2010/main" val="4202814054"/>
              </p:ext>
            </p:extLst>
          </p:nvPr>
        </p:nvGraphicFramePr>
        <p:xfrm>
          <a:off x="1362075" y="2464999"/>
          <a:ext cx="5879655" cy="38052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718273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114" y="1479888"/>
            <a:ext cx="11328083" cy="504000"/>
          </a:xfrm>
        </p:spPr>
        <p:txBody>
          <a:bodyPr>
            <a:noAutofit/>
          </a:bodyPr>
          <a:lstStyle/>
          <a:p>
            <a:r>
              <a:rPr lang="en-US" dirty="0"/>
              <a:t>Prevailing stigma, discrimination and violence against MSW, countries where data is available, 2015-2017</a:t>
            </a:r>
            <a:endParaRPr lang="th-TH" dirty="0"/>
          </a:p>
        </p:txBody>
      </p:sp>
      <p:sp>
        <p:nvSpPr>
          <p:cNvPr id="6" name="Title 1"/>
          <p:cNvSpPr txBox="1">
            <a:spLocks/>
          </p:cNvSpPr>
          <p:nvPr/>
        </p:nvSpPr>
        <p:spPr>
          <a:xfrm>
            <a:off x="228600" y="6591300"/>
            <a:ext cx="8402672" cy="191707"/>
          </a:xfrm>
          <a:prstGeom prst="rect">
            <a:avLst/>
          </a:prstGeom>
        </p:spPr>
        <p:txBody>
          <a:bodyPr/>
          <a:lst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a:lstStyle>
          <a:p>
            <a:pPr algn="l">
              <a:defRPr/>
            </a:pPr>
            <a:r>
              <a:rPr lang="en-US" sz="900" dirty="0">
                <a:solidFill>
                  <a:prstClr val="black"/>
                </a:solidFill>
                <a:latin typeface="Arial" charset="0"/>
                <a:cs typeface="Arial" charset="0"/>
              </a:rPr>
              <a:t>Source: Prepared by </a:t>
            </a:r>
            <a:r>
              <a:rPr lang="en-US" sz="900" dirty="0">
                <a:solidFill>
                  <a:prstClr val="black"/>
                </a:solidFill>
                <a:latin typeface="Arial" charset="0"/>
                <a:cs typeface="Arial" charset="0"/>
                <a:hlinkClick r:id="rId3"/>
              </a:rPr>
              <a:t>www.aidsdatahub.org</a:t>
            </a:r>
            <a:r>
              <a:rPr lang="en-US" sz="900" dirty="0">
                <a:solidFill>
                  <a:prstClr val="black"/>
                </a:solidFill>
                <a:latin typeface="Arial" charset="0"/>
                <a:cs typeface="Arial" charset="0"/>
              </a:rPr>
              <a:t> based on Integrated Behavioral and Surveillance Surveys</a:t>
            </a:r>
            <a:endParaRPr lang="th-TH" sz="900" dirty="0">
              <a:solidFill>
                <a:prstClr val="black"/>
              </a:solidFill>
              <a:latin typeface="Arial" charset="0"/>
              <a:cs typeface="Arial" charset="0"/>
            </a:endParaRPr>
          </a:p>
        </p:txBody>
      </p:sp>
      <p:sp>
        <p:nvSpPr>
          <p:cNvPr id="5" name="TextBox 1">
            <a:extLst>
              <a:ext uri="{FF2B5EF4-FFF2-40B4-BE49-F238E27FC236}">
                <a16:creationId xmlns:a16="http://schemas.microsoft.com/office/drawing/2014/main" id="{BFE3DDB5-2ED8-47DD-A15E-6AFB922E646E}"/>
              </a:ext>
            </a:extLst>
          </p:cNvPr>
          <p:cNvSpPr txBox="1"/>
          <p:nvPr/>
        </p:nvSpPr>
        <p:spPr>
          <a:xfrm>
            <a:off x="8193217" y="6289615"/>
            <a:ext cx="2376264" cy="504000"/>
          </a:xfrm>
          <a:prstGeom prst="rect">
            <a:avLst/>
          </a:prstGeom>
          <a:ln w="19050">
            <a:solidFill>
              <a:schemeClr val="bg1">
                <a:lumMod val="75000"/>
              </a:schemeClr>
            </a:solidFill>
            <a:prstDash val="sysDot"/>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fontAlgn="base">
              <a:spcBef>
                <a:spcPct val="0"/>
              </a:spcBef>
              <a:spcAft>
                <a:spcPct val="0"/>
              </a:spcAft>
              <a:defRPr/>
            </a:pPr>
            <a:r>
              <a:rPr lang="en-US" sz="1000" dirty="0">
                <a:solidFill>
                  <a:prstClr val="black"/>
                </a:solidFill>
                <a:latin typeface="Arial" pitchFamily="34" charset="0"/>
                <a:cs typeface="Arial" pitchFamily="34" charset="0"/>
              </a:rPr>
              <a:t>* Experienced  in the last 12 months</a:t>
            </a:r>
          </a:p>
          <a:p>
            <a:pPr fontAlgn="base">
              <a:spcBef>
                <a:spcPct val="0"/>
              </a:spcBef>
              <a:spcAft>
                <a:spcPct val="0"/>
              </a:spcAft>
              <a:defRPr/>
            </a:pPr>
            <a:r>
              <a:rPr lang="en-US" sz="1000" dirty="0">
                <a:solidFill>
                  <a:prstClr val="black"/>
                </a:solidFill>
                <a:latin typeface="Arial" pitchFamily="34" charset="0"/>
                <a:cs typeface="Arial" pitchFamily="34" charset="0"/>
              </a:rPr>
              <a:t>** Ever beaten or forced to have sex   </a:t>
            </a:r>
          </a:p>
          <a:p>
            <a:pPr marL="171450" indent="-171450" fontAlgn="base">
              <a:spcBef>
                <a:spcPct val="0"/>
              </a:spcBef>
              <a:spcAft>
                <a:spcPct val="0"/>
              </a:spcAft>
              <a:buFont typeface="Arial" panose="020B0604020202020204" pitchFamily="34" charset="0"/>
              <a:buChar char="•"/>
              <a:defRPr/>
            </a:pPr>
            <a:endParaRPr lang="en-US" sz="1000" dirty="0">
              <a:solidFill>
                <a:prstClr val="black"/>
              </a:solidFill>
              <a:latin typeface="Arial" pitchFamily="34" charset="0"/>
              <a:cs typeface="Arial" pitchFamily="34" charset="0"/>
            </a:endParaRPr>
          </a:p>
          <a:p>
            <a:pPr fontAlgn="base">
              <a:spcBef>
                <a:spcPct val="0"/>
              </a:spcBef>
              <a:spcAft>
                <a:spcPct val="0"/>
              </a:spcAft>
              <a:defRPr/>
            </a:pPr>
            <a:endParaRPr lang="th-TH" sz="1000" dirty="0">
              <a:solidFill>
                <a:prstClr val="black"/>
              </a:solidFill>
              <a:latin typeface="Arial" panose="020B0604020202020204" pitchFamily="34" charset="0"/>
              <a:cs typeface="Cordia New" panose="020B0304020202020204" pitchFamily="34" charset="-34"/>
            </a:endParaRPr>
          </a:p>
        </p:txBody>
      </p:sp>
      <p:graphicFrame>
        <p:nvGraphicFramePr>
          <p:cNvPr id="7" name="Chart 6">
            <a:extLst>
              <a:ext uri="{FF2B5EF4-FFF2-40B4-BE49-F238E27FC236}">
                <a16:creationId xmlns:a16="http://schemas.microsoft.com/office/drawing/2014/main" id="{A5C09EE0-7258-4C16-B5E8-E46EA266B75E}"/>
              </a:ext>
            </a:extLst>
          </p:cNvPr>
          <p:cNvGraphicFramePr>
            <a:graphicFrameLocks/>
          </p:cNvGraphicFramePr>
          <p:nvPr/>
        </p:nvGraphicFramePr>
        <p:xfrm>
          <a:off x="2151520" y="2305273"/>
          <a:ext cx="7888960" cy="43924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373763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92" y="1488646"/>
            <a:ext cx="11439216" cy="504000"/>
          </a:xfrm>
        </p:spPr>
        <p:txBody>
          <a:bodyPr/>
          <a:lstStyle/>
          <a:p>
            <a:r>
              <a:rPr lang="en-US" dirty="0"/>
              <a:t>Punitive laws hindering the HIV response in South Asia, latest available data, 2014-2019</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24</a:t>
            </a:fld>
            <a:endParaRPr lang="th-TH" dirty="0">
              <a:solidFill>
                <a:prstClr val="black">
                  <a:tint val="75000"/>
                </a:prstClr>
              </a:solidFill>
              <a:latin typeface="Arial"/>
              <a:cs typeface="Cordia New" panose="020B0304020202020204" pitchFamily="34" charset="-34"/>
            </a:endParaRPr>
          </a:p>
        </p:txBody>
      </p:sp>
      <p:sp>
        <p:nvSpPr>
          <p:cNvPr id="5" name="Rectangle 4"/>
          <p:cNvSpPr/>
          <p:nvPr/>
        </p:nvSpPr>
        <p:spPr>
          <a:xfrm>
            <a:off x="228600" y="6591300"/>
            <a:ext cx="10436761" cy="230832"/>
          </a:xfrm>
          <a:prstGeom prst="rect">
            <a:avLst/>
          </a:prstGeom>
        </p:spPr>
        <p:txBody>
          <a:bodyPr wrap="square">
            <a:spAutoFit/>
          </a:bodyPr>
          <a:lstStyle/>
          <a:p>
            <a:pPr fontAlgn="base">
              <a:spcBef>
                <a:spcPct val="0"/>
              </a:spcBef>
              <a:spcAft>
                <a:spcPct val="0"/>
              </a:spcAft>
            </a:pPr>
            <a:r>
              <a:rPr lang="en-US" sz="900" dirty="0">
                <a:solidFill>
                  <a:prstClr val="black"/>
                </a:solidFill>
                <a:latin typeface="Arial" pitchFamily="34" charset="0"/>
                <a:cs typeface="Arial" pitchFamily="34" charset="0"/>
              </a:rPr>
              <a:t>Sources: Prepared by </a:t>
            </a:r>
            <a:r>
              <a:rPr lang="en-US" sz="900" dirty="0">
                <a:solidFill>
                  <a:prstClr val="black"/>
                </a:solidFill>
                <a:latin typeface="Arial" pitchFamily="34" charset="0"/>
                <a:cs typeface="Arial" pitchFamily="34" charset="0"/>
                <a:hlinkClick r:id="rId3"/>
              </a:rPr>
              <a:t>www.aidsdatahub.org</a:t>
            </a:r>
            <a:r>
              <a:rPr lang="en-US" sz="900" dirty="0">
                <a:solidFill>
                  <a:prstClr val="black"/>
                </a:solidFill>
                <a:latin typeface="Arial" pitchFamily="34" charset="0"/>
                <a:cs typeface="Arial" pitchFamily="34" charset="0"/>
              </a:rPr>
              <a:t>  based on UNAIDS and UNDP. (2021). Legal and policy trends. Impacting people living with HIV and key populations in Asia and the Pacific, 2014-2019. </a:t>
            </a:r>
            <a:endParaRPr lang="en-GB" sz="900" dirty="0">
              <a:solidFill>
                <a:prstClr val="black"/>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44997036"/>
              </p:ext>
            </p:extLst>
          </p:nvPr>
        </p:nvGraphicFramePr>
        <p:xfrm>
          <a:off x="766440" y="2335659"/>
          <a:ext cx="7051814" cy="3804139"/>
        </p:xfrm>
        <a:graphic>
          <a:graphicData uri="http://schemas.openxmlformats.org/drawingml/2006/table">
            <a:tbl>
              <a:tblPr/>
              <a:tblGrid>
                <a:gridCol w="119965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463040">
                  <a:extLst>
                    <a:ext uri="{9D8B030D-6E8A-4147-A177-3AD203B41FA5}">
                      <a16:colId xmlns:a16="http://schemas.microsoft.com/office/drawing/2014/main" val="52255006"/>
                    </a:ext>
                  </a:extLst>
                </a:gridCol>
              </a:tblGrid>
              <a:tr h="292152">
                <a:tc rowSpan="2">
                  <a:txBody>
                    <a:bodyPr/>
                    <a:lstStyle/>
                    <a:p>
                      <a:endParaRPr lang="en-GB"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gridSpan="3">
                  <a:txBody>
                    <a:bodyPr/>
                    <a:lstStyle/>
                    <a:p>
                      <a:pPr algn="ctr" fontAlgn="t"/>
                      <a:r>
                        <a:rPr lang="en-US" sz="1600" b="1" i="0" u="none" strike="noStrike" dirty="0">
                          <a:solidFill>
                            <a:schemeClr val="bg1"/>
                          </a:solidFill>
                          <a:effectLst/>
                          <a:latin typeface="Arial" pitchFamily="34" charset="0"/>
                          <a:cs typeface="Arial" pitchFamily="34" charset="0"/>
                        </a:rPr>
                        <a:t>Sex workers</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600" b="1" i="0" u="none" strike="noStrike" dirty="0">
                          <a:solidFill>
                            <a:schemeClr val="bg1"/>
                          </a:solidFill>
                          <a:effectLst/>
                          <a:latin typeface="Arial" pitchFamily="34" charset="0"/>
                          <a:cs typeface="Arial" pitchFamily="34" charset="0"/>
                        </a:rPr>
                        <a:t>MSM</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extLst>
                  <a:ext uri="{0D108BD9-81ED-4DB2-BD59-A6C34878D82A}">
                    <a16:rowId xmlns:a16="http://schemas.microsoft.com/office/drawing/2014/main" val="3484817165"/>
                  </a:ext>
                </a:extLst>
              </a:tr>
              <a:tr h="637062">
                <a:tc vMerge="1">
                  <a:txBody>
                    <a:bodyPr/>
                    <a:lstStyle/>
                    <a:p>
                      <a:endParaRPr lang="en-GB" dirty="0"/>
                    </a:p>
                  </a:txBody>
                  <a:tcPr/>
                </a:tc>
                <a:tc>
                  <a:txBody>
                    <a:bodyPr/>
                    <a:lstStyle/>
                    <a:p>
                      <a:pPr algn="ctr" fontAlgn="t"/>
                      <a:r>
                        <a:rPr lang="en-US" sz="1400" b="1" i="0" u="none" strike="noStrike" dirty="0">
                          <a:solidFill>
                            <a:srgbClr val="595959"/>
                          </a:solidFill>
                          <a:effectLst/>
                          <a:latin typeface="Arial" pitchFamily="34" charset="0"/>
                          <a:cs typeface="Arial" pitchFamily="34" charset="0"/>
                        </a:rPr>
                        <a:t>Sex work in private is illegal</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Soliciting for sex work illegal</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Sex work regulated and/or permitted in some locations</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US" sz="1400" b="1" i="0" u="none" strike="noStrike" dirty="0">
                          <a:solidFill>
                            <a:srgbClr val="595959"/>
                          </a:solidFill>
                          <a:effectLst/>
                          <a:latin typeface="Arial" pitchFamily="34" charset="0"/>
                          <a:cs typeface="Arial" pitchFamily="34" charset="0"/>
                        </a:rPr>
                        <a:t>Consensual sex between adult men illegal</a:t>
                      </a:r>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extLst>
                  <a:ext uri="{0D108BD9-81ED-4DB2-BD59-A6C34878D82A}">
                    <a16:rowId xmlns:a16="http://schemas.microsoft.com/office/drawing/2014/main" val="10001"/>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Afghanistan</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2"/>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Bangladesh</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Bhutan</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India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5"/>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Maldives</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6"/>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Nepal</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7"/>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Pakistan</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8"/>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Sri Lanka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9"/>
                  </a:ext>
                </a:extLst>
              </a:tr>
            </a:tbl>
          </a:graphicData>
        </a:graphic>
      </p:graphicFrame>
      <p:graphicFrame>
        <p:nvGraphicFramePr>
          <p:cNvPr id="8" name="Table 7">
            <a:extLst>
              <a:ext uri="{FF2B5EF4-FFF2-40B4-BE49-F238E27FC236}">
                <a16:creationId xmlns:a16="http://schemas.microsoft.com/office/drawing/2014/main" id="{BA617B8B-9402-4855-B054-847089FA47C5}"/>
              </a:ext>
            </a:extLst>
          </p:cNvPr>
          <p:cNvGraphicFramePr>
            <a:graphicFrameLocks noGrp="1"/>
          </p:cNvGraphicFramePr>
          <p:nvPr>
            <p:extLst>
              <p:ext uri="{D42A27DB-BD31-4B8C-83A1-F6EECF244321}">
                <p14:modId xmlns:p14="http://schemas.microsoft.com/office/powerpoint/2010/main" val="1485780673"/>
              </p:ext>
            </p:extLst>
          </p:nvPr>
        </p:nvGraphicFramePr>
        <p:xfrm>
          <a:off x="8071268" y="3064793"/>
          <a:ext cx="3695700" cy="3017520"/>
        </p:xfrm>
        <a:graphic>
          <a:graphicData uri="http://schemas.openxmlformats.org/drawingml/2006/table">
            <a:tbl>
              <a:tblPr firstRow="1" bandRow="1">
                <a:tableStyleId>{5C22544A-7EE6-4342-B048-85BDC9FD1C3A}</a:tableStyleId>
              </a:tblPr>
              <a:tblGrid>
                <a:gridCol w="441361">
                  <a:extLst>
                    <a:ext uri="{9D8B030D-6E8A-4147-A177-3AD203B41FA5}">
                      <a16:colId xmlns:a16="http://schemas.microsoft.com/office/drawing/2014/main" val="1342676805"/>
                    </a:ext>
                  </a:extLst>
                </a:gridCol>
                <a:gridCol w="3254339">
                  <a:extLst>
                    <a:ext uri="{9D8B030D-6E8A-4147-A177-3AD203B41FA5}">
                      <a16:colId xmlns:a16="http://schemas.microsoft.com/office/drawing/2014/main" val="2008839283"/>
                    </a:ext>
                  </a:extLst>
                </a:gridCol>
              </a:tblGrid>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99A"/>
                    </a:solidFill>
                  </a:tcPr>
                </a:tc>
                <a:tc>
                  <a:txBody>
                    <a:bodyPr/>
                    <a:lstStyle/>
                    <a:p>
                      <a:pPr algn="l"/>
                      <a:r>
                        <a:rPr lang="en-US" sz="1200" b="0" kern="1200" dirty="0">
                          <a:solidFill>
                            <a:schemeClr val="tx1"/>
                          </a:solidFill>
                          <a:latin typeface="+mn-lt"/>
                          <a:ea typeface="+mn-ea"/>
                          <a:cs typeface="+mn-cs"/>
                        </a:rPr>
                        <a:t>The law or policy provides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215171989"/>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0000"/>
                    </a:solidFill>
                  </a:tcPr>
                </a:tc>
                <a:tc>
                  <a:txBody>
                    <a:bodyPr/>
                    <a:lstStyle/>
                    <a:p>
                      <a:pPr algn="just"/>
                      <a:r>
                        <a:rPr lang="en-US" sz="1200" dirty="0">
                          <a:solidFill>
                            <a:schemeClr val="tx1"/>
                          </a:solidFill>
                        </a:rPr>
                        <a:t>Punitive law or policy; there is no enabling law or policy; the law or policy does not provide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80967488"/>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C000"/>
                    </a:solidFill>
                  </a:tcPr>
                </a:tc>
                <a:tc>
                  <a:txBody>
                    <a:bodyPr/>
                    <a:lstStyle/>
                    <a:p>
                      <a:pPr algn="just"/>
                      <a:r>
                        <a:rPr lang="en-US" sz="1200" dirty="0">
                          <a:solidFill>
                            <a:schemeClr val="tx1"/>
                          </a:solidFill>
                        </a:rPr>
                        <a:t>Partially enabling; enabling but subject to significant limitations; some aspects of the law or policy are punitive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54664207"/>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Information is unavailable or unclear</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2124145"/>
                  </a:ext>
                </a:extLst>
              </a:tr>
            </a:tbl>
          </a:graphicData>
        </a:graphic>
      </p:graphicFrame>
    </p:spTree>
    <p:extLst>
      <p:ext uri="{BB962C8B-B14F-4D97-AF65-F5344CB8AC3E}">
        <p14:creationId xmlns:p14="http://schemas.microsoft.com/office/powerpoint/2010/main" val="39411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752" y="1227388"/>
            <a:ext cx="11439216" cy="504000"/>
          </a:xfrm>
        </p:spPr>
        <p:txBody>
          <a:bodyPr/>
          <a:lstStyle/>
          <a:p>
            <a:r>
              <a:rPr lang="en-US" dirty="0"/>
              <a:t>Punitive laws hindering the HIV response in South-East Asia, latest available data, 2014-2019</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25</a:t>
            </a:fld>
            <a:endParaRPr lang="th-TH" dirty="0">
              <a:solidFill>
                <a:prstClr val="black">
                  <a:tint val="75000"/>
                </a:prstClr>
              </a:solidFill>
              <a:latin typeface="Arial"/>
              <a:cs typeface="Cordia New" panose="020B0304020202020204" pitchFamily="34" charset="-34"/>
            </a:endParaRPr>
          </a:p>
        </p:txBody>
      </p:sp>
      <p:sp>
        <p:nvSpPr>
          <p:cNvPr id="5" name="Rectangle 4"/>
          <p:cNvSpPr/>
          <p:nvPr/>
        </p:nvSpPr>
        <p:spPr>
          <a:xfrm>
            <a:off x="7957457" y="6357939"/>
            <a:ext cx="4234543" cy="507831"/>
          </a:xfrm>
          <a:prstGeom prst="rect">
            <a:avLst/>
          </a:prstGeom>
        </p:spPr>
        <p:txBody>
          <a:bodyPr wrap="square">
            <a:spAutoFit/>
          </a:bodyPr>
          <a:lstStyle/>
          <a:p>
            <a:pPr fontAlgn="base">
              <a:spcBef>
                <a:spcPct val="0"/>
              </a:spcBef>
              <a:spcAft>
                <a:spcPct val="0"/>
              </a:spcAft>
            </a:pPr>
            <a:r>
              <a:rPr lang="en-US" sz="900" dirty="0">
                <a:solidFill>
                  <a:prstClr val="black"/>
                </a:solidFill>
                <a:latin typeface="Arial" pitchFamily="34" charset="0"/>
                <a:cs typeface="Arial" pitchFamily="34" charset="0"/>
              </a:rPr>
              <a:t>Sources: Prepared by </a:t>
            </a:r>
            <a:r>
              <a:rPr lang="en-US" sz="900" dirty="0">
                <a:solidFill>
                  <a:prstClr val="black"/>
                </a:solidFill>
                <a:latin typeface="Arial" pitchFamily="34" charset="0"/>
                <a:cs typeface="Arial" pitchFamily="34" charset="0"/>
                <a:hlinkClick r:id="rId3"/>
              </a:rPr>
              <a:t>www.aidsdatahub.org</a:t>
            </a:r>
            <a:r>
              <a:rPr lang="en-US" sz="900" dirty="0">
                <a:solidFill>
                  <a:prstClr val="black"/>
                </a:solidFill>
                <a:latin typeface="Arial" pitchFamily="34" charset="0"/>
                <a:cs typeface="Arial" pitchFamily="34" charset="0"/>
              </a:rPr>
              <a:t>  based on UNAIDS and UNDP. (2021). Legal and policy trends. Impacting people living with HIV and key populations in Asia and the Pacific, 2014-2019. </a:t>
            </a:r>
            <a:endParaRPr lang="en-GB" sz="900" dirty="0">
              <a:solidFill>
                <a:prstClr val="black"/>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369766563"/>
              </p:ext>
            </p:extLst>
          </p:nvPr>
        </p:nvGraphicFramePr>
        <p:xfrm>
          <a:off x="766440" y="1987310"/>
          <a:ext cx="7051814" cy="4797958"/>
        </p:xfrm>
        <a:graphic>
          <a:graphicData uri="http://schemas.openxmlformats.org/drawingml/2006/table">
            <a:tbl>
              <a:tblPr/>
              <a:tblGrid>
                <a:gridCol w="119965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463040">
                  <a:extLst>
                    <a:ext uri="{9D8B030D-6E8A-4147-A177-3AD203B41FA5}">
                      <a16:colId xmlns:a16="http://schemas.microsoft.com/office/drawing/2014/main" val="52255006"/>
                    </a:ext>
                  </a:extLst>
                </a:gridCol>
              </a:tblGrid>
              <a:tr h="292152">
                <a:tc rowSpan="2">
                  <a:txBody>
                    <a:bodyPr/>
                    <a:lstStyle/>
                    <a:p>
                      <a:endParaRPr lang="en-GB"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gridSpan="3">
                  <a:txBody>
                    <a:bodyPr/>
                    <a:lstStyle/>
                    <a:p>
                      <a:pPr algn="ctr" fontAlgn="t"/>
                      <a:r>
                        <a:rPr lang="en-US" sz="1600" b="1" i="0" u="none" strike="noStrike" dirty="0">
                          <a:solidFill>
                            <a:schemeClr val="bg1"/>
                          </a:solidFill>
                          <a:effectLst/>
                          <a:latin typeface="Arial" pitchFamily="34" charset="0"/>
                          <a:cs typeface="Arial" pitchFamily="34" charset="0"/>
                        </a:rPr>
                        <a:t>Sex workers</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600" b="1" i="0" u="none" strike="noStrike" dirty="0">
                          <a:solidFill>
                            <a:schemeClr val="bg1"/>
                          </a:solidFill>
                          <a:effectLst/>
                          <a:latin typeface="Arial" pitchFamily="34" charset="0"/>
                          <a:cs typeface="Arial" pitchFamily="34" charset="0"/>
                        </a:rPr>
                        <a:t>MSM</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extLst>
                  <a:ext uri="{0D108BD9-81ED-4DB2-BD59-A6C34878D82A}">
                    <a16:rowId xmlns:a16="http://schemas.microsoft.com/office/drawing/2014/main" val="3484817165"/>
                  </a:ext>
                </a:extLst>
              </a:tr>
              <a:tr h="637062">
                <a:tc vMerge="1">
                  <a:txBody>
                    <a:bodyPr/>
                    <a:lstStyle/>
                    <a:p>
                      <a:endParaRPr lang="en-GB" dirty="0"/>
                    </a:p>
                  </a:txBody>
                  <a:tcPr/>
                </a:tc>
                <a:tc>
                  <a:txBody>
                    <a:bodyPr/>
                    <a:lstStyle/>
                    <a:p>
                      <a:pPr algn="ctr" fontAlgn="t"/>
                      <a:r>
                        <a:rPr lang="en-US" sz="1400" b="1" i="0" u="none" strike="noStrike" dirty="0">
                          <a:solidFill>
                            <a:srgbClr val="595959"/>
                          </a:solidFill>
                          <a:effectLst/>
                          <a:latin typeface="Arial" pitchFamily="34" charset="0"/>
                          <a:cs typeface="Arial" pitchFamily="34" charset="0"/>
                        </a:rPr>
                        <a:t>Sex work in private is illegal</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Soliciting for sex work illegal</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Sex work regulated and/or permitted in some locations</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US" sz="1400" b="1" i="0" u="none" strike="noStrike" dirty="0">
                          <a:solidFill>
                            <a:srgbClr val="595959"/>
                          </a:solidFill>
                          <a:effectLst/>
                          <a:latin typeface="Arial" pitchFamily="34" charset="0"/>
                          <a:cs typeface="Arial" pitchFamily="34" charset="0"/>
                        </a:rPr>
                        <a:t>Consensual sex between adult men illegal</a:t>
                      </a:r>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extLst>
                  <a:ext uri="{0D108BD9-81ED-4DB2-BD59-A6C34878D82A}">
                    <a16:rowId xmlns:a16="http://schemas.microsoft.com/office/drawing/2014/main" val="10001"/>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Brunei</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2"/>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Cambodia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3"/>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Indonesia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extLst>
                  <a:ext uri="{0D108BD9-81ED-4DB2-BD59-A6C34878D82A}">
                    <a16:rowId xmlns:a16="http://schemas.microsoft.com/office/drawing/2014/main" val="10004"/>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Lao PDR</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5"/>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Malaysia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6"/>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Myanmar</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7"/>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Philippines</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8"/>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Singapore</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9"/>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Thailand</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3193082456"/>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Timor-Leste</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370841002"/>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Viet Nam</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2674620401"/>
                  </a:ext>
                </a:extLst>
              </a:tr>
            </a:tbl>
          </a:graphicData>
        </a:graphic>
      </p:graphicFrame>
      <p:graphicFrame>
        <p:nvGraphicFramePr>
          <p:cNvPr id="8" name="Table 7">
            <a:extLst>
              <a:ext uri="{FF2B5EF4-FFF2-40B4-BE49-F238E27FC236}">
                <a16:creationId xmlns:a16="http://schemas.microsoft.com/office/drawing/2014/main" id="{BA617B8B-9402-4855-B054-847089FA47C5}"/>
              </a:ext>
            </a:extLst>
          </p:cNvPr>
          <p:cNvGraphicFramePr>
            <a:graphicFrameLocks noGrp="1"/>
          </p:cNvGraphicFramePr>
          <p:nvPr/>
        </p:nvGraphicFramePr>
        <p:xfrm>
          <a:off x="8071268" y="3064793"/>
          <a:ext cx="3695700" cy="3017520"/>
        </p:xfrm>
        <a:graphic>
          <a:graphicData uri="http://schemas.openxmlformats.org/drawingml/2006/table">
            <a:tbl>
              <a:tblPr firstRow="1" bandRow="1">
                <a:tableStyleId>{5C22544A-7EE6-4342-B048-85BDC9FD1C3A}</a:tableStyleId>
              </a:tblPr>
              <a:tblGrid>
                <a:gridCol w="441361">
                  <a:extLst>
                    <a:ext uri="{9D8B030D-6E8A-4147-A177-3AD203B41FA5}">
                      <a16:colId xmlns:a16="http://schemas.microsoft.com/office/drawing/2014/main" val="1342676805"/>
                    </a:ext>
                  </a:extLst>
                </a:gridCol>
                <a:gridCol w="3254339">
                  <a:extLst>
                    <a:ext uri="{9D8B030D-6E8A-4147-A177-3AD203B41FA5}">
                      <a16:colId xmlns:a16="http://schemas.microsoft.com/office/drawing/2014/main" val="2008839283"/>
                    </a:ext>
                  </a:extLst>
                </a:gridCol>
              </a:tblGrid>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99A"/>
                    </a:solidFill>
                  </a:tcPr>
                </a:tc>
                <a:tc>
                  <a:txBody>
                    <a:bodyPr/>
                    <a:lstStyle/>
                    <a:p>
                      <a:pPr algn="l"/>
                      <a:r>
                        <a:rPr lang="en-US" sz="1200" b="0" kern="1200" dirty="0">
                          <a:solidFill>
                            <a:schemeClr val="tx1"/>
                          </a:solidFill>
                          <a:latin typeface="+mn-lt"/>
                          <a:ea typeface="+mn-ea"/>
                          <a:cs typeface="+mn-cs"/>
                        </a:rPr>
                        <a:t>The law or policy provides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215171989"/>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0000"/>
                    </a:solidFill>
                  </a:tcPr>
                </a:tc>
                <a:tc>
                  <a:txBody>
                    <a:bodyPr/>
                    <a:lstStyle/>
                    <a:p>
                      <a:pPr algn="just"/>
                      <a:r>
                        <a:rPr lang="en-US" sz="1200" dirty="0">
                          <a:solidFill>
                            <a:schemeClr val="tx1"/>
                          </a:solidFill>
                        </a:rPr>
                        <a:t>Punitive law or policy; there is no enabling law or policy; the law or policy does not provide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80967488"/>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C000"/>
                    </a:solidFill>
                  </a:tcPr>
                </a:tc>
                <a:tc>
                  <a:txBody>
                    <a:bodyPr/>
                    <a:lstStyle/>
                    <a:p>
                      <a:pPr algn="just"/>
                      <a:r>
                        <a:rPr lang="en-US" sz="1200" dirty="0">
                          <a:solidFill>
                            <a:schemeClr val="tx1"/>
                          </a:solidFill>
                        </a:rPr>
                        <a:t>Partially enabling; enabling but subject to significant limitations; some aspects of the law or policy are punitive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54664207"/>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Information is unavailable or unclear</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2124145"/>
                  </a:ext>
                </a:extLst>
              </a:tr>
            </a:tbl>
          </a:graphicData>
        </a:graphic>
      </p:graphicFrame>
    </p:spTree>
    <p:extLst>
      <p:ext uri="{BB962C8B-B14F-4D97-AF65-F5344CB8AC3E}">
        <p14:creationId xmlns:p14="http://schemas.microsoft.com/office/powerpoint/2010/main" val="666283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92" y="1488646"/>
            <a:ext cx="11439216" cy="504000"/>
          </a:xfrm>
        </p:spPr>
        <p:txBody>
          <a:bodyPr/>
          <a:lstStyle/>
          <a:p>
            <a:r>
              <a:rPr lang="en-US" dirty="0"/>
              <a:t>Punitive laws hindering the HIV response in East Asia, latest available data, 2014-2019</a:t>
            </a:r>
            <a:endParaRPr lang="en-GB" dirty="0"/>
          </a:p>
        </p:txBody>
      </p:sp>
      <p:sp>
        <p:nvSpPr>
          <p:cNvPr id="3" name="Slide Number Placeholder 2"/>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28C68A-2064-4B7C-AFCD-A80A23DCD611}" type="slidenum">
              <a:rPr kumimoji="0" lang="th-TH" sz="1200" b="0" i="0" u="none" strike="noStrike" kern="1200" cap="none" spc="0" normalizeH="0" baseline="0" noProof="0">
                <a:ln>
                  <a:noFill/>
                </a:ln>
                <a:solidFill>
                  <a:prstClr val="black">
                    <a:tint val="75000"/>
                  </a:prstClr>
                </a:solidFill>
                <a:effectLst/>
                <a:uLnTx/>
                <a:uFillTx/>
                <a:latin typeface="Arial"/>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5" name="Rectangle 4"/>
          <p:cNvSpPr/>
          <p:nvPr/>
        </p:nvSpPr>
        <p:spPr>
          <a:xfrm>
            <a:off x="228600" y="6591300"/>
            <a:ext cx="10436761" cy="230832"/>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Sources: Prepared by </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www.aidsdatahub.org</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based on UNAIDS and UNDP. (2021). Legal and policy trends. Impacting people living with HIV and key populations in Asia and the Pacific, 2014-2019. </a:t>
            </a:r>
            <a:endParaRPr kumimoji="0" lang="en-GB"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080764421"/>
              </p:ext>
            </p:extLst>
          </p:nvPr>
        </p:nvGraphicFramePr>
        <p:xfrm>
          <a:off x="766440" y="2335659"/>
          <a:ext cx="7051814" cy="3897155"/>
        </p:xfrm>
        <a:graphic>
          <a:graphicData uri="http://schemas.openxmlformats.org/drawingml/2006/table">
            <a:tbl>
              <a:tblPr/>
              <a:tblGrid>
                <a:gridCol w="119965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463040">
                  <a:extLst>
                    <a:ext uri="{9D8B030D-6E8A-4147-A177-3AD203B41FA5}">
                      <a16:colId xmlns:a16="http://schemas.microsoft.com/office/drawing/2014/main" val="52255006"/>
                    </a:ext>
                  </a:extLst>
                </a:gridCol>
              </a:tblGrid>
              <a:tr h="292152">
                <a:tc rowSpan="2">
                  <a:txBody>
                    <a:bodyPr/>
                    <a:lstStyle/>
                    <a:p>
                      <a:endParaRPr lang="en-GB"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gridSpan="3">
                  <a:txBody>
                    <a:bodyPr/>
                    <a:lstStyle/>
                    <a:p>
                      <a:pPr algn="ctr" fontAlgn="t"/>
                      <a:r>
                        <a:rPr lang="en-US" sz="1600" b="1" i="0" u="none" strike="noStrike" dirty="0">
                          <a:solidFill>
                            <a:schemeClr val="bg1"/>
                          </a:solidFill>
                          <a:effectLst/>
                          <a:latin typeface="Arial" pitchFamily="34" charset="0"/>
                          <a:cs typeface="Arial" pitchFamily="34" charset="0"/>
                        </a:rPr>
                        <a:t>Sex workers</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600" b="1" i="0" u="none" strike="noStrike" dirty="0">
                          <a:solidFill>
                            <a:schemeClr val="bg1"/>
                          </a:solidFill>
                          <a:effectLst/>
                          <a:latin typeface="Arial" pitchFamily="34" charset="0"/>
                          <a:cs typeface="Arial" pitchFamily="34" charset="0"/>
                        </a:rPr>
                        <a:t>MSM</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extLst>
                  <a:ext uri="{0D108BD9-81ED-4DB2-BD59-A6C34878D82A}">
                    <a16:rowId xmlns:a16="http://schemas.microsoft.com/office/drawing/2014/main" val="3484817165"/>
                  </a:ext>
                </a:extLst>
              </a:tr>
              <a:tr h="637062">
                <a:tc vMerge="1">
                  <a:txBody>
                    <a:bodyPr/>
                    <a:lstStyle/>
                    <a:p>
                      <a:endParaRPr lang="en-GB" dirty="0"/>
                    </a:p>
                  </a:txBody>
                  <a:tcPr/>
                </a:tc>
                <a:tc>
                  <a:txBody>
                    <a:bodyPr/>
                    <a:lstStyle/>
                    <a:p>
                      <a:pPr algn="ctr" fontAlgn="t"/>
                      <a:r>
                        <a:rPr lang="en-US" sz="1400" b="1" i="0" u="none" strike="noStrike" dirty="0">
                          <a:solidFill>
                            <a:srgbClr val="595959"/>
                          </a:solidFill>
                          <a:effectLst/>
                          <a:latin typeface="Arial" pitchFamily="34" charset="0"/>
                          <a:cs typeface="Arial" pitchFamily="34" charset="0"/>
                        </a:rPr>
                        <a:t>Sex work in private is illegal</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Soliciting for sex work illegal</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Sex work regulated and/or permitted in some locations</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US" sz="1400" b="1" i="0" u="none" strike="noStrike" dirty="0">
                          <a:solidFill>
                            <a:srgbClr val="595959"/>
                          </a:solidFill>
                          <a:effectLst/>
                          <a:latin typeface="Arial" pitchFamily="34" charset="0"/>
                          <a:cs typeface="Arial" pitchFamily="34" charset="0"/>
                        </a:rPr>
                        <a:t>Consensual sex between adult men illegal</a:t>
                      </a:r>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extLst>
                  <a:ext uri="{0D108BD9-81ED-4DB2-BD59-A6C34878D82A}">
                    <a16:rowId xmlns:a16="http://schemas.microsoft.com/office/drawing/2014/main" val="10001"/>
                  </a:ext>
                </a:extLst>
              </a:tr>
              <a:tr h="548640">
                <a:tc>
                  <a:txBody>
                    <a:bodyPr/>
                    <a:lstStyle/>
                    <a:p>
                      <a:pPr algn="ctr" fontAlgn="b"/>
                      <a:r>
                        <a:rPr lang="en-GB" sz="1400" b="1" i="0" u="none" strike="noStrike" dirty="0">
                          <a:solidFill>
                            <a:srgbClr val="D9D9D9"/>
                          </a:solidFill>
                          <a:effectLst/>
                          <a:latin typeface="Arial" pitchFamily="34" charset="0"/>
                          <a:cs typeface="Arial" pitchFamily="34" charset="0"/>
                        </a:rPr>
                        <a:t>China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2"/>
                  </a:ext>
                </a:extLst>
              </a:tr>
              <a:tr h="548640">
                <a:tc>
                  <a:txBody>
                    <a:bodyPr/>
                    <a:lstStyle/>
                    <a:p>
                      <a:pPr algn="ctr" fontAlgn="b"/>
                      <a:r>
                        <a:rPr lang="en-GB" sz="1400" b="1" i="0" u="none" strike="noStrike" dirty="0">
                          <a:solidFill>
                            <a:srgbClr val="D9D9D9"/>
                          </a:solidFill>
                          <a:effectLst/>
                          <a:latin typeface="Arial" pitchFamily="34" charset="0"/>
                          <a:cs typeface="Arial" pitchFamily="34" charset="0"/>
                        </a:rPr>
                        <a:t>Japan</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3"/>
                  </a:ext>
                </a:extLst>
              </a:tr>
              <a:tr h="548640">
                <a:tc>
                  <a:txBody>
                    <a:bodyPr/>
                    <a:lstStyle/>
                    <a:p>
                      <a:pPr algn="ctr" fontAlgn="b"/>
                      <a:r>
                        <a:rPr lang="en-GB" sz="1400" b="1" i="0" u="none" strike="noStrike" dirty="0">
                          <a:solidFill>
                            <a:srgbClr val="D9D9D9"/>
                          </a:solidFill>
                          <a:effectLst/>
                          <a:latin typeface="Arial" pitchFamily="34" charset="0"/>
                          <a:cs typeface="Arial" pitchFamily="34" charset="0"/>
                        </a:rPr>
                        <a:t>Mongolia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4"/>
                  </a:ext>
                </a:extLst>
              </a:tr>
              <a:tr h="548640">
                <a:tc>
                  <a:txBody>
                    <a:bodyPr/>
                    <a:lstStyle/>
                    <a:p>
                      <a:pPr algn="ctr" fontAlgn="b"/>
                      <a:r>
                        <a:rPr lang="en-GB" sz="1400" b="1" i="0" u="none" strike="noStrike" dirty="0">
                          <a:solidFill>
                            <a:srgbClr val="D9D9D9"/>
                          </a:solidFill>
                          <a:effectLst/>
                          <a:latin typeface="Arial" pitchFamily="34" charset="0"/>
                          <a:cs typeface="Arial" pitchFamily="34" charset="0"/>
                        </a:rPr>
                        <a:t>DPR Korea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chemeClr val="bg1">
                        <a:lumMod val="75000"/>
                      </a:schemeClr>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0005"/>
                  </a:ext>
                </a:extLst>
              </a:tr>
              <a:tr h="548640">
                <a:tc>
                  <a:txBody>
                    <a:bodyPr/>
                    <a:lstStyle/>
                    <a:p>
                      <a:pPr algn="ctr" fontAlgn="b"/>
                      <a:r>
                        <a:rPr lang="en-GB" sz="1400" b="1" i="0" u="none" strike="noStrike" dirty="0">
                          <a:solidFill>
                            <a:srgbClr val="D9D9D9"/>
                          </a:solidFill>
                          <a:effectLst/>
                          <a:latin typeface="Arial" pitchFamily="34" charset="0"/>
                          <a:cs typeface="Arial" pitchFamily="34" charset="0"/>
                        </a:rPr>
                        <a:t>Republic of Korea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extLst>
                  <a:ext uri="{0D108BD9-81ED-4DB2-BD59-A6C34878D82A}">
                    <a16:rowId xmlns:a16="http://schemas.microsoft.com/office/drawing/2014/main" val="10006"/>
                  </a:ext>
                </a:extLst>
              </a:tr>
            </a:tbl>
          </a:graphicData>
        </a:graphic>
      </p:graphicFrame>
      <p:graphicFrame>
        <p:nvGraphicFramePr>
          <p:cNvPr id="8" name="Table 7">
            <a:extLst>
              <a:ext uri="{FF2B5EF4-FFF2-40B4-BE49-F238E27FC236}">
                <a16:creationId xmlns:a16="http://schemas.microsoft.com/office/drawing/2014/main" id="{BA617B8B-9402-4855-B054-847089FA47C5}"/>
              </a:ext>
            </a:extLst>
          </p:cNvPr>
          <p:cNvGraphicFramePr>
            <a:graphicFrameLocks noGrp="1"/>
          </p:cNvGraphicFramePr>
          <p:nvPr/>
        </p:nvGraphicFramePr>
        <p:xfrm>
          <a:off x="8071268" y="3064793"/>
          <a:ext cx="3695700" cy="3017520"/>
        </p:xfrm>
        <a:graphic>
          <a:graphicData uri="http://schemas.openxmlformats.org/drawingml/2006/table">
            <a:tbl>
              <a:tblPr firstRow="1" bandRow="1">
                <a:tableStyleId>{5C22544A-7EE6-4342-B048-85BDC9FD1C3A}</a:tableStyleId>
              </a:tblPr>
              <a:tblGrid>
                <a:gridCol w="441361">
                  <a:extLst>
                    <a:ext uri="{9D8B030D-6E8A-4147-A177-3AD203B41FA5}">
                      <a16:colId xmlns:a16="http://schemas.microsoft.com/office/drawing/2014/main" val="1342676805"/>
                    </a:ext>
                  </a:extLst>
                </a:gridCol>
                <a:gridCol w="3254339">
                  <a:extLst>
                    <a:ext uri="{9D8B030D-6E8A-4147-A177-3AD203B41FA5}">
                      <a16:colId xmlns:a16="http://schemas.microsoft.com/office/drawing/2014/main" val="2008839283"/>
                    </a:ext>
                  </a:extLst>
                </a:gridCol>
              </a:tblGrid>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99A"/>
                    </a:solidFill>
                  </a:tcPr>
                </a:tc>
                <a:tc>
                  <a:txBody>
                    <a:bodyPr/>
                    <a:lstStyle/>
                    <a:p>
                      <a:pPr algn="l"/>
                      <a:r>
                        <a:rPr lang="en-US" sz="1200" b="0" kern="1200" dirty="0">
                          <a:solidFill>
                            <a:schemeClr val="tx1"/>
                          </a:solidFill>
                          <a:latin typeface="+mn-lt"/>
                          <a:ea typeface="+mn-ea"/>
                          <a:cs typeface="+mn-cs"/>
                        </a:rPr>
                        <a:t>The law or policy provides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215171989"/>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0000"/>
                    </a:solidFill>
                  </a:tcPr>
                </a:tc>
                <a:tc>
                  <a:txBody>
                    <a:bodyPr/>
                    <a:lstStyle/>
                    <a:p>
                      <a:pPr algn="just"/>
                      <a:r>
                        <a:rPr lang="en-US" sz="1200" dirty="0">
                          <a:solidFill>
                            <a:schemeClr val="tx1"/>
                          </a:solidFill>
                        </a:rPr>
                        <a:t>Punitive law or policy; there is no enabling law or policy; the law or policy does not provide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80967488"/>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C000"/>
                    </a:solidFill>
                  </a:tcPr>
                </a:tc>
                <a:tc>
                  <a:txBody>
                    <a:bodyPr/>
                    <a:lstStyle/>
                    <a:p>
                      <a:pPr algn="just"/>
                      <a:r>
                        <a:rPr lang="en-US" sz="1200" dirty="0">
                          <a:solidFill>
                            <a:schemeClr val="tx1"/>
                          </a:solidFill>
                        </a:rPr>
                        <a:t>Partially enabling; enabling but subject to significant limitations; some aspects of the law or policy are punitive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54664207"/>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Information is unavailable or unclear</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2124145"/>
                  </a:ext>
                </a:extLst>
              </a:tr>
            </a:tbl>
          </a:graphicData>
        </a:graphic>
      </p:graphicFrame>
    </p:spTree>
    <p:extLst>
      <p:ext uri="{BB962C8B-B14F-4D97-AF65-F5344CB8AC3E}">
        <p14:creationId xmlns:p14="http://schemas.microsoft.com/office/powerpoint/2010/main" val="11149434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752" y="1227388"/>
            <a:ext cx="11439216" cy="504000"/>
          </a:xfrm>
        </p:spPr>
        <p:txBody>
          <a:bodyPr/>
          <a:lstStyle/>
          <a:p>
            <a:r>
              <a:rPr lang="en-US" dirty="0"/>
              <a:t>Punitive laws hindering the HIV response in the  Pacific, latest available data, 2014-2019</a:t>
            </a:r>
            <a:endParaRPr lang="en-GB" dirty="0"/>
          </a:p>
        </p:txBody>
      </p:sp>
      <p:sp>
        <p:nvSpPr>
          <p:cNvPr id="3" name="Slide Number Placeholder 2"/>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28C68A-2064-4B7C-AFCD-A80A23DCD611}" type="slidenum">
              <a:rPr kumimoji="0" lang="th-TH" sz="1200" b="0" i="0" u="none" strike="noStrike" kern="1200" cap="none" spc="0" normalizeH="0" baseline="0" noProof="0">
                <a:ln>
                  <a:noFill/>
                </a:ln>
                <a:solidFill>
                  <a:prstClr val="black">
                    <a:tint val="75000"/>
                  </a:prstClr>
                </a:solidFill>
                <a:effectLst/>
                <a:uLnTx/>
                <a:uFillTx/>
                <a:latin typeface="Arial"/>
                <a:ea typeface="+mn-ea"/>
                <a:cs typeface="Cordia New" panose="020B0304020202020204" pitchFamily="34" charset="-34"/>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th-TH" sz="12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5" name="Rectangle 4"/>
          <p:cNvSpPr/>
          <p:nvPr/>
        </p:nvSpPr>
        <p:spPr>
          <a:xfrm>
            <a:off x="327753" y="6575659"/>
            <a:ext cx="11864248" cy="230832"/>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Sources: Prepared by </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hlinkClick r:id="rId3"/>
              </a:rPr>
              <a:t>www.aidsdatahub.org</a:t>
            </a:r>
            <a:r>
              <a:rPr kumimoji="0" lang="en-US"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based on UNAIDS and UNDP. (2021). Legal and policy trends. Impacting people living with HIV and key populations in Asia and the Pacific, 2014-2019. </a:t>
            </a:r>
            <a:endParaRPr kumimoji="0" lang="en-GB" sz="9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1500216283"/>
              </p:ext>
            </p:extLst>
          </p:nvPr>
        </p:nvGraphicFramePr>
        <p:xfrm>
          <a:off x="657580" y="1791362"/>
          <a:ext cx="7315200" cy="4797958"/>
        </p:xfrm>
        <a:graphic>
          <a:graphicData uri="http://schemas.openxmlformats.org/drawingml/2006/table">
            <a:tbl>
              <a:tblPr/>
              <a:tblGrid>
                <a:gridCol w="1463040">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463040">
                  <a:extLst>
                    <a:ext uri="{9D8B030D-6E8A-4147-A177-3AD203B41FA5}">
                      <a16:colId xmlns:a16="http://schemas.microsoft.com/office/drawing/2014/main" val="52255006"/>
                    </a:ext>
                  </a:extLst>
                </a:gridCol>
              </a:tblGrid>
              <a:tr h="292152">
                <a:tc rowSpan="2">
                  <a:txBody>
                    <a:bodyPr/>
                    <a:lstStyle/>
                    <a:p>
                      <a:endParaRPr lang="en-GB" dirty="0"/>
                    </a:p>
                  </a:txBody>
                  <a:tcPr>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gridSpan="3">
                  <a:txBody>
                    <a:bodyPr/>
                    <a:lstStyle/>
                    <a:p>
                      <a:pPr algn="ctr" fontAlgn="t"/>
                      <a:r>
                        <a:rPr lang="en-US" sz="1600" b="1" i="0" u="none" strike="noStrike" dirty="0">
                          <a:solidFill>
                            <a:schemeClr val="bg1"/>
                          </a:solidFill>
                          <a:effectLst/>
                          <a:latin typeface="Arial" pitchFamily="34" charset="0"/>
                          <a:cs typeface="Arial" pitchFamily="34" charset="0"/>
                        </a:rPr>
                        <a:t>Sex workers</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hMerge="1">
                  <a:txBody>
                    <a:bodyPr/>
                    <a:lstStyle/>
                    <a:p>
                      <a:pPr algn="ctr" fontAlgn="t"/>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600" b="1" i="0" u="none" strike="noStrike" dirty="0">
                          <a:solidFill>
                            <a:schemeClr val="bg1"/>
                          </a:solidFill>
                          <a:effectLst/>
                          <a:latin typeface="Arial" pitchFamily="34" charset="0"/>
                          <a:cs typeface="Arial" pitchFamily="34" charset="0"/>
                        </a:rPr>
                        <a:t>MSM</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70C0"/>
                    </a:solidFill>
                  </a:tcPr>
                </a:tc>
                <a:extLst>
                  <a:ext uri="{0D108BD9-81ED-4DB2-BD59-A6C34878D82A}">
                    <a16:rowId xmlns:a16="http://schemas.microsoft.com/office/drawing/2014/main" val="3484817165"/>
                  </a:ext>
                </a:extLst>
              </a:tr>
              <a:tr h="637062">
                <a:tc vMerge="1">
                  <a:txBody>
                    <a:bodyPr/>
                    <a:lstStyle/>
                    <a:p>
                      <a:endParaRPr lang="en-GB" dirty="0"/>
                    </a:p>
                  </a:txBody>
                  <a:tcPr/>
                </a:tc>
                <a:tc>
                  <a:txBody>
                    <a:bodyPr/>
                    <a:lstStyle/>
                    <a:p>
                      <a:pPr algn="ctr" fontAlgn="t"/>
                      <a:r>
                        <a:rPr lang="en-US" sz="1400" b="1" i="0" u="none" strike="noStrike" dirty="0">
                          <a:solidFill>
                            <a:srgbClr val="595959"/>
                          </a:solidFill>
                          <a:effectLst/>
                          <a:latin typeface="Arial" pitchFamily="34" charset="0"/>
                          <a:cs typeface="Arial" pitchFamily="34" charset="0"/>
                        </a:rPr>
                        <a:t>Sex work in private is illegal</a:t>
                      </a:r>
                    </a:p>
                  </a:txBody>
                  <a:tcPr marL="8363" marR="8363" marT="8363" marB="0">
                    <a:lnL w="12700" cmpd="sng">
                      <a:noFill/>
                      <a:prstDash val="soli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Soliciting for sex work illegal</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GB" sz="1400" b="1" i="0" u="none" strike="noStrike" dirty="0">
                          <a:solidFill>
                            <a:srgbClr val="595959"/>
                          </a:solidFill>
                          <a:effectLst/>
                          <a:latin typeface="Arial" pitchFamily="34" charset="0"/>
                          <a:cs typeface="Arial" pitchFamily="34" charset="0"/>
                        </a:rPr>
                        <a:t>Sex work regulated and/or permitted in some locations</a:t>
                      </a: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tc>
                  <a:txBody>
                    <a:bodyPr/>
                    <a:lstStyle/>
                    <a:p>
                      <a:pPr algn="ctr" fontAlgn="t"/>
                      <a:r>
                        <a:rPr lang="en-US" sz="1400" b="1" i="0" u="none" strike="noStrike" dirty="0">
                          <a:solidFill>
                            <a:srgbClr val="595959"/>
                          </a:solidFill>
                          <a:effectLst/>
                          <a:latin typeface="Arial" pitchFamily="34" charset="0"/>
                          <a:cs typeface="Arial" pitchFamily="34" charset="0"/>
                        </a:rPr>
                        <a:t>Consensual sex between adult men illegal</a:t>
                      </a:r>
                      <a:endParaRPr lang="en-GB" sz="1400" b="1" i="0" u="none" strike="noStrike" dirty="0">
                        <a:solidFill>
                          <a:srgbClr val="595959"/>
                        </a:solidFill>
                        <a:effectLst/>
                        <a:latin typeface="Arial" pitchFamily="34" charset="0"/>
                        <a:cs typeface="Arial" pitchFamily="34" charset="0"/>
                      </a:endParaRPr>
                    </a:p>
                  </a:txBody>
                  <a:tcPr marL="8363" marR="8363" marT="8363" marB="0">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74C2FF"/>
                    </a:solidFill>
                  </a:tcPr>
                </a:tc>
                <a:extLst>
                  <a:ext uri="{0D108BD9-81ED-4DB2-BD59-A6C34878D82A}">
                    <a16:rowId xmlns:a16="http://schemas.microsoft.com/office/drawing/2014/main" val="10001"/>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Fiji</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2"/>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Kiribati</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3"/>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Marshall Islands</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4"/>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FSM*</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5"/>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Nauru</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10006"/>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PNG</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C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7"/>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Samoa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8"/>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Solomon Islands</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0009"/>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Tonga</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3193082456"/>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Tuvalu</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extLst>
                  <a:ext uri="{0D108BD9-81ED-4DB2-BD59-A6C34878D82A}">
                    <a16:rowId xmlns:a16="http://schemas.microsoft.com/office/drawing/2014/main" val="1370841002"/>
                  </a:ext>
                </a:extLst>
              </a:tr>
              <a:tr h="331273">
                <a:tc>
                  <a:txBody>
                    <a:bodyPr/>
                    <a:lstStyle/>
                    <a:p>
                      <a:pPr algn="ctr" fontAlgn="b"/>
                      <a:r>
                        <a:rPr lang="en-GB" sz="1400" b="1" i="0" u="none" strike="noStrike" dirty="0">
                          <a:solidFill>
                            <a:srgbClr val="D9D9D9"/>
                          </a:solidFill>
                          <a:effectLst/>
                          <a:latin typeface="Arial" pitchFamily="34" charset="0"/>
                          <a:cs typeface="Arial" pitchFamily="34" charset="0"/>
                        </a:rPr>
                        <a:t>Vanuatu</a:t>
                      </a: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666666"/>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FF0000"/>
                    </a:solidFill>
                  </a:tcPr>
                </a:tc>
                <a:tc>
                  <a:txBody>
                    <a:bodyPr/>
                    <a:lstStyle/>
                    <a:p>
                      <a:pPr algn="ctr" fontAlgn="ctr"/>
                      <a:endParaRPr lang="en-GB" sz="1400" b="1" i="0" u="none" strike="noStrike" dirty="0">
                        <a:solidFill>
                          <a:schemeClr val="bg1"/>
                        </a:solidFill>
                        <a:effectLst/>
                        <a:latin typeface="Arial" pitchFamily="34" charset="0"/>
                        <a:cs typeface="Arial" pitchFamily="34" charset="0"/>
                      </a:endParaRPr>
                    </a:p>
                  </a:txBody>
                  <a:tcPr marL="8363" marR="8363" marT="8363" marB="0" anchor="ctr">
                    <a:lnL w="19050" cap="flat" cmpd="sng" algn="ctr">
                      <a:solidFill>
                        <a:srgbClr val="D9D9D9"/>
                      </a:solidFill>
                      <a:prstDash val="solid"/>
                      <a:round/>
                      <a:headEnd type="none" w="med" len="med"/>
                      <a:tailEnd type="none" w="med" len="med"/>
                    </a:lnL>
                    <a:lnR w="19050" cap="flat" cmpd="sng" algn="ctr">
                      <a:solidFill>
                        <a:srgbClr val="D9D9D9"/>
                      </a:solidFill>
                      <a:prstDash val="solid"/>
                      <a:round/>
                      <a:headEnd type="none" w="med" len="med"/>
                      <a:tailEnd type="none" w="med" len="med"/>
                    </a:lnR>
                    <a:lnT w="19050" cap="flat" cmpd="sng" algn="ctr">
                      <a:solidFill>
                        <a:srgbClr val="D9D9D9"/>
                      </a:solidFill>
                      <a:prstDash val="solid"/>
                      <a:round/>
                      <a:headEnd type="none" w="med" len="med"/>
                      <a:tailEnd type="none" w="med" len="med"/>
                    </a:lnT>
                    <a:lnB w="19050" cap="flat" cmpd="sng" algn="ctr">
                      <a:solidFill>
                        <a:srgbClr val="D9D9D9"/>
                      </a:solidFill>
                      <a:prstDash val="solid"/>
                      <a:round/>
                      <a:headEnd type="none" w="med" len="med"/>
                      <a:tailEnd type="none" w="med" len="med"/>
                    </a:lnB>
                    <a:solidFill>
                      <a:srgbClr val="00A99A"/>
                    </a:solidFill>
                  </a:tcPr>
                </a:tc>
                <a:extLst>
                  <a:ext uri="{0D108BD9-81ED-4DB2-BD59-A6C34878D82A}">
                    <a16:rowId xmlns:a16="http://schemas.microsoft.com/office/drawing/2014/main" val="2674620401"/>
                  </a:ext>
                </a:extLst>
              </a:tr>
            </a:tbl>
          </a:graphicData>
        </a:graphic>
      </p:graphicFrame>
      <p:graphicFrame>
        <p:nvGraphicFramePr>
          <p:cNvPr id="8" name="Table 7">
            <a:extLst>
              <a:ext uri="{FF2B5EF4-FFF2-40B4-BE49-F238E27FC236}">
                <a16:creationId xmlns:a16="http://schemas.microsoft.com/office/drawing/2014/main" id="{BA617B8B-9402-4855-B054-847089FA47C5}"/>
              </a:ext>
            </a:extLst>
          </p:cNvPr>
          <p:cNvGraphicFramePr>
            <a:graphicFrameLocks noGrp="1"/>
          </p:cNvGraphicFramePr>
          <p:nvPr>
            <p:extLst>
              <p:ext uri="{D42A27DB-BD31-4B8C-83A1-F6EECF244321}">
                <p14:modId xmlns:p14="http://schemas.microsoft.com/office/powerpoint/2010/main" val="2214014572"/>
              </p:ext>
            </p:extLst>
          </p:nvPr>
        </p:nvGraphicFramePr>
        <p:xfrm>
          <a:off x="8071268" y="2879731"/>
          <a:ext cx="3695700" cy="3017520"/>
        </p:xfrm>
        <a:graphic>
          <a:graphicData uri="http://schemas.openxmlformats.org/drawingml/2006/table">
            <a:tbl>
              <a:tblPr firstRow="1" bandRow="1">
                <a:tableStyleId>{5C22544A-7EE6-4342-B048-85BDC9FD1C3A}</a:tableStyleId>
              </a:tblPr>
              <a:tblGrid>
                <a:gridCol w="441361">
                  <a:extLst>
                    <a:ext uri="{9D8B030D-6E8A-4147-A177-3AD203B41FA5}">
                      <a16:colId xmlns:a16="http://schemas.microsoft.com/office/drawing/2014/main" val="1342676805"/>
                    </a:ext>
                  </a:extLst>
                </a:gridCol>
                <a:gridCol w="3254339">
                  <a:extLst>
                    <a:ext uri="{9D8B030D-6E8A-4147-A177-3AD203B41FA5}">
                      <a16:colId xmlns:a16="http://schemas.microsoft.com/office/drawing/2014/main" val="2008839283"/>
                    </a:ext>
                  </a:extLst>
                </a:gridCol>
              </a:tblGrid>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00A99A"/>
                    </a:solidFill>
                  </a:tcPr>
                </a:tc>
                <a:tc>
                  <a:txBody>
                    <a:bodyPr/>
                    <a:lstStyle/>
                    <a:p>
                      <a:pPr algn="l"/>
                      <a:r>
                        <a:rPr lang="en-US" sz="1200" b="0" kern="1200" dirty="0">
                          <a:solidFill>
                            <a:schemeClr val="tx1"/>
                          </a:solidFill>
                          <a:latin typeface="+mn-lt"/>
                          <a:ea typeface="+mn-ea"/>
                          <a:cs typeface="+mn-cs"/>
                        </a:rPr>
                        <a:t>The law or policy provides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215171989"/>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0000"/>
                    </a:solidFill>
                  </a:tcPr>
                </a:tc>
                <a:tc>
                  <a:txBody>
                    <a:bodyPr/>
                    <a:lstStyle/>
                    <a:p>
                      <a:pPr algn="just"/>
                      <a:r>
                        <a:rPr lang="en-US" sz="1200" dirty="0">
                          <a:solidFill>
                            <a:schemeClr val="tx1"/>
                          </a:solidFill>
                        </a:rPr>
                        <a:t>Punitive law or policy; there is no enabling law or policy; the law or policy does not provide an enabling environment for HIV responses</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280967488"/>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C000"/>
                    </a:solidFill>
                  </a:tcPr>
                </a:tc>
                <a:tc>
                  <a:txBody>
                    <a:bodyPr/>
                    <a:lstStyle/>
                    <a:p>
                      <a:pPr algn="just"/>
                      <a:r>
                        <a:rPr lang="en-US" sz="1200" dirty="0">
                          <a:solidFill>
                            <a:schemeClr val="tx1"/>
                          </a:solidFill>
                        </a:rPr>
                        <a:t>Partially enabling; enabling but subject to significant limitations; some aspects of the law or policy are punitive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54664207"/>
                  </a:ext>
                </a:extLst>
              </a:tr>
              <a:tr h="731520">
                <a:tc>
                  <a:txBody>
                    <a:bodyPr/>
                    <a:lstStyle/>
                    <a:p>
                      <a:endParaRPr lang="en-US" sz="1100" dirty="0">
                        <a:solidFill>
                          <a:schemeClr val="tx1"/>
                        </a:solidFill>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1">
                        <a:lumMod val="75000"/>
                      </a:schemeClr>
                    </a:solidFill>
                  </a:tcPr>
                </a:tc>
                <a:tc>
                  <a:txBody>
                    <a:bodyPr/>
                    <a:lstStyle/>
                    <a:p>
                      <a:r>
                        <a:rPr lang="en-US" sz="1200" dirty="0">
                          <a:solidFill>
                            <a:schemeClr val="tx1"/>
                          </a:solidFill>
                        </a:rPr>
                        <a:t>Information is unavailable or unclear</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382124145"/>
                  </a:ext>
                </a:extLst>
              </a:tr>
            </a:tbl>
          </a:graphicData>
        </a:graphic>
      </p:graphicFrame>
      <p:sp>
        <p:nvSpPr>
          <p:cNvPr id="7" name="TextBox 6">
            <a:extLst>
              <a:ext uri="{FF2B5EF4-FFF2-40B4-BE49-F238E27FC236}">
                <a16:creationId xmlns:a16="http://schemas.microsoft.com/office/drawing/2014/main" id="{7D61B508-4BD1-4014-AE19-C2724AD72B29}"/>
              </a:ext>
            </a:extLst>
          </p:cNvPr>
          <p:cNvSpPr txBox="1"/>
          <p:nvPr/>
        </p:nvSpPr>
        <p:spPr>
          <a:xfrm>
            <a:off x="8122197" y="6189800"/>
            <a:ext cx="2736304" cy="27699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algn="ctr" fontAlgn="base">
              <a:spcBef>
                <a:spcPct val="0"/>
              </a:spcBef>
              <a:spcAft>
                <a:spcPct val="0"/>
              </a:spcAft>
            </a:pPr>
            <a:r>
              <a:rPr lang="en-US" sz="1200" b="1" dirty="0">
                <a:solidFill>
                  <a:prstClr val="black">
                    <a:lumMod val="75000"/>
                    <a:lumOff val="25000"/>
                  </a:prstClr>
                </a:solidFill>
                <a:latin typeface="Arial"/>
              </a:rPr>
              <a:t>* Micronesia (Federated States of )</a:t>
            </a:r>
            <a:endParaRPr lang="en-GB" sz="1200" b="1" dirty="0">
              <a:solidFill>
                <a:prstClr val="black">
                  <a:lumMod val="75000"/>
                  <a:lumOff val="25000"/>
                </a:prstClr>
              </a:solidFill>
              <a:latin typeface="Arial"/>
            </a:endParaRPr>
          </a:p>
        </p:txBody>
      </p:sp>
    </p:spTree>
    <p:extLst>
      <p:ext uri="{BB962C8B-B14F-4D97-AF65-F5344CB8AC3E}">
        <p14:creationId xmlns:p14="http://schemas.microsoft.com/office/powerpoint/2010/main" val="2526664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734A0AC-F953-4587-90BC-4DB593D9F0A7}" type="slidenum">
              <a:rPr lang="th-TH">
                <a:solidFill>
                  <a:prstClr val="black">
                    <a:tint val="75000"/>
                  </a:prstClr>
                </a:solidFill>
                <a:latin typeface="Arial"/>
                <a:cs typeface="Cordia New" panose="020B0304020202020204" pitchFamily="34" charset="-34"/>
              </a:rPr>
              <a:pPr>
                <a:defRPr/>
              </a:pPr>
              <a:t>28</a:t>
            </a:fld>
            <a:endParaRPr lang="th-TH" dirty="0">
              <a:solidFill>
                <a:prstClr val="black">
                  <a:tint val="75000"/>
                </a:prstClr>
              </a:solidFill>
              <a:latin typeface="Arial"/>
              <a:cs typeface="Cordia New" panose="020B0304020202020204" pitchFamily="34" charset="-34"/>
            </a:endParaRPr>
          </a:p>
        </p:txBody>
      </p:sp>
      <p:sp>
        <p:nvSpPr>
          <p:cNvPr id="79875" name="Rectangle 2"/>
          <p:cNvSpPr txBox="1">
            <a:spLocks noChangeArrowheads="1"/>
          </p:cNvSpPr>
          <p:nvPr/>
        </p:nvSpPr>
        <p:spPr bwMode="auto">
          <a:xfrm>
            <a:off x="1981200" y="1774826"/>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Arial" pitchFamily="34" charset="0"/>
                <a:cs typeface="Cordia New" pitchFamily="34" charset="-34"/>
              </a:defRPr>
            </a:lvl1pPr>
            <a:lvl2pPr marL="742950" indent="-285750" eaLnBrk="0" hangingPunct="0">
              <a:defRPr sz="2800">
                <a:solidFill>
                  <a:schemeClr val="tx1"/>
                </a:solidFill>
                <a:latin typeface="Arial" pitchFamily="34" charset="0"/>
                <a:cs typeface="Cordia New" pitchFamily="34" charset="-34"/>
              </a:defRPr>
            </a:lvl2pPr>
            <a:lvl3pPr marL="1143000" indent="-228600" eaLnBrk="0" hangingPunct="0">
              <a:defRPr sz="2800">
                <a:solidFill>
                  <a:schemeClr val="tx1"/>
                </a:solidFill>
                <a:latin typeface="Arial" pitchFamily="34" charset="0"/>
                <a:cs typeface="Cordia New" pitchFamily="34" charset="-34"/>
              </a:defRPr>
            </a:lvl3pPr>
            <a:lvl4pPr marL="1600200" indent="-228600" eaLnBrk="0" hangingPunct="0">
              <a:defRPr sz="2800">
                <a:solidFill>
                  <a:schemeClr val="tx1"/>
                </a:solidFill>
                <a:latin typeface="Arial" pitchFamily="34" charset="0"/>
                <a:cs typeface="Cordia New" pitchFamily="34" charset="-34"/>
              </a:defRPr>
            </a:lvl4pPr>
            <a:lvl5pPr marL="2057400" indent="-228600" eaLnBrk="0" hangingPunct="0">
              <a:defRPr sz="2800">
                <a:solidFill>
                  <a:schemeClr val="tx1"/>
                </a:solidFill>
                <a:latin typeface="Arial" pitchFamily="34" charset="0"/>
                <a:cs typeface="Cordia New" pitchFamily="34" charset="-34"/>
              </a:defRPr>
            </a:lvl5pPr>
            <a:lvl6pPr marL="2514600" indent="-228600" eaLnBrk="0" fontAlgn="base" hangingPunct="0">
              <a:spcBef>
                <a:spcPct val="0"/>
              </a:spcBef>
              <a:spcAft>
                <a:spcPct val="0"/>
              </a:spcAft>
              <a:defRPr sz="2800">
                <a:solidFill>
                  <a:schemeClr val="tx1"/>
                </a:solidFill>
                <a:latin typeface="Arial" pitchFamily="34" charset="0"/>
                <a:cs typeface="Cordia New" pitchFamily="34" charset="-34"/>
              </a:defRPr>
            </a:lvl6pPr>
            <a:lvl7pPr marL="2971800" indent="-228600" eaLnBrk="0" fontAlgn="base" hangingPunct="0">
              <a:spcBef>
                <a:spcPct val="0"/>
              </a:spcBef>
              <a:spcAft>
                <a:spcPct val="0"/>
              </a:spcAft>
              <a:defRPr sz="2800">
                <a:solidFill>
                  <a:schemeClr val="tx1"/>
                </a:solidFill>
                <a:latin typeface="Arial" pitchFamily="34" charset="0"/>
                <a:cs typeface="Cordia New" pitchFamily="34" charset="-34"/>
              </a:defRPr>
            </a:lvl7pPr>
            <a:lvl8pPr marL="3429000" indent="-228600" eaLnBrk="0" fontAlgn="base" hangingPunct="0">
              <a:spcBef>
                <a:spcPct val="0"/>
              </a:spcBef>
              <a:spcAft>
                <a:spcPct val="0"/>
              </a:spcAft>
              <a:defRPr sz="2800">
                <a:solidFill>
                  <a:schemeClr val="tx1"/>
                </a:solidFill>
                <a:latin typeface="Arial" pitchFamily="34" charset="0"/>
                <a:cs typeface="Cordia New" pitchFamily="34" charset="-34"/>
              </a:defRPr>
            </a:lvl8pPr>
            <a:lvl9pPr marL="3886200" indent="-228600" eaLnBrk="0" fontAlgn="base" hangingPunct="0">
              <a:spcBef>
                <a:spcPct val="0"/>
              </a:spcBef>
              <a:spcAft>
                <a:spcPct val="0"/>
              </a:spcAft>
              <a:defRPr sz="2800">
                <a:solidFill>
                  <a:schemeClr val="tx1"/>
                </a:solidFill>
                <a:latin typeface="Arial" pitchFamily="34" charset="0"/>
                <a:cs typeface="Cordia New" pitchFamily="34" charset="-34"/>
              </a:defRPr>
            </a:lvl9pPr>
          </a:lstStyle>
          <a:p>
            <a:pPr algn="ctr" eaLnBrk="1" fontAlgn="base" hangingPunct="1">
              <a:spcBef>
                <a:spcPct val="20000"/>
              </a:spcBef>
              <a:spcAft>
                <a:spcPct val="0"/>
              </a:spcAft>
            </a:pPr>
            <a:r>
              <a:rPr lang="en-US" sz="4000">
                <a:solidFill>
                  <a:srgbClr val="C00000"/>
                </a:solidFill>
              </a:rPr>
              <a:t>THANK YOU</a:t>
            </a:r>
          </a:p>
          <a:p>
            <a:pPr algn="ctr" eaLnBrk="1" fontAlgn="base" hangingPunct="1">
              <a:spcBef>
                <a:spcPct val="20000"/>
              </a:spcBef>
              <a:spcAft>
                <a:spcPct val="0"/>
              </a:spcAft>
            </a:pPr>
            <a:endParaRPr lang="en-US" sz="4000">
              <a:solidFill>
                <a:srgbClr val="C00000"/>
              </a:solidFill>
            </a:endParaRPr>
          </a:p>
          <a:p>
            <a:pPr algn="ctr" eaLnBrk="1" fontAlgn="base" hangingPunct="1">
              <a:spcBef>
                <a:spcPct val="20000"/>
              </a:spcBef>
              <a:spcAft>
                <a:spcPct val="0"/>
              </a:spcAft>
            </a:pPr>
            <a:r>
              <a:rPr lang="en-US">
                <a:solidFill>
                  <a:srgbClr val="C00000"/>
                </a:solidFill>
              </a:rPr>
              <a:t>slides compiled by </a:t>
            </a:r>
            <a:r>
              <a:rPr lang="en-US" u="sng">
                <a:solidFill>
                  <a:srgbClr val="C00000"/>
                </a:solidFill>
                <a:hlinkClick r:id="rId2"/>
              </a:rPr>
              <a:t>www.aidsdatahub.org</a:t>
            </a:r>
            <a:endParaRPr lang="en-US" u="sng">
              <a:solidFill>
                <a:srgbClr val="C00000"/>
              </a:solidFill>
            </a:endParaRPr>
          </a:p>
          <a:p>
            <a:pPr algn="ctr" eaLnBrk="1" fontAlgn="base" hangingPunct="1">
              <a:spcBef>
                <a:spcPct val="20000"/>
              </a:spcBef>
              <a:spcAft>
                <a:spcPct val="0"/>
              </a:spcAft>
            </a:pPr>
            <a:endParaRPr lang="en-US" sz="1400" i="1">
              <a:solidFill>
                <a:srgbClr val="C00000"/>
              </a:solidFill>
            </a:endParaRPr>
          </a:p>
          <a:p>
            <a:pPr algn="ctr" eaLnBrk="1" fontAlgn="base" hangingPunct="1">
              <a:spcBef>
                <a:spcPct val="20000"/>
              </a:spcBef>
              <a:spcAft>
                <a:spcPct val="0"/>
              </a:spcAft>
            </a:pPr>
            <a:endParaRPr lang="en-US" sz="1400" i="1">
              <a:solidFill>
                <a:srgbClr val="C00000"/>
              </a:solidFill>
            </a:endParaRPr>
          </a:p>
          <a:p>
            <a:pPr algn="ctr" eaLnBrk="1" fontAlgn="base" hangingPunct="1">
              <a:spcBef>
                <a:spcPct val="20000"/>
              </a:spcBef>
              <a:spcAft>
                <a:spcPct val="0"/>
              </a:spcAft>
            </a:pPr>
            <a:endParaRPr lang="en-US" sz="1400" i="1">
              <a:solidFill>
                <a:srgbClr val="C00000"/>
              </a:solidFill>
            </a:endParaRPr>
          </a:p>
          <a:p>
            <a:pPr algn="ctr" eaLnBrk="1" fontAlgn="base" hangingPunct="1">
              <a:spcBef>
                <a:spcPct val="20000"/>
              </a:spcBef>
              <a:spcAft>
                <a:spcPct val="0"/>
              </a:spcAft>
            </a:pPr>
            <a:endParaRPr lang="en-US" sz="1400" i="1">
              <a:solidFill>
                <a:srgbClr val="C00000"/>
              </a:solidFill>
            </a:endParaRPr>
          </a:p>
          <a:p>
            <a:pPr algn="ctr" eaLnBrk="1" fontAlgn="base" hangingPunct="1">
              <a:spcBef>
                <a:spcPct val="20000"/>
              </a:spcBef>
              <a:spcAft>
                <a:spcPct val="0"/>
              </a:spcAft>
            </a:pPr>
            <a:endParaRPr lang="en-US" sz="1400" i="1">
              <a:solidFill>
                <a:srgbClr val="C00000"/>
              </a:solidFill>
            </a:endParaRPr>
          </a:p>
          <a:p>
            <a:pPr algn="ctr" eaLnBrk="1" fontAlgn="base" hangingPunct="1">
              <a:spcBef>
                <a:spcPct val="20000"/>
              </a:spcBef>
              <a:spcAft>
                <a:spcPct val="0"/>
              </a:spcAft>
            </a:pPr>
            <a:r>
              <a:rPr lang="en-US" sz="1400" i="1">
                <a:solidFill>
                  <a:srgbClr val="C00000"/>
                </a:solidFill>
              </a:rPr>
              <a:t>Data shown in this slide set  are comprehensive to the extent they are available from country reports. Please inform us if you know of sources where more recent data can be used.  Please acknowledge </a:t>
            </a:r>
            <a:r>
              <a:rPr lang="en-US" sz="1400" i="1">
                <a:solidFill>
                  <a:srgbClr val="C00000"/>
                </a:solidFill>
                <a:hlinkClick r:id="rId2"/>
              </a:rPr>
              <a:t>www.aidsdatahub.org</a:t>
            </a:r>
            <a:r>
              <a:rPr lang="en-US" sz="1400" i="1">
                <a:solidFill>
                  <a:srgbClr val="C00000"/>
                </a:solidFill>
              </a:rPr>
              <a:t> if slides are lifted directly from this site</a:t>
            </a:r>
          </a:p>
          <a:p>
            <a:pPr algn="ctr" eaLnBrk="1" fontAlgn="base" hangingPunct="1">
              <a:spcBef>
                <a:spcPct val="20000"/>
              </a:spcBef>
              <a:spcAft>
                <a:spcPct val="0"/>
              </a:spcAft>
            </a:pPr>
            <a:endParaRPr lang="en-US" sz="160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bwMode="auto">
          <a:xfrm>
            <a:off x="1672506" y="3429000"/>
            <a:ext cx="8671967" cy="17817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4000" dirty="0">
                <a:cs typeface="Cordia New" pitchFamily="34" charset="-34"/>
              </a:rPr>
              <a:t>Data availability and population size estimates</a:t>
            </a:r>
            <a:br>
              <a:rPr lang="en-US" sz="4000" dirty="0">
                <a:cs typeface="Cordia New" pitchFamily="34" charset="-34"/>
              </a:rPr>
            </a:br>
            <a:br>
              <a:rPr lang="th-TH" sz="4000" dirty="0"/>
            </a:br>
            <a:endParaRPr lang="en-US" sz="4000" dirty="0">
              <a:cs typeface="Cordia New" pitchFamily="34" charset="-3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CE96A-4544-4FA2-8C30-0312731550C4}"/>
              </a:ext>
            </a:extLst>
          </p:cNvPr>
          <p:cNvSpPr>
            <a:spLocks noGrp="1"/>
          </p:cNvSpPr>
          <p:nvPr>
            <p:ph type="title"/>
          </p:nvPr>
        </p:nvSpPr>
        <p:spPr/>
        <p:txBody>
          <a:bodyPr/>
          <a:lstStyle/>
          <a:p>
            <a:r>
              <a:rPr lang="en-US" dirty="0"/>
              <a:t>Male sex workers (MSW</a:t>
            </a:r>
            <a:r>
              <a:rPr lang="en-US"/>
              <a:t>) population size </a:t>
            </a:r>
            <a:r>
              <a:rPr lang="en-US" dirty="0"/>
              <a:t>estimates, countries where data is available, 2015-2019</a:t>
            </a:r>
          </a:p>
        </p:txBody>
      </p:sp>
      <p:sp>
        <p:nvSpPr>
          <p:cNvPr id="3" name="Slide Number Placeholder 2">
            <a:extLst>
              <a:ext uri="{FF2B5EF4-FFF2-40B4-BE49-F238E27FC236}">
                <a16:creationId xmlns:a16="http://schemas.microsoft.com/office/drawing/2014/main" id="{ECE0B4D5-52A9-4D4D-BD27-8E2CCD041741}"/>
              </a:ext>
            </a:extLst>
          </p:cNvPr>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4</a:t>
            </a:fld>
            <a:endParaRPr lang="th-TH" dirty="0">
              <a:solidFill>
                <a:prstClr val="black">
                  <a:tint val="75000"/>
                </a:prstClr>
              </a:solidFill>
              <a:latin typeface="Arial"/>
              <a:cs typeface="Cordia New" panose="020B0304020202020204" pitchFamily="34" charset="-34"/>
            </a:endParaRPr>
          </a:p>
        </p:txBody>
      </p:sp>
      <p:graphicFrame>
        <p:nvGraphicFramePr>
          <p:cNvPr id="4" name="Content Placeholder 7">
            <a:extLst>
              <a:ext uri="{FF2B5EF4-FFF2-40B4-BE49-F238E27FC236}">
                <a16:creationId xmlns:a16="http://schemas.microsoft.com/office/drawing/2014/main" id="{AF4C5C79-4084-47AE-910D-2138A89D5464}"/>
              </a:ext>
            </a:extLst>
          </p:cNvPr>
          <p:cNvGraphicFramePr>
            <a:graphicFrameLocks/>
          </p:cNvGraphicFramePr>
          <p:nvPr>
            <p:extLst>
              <p:ext uri="{D42A27DB-BD31-4B8C-83A1-F6EECF244321}">
                <p14:modId xmlns:p14="http://schemas.microsoft.com/office/powerpoint/2010/main" val="4051487051"/>
              </p:ext>
            </p:extLst>
          </p:nvPr>
        </p:nvGraphicFramePr>
        <p:xfrm>
          <a:off x="1567930" y="2577578"/>
          <a:ext cx="9056140" cy="3835730"/>
        </p:xfrm>
        <a:graphic>
          <a:graphicData uri="http://schemas.openxmlformats.org/drawingml/2006/table">
            <a:tbl>
              <a:tblPr firstRow="1" bandRow="1">
                <a:tableStyleId>{5C22544A-7EE6-4342-B048-85BDC9FD1C3A}</a:tableStyleId>
              </a:tblPr>
              <a:tblGrid>
                <a:gridCol w="1188720">
                  <a:extLst>
                    <a:ext uri="{9D8B030D-6E8A-4147-A177-3AD203B41FA5}">
                      <a16:colId xmlns:a16="http://schemas.microsoft.com/office/drawing/2014/main" val="20000"/>
                    </a:ext>
                  </a:extLst>
                </a:gridCol>
                <a:gridCol w="834029">
                  <a:extLst>
                    <a:ext uri="{9D8B030D-6E8A-4147-A177-3AD203B41FA5}">
                      <a16:colId xmlns:a16="http://schemas.microsoft.com/office/drawing/2014/main" val="20001"/>
                    </a:ext>
                  </a:extLst>
                </a:gridCol>
                <a:gridCol w="5534684">
                  <a:extLst>
                    <a:ext uri="{9D8B030D-6E8A-4147-A177-3AD203B41FA5}">
                      <a16:colId xmlns:a16="http://schemas.microsoft.com/office/drawing/2014/main" val="20002"/>
                    </a:ext>
                  </a:extLst>
                </a:gridCol>
                <a:gridCol w="797690">
                  <a:extLst>
                    <a:ext uri="{9D8B030D-6E8A-4147-A177-3AD203B41FA5}">
                      <a16:colId xmlns:a16="http://schemas.microsoft.com/office/drawing/2014/main" val="20003"/>
                    </a:ext>
                  </a:extLst>
                </a:gridCol>
                <a:gridCol w="701017">
                  <a:extLst>
                    <a:ext uri="{9D8B030D-6E8A-4147-A177-3AD203B41FA5}">
                      <a16:colId xmlns:a16="http://schemas.microsoft.com/office/drawing/2014/main" val="20004"/>
                    </a:ext>
                  </a:extLst>
                </a:gridCol>
              </a:tblGrid>
              <a:tr h="389755">
                <a:tc>
                  <a:txBody>
                    <a:bodyPr/>
                    <a:lstStyle/>
                    <a:p>
                      <a:pPr algn="ctr"/>
                      <a:r>
                        <a:rPr lang="en-US" sz="1100" dirty="0">
                          <a:latin typeface="Arial" panose="020B0604020202020204" pitchFamily="34" charset="0"/>
                          <a:cs typeface="Arial" panose="020B0604020202020204" pitchFamily="34" charset="0"/>
                        </a:rPr>
                        <a:t>Country</a:t>
                      </a:r>
                      <a:endParaRPr lang="en-GB" sz="1100" dirty="0">
                        <a:latin typeface="Arial" panose="020B0604020202020204" pitchFamily="34" charset="0"/>
                        <a:cs typeface="Arial" panose="020B0604020202020204" pitchFamily="34" charset="0"/>
                      </a:endParaRPr>
                    </a:p>
                  </a:txBody>
                  <a:tcPr marL="40973" marR="40973" marT="20485" marB="20485" anchor="ctr">
                    <a:lnR w="19050" cap="flat" cmpd="sng" algn="ctr">
                      <a:solidFill>
                        <a:schemeClr val="bg1"/>
                      </a:solidFill>
                      <a:prstDash val="sysDot"/>
                      <a:round/>
                      <a:headEnd type="none" w="med" len="med"/>
                      <a:tailEnd type="none" w="med" len="med"/>
                    </a:lnR>
                    <a:solidFill>
                      <a:srgbClr val="92AAF8"/>
                    </a:solidFill>
                  </a:tcPr>
                </a:tc>
                <a:tc>
                  <a:txBody>
                    <a:bodyPr/>
                    <a:lstStyle/>
                    <a:p>
                      <a:pPr algn="ctr"/>
                      <a:r>
                        <a:rPr lang="en-US" sz="1100" dirty="0">
                          <a:latin typeface="Arial" panose="020B0604020202020204" pitchFamily="34" charset="0"/>
                          <a:cs typeface="Arial" panose="020B0604020202020204" pitchFamily="34" charset="0"/>
                        </a:rPr>
                        <a:t>Estimated size</a:t>
                      </a:r>
                      <a:endParaRPr lang="en-GB" sz="1100" dirty="0">
                        <a:latin typeface="Arial" panose="020B0604020202020204" pitchFamily="34" charset="0"/>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solidFill>
                      <a:srgbClr val="92AAF8"/>
                    </a:solidFill>
                  </a:tcPr>
                </a:tc>
                <a:tc>
                  <a:txBody>
                    <a:bodyPr/>
                    <a:lstStyle/>
                    <a:p>
                      <a:pPr algn="ctr"/>
                      <a:r>
                        <a:rPr lang="en-US" sz="1100" dirty="0">
                          <a:latin typeface="Arial" panose="020B0604020202020204" pitchFamily="34" charset="0"/>
                          <a:cs typeface="Arial" panose="020B0604020202020204" pitchFamily="34" charset="0"/>
                        </a:rPr>
                        <a:t>    </a:t>
                      </a:r>
                      <a:r>
                        <a:rPr lang="en-US" sz="1100" baseline="0"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Definition		</a:t>
                      </a:r>
                      <a:endParaRPr lang="en-GB" sz="1100" dirty="0">
                        <a:latin typeface="Arial" panose="020B0604020202020204" pitchFamily="34" charset="0"/>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solidFill>
                      <a:srgbClr val="92AAF8"/>
                    </a:solidFill>
                  </a:tcPr>
                </a:tc>
                <a:tc>
                  <a:txBody>
                    <a:bodyPr/>
                    <a:lstStyle/>
                    <a:p>
                      <a:pPr algn="ctr"/>
                      <a:r>
                        <a:rPr lang="en-US" sz="1100" dirty="0">
                          <a:latin typeface="Arial" panose="020B0604020202020204" pitchFamily="34" charset="0"/>
                          <a:cs typeface="Arial" panose="020B0604020202020204" pitchFamily="34" charset="0"/>
                        </a:rPr>
                        <a:t>Adult males</a:t>
                      </a:r>
                      <a:endParaRPr lang="en-GB" sz="1100" dirty="0">
                        <a:latin typeface="Arial" panose="020B0604020202020204" pitchFamily="34" charset="0"/>
                        <a:cs typeface="Arial" panose="020B0604020202020204" pitchFamily="34" charset="0"/>
                      </a:endParaRPr>
                    </a:p>
                  </a:txBody>
                  <a:tcPr marL="40973" marR="40973" marT="20485" marB="20485">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solidFill>
                      <a:srgbClr val="92AAF8"/>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As% of</a:t>
                      </a:r>
                      <a:r>
                        <a:rPr lang="en-US" sz="1100" baseline="0" dirty="0">
                          <a:latin typeface="Arial" panose="020B0604020202020204" pitchFamily="34" charset="0"/>
                          <a:cs typeface="Arial" panose="020B0604020202020204" pitchFamily="34" charset="0"/>
                        </a:rPr>
                        <a:t> males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baseline="0" dirty="0">
                          <a:latin typeface="Arial" panose="020B0604020202020204" pitchFamily="34" charset="0"/>
                          <a:cs typeface="Arial" panose="020B0604020202020204" pitchFamily="34" charset="0"/>
                        </a:rPr>
                        <a:t>(15-49)</a:t>
                      </a:r>
                      <a:endParaRPr lang="en-US" sz="1100" dirty="0">
                        <a:latin typeface="Arial" panose="020B0604020202020204" pitchFamily="34" charset="0"/>
                        <a:cs typeface="Arial" panose="020B0604020202020204" pitchFamily="34" charset="0"/>
                      </a:endParaRPr>
                    </a:p>
                  </a:txBody>
                  <a:tcPr marL="40973" marR="40973" marT="20485" marB="20485">
                    <a:lnL w="19050" cap="flat" cmpd="sng" algn="ctr">
                      <a:solidFill>
                        <a:schemeClr val="bg1"/>
                      </a:solidFill>
                      <a:prstDash val="sysDot"/>
                      <a:round/>
                      <a:headEnd type="none" w="med" len="med"/>
                      <a:tailEnd type="none" w="med" len="med"/>
                    </a:lnL>
                    <a:solidFill>
                      <a:srgbClr val="92AAF8"/>
                    </a:solidFill>
                  </a:tcPr>
                </a:tc>
                <a:extLst>
                  <a:ext uri="{0D108BD9-81ED-4DB2-BD59-A6C34878D82A}">
                    <a16:rowId xmlns:a16="http://schemas.microsoft.com/office/drawing/2014/main" val="10000"/>
                  </a:ext>
                </a:extLst>
              </a:tr>
              <a:tr h="548640">
                <a:tc>
                  <a:txBody>
                    <a:bodyPr/>
                    <a:lstStyle/>
                    <a:p>
                      <a:pPr marL="0" algn="just"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 Bangladesh(2015)</a:t>
                      </a:r>
                    </a:p>
                  </a:txBody>
                  <a:tcPr marL="0" marR="0" marT="0" marB="0" anchor="ctr">
                    <a:lnR w="19050" cap="flat" cmpd="sng" algn="ctr">
                      <a:solidFill>
                        <a:schemeClr val="bg1"/>
                      </a:solidFill>
                      <a:prstDash val="sysDot"/>
                      <a:round/>
                      <a:headEnd type="none" w="med" len="med"/>
                      <a:tailEnd type="none" w="med" len="med"/>
                    </a:lnR>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29,776</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B w="19050" cap="flat" cmpd="sng" algn="ctr">
                      <a:solidFill>
                        <a:schemeClr val="bg1"/>
                      </a:solidFill>
                      <a:prstDash val="sysDot"/>
                      <a:round/>
                      <a:headEnd type="none" w="med" len="med"/>
                      <a:tailEnd type="none" w="med" len="med"/>
                    </a:lnB>
                    <a:solidFill>
                      <a:srgbClr val="F6EEFC"/>
                    </a:solidFill>
                  </a:tcPr>
                </a:tc>
                <a:tc>
                  <a:txBody>
                    <a:bodyPr/>
                    <a:lstStyle/>
                    <a:p>
                      <a:pPr marL="0" algn="just" defTabSz="914400" rtl="0" eaLnBrk="1" latinLnBrk="0" hangingPunct="1"/>
                      <a:r>
                        <a:rPr lang="en-US" sz="1000" b="0" kern="1200" baseline="0" dirty="0">
                          <a:solidFill>
                            <a:schemeClr val="dk1"/>
                          </a:solidFill>
                          <a:latin typeface="Arial" panose="020B0604020202020204" pitchFamily="34" charset="0"/>
                          <a:ea typeface="+mn-ea"/>
                          <a:cs typeface="Arial" panose="020B0604020202020204" pitchFamily="34" charset="0"/>
                        </a:rPr>
                        <a:t>Males who sell sex to other males in exchange of money or gifts in last 3 months</a:t>
                      </a: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43,789,365 </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 0.07</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B w="19050" cap="flat" cmpd="sng" algn="ctr">
                      <a:solidFill>
                        <a:schemeClr val="bg1"/>
                      </a:solidFill>
                      <a:prstDash val="sysDot"/>
                      <a:round/>
                      <a:headEnd type="none" w="med" len="med"/>
                      <a:tailEnd type="none" w="med" len="med"/>
                    </a:lnB>
                    <a:solidFill>
                      <a:srgbClr val="F6EEFC"/>
                    </a:solidFill>
                  </a:tcPr>
                </a:tc>
                <a:extLst>
                  <a:ext uri="{0D108BD9-81ED-4DB2-BD59-A6C34878D82A}">
                    <a16:rowId xmlns:a16="http://schemas.microsoft.com/office/drawing/2014/main" val="10003"/>
                  </a:ext>
                </a:extLst>
              </a:tr>
              <a:tr h="548640">
                <a:tc>
                  <a:txBody>
                    <a:bodyPr/>
                    <a:lstStyle/>
                    <a:p>
                      <a:pPr marL="0" algn="just"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 Nepal(2016)</a:t>
                      </a:r>
                    </a:p>
                  </a:txBody>
                  <a:tcPr marL="0" marR="0" marT="0" marB="0" anchor="ctr">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18,287</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nchorCtr="1">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just" defTabSz="914400" rtl="0" eaLnBrk="1" latinLnBrk="0" hangingPunct="1"/>
                      <a:r>
                        <a:rPr lang="en-US" sz="1000" b="0" kern="1200" baseline="0" dirty="0">
                          <a:solidFill>
                            <a:schemeClr val="dk1"/>
                          </a:solidFill>
                          <a:latin typeface="Arial" panose="020B0604020202020204" pitchFamily="34" charset="0"/>
                          <a:ea typeface="+mn-ea"/>
                          <a:cs typeface="Arial" panose="020B0604020202020204" pitchFamily="34" charset="0"/>
                        </a:rPr>
                        <a:t>Males 16+yrs; who had oral and/or anal sex with other males in the past 12 months in exchange for money or other benefits.</a:t>
                      </a:r>
                      <a:endParaRPr lang="en-GB" sz="1000" b="1" kern="1200" dirty="0">
                        <a:solidFill>
                          <a:schemeClr val="dk1"/>
                        </a:solidFill>
                        <a:latin typeface="Arial" panose="020B0604020202020204" pitchFamily="34" charset="0"/>
                        <a:ea typeface="+mn-ea"/>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5,982,377 </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0.31</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extLst>
                  <a:ext uri="{0D108BD9-81ED-4DB2-BD59-A6C34878D82A}">
                    <a16:rowId xmlns:a16="http://schemas.microsoft.com/office/drawing/2014/main" val="10013"/>
                  </a:ext>
                </a:extLst>
              </a:tr>
              <a:tr h="548640">
                <a:tc>
                  <a:txBody>
                    <a:bodyPr/>
                    <a:lstStyle/>
                    <a:p>
                      <a:pPr marL="0" algn="just"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 Pakistan(2016)</a:t>
                      </a:r>
                    </a:p>
                  </a:txBody>
                  <a:tcPr marL="0" marR="0" marT="0" marB="0" anchor="ctr">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55,340 </a:t>
                      </a:r>
                    </a:p>
                  </a:txBody>
                  <a:tcPr marL="0" marR="0" marT="0" marB="0" anchor="ctr" anchorCtr="1">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dk1"/>
                          </a:solidFill>
                          <a:latin typeface="Arial" panose="020B0604020202020204" pitchFamily="34" charset="0"/>
                          <a:ea typeface="+mn-ea"/>
                          <a:cs typeface="Arial" panose="020B0604020202020204" pitchFamily="34" charset="0"/>
                        </a:rPr>
                        <a:t>Males 13+yrs; who undertakes sexual activity with a man in return for money or benefits</a:t>
                      </a:r>
                      <a:endParaRPr lang="en-US" sz="1000" b="1" kern="1200" dirty="0">
                        <a:solidFill>
                          <a:schemeClr val="dk1"/>
                        </a:solidFill>
                        <a:latin typeface="Arial" panose="020B0604020202020204" pitchFamily="34" charset="0"/>
                        <a:ea typeface="+mn-ea"/>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53,596,310 </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0.1</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extLst>
                  <a:ext uri="{0D108BD9-81ED-4DB2-BD59-A6C34878D82A}">
                    <a16:rowId xmlns:a16="http://schemas.microsoft.com/office/drawing/2014/main" val="10014"/>
                  </a:ext>
                </a:extLst>
              </a:tr>
              <a:tr h="548640">
                <a:tc>
                  <a:txBody>
                    <a:bodyPr/>
                    <a:lstStyle/>
                    <a:p>
                      <a:pPr marL="0" algn="just"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 Philippines(2019)</a:t>
                      </a:r>
                    </a:p>
                  </a:txBody>
                  <a:tcPr marL="0" marR="0" marT="0" marB="0" anchor="ctr">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132,700</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nchorCtr="1">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dk1"/>
                          </a:solidFill>
                          <a:latin typeface="Arial" panose="020B0604020202020204" pitchFamily="34" charset="0"/>
                          <a:ea typeface="+mn-ea"/>
                          <a:cs typeface="Arial" panose="020B0604020202020204" pitchFamily="34" charset="0"/>
                        </a:rPr>
                        <a:t>Males 15+yrs; who had oral or anal sex with a male in the past 12 months and accepted cash or kind in exchange for sex regardless of establishment-based or not</a:t>
                      </a:r>
                      <a:endParaRPr lang="en-US" sz="1000" b="1" kern="1200" dirty="0">
                        <a:solidFill>
                          <a:schemeClr val="dk1"/>
                        </a:solidFill>
                        <a:latin typeface="Arial" panose="020B0604020202020204" pitchFamily="34" charset="0"/>
                        <a:ea typeface="+mn-ea"/>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28,957,687 </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 0.46</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extLst>
                  <a:ext uri="{0D108BD9-81ED-4DB2-BD59-A6C34878D82A}">
                    <a16:rowId xmlns:a16="http://schemas.microsoft.com/office/drawing/2014/main" val="10015"/>
                  </a:ext>
                </a:extLst>
              </a:tr>
              <a:tr h="548640">
                <a:tc>
                  <a:txBody>
                    <a:bodyPr/>
                    <a:lstStyle/>
                    <a:p>
                      <a:pPr marL="0" algn="just"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 Sri Lanka (2018)</a:t>
                      </a:r>
                    </a:p>
                  </a:txBody>
                  <a:tcPr marL="0" marR="0" marT="0" marB="0" anchor="ctr">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6,000</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just" defTabSz="914400" rtl="0" eaLnBrk="1" latinLnBrk="0" hangingPunct="1"/>
                      <a:r>
                        <a:rPr lang="en-US" sz="1000" kern="1200" dirty="0">
                          <a:solidFill>
                            <a:schemeClr val="dk1"/>
                          </a:solidFill>
                          <a:latin typeface="Arial" panose="020B0604020202020204" pitchFamily="34" charset="0"/>
                          <a:ea typeface="+mn-ea"/>
                          <a:cs typeface="Arial" panose="020B0604020202020204" pitchFamily="34" charset="0"/>
                        </a:rPr>
                        <a:t>All MSM who sell sex to other men</a:t>
                      </a:r>
                      <a:endParaRPr lang="en-GB" sz="1000" kern="1200" dirty="0">
                        <a:solidFill>
                          <a:schemeClr val="dk1"/>
                        </a:solidFill>
                        <a:latin typeface="Arial" panose="020B0604020202020204" pitchFamily="34" charset="0"/>
                        <a:ea typeface="+mn-ea"/>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5,076,615</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0.12</a:t>
                      </a:r>
                    </a:p>
                  </a:txBody>
                  <a:tcPr marL="0" marR="0" marT="0" marB="0" anchor="ctr">
                    <a:lnL w="19050" cap="flat" cmpd="sng" algn="ctr">
                      <a:solidFill>
                        <a:schemeClr val="bg1"/>
                      </a:solidFill>
                      <a:prstDash val="sysDot"/>
                      <a:round/>
                      <a:headEnd type="none" w="med" len="med"/>
                      <a:tailEnd type="none" w="med" len="med"/>
                    </a:lnL>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extLst>
                  <a:ext uri="{0D108BD9-81ED-4DB2-BD59-A6C34878D82A}">
                    <a16:rowId xmlns:a16="http://schemas.microsoft.com/office/drawing/2014/main" val="1359795272"/>
                  </a:ext>
                </a:extLst>
              </a:tr>
              <a:tr h="548640">
                <a:tc>
                  <a:txBody>
                    <a:bodyPr/>
                    <a:lstStyle/>
                    <a:p>
                      <a:pPr marL="0" algn="just" defTabSz="914400" rtl="0" eaLnBrk="1" fontAlgn="ctr" latinLnBrk="0" hangingPunct="1"/>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 Thailand(2016)</a:t>
                      </a:r>
                    </a:p>
                  </a:txBody>
                  <a:tcPr marL="0" marR="0" marT="0" marB="0" anchor="ctr">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15,000</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just" defTabSz="914400" rtl="0" eaLnBrk="1" latinLnBrk="0" hangingPunct="1"/>
                      <a:r>
                        <a:rPr lang="en-US" sz="1000" b="0" kern="1200" baseline="0" dirty="0">
                          <a:solidFill>
                            <a:schemeClr val="dk1"/>
                          </a:solidFill>
                          <a:latin typeface="Arial" panose="020B0604020202020204" pitchFamily="34" charset="0"/>
                          <a:ea typeface="+mn-ea"/>
                          <a:cs typeface="Arial" panose="020B0604020202020204" pitchFamily="34" charset="0"/>
                        </a:rPr>
                        <a:t>Male 18+ who exchange money or goods for sexual services either regularly or occasionally in the last 12 months</a:t>
                      </a:r>
                      <a:endParaRPr lang="en-GB" sz="1000" kern="1200" dirty="0">
                        <a:solidFill>
                          <a:schemeClr val="dk1"/>
                        </a:solidFill>
                        <a:latin typeface="Arial" panose="020B0604020202020204" pitchFamily="34" charset="0"/>
                        <a:ea typeface="+mn-ea"/>
                        <a:cs typeface="Arial" panose="020B0604020202020204" pitchFamily="34" charset="0"/>
                      </a:endParaRPr>
                    </a:p>
                  </a:txBody>
                  <a:tcPr marL="40973" marR="40973" marT="20485" marB="20485"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1000" b="1" i="0" u="none" strike="noStrike" kern="1200" dirty="0">
                          <a:solidFill>
                            <a:srgbClr val="000000"/>
                          </a:solidFill>
                          <a:effectLst/>
                          <a:latin typeface="Arial" panose="020B0604020202020204" pitchFamily="34" charset="0"/>
                          <a:ea typeface="+mn-ea"/>
                          <a:cs typeface="Arial" panose="020B0604020202020204" pitchFamily="34" charset="0"/>
                        </a:rPr>
                        <a:t>17,568,867</a:t>
                      </a:r>
                    </a:p>
                  </a:txBody>
                  <a:tcPr marL="0" marR="0" marT="0" marB="0" anchor="ctr">
                    <a:lnL w="19050" cap="flat" cmpd="sng" algn="ctr">
                      <a:solidFill>
                        <a:schemeClr val="bg1"/>
                      </a:solidFill>
                      <a:prstDash val="sysDot"/>
                      <a:round/>
                      <a:headEnd type="none" w="med" len="med"/>
                      <a:tailEnd type="none" w="med" len="med"/>
                    </a:lnL>
                    <a:lnR w="19050" cap="flat" cmpd="sng" algn="ctr">
                      <a:solidFill>
                        <a:schemeClr val="bg1"/>
                      </a:solidFill>
                      <a:prstDash val="sysDot"/>
                      <a:round/>
                      <a:headEnd type="none" w="med" len="med"/>
                      <a:tailEnd type="none" w="med" len="med"/>
                    </a:lnR>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tc>
                  <a:txBody>
                    <a:bodyPr/>
                    <a:lstStyle/>
                    <a:p>
                      <a:pPr marL="0" algn="ctr" defTabSz="914400" rtl="0" eaLnBrk="1" fontAlgn="ctr" latinLnBrk="0" hangingPunct="1"/>
                      <a:r>
                        <a:rPr lang="en-US" sz="1000" b="1" i="0" u="none" strike="noStrike" kern="1200" dirty="0">
                          <a:solidFill>
                            <a:srgbClr val="000000"/>
                          </a:solidFill>
                          <a:effectLst/>
                          <a:latin typeface="Arial" panose="020B0604020202020204" pitchFamily="34" charset="0"/>
                          <a:ea typeface="+mn-ea"/>
                          <a:cs typeface="Arial" panose="020B0604020202020204" pitchFamily="34" charset="0"/>
                        </a:rPr>
                        <a:t>0.09</a:t>
                      </a:r>
                      <a:endParaRPr lang="en-GB" sz="1000" b="1" i="0" u="none" strike="noStrike" kern="1200" dirty="0">
                        <a:solidFill>
                          <a:srgbClr val="000000"/>
                        </a:solidFill>
                        <a:effectLst/>
                        <a:latin typeface="Arial" panose="020B0604020202020204" pitchFamily="34" charset="0"/>
                        <a:ea typeface="+mn-ea"/>
                        <a:cs typeface="Arial" panose="020B0604020202020204" pitchFamily="34" charset="0"/>
                      </a:endParaRPr>
                    </a:p>
                  </a:txBody>
                  <a:tcPr marL="0" marR="0" marT="0" marB="0" anchor="ctr">
                    <a:lnL w="19050" cap="flat" cmpd="sng" algn="ctr">
                      <a:solidFill>
                        <a:schemeClr val="bg1"/>
                      </a:solidFill>
                      <a:prstDash val="sysDot"/>
                      <a:round/>
                      <a:headEnd type="none" w="med" len="med"/>
                      <a:tailEnd type="none" w="med" len="med"/>
                    </a:lnL>
                    <a:lnT w="19050" cap="flat" cmpd="sng" algn="ctr">
                      <a:solidFill>
                        <a:schemeClr val="bg1"/>
                      </a:solidFill>
                      <a:prstDash val="sysDot"/>
                      <a:round/>
                      <a:headEnd type="none" w="med" len="med"/>
                      <a:tailEnd type="none" w="med" len="med"/>
                    </a:lnT>
                    <a:lnB w="19050" cap="flat" cmpd="sng" algn="ctr">
                      <a:solidFill>
                        <a:schemeClr val="bg1"/>
                      </a:solidFill>
                      <a:prstDash val="sysDot"/>
                      <a:round/>
                      <a:headEnd type="none" w="med" len="med"/>
                      <a:tailEnd type="none" w="med" len="med"/>
                    </a:lnB>
                    <a:solidFill>
                      <a:srgbClr val="F6EEFC"/>
                    </a:solidFill>
                  </a:tcPr>
                </a:tc>
                <a:extLst>
                  <a:ext uri="{0D108BD9-81ED-4DB2-BD59-A6C34878D82A}">
                    <a16:rowId xmlns:a16="http://schemas.microsoft.com/office/drawing/2014/main" val="10017"/>
                  </a:ext>
                </a:extLst>
              </a:tr>
            </a:tbl>
          </a:graphicData>
        </a:graphic>
      </p:graphicFrame>
      <p:sp>
        <p:nvSpPr>
          <p:cNvPr id="5" name="TextBox 4">
            <a:extLst>
              <a:ext uri="{FF2B5EF4-FFF2-40B4-BE49-F238E27FC236}">
                <a16:creationId xmlns:a16="http://schemas.microsoft.com/office/drawing/2014/main" id="{93AA19AE-B031-47EF-B561-ED30687BAB1E}"/>
              </a:ext>
            </a:extLst>
          </p:cNvPr>
          <p:cNvSpPr txBox="1"/>
          <p:nvPr/>
        </p:nvSpPr>
        <p:spPr>
          <a:xfrm>
            <a:off x="228599" y="6518261"/>
            <a:ext cx="10987481" cy="3693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panose="020B0604020202020204" pitchFamily="34" charset="0"/>
                <a:cs typeface="Arial" panose="020B0604020202020204" pitchFamily="34" charset="0"/>
              </a:rPr>
              <a:t>Source: Prepared by </a:t>
            </a:r>
            <a:r>
              <a:rPr lang="en-US" sz="900" dirty="0">
                <a:solidFill>
                  <a:prstClr val="black"/>
                </a:solidFill>
                <a:latin typeface="Arial" panose="020B0604020202020204" pitchFamily="34" charset="0"/>
                <a:cs typeface="Arial" panose="020B0604020202020204" pitchFamily="34" charset="0"/>
                <a:hlinkClick r:id="rId3"/>
              </a:rPr>
              <a:t>www.aidsdatahub.org</a:t>
            </a:r>
            <a:r>
              <a:rPr lang="en-US" sz="900" dirty="0">
                <a:solidFill>
                  <a:prstClr val="black"/>
                </a:solidFill>
                <a:latin typeface="Arial" panose="020B0604020202020204" pitchFamily="34" charset="0"/>
                <a:cs typeface="Arial" panose="020B0604020202020204" pitchFamily="34" charset="0"/>
              </a:rPr>
              <a:t> based on Key population size estimation reports; Global AIDS Monitoring (GAM) reporting, </a:t>
            </a:r>
            <a:r>
              <a:rPr lang="en-US" sz="900" dirty="0">
                <a:solidFill>
                  <a:prstClr val="black"/>
                </a:solidFill>
                <a:cs typeface="Arial" panose="020B0604020202020204" pitchFamily="34" charset="0"/>
              </a:rPr>
              <a:t>United Nations, Department of Economic and Social Affairs, Population Division (2020). World Population Prospects 2019</a:t>
            </a:r>
            <a:endParaRPr lang="en-GB" sz="9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661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559" y="1484784"/>
            <a:ext cx="11358693" cy="504000"/>
          </a:xfrm>
        </p:spPr>
        <p:txBody>
          <a:bodyPr/>
          <a:lstStyle/>
          <a:p>
            <a:r>
              <a:rPr lang="en-US" dirty="0"/>
              <a:t>Inclusion of MSW in latest available sentinel and bio-behavioral surveys</a:t>
            </a:r>
            <a:endParaRPr lang="en-GB" dirty="0"/>
          </a:p>
        </p:txBody>
      </p:sp>
      <p:sp>
        <p:nvSpPr>
          <p:cNvPr id="3" name="Slide Number Placeholder 2"/>
          <p:cNvSpPr>
            <a:spLocks noGrp="1"/>
          </p:cNvSpPr>
          <p:nvPr>
            <p:ph type="sldNum" sz="quarter" idx="10"/>
          </p:nvPr>
        </p:nvSpPr>
        <p:spPr/>
        <p:txBody>
          <a:bodyPr/>
          <a:lstStyle/>
          <a:p>
            <a:pPr>
              <a:defRPr/>
            </a:pPr>
            <a:fld id="{9D28C68A-2064-4B7C-AFCD-A80A23DCD611}" type="slidenum">
              <a:rPr lang="th-TH">
                <a:solidFill>
                  <a:prstClr val="black">
                    <a:tint val="75000"/>
                  </a:prstClr>
                </a:solidFill>
                <a:latin typeface="Arial"/>
                <a:cs typeface="Cordia New" panose="020B0304020202020204" pitchFamily="34" charset="-34"/>
              </a:rPr>
              <a:pPr>
                <a:defRPr/>
              </a:pPr>
              <a:t>5</a:t>
            </a:fld>
            <a:endParaRPr lang="th-TH" dirty="0">
              <a:solidFill>
                <a:prstClr val="black">
                  <a:tint val="75000"/>
                </a:prstClr>
              </a:solidFill>
              <a:latin typeface="Arial"/>
              <a:cs typeface="Cordia New" panose="020B0304020202020204" pitchFamily="34" charset="-34"/>
            </a:endParaRPr>
          </a:p>
        </p:txBody>
      </p:sp>
      <p:graphicFrame>
        <p:nvGraphicFramePr>
          <p:cNvPr id="4" name="Table 3"/>
          <p:cNvGraphicFramePr>
            <a:graphicFrameLocks noGrp="1"/>
          </p:cNvGraphicFramePr>
          <p:nvPr>
            <p:extLst>
              <p:ext uri="{D42A27DB-BD31-4B8C-83A1-F6EECF244321}">
                <p14:modId xmlns:p14="http://schemas.microsoft.com/office/powerpoint/2010/main" val="2875641225"/>
              </p:ext>
            </p:extLst>
          </p:nvPr>
        </p:nvGraphicFramePr>
        <p:xfrm>
          <a:off x="1847529" y="2420888"/>
          <a:ext cx="8424935" cy="3867904"/>
        </p:xfrm>
        <a:graphic>
          <a:graphicData uri="http://schemas.openxmlformats.org/drawingml/2006/table">
            <a:tbl>
              <a:tblPr>
                <a:tableStyleId>{AF606853-7671-496A-8E4F-DF71F8EC918B}</a:tableStyleId>
              </a:tblPr>
              <a:tblGrid>
                <a:gridCol w="321987">
                  <a:extLst>
                    <a:ext uri="{9D8B030D-6E8A-4147-A177-3AD203B41FA5}">
                      <a16:colId xmlns:a16="http://schemas.microsoft.com/office/drawing/2014/main" val="20000"/>
                    </a:ext>
                  </a:extLst>
                </a:gridCol>
                <a:gridCol w="1711618">
                  <a:extLst>
                    <a:ext uri="{9D8B030D-6E8A-4147-A177-3AD203B41FA5}">
                      <a16:colId xmlns:a16="http://schemas.microsoft.com/office/drawing/2014/main" val="20001"/>
                    </a:ext>
                  </a:extLst>
                </a:gridCol>
                <a:gridCol w="2178862">
                  <a:extLst>
                    <a:ext uri="{9D8B030D-6E8A-4147-A177-3AD203B41FA5}">
                      <a16:colId xmlns:a16="http://schemas.microsoft.com/office/drawing/2014/main" val="20002"/>
                    </a:ext>
                  </a:extLst>
                </a:gridCol>
                <a:gridCol w="2354919">
                  <a:extLst>
                    <a:ext uri="{9D8B030D-6E8A-4147-A177-3AD203B41FA5}">
                      <a16:colId xmlns:a16="http://schemas.microsoft.com/office/drawing/2014/main" val="20003"/>
                    </a:ext>
                  </a:extLst>
                </a:gridCol>
                <a:gridCol w="1857549">
                  <a:extLst>
                    <a:ext uri="{9D8B030D-6E8A-4147-A177-3AD203B41FA5}">
                      <a16:colId xmlns:a16="http://schemas.microsoft.com/office/drawing/2014/main" val="20004"/>
                    </a:ext>
                  </a:extLst>
                </a:gridCol>
              </a:tblGrid>
              <a:tr h="576064">
                <a:tc>
                  <a:txBody>
                    <a:bodyPr/>
                    <a:lstStyle/>
                    <a:p>
                      <a:pPr algn="ctr" fontAlgn="t"/>
                      <a:r>
                        <a:rPr lang="en-GB" sz="1400" u="none" strike="noStrike" dirty="0">
                          <a:solidFill>
                            <a:schemeClr val="bg1"/>
                          </a:solidFill>
                          <a:effectLst/>
                          <a:latin typeface="Arial" panose="020B0604020202020204" pitchFamily="34" charset="0"/>
                          <a:cs typeface="Arial" panose="020B0604020202020204" pitchFamily="34" charset="0"/>
                        </a:rPr>
                        <a:t> </a:t>
                      </a:r>
                      <a:endParaRPr lang="en-GB" sz="1400" b="0" i="0" u="none" strike="noStrike" dirty="0">
                        <a:solidFill>
                          <a:schemeClr val="bg1"/>
                        </a:solidFill>
                        <a:effectLst/>
                        <a:latin typeface="Arial" panose="020B0604020202020204" pitchFamily="34" charset="0"/>
                        <a:cs typeface="Arial" panose="020B0604020202020204" pitchFamily="34" charset="0"/>
                      </a:endParaRPr>
                    </a:p>
                  </a:txBody>
                  <a:tcPr marL="0" marR="0" marT="0" marB="0">
                    <a:lnL w="6350" cap="flat" cmpd="sng" algn="ctr">
                      <a:solidFill>
                        <a:srgbClr val="88C540"/>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solidFill>
                      <a:srgbClr val="88C540"/>
                    </a:solidFill>
                  </a:tcPr>
                </a:tc>
                <a:tc>
                  <a:txBody>
                    <a:bodyPr/>
                    <a:lstStyle/>
                    <a:p>
                      <a:pPr algn="ctr" fontAlgn="t"/>
                      <a:r>
                        <a:rPr lang="en-GB" sz="1400" b="1" u="none" strike="noStrike" dirty="0">
                          <a:solidFill>
                            <a:schemeClr val="bg1"/>
                          </a:solidFill>
                          <a:effectLst/>
                          <a:latin typeface="Arial" pitchFamily="34" charset="0"/>
                          <a:cs typeface="Arial" pitchFamily="34" charset="0"/>
                        </a:rPr>
                        <a:t>Country</a:t>
                      </a:r>
                      <a:endParaRPr lang="en-GB" sz="1400" b="1" i="0" u="none" strike="noStrike" dirty="0">
                        <a:solidFill>
                          <a:schemeClr val="bg1"/>
                        </a:solidFill>
                        <a:effectLst/>
                        <a:latin typeface="Arial" pitchFamily="34" charset="0"/>
                        <a:cs typeface="Arial" pitchFamily="34" charset="0"/>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solidFill>
                      <a:srgbClr val="88C540"/>
                    </a:solidFill>
                  </a:tcPr>
                </a:tc>
                <a:tc>
                  <a:txBody>
                    <a:bodyPr/>
                    <a:lstStyle/>
                    <a:p>
                      <a:pPr algn="ctr" fontAlgn="t"/>
                      <a:r>
                        <a:rPr lang="en-US" sz="1400" b="1" i="0" u="none" strike="noStrike" dirty="0">
                          <a:solidFill>
                            <a:schemeClr val="bg1"/>
                          </a:solidFill>
                          <a:effectLst/>
                          <a:latin typeface="Arial" pitchFamily="34" charset="0"/>
                          <a:cs typeface="Arial" pitchFamily="34" charset="0"/>
                        </a:rPr>
                        <a:t>Sentinel and/or</a:t>
                      </a:r>
                      <a:r>
                        <a:rPr lang="en-US" sz="1400" b="1" i="0" u="none" strike="noStrike" baseline="0" dirty="0">
                          <a:solidFill>
                            <a:schemeClr val="bg1"/>
                          </a:solidFill>
                          <a:effectLst/>
                          <a:latin typeface="Arial" pitchFamily="34" charset="0"/>
                          <a:cs typeface="Arial" pitchFamily="34" charset="0"/>
                        </a:rPr>
                        <a:t> </a:t>
                      </a:r>
                    </a:p>
                    <a:p>
                      <a:pPr algn="ctr" fontAlgn="t"/>
                      <a:r>
                        <a:rPr lang="en-US" sz="1400" b="1" i="0" u="none" strike="noStrike" baseline="0" dirty="0">
                          <a:solidFill>
                            <a:schemeClr val="bg1"/>
                          </a:solidFill>
                          <a:effectLst/>
                          <a:latin typeface="Arial" pitchFamily="34" charset="0"/>
                          <a:cs typeface="Arial" pitchFamily="34" charset="0"/>
                        </a:rPr>
                        <a:t>Bio-behavioral surveys</a:t>
                      </a:r>
                      <a:endParaRPr lang="en-GB" sz="1400" b="1" i="0" u="none" strike="noStrike" dirty="0">
                        <a:solidFill>
                          <a:schemeClr val="bg1"/>
                        </a:solidFill>
                        <a:effectLst/>
                        <a:latin typeface="Arial" pitchFamily="34" charset="0"/>
                        <a:cs typeface="Arial" pitchFamily="34" charset="0"/>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solidFill>
                      <a:srgbClr val="88C540"/>
                    </a:solidFill>
                  </a:tcPr>
                </a:tc>
                <a:tc>
                  <a:txBody>
                    <a:bodyPr/>
                    <a:lstStyle/>
                    <a:p>
                      <a:pPr algn="ctr" fontAlgn="t"/>
                      <a:r>
                        <a:rPr lang="en-US" sz="1400" b="1" i="0" u="none" strike="noStrike" dirty="0">
                          <a:solidFill>
                            <a:schemeClr val="bg1"/>
                          </a:solidFill>
                          <a:effectLst/>
                          <a:latin typeface="Arial" pitchFamily="34" charset="0"/>
                          <a:cs typeface="Arial" pitchFamily="34" charset="0"/>
                        </a:rPr>
                        <a:t>Behavioral surveys</a:t>
                      </a:r>
                      <a:endParaRPr lang="en-GB" sz="1400" b="1" i="0" u="none" strike="noStrike" dirty="0">
                        <a:solidFill>
                          <a:schemeClr val="bg1"/>
                        </a:solidFill>
                        <a:effectLst/>
                        <a:latin typeface="Arial" pitchFamily="34" charset="0"/>
                        <a:cs typeface="Arial" pitchFamily="34" charset="0"/>
                      </a:endParaRPr>
                    </a:p>
                  </a:txBody>
                  <a:tcPr marL="0" marR="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solidFill>
                      <a:srgbClr val="88C540"/>
                    </a:solidFill>
                  </a:tcPr>
                </a:tc>
                <a:tc>
                  <a:txBody>
                    <a:bodyPr/>
                    <a:lstStyle/>
                    <a:p>
                      <a:pPr algn="ctr" fontAlgn="t"/>
                      <a:r>
                        <a:rPr lang="en-US" sz="1400" b="1" i="0" u="none" strike="noStrike" dirty="0">
                          <a:solidFill>
                            <a:schemeClr val="bg1"/>
                          </a:solidFill>
                          <a:effectLst/>
                          <a:latin typeface="Arial" pitchFamily="34" charset="0"/>
                          <a:cs typeface="Arial" pitchFamily="34" charset="0"/>
                        </a:rPr>
                        <a:t>Comment</a:t>
                      </a:r>
                      <a:endParaRPr lang="en-GB" sz="1400" b="1" i="0" u="none" strike="noStrike" dirty="0">
                        <a:solidFill>
                          <a:schemeClr val="bg1"/>
                        </a:solidFill>
                        <a:effectLst/>
                        <a:latin typeface="Arial" pitchFamily="34" charset="0"/>
                        <a:cs typeface="Arial" pitchFamily="34" charset="0"/>
                      </a:endParaRPr>
                    </a:p>
                  </a:txBody>
                  <a:tcPr marL="0" marR="0" marT="0" marB="0" anchor="ctr">
                    <a:lnL w="6350" cap="flat" cmpd="sng" algn="ctr">
                      <a:solidFill>
                        <a:schemeClr val="bg1"/>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solidFill>
                      <a:srgbClr val="88C540"/>
                    </a:solidFill>
                  </a:tcPr>
                </a:tc>
                <a:extLst>
                  <a:ext uri="{0D108BD9-81ED-4DB2-BD59-A6C34878D82A}">
                    <a16:rowId xmlns:a16="http://schemas.microsoft.com/office/drawing/2014/main" val="10000"/>
                  </a:ext>
                </a:extLst>
              </a:tr>
              <a:tr h="457200">
                <a:tc>
                  <a:txBody>
                    <a:bodyPr/>
                    <a:lstStyle/>
                    <a:p>
                      <a:pPr algn="ctr" fontAlgn="t"/>
                      <a:r>
                        <a:rPr lang="en-GB" sz="1400" b="0" u="none" strike="noStrike" dirty="0">
                          <a:solidFill>
                            <a:schemeClr val="tx1"/>
                          </a:solidFill>
                          <a:effectLst/>
                        </a:rPr>
                        <a:t>1</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Bangladesh</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2015</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mn-lt"/>
                        </a:rPr>
                        <a:t>Serological survey 2015*</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0" i="0" u="none" strike="noStrike" dirty="0">
                          <a:solidFill>
                            <a:schemeClr val="tx1"/>
                          </a:solidFill>
                          <a:effectLst/>
                          <a:latin typeface="+mn-lt"/>
                        </a:rPr>
                        <a:t>*Survey among MSW</a:t>
                      </a:r>
                      <a:r>
                        <a:rPr lang="en-US" sz="1200" b="0" i="0" u="none" strike="noStrike" baseline="0" dirty="0">
                          <a:solidFill>
                            <a:schemeClr val="tx1"/>
                          </a:solidFill>
                          <a:effectLst/>
                          <a:latin typeface="+mn-lt"/>
                        </a:rPr>
                        <a:t> </a:t>
                      </a:r>
                      <a:r>
                        <a:rPr lang="en-US" sz="1200" b="0" i="0" u="none" strike="noStrike" dirty="0">
                          <a:solidFill>
                            <a:schemeClr val="tx1"/>
                          </a:solidFill>
                          <a:effectLst/>
                          <a:latin typeface="+mn-lt"/>
                        </a:rPr>
                        <a:t>in Dhaka and </a:t>
                      </a:r>
                      <a:r>
                        <a:rPr lang="en-US" sz="1200" b="0" i="0" u="none" strike="noStrike" dirty="0" err="1">
                          <a:solidFill>
                            <a:schemeClr val="tx1"/>
                          </a:solidFill>
                          <a:effectLst/>
                          <a:latin typeface="+mn-lt"/>
                        </a:rPr>
                        <a:t>Hili</a:t>
                      </a:r>
                      <a:endParaRPr lang="en-GB" sz="12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1"/>
                  </a:ext>
                </a:extLst>
              </a:tr>
              <a:tr h="457200">
                <a:tc>
                  <a:txBody>
                    <a:bodyPr/>
                    <a:lstStyle/>
                    <a:p>
                      <a:pPr algn="ctr" fontAlgn="t"/>
                      <a:r>
                        <a:rPr lang="en-GB" sz="1400" b="0" u="none" strike="noStrike" dirty="0">
                          <a:solidFill>
                            <a:schemeClr val="tx1"/>
                          </a:solidFill>
                          <a:effectLst/>
                        </a:rPr>
                        <a:t>2</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Fiji</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IBBS 2012</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IBBS 2012</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2"/>
                  </a:ext>
                </a:extLst>
              </a:tr>
              <a:tr h="457200">
                <a:tc>
                  <a:txBody>
                    <a:bodyPr/>
                    <a:lstStyle/>
                    <a:p>
                      <a:pPr algn="ctr" fontAlgn="t"/>
                      <a:r>
                        <a:rPr lang="en-US" sz="1400" b="0" i="0" u="none" strike="noStrike" dirty="0">
                          <a:solidFill>
                            <a:schemeClr val="tx1"/>
                          </a:solidFill>
                          <a:effectLst/>
                          <a:latin typeface="Arial"/>
                        </a:rPr>
                        <a:t>3</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Nepal</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2017, 2018</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2017, 2018</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200" b="0" i="0" u="none" strike="noStrike" dirty="0">
                          <a:solidFill>
                            <a:schemeClr val="tx1"/>
                          </a:solidFill>
                          <a:effectLst/>
                          <a:latin typeface="+mn-lt"/>
                        </a:rPr>
                        <a:t>MSM &amp; TG </a:t>
                      </a:r>
                      <a:r>
                        <a:rPr lang="en-US" sz="1200" b="0" i="0" u="none" strike="noStrike" baseline="0" dirty="0">
                          <a:solidFill>
                            <a:schemeClr val="tx1"/>
                          </a:solidFill>
                          <a:effectLst/>
                          <a:latin typeface="+mn-lt"/>
                        </a:rPr>
                        <a:t>in Kathmandu 2017 and </a:t>
                      </a:r>
                      <a:r>
                        <a:rPr lang="en-US" sz="1200" b="0" i="0" u="none" strike="noStrike" baseline="0" dirty="0" err="1">
                          <a:solidFill>
                            <a:schemeClr val="tx1"/>
                          </a:solidFill>
                          <a:effectLst/>
                          <a:latin typeface="+mn-lt"/>
                        </a:rPr>
                        <a:t>Terai</a:t>
                      </a:r>
                      <a:r>
                        <a:rPr lang="en-US" sz="1200" b="0" i="0" u="none" strike="noStrike" baseline="0" dirty="0">
                          <a:solidFill>
                            <a:schemeClr val="tx1"/>
                          </a:solidFill>
                          <a:effectLst/>
                          <a:latin typeface="+mn-lt"/>
                        </a:rPr>
                        <a:t> Highway districts 2018</a:t>
                      </a:r>
                      <a:endParaRPr lang="en-GB" sz="12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3"/>
                  </a:ext>
                </a:extLst>
              </a:tr>
              <a:tr h="457200">
                <a:tc>
                  <a:txBody>
                    <a:bodyPr/>
                    <a:lstStyle/>
                    <a:p>
                      <a:pPr algn="ctr" fontAlgn="t"/>
                      <a:r>
                        <a:rPr lang="en-US" sz="1400" b="0" i="0" u="none" strike="noStrike" dirty="0">
                          <a:solidFill>
                            <a:schemeClr val="tx1"/>
                          </a:solidFill>
                          <a:effectLst/>
                          <a:latin typeface="Arial"/>
                        </a:rPr>
                        <a:t>4</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Pakistan</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2016-2017</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mn-lt"/>
                        </a:rPr>
                        <a:t>IBBS 2016-2017</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4"/>
                  </a:ext>
                </a:extLst>
              </a:tr>
              <a:tr h="457200">
                <a:tc>
                  <a:txBody>
                    <a:bodyPr/>
                    <a:lstStyle/>
                    <a:p>
                      <a:pPr algn="ctr" fontAlgn="t"/>
                      <a:r>
                        <a:rPr lang="en-US" sz="1400" b="0" i="0" u="none" strike="noStrike" dirty="0">
                          <a:solidFill>
                            <a:schemeClr val="tx1"/>
                          </a:solidFill>
                          <a:effectLst/>
                          <a:latin typeface="Arial"/>
                        </a:rPr>
                        <a:t>5</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PNG</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2016</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2016</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MSM &amp; TG</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5"/>
                  </a:ext>
                </a:extLst>
              </a:tr>
              <a:tr h="457200">
                <a:tc>
                  <a:txBody>
                    <a:bodyPr/>
                    <a:lstStyle/>
                    <a:p>
                      <a:pPr algn="ctr" fontAlgn="t"/>
                      <a:r>
                        <a:rPr lang="en-US" sz="1400" b="0" i="0" u="none" strike="noStrike" dirty="0">
                          <a:solidFill>
                            <a:schemeClr val="tx1"/>
                          </a:solidFill>
                          <a:effectLst/>
                          <a:latin typeface="Arial"/>
                        </a:rPr>
                        <a:t>6</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Philippines</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IHBSS</a:t>
                      </a:r>
                      <a:r>
                        <a:rPr lang="en-US" sz="1400" b="0" i="0" u="none" strike="noStrike" baseline="0" dirty="0">
                          <a:solidFill>
                            <a:schemeClr val="tx1"/>
                          </a:solidFill>
                          <a:effectLst/>
                          <a:latin typeface="Arial"/>
                        </a:rPr>
                        <a:t> </a:t>
                      </a:r>
                      <a:r>
                        <a:rPr lang="en-US" sz="1400" b="0" i="0" u="none" strike="noStrike" dirty="0">
                          <a:solidFill>
                            <a:schemeClr val="tx1"/>
                          </a:solidFill>
                          <a:effectLst/>
                          <a:latin typeface="Arial"/>
                        </a:rPr>
                        <a:t>2018</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IHBSS 2018</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MSM &amp; TG</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6"/>
                  </a:ext>
                </a:extLst>
              </a:tr>
              <a:tr h="457200">
                <a:tc>
                  <a:txBody>
                    <a:bodyPr/>
                    <a:lstStyle/>
                    <a:p>
                      <a:pPr algn="ctr" fontAlgn="t"/>
                      <a:r>
                        <a:rPr lang="en-US" sz="1400" b="0" i="0" u="none" strike="noStrike" dirty="0">
                          <a:solidFill>
                            <a:schemeClr val="tx1"/>
                          </a:solidFill>
                          <a:effectLst/>
                          <a:latin typeface="Arial"/>
                        </a:rPr>
                        <a:t>7</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l" fontAlgn="t"/>
                      <a:r>
                        <a:rPr lang="en-US" sz="1400" b="0" i="0" u="none" strike="noStrike" dirty="0">
                          <a:solidFill>
                            <a:schemeClr val="tx1"/>
                          </a:solidFill>
                          <a:effectLst/>
                          <a:latin typeface="Arial"/>
                        </a:rPr>
                        <a:t>  Thailand</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2018</a:t>
                      </a: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algn="ctr" fontAlgn="t"/>
                      <a:r>
                        <a:rPr lang="en-US" sz="1400" b="0" i="0" u="none" strike="noStrike" dirty="0">
                          <a:solidFill>
                            <a:schemeClr val="tx1"/>
                          </a:solidFill>
                          <a:effectLst/>
                          <a:latin typeface="Arial"/>
                        </a:rPr>
                        <a:t>IBBS 2018</a:t>
                      </a:r>
                      <a:endParaRPr lang="en-GB" sz="1400" b="0" i="0" u="none" strike="noStrike" dirty="0">
                        <a:solidFill>
                          <a:schemeClr val="tx1"/>
                        </a:solidFill>
                        <a:effectLst/>
                        <a:latin typeface="Arial"/>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400" b="0" i="0" u="none" strike="noStrike" dirty="0">
                          <a:solidFill>
                            <a:schemeClr val="tx1"/>
                          </a:solidFill>
                          <a:effectLst/>
                          <a:latin typeface="+mn-lt"/>
                        </a:rPr>
                        <a:t>-</a:t>
                      </a:r>
                      <a:endParaRPr lang="en-GB" sz="1400" b="0" i="0" u="none" strike="noStrike" dirty="0">
                        <a:solidFill>
                          <a:schemeClr val="tx1"/>
                        </a:solidFill>
                        <a:effectLst/>
                        <a:latin typeface="+mn-lt"/>
                      </a:endParaRPr>
                    </a:p>
                  </a:txBody>
                  <a:tcPr marL="0" marR="0" marT="0" marB="0" anchor="ctr">
                    <a:lnL w="6350" cap="flat" cmpd="sng" algn="ctr">
                      <a:solidFill>
                        <a:srgbClr val="88C540"/>
                      </a:solidFill>
                      <a:prstDash val="solid"/>
                      <a:round/>
                      <a:headEnd type="none" w="med" len="med"/>
                      <a:tailEnd type="none" w="med" len="med"/>
                    </a:lnL>
                    <a:lnR w="6350" cap="flat" cmpd="sng" algn="ctr">
                      <a:solidFill>
                        <a:srgbClr val="88C540"/>
                      </a:solidFill>
                      <a:prstDash val="solid"/>
                      <a:round/>
                      <a:headEnd type="none" w="med" len="med"/>
                      <a:tailEnd type="none" w="med" len="med"/>
                    </a:lnR>
                    <a:lnT w="6350" cap="flat" cmpd="sng" algn="ctr">
                      <a:solidFill>
                        <a:srgbClr val="88C540"/>
                      </a:solidFill>
                      <a:prstDash val="solid"/>
                      <a:round/>
                      <a:headEnd type="none" w="med" len="med"/>
                      <a:tailEnd type="none" w="med" len="med"/>
                    </a:lnT>
                    <a:lnB w="6350" cap="flat" cmpd="sng" algn="ctr">
                      <a:solidFill>
                        <a:srgbClr val="88C540"/>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6" name="TextBox 3"/>
          <p:cNvSpPr txBox="1"/>
          <p:nvPr/>
        </p:nvSpPr>
        <p:spPr>
          <a:xfrm>
            <a:off x="228600" y="6627168"/>
            <a:ext cx="8496944" cy="230832"/>
          </a:xfrm>
          <a:prstGeom prst="rect">
            <a:avLst/>
          </a:prstGeom>
          <a:noFill/>
        </p:spPr>
        <p:txBody>
          <a:bodyPr wrap="square" rtlCol="0">
            <a:spAutoFit/>
          </a:bodyPr>
          <a:lstStyle>
            <a:defPPr>
              <a:defRPr lang="th-TH"/>
            </a:defPPr>
            <a:lvl1pPr algn="l" rtl="0" fontAlgn="base">
              <a:spcBef>
                <a:spcPct val="0"/>
              </a:spcBef>
              <a:spcAft>
                <a:spcPct val="0"/>
              </a:spcAft>
              <a:defRPr sz="2800" kern="1200">
                <a:solidFill>
                  <a:schemeClr val="tx1"/>
                </a:solidFill>
                <a:latin typeface="Arial" pitchFamily="34" charset="0"/>
                <a:ea typeface="+mn-ea"/>
                <a:cs typeface="Cordia New" pitchFamily="34" charset="-34"/>
              </a:defRPr>
            </a:lvl1pPr>
            <a:lvl2pPr marL="457200" algn="l" rtl="0" fontAlgn="base">
              <a:spcBef>
                <a:spcPct val="0"/>
              </a:spcBef>
              <a:spcAft>
                <a:spcPct val="0"/>
              </a:spcAft>
              <a:defRPr sz="2800" kern="1200">
                <a:solidFill>
                  <a:schemeClr val="tx1"/>
                </a:solidFill>
                <a:latin typeface="Arial" pitchFamily="34" charset="0"/>
                <a:ea typeface="+mn-ea"/>
                <a:cs typeface="Cordia New" pitchFamily="34" charset="-34"/>
              </a:defRPr>
            </a:lvl2pPr>
            <a:lvl3pPr marL="914400" algn="l" rtl="0" fontAlgn="base">
              <a:spcBef>
                <a:spcPct val="0"/>
              </a:spcBef>
              <a:spcAft>
                <a:spcPct val="0"/>
              </a:spcAft>
              <a:defRPr sz="2800" kern="1200">
                <a:solidFill>
                  <a:schemeClr val="tx1"/>
                </a:solidFill>
                <a:latin typeface="Arial" pitchFamily="34" charset="0"/>
                <a:ea typeface="+mn-ea"/>
                <a:cs typeface="Cordia New" pitchFamily="34" charset="-34"/>
              </a:defRPr>
            </a:lvl3pPr>
            <a:lvl4pPr marL="1371600" algn="l" rtl="0" fontAlgn="base">
              <a:spcBef>
                <a:spcPct val="0"/>
              </a:spcBef>
              <a:spcAft>
                <a:spcPct val="0"/>
              </a:spcAft>
              <a:defRPr sz="2800" kern="1200">
                <a:solidFill>
                  <a:schemeClr val="tx1"/>
                </a:solidFill>
                <a:latin typeface="Arial" pitchFamily="34" charset="0"/>
                <a:ea typeface="+mn-ea"/>
                <a:cs typeface="Cordia New" pitchFamily="34" charset="-34"/>
              </a:defRPr>
            </a:lvl4pPr>
            <a:lvl5pPr marL="1828800" algn="l" rtl="0" fontAlgn="base">
              <a:spcBef>
                <a:spcPct val="0"/>
              </a:spcBef>
              <a:spcAft>
                <a:spcPct val="0"/>
              </a:spcAft>
              <a:defRPr sz="2800" kern="1200">
                <a:solidFill>
                  <a:schemeClr val="tx1"/>
                </a:solidFill>
                <a:latin typeface="Arial" pitchFamily="34" charset="0"/>
                <a:ea typeface="+mn-ea"/>
                <a:cs typeface="Cordia New" pitchFamily="34" charset="-34"/>
              </a:defRPr>
            </a:lvl5pPr>
            <a:lvl6pPr marL="2286000" algn="l" defTabSz="914400" rtl="0" eaLnBrk="1" latinLnBrk="0" hangingPunct="1">
              <a:defRPr sz="2800" kern="1200">
                <a:solidFill>
                  <a:schemeClr val="tx1"/>
                </a:solidFill>
                <a:latin typeface="Arial" pitchFamily="34" charset="0"/>
                <a:ea typeface="+mn-ea"/>
                <a:cs typeface="Cordia New" pitchFamily="34" charset="-34"/>
              </a:defRPr>
            </a:lvl6pPr>
            <a:lvl7pPr marL="2743200" algn="l" defTabSz="914400" rtl="0" eaLnBrk="1" latinLnBrk="0" hangingPunct="1">
              <a:defRPr sz="2800" kern="1200">
                <a:solidFill>
                  <a:schemeClr val="tx1"/>
                </a:solidFill>
                <a:latin typeface="Arial" pitchFamily="34" charset="0"/>
                <a:ea typeface="+mn-ea"/>
                <a:cs typeface="Cordia New" pitchFamily="34" charset="-34"/>
              </a:defRPr>
            </a:lvl7pPr>
            <a:lvl8pPr marL="3200400" algn="l" defTabSz="914400" rtl="0" eaLnBrk="1" latinLnBrk="0" hangingPunct="1">
              <a:defRPr sz="2800" kern="1200">
                <a:solidFill>
                  <a:schemeClr val="tx1"/>
                </a:solidFill>
                <a:latin typeface="Arial" pitchFamily="34" charset="0"/>
                <a:ea typeface="+mn-ea"/>
                <a:cs typeface="Cordia New" pitchFamily="34" charset="-34"/>
              </a:defRPr>
            </a:lvl8pPr>
            <a:lvl9pPr marL="3657600" algn="l" defTabSz="914400" rtl="0" eaLnBrk="1" latinLnBrk="0" hangingPunct="1">
              <a:defRPr sz="2800" kern="1200">
                <a:solidFill>
                  <a:schemeClr val="tx1"/>
                </a:solidFill>
                <a:latin typeface="Arial" pitchFamily="34" charset="0"/>
                <a:ea typeface="+mn-ea"/>
                <a:cs typeface="Cordia New" pitchFamily="34" charset="-34"/>
              </a:defRPr>
            </a:lvl9pPr>
          </a:lstStyle>
          <a:p>
            <a:r>
              <a:rPr lang="en-US" sz="900" dirty="0">
                <a:solidFill>
                  <a:prstClr val="black"/>
                </a:solidFill>
              </a:rPr>
              <a:t>Source: Prepared by </a:t>
            </a:r>
            <a:r>
              <a:rPr lang="en-US" sz="900" dirty="0">
                <a:solidFill>
                  <a:prstClr val="black"/>
                </a:solidFill>
                <a:hlinkClick r:id="rId3"/>
              </a:rPr>
              <a:t>www.aidsdatahub.org</a:t>
            </a:r>
            <a:r>
              <a:rPr lang="en-US" sz="900" dirty="0">
                <a:solidFill>
                  <a:prstClr val="black"/>
                </a:solidFill>
              </a:rPr>
              <a:t> based on HIV Sentinel Surveys and Bio-Behavioral Surveys</a:t>
            </a:r>
            <a:endParaRPr lang="en-GB" sz="900" dirty="0">
              <a:solidFill>
                <a:prstClr val="black"/>
              </a:solidFill>
            </a:endParaRPr>
          </a:p>
        </p:txBody>
      </p:sp>
    </p:spTree>
    <p:extLst>
      <p:ext uri="{BB962C8B-B14F-4D97-AF65-F5344CB8AC3E}">
        <p14:creationId xmlns:p14="http://schemas.microsoft.com/office/powerpoint/2010/main" val="2654539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771" y="1511271"/>
            <a:ext cx="11943840" cy="504000"/>
          </a:xfrm>
        </p:spPr>
        <p:txBody>
          <a:bodyPr/>
          <a:lstStyle/>
          <a:p>
            <a:r>
              <a:rPr lang="en-US" sz="2799" dirty="0"/>
              <a:t>Proportion of surveyed MSM who sold sex to men, 2011-2018</a:t>
            </a:r>
            <a:endParaRPr lang="en-GB" sz="2799" dirty="0"/>
          </a:p>
        </p:txBody>
      </p:sp>
      <p:sp>
        <p:nvSpPr>
          <p:cNvPr id="3" name="Slide Number Placeholder 2"/>
          <p:cNvSpPr>
            <a:spLocks noGrp="1"/>
          </p:cNvSpPr>
          <p:nvPr>
            <p:ph type="sldNum" sz="quarter" idx="10"/>
          </p:nvPr>
        </p:nvSpPr>
        <p:spPr/>
        <p:txBody>
          <a:bodyPr/>
          <a:lstStyle/>
          <a:p>
            <a:pPr marL="0" marR="0" lvl="0" indent="0" algn="r" defTabSz="1088284" rtl="0" eaLnBrk="1" fontAlgn="auto" latinLnBrk="0" hangingPunct="1">
              <a:lnSpc>
                <a:spcPct val="100000"/>
              </a:lnSpc>
              <a:spcBef>
                <a:spcPts val="0"/>
              </a:spcBef>
              <a:spcAft>
                <a:spcPts val="0"/>
              </a:spcAft>
              <a:buClrTx/>
              <a:buSzTx/>
              <a:buFontTx/>
              <a:buNone/>
              <a:tabLst/>
              <a:defRPr/>
            </a:pPr>
            <a:fld id="{9D28C68A-2064-4B7C-AFCD-A80A23DCD611}" type="slidenum">
              <a:rPr kumimoji="0" lang="th-TH" sz="1400" b="0" i="0" u="none" strike="noStrike" kern="1200" cap="none" spc="0" normalizeH="0" baseline="0" noProof="0">
                <a:ln>
                  <a:noFill/>
                </a:ln>
                <a:solidFill>
                  <a:prstClr val="black">
                    <a:tint val="75000"/>
                  </a:prstClr>
                </a:solidFill>
                <a:effectLst/>
                <a:uLnTx/>
                <a:uFillTx/>
                <a:latin typeface="Arial"/>
                <a:ea typeface="+mn-ea"/>
                <a:cs typeface="Cordia New" panose="020B0304020202020204" pitchFamily="34" charset="-34"/>
              </a:rPr>
              <a:pPr marL="0" marR="0" lvl="0" indent="0" algn="r" defTabSz="1088284" rtl="0" eaLnBrk="1" fontAlgn="auto" latinLnBrk="0" hangingPunct="1">
                <a:lnSpc>
                  <a:spcPct val="100000"/>
                </a:lnSpc>
                <a:spcBef>
                  <a:spcPts val="0"/>
                </a:spcBef>
                <a:spcAft>
                  <a:spcPts val="0"/>
                </a:spcAft>
                <a:buClrTx/>
                <a:buSzTx/>
                <a:buFontTx/>
                <a:buNone/>
                <a:tabLst/>
                <a:defRPr/>
              </a:pPr>
              <a:t>6</a:t>
            </a:fld>
            <a:endParaRPr kumimoji="0" lang="th-TH" sz="1400" b="0" i="0" u="none" strike="noStrike" kern="1200" cap="none" spc="0" normalizeH="0" baseline="0" noProof="0" dirty="0">
              <a:ln>
                <a:noFill/>
              </a:ln>
              <a:solidFill>
                <a:prstClr val="black">
                  <a:tint val="75000"/>
                </a:prstClr>
              </a:solidFill>
              <a:effectLst/>
              <a:uLnTx/>
              <a:uFillTx/>
              <a:latin typeface="Arial"/>
              <a:ea typeface="+mn-ea"/>
              <a:cs typeface="Cordia New" panose="020B0304020202020204" pitchFamily="34" charset="-34"/>
            </a:endParaRPr>
          </a:p>
        </p:txBody>
      </p:sp>
      <p:sp>
        <p:nvSpPr>
          <p:cNvPr id="6" name="TextBox 5"/>
          <p:cNvSpPr txBox="1"/>
          <p:nvPr/>
        </p:nvSpPr>
        <p:spPr>
          <a:xfrm>
            <a:off x="2508" y="6626393"/>
            <a:ext cx="12187592" cy="248386"/>
          </a:xfrm>
          <a:prstGeom prst="rect">
            <a:avLst/>
          </a:prstGeom>
          <a:noFill/>
        </p:spPr>
        <p:txBody>
          <a:bodyPr wrap="square" lIns="108825" tIns="54412" rIns="108825" bIns="54412" rtlCol="0">
            <a:spAutoFit/>
          </a:bodyPr>
          <a:lstStyle/>
          <a:p>
            <a:pPr marL="0" marR="0" lvl="0" indent="0" algn="l" defTabSz="1088284"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Arial"/>
                <a:ea typeface="+mn-ea"/>
                <a:cs typeface="Cordia New" pitchFamily="34" charset="-34"/>
              </a:rPr>
              <a:t>Source: Prepared by </a:t>
            </a:r>
            <a:r>
              <a:rPr kumimoji="0" lang="en-US" sz="900" b="0" i="0" u="none" strike="noStrike" kern="1200" cap="none" spc="0" normalizeH="0" baseline="0" noProof="0" dirty="0">
                <a:ln>
                  <a:noFill/>
                </a:ln>
                <a:solidFill>
                  <a:prstClr val="black"/>
                </a:solidFill>
                <a:effectLst/>
                <a:uLnTx/>
                <a:uFillTx/>
                <a:latin typeface="Arial"/>
                <a:ea typeface="+mn-ea"/>
                <a:cs typeface="Cordia New" pitchFamily="34" charset="-34"/>
                <a:hlinkClick r:id="rId3"/>
              </a:rPr>
              <a:t>www.aidsdatahub.org</a:t>
            </a:r>
            <a:r>
              <a:rPr kumimoji="0" lang="en-US" sz="900" b="0" i="0" u="none" strike="noStrike" kern="1200" cap="none" spc="0" normalizeH="0" baseline="0" noProof="0" dirty="0">
                <a:ln>
                  <a:noFill/>
                </a:ln>
                <a:solidFill>
                  <a:prstClr val="black"/>
                </a:solidFill>
                <a:effectLst/>
                <a:uLnTx/>
                <a:uFillTx/>
                <a:latin typeface="Arial"/>
                <a:ea typeface="+mn-ea"/>
                <a:cs typeface="Cordia New" pitchFamily="34" charset="-34"/>
              </a:rPr>
              <a:t> based on Integrated Biological and Behavioral Surveys and Behavioral Surveillance Surveys</a:t>
            </a:r>
            <a:endParaRPr kumimoji="0" lang="en-GB" sz="900" b="0" i="0" u="none" strike="noStrike" kern="1200" cap="none" spc="0" normalizeH="0" baseline="0" noProof="0" dirty="0">
              <a:ln>
                <a:noFill/>
              </a:ln>
              <a:solidFill>
                <a:srgbClr val="FF0000"/>
              </a:solidFill>
              <a:effectLst/>
              <a:uLnTx/>
              <a:uFillTx/>
              <a:latin typeface="Arial"/>
              <a:ea typeface="+mn-ea"/>
              <a:cs typeface="Cordia New" pitchFamily="34" charset="-34"/>
            </a:endParaRPr>
          </a:p>
        </p:txBody>
      </p:sp>
      <p:graphicFrame>
        <p:nvGraphicFramePr>
          <p:cNvPr id="8" name="Chart 7">
            <a:extLst>
              <a:ext uri="{FF2B5EF4-FFF2-40B4-BE49-F238E27FC236}">
                <a16:creationId xmlns:a16="http://schemas.microsoft.com/office/drawing/2014/main" id="{263761FE-681C-4F6B-86BA-F41C145E7783}"/>
              </a:ext>
            </a:extLst>
          </p:cNvPr>
          <p:cNvGraphicFramePr>
            <a:graphicFrameLocks/>
          </p:cNvGraphicFramePr>
          <p:nvPr>
            <p:extLst>
              <p:ext uri="{D42A27DB-BD31-4B8C-83A1-F6EECF244321}">
                <p14:modId xmlns:p14="http://schemas.microsoft.com/office/powerpoint/2010/main" val="293051185"/>
              </p:ext>
            </p:extLst>
          </p:nvPr>
        </p:nvGraphicFramePr>
        <p:xfrm>
          <a:off x="306895" y="2277176"/>
          <a:ext cx="11578212" cy="4349217"/>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5">
            <a:extLst>
              <a:ext uri="{FF2B5EF4-FFF2-40B4-BE49-F238E27FC236}">
                <a16:creationId xmlns:a16="http://schemas.microsoft.com/office/drawing/2014/main" id="{926F51DA-196F-401F-90AD-FADE620A4213}"/>
              </a:ext>
            </a:extLst>
          </p:cNvPr>
          <p:cNvSpPr txBox="1"/>
          <p:nvPr/>
        </p:nvSpPr>
        <p:spPr>
          <a:xfrm>
            <a:off x="6455957" y="6195806"/>
            <a:ext cx="3440518" cy="461665"/>
          </a:xfrm>
          <a:prstGeom prst="rect">
            <a:avLst/>
          </a:prstGeom>
          <a:solidFill>
            <a:schemeClr val="bg1">
              <a:lumMod val="85000"/>
            </a:schemeClr>
          </a:solidFill>
          <a:ln w="12700">
            <a:noFill/>
            <a:prstDash val="sysDash"/>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217" rtl="0" eaLnBrk="1" fontAlgn="base" latinLnBrk="0" hangingPunct="1">
              <a:lnSpc>
                <a:spcPct val="100000"/>
              </a:lnSpc>
              <a:spcBef>
                <a:spcPct val="0"/>
              </a:spcBef>
              <a:spcAft>
                <a:spcPct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MSM who sold sex as their main occupation</a:t>
            </a:r>
          </a:p>
          <a:p>
            <a:pPr marL="0" marR="0" lvl="0" indent="0" algn="l" defTabSz="914217" rtl="0" eaLnBrk="1" fontAlgn="base" latinLnBrk="0" hangingPunct="1">
              <a:lnSpc>
                <a:spcPct val="100000"/>
              </a:lnSpc>
              <a:spcBef>
                <a:spcPct val="0"/>
              </a:spcBef>
              <a:spcAft>
                <a:spcPct val="0"/>
              </a:spcAft>
              <a:buClrTx/>
              <a:buSzTx/>
              <a:buFontTx/>
              <a:buNone/>
              <a:tabLst/>
              <a:defRPr/>
            </a:pPr>
            <a:r>
              <a:rPr kumimoji="0" lang="en-US" sz="120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Mixed sample of MSM and TG</a:t>
            </a:r>
          </a:p>
        </p:txBody>
      </p:sp>
    </p:spTree>
    <p:extLst>
      <p:ext uri="{BB962C8B-B14F-4D97-AF65-F5344CB8AC3E}">
        <p14:creationId xmlns:p14="http://schemas.microsoft.com/office/powerpoint/2010/main" val="64466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bwMode="auto">
          <a:xfrm>
            <a:off x="838899" y="3390900"/>
            <a:ext cx="9025826"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dirty="0">
                <a:cs typeface="Cordia New" pitchFamily="34" charset="-34"/>
              </a:rPr>
              <a:t>HIV prevalence and </a:t>
            </a:r>
            <a:br>
              <a:rPr lang="en-US" sz="5400" dirty="0">
                <a:cs typeface="Cordia New" pitchFamily="34" charset="-34"/>
              </a:rPr>
            </a:br>
            <a:r>
              <a:rPr lang="en-US" sz="5400" dirty="0">
                <a:cs typeface="Cordia New" pitchFamily="34" charset="-34"/>
              </a:rPr>
              <a:t>epidemiology</a:t>
            </a:r>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0727" y="1556792"/>
            <a:ext cx="11367082" cy="504000"/>
          </a:xfrm>
        </p:spPr>
        <p:txBody>
          <a:bodyPr/>
          <a:lstStyle/>
          <a:p>
            <a:r>
              <a:rPr lang="en-US" dirty="0"/>
              <a:t>HIV prevalence among MSW, countries where data is available, 2015-2018</a:t>
            </a:r>
            <a:endParaRPr lang="en-GB" dirty="0"/>
          </a:p>
        </p:txBody>
      </p:sp>
      <p:sp>
        <p:nvSpPr>
          <p:cNvPr id="5" name="TextBox 4"/>
          <p:cNvSpPr txBox="1"/>
          <p:nvPr/>
        </p:nvSpPr>
        <p:spPr>
          <a:xfrm>
            <a:off x="228600" y="6597242"/>
            <a:ext cx="11734101" cy="230832"/>
          </a:xfrm>
          <a:prstGeom prst="rect">
            <a:avLst/>
          </a:prstGeom>
          <a:noFill/>
        </p:spPr>
        <p:txBody>
          <a:bodyPr wrap="square" rtlCol="0">
            <a:spAutoFit/>
          </a:bodyPr>
          <a:lstStyle/>
          <a:p>
            <a:pPr fontAlgn="base">
              <a:spcBef>
                <a:spcPct val="0"/>
              </a:spcBef>
              <a:spcAft>
                <a:spcPct val="0"/>
              </a:spcAft>
              <a:defRPr/>
            </a:pPr>
            <a:r>
              <a:rPr lang="en-US" sz="900" dirty="0">
                <a:solidFill>
                  <a:prstClr val="black"/>
                </a:solidFill>
                <a:latin typeface="Arial"/>
                <a:cs typeface="Cordia New" pitchFamily="34" charset="-34"/>
              </a:rPr>
              <a:t>Source: Prepared by </a:t>
            </a:r>
            <a:r>
              <a:rPr lang="en-US" sz="900" dirty="0">
                <a:solidFill>
                  <a:prstClr val="black"/>
                </a:solidFill>
                <a:latin typeface="Arial"/>
                <a:cs typeface="Cordia New" pitchFamily="34" charset="-34"/>
                <a:hlinkClick r:id="rId3"/>
              </a:rPr>
              <a:t>www.aidsdatahub.org</a:t>
            </a:r>
            <a:r>
              <a:rPr lang="en-US" sz="900" dirty="0">
                <a:solidFill>
                  <a:prstClr val="black"/>
                </a:solidFill>
                <a:latin typeface="Arial"/>
                <a:cs typeface="Cordia New" pitchFamily="34" charset="-34"/>
              </a:rPr>
              <a:t> based on 1.Integrated Biological and Behavioral Surveillance Surveys; 2.HIV Sentinel Surveillance Surveys; and  3. Global AIDS Monitoring (GAM) reporting</a:t>
            </a:r>
            <a:endParaRPr lang="en-GB" sz="900" dirty="0">
              <a:solidFill>
                <a:prstClr val="black"/>
              </a:solidFill>
              <a:latin typeface="Arial"/>
              <a:cs typeface="Cordia New" pitchFamily="34" charset="-34"/>
            </a:endParaRPr>
          </a:p>
        </p:txBody>
      </p:sp>
      <p:graphicFrame>
        <p:nvGraphicFramePr>
          <p:cNvPr id="6" name="Chart 5">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4151773946"/>
              </p:ext>
            </p:extLst>
          </p:nvPr>
        </p:nvGraphicFramePr>
        <p:xfrm>
          <a:off x="976313" y="2039659"/>
          <a:ext cx="10239375" cy="3920882"/>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a:extLst>
              <a:ext uri="{FF2B5EF4-FFF2-40B4-BE49-F238E27FC236}">
                <a16:creationId xmlns:a16="http://schemas.microsoft.com/office/drawing/2014/main" id="{06908978-7E3C-4939-8E8C-D295727DE765}"/>
              </a:ext>
            </a:extLst>
          </p:cNvPr>
          <p:cNvSpPr txBox="1"/>
          <p:nvPr/>
        </p:nvSpPr>
        <p:spPr>
          <a:xfrm>
            <a:off x="2428525" y="6114429"/>
            <a:ext cx="7334250" cy="307777"/>
          </a:xfrm>
          <a:prstGeom prst="rect">
            <a:avLst/>
          </a:prstGeom>
          <a:noFill/>
        </p:spPr>
        <p:txBody>
          <a:bodyPr wrap="square" rtlCol="0">
            <a:spAutoFit/>
          </a:bodyPr>
          <a:lstStyle/>
          <a:p>
            <a:r>
              <a:rPr lang="en-US" sz="1400" dirty="0"/>
              <a:t>* 4 sites including Bangkok, Chonburi, Phuket, and Chiang Mai</a:t>
            </a:r>
          </a:p>
        </p:txBody>
      </p:sp>
    </p:spTree>
    <p:extLst>
      <p:ext uri="{BB962C8B-B14F-4D97-AF65-F5344CB8AC3E}">
        <p14:creationId xmlns:p14="http://schemas.microsoft.com/office/powerpoint/2010/main" val="609965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7D32AF91-1F66-49F4-B6C4-F4F615393B31}"/>
              </a:ext>
            </a:extLst>
          </p:cNvPr>
          <p:cNvGraphicFramePr>
            <a:graphicFrameLocks noGrp="1"/>
          </p:cNvGraphicFramePr>
          <p:nvPr>
            <p:extLst>
              <p:ext uri="{D42A27DB-BD31-4B8C-83A1-F6EECF244321}">
                <p14:modId xmlns:p14="http://schemas.microsoft.com/office/powerpoint/2010/main" val="2561832151"/>
              </p:ext>
            </p:extLst>
          </p:nvPr>
        </p:nvGraphicFramePr>
        <p:xfrm>
          <a:off x="1057011" y="2349130"/>
          <a:ext cx="10077979" cy="387748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18927" y="1412836"/>
            <a:ext cx="11631910" cy="504000"/>
          </a:xfrm>
        </p:spPr>
        <p:txBody>
          <a:bodyPr/>
          <a:lstStyle/>
          <a:p>
            <a:r>
              <a:rPr lang="en-US" dirty="0"/>
              <a:t>HIV prevalence data on MSW is scarce but it indicates higher HIV prevalence than FSW in most of the countries, 2015-2019</a:t>
            </a:r>
            <a:endParaRPr lang="en-GB" dirty="0"/>
          </a:p>
        </p:txBody>
      </p:sp>
      <p:sp>
        <p:nvSpPr>
          <p:cNvPr id="3" name="Slide Number Placeholder 2"/>
          <p:cNvSpPr>
            <a:spLocks noGrp="1"/>
          </p:cNvSpPr>
          <p:nvPr>
            <p:ph type="sldNum" sz="quarter" idx="10"/>
          </p:nvPr>
        </p:nvSpPr>
        <p:spPr/>
        <p:txBody>
          <a:bodyPr/>
          <a:lstStyle/>
          <a:p>
            <a:pPr defTabSz="1086416">
              <a:defRPr/>
            </a:pPr>
            <a:fld id="{9D28C68A-2064-4B7C-AFCD-A80A23DCD611}" type="slidenum">
              <a:rPr lang="th-TH">
                <a:solidFill>
                  <a:prstClr val="black">
                    <a:tint val="75000"/>
                  </a:prstClr>
                </a:solidFill>
                <a:latin typeface="Arial"/>
                <a:cs typeface="Cordia New" panose="020B0304020202020204" pitchFamily="34" charset="-34"/>
              </a:rPr>
              <a:pPr defTabSz="1086416">
                <a:defRPr/>
              </a:pPr>
              <a:t>9</a:t>
            </a:fld>
            <a:endParaRPr lang="th-TH" dirty="0">
              <a:solidFill>
                <a:prstClr val="black">
                  <a:tint val="75000"/>
                </a:prstClr>
              </a:solidFill>
              <a:latin typeface="Arial"/>
              <a:cs typeface="Cordia New" panose="020B0304020202020204" pitchFamily="34" charset="-34"/>
            </a:endParaRPr>
          </a:p>
        </p:txBody>
      </p:sp>
      <p:sp>
        <p:nvSpPr>
          <p:cNvPr id="7" name="TextBox 6"/>
          <p:cNvSpPr txBox="1"/>
          <p:nvPr/>
        </p:nvSpPr>
        <p:spPr>
          <a:xfrm>
            <a:off x="145795" y="6357938"/>
            <a:ext cx="11805042" cy="447900"/>
          </a:xfrm>
          <a:prstGeom prst="rect">
            <a:avLst/>
          </a:prstGeom>
          <a:noFill/>
        </p:spPr>
        <p:txBody>
          <a:bodyPr wrap="square" lIns="108297" tIns="54144" rIns="108297" bIns="54144" rtlCol="0">
            <a:spAutoFit/>
          </a:bodyPr>
          <a:lstStyle/>
          <a:p>
            <a:pPr defTabSz="1086416" fontAlgn="base">
              <a:spcBef>
                <a:spcPct val="0"/>
              </a:spcBef>
              <a:spcAft>
                <a:spcPct val="0"/>
              </a:spcAft>
            </a:pPr>
            <a:r>
              <a:rPr lang="en-US" sz="1100" dirty="0">
                <a:solidFill>
                  <a:prstClr val="black"/>
                </a:solidFill>
                <a:latin typeface="Arial"/>
                <a:cs typeface="Cordia New" pitchFamily="34" charset="-34"/>
              </a:rPr>
              <a:t>Source: Prepared by </a:t>
            </a:r>
            <a:r>
              <a:rPr lang="en-US" sz="1100" dirty="0">
                <a:solidFill>
                  <a:prstClr val="black"/>
                </a:solidFill>
                <a:latin typeface="Arial"/>
                <a:cs typeface="Cordia New" pitchFamily="34" charset="-34"/>
                <a:hlinkClick r:id="rId4"/>
              </a:rPr>
              <a:t>www.aidsdatahub.org</a:t>
            </a:r>
            <a:r>
              <a:rPr lang="en-US" sz="1100" dirty="0">
                <a:solidFill>
                  <a:prstClr val="black"/>
                </a:solidFill>
                <a:latin typeface="Arial"/>
                <a:cs typeface="Cordia New" pitchFamily="34" charset="-34"/>
              </a:rPr>
              <a:t> based on 1) Integrated Biological and Behavioural Surveys; 2) HIV Sentinel Surveillance Surveys; 3) </a:t>
            </a:r>
            <a:r>
              <a:rPr lang="en-US" sz="1100" dirty="0" err="1">
                <a:solidFill>
                  <a:prstClr val="black"/>
                </a:solidFill>
                <a:latin typeface="Arial"/>
                <a:ea typeface="ＭＳ Ｐゴシック" charset="-128"/>
                <a:cs typeface="Arial" pitchFamily="34" charset="0"/>
              </a:rPr>
              <a:t>icddr,b</a:t>
            </a:r>
            <a:r>
              <a:rPr lang="en-US" sz="1100" dirty="0">
                <a:solidFill>
                  <a:prstClr val="black"/>
                </a:solidFill>
                <a:latin typeface="Arial"/>
                <a:ea typeface="ＭＳ Ｐゴシック" charset="-128"/>
                <a:cs typeface="Arial" pitchFamily="34" charset="0"/>
              </a:rPr>
              <a:t>. (2015). A Survey of HIV, syphilis and risk behaviors among males having sex with males, male sex workers and </a:t>
            </a:r>
            <a:r>
              <a:rPr lang="en-US" sz="1100" dirty="0" err="1">
                <a:solidFill>
                  <a:prstClr val="black"/>
                </a:solidFill>
                <a:latin typeface="Arial"/>
                <a:ea typeface="ＭＳ Ｐゴシック" charset="-128"/>
                <a:cs typeface="Arial" pitchFamily="34" charset="0"/>
              </a:rPr>
              <a:t>hijra</a:t>
            </a:r>
            <a:r>
              <a:rPr lang="en-US" sz="1100" dirty="0">
                <a:solidFill>
                  <a:prstClr val="black"/>
                </a:solidFill>
                <a:latin typeface="Arial"/>
                <a:ea typeface="ＭＳ Ｐゴシック" charset="-128"/>
                <a:cs typeface="Arial" pitchFamily="34" charset="0"/>
              </a:rPr>
              <a:t>. Global Fund Rolling Continuation Channel Project of </a:t>
            </a:r>
            <a:r>
              <a:rPr lang="en-US" sz="1100" dirty="0" err="1">
                <a:solidFill>
                  <a:prstClr val="black"/>
                </a:solidFill>
                <a:latin typeface="Arial"/>
                <a:ea typeface="ＭＳ Ｐゴシック" charset="-128"/>
                <a:cs typeface="Arial" pitchFamily="34" charset="0"/>
              </a:rPr>
              <a:t>icddr,b</a:t>
            </a:r>
            <a:r>
              <a:rPr lang="en-US" sz="1100" dirty="0">
                <a:solidFill>
                  <a:prstClr val="black"/>
                </a:solidFill>
                <a:latin typeface="Arial"/>
                <a:cs typeface="Cordia New" pitchFamily="34" charset="-34"/>
              </a:rPr>
              <a:t>; 4). Global AIDS Monitoring (GAM)</a:t>
            </a:r>
            <a:endParaRPr lang="en-GB" sz="1100" dirty="0">
              <a:solidFill>
                <a:prstClr val="black"/>
              </a:solidFill>
              <a:latin typeface="Arial"/>
              <a:cs typeface="Cordia New" pitchFamily="34" charset="-34"/>
            </a:endParaRPr>
          </a:p>
        </p:txBody>
      </p:sp>
      <p:sp>
        <p:nvSpPr>
          <p:cNvPr id="9" name="Rectangle 8"/>
          <p:cNvSpPr/>
          <p:nvPr/>
        </p:nvSpPr>
        <p:spPr>
          <a:xfrm>
            <a:off x="1848512" y="2544336"/>
            <a:ext cx="3455111" cy="1008858"/>
          </a:xfrm>
          <a:prstGeom prst="rect">
            <a:avLst/>
          </a:prstGeom>
          <a:noFill/>
          <a:ln w="3175">
            <a:solidFill>
              <a:schemeClr val="accent1"/>
            </a:solidFill>
            <a:prstDash val="sysDash"/>
          </a:ln>
        </p:spPr>
        <p:style>
          <a:lnRef idx="2">
            <a:schemeClr val="accent6"/>
          </a:lnRef>
          <a:fillRef idx="1">
            <a:schemeClr val="lt1"/>
          </a:fillRef>
          <a:effectRef idx="0">
            <a:schemeClr val="accent6"/>
          </a:effectRef>
          <a:fontRef idx="minor">
            <a:schemeClr val="dk1"/>
          </a:fontRef>
        </p:style>
        <p:txBody>
          <a:bodyPr lIns="108297" tIns="54144" rIns="108297" bIns="54144"/>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1086416"/>
            <a:r>
              <a:rPr lang="en-US" sz="1200" dirty="0">
                <a:solidFill>
                  <a:prstClr val="black"/>
                </a:solidFill>
                <a:latin typeface="Arial" panose="020B0604020202020204" pitchFamily="34" charset="0"/>
                <a:cs typeface="Arial" panose="020B0604020202020204" pitchFamily="34" charset="0"/>
              </a:rPr>
              <a:t>* MSW data is for 2015 in Dhaka and </a:t>
            </a:r>
            <a:r>
              <a:rPr lang="en-US" sz="1200" dirty="0" err="1">
                <a:solidFill>
                  <a:prstClr val="black"/>
                </a:solidFill>
                <a:latin typeface="Arial" panose="020B0604020202020204" pitchFamily="34" charset="0"/>
                <a:cs typeface="Arial" panose="020B0604020202020204" pitchFamily="34" charset="0"/>
              </a:rPr>
              <a:t>Hili</a:t>
            </a:r>
            <a:endParaRPr lang="en-US" sz="1200" dirty="0">
              <a:solidFill>
                <a:prstClr val="black"/>
              </a:solidFill>
              <a:latin typeface="Arial" panose="020B0604020202020204" pitchFamily="34" charset="0"/>
              <a:cs typeface="Arial" panose="020B0604020202020204" pitchFamily="34" charset="0"/>
            </a:endParaRPr>
          </a:p>
          <a:p>
            <a:pPr defTabSz="1086416"/>
            <a:r>
              <a:rPr lang="en-US" sz="1200" dirty="0">
                <a:solidFill>
                  <a:prstClr val="black"/>
                </a:solidFill>
                <a:latin typeface="Arial" panose="020B0604020202020204" pitchFamily="34" charset="0"/>
                <a:cs typeface="Arial" panose="020B0604020202020204" pitchFamily="34" charset="0"/>
              </a:rPr>
              <a:t>** Kathmandu data is reported as national</a:t>
            </a:r>
          </a:p>
          <a:p>
            <a:pPr defTabSz="1086416"/>
            <a:r>
              <a:rPr lang="en-US" sz="1200" dirty="0">
                <a:solidFill>
                  <a:prstClr val="black"/>
                </a:solidFill>
                <a:latin typeface="Arial" panose="020B0604020202020204" pitchFamily="34" charset="0"/>
                <a:cs typeface="Arial" panose="020B0604020202020204" pitchFamily="34" charset="0"/>
              </a:rPr>
              <a:t>*** Port Moresby; MSW data is for 2011</a:t>
            </a:r>
          </a:p>
          <a:p>
            <a:pPr defTabSz="1086416"/>
            <a:r>
              <a:rPr lang="en-US" sz="1200" dirty="0">
                <a:solidFill>
                  <a:prstClr val="black"/>
                </a:solidFill>
                <a:latin typeface="Arial" panose="020B0604020202020204" pitchFamily="34" charset="0"/>
                <a:cs typeface="Arial" panose="020B0604020202020204" pitchFamily="34" charset="0"/>
              </a:rPr>
              <a:t>**** MSW data is for 2015</a:t>
            </a:r>
          </a:p>
          <a:p>
            <a:pPr defTabSz="1086416"/>
            <a:r>
              <a:rPr lang="en-US" sz="1200" dirty="0">
                <a:solidFill>
                  <a:prstClr val="black"/>
                </a:solidFill>
                <a:latin typeface="Arial" panose="020B0604020202020204" pitchFamily="34" charset="0"/>
                <a:cs typeface="Arial" panose="020B0604020202020204" pitchFamily="34" charset="0"/>
              </a:rPr>
              <a:t>++ MSW data is for 2018</a:t>
            </a:r>
          </a:p>
          <a:p>
            <a:pPr defTabSz="1086416"/>
            <a:endParaRPr lang="en-US" dirty="0">
              <a:solidFill>
                <a:prstClr val="black"/>
              </a:solidFill>
              <a:latin typeface="Arial"/>
              <a:cs typeface="Arial" pitchFamily="34" charset="0"/>
            </a:endParaRPr>
          </a:p>
          <a:p>
            <a:pPr defTabSz="1086416"/>
            <a:endParaRPr lang="en-US" dirty="0">
              <a:solidFill>
                <a:prstClr val="black"/>
              </a:solidFill>
              <a:latin typeface="Arial"/>
              <a:cs typeface="Arial" pitchFamily="34" charset="0"/>
            </a:endParaRPr>
          </a:p>
        </p:txBody>
      </p:sp>
    </p:spTree>
    <p:extLst>
      <p:ext uri="{BB962C8B-B14F-4D97-AF65-F5344CB8AC3E}">
        <p14:creationId xmlns:p14="http://schemas.microsoft.com/office/powerpoint/2010/main" val="4199541303"/>
      </p:ext>
    </p:extLst>
  </p:cSld>
  <p:clrMapOvr>
    <a:masterClrMapping/>
  </p:clrMapOvr>
</p:sld>
</file>

<file path=ppt/theme/theme1.xml><?xml version="1.0" encoding="utf-8"?>
<a:theme xmlns:a="http://schemas.openxmlformats.org/drawingml/2006/main" name="1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68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3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7_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2683</TotalTime>
  <Words>2096</Words>
  <Application>Microsoft Office PowerPoint</Application>
  <PresentationFormat>Widescreen</PresentationFormat>
  <Paragraphs>286</Paragraphs>
  <Slides>28</Slides>
  <Notes>15</Notes>
  <HiddenSlides>0</HiddenSlides>
  <MMClips>0</MMClips>
  <ScaleCrop>false</ScaleCrop>
  <HeadingPairs>
    <vt:vector size="6" baseType="variant">
      <vt:variant>
        <vt:lpstr>Fonts Used</vt:lpstr>
      </vt:variant>
      <vt:variant>
        <vt:i4>2</vt:i4>
      </vt:variant>
      <vt:variant>
        <vt:lpstr>Theme</vt:lpstr>
      </vt:variant>
      <vt:variant>
        <vt:i4>6</vt:i4>
      </vt:variant>
      <vt:variant>
        <vt:lpstr>Slide Titles</vt:lpstr>
      </vt:variant>
      <vt:variant>
        <vt:i4>28</vt:i4>
      </vt:variant>
    </vt:vector>
  </HeadingPairs>
  <TitlesOfParts>
    <vt:vector size="36" baseType="lpstr">
      <vt:lpstr>Arial</vt:lpstr>
      <vt:lpstr>Calibri</vt:lpstr>
      <vt:lpstr>1_Cover Design</vt:lpstr>
      <vt:lpstr>Layout</vt:lpstr>
      <vt:lpstr>2_Cover Design</vt:lpstr>
      <vt:lpstr>68_Layout</vt:lpstr>
      <vt:lpstr>13_Layout</vt:lpstr>
      <vt:lpstr>37_Layout</vt:lpstr>
      <vt:lpstr>Male Sex Workers</vt:lpstr>
      <vt:lpstr>CONTENT</vt:lpstr>
      <vt:lpstr>Data availability and population size estimates  </vt:lpstr>
      <vt:lpstr>Male sex workers (MSW) population size estimates, countries where data is available, 2015-2019</vt:lpstr>
      <vt:lpstr>Inclusion of MSW in latest available sentinel and bio-behavioral surveys</vt:lpstr>
      <vt:lpstr>Proportion of surveyed MSM who sold sex to men, 2011-2018</vt:lpstr>
      <vt:lpstr>HIV prevalence and  epidemiology</vt:lpstr>
      <vt:lpstr>HIV prevalence among MSW, countries where data is available, 2015-2018</vt:lpstr>
      <vt:lpstr>HIV prevalence data on MSW is scarce but it indicates higher HIV prevalence than FSW in most of the countries, 2015-2019</vt:lpstr>
      <vt:lpstr>Syphilis prevalence among MSW, countries where data is available, 2010-2018</vt:lpstr>
      <vt:lpstr>Risk behaviours  </vt:lpstr>
      <vt:lpstr>Average duration in the profession of selling sex among MSW, countries where data is available, 2015-2016</vt:lpstr>
      <vt:lpstr>Average number of clients among MSW in the last month, 2015-2018</vt:lpstr>
      <vt:lpstr>Proportion of MSW who reported condom use at last sex, 2015-2018</vt:lpstr>
      <vt:lpstr>Proportion of MSW who reported consistent condom use with male clients, 2015-2017</vt:lpstr>
      <vt:lpstr>Proportion of MSW who reported transactional sex with female partners in the last month, 2008-2017</vt:lpstr>
      <vt:lpstr>Proportion of MSW with overlapping risk behaviors in the last 12 months, countries where data is available, 2013-2017</vt:lpstr>
      <vt:lpstr>Vulnerability and  HIV knowledge</vt:lpstr>
      <vt:lpstr>Proportion of MSW with comprehensive HIV knowledge, 2015-2018</vt:lpstr>
      <vt:lpstr>National response </vt:lpstr>
      <vt:lpstr>HIV testing coverage among male sex workers, 2015-2018</vt:lpstr>
      <vt:lpstr>Proportion of MSW reached with HIV prevention programmes, 2015-2018</vt:lpstr>
      <vt:lpstr>Prevailing stigma, discrimination and violence against MSW, countries where data is available, 2015-2017</vt:lpstr>
      <vt:lpstr>Punitive laws hindering the HIV response in South Asia, latest available data, 2014-2019</vt:lpstr>
      <vt:lpstr>Punitive laws hindering the HIV response in South-East Asia, latest available data, 2014-2019</vt:lpstr>
      <vt:lpstr>Punitive laws hindering the HIV response in East Asia, latest available data, 2014-2019</vt:lpstr>
      <vt:lpstr>Punitive laws hindering the HIV response in the  Pacific, latest available data, 2014-2019</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Male Sex Workers</dc:title>
  <dc:creator>RWODZI, Desire Tarwireyi</dc:creator>
  <cp:lastModifiedBy>RWODZI, Desire Tarwireyi</cp:lastModifiedBy>
  <cp:revision>10</cp:revision>
  <dcterms:created xsi:type="dcterms:W3CDTF">2021-01-08T08:38:40Z</dcterms:created>
  <dcterms:modified xsi:type="dcterms:W3CDTF">2021-06-03T01:02:41Z</dcterms:modified>
</cp:coreProperties>
</file>