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2.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theme/themeOverride16.xml" ContentType="application/vnd.openxmlformats-officedocument.themeOverride+xml"/>
  <Override PartName="/ppt/drawings/drawing5.xml" ContentType="application/vnd.openxmlformats-officedocument.drawingml.chartshapes+xml"/>
  <Override PartName="/ppt/charts/chart16.xml" ContentType="application/vnd.openxmlformats-officedocument.drawingml.chart+xml"/>
  <Override PartName="/ppt/theme/themeOverride17.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theme/themeOverride18.xml" ContentType="application/vnd.openxmlformats-officedocument.themeOverride+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8.xml" ContentType="application/vnd.openxmlformats-officedocument.drawingml.chart+xml"/>
  <Override PartName="/ppt/theme/themeOverride19.xml" ContentType="application/vnd.openxmlformats-officedocument.themeOverride+xml"/>
  <Override PartName="/ppt/drawings/drawing7.xml" ContentType="application/vnd.openxmlformats-officedocument.drawingml.chartshapes+xml"/>
  <Override PartName="/ppt/charts/chart19.xml" ContentType="application/vnd.openxmlformats-officedocument.drawingml.chart+xml"/>
  <Override PartName="/ppt/theme/themeOverride20.xml" ContentType="application/vnd.openxmlformats-officedocument.themeOverride+xml"/>
  <Override PartName="/ppt/drawings/drawing8.xml" ContentType="application/vnd.openxmlformats-officedocument.drawingml.chartshapes+xml"/>
  <Override PartName="/ppt/notesSlides/notesSlide18.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1.xml" ContentType="application/vnd.openxmlformats-officedocument.themeOverride+xml"/>
  <Override PartName="/ppt/notesSlides/notesSlide19.xml" ContentType="application/vnd.openxmlformats-officedocument.presentationml.notesSlide+xml"/>
  <Override PartName="/ppt/charts/chart21.xml" ContentType="application/vnd.openxmlformats-officedocument.drawingml.chart+xml"/>
  <Override PartName="/ppt/theme/themeOverride22.xml" ContentType="application/vnd.openxmlformats-officedocument.themeOverride+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22.xml" ContentType="application/vnd.openxmlformats-officedocument.drawingml.chart+xml"/>
  <Override PartName="/ppt/theme/themeOverride2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6" r:id="rId7"/>
    <p:sldMasterId id="2147483975" r:id="rId8"/>
    <p:sldMasterId id="2147483998" r:id="rId9"/>
    <p:sldMasterId id="2147484007" r:id="rId10"/>
    <p:sldMasterId id="2147484029" r:id="rId11"/>
    <p:sldMasterId id="2147484039" r:id="rId12"/>
    <p:sldMasterId id="2147484048" r:id="rId13"/>
    <p:sldMasterId id="2147484072" r:id="rId14"/>
    <p:sldMasterId id="2147484082" r:id="rId15"/>
    <p:sldMasterId id="2147484092" r:id="rId16"/>
    <p:sldMasterId id="2147484102" r:id="rId17"/>
    <p:sldMasterId id="2147484111" r:id="rId18"/>
    <p:sldMasterId id="2147484120" r:id="rId19"/>
    <p:sldMasterId id="2147484130" r:id="rId20"/>
    <p:sldMasterId id="2147484139" r:id="rId21"/>
    <p:sldMasterId id="2147484152" r:id="rId22"/>
    <p:sldMasterId id="2147484162" r:id="rId23"/>
  </p:sldMasterIdLst>
  <p:notesMasterIdLst>
    <p:notesMasterId r:id="rId57"/>
  </p:notesMasterIdLst>
  <p:handoutMasterIdLst>
    <p:handoutMasterId r:id="rId58"/>
  </p:handoutMasterIdLst>
  <p:sldIdLst>
    <p:sldId id="266" r:id="rId24"/>
    <p:sldId id="268" r:id="rId25"/>
    <p:sldId id="322" r:id="rId26"/>
    <p:sldId id="2980" r:id="rId27"/>
    <p:sldId id="271" r:id="rId28"/>
    <p:sldId id="5007" r:id="rId29"/>
    <p:sldId id="4995" r:id="rId30"/>
    <p:sldId id="4996" r:id="rId31"/>
    <p:sldId id="4997" r:id="rId32"/>
    <p:sldId id="995" r:id="rId33"/>
    <p:sldId id="292" r:id="rId34"/>
    <p:sldId id="996" r:id="rId35"/>
    <p:sldId id="997" r:id="rId36"/>
    <p:sldId id="998" r:id="rId37"/>
    <p:sldId id="999" r:id="rId38"/>
    <p:sldId id="436" r:id="rId39"/>
    <p:sldId id="357" r:id="rId40"/>
    <p:sldId id="358" r:id="rId41"/>
    <p:sldId id="446" r:id="rId42"/>
    <p:sldId id="448" r:id="rId43"/>
    <p:sldId id="1001" r:id="rId44"/>
    <p:sldId id="949" r:id="rId45"/>
    <p:sldId id="296" r:id="rId46"/>
    <p:sldId id="1003" r:id="rId47"/>
    <p:sldId id="362" r:id="rId48"/>
    <p:sldId id="2976" r:id="rId49"/>
    <p:sldId id="2977" r:id="rId50"/>
    <p:sldId id="308" r:id="rId51"/>
    <p:sldId id="5005" r:id="rId52"/>
    <p:sldId id="5006" r:id="rId53"/>
    <p:sldId id="2978" r:id="rId54"/>
    <p:sldId id="2979" r:id="rId55"/>
    <p:sldId id="311" r:id="rId56"/>
  </p:sldIdLst>
  <p:sldSz cx="12192000" cy="6858000"/>
  <p:notesSz cx="6881813" cy="92964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26B73"/>
    <a:srgbClr val="63CDF6"/>
    <a:srgbClr val="88C540"/>
    <a:srgbClr val="FF99CC"/>
    <a:srgbClr val="33CCCC"/>
    <a:srgbClr val="F9A74D"/>
    <a:srgbClr val="FAB972"/>
    <a:srgbClr val="FBC385"/>
    <a:srgbClr val="CE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DBDBC-D5AF-4568-BA36-773C897AA8A7}" v="16" dt="2022-01-13T07:37:44.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0846" autoAdjust="0"/>
  </p:normalViewPr>
  <p:slideViewPr>
    <p:cSldViewPr>
      <p:cViewPr varScale="1">
        <p:scale>
          <a:sx n="54" d="100"/>
          <a:sy n="54" d="100"/>
        </p:scale>
        <p:origin x="1136"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36"/>
    </p:cViewPr>
  </p:sorterViewPr>
  <p:notesViewPr>
    <p:cSldViewPr>
      <p:cViewPr varScale="1">
        <p:scale>
          <a:sx n="52" d="100"/>
          <a:sy n="52" d="100"/>
        </p:scale>
        <p:origin x="-2592" y="-108"/>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A6CDBDBC-D5AF-4568-BA36-773C897AA8A7}"/>
    <pc:docChg chg="delSld modSld">
      <pc:chgData name="RWODZI, Desire Tarwireyi" userId="f2e414da-657a-4eae-9cb2-9d4947cf517c" providerId="ADAL" clId="{A6CDBDBC-D5AF-4568-BA36-773C897AA8A7}" dt="2022-02-11T01:27:45.703" v="132" actId="729"/>
      <pc:docMkLst>
        <pc:docMk/>
      </pc:docMkLst>
      <pc:sldChg chg="modSp mod modShow">
        <pc:chgData name="RWODZI, Desire Tarwireyi" userId="f2e414da-657a-4eae-9cb2-9d4947cf517c" providerId="ADAL" clId="{A6CDBDBC-D5AF-4568-BA36-773C897AA8A7}" dt="2022-02-11T01:27:45.703" v="132" actId="729"/>
        <pc:sldMkLst>
          <pc:docMk/>
          <pc:sldMk cId="0" sldId="266"/>
        </pc:sldMkLst>
        <pc:spChg chg="mod">
          <ac:chgData name="RWODZI, Desire Tarwireyi" userId="f2e414da-657a-4eae-9cb2-9d4947cf517c" providerId="ADAL" clId="{A6CDBDBC-D5AF-4568-BA36-773C897AA8A7}" dt="2022-01-10T03:07:20.520" v="10" actId="20577"/>
          <ac:spMkLst>
            <pc:docMk/>
            <pc:sldMk cId="0" sldId="266"/>
            <ac:spMk id="3" creationId="{00000000-0000-0000-0000-000000000000}"/>
          </ac:spMkLst>
        </pc:spChg>
      </pc:sldChg>
      <pc:sldChg chg="mod modShow">
        <pc:chgData name="RWODZI, Desire Tarwireyi" userId="f2e414da-657a-4eae-9cb2-9d4947cf517c" providerId="ADAL" clId="{A6CDBDBC-D5AF-4568-BA36-773C897AA8A7}" dt="2022-02-11T01:27:45.703" v="132" actId="729"/>
        <pc:sldMkLst>
          <pc:docMk/>
          <pc:sldMk cId="0" sldId="268"/>
        </pc:sldMkLst>
      </pc:sldChg>
      <pc:sldChg chg="mod modShow">
        <pc:chgData name="RWODZI, Desire Tarwireyi" userId="f2e414da-657a-4eae-9cb2-9d4947cf517c" providerId="ADAL" clId="{A6CDBDBC-D5AF-4568-BA36-773C897AA8A7}" dt="2022-02-11T01:27:45.703" v="132" actId="729"/>
        <pc:sldMkLst>
          <pc:docMk/>
          <pc:sldMk cId="0" sldId="271"/>
        </pc:sldMkLst>
      </pc:sldChg>
      <pc:sldChg chg="mod modShow">
        <pc:chgData name="RWODZI, Desire Tarwireyi" userId="f2e414da-657a-4eae-9cb2-9d4947cf517c" providerId="ADAL" clId="{A6CDBDBC-D5AF-4568-BA36-773C897AA8A7}" dt="2022-02-11T01:27:45.703" v="132" actId="729"/>
        <pc:sldMkLst>
          <pc:docMk/>
          <pc:sldMk cId="0" sldId="292"/>
        </pc:sldMkLst>
      </pc:sldChg>
      <pc:sldChg chg="mod modShow">
        <pc:chgData name="RWODZI, Desire Tarwireyi" userId="f2e414da-657a-4eae-9cb2-9d4947cf517c" providerId="ADAL" clId="{A6CDBDBC-D5AF-4568-BA36-773C897AA8A7}" dt="2022-02-11T01:27:45.703" v="132" actId="729"/>
        <pc:sldMkLst>
          <pc:docMk/>
          <pc:sldMk cId="0" sldId="296"/>
        </pc:sldMkLst>
      </pc:sldChg>
      <pc:sldChg chg="mod modShow">
        <pc:chgData name="RWODZI, Desire Tarwireyi" userId="f2e414da-657a-4eae-9cb2-9d4947cf517c" providerId="ADAL" clId="{A6CDBDBC-D5AF-4568-BA36-773C897AA8A7}" dt="2022-02-11T01:27:45.703" v="132" actId="729"/>
        <pc:sldMkLst>
          <pc:docMk/>
          <pc:sldMk cId="0" sldId="308"/>
        </pc:sldMkLst>
      </pc:sldChg>
      <pc:sldChg chg="mod modShow">
        <pc:chgData name="RWODZI, Desire Tarwireyi" userId="f2e414da-657a-4eae-9cb2-9d4947cf517c" providerId="ADAL" clId="{A6CDBDBC-D5AF-4568-BA36-773C897AA8A7}" dt="2022-02-11T01:27:45.703" v="132" actId="729"/>
        <pc:sldMkLst>
          <pc:docMk/>
          <pc:sldMk cId="0" sldId="311"/>
        </pc:sldMkLst>
      </pc:sldChg>
      <pc:sldChg chg="mod modShow">
        <pc:chgData name="RWODZI, Desire Tarwireyi" userId="f2e414da-657a-4eae-9cb2-9d4947cf517c" providerId="ADAL" clId="{A6CDBDBC-D5AF-4568-BA36-773C897AA8A7}" dt="2022-02-11T01:27:45.703" v="132" actId="729"/>
        <pc:sldMkLst>
          <pc:docMk/>
          <pc:sldMk cId="0" sldId="322"/>
        </pc:sldMkLst>
      </pc:sldChg>
      <pc:sldChg chg="mod modShow">
        <pc:chgData name="RWODZI, Desire Tarwireyi" userId="f2e414da-657a-4eae-9cb2-9d4947cf517c" providerId="ADAL" clId="{A6CDBDBC-D5AF-4568-BA36-773C897AA8A7}" dt="2022-02-11T01:27:45.703" v="132" actId="729"/>
        <pc:sldMkLst>
          <pc:docMk/>
          <pc:sldMk cId="958966910" sldId="357"/>
        </pc:sldMkLst>
      </pc:sldChg>
      <pc:sldChg chg="mod modShow">
        <pc:chgData name="RWODZI, Desire Tarwireyi" userId="f2e414da-657a-4eae-9cb2-9d4947cf517c" providerId="ADAL" clId="{A6CDBDBC-D5AF-4568-BA36-773C897AA8A7}" dt="2022-02-11T01:27:45.703" v="132" actId="729"/>
        <pc:sldMkLst>
          <pc:docMk/>
          <pc:sldMk cId="2588107898" sldId="358"/>
        </pc:sldMkLst>
      </pc:sldChg>
      <pc:sldChg chg="mod modShow">
        <pc:chgData name="RWODZI, Desire Tarwireyi" userId="f2e414da-657a-4eae-9cb2-9d4947cf517c" providerId="ADAL" clId="{A6CDBDBC-D5AF-4568-BA36-773C897AA8A7}" dt="2022-02-11T01:27:45.703" v="132" actId="729"/>
        <pc:sldMkLst>
          <pc:docMk/>
          <pc:sldMk cId="2250208114" sldId="362"/>
        </pc:sldMkLst>
      </pc:sldChg>
      <pc:sldChg chg="mod modShow">
        <pc:chgData name="RWODZI, Desire Tarwireyi" userId="f2e414da-657a-4eae-9cb2-9d4947cf517c" providerId="ADAL" clId="{A6CDBDBC-D5AF-4568-BA36-773C897AA8A7}" dt="2022-02-11T01:27:45.703" v="132" actId="729"/>
        <pc:sldMkLst>
          <pc:docMk/>
          <pc:sldMk cId="358037161" sldId="436"/>
        </pc:sldMkLst>
      </pc:sldChg>
      <pc:sldChg chg="mod modShow">
        <pc:chgData name="RWODZI, Desire Tarwireyi" userId="f2e414da-657a-4eae-9cb2-9d4947cf517c" providerId="ADAL" clId="{A6CDBDBC-D5AF-4568-BA36-773C897AA8A7}" dt="2022-02-11T01:27:45.703" v="132" actId="729"/>
        <pc:sldMkLst>
          <pc:docMk/>
          <pc:sldMk cId="142790171" sldId="446"/>
        </pc:sldMkLst>
      </pc:sldChg>
      <pc:sldChg chg="mod modShow">
        <pc:chgData name="RWODZI, Desire Tarwireyi" userId="f2e414da-657a-4eae-9cb2-9d4947cf517c" providerId="ADAL" clId="{A6CDBDBC-D5AF-4568-BA36-773C897AA8A7}" dt="2022-02-11T01:27:45.703" v="132" actId="729"/>
        <pc:sldMkLst>
          <pc:docMk/>
          <pc:sldMk cId="3534453929" sldId="448"/>
        </pc:sldMkLst>
      </pc:sldChg>
      <pc:sldChg chg="del mod modShow">
        <pc:chgData name="RWODZI, Desire Tarwireyi" userId="f2e414da-657a-4eae-9cb2-9d4947cf517c" providerId="ADAL" clId="{A6CDBDBC-D5AF-4568-BA36-773C897AA8A7}" dt="2022-01-10T03:07:55.623" v="14" actId="47"/>
        <pc:sldMkLst>
          <pc:docMk/>
          <pc:sldMk cId="548231327" sldId="478"/>
        </pc:sldMkLst>
      </pc:sldChg>
      <pc:sldChg chg="del mod modShow">
        <pc:chgData name="RWODZI, Desire Tarwireyi" userId="f2e414da-657a-4eae-9cb2-9d4947cf517c" providerId="ADAL" clId="{A6CDBDBC-D5AF-4568-BA36-773C897AA8A7}" dt="2022-01-10T03:08:17.964" v="17" actId="47"/>
        <pc:sldMkLst>
          <pc:docMk/>
          <pc:sldMk cId="1489473255" sldId="692"/>
        </pc:sldMkLst>
      </pc:sldChg>
      <pc:sldChg chg="del mod modShow">
        <pc:chgData name="RWODZI, Desire Tarwireyi" userId="f2e414da-657a-4eae-9cb2-9d4947cf517c" providerId="ADAL" clId="{A6CDBDBC-D5AF-4568-BA36-773C897AA8A7}" dt="2022-01-10T03:08:31.743" v="20" actId="47"/>
        <pc:sldMkLst>
          <pc:docMk/>
          <pc:sldMk cId="688974295" sldId="766"/>
        </pc:sldMkLst>
      </pc:sldChg>
      <pc:sldChg chg="mod modShow">
        <pc:chgData name="RWODZI, Desire Tarwireyi" userId="f2e414da-657a-4eae-9cb2-9d4947cf517c" providerId="ADAL" clId="{A6CDBDBC-D5AF-4568-BA36-773C897AA8A7}" dt="2022-02-11T01:27:45.703" v="132" actId="729"/>
        <pc:sldMkLst>
          <pc:docMk/>
          <pc:sldMk cId="1027363356" sldId="949"/>
        </pc:sldMkLst>
      </pc:sldChg>
      <pc:sldChg chg="del mod modShow">
        <pc:chgData name="RWODZI, Desire Tarwireyi" userId="f2e414da-657a-4eae-9cb2-9d4947cf517c" providerId="ADAL" clId="{A6CDBDBC-D5AF-4568-BA36-773C897AA8A7}" dt="2022-01-10T03:08:51.378" v="22" actId="47"/>
        <pc:sldMkLst>
          <pc:docMk/>
          <pc:sldMk cId="2725957860" sldId="994"/>
        </pc:sldMkLst>
      </pc:sldChg>
      <pc:sldChg chg="modSp mod modShow">
        <pc:chgData name="RWODZI, Desire Tarwireyi" userId="f2e414da-657a-4eae-9cb2-9d4947cf517c" providerId="ADAL" clId="{A6CDBDBC-D5AF-4568-BA36-773C897AA8A7}" dt="2022-02-11T01:27:45.703" v="132" actId="729"/>
        <pc:sldMkLst>
          <pc:docMk/>
          <pc:sldMk cId="4232862673" sldId="995"/>
        </pc:sldMkLst>
        <pc:spChg chg="mod">
          <ac:chgData name="RWODZI, Desire Tarwireyi" userId="f2e414da-657a-4eae-9cb2-9d4947cf517c" providerId="ADAL" clId="{A6CDBDBC-D5AF-4568-BA36-773C897AA8A7}" dt="2022-01-11T04:54:44.184" v="103" actId="20577"/>
          <ac:spMkLst>
            <pc:docMk/>
            <pc:sldMk cId="4232862673" sldId="995"/>
            <ac:spMk id="2" creationId="{00000000-0000-0000-0000-000000000000}"/>
          </ac:spMkLst>
        </pc:spChg>
      </pc:sldChg>
      <pc:sldChg chg="modSp mod modShow">
        <pc:chgData name="RWODZI, Desire Tarwireyi" userId="f2e414da-657a-4eae-9cb2-9d4947cf517c" providerId="ADAL" clId="{A6CDBDBC-D5AF-4568-BA36-773C897AA8A7}" dt="2022-02-11T01:27:45.703" v="132" actId="729"/>
        <pc:sldMkLst>
          <pc:docMk/>
          <pc:sldMk cId="377431787" sldId="996"/>
        </pc:sldMkLst>
        <pc:spChg chg="mod">
          <ac:chgData name="RWODZI, Desire Tarwireyi" userId="f2e414da-657a-4eae-9cb2-9d4947cf517c" providerId="ADAL" clId="{A6CDBDBC-D5AF-4568-BA36-773C897AA8A7}" dt="2022-01-11T03:30:48.484" v="72" actId="20577"/>
          <ac:spMkLst>
            <pc:docMk/>
            <pc:sldMk cId="377431787" sldId="996"/>
            <ac:spMk id="3" creationId="{00000000-0000-0000-0000-000000000000}"/>
          </ac:spMkLst>
        </pc:spChg>
        <pc:spChg chg="mod">
          <ac:chgData name="RWODZI, Desire Tarwireyi" userId="f2e414da-657a-4eae-9cb2-9d4947cf517c" providerId="ADAL" clId="{A6CDBDBC-D5AF-4568-BA36-773C897AA8A7}" dt="2022-01-11T03:31:02.281" v="89" actId="20577"/>
          <ac:spMkLst>
            <pc:docMk/>
            <pc:sldMk cId="377431787" sldId="996"/>
            <ac:spMk id="7" creationId="{33DD6A40-FD66-4F39-B3D5-ED6B7EA4E32A}"/>
          </ac:spMkLst>
        </pc:spChg>
      </pc:sldChg>
      <pc:sldChg chg="modSp mod modShow">
        <pc:chgData name="RWODZI, Desire Tarwireyi" userId="f2e414da-657a-4eae-9cb2-9d4947cf517c" providerId="ADAL" clId="{A6CDBDBC-D5AF-4568-BA36-773C897AA8A7}" dt="2022-02-11T01:27:45.703" v="132" actId="729"/>
        <pc:sldMkLst>
          <pc:docMk/>
          <pc:sldMk cId="1970431651" sldId="997"/>
        </pc:sldMkLst>
        <pc:spChg chg="mod">
          <ac:chgData name="RWODZI, Desire Tarwireyi" userId="f2e414da-657a-4eae-9cb2-9d4947cf517c" providerId="ADAL" clId="{A6CDBDBC-D5AF-4568-BA36-773C897AA8A7}" dt="2022-01-11T04:55:08.256" v="107" actId="20577"/>
          <ac:spMkLst>
            <pc:docMk/>
            <pc:sldMk cId="1970431651" sldId="997"/>
            <ac:spMk id="7" creationId="{00000000-0000-0000-0000-000000000000}"/>
          </ac:spMkLst>
        </pc:spChg>
      </pc:sldChg>
      <pc:sldChg chg="modSp mod modShow">
        <pc:chgData name="RWODZI, Desire Tarwireyi" userId="f2e414da-657a-4eae-9cb2-9d4947cf517c" providerId="ADAL" clId="{A6CDBDBC-D5AF-4568-BA36-773C897AA8A7}" dt="2022-02-11T01:27:45.703" v="132" actId="729"/>
        <pc:sldMkLst>
          <pc:docMk/>
          <pc:sldMk cId="1445066680" sldId="998"/>
        </pc:sldMkLst>
        <pc:spChg chg="mod">
          <ac:chgData name="RWODZI, Desire Tarwireyi" userId="f2e414da-657a-4eae-9cb2-9d4947cf517c" providerId="ADAL" clId="{A6CDBDBC-D5AF-4568-BA36-773C897AA8A7}" dt="2022-01-11T03:44:32.141" v="96" actId="20577"/>
          <ac:spMkLst>
            <pc:docMk/>
            <pc:sldMk cId="1445066680" sldId="998"/>
            <ac:spMk id="4" creationId="{00000000-0000-0000-0000-000000000000}"/>
          </ac:spMkLst>
        </pc:spChg>
      </pc:sldChg>
      <pc:sldChg chg="mod modShow">
        <pc:chgData name="RWODZI, Desire Tarwireyi" userId="f2e414da-657a-4eae-9cb2-9d4947cf517c" providerId="ADAL" clId="{A6CDBDBC-D5AF-4568-BA36-773C897AA8A7}" dt="2022-02-11T01:27:45.703" v="132" actId="729"/>
        <pc:sldMkLst>
          <pc:docMk/>
          <pc:sldMk cId="64466599" sldId="999"/>
        </pc:sldMkLst>
      </pc:sldChg>
      <pc:sldChg chg="mod modShow">
        <pc:chgData name="RWODZI, Desire Tarwireyi" userId="f2e414da-657a-4eae-9cb2-9d4947cf517c" providerId="ADAL" clId="{A6CDBDBC-D5AF-4568-BA36-773C897AA8A7}" dt="2022-02-11T01:27:45.703" v="132" actId="729"/>
        <pc:sldMkLst>
          <pc:docMk/>
          <pc:sldMk cId="1041691497" sldId="1001"/>
        </pc:sldMkLst>
      </pc:sldChg>
      <pc:sldChg chg="mod modShow">
        <pc:chgData name="RWODZI, Desire Tarwireyi" userId="f2e414da-657a-4eae-9cb2-9d4947cf517c" providerId="ADAL" clId="{A6CDBDBC-D5AF-4568-BA36-773C897AA8A7}" dt="2022-02-11T01:27:45.703" v="132" actId="729"/>
        <pc:sldMkLst>
          <pc:docMk/>
          <pc:sldMk cId="1522145537" sldId="1003"/>
        </pc:sldMkLst>
      </pc:sldChg>
      <pc:sldChg chg="del mod modShow">
        <pc:chgData name="RWODZI, Desire Tarwireyi" userId="f2e414da-657a-4eae-9cb2-9d4947cf517c" providerId="ADAL" clId="{A6CDBDBC-D5AF-4568-BA36-773C897AA8A7}" dt="2022-01-10T03:12:33.201" v="23" actId="47"/>
        <pc:sldMkLst>
          <pc:docMk/>
          <pc:sldMk cId="2616101439" sldId="1004"/>
        </pc:sldMkLst>
      </pc:sldChg>
      <pc:sldChg chg="del mod modShow">
        <pc:chgData name="RWODZI, Desire Tarwireyi" userId="f2e414da-657a-4eae-9cb2-9d4947cf517c" providerId="ADAL" clId="{A6CDBDBC-D5AF-4568-BA36-773C897AA8A7}" dt="2022-01-10T03:12:58.667" v="26" actId="47"/>
        <pc:sldMkLst>
          <pc:docMk/>
          <pc:sldMk cId="3417563233" sldId="1005"/>
        </pc:sldMkLst>
      </pc:sldChg>
      <pc:sldChg chg="del mod modShow">
        <pc:chgData name="RWODZI, Desire Tarwireyi" userId="f2e414da-657a-4eae-9cb2-9d4947cf517c" providerId="ADAL" clId="{A6CDBDBC-D5AF-4568-BA36-773C897AA8A7}" dt="2022-01-10T03:07:39.344" v="12" actId="47"/>
        <pc:sldMkLst>
          <pc:docMk/>
          <pc:sldMk cId="4154304808" sldId="2975"/>
        </pc:sldMkLst>
      </pc:sldChg>
      <pc:sldChg chg="mod modShow">
        <pc:chgData name="RWODZI, Desire Tarwireyi" userId="f2e414da-657a-4eae-9cb2-9d4947cf517c" providerId="ADAL" clId="{A6CDBDBC-D5AF-4568-BA36-773C897AA8A7}" dt="2022-02-11T01:27:45.703" v="132" actId="729"/>
        <pc:sldMkLst>
          <pc:docMk/>
          <pc:sldMk cId="1280766847" sldId="2976"/>
        </pc:sldMkLst>
      </pc:sldChg>
      <pc:sldChg chg="mod modShow">
        <pc:chgData name="RWODZI, Desire Tarwireyi" userId="f2e414da-657a-4eae-9cb2-9d4947cf517c" providerId="ADAL" clId="{A6CDBDBC-D5AF-4568-BA36-773C897AA8A7}" dt="2022-02-11T01:27:45.703" v="132" actId="729"/>
        <pc:sldMkLst>
          <pc:docMk/>
          <pc:sldMk cId="772955727" sldId="2977"/>
        </pc:sldMkLst>
      </pc:sldChg>
      <pc:sldChg chg="modSp mod modShow">
        <pc:chgData name="RWODZI, Desire Tarwireyi" userId="f2e414da-657a-4eae-9cb2-9d4947cf517c" providerId="ADAL" clId="{A6CDBDBC-D5AF-4568-BA36-773C897AA8A7}" dt="2022-02-11T01:27:45.703" v="132" actId="729"/>
        <pc:sldMkLst>
          <pc:docMk/>
          <pc:sldMk cId="1936070129" sldId="2978"/>
        </pc:sldMkLst>
        <pc:spChg chg="mod">
          <ac:chgData name="RWODZI, Desire Tarwireyi" userId="f2e414da-657a-4eae-9cb2-9d4947cf517c" providerId="ADAL" clId="{A6CDBDBC-D5AF-4568-BA36-773C897AA8A7}" dt="2022-01-11T04:55:47.463" v="118" actId="20577"/>
          <ac:spMkLst>
            <pc:docMk/>
            <pc:sldMk cId="1936070129" sldId="2978"/>
            <ac:spMk id="2" creationId="{00000000-0000-0000-0000-000000000000}"/>
          </ac:spMkLst>
        </pc:spChg>
      </pc:sldChg>
      <pc:sldChg chg="modSp mod modShow">
        <pc:chgData name="RWODZI, Desire Tarwireyi" userId="f2e414da-657a-4eae-9cb2-9d4947cf517c" providerId="ADAL" clId="{A6CDBDBC-D5AF-4568-BA36-773C897AA8A7}" dt="2022-02-11T01:27:45.703" v="132" actId="729"/>
        <pc:sldMkLst>
          <pc:docMk/>
          <pc:sldMk cId="2215561326" sldId="2979"/>
        </pc:sldMkLst>
        <pc:spChg chg="mod">
          <ac:chgData name="RWODZI, Desire Tarwireyi" userId="f2e414da-657a-4eae-9cb2-9d4947cf517c" providerId="ADAL" clId="{A6CDBDBC-D5AF-4568-BA36-773C897AA8A7}" dt="2022-01-11T04:55:55.774" v="129" actId="20577"/>
          <ac:spMkLst>
            <pc:docMk/>
            <pc:sldMk cId="2215561326" sldId="2979"/>
            <ac:spMk id="2" creationId="{00000000-0000-0000-0000-000000000000}"/>
          </ac:spMkLst>
        </pc:spChg>
        <pc:graphicFrameChg chg="modGraphic">
          <ac:chgData name="RWODZI, Desire Tarwireyi" userId="f2e414da-657a-4eae-9cb2-9d4947cf517c" providerId="ADAL" clId="{A6CDBDBC-D5AF-4568-BA36-773C897AA8A7}" dt="2022-01-10T03:13:28.393" v="27" actId="20577"/>
          <ac:graphicFrameMkLst>
            <pc:docMk/>
            <pc:sldMk cId="2215561326" sldId="2979"/>
            <ac:graphicFrameMk id="8" creationId="{1A07CBB8-6F22-443F-BCC8-F5E5ABD87A45}"/>
          </ac:graphicFrameMkLst>
        </pc:graphicFrameChg>
      </pc:sldChg>
      <pc:sldChg chg="mod modShow">
        <pc:chgData name="RWODZI, Desire Tarwireyi" userId="f2e414da-657a-4eae-9cb2-9d4947cf517c" providerId="ADAL" clId="{A6CDBDBC-D5AF-4568-BA36-773C897AA8A7}" dt="2022-02-11T01:27:45.703" v="132" actId="729"/>
        <pc:sldMkLst>
          <pc:docMk/>
          <pc:sldMk cId="676027696" sldId="2980"/>
        </pc:sldMkLst>
      </pc:sldChg>
      <pc:sldChg chg="del mod modShow">
        <pc:chgData name="RWODZI, Desire Tarwireyi" userId="f2e414da-657a-4eae-9cb2-9d4947cf517c" providerId="ADAL" clId="{A6CDBDBC-D5AF-4568-BA36-773C897AA8A7}" dt="2022-01-13T07:37:47.819" v="130" actId="47"/>
        <pc:sldMkLst>
          <pc:docMk/>
          <pc:sldMk cId="3641573778" sldId="4972"/>
        </pc:sldMkLst>
      </pc:sldChg>
      <pc:sldChg chg="mod modShow modNotes">
        <pc:chgData name="RWODZI, Desire Tarwireyi" userId="f2e414da-657a-4eae-9cb2-9d4947cf517c" providerId="ADAL" clId="{A6CDBDBC-D5AF-4568-BA36-773C897AA8A7}" dt="2022-02-11T01:27:45.703" v="132" actId="729"/>
        <pc:sldMkLst>
          <pc:docMk/>
          <pc:sldMk cId="4293837654" sldId="4995"/>
        </pc:sldMkLst>
      </pc:sldChg>
      <pc:sldChg chg="mod modShow modNotes">
        <pc:chgData name="RWODZI, Desire Tarwireyi" userId="f2e414da-657a-4eae-9cb2-9d4947cf517c" providerId="ADAL" clId="{A6CDBDBC-D5AF-4568-BA36-773C897AA8A7}" dt="2022-02-11T01:27:45.703" v="132" actId="729"/>
        <pc:sldMkLst>
          <pc:docMk/>
          <pc:sldMk cId="1141873170" sldId="4996"/>
        </pc:sldMkLst>
      </pc:sldChg>
      <pc:sldChg chg="mod modShow">
        <pc:chgData name="RWODZI, Desire Tarwireyi" userId="f2e414da-657a-4eae-9cb2-9d4947cf517c" providerId="ADAL" clId="{A6CDBDBC-D5AF-4568-BA36-773C897AA8A7}" dt="2022-02-11T01:27:45.703" v="132" actId="729"/>
        <pc:sldMkLst>
          <pc:docMk/>
          <pc:sldMk cId="42102646" sldId="4997"/>
        </pc:sldMkLst>
      </pc:sldChg>
      <pc:sldChg chg="mod modShow">
        <pc:chgData name="RWODZI, Desire Tarwireyi" userId="f2e414da-657a-4eae-9cb2-9d4947cf517c" providerId="ADAL" clId="{A6CDBDBC-D5AF-4568-BA36-773C897AA8A7}" dt="2022-02-11T01:27:45.703" v="132" actId="729"/>
        <pc:sldMkLst>
          <pc:docMk/>
          <pc:sldMk cId="1185506303" sldId="5005"/>
        </pc:sldMkLst>
      </pc:sldChg>
      <pc:sldChg chg="mod modShow">
        <pc:chgData name="RWODZI, Desire Tarwireyi" userId="f2e414da-657a-4eae-9cb2-9d4947cf517c" providerId="ADAL" clId="{A6CDBDBC-D5AF-4568-BA36-773C897AA8A7}" dt="2022-02-11T01:27:45.703" v="132" actId="729"/>
        <pc:sldMkLst>
          <pc:docMk/>
          <pc:sldMk cId="3141179597" sldId="5006"/>
        </pc:sldMkLst>
      </pc:sldChg>
      <pc:sldChg chg="mod modShow">
        <pc:chgData name="RWODZI, Desire Tarwireyi" userId="f2e414da-657a-4eae-9cb2-9d4947cf517c" providerId="ADAL" clId="{A6CDBDBC-D5AF-4568-BA36-773C897AA8A7}" dt="2022-02-11T01:27:45.703" v="132" actId="729"/>
        <pc:sldMkLst>
          <pc:docMk/>
          <pc:sldMk cId="698971882" sldId="50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36B-446E-8D08-C78EE33A6984}"/>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36B-446E-8D08-C78EE33A6984}"/>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36B-446E-8D08-C78EE33A6984}"/>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36B-446E-8D08-C78EE33A6984}"/>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36B-446E-8D08-C78EE33A6984}"/>
              </c:ext>
            </c:extLst>
          </c:dPt>
          <c:dPt>
            <c:idx val="5"/>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B-336B-446E-8D08-C78EE33A6984}"/>
              </c:ext>
            </c:extLst>
          </c:dPt>
          <c:dLbls>
            <c:dLbl>
              <c:idx val="0"/>
              <c:tx>
                <c:rich>
                  <a:bodyPr/>
                  <a:lstStyle/>
                  <a:p>
                    <a:r>
                      <a:rPr lang="en-US"/>
                      <a:t>12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6B-446E-8D08-C78EE33A6984}"/>
                </c:ext>
              </c:extLst>
            </c:dLbl>
            <c:dLbl>
              <c:idx val="1"/>
              <c:tx>
                <c:rich>
                  <a:bodyPr/>
                  <a:lstStyle/>
                  <a:p>
                    <a:r>
                      <a:rPr lang="en-US"/>
                      <a:t>18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6B-446E-8D08-C78EE33A6984}"/>
                </c:ext>
              </c:extLst>
            </c:dLbl>
            <c:dLbl>
              <c:idx val="2"/>
              <c:tx>
                <c:rich>
                  <a:bodyPr/>
                  <a:lstStyle/>
                  <a:p>
                    <a:r>
                      <a:rPr lang="en-US"/>
                      <a:t>53</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36B-446E-8D08-C78EE33A6984}"/>
                </c:ext>
              </c:extLst>
            </c:dLbl>
            <c:dLbl>
              <c:idx val="3"/>
              <c:tx>
                <c:rich>
                  <a:bodyPr/>
                  <a:lstStyle/>
                  <a:p>
                    <a:r>
                      <a:rPr lang="en-US"/>
                      <a:t>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36B-446E-8D08-C78EE33A6984}"/>
                </c:ext>
              </c:extLst>
            </c:dLbl>
            <c:dLbl>
              <c:idx val="4"/>
              <c:tx>
                <c:rich>
                  <a:bodyPr/>
                  <a:lstStyle/>
                  <a:p>
                    <a:r>
                      <a:rPr lang="en-US"/>
                      <a:t>9</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36B-446E-8D08-C78EE33A6984}"/>
                </c:ext>
              </c:extLst>
            </c:dLbl>
            <c:dLbl>
              <c:idx val="5"/>
              <c:tx>
                <c:rich>
                  <a:bodyPr/>
                  <a:lstStyle/>
                  <a:p>
                    <a:r>
                      <a:rPr lang="en-US"/>
                      <a:t>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36B-446E-8D08-C78EE33A6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donut'!$B$1:$G$1</c:f>
              <c:strCache>
                <c:ptCount val="6"/>
                <c:pt idx="0">
                  <c:v>Sex workers</c:v>
                </c:pt>
                <c:pt idx="1">
                  <c:v>People who inject drugs</c:v>
                </c:pt>
                <c:pt idx="2">
                  <c:v>Gay men and other men who have sex with men</c:v>
                </c:pt>
                <c:pt idx="3">
                  <c:v>Transgender women</c:v>
                </c:pt>
                <c:pt idx="4">
                  <c:v>Clients of sex workers and sex partners of all key populations</c:v>
                </c:pt>
                <c:pt idx="5">
                  <c:v>Remaining population</c:v>
                </c:pt>
              </c:strCache>
            </c:strRef>
          </c:cat>
          <c:val>
            <c:numRef>
              <c:f>'NI donut'!$B$2:$G$2</c:f>
              <c:numCache>
                <c:formatCode>0</c:formatCode>
                <c:ptCount val="6"/>
                <c:pt idx="0">
                  <c:v>29235.432486606733</c:v>
                </c:pt>
                <c:pt idx="1">
                  <c:v>43102.156990000025</c:v>
                </c:pt>
                <c:pt idx="2">
                  <c:v>131131.06375574559</c:v>
                </c:pt>
                <c:pt idx="3">
                  <c:v>4639.1880000000001</c:v>
                </c:pt>
                <c:pt idx="4">
                  <c:v>22849.912272735237</c:v>
                </c:pt>
                <c:pt idx="5">
                  <c:v>15354.246494912419</c:v>
                </c:pt>
              </c:numCache>
            </c:numRef>
          </c:val>
          <c:extLst>
            <c:ext xmlns:c16="http://schemas.microsoft.com/office/drawing/2014/chart" uri="{C3380CC4-5D6E-409C-BE32-E72D297353CC}">
              <c16:uniqueId val="{0000000C-336B-446E-8D08-C78EE33A69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970741780373737E-2"/>
          <c:y val="3.2790959844036301E-2"/>
          <c:w val="0.92681000834781035"/>
          <c:h val="0.600702839154726"/>
        </c:manualLayout>
      </c:layout>
      <c:barChart>
        <c:barDir val="col"/>
        <c:grouping val="clustered"/>
        <c:varyColors val="0"/>
        <c:ser>
          <c:idx val="0"/>
          <c:order val="0"/>
          <c:tx>
            <c:strRef>
              <c:f>'MSM who sold sex'!$B$2</c:f>
              <c:strCache>
                <c:ptCount val="1"/>
                <c:pt idx="0">
                  <c:v>Ever</c:v>
                </c:pt>
              </c:strCache>
            </c:strRef>
          </c:tx>
          <c:spPr>
            <a:solidFill>
              <a:srgbClr val="009999"/>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Mongolia (2011)</c:v>
                </c:pt>
                <c:pt idx="8">
                  <c:v>Viet Nam (2016)</c:v>
                </c:pt>
                <c:pt idx="9">
                  <c:v>Philippines (2018) *</c:v>
                </c:pt>
                <c:pt idx="10">
                  <c:v>Cambodia (2013)</c:v>
                </c:pt>
                <c:pt idx="11">
                  <c:v>Indonesia (2011)</c:v>
                </c:pt>
                <c:pt idx="12">
                  <c:v>Kabul, Afghanistan (2012)</c:v>
                </c:pt>
              </c:strCache>
            </c:strRef>
          </c:cat>
          <c:val>
            <c:numRef>
              <c:f>'MSM who sold sex'!$B$3:$B$15</c:f>
              <c:numCache>
                <c:formatCode>0</c:formatCode>
                <c:ptCount val="13"/>
                <c:pt idx="0" formatCode="General">
                  <c:v>15.9</c:v>
                </c:pt>
                <c:pt idx="1">
                  <c:v>25</c:v>
                </c:pt>
                <c:pt idx="2">
                  <c:v>46.2</c:v>
                </c:pt>
                <c:pt idx="3" formatCode="General">
                  <c:v>48</c:v>
                </c:pt>
                <c:pt idx="4">
                  <c:v>51.6</c:v>
                </c:pt>
                <c:pt idx="5" formatCode="General">
                  <c:v>57</c:v>
                </c:pt>
                <c:pt idx="6">
                  <c:v>81.8</c:v>
                </c:pt>
              </c:numCache>
            </c:numRef>
          </c:val>
          <c:extLst>
            <c:ext xmlns:c16="http://schemas.microsoft.com/office/drawing/2014/chart" uri="{C3380CC4-5D6E-409C-BE32-E72D297353CC}">
              <c16:uniqueId val="{00000000-D172-43C0-BD6A-47D4706899CA}"/>
            </c:ext>
          </c:extLst>
        </c:ser>
        <c:ser>
          <c:idx val="1"/>
          <c:order val="1"/>
          <c:tx>
            <c:strRef>
              <c:f>'MSM who sold sex'!$C$2</c:f>
              <c:strCache>
                <c:ptCount val="1"/>
                <c:pt idx="0">
                  <c:v> last 12 months</c:v>
                </c:pt>
              </c:strCache>
            </c:strRef>
          </c:tx>
          <c:spPr>
            <a:solidFill>
              <a:srgbClr val="FF5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Mongolia (2011)</c:v>
                </c:pt>
                <c:pt idx="8">
                  <c:v>Viet Nam (2016)</c:v>
                </c:pt>
                <c:pt idx="9">
                  <c:v>Philippines (2018) *</c:v>
                </c:pt>
                <c:pt idx="10">
                  <c:v>Cambodia (2013)</c:v>
                </c:pt>
                <c:pt idx="11">
                  <c:v>Indonesia (2011)</c:v>
                </c:pt>
                <c:pt idx="12">
                  <c:v>Kabul, Afghanistan (2012)</c:v>
                </c:pt>
              </c:strCache>
            </c:strRef>
          </c:cat>
          <c:val>
            <c:numRef>
              <c:f>'MSM who sold sex'!$C$3:$C$15</c:f>
              <c:numCache>
                <c:formatCode>General</c:formatCode>
                <c:ptCount val="13"/>
                <c:pt idx="7" formatCode="0">
                  <c:v>4</c:v>
                </c:pt>
                <c:pt idx="8" formatCode="0">
                  <c:v>20.7</c:v>
                </c:pt>
                <c:pt idx="9">
                  <c:v>37</c:v>
                </c:pt>
                <c:pt idx="10">
                  <c:v>38</c:v>
                </c:pt>
                <c:pt idx="11" formatCode="0">
                  <c:v>49</c:v>
                </c:pt>
                <c:pt idx="12" formatCode="0">
                  <c:v>57.5</c:v>
                </c:pt>
              </c:numCache>
            </c:numRef>
          </c:val>
          <c:extLst>
            <c:ext xmlns:c16="http://schemas.microsoft.com/office/drawing/2014/chart" uri="{C3380CC4-5D6E-409C-BE32-E72D297353CC}">
              <c16:uniqueId val="{00000001-D172-43C0-BD6A-47D4706899CA}"/>
            </c:ext>
          </c:extLst>
        </c:ser>
        <c:dLbls>
          <c:dLblPos val="outEnd"/>
          <c:showLegendKey val="0"/>
          <c:showVal val="1"/>
          <c:showCatName val="0"/>
          <c:showSerName val="0"/>
          <c:showPercent val="0"/>
          <c:showBubbleSize val="0"/>
        </c:dLbls>
        <c:gapWidth val="40"/>
        <c:overlap val="86"/>
        <c:axId val="316814848"/>
        <c:axId val="316816384"/>
      </c:barChart>
      <c:catAx>
        <c:axId val="316814848"/>
        <c:scaling>
          <c:orientation val="minMax"/>
        </c:scaling>
        <c:delete val="0"/>
        <c:axPos val="b"/>
        <c:numFmt formatCode="General" sourceLinked="0"/>
        <c:majorTickMark val="out"/>
        <c:minorTickMark val="none"/>
        <c:tickLblPos val="nextTo"/>
        <c:txPr>
          <a:bodyPr rot="-2280000"/>
          <a:lstStyle/>
          <a:p>
            <a:pPr>
              <a:defRPr/>
            </a:pPr>
            <a:endParaRPr lang="en-US"/>
          </a:p>
        </c:txPr>
        <c:crossAx val="316816384"/>
        <c:crosses val="autoZero"/>
        <c:auto val="1"/>
        <c:lblAlgn val="ctr"/>
        <c:lblOffset val="100"/>
        <c:noMultiLvlLbl val="0"/>
      </c:catAx>
      <c:valAx>
        <c:axId val="316816384"/>
        <c:scaling>
          <c:orientation val="minMax"/>
          <c:max val="100"/>
        </c:scaling>
        <c:delete val="0"/>
        <c:axPos val="l"/>
        <c:title>
          <c:tx>
            <c:rich>
              <a:bodyPr rot="0" vert="horz"/>
              <a:lstStyle/>
              <a:p>
                <a:pPr>
                  <a:defRPr/>
                </a:pPr>
                <a:r>
                  <a:rPr lang="en-GB"/>
                  <a:t>%</a:t>
                </a:r>
              </a:p>
            </c:rich>
          </c:tx>
          <c:layout>
            <c:manualLayout>
              <c:xMode val="edge"/>
              <c:yMode val="edge"/>
              <c:x val="2.6856379794630934E-2"/>
              <c:y val="6.6448742382825378E-5"/>
            </c:manualLayout>
          </c:layout>
          <c:overlay val="0"/>
        </c:title>
        <c:numFmt formatCode="General" sourceLinked="1"/>
        <c:majorTickMark val="out"/>
        <c:minorTickMark val="none"/>
        <c:tickLblPos val="nextTo"/>
        <c:crossAx val="316814848"/>
        <c:crosses val="autoZero"/>
        <c:crossBetween val="between"/>
        <c:majorUnit val="25"/>
      </c:valAx>
    </c:plotArea>
    <c:legend>
      <c:legendPos val="t"/>
      <c:layout>
        <c:manualLayout>
          <c:xMode val="edge"/>
          <c:yMode val="edge"/>
          <c:x val="0.11405695034541168"/>
          <c:y val="6.0818713450292397E-2"/>
          <c:w val="0.8451699575473115"/>
          <c:h val="5.0254086660220104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479658792650915E-2"/>
          <c:y val="4.4590163934426233E-2"/>
          <c:w val="0.92144903762029751"/>
          <c:h val="0.61230550799487282"/>
        </c:manualLayout>
      </c:layout>
      <c:barChart>
        <c:barDir val="col"/>
        <c:grouping val="clustered"/>
        <c:varyColors val="0"/>
        <c:ser>
          <c:idx val="0"/>
          <c:order val="0"/>
          <c:tx>
            <c:strRef>
              <c:f>'bough sex from M and F'!$B$3</c:f>
              <c:strCache>
                <c:ptCount val="1"/>
                <c:pt idx="0">
                  <c:v>bought sex from male</c:v>
                </c:pt>
              </c:strCache>
            </c:strRef>
          </c:tx>
          <c:spPr>
            <a:solidFill>
              <a:srgbClr val="6ED7F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'bough sex from M and F'!$A$4:$A$12</c:f>
              <c:strCache>
                <c:ptCount val="9"/>
                <c:pt idx="0">
                  <c:v>Mongolia
Ulaanbaatar,
(2012) *</c:v>
                </c:pt>
                <c:pt idx="1">
                  <c:v>Nepal
Terai highway districts,
(2016)</c:v>
                </c:pt>
                <c:pt idx="2">
                  <c:v>Yangon
Myanmar (2015) *</c:v>
                </c:pt>
                <c:pt idx="3">
                  <c:v>PNG
Port Moresby
(2016) #</c:v>
                </c:pt>
                <c:pt idx="4">
                  <c:v>Cambodia 
(2013) *</c:v>
                </c:pt>
                <c:pt idx="5">
                  <c:v>Philippines 
(2011) *</c:v>
                </c:pt>
                <c:pt idx="6">
                  <c:v>India
(2014-15)</c:v>
                </c:pt>
                <c:pt idx="7">
                  <c:v>Bangladesh 
Dhaka,
(2015) **</c:v>
                </c:pt>
                <c:pt idx="8">
                  <c:v>Afghanistan
Kabul,
(2012) ***</c:v>
                </c:pt>
              </c:strCache>
            </c:strRef>
          </c:cat>
          <c:val>
            <c:numRef>
              <c:f>'bough sex from M and F'!$B$4:$B$12</c:f>
              <c:numCache>
                <c:formatCode>General</c:formatCode>
                <c:ptCount val="9"/>
                <c:pt idx="1">
                  <c:v>3.8</c:v>
                </c:pt>
                <c:pt idx="2">
                  <c:v>8</c:v>
                </c:pt>
                <c:pt idx="3">
                  <c:v>9.1999999999999993</c:v>
                </c:pt>
                <c:pt idx="4" formatCode="0">
                  <c:v>19.399999999999999</c:v>
                </c:pt>
                <c:pt idx="5">
                  <c:v>27</c:v>
                </c:pt>
                <c:pt idx="6" formatCode="0">
                  <c:v>27</c:v>
                </c:pt>
                <c:pt idx="7" formatCode="0">
                  <c:v>36.5</c:v>
                </c:pt>
                <c:pt idx="8" formatCode="0">
                  <c:v>57.5</c:v>
                </c:pt>
              </c:numCache>
            </c:numRef>
          </c:val>
          <c:extLst>
            <c:ext xmlns:c16="http://schemas.microsoft.com/office/drawing/2014/chart" uri="{C3380CC4-5D6E-409C-BE32-E72D297353CC}">
              <c16:uniqueId val="{00000000-374F-469C-8550-C8C65B9B3A2C}"/>
            </c:ext>
          </c:extLst>
        </c:ser>
        <c:ser>
          <c:idx val="1"/>
          <c:order val="1"/>
          <c:tx>
            <c:strRef>
              <c:f>'bough sex from M and F'!$C$3</c:f>
              <c:strCache>
                <c:ptCount val="1"/>
                <c:pt idx="0">
                  <c:v>bought sex from female</c:v>
                </c:pt>
              </c:strCache>
            </c:strRef>
          </c:tx>
          <c:spPr>
            <a:solidFill>
              <a:srgbClr val="F26B7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'bough sex from M and F'!$A$4:$A$12</c:f>
              <c:strCache>
                <c:ptCount val="9"/>
                <c:pt idx="0">
                  <c:v>Mongolia
Ulaanbaatar,
(2012) *</c:v>
                </c:pt>
                <c:pt idx="1">
                  <c:v>Nepal
Terai highway districts,
(2016)</c:v>
                </c:pt>
                <c:pt idx="2">
                  <c:v>Yangon
Myanmar (2015) *</c:v>
                </c:pt>
                <c:pt idx="3">
                  <c:v>PNG
Port Moresby
(2016) #</c:v>
                </c:pt>
                <c:pt idx="4">
                  <c:v>Cambodia 
(2013) *</c:v>
                </c:pt>
                <c:pt idx="5">
                  <c:v>Philippines 
(2011) *</c:v>
                </c:pt>
                <c:pt idx="6">
                  <c:v>India
(2014-15)</c:v>
                </c:pt>
                <c:pt idx="7">
                  <c:v>Bangladesh 
Dhaka,
(2015) **</c:v>
                </c:pt>
                <c:pt idx="8">
                  <c:v>Afghanistan
Kabul,
(2012) ***</c:v>
                </c:pt>
              </c:strCache>
            </c:strRef>
          </c:cat>
          <c:val>
            <c:numRef>
              <c:f>'bough sex from M and F'!$C$4:$C$12</c:f>
              <c:numCache>
                <c:formatCode>General</c:formatCode>
                <c:ptCount val="9"/>
                <c:pt idx="0" formatCode="0">
                  <c:v>2.9</c:v>
                </c:pt>
                <c:pt idx="1">
                  <c:v>2.1</c:v>
                </c:pt>
                <c:pt idx="4" formatCode="0">
                  <c:v>16.3</c:v>
                </c:pt>
                <c:pt idx="6" formatCode="0">
                  <c:v>25</c:v>
                </c:pt>
                <c:pt idx="7" formatCode="0">
                  <c:v>15.6</c:v>
                </c:pt>
                <c:pt idx="8" formatCode="0">
                  <c:v>49.5</c:v>
                </c:pt>
              </c:numCache>
            </c:numRef>
          </c:val>
          <c:extLst>
            <c:ext xmlns:c16="http://schemas.microsoft.com/office/drawing/2014/chart" uri="{C3380CC4-5D6E-409C-BE32-E72D297353CC}">
              <c16:uniqueId val="{00000001-374F-469C-8550-C8C65B9B3A2C}"/>
            </c:ext>
          </c:extLst>
        </c:ser>
        <c:dLbls>
          <c:showLegendKey val="0"/>
          <c:showVal val="0"/>
          <c:showCatName val="0"/>
          <c:showSerName val="0"/>
          <c:showPercent val="0"/>
          <c:showBubbleSize val="0"/>
        </c:dLbls>
        <c:gapWidth val="51"/>
        <c:axId val="155745664"/>
        <c:axId val="155751552"/>
      </c:barChart>
      <c:catAx>
        <c:axId val="155745664"/>
        <c:scaling>
          <c:orientation val="minMax"/>
        </c:scaling>
        <c:delete val="0"/>
        <c:axPos val="b"/>
        <c:numFmt formatCode="General" sourceLinked="0"/>
        <c:majorTickMark val="out"/>
        <c:minorTickMark val="none"/>
        <c:tickLblPos val="nextTo"/>
        <c:txPr>
          <a:bodyPr/>
          <a:lstStyle/>
          <a:p>
            <a:pPr>
              <a:defRPr sz="1200"/>
            </a:pPr>
            <a:endParaRPr lang="en-US"/>
          </a:p>
        </c:txPr>
        <c:crossAx val="155751552"/>
        <c:crosses val="autoZero"/>
        <c:auto val="1"/>
        <c:lblAlgn val="ctr"/>
        <c:lblOffset val="100"/>
        <c:noMultiLvlLbl val="0"/>
      </c:catAx>
      <c:valAx>
        <c:axId val="155751552"/>
        <c:scaling>
          <c:orientation val="minMax"/>
          <c:max val="100"/>
        </c:scaling>
        <c:delete val="0"/>
        <c:axPos val="l"/>
        <c:title>
          <c:tx>
            <c:rich>
              <a:bodyPr rot="0" vert="horz"/>
              <a:lstStyle/>
              <a:p>
                <a:pPr>
                  <a:defRPr/>
                </a:pPr>
                <a:r>
                  <a:rPr lang="en-GB"/>
                  <a:t>%</a:t>
                </a:r>
              </a:p>
            </c:rich>
          </c:tx>
          <c:layout>
            <c:manualLayout>
              <c:xMode val="edge"/>
              <c:yMode val="edge"/>
              <c:x val="5.6703849518810283E-4"/>
              <c:y val="1.4036171068758711E-2"/>
            </c:manualLayout>
          </c:layout>
          <c:overlay val="0"/>
        </c:title>
        <c:numFmt formatCode="General" sourceLinked="1"/>
        <c:majorTickMark val="out"/>
        <c:minorTickMark val="none"/>
        <c:tickLblPos val="nextTo"/>
        <c:crossAx val="155745664"/>
        <c:crosses val="autoZero"/>
        <c:crossBetween val="between"/>
      </c:valAx>
    </c:plotArea>
    <c:legend>
      <c:legendPos val="r"/>
      <c:layout>
        <c:manualLayout>
          <c:xMode val="edge"/>
          <c:yMode val="edge"/>
          <c:x val="0.1913227252843395"/>
          <c:y val="8.9873384999560546E-2"/>
          <c:w val="0.62314238845144354"/>
          <c:h val="0.111103236309540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46215135255243E-2"/>
          <c:y val="6.2115454490231821E-2"/>
          <c:w val="0.9103724773823928"/>
          <c:h val="0.64632414754139078"/>
        </c:manualLayout>
      </c:layout>
      <c:barChart>
        <c:barDir val="col"/>
        <c:grouping val="clustered"/>
        <c:varyColors val="0"/>
        <c:ser>
          <c:idx val="0"/>
          <c:order val="0"/>
          <c:spPr>
            <a:solidFill>
              <a:srgbClr val="F26B7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CCDU_commercial!$B$3:$B$11</c:f>
              <c:strCache>
                <c:ptCount val="9"/>
                <c:pt idx="0">
                  <c:v>Pakistan
 (2016-17)</c:v>
                </c:pt>
                <c:pt idx="1">
                  <c:v>Viet Nam
HCMC,
(2012)</c:v>
                </c:pt>
                <c:pt idx="2">
                  <c:v>PNG 
Port Moresby,
(2016-17)</c:v>
                </c:pt>
                <c:pt idx="3">
                  <c:v>Nepal 
Terai 
highway 
districts, 
(2016)</c:v>
                </c:pt>
                <c:pt idx="4">
                  <c:v>Bangladesh
Dhaka,
(2015)</c:v>
                </c:pt>
                <c:pt idx="5">
                  <c:v>Cambodia
(2019) *</c:v>
                </c:pt>
                <c:pt idx="6">
                  <c:v>Nepal
Kathmandu,
(2017)</c:v>
                </c:pt>
                <c:pt idx="7">
                  <c:v>India 
(2019-20)</c:v>
                </c:pt>
                <c:pt idx="8">
                  <c:v>Mandalay,
Myanmar (2015)</c:v>
                </c:pt>
              </c:strCache>
            </c:strRef>
          </c:cat>
          <c:val>
            <c:numRef>
              <c:f>CCDU_commercial!$C$3:$C$11</c:f>
              <c:numCache>
                <c:formatCode>0</c:formatCode>
                <c:ptCount val="9"/>
                <c:pt idx="0" formatCode="General">
                  <c:v>8.6</c:v>
                </c:pt>
                <c:pt idx="1">
                  <c:v>31.31</c:v>
                </c:pt>
                <c:pt idx="2">
                  <c:v>33.9</c:v>
                </c:pt>
                <c:pt idx="3">
                  <c:v>39.6</c:v>
                </c:pt>
                <c:pt idx="4">
                  <c:v>46.6</c:v>
                </c:pt>
                <c:pt idx="5">
                  <c:v>49.7</c:v>
                </c:pt>
                <c:pt idx="6">
                  <c:v>64.2</c:v>
                </c:pt>
                <c:pt idx="7">
                  <c:v>79</c:v>
                </c:pt>
                <c:pt idx="8">
                  <c:v>86</c:v>
                </c:pt>
              </c:numCache>
            </c:numRef>
          </c:val>
          <c:extLst>
            <c:ext xmlns:c16="http://schemas.microsoft.com/office/drawing/2014/chart" uri="{C3380CC4-5D6E-409C-BE32-E72D297353CC}">
              <c16:uniqueId val="{00000000-CD57-4CCD-8C60-D7E3D3136D35}"/>
            </c:ext>
          </c:extLst>
        </c:ser>
        <c:dLbls>
          <c:dLblPos val="outEnd"/>
          <c:showLegendKey val="0"/>
          <c:showVal val="1"/>
          <c:showCatName val="0"/>
          <c:showSerName val="0"/>
          <c:showPercent val="0"/>
          <c:showBubbleSize val="0"/>
        </c:dLbls>
        <c:gapWidth val="89"/>
        <c:axId val="155564672"/>
        <c:axId val="167392768"/>
      </c:barChart>
      <c:catAx>
        <c:axId val="155564672"/>
        <c:scaling>
          <c:orientation val="minMax"/>
        </c:scaling>
        <c:delete val="0"/>
        <c:axPos val="b"/>
        <c:numFmt formatCode="General" sourceLinked="0"/>
        <c:majorTickMark val="out"/>
        <c:minorTickMark val="none"/>
        <c:tickLblPos val="nextTo"/>
        <c:txPr>
          <a:bodyPr/>
          <a:lstStyle/>
          <a:p>
            <a:pPr>
              <a:defRPr sz="1200"/>
            </a:pPr>
            <a:endParaRPr lang="en-US"/>
          </a:p>
        </c:txPr>
        <c:crossAx val="167392768"/>
        <c:crosses val="autoZero"/>
        <c:auto val="1"/>
        <c:lblAlgn val="ctr"/>
        <c:lblOffset val="100"/>
        <c:noMultiLvlLbl val="0"/>
      </c:catAx>
      <c:valAx>
        <c:axId val="167392768"/>
        <c:scaling>
          <c:orientation val="minMax"/>
          <c:max val="100"/>
        </c:scaling>
        <c:delete val="0"/>
        <c:axPos val="l"/>
        <c:title>
          <c:tx>
            <c:rich>
              <a:bodyPr rot="0" vert="horz"/>
              <a:lstStyle/>
              <a:p>
                <a:pPr>
                  <a:defRPr/>
                </a:pPr>
                <a:r>
                  <a:rPr lang="en-GB"/>
                  <a:t>%</a:t>
                </a:r>
              </a:p>
            </c:rich>
          </c:tx>
          <c:layout>
            <c:manualLayout>
              <c:xMode val="edge"/>
              <c:yMode val="edge"/>
              <c:x val="1.1300358518723144E-3"/>
              <c:y val="1.8363991750801317E-2"/>
            </c:manualLayout>
          </c:layout>
          <c:overlay val="0"/>
        </c:title>
        <c:numFmt formatCode="General" sourceLinked="1"/>
        <c:majorTickMark val="out"/>
        <c:minorTickMark val="none"/>
        <c:tickLblPos val="nextTo"/>
        <c:crossAx val="15556467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45953630796148E-2"/>
          <c:y val="5.0804318046521052E-2"/>
          <c:w val="0.92987784339457569"/>
          <c:h val="0.62481997375432496"/>
        </c:manualLayout>
      </c:layout>
      <c:barChart>
        <c:barDir val="col"/>
        <c:grouping val="clustered"/>
        <c:varyColors val="0"/>
        <c:ser>
          <c:idx val="0"/>
          <c:order val="0"/>
          <c:tx>
            <c:strRef>
              <c:f>'CCDU casual'!$D$3</c:f>
              <c:strCache>
                <c:ptCount val="1"/>
                <c:pt idx="0">
                  <c:v>last month</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 casual'!$C$4:$C$14</c:f>
              <c:strCache>
                <c:ptCount val="11"/>
                <c:pt idx="0">
                  <c:v>Bangladesh,
Dhaka, 
(2015)</c:v>
                </c:pt>
                <c:pt idx="1">
                  <c:v>Nepal 
Terai 
highway districts, 
(2016)</c:v>
                </c:pt>
                <c:pt idx="2">
                  <c:v>Yangon,
Myanmar
(2015)</c:v>
                </c:pt>
                <c:pt idx="3">
                  <c:v>India 
(2014-15)</c:v>
                </c:pt>
                <c:pt idx="4">
                  <c:v>Nepal 
Kathmandu, 
(2017)</c:v>
                </c:pt>
                <c:pt idx="5">
                  <c:v>Dili, 
Timor Leste (2016-17)</c:v>
                </c:pt>
                <c:pt idx="6">
                  <c:v>Fiji (2010)</c:v>
                </c:pt>
                <c:pt idx="7">
                  <c:v>PNG
Port Moresby
(2016)*</c:v>
                </c:pt>
                <c:pt idx="8">
                  <c:v>Sri Lanka 
Colombo, 
(2017-18)</c:v>
                </c:pt>
                <c:pt idx="9">
                  <c:v>Singapore (2013)</c:v>
                </c:pt>
                <c:pt idx="10">
                  <c:v>Cambodia (2019)</c:v>
                </c:pt>
              </c:strCache>
            </c:strRef>
          </c:cat>
          <c:val>
            <c:numRef>
              <c:f>'CCDU casual'!$D$4:$D$14</c:f>
              <c:numCache>
                <c:formatCode>0</c:formatCode>
                <c:ptCount val="11"/>
                <c:pt idx="0">
                  <c:v>34</c:v>
                </c:pt>
                <c:pt idx="1">
                  <c:v>34.200000000000003</c:v>
                </c:pt>
                <c:pt idx="2" formatCode="General">
                  <c:v>41</c:v>
                </c:pt>
                <c:pt idx="3" formatCode="General">
                  <c:v>54</c:v>
                </c:pt>
                <c:pt idx="4">
                  <c:v>71.599999999999994</c:v>
                </c:pt>
              </c:numCache>
            </c:numRef>
          </c:val>
          <c:extLst>
            <c:ext xmlns:c16="http://schemas.microsoft.com/office/drawing/2014/chart" uri="{C3380CC4-5D6E-409C-BE32-E72D297353CC}">
              <c16:uniqueId val="{00000000-E3B3-4375-9058-040B19C10C46}"/>
            </c:ext>
          </c:extLst>
        </c:ser>
        <c:ser>
          <c:idx val="1"/>
          <c:order val="1"/>
          <c:tx>
            <c:strRef>
              <c:f>'CCDU casual'!$E$3</c:f>
              <c:strCache>
                <c:ptCount val="1"/>
                <c:pt idx="0">
                  <c:v>last 6-12 months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 casual'!$C$4:$C$14</c:f>
              <c:strCache>
                <c:ptCount val="11"/>
                <c:pt idx="0">
                  <c:v>Bangladesh,
Dhaka, 
(2015)</c:v>
                </c:pt>
                <c:pt idx="1">
                  <c:v>Nepal 
Terai 
highway districts, 
(2016)</c:v>
                </c:pt>
                <c:pt idx="2">
                  <c:v>Yangon,
Myanmar
(2015)</c:v>
                </c:pt>
                <c:pt idx="3">
                  <c:v>India 
(2014-15)</c:v>
                </c:pt>
                <c:pt idx="4">
                  <c:v>Nepal 
Kathmandu, 
(2017)</c:v>
                </c:pt>
                <c:pt idx="5">
                  <c:v>Dili, 
Timor Leste (2016-17)</c:v>
                </c:pt>
                <c:pt idx="6">
                  <c:v>Fiji (2010)</c:v>
                </c:pt>
                <c:pt idx="7">
                  <c:v>PNG
Port Moresby
(2016)*</c:v>
                </c:pt>
                <c:pt idx="8">
                  <c:v>Sri Lanka 
Colombo, 
(2017-18)</c:v>
                </c:pt>
                <c:pt idx="9">
                  <c:v>Singapore (2013)</c:v>
                </c:pt>
                <c:pt idx="10">
                  <c:v>Cambodia (2019)</c:v>
                </c:pt>
              </c:strCache>
            </c:strRef>
          </c:cat>
          <c:val>
            <c:numRef>
              <c:f>'CCDU casual'!$E$4:$E$14</c:f>
              <c:numCache>
                <c:formatCode>General</c:formatCode>
                <c:ptCount val="11"/>
                <c:pt idx="5" formatCode="0">
                  <c:v>17.600000000000001</c:v>
                </c:pt>
                <c:pt idx="6" formatCode="0">
                  <c:v>23.9</c:v>
                </c:pt>
                <c:pt idx="7" formatCode="0">
                  <c:v>33.200000000000003</c:v>
                </c:pt>
                <c:pt idx="8" formatCode="0">
                  <c:v>41.6</c:v>
                </c:pt>
                <c:pt idx="9" formatCode="0">
                  <c:v>44</c:v>
                </c:pt>
                <c:pt idx="10" formatCode="0">
                  <c:v>51.5</c:v>
                </c:pt>
              </c:numCache>
            </c:numRef>
          </c:val>
          <c:extLst>
            <c:ext xmlns:c16="http://schemas.microsoft.com/office/drawing/2014/chart" uri="{C3380CC4-5D6E-409C-BE32-E72D297353CC}">
              <c16:uniqueId val="{00000001-E3B3-4375-9058-040B19C10C46}"/>
            </c:ext>
          </c:extLst>
        </c:ser>
        <c:dLbls>
          <c:showLegendKey val="0"/>
          <c:showVal val="0"/>
          <c:showCatName val="0"/>
          <c:showSerName val="0"/>
          <c:showPercent val="0"/>
          <c:showBubbleSize val="0"/>
        </c:dLbls>
        <c:gapWidth val="63"/>
        <c:overlap val="94"/>
        <c:axId val="168073856"/>
        <c:axId val="168083840"/>
      </c:barChart>
      <c:catAx>
        <c:axId val="168073856"/>
        <c:scaling>
          <c:orientation val="minMax"/>
        </c:scaling>
        <c:delete val="0"/>
        <c:axPos val="b"/>
        <c:numFmt formatCode="General" sourceLinked="0"/>
        <c:majorTickMark val="out"/>
        <c:minorTickMark val="none"/>
        <c:tickLblPos val="nextTo"/>
        <c:txPr>
          <a:bodyPr/>
          <a:lstStyle/>
          <a:p>
            <a:pPr>
              <a:defRPr sz="1200"/>
            </a:pPr>
            <a:endParaRPr lang="en-US"/>
          </a:p>
        </c:txPr>
        <c:crossAx val="168083840"/>
        <c:crosses val="autoZero"/>
        <c:auto val="1"/>
        <c:lblAlgn val="ctr"/>
        <c:lblOffset val="100"/>
        <c:noMultiLvlLbl val="0"/>
      </c:catAx>
      <c:valAx>
        <c:axId val="168083840"/>
        <c:scaling>
          <c:orientation val="minMax"/>
          <c:max val="100"/>
        </c:scaling>
        <c:delete val="0"/>
        <c:axPos val="l"/>
        <c:title>
          <c:tx>
            <c:rich>
              <a:bodyPr rot="0" vert="horz"/>
              <a:lstStyle/>
              <a:p>
                <a:pPr>
                  <a:defRPr/>
                </a:pPr>
                <a:r>
                  <a:rPr lang="en-GB"/>
                  <a:t>%</a:t>
                </a:r>
              </a:p>
            </c:rich>
          </c:tx>
          <c:layout>
            <c:manualLayout>
              <c:xMode val="edge"/>
              <c:yMode val="edge"/>
              <c:x val="8.6307961504811855E-4"/>
              <c:y val="1.9750851415300291E-3"/>
            </c:manualLayout>
          </c:layout>
          <c:overlay val="0"/>
        </c:title>
        <c:numFmt formatCode="0" sourceLinked="1"/>
        <c:majorTickMark val="out"/>
        <c:minorTickMark val="none"/>
        <c:tickLblPos val="nextTo"/>
        <c:crossAx val="168073856"/>
        <c:crosses val="autoZero"/>
        <c:crossBetween val="between"/>
        <c:majorUnit val="20"/>
      </c:valAx>
    </c:plotArea>
    <c:legend>
      <c:legendPos val="t"/>
      <c:layout>
        <c:manualLayout>
          <c:xMode val="edge"/>
          <c:yMode val="edge"/>
          <c:x val="0.19883076425840085"/>
          <c:y val="2.0445313233316862E-2"/>
          <c:w val="0.62495280631481176"/>
          <c:h val="6.59070008886896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089083144268"/>
          <c:y val="3.2135862897782759E-2"/>
          <c:w val="0.88201162751901774"/>
          <c:h val="0.50280268637506109"/>
        </c:manualLayout>
      </c:layout>
      <c:barChart>
        <c:barDir val="col"/>
        <c:grouping val="clustered"/>
        <c:varyColors val="0"/>
        <c:ser>
          <c:idx val="0"/>
          <c:order val="0"/>
          <c:spPr>
            <a:solidFill>
              <a:srgbClr val="00A99A"/>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with female'!$A$5:$A$16</c:f>
              <c:strCache>
                <c:ptCount val="12"/>
                <c:pt idx="0">
                  <c:v>Myanmar, Yangon (2015)</c:v>
                </c:pt>
                <c:pt idx="1">
                  <c:v>Cambodia (2015)</c:v>
                </c:pt>
                <c:pt idx="2">
                  <c:v>Philippines (2018) #</c:v>
                </c:pt>
                <c:pt idx="3">
                  <c:v>Sri Lanka, Colombo (2017-18) ***</c:v>
                </c:pt>
                <c:pt idx="4">
                  <c:v>Bangladesh, Dhaka (2015)**</c:v>
                </c:pt>
                <c:pt idx="5">
                  <c:v>Mongolia, Ulaanbaatar (2012)</c:v>
                </c:pt>
                <c:pt idx="6">
                  <c:v>India (2019-20)</c:v>
                </c:pt>
                <c:pt idx="7">
                  <c:v>Fiji (2010) *</c:v>
                </c:pt>
                <c:pt idx="8">
                  <c:v>Viet Nam, Hanoi (2009)</c:v>
                </c:pt>
                <c:pt idx="9">
                  <c:v>Nepal, Kathmandu (2017) **</c:v>
                </c:pt>
                <c:pt idx="10">
                  <c:v>Timor-Leste, Dili (2016-17)</c:v>
                </c:pt>
                <c:pt idx="11">
                  <c:v>PNG, Port Moresby (2016) #</c:v>
                </c:pt>
              </c:strCache>
            </c:strRef>
          </c:cat>
          <c:val>
            <c:numRef>
              <c:f>'Sex with female'!$B$5:$B$16</c:f>
              <c:numCache>
                <c:formatCode>0</c:formatCode>
                <c:ptCount val="12"/>
                <c:pt idx="0">
                  <c:v>24</c:v>
                </c:pt>
                <c:pt idx="1">
                  <c:v>29.5</c:v>
                </c:pt>
                <c:pt idx="2">
                  <c:v>31</c:v>
                </c:pt>
                <c:pt idx="3">
                  <c:v>31.9</c:v>
                </c:pt>
                <c:pt idx="4">
                  <c:v>34.700000000000003</c:v>
                </c:pt>
                <c:pt idx="5">
                  <c:v>36</c:v>
                </c:pt>
                <c:pt idx="6">
                  <c:v>42.7</c:v>
                </c:pt>
                <c:pt idx="7">
                  <c:v>44.3</c:v>
                </c:pt>
                <c:pt idx="8">
                  <c:v>48.6</c:v>
                </c:pt>
                <c:pt idx="9">
                  <c:v>57.1</c:v>
                </c:pt>
                <c:pt idx="10">
                  <c:v>77</c:v>
                </c:pt>
                <c:pt idx="11">
                  <c:v>80.7</c:v>
                </c:pt>
              </c:numCache>
            </c:numRef>
          </c:val>
          <c:extLst>
            <c:ext xmlns:c16="http://schemas.microsoft.com/office/drawing/2014/chart" uri="{C3380CC4-5D6E-409C-BE32-E72D297353CC}">
              <c16:uniqueId val="{00000000-CA77-453B-8539-241F9219A01D}"/>
            </c:ext>
          </c:extLst>
        </c:ser>
        <c:dLbls>
          <c:dLblPos val="outEnd"/>
          <c:showLegendKey val="0"/>
          <c:showVal val="1"/>
          <c:showCatName val="0"/>
          <c:showSerName val="0"/>
          <c:showPercent val="0"/>
          <c:showBubbleSize val="0"/>
        </c:dLbls>
        <c:gapWidth val="90"/>
        <c:axId val="155557248"/>
        <c:axId val="168106240"/>
      </c:barChart>
      <c:catAx>
        <c:axId val="155557248"/>
        <c:scaling>
          <c:orientation val="minMax"/>
        </c:scaling>
        <c:delete val="0"/>
        <c:axPos val="b"/>
        <c:numFmt formatCode="General" sourceLinked="0"/>
        <c:majorTickMark val="out"/>
        <c:minorTickMark val="none"/>
        <c:tickLblPos val="nextTo"/>
        <c:txPr>
          <a:bodyPr rot="-2700000"/>
          <a:lstStyle/>
          <a:p>
            <a:pPr>
              <a:defRPr sz="1200"/>
            </a:pPr>
            <a:endParaRPr lang="en-US"/>
          </a:p>
        </c:txPr>
        <c:crossAx val="168106240"/>
        <c:crosses val="autoZero"/>
        <c:auto val="1"/>
        <c:lblAlgn val="ctr"/>
        <c:lblOffset val="100"/>
        <c:noMultiLvlLbl val="0"/>
      </c:catAx>
      <c:valAx>
        <c:axId val="168106240"/>
        <c:scaling>
          <c:orientation val="minMax"/>
          <c:max val="100"/>
          <c:min val="0"/>
        </c:scaling>
        <c:delete val="0"/>
        <c:axPos val="l"/>
        <c:title>
          <c:tx>
            <c:rich>
              <a:bodyPr rot="0" vert="horz"/>
              <a:lstStyle/>
              <a:p>
                <a:pPr>
                  <a:defRPr/>
                </a:pPr>
                <a:r>
                  <a:rPr lang="en-GB"/>
                  <a:t>%</a:t>
                </a:r>
              </a:p>
            </c:rich>
          </c:tx>
          <c:layout>
            <c:manualLayout>
              <c:xMode val="edge"/>
              <c:yMode val="edge"/>
              <c:x val="1.9918416447944003E-2"/>
              <c:y val="1.8598891118460771E-3"/>
            </c:manualLayout>
          </c:layout>
          <c:overlay val="0"/>
        </c:title>
        <c:numFmt formatCode="0" sourceLinked="1"/>
        <c:majorTickMark val="out"/>
        <c:minorTickMark val="none"/>
        <c:tickLblPos val="nextTo"/>
        <c:crossAx val="15555724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76711468113466"/>
          <c:y val="7.5216014727072081E-2"/>
          <c:w val="0.85026872346175342"/>
          <c:h val="0.48998837328464434"/>
        </c:manualLayout>
      </c:layout>
      <c:barChart>
        <c:barDir val="col"/>
        <c:grouping val="clustered"/>
        <c:varyColors val="0"/>
        <c:ser>
          <c:idx val="0"/>
          <c:order val="0"/>
          <c:tx>
            <c:strRef>
              <c:f>'inject drugs'!$C$5</c:f>
              <c:strCache>
                <c:ptCount val="1"/>
                <c:pt idx="0">
                  <c:v>injected drugs last year</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drugs'!$B$6:$B$19</c:f>
              <c:strCache>
                <c:ptCount val="14"/>
                <c:pt idx="0">
                  <c:v>Myanmar (2015) *</c:v>
                </c:pt>
                <c:pt idx="1">
                  <c:v>Bangladesh (2015) *</c:v>
                </c:pt>
                <c:pt idx="2">
                  <c:v>Philippines (2013)</c:v>
                </c:pt>
                <c:pt idx="3">
                  <c:v>Indonesia (2013)</c:v>
                </c:pt>
                <c:pt idx="4">
                  <c:v>Nepal (2018) #</c:v>
                </c:pt>
                <c:pt idx="5">
                  <c:v>Lao PDR (2014) *</c:v>
                </c:pt>
                <c:pt idx="6">
                  <c:v>Afghanistan (2012) *</c:v>
                </c:pt>
                <c:pt idx="7">
                  <c:v>Pakistan (2016-17)</c:v>
                </c:pt>
                <c:pt idx="8">
                  <c:v>Myanmar (2015) *</c:v>
                </c:pt>
                <c:pt idx="9">
                  <c:v>Viet Nam (2016) </c:v>
                </c:pt>
                <c:pt idx="10">
                  <c:v>PNG (2016-17) *</c:v>
                </c:pt>
                <c:pt idx="11">
                  <c:v>Sri Lanka (2017-18) *</c:v>
                </c:pt>
                <c:pt idx="12">
                  <c:v>India (2019-20)</c:v>
                </c:pt>
                <c:pt idx="13">
                  <c:v>Cambodia (2013)</c:v>
                </c:pt>
              </c:strCache>
            </c:strRef>
          </c:cat>
          <c:val>
            <c:numRef>
              <c:f>'inject drugs'!$C$6:$C$19</c:f>
              <c:numCache>
                <c:formatCode>General</c:formatCode>
                <c:ptCount val="14"/>
                <c:pt idx="0">
                  <c:v>0.1</c:v>
                </c:pt>
                <c:pt idx="1">
                  <c:v>0.6</c:v>
                </c:pt>
                <c:pt idx="2">
                  <c:v>1</c:v>
                </c:pt>
                <c:pt idx="3" formatCode="0">
                  <c:v>1</c:v>
                </c:pt>
                <c:pt idx="4" formatCode="0">
                  <c:v>2.5</c:v>
                </c:pt>
                <c:pt idx="5">
                  <c:v>3</c:v>
                </c:pt>
                <c:pt idx="6" formatCode="0">
                  <c:v>3.7</c:v>
                </c:pt>
                <c:pt idx="7" formatCode="0">
                  <c:v>4</c:v>
                </c:pt>
              </c:numCache>
            </c:numRef>
          </c:val>
          <c:extLst>
            <c:ext xmlns:c16="http://schemas.microsoft.com/office/drawing/2014/chart" uri="{C3380CC4-5D6E-409C-BE32-E72D297353CC}">
              <c16:uniqueId val="{00000000-A7E0-485E-9B2D-F3BE4529556A}"/>
            </c:ext>
          </c:extLst>
        </c:ser>
        <c:ser>
          <c:idx val="1"/>
          <c:order val="1"/>
          <c:tx>
            <c:strRef>
              <c:f>'inject drugs'!$D$5</c:f>
              <c:strCache>
                <c:ptCount val="1"/>
                <c:pt idx="0">
                  <c:v>ever injected drugs</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drugs'!$B$6:$B$19</c:f>
              <c:strCache>
                <c:ptCount val="14"/>
                <c:pt idx="0">
                  <c:v>Myanmar (2015) *</c:v>
                </c:pt>
                <c:pt idx="1">
                  <c:v>Bangladesh (2015) *</c:v>
                </c:pt>
                <c:pt idx="2">
                  <c:v>Philippines (2013)</c:v>
                </c:pt>
                <c:pt idx="3">
                  <c:v>Indonesia (2013)</c:v>
                </c:pt>
                <c:pt idx="4">
                  <c:v>Nepal (2018) #</c:v>
                </c:pt>
                <c:pt idx="5">
                  <c:v>Lao PDR (2014) *</c:v>
                </c:pt>
                <c:pt idx="6">
                  <c:v>Afghanistan (2012) *</c:v>
                </c:pt>
                <c:pt idx="7">
                  <c:v>Pakistan (2016-17)</c:v>
                </c:pt>
                <c:pt idx="8">
                  <c:v>Myanmar (2015) *</c:v>
                </c:pt>
                <c:pt idx="9">
                  <c:v>Viet Nam (2016) </c:v>
                </c:pt>
                <c:pt idx="10">
                  <c:v>PNG (2016-17) *</c:v>
                </c:pt>
                <c:pt idx="11">
                  <c:v>Sri Lanka (2017-18) *</c:v>
                </c:pt>
                <c:pt idx="12">
                  <c:v>India (2019-20)</c:v>
                </c:pt>
                <c:pt idx="13">
                  <c:v>Cambodia (2013)</c:v>
                </c:pt>
              </c:strCache>
            </c:strRef>
          </c:cat>
          <c:val>
            <c:numRef>
              <c:f>'inject drugs'!$D$6:$D$19</c:f>
              <c:numCache>
                <c:formatCode>General</c:formatCode>
                <c:ptCount val="14"/>
                <c:pt idx="8" formatCode="0">
                  <c:v>1</c:v>
                </c:pt>
                <c:pt idx="9" formatCode="0">
                  <c:v>1.8</c:v>
                </c:pt>
                <c:pt idx="10" formatCode="0">
                  <c:v>1.9</c:v>
                </c:pt>
                <c:pt idx="11">
                  <c:v>2.7</c:v>
                </c:pt>
                <c:pt idx="12" formatCode="0">
                  <c:v>2.8</c:v>
                </c:pt>
                <c:pt idx="13" formatCode="0">
                  <c:v>7</c:v>
                </c:pt>
              </c:numCache>
            </c:numRef>
          </c:val>
          <c:extLst>
            <c:ext xmlns:c16="http://schemas.microsoft.com/office/drawing/2014/chart" uri="{C3380CC4-5D6E-409C-BE32-E72D297353CC}">
              <c16:uniqueId val="{00000001-A7E0-485E-9B2D-F3BE4529556A}"/>
            </c:ext>
          </c:extLst>
        </c:ser>
        <c:dLbls>
          <c:showLegendKey val="0"/>
          <c:showVal val="0"/>
          <c:showCatName val="0"/>
          <c:showSerName val="0"/>
          <c:showPercent val="0"/>
          <c:showBubbleSize val="0"/>
        </c:dLbls>
        <c:gapWidth val="53"/>
        <c:overlap val="99"/>
        <c:axId val="168480128"/>
        <c:axId val="168486016"/>
      </c:barChart>
      <c:catAx>
        <c:axId val="168480128"/>
        <c:scaling>
          <c:orientation val="minMax"/>
        </c:scaling>
        <c:delete val="0"/>
        <c:axPos val="b"/>
        <c:numFmt formatCode="General" sourceLinked="0"/>
        <c:majorTickMark val="out"/>
        <c:minorTickMark val="none"/>
        <c:tickLblPos val="nextTo"/>
        <c:crossAx val="168486016"/>
        <c:crosses val="autoZero"/>
        <c:auto val="1"/>
        <c:lblAlgn val="ctr"/>
        <c:lblOffset val="100"/>
        <c:noMultiLvlLbl val="0"/>
      </c:catAx>
      <c:valAx>
        <c:axId val="168486016"/>
        <c:scaling>
          <c:orientation val="minMax"/>
        </c:scaling>
        <c:delete val="0"/>
        <c:axPos val="l"/>
        <c:title>
          <c:tx>
            <c:rich>
              <a:bodyPr rot="0" vert="horz"/>
              <a:lstStyle/>
              <a:p>
                <a:pPr>
                  <a:defRPr/>
                </a:pPr>
                <a:r>
                  <a:rPr lang="en-GB"/>
                  <a:t>%</a:t>
                </a:r>
              </a:p>
            </c:rich>
          </c:tx>
          <c:layout>
            <c:manualLayout>
              <c:xMode val="edge"/>
              <c:yMode val="edge"/>
              <c:x val="6.7918348371433748E-2"/>
              <c:y val="2.7160706657240772E-2"/>
            </c:manualLayout>
          </c:layout>
          <c:overlay val="0"/>
        </c:title>
        <c:numFmt formatCode="General" sourceLinked="1"/>
        <c:majorTickMark val="out"/>
        <c:minorTickMark val="none"/>
        <c:tickLblPos val="nextTo"/>
        <c:crossAx val="168480128"/>
        <c:crosses val="autoZero"/>
        <c:crossBetween val="between"/>
      </c:valAx>
    </c:plotArea>
    <c:legend>
      <c:legendPos val="r"/>
      <c:layout>
        <c:manualLayout>
          <c:xMode val="edge"/>
          <c:yMode val="edge"/>
          <c:x val="0.30428062264029077"/>
          <c:y val="4.8144784999572124E-4"/>
          <c:w val="0.44735900380104321"/>
          <c:h val="0.1687233080554920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90615143695271E-2"/>
          <c:y val="0.1046060909053035"/>
          <c:w val="0.94893634619202016"/>
          <c:h val="0.50860684081156526"/>
        </c:manualLayout>
      </c:layout>
      <c:barChart>
        <c:barDir val="col"/>
        <c:grouping val="clustered"/>
        <c:varyColors val="0"/>
        <c:ser>
          <c:idx val="0"/>
          <c:order val="0"/>
          <c:tx>
            <c:strRef>
              <c:f>'MSM violence and discrimination'!$D$15</c:f>
              <c:strCache>
                <c:ptCount val="1"/>
                <c:pt idx="0">
                  <c:v>*Bangladesh (Dhaka), 2015</c:v>
                </c:pt>
              </c:strCache>
            </c:strRef>
          </c:tx>
          <c:spPr>
            <a:solidFill>
              <a:srgbClr val="63CDF6"/>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discrimination'!$D$16:$D$24</c:f>
              <c:numCache>
                <c:formatCode>General</c:formatCode>
                <c:ptCount val="9"/>
                <c:pt idx="0" formatCode="0">
                  <c:v>12</c:v>
                </c:pt>
                <c:pt idx="4" formatCode="0">
                  <c:v>2.9</c:v>
                </c:pt>
              </c:numCache>
            </c:numRef>
          </c:val>
          <c:extLst>
            <c:ext xmlns:c16="http://schemas.microsoft.com/office/drawing/2014/chart" uri="{C3380CC4-5D6E-409C-BE32-E72D297353CC}">
              <c16:uniqueId val="{00000000-073F-4AF2-A148-D82263863BEA}"/>
            </c:ext>
          </c:extLst>
        </c:ser>
        <c:ser>
          <c:idx val="1"/>
          <c:order val="1"/>
          <c:tx>
            <c:strRef>
              <c:f>'MSM violence and discrimination'!$E$15</c:f>
              <c:strCache>
                <c:ptCount val="1"/>
                <c:pt idx="0">
                  <c:v>*Nepal (Terai highway districts), 2016</c:v>
                </c:pt>
              </c:strCache>
            </c:strRef>
          </c:tx>
          <c:spPr>
            <a:solidFill>
              <a:srgbClr val="F26B9B"/>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discrimination'!$E$16:$E$24</c:f>
              <c:numCache>
                <c:formatCode>0</c:formatCode>
                <c:ptCount val="9"/>
                <c:pt idx="1">
                  <c:v>14.3</c:v>
                </c:pt>
                <c:pt idx="8">
                  <c:v>45.5</c:v>
                </c:pt>
              </c:numCache>
            </c:numRef>
          </c:val>
          <c:extLst>
            <c:ext xmlns:c16="http://schemas.microsoft.com/office/drawing/2014/chart" uri="{C3380CC4-5D6E-409C-BE32-E72D297353CC}">
              <c16:uniqueId val="{00000001-073F-4AF2-A148-D82263863BEA}"/>
            </c:ext>
          </c:extLst>
        </c:ser>
        <c:ser>
          <c:idx val="2"/>
          <c:order val="2"/>
          <c:tx>
            <c:strRef>
              <c:f>'MSM violence and discrimination'!$F$15</c:f>
              <c:strCache>
                <c:ptCount val="1"/>
                <c:pt idx="0">
                  <c:v>*India (2014-15)</c:v>
                </c:pt>
              </c:strCache>
            </c:strRef>
          </c:tx>
          <c:spPr>
            <a:solidFill>
              <a:srgbClr val="0CBCC1"/>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discrimination'!$F$16:$F$24</c:f>
              <c:numCache>
                <c:formatCode>General</c:formatCode>
                <c:ptCount val="9"/>
                <c:pt idx="2" formatCode="0">
                  <c:v>15.4</c:v>
                </c:pt>
                <c:pt idx="6" formatCode="0">
                  <c:v>12.9</c:v>
                </c:pt>
              </c:numCache>
            </c:numRef>
          </c:val>
          <c:extLst>
            <c:ext xmlns:c16="http://schemas.microsoft.com/office/drawing/2014/chart" uri="{C3380CC4-5D6E-409C-BE32-E72D297353CC}">
              <c16:uniqueId val="{00000002-073F-4AF2-A148-D82263863BEA}"/>
            </c:ext>
          </c:extLst>
        </c:ser>
        <c:ser>
          <c:idx val="3"/>
          <c:order val="3"/>
          <c:tx>
            <c:strRef>
              <c:f>'MSM violence and discrimination'!$G$15</c:f>
              <c:strCache>
                <c:ptCount val="1"/>
                <c:pt idx="0">
                  <c:v>*Myanmar (Yangon), 2015</c:v>
                </c:pt>
              </c:strCache>
            </c:strRef>
          </c:tx>
          <c:spPr>
            <a:solidFill>
              <a:srgbClr val="CDC88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discrimination'!$G$16:$G$24</c:f>
              <c:numCache>
                <c:formatCode>General</c:formatCode>
                <c:ptCount val="9"/>
                <c:pt idx="3" formatCode="0">
                  <c:v>17</c:v>
                </c:pt>
                <c:pt idx="5" formatCode="0">
                  <c:v>20</c:v>
                </c:pt>
                <c:pt idx="7" formatCode="0">
                  <c:v>38</c:v>
                </c:pt>
              </c:numCache>
            </c:numRef>
          </c:val>
          <c:extLst>
            <c:ext xmlns:c16="http://schemas.microsoft.com/office/drawing/2014/chart" uri="{C3380CC4-5D6E-409C-BE32-E72D297353CC}">
              <c16:uniqueId val="{00000003-073F-4AF2-A148-D82263863BEA}"/>
            </c:ext>
          </c:extLst>
        </c:ser>
        <c:dLbls>
          <c:showLegendKey val="0"/>
          <c:showVal val="1"/>
          <c:showCatName val="0"/>
          <c:showSerName val="0"/>
          <c:showPercent val="0"/>
          <c:showBubbleSize val="0"/>
        </c:dLbls>
        <c:gapWidth val="44"/>
        <c:overlap val="100"/>
        <c:axId val="185530240"/>
        <c:axId val="185531776"/>
      </c:barChart>
      <c:catAx>
        <c:axId val="185530240"/>
        <c:scaling>
          <c:orientation val="minMax"/>
        </c:scaling>
        <c:delete val="0"/>
        <c:axPos val="b"/>
        <c:numFmt formatCode="General" sourceLinked="0"/>
        <c:majorTickMark val="out"/>
        <c:minorTickMark val="none"/>
        <c:tickLblPos val="nextTo"/>
        <c:crossAx val="185531776"/>
        <c:crosses val="autoZero"/>
        <c:auto val="1"/>
        <c:lblAlgn val="ctr"/>
        <c:lblOffset val="200"/>
        <c:noMultiLvlLbl val="0"/>
      </c:catAx>
      <c:valAx>
        <c:axId val="185531776"/>
        <c:scaling>
          <c:orientation val="minMax"/>
        </c:scaling>
        <c:delete val="0"/>
        <c:axPos val="l"/>
        <c:title>
          <c:tx>
            <c:rich>
              <a:bodyPr rot="0" vert="horz"/>
              <a:lstStyle/>
              <a:p>
                <a:pPr>
                  <a:defRPr/>
                </a:pPr>
                <a:r>
                  <a:rPr lang="en-GB" dirty="0"/>
                  <a:t>%</a:t>
                </a:r>
              </a:p>
            </c:rich>
          </c:tx>
          <c:layout>
            <c:manualLayout>
              <c:xMode val="edge"/>
              <c:yMode val="edge"/>
              <c:x val="2.5210084033613446E-2"/>
              <c:y val="3.1330042078073571E-2"/>
            </c:manualLayout>
          </c:layout>
          <c:overlay val="0"/>
        </c:title>
        <c:numFmt formatCode="0" sourceLinked="1"/>
        <c:majorTickMark val="out"/>
        <c:minorTickMark val="none"/>
        <c:tickLblPos val="nextTo"/>
        <c:crossAx val="185530240"/>
        <c:crosses val="autoZero"/>
        <c:crossBetween val="between"/>
        <c:majorUnit val="25"/>
      </c:valAx>
    </c:plotArea>
    <c:legend>
      <c:legendPos val="r"/>
      <c:layout>
        <c:manualLayout>
          <c:xMode val="edge"/>
          <c:yMode val="edge"/>
          <c:x val="0.12282802884933501"/>
          <c:y val="0.78150460359121787"/>
          <c:w val="0.69643136878334977"/>
          <c:h val="0.12595508894721494"/>
        </c:manualLayout>
      </c:layout>
      <c:overlay val="0"/>
      <c:txPr>
        <a:bodyPr/>
        <a:lstStyle/>
        <a:p>
          <a:pPr>
            <a:defRPr sz="1200"/>
          </a:pPr>
          <a:endParaRPr lang="en-US"/>
        </a:p>
      </c:txPr>
    </c:legend>
    <c:plotVisOnly val="1"/>
    <c:dispBlanksAs val="gap"/>
    <c:showDLblsOverMax val="0"/>
  </c:chart>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049057107567E-2"/>
          <c:y val="7.9398592450415861E-2"/>
          <c:w val="0.90715130625075269"/>
          <c:h val="0.59160685869420659"/>
        </c:manualLayout>
      </c:layout>
      <c:barChart>
        <c:barDir val="col"/>
        <c:grouping val="clustered"/>
        <c:varyColors val="0"/>
        <c:ser>
          <c:idx val="0"/>
          <c:order val="0"/>
          <c:spPr>
            <a:solidFill>
              <a:srgbClr val="E31837"/>
            </a:solidFill>
          </c:spPr>
          <c:invertIfNegative val="0"/>
          <c:dLbls>
            <c:numFmt formatCode="#,##0" sourceLinked="0"/>
            <c:spPr>
              <a:noFill/>
              <a:ln>
                <a:noFill/>
              </a:ln>
              <a:effectLst/>
            </c:spPr>
            <c:txPr>
              <a:bodyPr/>
              <a:lstStyle/>
              <a:p>
                <a:pPr>
                  <a:defRPr>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Violence!$C$3:$C$10</c:f>
              <c:strCache>
                <c:ptCount val="8"/>
                <c:pt idx="0">
                  <c:v>Colombo
Sri Lanka 
(2014)</c:v>
                </c:pt>
                <c:pt idx="1">
                  <c:v>Dhaka
Bangladesh 
(2015)</c:v>
                </c:pt>
                <c:pt idx="2">
                  <c:v>Kathmandu
Nepal 
(2017) #</c:v>
                </c:pt>
                <c:pt idx="3">
                  <c:v>India
(2014-15)</c:v>
                </c:pt>
                <c:pt idx="4">
                  <c:v>Port Moresby
PNG
 (2016)</c:v>
                </c:pt>
                <c:pt idx="5">
                  <c:v>Yangon 
Myanmar
 (2015)</c:v>
                </c:pt>
                <c:pt idx="6">
                  <c:v>Suva
Fiji 
(2010) *</c:v>
                </c:pt>
                <c:pt idx="7">
                  <c:v>Kabul
Afghanistan 
(2012) **</c:v>
                </c:pt>
              </c:strCache>
            </c:strRef>
          </c:cat>
          <c:val>
            <c:numRef>
              <c:f>Violence!$D$3:$D$10</c:f>
              <c:numCache>
                <c:formatCode>General</c:formatCode>
                <c:ptCount val="8"/>
                <c:pt idx="0">
                  <c:v>2.8</c:v>
                </c:pt>
                <c:pt idx="1">
                  <c:v>3</c:v>
                </c:pt>
                <c:pt idx="2">
                  <c:v>5.8</c:v>
                </c:pt>
                <c:pt idx="3">
                  <c:v>11.9</c:v>
                </c:pt>
                <c:pt idx="4">
                  <c:v>19.7</c:v>
                </c:pt>
                <c:pt idx="5">
                  <c:v>20</c:v>
                </c:pt>
                <c:pt idx="6">
                  <c:v>31</c:v>
                </c:pt>
                <c:pt idx="7">
                  <c:v>43.8</c:v>
                </c:pt>
              </c:numCache>
            </c:numRef>
          </c:val>
          <c:extLst>
            <c:ext xmlns:c16="http://schemas.microsoft.com/office/drawing/2014/chart" uri="{C3380CC4-5D6E-409C-BE32-E72D297353CC}">
              <c16:uniqueId val="{00000000-65A0-41E7-B1A2-68B0B54BE5B3}"/>
            </c:ext>
          </c:extLst>
        </c:ser>
        <c:dLbls>
          <c:showLegendKey val="0"/>
          <c:showVal val="0"/>
          <c:showCatName val="0"/>
          <c:showSerName val="0"/>
          <c:showPercent val="0"/>
          <c:showBubbleSize val="0"/>
        </c:dLbls>
        <c:gapWidth val="99"/>
        <c:axId val="184480512"/>
        <c:axId val="184482048"/>
      </c:barChart>
      <c:catAx>
        <c:axId val="184480512"/>
        <c:scaling>
          <c:orientation val="minMax"/>
        </c:scaling>
        <c:delete val="0"/>
        <c:axPos val="b"/>
        <c:numFmt formatCode="General" sourceLinked="0"/>
        <c:majorTickMark val="out"/>
        <c:minorTickMark val="none"/>
        <c:tickLblPos val="nextTo"/>
        <c:txPr>
          <a:bodyPr rot="0" vert="horz"/>
          <a:lstStyle/>
          <a:p>
            <a:pPr>
              <a:defRPr sz="1200"/>
            </a:pPr>
            <a:endParaRPr lang="en-US"/>
          </a:p>
        </c:txPr>
        <c:crossAx val="184482048"/>
        <c:crosses val="autoZero"/>
        <c:auto val="1"/>
        <c:lblAlgn val="ctr"/>
        <c:lblOffset val="100"/>
        <c:noMultiLvlLbl val="0"/>
      </c:catAx>
      <c:valAx>
        <c:axId val="184482048"/>
        <c:scaling>
          <c:orientation val="minMax"/>
          <c:max val="100"/>
          <c:min val="0"/>
        </c:scaling>
        <c:delete val="0"/>
        <c:axPos val="l"/>
        <c:title>
          <c:tx>
            <c:rich>
              <a:bodyPr rot="0" vert="horz"/>
              <a:lstStyle/>
              <a:p>
                <a:pPr>
                  <a:defRPr/>
                </a:pPr>
                <a:r>
                  <a:rPr lang="en-GB"/>
                  <a:t>%</a:t>
                </a:r>
              </a:p>
            </c:rich>
          </c:tx>
          <c:layout>
            <c:manualLayout>
              <c:xMode val="edge"/>
              <c:yMode val="edge"/>
              <c:x val="1.1197842413436566E-2"/>
              <c:y val="4.9989224910222049E-2"/>
            </c:manualLayout>
          </c:layout>
          <c:overlay val="0"/>
        </c:title>
        <c:numFmt formatCode="General" sourceLinked="1"/>
        <c:majorTickMark val="out"/>
        <c:minorTickMark val="none"/>
        <c:tickLblPos val="nextTo"/>
        <c:crossAx val="184480512"/>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8509945175972E-2"/>
          <c:y val="2.2827251942628701E-2"/>
          <c:w val="0.9050069964677937"/>
          <c:h val="0.58566586303694801"/>
        </c:manualLayout>
      </c:layout>
      <c:barChart>
        <c:barDir val="col"/>
        <c:grouping val="clustered"/>
        <c:varyColors val="0"/>
        <c:ser>
          <c:idx val="0"/>
          <c:order val="0"/>
          <c:tx>
            <c:strRef>
              <c:f>'Comprehensive knowledge'!$B$2</c:f>
              <c:strCache>
                <c:ptCount val="1"/>
                <c:pt idx="0">
                  <c:v>Total</c:v>
                </c:pt>
              </c:strCache>
            </c:strRef>
          </c:tx>
          <c:spPr>
            <a:solidFill>
              <a:srgbClr val="CDC884"/>
            </a:solidFill>
            <a:ln>
              <a:noFill/>
            </a:ln>
          </c:spPr>
          <c:invertIfNegative val="0"/>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knowledge'!$A$3:$A$17</c:f>
              <c:strCache>
                <c:ptCount val="11"/>
                <c:pt idx="0">
                  <c:v>″Timor-Leste (2016-17)</c:v>
                </c:pt>
                <c:pt idx="1">
                  <c:v>* Sri Lanka (2018)</c:v>
                </c:pt>
                <c:pt idx="2">
                  <c:v>*# Bangladesh(2013)</c:v>
                </c:pt>
                <c:pt idx="3">
                  <c:v>*** Myanmar(2015)</c:v>
                </c:pt>
                <c:pt idx="4">
                  <c:v>Philippines(2018)</c:v>
                </c:pt>
                <c:pt idx="5">
                  <c:v>** Nepal(2018)</c:v>
                </c:pt>
                <c:pt idx="6">
                  <c:v>India(2019-20)</c:v>
                </c:pt>
                <c:pt idx="7">
                  <c:v># Lao PDR (2014)</c:v>
                </c:pt>
                <c:pt idx="8">
                  <c:v>Malaysia (2014)</c:v>
                </c:pt>
                <c:pt idx="9">
                  <c:v>Mongolia(2012)</c:v>
                </c:pt>
                <c:pt idx="10">
                  <c:v>Indonesia(2015)</c:v>
                </c:pt>
              </c:strCache>
            </c:strRef>
          </c:cat>
          <c:val>
            <c:numRef>
              <c:f>'Comprehensive knowledge'!$B$3:$B$17</c:f>
              <c:numCache>
                <c:formatCode>General</c:formatCode>
                <c:ptCount val="11"/>
                <c:pt idx="0">
                  <c:v>16</c:v>
                </c:pt>
                <c:pt idx="1">
                  <c:v>21</c:v>
                </c:pt>
                <c:pt idx="2">
                  <c:v>26.1</c:v>
                </c:pt>
                <c:pt idx="3">
                  <c:v>30</c:v>
                </c:pt>
                <c:pt idx="4">
                  <c:v>32</c:v>
                </c:pt>
                <c:pt idx="5">
                  <c:v>32.5</c:v>
                </c:pt>
                <c:pt idx="6">
                  <c:v>43.1</c:v>
                </c:pt>
                <c:pt idx="7">
                  <c:v>47</c:v>
                </c:pt>
                <c:pt idx="8">
                  <c:v>48</c:v>
                </c:pt>
                <c:pt idx="9">
                  <c:v>60</c:v>
                </c:pt>
                <c:pt idx="10">
                  <c:v>66</c:v>
                </c:pt>
              </c:numCache>
            </c:numRef>
          </c:val>
          <c:extLst>
            <c:ext xmlns:c16="http://schemas.microsoft.com/office/drawing/2014/chart" uri="{C3380CC4-5D6E-409C-BE32-E72D297353CC}">
              <c16:uniqueId val="{00000000-80BE-497A-BF6F-C78EC349D7F2}"/>
            </c:ext>
          </c:extLst>
        </c:ser>
        <c:ser>
          <c:idx val="1"/>
          <c:order val="1"/>
          <c:tx>
            <c:strRef>
              <c:f>'Comprehensive knowledge'!$C$2</c:f>
              <c:strCache>
                <c:ptCount val="1"/>
                <c:pt idx="0">
                  <c:v>&lt;25 yr</c:v>
                </c:pt>
              </c:strCache>
            </c:strRef>
          </c:tx>
          <c:spPr>
            <a:solidFill>
              <a:srgbClr val="00A99A"/>
            </a:solidFill>
            <a:ln>
              <a:noFill/>
            </a:ln>
          </c:spPr>
          <c:invertIfNegative val="0"/>
          <c:cat>
            <c:strRef>
              <c:f>'Comprehensive knowledge'!$A$3:$A$17</c:f>
              <c:strCache>
                <c:ptCount val="11"/>
                <c:pt idx="0">
                  <c:v>″Timor-Leste (2016-17)</c:v>
                </c:pt>
                <c:pt idx="1">
                  <c:v>* Sri Lanka (2018)</c:v>
                </c:pt>
                <c:pt idx="2">
                  <c:v>*# Bangladesh(2013)</c:v>
                </c:pt>
                <c:pt idx="3">
                  <c:v>*** Myanmar(2015)</c:v>
                </c:pt>
                <c:pt idx="4">
                  <c:v>Philippines(2018)</c:v>
                </c:pt>
                <c:pt idx="5">
                  <c:v>** Nepal(2018)</c:v>
                </c:pt>
                <c:pt idx="6">
                  <c:v>India(2019-20)</c:v>
                </c:pt>
                <c:pt idx="7">
                  <c:v># Lao PDR (2014)</c:v>
                </c:pt>
                <c:pt idx="8">
                  <c:v>Malaysia (2014)</c:v>
                </c:pt>
                <c:pt idx="9">
                  <c:v>Mongolia(2012)</c:v>
                </c:pt>
                <c:pt idx="10">
                  <c:v>Indonesia(2015)</c:v>
                </c:pt>
              </c:strCache>
            </c:strRef>
          </c:cat>
          <c:val>
            <c:numRef>
              <c:f>'Comprehensive knowledge'!$C$3:$C$17</c:f>
              <c:numCache>
                <c:formatCode>General</c:formatCode>
                <c:ptCount val="11"/>
              </c:numCache>
            </c:numRef>
          </c:val>
          <c:extLst>
            <c:ext xmlns:c16="http://schemas.microsoft.com/office/drawing/2014/chart" uri="{C3380CC4-5D6E-409C-BE32-E72D297353CC}">
              <c16:uniqueId val="{00000001-80BE-497A-BF6F-C78EC349D7F2}"/>
            </c:ext>
          </c:extLst>
        </c:ser>
        <c:ser>
          <c:idx val="2"/>
          <c:order val="2"/>
          <c:tx>
            <c:strRef>
              <c:f>'Comprehensive knowledge'!$D$2</c:f>
              <c:strCache>
                <c:ptCount val="1"/>
                <c:pt idx="0">
                  <c:v>25+ yr</c:v>
                </c:pt>
              </c:strCache>
            </c:strRef>
          </c:tx>
          <c:spPr>
            <a:solidFill>
              <a:srgbClr val="F26B73"/>
            </a:solidFill>
            <a:ln>
              <a:noFill/>
            </a:ln>
          </c:spPr>
          <c:invertIfNegative val="0"/>
          <c:cat>
            <c:strRef>
              <c:f>'Comprehensive knowledge'!$A$3:$A$17</c:f>
              <c:strCache>
                <c:ptCount val="11"/>
                <c:pt idx="0">
                  <c:v>″Timor-Leste (2016-17)</c:v>
                </c:pt>
                <c:pt idx="1">
                  <c:v>* Sri Lanka (2018)</c:v>
                </c:pt>
                <c:pt idx="2">
                  <c:v>*# Bangladesh(2013)</c:v>
                </c:pt>
                <c:pt idx="3">
                  <c:v>*** Myanmar(2015)</c:v>
                </c:pt>
                <c:pt idx="4">
                  <c:v>Philippines(2018)</c:v>
                </c:pt>
                <c:pt idx="5">
                  <c:v>** Nepal(2018)</c:v>
                </c:pt>
                <c:pt idx="6">
                  <c:v>India(2019-20)</c:v>
                </c:pt>
                <c:pt idx="7">
                  <c:v># Lao PDR (2014)</c:v>
                </c:pt>
                <c:pt idx="8">
                  <c:v>Malaysia (2014)</c:v>
                </c:pt>
                <c:pt idx="9">
                  <c:v>Mongolia(2012)</c:v>
                </c:pt>
                <c:pt idx="10">
                  <c:v>Indonesia(2015)</c:v>
                </c:pt>
              </c:strCache>
            </c:strRef>
          </c:cat>
          <c:val>
            <c:numRef>
              <c:f>'Comprehensive knowledge'!$D$3:$D$17</c:f>
              <c:numCache>
                <c:formatCode>General</c:formatCode>
                <c:ptCount val="11"/>
              </c:numCache>
            </c:numRef>
          </c:val>
          <c:extLst>
            <c:ext xmlns:c16="http://schemas.microsoft.com/office/drawing/2014/chart" uri="{C3380CC4-5D6E-409C-BE32-E72D297353CC}">
              <c16:uniqueId val="{00000002-80BE-497A-BF6F-C78EC349D7F2}"/>
            </c:ext>
          </c:extLst>
        </c:ser>
        <c:dLbls>
          <c:showLegendKey val="0"/>
          <c:showVal val="0"/>
          <c:showCatName val="0"/>
          <c:showSerName val="0"/>
          <c:showPercent val="0"/>
          <c:showBubbleSize val="0"/>
        </c:dLbls>
        <c:gapWidth val="150"/>
        <c:overlap val="100"/>
        <c:axId val="186869248"/>
        <c:axId val="186870784"/>
      </c:barChart>
      <c:catAx>
        <c:axId val="18686924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86870784"/>
        <c:crosses val="autoZero"/>
        <c:auto val="1"/>
        <c:lblAlgn val="ctr"/>
        <c:lblOffset val="100"/>
        <c:noMultiLvlLbl val="0"/>
      </c:catAx>
      <c:valAx>
        <c:axId val="186870784"/>
        <c:scaling>
          <c:orientation val="minMax"/>
          <c:max val="100"/>
        </c:scaling>
        <c:delete val="0"/>
        <c:axPos val="l"/>
        <c:title>
          <c:tx>
            <c:rich>
              <a:bodyPr rot="0" vert="horz"/>
              <a:lstStyle/>
              <a:p>
                <a:pPr>
                  <a:defRPr/>
                </a:pPr>
                <a:r>
                  <a:rPr lang="en-GB" dirty="0"/>
                  <a:t>%</a:t>
                </a:r>
              </a:p>
            </c:rich>
          </c:tx>
          <c:layout>
            <c:manualLayout>
              <c:xMode val="edge"/>
              <c:yMode val="edge"/>
              <c:x val="1.0268374228845066E-3"/>
              <c:y val="1.1596891533124673E-2"/>
            </c:manualLayout>
          </c:layout>
          <c:overlay val="0"/>
        </c:title>
        <c:numFmt formatCode="General" sourceLinked="1"/>
        <c:majorTickMark val="out"/>
        <c:minorTickMark val="none"/>
        <c:tickLblPos val="nextTo"/>
        <c:txPr>
          <a:bodyPr rot="0" vert="horz"/>
          <a:lstStyle/>
          <a:p>
            <a:pPr>
              <a:defRPr/>
            </a:pPr>
            <a:endParaRPr lang="en-US"/>
          </a:p>
        </c:txPr>
        <c:crossAx val="186869248"/>
        <c:crosses val="autoZero"/>
        <c:crossBetween val="between"/>
        <c:majorUnit val="20"/>
      </c:valAx>
      <c:spPr>
        <a:noFill/>
      </c:spPr>
    </c:plotArea>
    <c:plotVisOnly val="1"/>
    <c:dispBlanksAs val="gap"/>
    <c:showDLblsOverMax val="0"/>
  </c:chart>
  <c:spPr>
    <a:noFill/>
    <a:ln>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063631752"/>
          <c:y val="4.5321017565112053E-2"/>
          <c:w val="0.84412415359844739"/>
          <c:h val="0.63781582748115695"/>
        </c:manualLayout>
      </c:layout>
      <c:barChart>
        <c:barDir val="col"/>
        <c:grouping val="clustered"/>
        <c:varyColors val="0"/>
        <c:ser>
          <c:idx val="0"/>
          <c:order val="0"/>
          <c:spPr>
            <a:solidFill>
              <a:srgbClr val="CDC884"/>
            </a:solidFill>
            <a:ln>
              <a:noFill/>
            </a:ln>
          </c:spPr>
          <c:invertIfNegative val="0"/>
          <c:dPt>
            <c:idx val="0"/>
            <c:invertIfNegative val="0"/>
            <c:bubble3D val="0"/>
            <c:extLst>
              <c:ext xmlns:c16="http://schemas.microsoft.com/office/drawing/2014/chart" uri="{C3380CC4-5D6E-409C-BE32-E72D297353CC}">
                <c16:uniqueId val="{00000001-EE15-45E6-B160-6E3ADA7E27CA}"/>
              </c:ext>
            </c:extLst>
          </c:dPt>
          <c:dPt>
            <c:idx val="1"/>
            <c:invertIfNegative val="0"/>
            <c:bubble3D val="0"/>
            <c:extLst>
              <c:ext xmlns:c16="http://schemas.microsoft.com/office/drawing/2014/chart" uri="{C3380CC4-5D6E-409C-BE32-E72D297353CC}">
                <c16:uniqueId val="{00000003-EE15-45E6-B160-6E3ADA7E27CA}"/>
              </c:ext>
            </c:extLst>
          </c:dPt>
          <c:dPt>
            <c:idx val="2"/>
            <c:invertIfNegative val="0"/>
            <c:bubble3D val="0"/>
            <c:extLst>
              <c:ext xmlns:c16="http://schemas.microsoft.com/office/drawing/2014/chart" uri="{C3380CC4-5D6E-409C-BE32-E72D297353CC}">
                <c16:uniqueId val="{00000005-EE15-45E6-B160-6E3ADA7E27CA}"/>
              </c:ext>
            </c:extLst>
          </c:dPt>
          <c:dPt>
            <c:idx val="3"/>
            <c:invertIfNegative val="0"/>
            <c:bubble3D val="0"/>
            <c:extLst>
              <c:ext xmlns:c16="http://schemas.microsoft.com/office/drawing/2014/chart" uri="{C3380CC4-5D6E-409C-BE32-E72D297353CC}">
                <c16:uniqueId val="{00000007-EE15-45E6-B160-6E3ADA7E27CA}"/>
              </c:ext>
            </c:extLst>
          </c:dPt>
          <c:dPt>
            <c:idx val="4"/>
            <c:invertIfNegative val="0"/>
            <c:bubble3D val="0"/>
            <c:extLst>
              <c:ext xmlns:c16="http://schemas.microsoft.com/office/drawing/2014/chart" uri="{C3380CC4-5D6E-409C-BE32-E72D297353CC}">
                <c16:uniqueId val="{00000009-EE15-45E6-B160-6E3ADA7E27C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5-45E6-B160-6E3ADA7E27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5-45E6-B160-6E3ADA7E27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15-45E6-B160-6E3ADA7E27C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15-45E6-B160-6E3ADA7E27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15-45E6-B160-6E3ADA7E2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cascade'!$B$4:$B$8</c:f>
              <c:numCache>
                <c:formatCode>General</c:formatCode>
                <c:ptCount val="5"/>
                <c:pt idx="0" formatCode="_(* #,##0_);_(* \(#,##0\);_(* &quot;-&quot;??_);_(@_)">
                  <c:v>209934377.21686727</c:v>
                </c:pt>
              </c:numCache>
            </c:numRef>
          </c:val>
          <c:extLst>
            <c:ext xmlns:c16="http://schemas.microsoft.com/office/drawing/2014/chart" uri="{C3380CC4-5D6E-409C-BE32-E72D297353CC}">
              <c16:uniqueId val="{0000000A-EE15-45E6-B160-6E3ADA7E27CA}"/>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cascade'!$C$4:$C$8</c:f>
              <c:numCache>
                <c:formatCode>General</c:formatCode>
                <c:ptCount val="5"/>
                <c:pt idx="1">
                  <c:v>84354489.674594864</c:v>
                </c:pt>
              </c:numCache>
            </c:numRef>
          </c:val>
          <c:extLst>
            <c:ext xmlns:c16="http://schemas.microsoft.com/office/drawing/2014/chart" uri="{C3380CC4-5D6E-409C-BE32-E72D297353CC}">
              <c16:uniqueId val="{00000005-569E-436A-881B-4BECB2153765}"/>
            </c:ext>
          </c:extLst>
        </c:ser>
        <c:ser>
          <c:idx val="2"/>
          <c:order val="2"/>
          <c:spPr>
            <a:pattFill prst="pct60">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cascade'!$D$4:$D$8</c:f>
              <c:numCache>
                <c:formatCode>General</c:formatCode>
                <c:ptCount val="5"/>
                <c:pt idx="2" formatCode="_(* #,##0_);_(* \(#,##0\);_(* &quot;-&quot;??_);_(@_)">
                  <c:v>49093425.853567265</c:v>
                </c:pt>
              </c:numCache>
            </c:numRef>
          </c:val>
          <c:extLst>
            <c:ext xmlns:c16="http://schemas.microsoft.com/office/drawing/2014/chart" uri="{C3380CC4-5D6E-409C-BE32-E72D297353CC}">
              <c16:uniqueId val="{00000006-569E-436A-881B-4BECB2153765}"/>
            </c:ext>
          </c:extLst>
        </c:ser>
        <c:ser>
          <c:idx val="3"/>
          <c:order val="3"/>
          <c:spPr>
            <a:pattFill prst="dkVert">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cascade'!$E$4:$E$8</c:f>
              <c:numCache>
                <c:formatCode>General</c:formatCode>
                <c:ptCount val="5"/>
                <c:pt idx="3" formatCode="_(* #,##0_);_(* \(#,##0\);_(* &quot;-&quot;??_);_(@_)">
                  <c:v>20912662.288154881</c:v>
                </c:pt>
              </c:numCache>
            </c:numRef>
          </c:val>
          <c:extLst>
            <c:ext xmlns:c16="http://schemas.microsoft.com/office/drawing/2014/chart" uri="{C3380CC4-5D6E-409C-BE32-E72D297353CC}">
              <c16:uniqueId val="{00000007-569E-436A-881B-4BECB2153765}"/>
            </c:ext>
          </c:extLst>
        </c:ser>
        <c:ser>
          <c:idx val="4"/>
          <c:order val="4"/>
          <c:spPr>
            <a:pattFill prst="dkHorz">
              <a:fgClr>
                <a:srgbClr val="00A99A"/>
              </a:fgClr>
              <a:bgClr>
                <a:sysClr val="window" lastClr="FFFFFF"/>
              </a:bgClr>
            </a:patt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cascade'!$F$4:$F$8</c:f>
              <c:numCache>
                <c:formatCode>General</c:formatCode>
                <c:ptCount val="5"/>
                <c:pt idx="4">
                  <c:v>14348401.532872716</c:v>
                </c:pt>
              </c:numCache>
            </c:numRef>
          </c:val>
          <c:extLst>
            <c:ext xmlns:c16="http://schemas.microsoft.com/office/drawing/2014/chart" uri="{C3380CC4-5D6E-409C-BE32-E72D297353CC}">
              <c16:uniqueId val="{00000008-569E-436A-881B-4BECB2153765}"/>
            </c:ext>
          </c:extLst>
        </c:ser>
        <c:dLbls>
          <c:showLegendKey val="0"/>
          <c:showVal val="0"/>
          <c:showCatName val="0"/>
          <c:showSerName val="0"/>
          <c:showPercent val="0"/>
          <c:showBubbleSize val="0"/>
        </c:dLbls>
        <c:gapWidth val="150"/>
        <c:overlap val="100"/>
        <c:axId val="317277312"/>
        <c:axId val="317278848"/>
      </c:barChart>
      <c:catAx>
        <c:axId val="317277312"/>
        <c:scaling>
          <c:orientation val="minMax"/>
        </c:scaling>
        <c:delete val="0"/>
        <c:axPos val="b"/>
        <c:numFmt formatCode="General" sourceLinked="0"/>
        <c:majorTickMark val="out"/>
        <c:minorTickMark val="none"/>
        <c:tickLblPos val="nextTo"/>
        <c:crossAx val="317278848"/>
        <c:crosses val="autoZero"/>
        <c:auto val="1"/>
        <c:lblAlgn val="ctr"/>
        <c:lblOffset val="100"/>
        <c:noMultiLvlLbl val="0"/>
      </c:catAx>
      <c:valAx>
        <c:axId val="317278848"/>
        <c:scaling>
          <c:orientation val="minMax"/>
        </c:scaling>
        <c:delete val="0"/>
        <c:axPos val="l"/>
        <c:numFmt formatCode="_(* #,##0_);_(* \(#,##0\);_(* &quot;-&quot;??_);_(@_)" sourceLinked="1"/>
        <c:majorTickMark val="out"/>
        <c:minorTickMark val="none"/>
        <c:tickLblPos val="nextTo"/>
        <c:spPr>
          <a:ln>
            <a:noFill/>
          </a:ln>
        </c:spPr>
        <c:crossAx val="317277312"/>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1D9-43DB-84A1-261DA3444539}"/>
              </c:ext>
            </c:extLst>
          </c:dPt>
          <c:dPt>
            <c:idx val="1"/>
            <c:bubble3D val="0"/>
            <c:spPr>
              <a:noFill/>
              <a:ln w="50800">
                <a:solidFill>
                  <a:sysClr val="window" lastClr="FFFFFF"/>
                </a:solidFill>
              </a:ln>
              <a:effectLst/>
            </c:spPr>
            <c:extLst>
              <c:ext xmlns:c16="http://schemas.microsoft.com/office/drawing/2014/chart" uri="{C3380CC4-5D6E-409C-BE32-E72D297353CC}">
                <c16:uniqueId val="{00000003-61D9-43DB-84A1-261DA3444539}"/>
              </c:ext>
            </c:extLst>
          </c:dPt>
          <c:val>
            <c:numRef>
              <c:f>Sheet1!$B$15:$B$16</c:f>
              <c:numCache>
                <c:formatCode>General</c:formatCode>
                <c:ptCount val="2"/>
                <c:pt idx="0">
                  <c:v>94</c:v>
                </c:pt>
                <c:pt idx="1">
                  <c:v>6</c:v>
                </c:pt>
              </c:numCache>
            </c:numRef>
          </c:val>
          <c:extLst>
            <c:ext xmlns:c16="http://schemas.microsoft.com/office/drawing/2014/chart" uri="{C3380CC4-5D6E-409C-BE32-E72D297353CC}">
              <c16:uniqueId val="{00000004-61D9-43DB-84A1-261DA344453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83419023495204E-2"/>
          <c:y val="0.2348171722887227"/>
          <c:w val="0.8360095460491217"/>
          <c:h val="0.50741937381048985"/>
        </c:manualLayout>
      </c:layout>
      <c:barChart>
        <c:barDir val="col"/>
        <c:grouping val="percentStacked"/>
        <c:varyColors val="0"/>
        <c:ser>
          <c:idx val="0"/>
          <c:order val="0"/>
          <c:tx>
            <c:strRef>
              <c:f>'KP prevention spending'!$J$26</c:f>
              <c:strCache>
                <c:ptCount val="1"/>
                <c:pt idx="0">
                  <c:v>% Domestic</c:v>
                </c:pt>
              </c:strCache>
            </c:strRef>
          </c:tx>
          <c:spPr>
            <a:solidFill>
              <a:srgbClr val="009999"/>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spending'!$J$27:$J$30</c:f>
              <c:numCache>
                <c:formatCode>0%</c:formatCode>
                <c:ptCount val="4"/>
                <c:pt idx="0">
                  <c:v>0.40294065718988165</c:v>
                </c:pt>
                <c:pt idx="1">
                  <c:v>0.17764359118142065</c:v>
                </c:pt>
                <c:pt idx="2">
                  <c:v>0.20431892934693643</c:v>
                </c:pt>
                <c:pt idx="3">
                  <c:v>0.268667217816068</c:v>
                </c:pt>
              </c:numCache>
            </c:numRef>
          </c:val>
          <c:extLst>
            <c:ext xmlns:c16="http://schemas.microsoft.com/office/drawing/2014/chart" uri="{C3380CC4-5D6E-409C-BE32-E72D297353CC}">
              <c16:uniqueId val="{00000000-08A9-45C2-ACFF-08E4ACD63F82}"/>
            </c:ext>
          </c:extLst>
        </c:ser>
        <c:ser>
          <c:idx val="1"/>
          <c:order val="1"/>
          <c:tx>
            <c:strRef>
              <c:f>'KP prevention spending'!$K$26</c:f>
              <c:strCache>
                <c:ptCount val="1"/>
                <c:pt idx="0">
                  <c:v>% International</c:v>
                </c:pt>
              </c:strCache>
            </c:strRef>
          </c:tx>
          <c:spPr>
            <a:solidFill>
              <a:srgbClr val="FF4F53"/>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spending'!$K$27:$K$30</c:f>
              <c:numCache>
                <c:formatCode>0%</c:formatCode>
                <c:ptCount val="4"/>
                <c:pt idx="0">
                  <c:v>0.59705934635410529</c:v>
                </c:pt>
                <c:pt idx="1">
                  <c:v>0.82235646979084898</c:v>
                </c:pt>
                <c:pt idx="2">
                  <c:v>0.7956810706530637</c:v>
                </c:pt>
                <c:pt idx="3">
                  <c:v>0.73133278218393205</c:v>
                </c:pt>
              </c:numCache>
            </c:numRef>
          </c:val>
          <c:extLst>
            <c:ext xmlns:c16="http://schemas.microsoft.com/office/drawing/2014/chart" uri="{C3380CC4-5D6E-409C-BE32-E72D297353CC}">
              <c16:uniqueId val="{00000001-08A9-45C2-ACFF-08E4ACD63F82}"/>
            </c:ext>
          </c:extLst>
        </c:ser>
        <c:dLbls>
          <c:showLegendKey val="0"/>
          <c:showVal val="0"/>
          <c:showCatName val="0"/>
          <c:showSerName val="0"/>
          <c:showPercent val="0"/>
          <c:showBubbleSize val="0"/>
        </c:dLbls>
        <c:gapWidth val="150"/>
        <c:overlap val="100"/>
        <c:axId val="639336520"/>
        <c:axId val="639340784"/>
      </c:barChart>
      <c:catAx>
        <c:axId val="6393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40784"/>
        <c:crosses val="autoZero"/>
        <c:auto val="1"/>
        <c:lblAlgn val="ctr"/>
        <c:lblOffset val="100"/>
        <c:noMultiLvlLbl val="0"/>
      </c:catAx>
      <c:valAx>
        <c:axId val="6393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36520"/>
        <c:crosses val="autoZero"/>
        <c:crossBetween val="between"/>
        <c:majorUnit val="0.25"/>
      </c:valAx>
      <c:spPr>
        <a:noFill/>
        <a:ln>
          <a:noFill/>
        </a:ln>
        <a:effectLst/>
      </c:spPr>
    </c:plotArea>
    <c:legend>
      <c:legendPos val="b"/>
      <c:layout>
        <c:manualLayout>
          <c:xMode val="edge"/>
          <c:yMode val="edge"/>
          <c:x val="0.15520654485292165"/>
          <c:y val="0.91757626896065925"/>
          <c:w val="0.54834568185527777"/>
          <c:h val="6.19601970837047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26445169963506E-2"/>
          <c:y val="0.10183370702090214"/>
          <c:w val="0.87454643512026697"/>
          <c:h val="0.42763414248107251"/>
        </c:manualLayout>
      </c:layout>
      <c:barChart>
        <c:barDir val="col"/>
        <c:grouping val="percentStacked"/>
        <c:varyColors val="0"/>
        <c:ser>
          <c:idx val="0"/>
          <c:order val="0"/>
          <c:tx>
            <c:strRef>
              <c:f>'KP HIV testing'!$B$5</c:f>
              <c:strCache>
                <c:ptCount val="1"/>
                <c:pt idx="0">
                  <c:v>Testing coverage</c:v>
                </c:pt>
              </c:strCache>
            </c:strRef>
          </c:tx>
          <c:spPr>
            <a:solidFill>
              <a:srgbClr val="F26B73"/>
            </a:solidFill>
            <a:ln>
              <a:solidFill>
                <a:sysClr val="window" lastClr="FFFFFF"/>
              </a:solidFill>
            </a:ln>
          </c:spPr>
          <c:invertIfNegative val="0"/>
          <c:dPt>
            <c:idx val="15"/>
            <c:invertIfNegative val="0"/>
            <c:bubble3D val="0"/>
            <c:extLst>
              <c:ext xmlns:c16="http://schemas.microsoft.com/office/drawing/2014/chart" uri="{C3380CC4-5D6E-409C-BE32-E72D297353CC}">
                <c16:uniqueId val="{00000001-F48B-49ED-8A2F-897119C656E0}"/>
              </c:ext>
            </c:extLst>
          </c:dPt>
          <c:dPt>
            <c:idx val="16"/>
            <c:invertIfNegative val="0"/>
            <c:bubble3D val="0"/>
            <c:extLst>
              <c:ext xmlns:c16="http://schemas.microsoft.com/office/drawing/2014/chart" uri="{C3380CC4-5D6E-409C-BE32-E72D297353CC}">
                <c16:uniqueId val="{00000003-F48B-49ED-8A2F-897119C656E0}"/>
              </c:ext>
            </c:extLst>
          </c:dPt>
          <c:dPt>
            <c:idx val="17"/>
            <c:invertIfNegative val="0"/>
            <c:bubble3D val="0"/>
            <c:extLst>
              <c:ext xmlns:c16="http://schemas.microsoft.com/office/drawing/2014/chart" uri="{C3380CC4-5D6E-409C-BE32-E72D297353CC}">
                <c16:uniqueId val="{00000004-1239-44ED-A22F-1D15DF323A4D}"/>
              </c:ext>
            </c:extLst>
          </c:dPt>
          <c:dPt>
            <c:idx val="18"/>
            <c:invertIfNegative val="0"/>
            <c:bubble3D val="0"/>
            <c:spPr>
              <a:pattFill prst="dkUpDiag">
                <a:fgClr>
                  <a:srgbClr val="F26B73"/>
                </a:fgClr>
                <a:bgClr>
                  <a:sysClr val="window" lastClr="FFFFFF"/>
                </a:bgClr>
              </a:pattFill>
              <a:ln>
                <a:solidFill>
                  <a:sysClr val="window" lastClr="FFFFFF"/>
                </a:solidFill>
              </a:ln>
            </c:spPr>
            <c:extLst>
              <c:ext xmlns:c16="http://schemas.microsoft.com/office/drawing/2014/chart" uri="{C3380CC4-5D6E-409C-BE32-E72D297353CC}">
                <c16:uniqueId val="{00000006-13AB-4557-9127-2A101FEBC47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HIV testing'!$A$6:$A$23</c:f>
              <c:strCache>
                <c:ptCount val="18"/>
                <c:pt idx="0">
                  <c:v>Mongolia (2019)</c:v>
                </c:pt>
                <c:pt idx="1">
                  <c:v>Australia (2018)</c:v>
                </c:pt>
                <c:pt idx="2">
                  <c:v>Viet Nam (2020)</c:v>
                </c:pt>
                <c:pt idx="3">
                  <c:v>India (2014-15)</c:v>
                </c:pt>
                <c:pt idx="4">
                  <c:v>New Zealand (2018)</c:v>
                </c:pt>
                <c:pt idx="5">
                  <c:v>Nepal (2017) #</c:v>
                </c:pt>
                <c:pt idx="6">
                  <c:v>China (2020)</c:v>
                </c:pt>
                <c:pt idx="7">
                  <c:v>PNG (2016-17)</c:v>
                </c:pt>
                <c:pt idx="8">
                  <c:v>Indonesia (2015)</c:v>
                </c:pt>
                <c:pt idx="9">
                  <c:v>Pakistan (2020) *</c:v>
                </c:pt>
                <c:pt idx="10">
                  <c:v>Thailand (2020)</c:v>
                </c:pt>
                <c:pt idx="11">
                  <c:v>Cambodia (2019)</c:v>
                </c:pt>
                <c:pt idx="12">
                  <c:v>Malaysia (2017)</c:v>
                </c:pt>
                <c:pt idx="13">
                  <c:v>Sri Lanka (2018)</c:v>
                </c:pt>
                <c:pt idx="14">
                  <c:v>Myanmar (2019)</c:v>
                </c:pt>
                <c:pt idx="15">
                  <c:v>Philippines (2018)</c:v>
                </c:pt>
                <c:pt idx="16">
                  <c:v>Lao PDR (2020)</c:v>
                </c:pt>
                <c:pt idx="17">
                  <c:v>Bangladesh (2015) **</c:v>
                </c:pt>
              </c:strCache>
            </c:strRef>
          </c:cat>
          <c:val>
            <c:numRef>
              <c:f>'KP HIV testing'!$B$6:$B$23</c:f>
              <c:numCache>
                <c:formatCode>0</c:formatCode>
                <c:ptCount val="18"/>
                <c:pt idx="0">
                  <c:v>80.8</c:v>
                </c:pt>
                <c:pt idx="1">
                  <c:v>71</c:v>
                </c:pt>
                <c:pt idx="2">
                  <c:v>69</c:v>
                </c:pt>
                <c:pt idx="3">
                  <c:v>65</c:v>
                </c:pt>
                <c:pt idx="4">
                  <c:v>63.955637709999998</c:v>
                </c:pt>
                <c:pt idx="5">
                  <c:v>63</c:v>
                </c:pt>
                <c:pt idx="6">
                  <c:v>62</c:v>
                </c:pt>
                <c:pt idx="7">
                  <c:v>59</c:v>
                </c:pt>
                <c:pt idx="8">
                  <c:v>55.5</c:v>
                </c:pt>
                <c:pt idx="9" formatCode="General">
                  <c:v>54</c:v>
                </c:pt>
                <c:pt idx="10">
                  <c:v>53</c:v>
                </c:pt>
                <c:pt idx="11">
                  <c:v>52</c:v>
                </c:pt>
                <c:pt idx="12" formatCode="General">
                  <c:v>43</c:v>
                </c:pt>
                <c:pt idx="13">
                  <c:v>40.299999999999997</c:v>
                </c:pt>
                <c:pt idx="14">
                  <c:v>31.3</c:v>
                </c:pt>
                <c:pt idx="15">
                  <c:v>28</c:v>
                </c:pt>
                <c:pt idx="16">
                  <c:v>12</c:v>
                </c:pt>
                <c:pt idx="17">
                  <c:v>10.6</c:v>
                </c:pt>
              </c:numCache>
            </c:numRef>
          </c:val>
          <c:extLst>
            <c:ext xmlns:c16="http://schemas.microsoft.com/office/drawing/2014/chart" uri="{C3380CC4-5D6E-409C-BE32-E72D297353CC}">
              <c16:uniqueId val="{00000004-F48B-49ED-8A2F-897119C656E0}"/>
            </c:ext>
          </c:extLst>
        </c:ser>
        <c:ser>
          <c:idx val="1"/>
          <c:order val="1"/>
          <c:tx>
            <c:strRef>
              <c:f>'KP HIV testing'!$C$5</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cat>
            <c:strRef>
              <c:f>'KP HIV testing'!$A$6:$A$23</c:f>
              <c:strCache>
                <c:ptCount val="18"/>
                <c:pt idx="0">
                  <c:v>Mongolia (2019)</c:v>
                </c:pt>
                <c:pt idx="1">
                  <c:v>Australia (2018)</c:v>
                </c:pt>
                <c:pt idx="2">
                  <c:v>Viet Nam (2020)</c:v>
                </c:pt>
                <c:pt idx="3">
                  <c:v>India (2014-15)</c:v>
                </c:pt>
                <c:pt idx="4">
                  <c:v>New Zealand (2018)</c:v>
                </c:pt>
                <c:pt idx="5">
                  <c:v>Nepal (2017) #</c:v>
                </c:pt>
                <c:pt idx="6">
                  <c:v>China (2020)</c:v>
                </c:pt>
                <c:pt idx="7">
                  <c:v>PNG (2016-17)</c:v>
                </c:pt>
                <c:pt idx="8">
                  <c:v>Indonesia (2015)</c:v>
                </c:pt>
                <c:pt idx="9">
                  <c:v>Pakistan (2020) *</c:v>
                </c:pt>
                <c:pt idx="10">
                  <c:v>Thailand (2020)</c:v>
                </c:pt>
                <c:pt idx="11">
                  <c:v>Cambodia (2019)</c:v>
                </c:pt>
                <c:pt idx="12">
                  <c:v>Malaysia (2017)</c:v>
                </c:pt>
                <c:pt idx="13">
                  <c:v>Sri Lanka (2018)</c:v>
                </c:pt>
                <c:pt idx="14">
                  <c:v>Myanmar (2019)</c:v>
                </c:pt>
                <c:pt idx="15">
                  <c:v>Philippines (2018)</c:v>
                </c:pt>
                <c:pt idx="16">
                  <c:v>Lao PDR (2020)</c:v>
                </c:pt>
                <c:pt idx="17">
                  <c:v>Bangladesh (2015) **</c:v>
                </c:pt>
              </c:strCache>
            </c:strRef>
          </c:cat>
          <c:val>
            <c:numRef>
              <c:f>'KP HIV testing'!$C$6:$C$23</c:f>
              <c:numCache>
                <c:formatCode>0</c:formatCode>
                <c:ptCount val="18"/>
                <c:pt idx="0">
                  <c:v>9.2000000000000028</c:v>
                </c:pt>
                <c:pt idx="1">
                  <c:v>19</c:v>
                </c:pt>
                <c:pt idx="2">
                  <c:v>21</c:v>
                </c:pt>
                <c:pt idx="3">
                  <c:v>25</c:v>
                </c:pt>
                <c:pt idx="4">
                  <c:v>26.044362290000002</c:v>
                </c:pt>
                <c:pt idx="5">
                  <c:v>27</c:v>
                </c:pt>
                <c:pt idx="6">
                  <c:v>28</c:v>
                </c:pt>
                <c:pt idx="7">
                  <c:v>31</c:v>
                </c:pt>
                <c:pt idx="8">
                  <c:v>34.5</c:v>
                </c:pt>
                <c:pt idx="9">
                  <c:v>36</c:v>
                </c:pt>
                <c:pt idx="10">
                  <c:v>37</c:v>
                </c:pt>
                <c:pt idx="11">
                  <c:v>38</c:v>
                </c:pt>
                <c:pt idx="12">
                  <c:v>47</c:v>
                </c:pt>
                <c:pt idx="13">
                  <c:v>49.7</c:v>
                </c:pt>
                <c:pt idx="14">
                  <c:v>58.7</c:v>
                </c:pt>
                <c:pt idx="15">
                  <c:v>62</c:v>
                </c:pt>
                <c:pt idx="16">
                  <c:v>78</c:v>
                </c:pt>
                <c:pt idx="17">
                  <c:v>79.400000000000006</c:v>
                </c:pt>
              </c:numCache>
            </c:numRef>
          </c:val>
          <c:extLst>
            <c:ext xmlns:c16="http://schemas.microsoft.com/office/drawing/2014/chart" uri="{C3380CC4-5D6E-409C-BE32-E72D297353CC}">
              <c16:uniqueId val="{00000005-F48B-49ED-8A2F-897119C656E0}"/>
            </c:ext>
          </c:extLst>
        </c:ser>
        <c:ser>
          <c:idx val="2"/>
          <c:order val="2"/>
          <c:tx>
            <c:strRef>
              <c:f>'KP HIV testing'!$D$5</c:f>
              <c:strCache>
                <c:ptCount val="1"/>
                <c:pt idx="0">
                  <c:v>10%</c:v>
                </c:pt>
              </c:strCache>
            </c:strRef>
          </c:tx>
          <c:spPr>
            <a:noFill/>
          </c:spPr>
          <c:invertIfNegative val="0"/>
          <c:cat>
            <c:strRef>
              <c:f>'KP HIV testing'!$A$6:$A$23</c:f>
              <c:strCache>
                <c:ptCount val="18"/>
                <c:pt idx="0">
                  <c:v>Mongolia (2019)</c:v>
                </c:pt>
                <c:pt idx="1">
                  <c:v>Australia (2018)</c:v>
                </c:pt>
                <c:pt idx="2">
                  <c:v>Viet Nam (2020)</c:v>
                </c:pt>
                <c:pt idx="3">
                  <c:v>India (2014-15)</c:v>
                </c:pt>
                <c:pt idx="4">
                  <c:v>New Zealand (2018)</c:v>
                </c:pt>
                <c:pt idx="5">
                  <c:v>Nepal (2017) #</c:v>
                </c:pt>
                <c:pt idx="6">
                  <c:v>China (2020)</c:v>
                </c:pt>
                <c:pt idx="7">
                  <c:v>PNG (2016-17)</c:v>
                </c:pt>
                <c:pt idx="8">
                  <c:v>Indonesia (2015)</c:v>
                </c:pt>
                <c:pt idx="9">
                  <c:v>Pakistan (2020) *</c:v>
                </c:pt>
                <c:pt idx="10">
                  <c:v>Thailand (2020)</c:v>
                </c:pt>
                <c:pt idx="11">
                  <c:v>Cambodia (2019)</c:v>
                </c:pt>
                <c:pt idx="12">
                  <c:v>Malaysia (2017)</c:v>
                </c:pt>
                <c:pt idx="13">
                  <c:v>Sri Lanka (2018)</c:v>
                </c:pt>
                <c:pt idx="14">
                  <c:v>Myanmar (2019)</c:v>
                </c:pt>
                <c:pt idx="15">
                  <c:v>Philippines (2018)</c:v>
                </c:pt>
                <c:pt idx="16">
                  <c:v>Lao PDR (2020)</c:v>
                </c:pt>
                <c:pt idx="17">
                  <c:v>Bangladesh (2015) **</c:v>
                </c:pt>
              </c:strCache>
            </c:strRef>
          </c:cat>
          <c:val>
            <c:numRef>
              <c:f>'KP HIV testing'!$D$6:$D$23</c:f>
              <c:numCache>
                <c:formatCode>General</c:formatCode>
                <c:ptCount val="1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numCache>
            </c:numRef>
          </c:val>
          <c:extLst>
            <c:ext xmlns:c16="http://schemas.microsoft.com/office/drawing/2014/chart" uri="{C3380CC4-5D6E-409C-BE32-E72D297353CC}">
              <c16:uniqueId val="{00000006-F48B-49ED-8A2F-897119C656E0}"/>
            </c:ext>
          </c:extLst>
        </c:ser>
        <c:dLbls>
          <c:showLegendKey val="0"/>
          <c:showVal val="0"/>
          <c:showCatName val="0"/>
          <c:showSerName val="0"/>
          <c:showPercent val="0"/>
          <c:showBubbleSize val="0"/>
        </c:dLbls>
        <c:gapWidth val="20"/>
        <c:overlap val="100"/>
        <c:axId val="333798400"/>
        <c:axId val="333800192"/>
      </c:barChart>
      <c:catAx>
        <c:axId val="333798400"/>
        <c:scaling>
          <c:orientation val="minMax"/>
        </c:scaling>
        <c:delete val="0"/>
        <c:axPos val="b"/>
        <c:numFmt formatCode="General" sourceLinked="1"/>
        <c:majorTickMark val="out"/>
        <c:minorTickMark val="none"/>
        <c:tickLblPos val="nextTo"/>
        <c:txPr>
          <a:bodyPr rot="-3000000"/>
          <a:lstStyle/>
          <a:p>
            <a:pPr>
              <a:defRPr sz="1400"/>
            </a:pPr>
            <a:endParaRPr lang="en-US"/>
          </a:p>
        </c:txPr>
        <c:crossAx val="333800192"/>
        <c:crosses val="autoZero"/>
        <c:auto val="1"/>
        <c:lblAlgn val="ctr"/>
        <c:lblOffset val="100"/>
        <c:noMultiLvlLbl val="0"/>
      </c:catAx>
      <c:valAx>
        <c:axId val="333800192"/>
        <c:scaling>
          <c:orientation val="minMax"/>
          <c:max val="1"/>
        </c:scaling>
        <c:delete val="0"/>
        <c:axPos val="l"/>
        <c:numFmt formatCode="0%" sourceLinked="1"/>
        <c:majorTickMark val="out"/>
        <c:minorTickMark val="none"/>
        <c:tickLblPos val="nextTo"/>
        <c:crossAx val="333798400"/>
        <c:crosses val="autoZero"/>
        <c:crossBetween val="between"/>
        <c:majorUnit val="0.5"/>
      </c:valAx>
    </c:plotArea>
    <c:legend>
      <c:legendPos val="r"/>
      <c:legendEntry>
        <c:idx val="0"/>
        <c:delete val="1"/>
      </c:legendEntry>
      <c:layout>
        <c:manualLayout>
          <c:xMode val="edge"/>
          <c:yMode val="edge"/>
          <c:x val="0"/>
          <c:y val="0.89381971922145731"/>
          <c:w val="0.55951092576995454"/>
          <c:h val="0.10618026480123346"/>
        </c:manualLayout>
      </c:layout>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66777516900863E-2"/>
          <c:y val="4.278679998812164E-2"/>
          <c:w val="0.92038661437702007"/>
          <c:h val="0.76648822672383143"/>
        </c:manualLayout>
      </c:layout>
      <c:barChart>
        <c:barDir val="col"/>
        <c:grouping val="clustered"/>
        <c:varyColors val="0"/>
        <c:ser>
          <c:idx val="0"/>
          <c:order val="0"/>
          <c:spPr>
            <a:solidFill>
              <a:srgbClr val="00A99A"/>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Px coverage'!$A$17:$A$28</c:f>
              <c:strCache>
                <c:ptCount val="12"/>
                <c:pt idx="0">
                  <c:v>Thailand (2020)</c:v>
                </c:pt>
                <c:pt idx="1">
                  <c:v>Malaysia (2017)</c:v>
                </c:pt>
                <c:pt idx="2">
                  <c:v>Myanmar (2019)</c:v>
                </c:pt>
                <c:pt idx="3">
                  <c:v>Sri Lanka (2018)</c:v>
                </c:pt>
                <c:pt idx="4">
                  <c:v>Mongolia (2019)</c:v>
                </c:pt>
                <c:pt idx="5">
                  <c:v>Viet Nam (2020)</c:v>
                </c:pt>
                <c:pt idx="6">
                  <c:v>Singapore (2018)</c:v>
                </c:pt>
                <c:pt idx="7">
                  <c:v>Camboodia (2018)</c:v>
                </c:pt>
                <c:pt idx="8">
                  <c:v>Lao PDR (2020)</c:v>
                </c:pt>
                <c:pt idx="9">
                  <c:v>Philippines (2018)</c:v>
                </c:pt>
                <c:pt idx="10">
                  <c:v>Bangladesh (2015)</c:v>
                </c:pt>
                <c:pt idx="11">
                  <c:v>Pakistan (2016)</c:v>
                </c:pt>
              </c:strCache>
            </c:strRef>
          </c:cat>
          <c:val>
            <c:numRef>
              <c:f>'MSM Px coverage'!$B$17:$B$28</c:f>
              <c:numCache>
                <c:formatCode>0</c:formatCode>
                <c:ptCount val="12"/>
                <c:pt idx="0">
                  <c:v>49.5</c:v>
                </c:pt>
                <c:pt idx="1">
                  <c:v>36.700000000000003</c:v>
                </c:pt>
                <c:pt idx="2">
                  <c:v>28.6</c:v>
                </c:pt>
                <c:pt idx="3">
                  <c:v>27</c:v>
                </c:pt>
                <c:pt idx="4">
                  <c:v>26.1</c:v>
                </c:pt>
                <c:pt idx="5">
                  <c:v>25.5</c:v>
                </c:pt>
                <c:pt idx="6">
                  <c:v>25</c:v>
                </c:pt>
                <c:pt idx="7">
                  <c:v>20.100000000000001</c:v>
                </c:pt>
                <c:pt idx="8">
                  <c:v>16.7</c:v>
                </c:pt>
                <c:pt idx="9">
                  <c:v>14.6</c:v>
                </c:pt>
                <c:pt idx="10">
                  <c:v>4.4000000000000004</c:v>
                </c:pt>
                <c:pt idx="11">
                  <c:v>1.2</c:v>
                </c:pt>
              </c:numCache>
            </c:numRef>
          </c:val>
          <c:extLst>
            <c:ext xmlns:c16="http://schemas.microsoft.com/office/drawing/2014/chart" uri="{C3380CC4-5D6E-409C-BE32-E72D297353CC}">
              <c16:uniqueId val="{00000000-065F-4BB8-B238-7D5402A37D23}"/>
            </c:ext>
          </c:extLst>
        </c:ser>
        <c:dLbls>
          <c:showLegendKey val="0"/>
          <c:showVal val="0"/>
          <c:showCatName val="0"/>
          <c:showSerName val="0"/>
          <c:showPercent val="0"/>
          <c:showBubbleSize val="0"/>
        </c:dLbls>
        <c:gapWidth val="70"/>
        <c:axId val="334593024"/>
        <c:axId val="334607104"/>
      </c:barChart>
      <c:scatterChart>
        <c:scatterStyle val="smoothMarker"/>
        <c:varyColors val="0"/>
        <c:ser>
          <c:idx val="1"/>
          <c:order val="1"/>
          <c:tx>
            <c:strRef>
              <c:f>'MSM Px coverage'!$D$30</c:f>
              <c:strCache>
                <c:ptCount val="1"/>
                <c:pt idx="0">
                  <c:v>t</c:v>
                </c:pt>
              </c:strCache>
            </c:strRef>
          </c:tx>
          <c:spPr>
            <a:ln>
              <a:solidFill>
                <a:srgbClr val="E31837"/>
              </a:solidFill>
              <a:prstDash val="dash"/>
            </a:ln>
          </c:spPr>
          <c:marker>
            <c:symbol val="none"/>
          </c:marker>
          <c:xVal>
            <c:numRef>
              <c:f>'MSM Px coverage'!$C$31:$C$32</c:f>
              <c:numCache>
                <c:formatCode>General</c:formatCode>
                <c:ptCount val="2"/>
                <c:pt idx="0">
                  <c:v>0</c:v>
                </c:pt>
                <c:pt idx="1">
                  <c:v>1</c:v>
                </c:pt>
              </c:numCache>
            </c:numRef>
          </c:xVal>
          <c:yVal>
            <c:numRef>
              <c:f>'MSM Px coverage'!$D$31:$D$32</c:f>
              <c:numCache>
                <c:formatCode>General</c:formatCode>
                <c:ptCount val="2"/>
                <c:pt idx="0">
                  <c:v>90</c:v>
                </c:pt>
                <c:pt idx="1">
                  <c:v>90</c:v>
                </c:pt>
              </c:numCache>
            </c:numRef>
          </c:yVal>
          <c:smooth val="1"/>
          <c:extLst>
            <c:ext xmlns:c16="http://schemas.microsoft.com/office/drawing/2014/chart" uri="{C3380CC4-5D6E-409C-BE32-E72D297353CC}">
              <c16:uniqueId val="{00000000-1AC5-4968-8CF6-469C9C533E6F}"/>
            </c:ext>
          </c:extLst>
        </c:ser>
        <c:dLbls>
          <c:showLegendKey val="0"/>
          <c:showVal val="0"/>
          <c:showCatName val="0"/>
          <c:showSerName val="0"/>
          <c:showPercent val="0"/>
          <c:showBubbleSize val="0"/>
        </c:dLbls>
        <c:axId val="334610816"/>
        <c:axId val="334609024"/>
      </c:scatterChart>
      <c:catAx>
        <c:axId val="3345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334607104"/>
        <c:crosses val="autoZero"/>
        <c:auto val="1"/>
        <c:lblAlgn val="ctr"/>
        <c:lblOffset val="100"/>
        <c:noMultiLvlLbl val="0"/>
      </c:catAx>
      <c:valAx>
        <c:axId val="334607104"/>
        <c:scaling>
          <c:orientation val="minMax"/>
          <c:max val="100"/>
          <c:min val="0"/>
        </c:scaling>
        <c:delete val="0"/>
        <c:axPos val="l"/>
        <c:title>
          <c:tx>
            <c:rich>
              <a:bodyPr rot="0"/>
              <a:lstStyle/>
              <a:p>
                <a:pPr>
                  <a:defRPr/>
                </a:pPr>
                <a:r>
                  <a:rPr lang="en-US"/>
                  <a:t>%</a:t>
                </a:r>
              </a:p>
            </c:rich>
          </c:tx>
          <c:layout>
            <c:manualLayout>
              <c:xMode val="edge"/>
              <c:yMode val="edge"/>
              <c:x val="1.3427016591956803E-2"/>
              <c:y val="1.9858298845809304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334593024"/>
        <c:crosses val="autoZero"/>
        <c:crossBetween val="between"/>
        <c:majorUnit val="10"/>
      </c:valAx>
      <c:valAx>
        <c:axId val="334609024"/>
        <c:scaling>
          <c:orientation val="minMax"/>
          <c:max val="100"/>
          <c:min val="0"/>
        </c:scaling>
        <c:delete val="1"/>
        <c:axPos val="r"/>
        <c:numFmt formatCode="General" sourceLinked="1"/>
        <c:majorTickMark val="out"/>
        <c:minorTickMark val="none"/>
        <c:tickLblPos val="nextTo"/>
        <c:crossAx val="334610816"/>
        <c:crosses val="max"/>
        <c:crossBetween val="midCat"/>
        <c:majorUnit val="10"/>
      </c:valAx>
      <c:valAx>
        <c:axId val="334610816"/>
        <c:scaling>
          <c:orientation val="minMax"/>
          <c:max val="1"/>
          <c:min val="0"/>
        </c:scaling>
        <c:delete val="1"/>
        <c:axPos val="t"/>
        <c:numFmt formatCode="General" sourceLinked="1"/>
        <c:majorTickMark val="out"/>
        <c:minorTickMark val="none"/>
        <c:tickLblPos val="nextTo"/>
        <c:crossAx val="334609024"/>
        <c:crosses val="max"/>
        <c:crossBetween val="midCat"/>
        <c:majorUnit val="0.2"/>
      </c:valAx>
      <c:spPr>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85232051403509E-2"/>
          <c:y val="3.9430992856290023E-2"/>
          <c:w val="0.92022720549563486"/>
          <c:h val="0.37762996546228284"/>
        </c:manualLayout>
      </c:layout>
      <c:barChart>
        <c:barDir val="col"/>
        <c:grouping val="clustered"/>
        <c:varyColors val="0"/>
        <c:ser>
          <c:idx val="0"/>
          <c:order val="0"/>
          <c:spPr>
            <a:solidFill>
              <a:srgbClr val="00A99A"/>
            </a:solidFill>
            <a:ln>
              <a:noFill/>
            </a:ln>
          </c:spPr>
          <c:invertIfNegative val="0"/>
          <c:dPt>
            <c:idx val="1"/>
            <c:invertIfNegative val="0"/>
            <c:bubble3D val="0"/>
            <c:extLst>
              <c:ext xmlns:c16="http://schemas.microsoft.com/office/drawing/2014/chart" uri="{C3380CC4-5D6E-409C-BE32-E72D297353CC}">
                <c16:uniqueId val="{00000000-5A6B-4A46-BECE-1E4C4FEE1B3C}"/>
              </c:ext>
            </c:extLst>
          </c:dPt>
          <c:dPt>
            <c:idx val="2"/>
            <c:invertIfNegative val="0"/>
            <c:bubble3D val="0"/>
            <c:extLst>
              <c:ext xmlns:c16="http://schemas.microsoft.com/office/drawing/2014/chart" uri="{C3380CC4-5D6E-409C-BE32-E72D297353CC}">
                <c16:uniqueId val="{00000001-5A6B-4A46-BECE-1E4C4FEE1B3C}"/>
              </c:ext>
            </c:extLst>
          </c:dPt>
          <c:dPt>
            <c:idx val="3"/>
            <c:invertIfNegative val="0"/>
            <c:bubble3D val="0"/>
            <c:extLst>
              <c:ext xmlns:c16="http://schemas.microsoft.com/office/drawing/2014/chart" uri="{C3380CC4-5D6E-409C-BE32-E72D297353CC}">
                <c16:uniqueId val="{00000002-5A6B-4A46-BECE-1E4C4FEE1B3C}"/>
              </c:ext>
            </c:extLst>
          </c:dPt>
          <c:dPt>
            <c:idx val="4"/>
            <c:invertIfNegative val="0"/>
            <c:bubble3D val="0"/>
            <c:extLst>
              <c:ext xmlns:c16="http://schemas.microsoft.com/office/drawing/2014/chart" uri="{C3380CC4-5D6E-409C-BE32-E72D297353CC}">
                <c16:uniqueId val="{00000003-5A6B-4A46-BECE-1E4C4FEE1B3C}"/>
              </c:ext>
            </c:extLst>
          </c:dPt>
          <c:dPt>
            <c:idx val="5"/>
            <c:invertIfNegative val="0"/>
            <c:bubble3D val="0"/>
            <c:extLst>
              <c:ext xmlns:c16="http://schemas.microsoft.com/office/drawing/2014/chart" uri="{C3380CC4-5D6E-409C-BE32-E72D297353CC}">
                <c16:uniqueId val="{00000004-5A6B-4A46-BECE-1E4C4FEE1B3C}"/>
              </c:ext>
            </c:extLst>
          </c:dPt>
          <c:dPt>
            <c:idx val="6"/>
            <c:invertIfNegative val="0"/>
            <c:bubble3D val="0"/>
            <c:extLst>
              <c:ext xmlns:c16="http://schemas.microsoft.com/office/drawing/2014/chart" uri="{C3380CC4-5D6E-409C-BE32-E72D297353CC}">
                <c16:uniqueId val="{00000005-5A6B-4A46-BECE-1E4C4FEE1B3C}"/>
              </c:ext>
            </c:extLst>
          </c:dPt>
          <c:dPt>
            <c:idx val="7"/>
            <c:invertIfNegative val="0"/>
            <c:bubble3D val="0"/>
            <c:extLst>
              <c:ext xmlns:c16="http://schemas.microsoft.com/office/drawing/2014/chart" uri="{C3380CC4-5D6E-409C-BE32-E72D297353CC}">
                <c16:uniqueId val="{00000006-5A6B-4A46-BECE-1E4C4FEE1B3C}"/>
              </c:ext>
            </c:extLst>
          </c:dPt>
          <c:dPt>
            <c:idx val="8"/>
            <c:invertIfNegative val="0"/>
            <c:bubble3D val="0"/>
            <c:extLst>
              <c:ext xmlns:c16="http://schemas.microsoft.com/office/drawing/2014/chart" uri="{C3380CC4-5D6E-409C-BE32-E72D297353CC}">
                <c16:uniqueId val="{00000007-5A6B-4A46-BECE-1E4C4FEE1B3C}"/>
              </c:ext>
            </c:extLst>
          </c:dPt>
          <c:dPt>
            <c:idx val="9"/>
            <c:invertIfNegative val="0"/>
            <c:bubble3D val="0"/>
            <c:extLst>
              <c:ext xmlns:c16="http://schemas.microsoft.com/office/drawing/2014/chart" uri="{C3380CC4-5D6E-409C-BE32-E72D297353CC}">
                <c16:uniqueId val="{00000008-5A6B-4A46-BECE-1E4C4FEE1B3C}"/>
              </c:ext>
            </c:extLst>
          </c:dPt>
          <c:dPt>
            <c:idx val="15"/>
            <c:invertIfNegative val="0"/>
            <c:bubble3D val="0"/>
            <c:extLst>
              <c:ext xmlns:c16="http://schemas.microsoft.com/office/drawing/2014/chart" uri="{C3380CC4-5D6E-409C-BE32-E72D297353CC}">
                <c16:uniqueId val="{00000009-5A6B-4A46-BECE-1E4C4FEE1B3C}"/>
              </c:ext>
            </c:extLst>
          </c:dPt>
          <c:dPt>
            <c:idx val="16"/>
            <c:invertIfNegative val="0"/>
            <c:bubble3D val="0"/>
            <c:extLst>
              <c:ext xmlns:c16="http://schemas.microsoft.com/office/drawing/2014/chart" uri="{C3380CC4-5D6E-409C-BE32-E72D297353CC}">
                <c16:uniqueId val="{0000000A-5A6B-4A46-BECE-1E4C4FEE1B3C}"/>
              </c:ext>
            </c:extLst>
          </c:dPt>
          <c:dPt>
            <c:idx val="17"/>
            <c:invertIfNegative val="0"/>
            <c:bubble3D val="0"/>
            <c:extLst>
              <c:ext xmlns:c16="http://schemas.microsoft.com/office/drawing/2014/chart" uri="{C3380CC4-5D6E-409C-BE32-E72D297353CC}">
                <c16:uniqueId val="{0000000B-5A6B-4A46-BECE-1E4C4FEE1B3C}"/>
              </c:ext>
            </c:extLst>
          </c:dPt>
          <c:dPt>
            <c:idx val="18"/>
            <c:invertIfNegative val="0"/>
            <c:bubble3D val="0"/>
            <c:extLst>
              <c:ext xmlns:c16="http://schemas.microsoft.com/office/drawing/2014/chart" uri="{C3380CC4-5D6E-409C-BE32-E72D297353CC}">
                <c16:uniqueId val="{0000000C-5A6B-4A46-BECE-1E4C4FEE1B3C}"/>
              </c:ext>
            </c:extLst>
          </c:dPt>
          <c:dPt>
            <c:idx val="19"/>
            <c:invertIfNegative val="0"/>
            <c:bubble3D val="0"/>
            <c:extLst>
              <c:ext xmlns:c16="http://schemas.microsoft.com/office/drawing/2014/chart" uri="{C3380CC4-5D6E-409C-BE32-E72D297353CC}">
                <c16:uniqueId val="{0000000D-5A6B-4A46-BECE-1E4C4FEE1B3C}"/>
              </c:ext>
            </c:extLst>
          </c:dPt>
          <c:dPt>
            <c:idx val="20"/>
            <c:invertIfNegative val="0"/>
            <c:bubble3D val="0"/>
            <c:extLst>
              <c:ext xmlns:c16="http://schemas.microsoft.com/office/drawing/2014/chart" uri="{C3380CC4-5D6E-409C-BE32-E72D297353CC}">
                <c16:uniqueId val="{0000000E-5A6B-4A46-BECE-1E4C4FEE1B3C}"/>
              </c:ext>
            </c:extLst>
          </c:dPt>
          <c:dPt>
            <c:idx val="21"/>
            <c:invertIfNegative val="0"/>
            <c:bubble3D val="0"/>
            <c:extLst>
              <c:ext xmlns:c16="http://schemas.microsoft.com/office/drawing/2014/chart" uri="{C3380CC4-5D6E-409C-BE32-E72D297353CC}">
                <c16:uniqueId val="{0000000F-5A6B-4A46-BECE-1E4C4FEE1B3C}"/>
              </c:ext>
            </c:extLst>
          </c:dPt>
          <c:dLbls>
            <c:dLbl>
              <c:idx val="8"/>
              <c:numFmt formatCode="#,##0.0" sourceLinked="0"/>
              <c:spPr/>
              <c:txPr>
                <a:bodyPr/>
                <a:lstStyle/>
                <a:p>
                  <a:pPr>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5A6B-4A46-BECE-1E4C4FEE1B3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region'!$B$2:$C$24</c:f>
              <c:multiLvlStrCache>
                <c:ptCount val="23"/>
                <c:lvl>
                  <c:pt idx="0">
                    <c:v>Bangladesh (2015) </c:v>
                  </c:pt>
                  <c:pt idx="1">
                    <c:v>Sri Lanka (2018)</c:v>
                  </c:pt>
                  <c:pt idx="2">
                    <c:v>Afghanistan (2012)</c:v>
                  </c:pt>
                  <c:pt idx="3">
                    <c:v>India (2016-17)</c:v>
                  </c:pt>
                  <c:pt idx="4">
                    <c:v>Nepal (2017) *</c:v>
                  </c:pt>
                  <c:pt idx="5">
                    <c:v>Pakistan (2016-17) </c:v>
                  </c:pt>
                  <c:pt idx="6">
                    <c:v>Fiji (2012)</c:v>
                  </c:pt>
                  <c:pt idx="7">
                    <c:v>PNG (2016-17)</c:v>
                  </c:pt>
                  <c:pt idx="8">
                    <c:v>Australia (2018)</c:v>
                  </c:pt>
                  <c:pt idx="9">
                    <c:v>Rep. of Korea (2011)</c:v>
                  </c:pt>
                  <c:pt idx="10">
                    <c:v>Japan (2015)</c:v>
                  </c:pt>
                  <c:pt idx="11">
                    <c:v>China (2020)</c:v>
                  </c:pt>
                  <c:pt idx="12">
                    <c:v>Mongolia (2019)</c:v>
                  </c:pt>
                  <c:pt idx="13">
                    <c:v>Timor-Leste (2018-19) **</c:v>
                  </c:pt>
                  <c:pt idx="14">
                    <c:v>Singapore (2019)</c:v>
                  </c:pt>
                  <c:pt idx="15">
                    <c:v>Cambodia (2019)</c:v>
                  </c:pt>
                  <c:pt idx="16">
                    <c:v>Lao PDR (2020)</c:v>
                  </c:pt>
                  <c:pt idx="17">
                    <c:v>Philippines (2018)</c:v>
                  </c:pt>
                  <c:pt idx="18">
                    <c:v>Thailand (2020) ##</c:v>
                  </c:pt>
                  <c:pt idx="19">
                    <c:v>Myanmar (2019)</c:v>
                  </c:pt>
                  <c:pt idx="20">
                    <c:v>Viet Nam (2020)</c:v>
                  </c:pt>
                  <c:pt idx="21">
                    <c:v>Indonesia (2018-19)</c:v>
                  </c:pt>
                  <c:pt idx="22">
                    <c:v>Malaysia (2017)</c:v>
                  </c:pt>
                </c:lvl>
                <c:lvl>
                  <c:pt idx="0">
                    <c:v>South Asia</c:v>
                  </c:pt>
                  <c:pt idx="6">
                    <c:v>Pacific</c:v>
                  </c:pt>
                  <c:pt idx="9">
                    <c:v>East Asia</c:v>
                  </c:pt>
                  <c:pt idx="13">
                    <c:v>South-East Asia</c:v>
                  </c:pt>
                </c:lvl>
              </c:multiLvlStrCache>
            </c:multiLvlStrRef>
          </c:cat>
          <c:val>
            <c:numRef>
              <c:f>'HIV prev MSM by region'!$D$2:$D$24</c:f>
              <c:numCache>
                <c:formatCode>General</c:formatCode>
                <c:ptCount val="23"/>
                <c:pt idx="0">
                  <c:v>0.2</c:v>
                </c:pt>
                <c:pt idx="1">
                  <c:v>0.2</c:v>
                </c:pt>
                <c:pt idx="2" formatCode="0.0">
                  <c:v>0.48</c:v>
                </c:pt>
                <c:pt idx="3">
                  <c:v>2.7</c:v>
                </c:pt>
                <c:pt idx="4">
                  <c:v>5</c:v>
                </c:pt>
                <c:pt idx="5">
                  <c:v>5.4</c:v>
                </c:pt>
              </c:numCache>
            </c:numRef>
          </c:val>
          <c:extLst>
            <c:ext xmlns:c16="http://schemas.microsoft.com/office/drawing/2014/chart" uri="{C3380CC4-5D6E-409C-BE32-E72D297353CC}">
              <c16:uniqueId val="{00000010-5A6B-4A46-BECE-1E4C4FEE1B3C}"/>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region'!$B$2:$C$24</c:f>
              <c:multiLvlStrCache>
                <c:ptCount val="23"/>
                <c:lvl>
                  <c:pt idx="0">
                    <c:v>Bangladesh (2015) </c:v>
                  </c:pt>
                  <c:pt idx="1">
                    <c:v>Sri Lanka (2018)</c:v>
                  </c:pt>
                  <c:pt idx="2">
                    <c:v>Afghanistan (2012)</c:v>
                  </c:pt>
                  <c:pt idx="3">
                    <c:v>India (2016-17)</c:v>
                  </c:pt>
                  <c:pt idx="4">
                    <c:v>Nepal (2017) *</c:v>
                  </c:pt>
                  <c:pt idx="5">
                    <c:v>Pakistan (2016-17) </c:v>
                  </c:pt>
                  <c:pt idx="6">
                    <c:v>Fiji (2012)</c:v>
                  </c:pt>
                  <c:pt idx="7">
                    <c:v>PNG (2016-17)</c:v>
                  </c:pt>
                  <c:pt idx="8">
                    <c:v>Australia (2018)</c:v>
                  </c:pt>
                  <c:pt idx="9">
                    <c:v>Rep. of Korea (2011)</c:v>
                  </c:pt>
                  <c:pt idx="10">
                    <c:v>Japan (2015)</c:v>
                  </c:pt>
                  <c:pt idx="11">
                    <c:v>China (2020)</c:v>
                  </c:pt>
                  <c:pt idx="12">
                    <c:v>Mongolia (2019)</c:v>
                  </c:pt>
                  <c:pt idx="13">
                    <c:v>Timor-Leste (2018-19) **</c:v>
                  </c:pt>
                  <c:pt idx="14">
                    <c:v>Singapore (2019)</c:v>
                  </c:pt>
                  <c:pt idx="15">
                    <c:v>Cambodia (2019)</c:v>
                  </c:pt>
                  <c:pt idx="16">
                    <c:v>Lao PDR (2020)</c:v>
                  </c:pt>
                  <c:pt idx="17">
                    <c:v>Philippines (2018)</c:v>
                  </c:pt>
                  <c:pt idx="18">
                    <c:v>Thailand (2020) ##</c:v>
                  </c:pt>
                  <c:pt idx="19">
                    <c:v>Myanmar (2019)</c:v>
                  </c:pt>
                  <c:pt idx="20">
                    <c:v>Viet Nam (2020)</c:v>
                  </c:pt>
                  <c:pt idx="21">
                    <c:v>Indonesia (2018-19)</c:v>
                  </c:pt>
                  <c:pt idx="22">
                    <c:v>Malaysia (2017)</c:v>
                  </c:pt>
                </c:lvl>
                <c:lvl>
                  <c:pt idx="0">
                    <c:v>South Asia</c:v>
                  </c:pt>
                  <c:pt idx="6">
                    <c:v>Pacific</c:v>
                  </c:pt>
                  <c:pt idx="9">
                    <c:v>East Asia</c:v>
                  </c:pt>
                  <c:pt idx="13">
                    <c:v>South-East Asia</c:v>
                  </c:pt>
                </c:lvl>
              </c:multiLvlStrCache>
            </c:multiLvlStrRef>
          </c:cat>
          <c:val>
            <c:numRef>
              <c:f>'HIV prev MSM by region'!$E$2:$E$24</c:f>
              <c:numCache>
                <c:formatCode>General</c:formatCode>
                <c:ptCount val="23"/>
                <c:pt idx="6">
                  <c:v>0.5</c:v>
                </c:pt>
                <c:pt idx="7">
                  <c:v>7.7</c:v>
                </c:pt>
                <c:pt idx="8">
                  <c:v>8.1</c:v>
                </c:pt>
              </c:numCache>
            </c:numRef>
          </c:val>
          <c:extLst>
            <c:ext xmlns:c16="http://schemas.microsoft.com/office/drawing/2014/chart" uri="{C3380CC4-5D6E-409C-BE32-E72D297353CC}">
              <c16:uniqueId val="{00000011-5A6B-4A46-BECE-1E4C4FEE1B3C}"/>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region'!$B$2:$C$24</c:f>
              <c:multiLvlStrCache>
                <c:ptCount val="23"/>
                <c:lvl>
                  <c:pt idx="0">
                    <c:v>Bangladesh (2015) </c:v>
                  </c:pt>
                  <c:pt idx="1">
                    <c:v>Sri Lanka (2018)</c:v>
                  </c:pt>
                  <c:pt idx="2">
                    <c:v>Afghanistan (2012)</c:v>
                  </c:pt>
                  <c:pt idx="3">
                    <c:v>India (2016-17)</c:v>
                  </c:pt>
                  <c:pt idx="4">
                    <c:v>Nepal (2017) *</c:v>
                  </c:pt>
                  <c:pt idx="5">
                    <c:v>Pakistan (2016-17) </c:v>
                  </c:pt>
                  <c:pt idx="6">
                    <c:v>Fiji (2012)</c:v>
                  </c:pt>
                  <c:pt idx="7">
                    <c:v>PNG (2016-17)</c:v>
                  </c:pt>
                  <c:pt idx="8">
                    <c:v>Australia (2018)</c:v>
                  </c:pt>
                  <c:pt idx="9">
                    <c:v>Rep. of Korea (2011)</c:v>
                  </c:pt>
                  <c:pt idx="10">
                    <c:v>Japan (2015)</c:v>
                  </c:pt>
                  <c:pt idx="11">
                    <c:v>China (2020)</c:v>
                  </c:pt>
                  <c:pt idx="12">
                    <c:v>Mongolia (2019)</c:v>
                  </c:pt>
                  <c:pt idx="13">
                    <c:v>Timor-Leste (2018-19) **</c:v>
                  </c:pt>
                  <c:pt idx="14">
                    <c:v>Singapore (2019)</c:v>
                  </c:pt>
                  <c:pt idx="15">
                    <c:v>Cambodia (2019)</c:v>
                  </c:pt>
                  <c:pt idx="16">
                    <c:v>Lao PDR (2020)</c:v>
                  </c:pt>
                  <c:pt idx="17">
                    <c:v>Philippines (2018)</c:v>
                  </c:pt>
                  <c:pt idx="18">
                    <c:v>Thailand (2020) ##</c:v>
                  </c:pt>
                  <c:pt idx="19">
                    <c:v>Myanmar (2019)</c:v>
                  </c:pt>
                  <c:pt idx="20">
                    <c:v>Viet Nam (2020)</c:v>
                  </c:pt>
                  <c:pt idx="21">
                    <c:v>Indonesia (2018-19)</c:v>
                  </c:pt>
                  <c:pt idx="22">
                    <c:v>Malaysia (2017)</c:v>
                  </c:pt>
                </c:lvl>
                <c:lvl>
                  <c:pt idx="0">
                    <c:v>South Asia</c:v>
                  </c:pt>
                  <c:pt idx="6">
                    <c:v>Pacific</c:v>
                  </c:pt>
                  <c:pt idx="9">
                    <c:v>East Asia</c:v>
                  </c:pt>
                  <c:pt idx="13">
                    <c:v>South-East Asia</c:v>
                  </c:pt>
                </c:lvl>
              </c:multiLvlStrCache>
            </c:multiLvlStrRef>
          </c:cat>
          <c:val>
            <c:numRef>
              <c:f>'HIV prev MSM by region'!$F$2:$F$24</c:f>
              <c:numCache>
                <c:formatCode>General</c:formatCode>
                <c:ptCount val="23"/>
                <c:pt idx="9">
                  <c:v>3</c:v>
                </c:pt>
                <c:pt idx="10">
                  <c:v>4.8</c:v>
                </c:pt>
                <c:pt idx="11">
                  <c:v>6</c:v>
                </c:pt>
                <c:pt idx="12">
                  <c:v>7.7</c:v>
                </c:pt>
              </c:numCache>
            </c:numRef>
          </c:val>
          <c:extLst>
            <c:ext xmlns:c16="http://schemas.microsoft.com/office/drawing/2014/chart" uri="{C3380CC4-5D6E-409C-BE32-E72D297353CC}">
              <c16:uniqueId val="{00000012-5A6B-4A46-BECE-1E4C4FEE1B3C}"/>
            </c:ext>
          </c:extLst>
        </c:ser>
        <c:ser>
          <c:idx val="3"/>
          <c:order val="3"/>
          <c:spPr>
            <a:solidFill>
              <a:srgbClr val="F26B73"/>
            </a:solidFill>
            <a:ln>
              <a:noFill/>
            </a:ln>
          </c:spPr>
          <c:invertIfNegative val="0"/>
          <c:dLbls>
            <c:dLbl>
              <c:idx val="17"/>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11-7AFF-465A-9565-1D5BA369C4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region'!$B$2:$C$24</c:f>
              <c:multiLvlStrCache>
                <c:ptCount val="23"/>
                <c:lvl>
                  <c:pt idx="0">
                    <c:v>Bangladesh (2015) </c:v>
                  </c:pt>
                  <c:pt idx="1">
                    <c:v>Sri Lanka (2018)</c:v>
                  </c:pt>
                  <c:pt idx="2">
                    <c:v>Afghanistan (2012)</c:v>
                  </c:pt>
                  <c:pt idx="3">
                    <c:v>India (2016-17)</c:v>
                  </c:pt>
                  <c:pt idx="4">
                    <c:v>Nepal (2017) *</c:v>
                  </c:pt>
                  <c:pt idx="5">
                    <c:v>Pakistan (2016-17) </c:v>
                  </c:pt>
                  <c:pt idx="6">
                    <c:v>Fiji (2012)</c:v>
                  </c:pt>
                  <c:pt idx="7">
                    <c:v>PNG (2016-17)</c:v>
                  </c:pt>
                  <c:pt idx="8">
                    <c:v>Australia (2018)</c:v>
                  </c:pt>
                  <c:pt idx="9">
                    <c:v>Rep. of Korea (2011)</c:v>
                  </c:pt>
                  <c:pt idx="10">
                    <c:v>Japan (2015)</c:v>
                  </c:pt>
                  <c:pt idx="11">
                    <c:v>China (2020)</c:v>
                  </c:pt>
                  <c:pt idx="12">
                    <c:v>Mongolia (2019)</c:v>
                  </c:pt>
                  <c:pt idx="13">
                    <c:v>Timor-Leste (2018-19) **</c:v>
                  </c:pt>
                  <c:pt idx="14">
                    <c:v>Singapore (2019)</c:v>
                  </c:pt>
                  <c:pt idx="15">
                    <c:v>Cambodia (2019)</c:v>
                  </c:pt>
                  <c:pt idx="16">
                    <c:v>Lao PDR (2020)</c:v>
                  </c:pt>
                  <c:pt idx="17">
                    <c:v>Philippines (2018)</c:v>
                  </c:pt>
                  <c:pt idx="18">
                    <c:v>Thailand (2020) ##</c:v>
                  </c:pt>
                  <c:pt idx="19">
                    <c:v>Myanmar (2019)</c:v>
                  </c:pt>
                  <c:pt idx="20">
                    <c:v>Viet Nam (2020)</c:v>
                  </c:pt>
                  <c:pt idx="21">
                    <c:v>Indonesia (2018-19)</c:v>
                  </c:pt>
                  <c:pt idx="22">
                    <c:v>Malaysia (2017)</c:v>
                  </c:pt>
                </c:lvl>
                <c:lvl>
                  <c:pt idx="0">
                    <c:v>South Asia</c:v>
                  </c:pt>
                  <c:pt idx="6">
                    <c:v>Pacific</c:v>
                  </c:pt>
                  <c:pt idx="9">
                    <c:v>East Asia</c:v>
                  </c:pt>
                  <c:pt idx="13">
                    <c:v>South-East Asia</c:v>
                  </c:pt>
                </c:lvl>
              </c:multiLvlStrCache>
            </c:multiLvlStrRef>
          </c:cat>
          <c:val>
            <c:numRef>
              <c:f>'HIV prev MSM by region'!$G$2:$G$24</c:f>
              <c:numCache>
                <c:formatCode>General</c:formatCode>
                <c:ptCount val="23"/>
                <c:pt idx="13">
                  <c:v>1.4</c:v>
                </c:pt>
                <c:pt idx="14" formatCode="0.0">
                  <c:v>2.4</c:v>
                </c:pt>
                <c:pt idx="15">
                  <c:v>4</c:v>
                </c:pt>
                <c:pt idx="16">
                  <c:v>4.0999999999999996</c:v>
                </c:pt>
                <c:pt idx="17" formatCode="0.0">
                  <c:v>4.95</c:v>
                </c:pt>
                <c:pt idx="18">
                  <c:v>7.3</c:v>
                </c:pt>
                <c:pt idx="19" formatCode="0.0">
                  <c:v>8.7899999999999991</c:v>
                </c:pt>
                <c:pt idx="20">
                  <c:v>13.3</c:v>
                </c:pt>
                <c:pt idx="21">
                  <c:v>17.899999999999999</c:v>
                </c:pt>
                <c:pt idx="22" formatCode="0.0">
                  <c:v>21.6</c:v>
                </c:pt>
              </c:numCache>
            </c:numRef>
          </c:val>
          <c:extLst>
            <c:ext xmlns:c16="http://schemas.microsoft.com/office/drawing/2014/chart" uri="{C3380CC4-5D6E-409C-BE32-E72D297353CC}">
              <c16:uniqueId val="{00000013-5A6B-4A46-BECE-1E4C4FEE1B3C}"/>
            </c:ext>
          </c:extLst>
        </c:ser>
        <c:dLbls>
          <c:showLegendKey val="0"/>
          <c:showVal val="0"/>
          <c:showCatName val="0"/>
          <c:showSerName val="0"/>
          <c:showPercent val="0"/>
          <c:showBubbleSize val="0"/>
        </c:dLbls>
        <c:gapWidth val="40"/>
        <c:overlap val="100"/>
        <c:axId val="171114496"/>
        <c:axId val="171116032"/>
      </c:barChart>
      <c:scatterChart>
        <c:scatterStyle val="lineMarker"/>
        <c:varyColors val="0"/>
        <c:ser>
          <c:idx val="4"/>
          <c:order val="4"/>
          <c:tx>
            <c:strRef>
              <c:f>'HIV prev MSM by region'!$N$1</c:f>
              <c:strCache>
                <c:ptCount val="1"/>
              </c:strCache>
            </c:strRef>
          </c:tx>
          <c:spPr>
            <a:ln w="15875">
              <a:solidFill>
                <a:srgbClr val="E31837"/>
              </a:solidFill>
              <a:prstDash val="dash"/>
            </a:ln>
          </c:spPr>
          <c:marker>
            <c:symbol val="none"/>
          </c:marker>
          <c:xVal>
            <c:numRef>
              <c:f>'HIV prev MSM by region'!$M$2</c:f>
              <c:numCache>
                <c:formatCode>General</c:formatCode>
                <c:ptCount val="1"/>
              </c:numCache>
            </c:numRef>
          </c:xVal>
          <c:yVal>
            <c:numRef>
              <c:f>'HIV prev MSM by region'!$N$2</c:f>
              <c:numCache>
                <c:formatCode>General</c:formatCode>
                <c:ptCount val="1"/>
              </c:numCache>
            </c:numRef>
          </c:yVal>
          <c:smooth val="0"/>
          <c:extLst>
            <c:ext xmlns:c16="http://schemas.microsoft.com/office/drawing/2014/chart" uri="{C3380CC4-5D6E-409C-BE32-E72D297353CC}">
              <c16:uniqueId val="{00000014-5A6B-4A46-BECE-1E4C4FEE1B3C}"/>
            </c:ext>
          </c:extLst>
        </c:ser>
        <c:ser>
          <c:idx val="5"/>
          <c:order val="5"/>
          <c:tx>
            <c:strRef>
              <c:f>'HIV prev MSM by region'!$B$30</c:f>
              <c:strCache>
                <c:ptCount val="1"/>
                <c:pt idx="0">
                  <c:v>t</c:v>
                </c:pt>
              </c:strCache>
            </c:strRef>
          </c:tx>
          <c:spPr>
            <a:ln w="15875">
              <a:solidFill>
                <a:srgbClr val="E31837"/>
              </a:solidFill>
              <a:prstDash val="dash"/>
            </a:ln>
          </c:spPr>
          <c:marker>
            <c:symbol val="none"/>
          </c:marker>
          <c:xVal>
            <c:numRef>
              <c:f>'HIV prev MSM by region'!$A$31:$A$32</c:f>
              <c:numCache>
                <c:formatCode>General</c:formatCode>
                <c:ptCount val="2"/>
                <c:pt idx="0">
                  <c:v>0</c:v>
                </c:pt>
                <c:pt idx="1">
                  <c:v>1</c:v>
                </c:pt>
              </c:numCache>
            </c:numRef>
          </c:xVal>
          <c:yVal>
            <c:numRef>
              <c:f>'HIV prev MSM by region'!$B$31:$B$32</c:f>
              <c:numCache>
                <c:formatCode>General</c:formatCode>
                <c:ptCount val="2"/>
                <c:pt idx="0">
                  <c:v>5</c:v>
                </c:pt>
                <c:pt idx="1">
                  <c:v>5</c:v>
                </c:pt>
              </c:numCache>
            </c:numRef>
          </c:yVal>
          <c:smooth val="0"/>
          <c:extLst>
            <c:ext xmlns:c16="http://schemas.microsoft.com/office/drawing/2014/chart" uri="{C3380CC4-5D6E-409C-BE32-E72D297353CC}">
              <c16:uniqueId val="{00000015-5A6B-4A46-BECE-1E4C4FEE1B3C}"/>
            </c:ext>
          </c:extLst>
        </c:ser>
        <c:dLbls>
          <c:showLegendKey val="0"/>
          <c:showVal val="0"/>
          <c:showCatName val="0"/>
          <c:showSerName val="0"/>
          <c:showPercent val="0"/>
          <c:showBubbleSize val="0"/>
        </c:dLbls>
        <c:axId val="171177088"/>
        <c:axId val="171117952"/>
      </c:scatterChart>
      <c:catAx>
        <c:axId val="171114496"/>
        <c:scaling>
          <c:orientation val="minMax"/>
        </c:scaling>
        <c:delete val="0"/>
        <c:axPos val="b"/>
        <c:numFmt formatCode="General" sourceLinked="0"/>
        <c:majorTickMark val="out"/>
        <c:minorTickMark val="none"/>
        <c:tickLblPos val="nextTo"/>
        <c:crossAx val="171116032"/>
        <c:crosses val="autoZero"/>
        <c:auto val="1"/>
        <c:lblAlgn val="ctr"/>
        <c:lblOffset val="100"/>
        <c:noMultiLvlLbl val="0"/>
      </c:catAx>
      <c:valAx>
        <c:axId val="171116032"/>
        <c:scaling>
          <c:orientation val="minMax"/>
          <c:min val="0"/>
        </c:scaling>
        <c:delete val="0"/>
        <c:axPos val="l"/>
        <c:title>
          <c:tx>
            <c:rich>
              <a:bodyPr rot="0" vert="horz"/>
              <a:lstStyle/>
              <a:p>
                <a:pPr>
                  <a:defRPr/>
                </a:pPr>
                <a:r>
                  <a:rPr lang="en-US"/>
                  <a:t>%</a:t>
                </a:r>
              </a:p>
            </c:rich>
          </c:tx>
          <c:layout>
            <c:manualLayout>
              <c:xMode val="edge"/>
              <c:yMode val="edge"/>
              <c:x val="0"/>
              <c:y val="1.6689951596369913E-2"/>
            </c:manualLayout>
          </c:layout>
          <c:overlay val="0"/>
        </c:title>
        <c:numFmt formatCode="General" sourceLinked="1"/>
        <c:majorTickMark val="out"/>
        <c:minorTickMark val="none"/>
        <c:tickLblPos val="nextTo"/>
        <c:crossAx val="171114496"/>
        <c:crosses val="autoZero"/>
        <c:crossBetween val="between"/>
        <c:majorUnit val="5"/>
      </c:valAx>
      <c:valAx>
        <c:axId val="171117952"/>
        <c:scaling>
          <c:orientation val="minMax"/>
          <c:max val="20"/>
          <c:min val="0"/>
        </c:scaling>
        <c:delete val="1"/>
        <c:axPos val="r"/>
        <c:numFmt formatCode="General" sourceLinked="1"/>
        <c:majorTickMark val="out"/>
        <c:minorTickMark val="none"/>
        <c:tickLblPos val="nextTo"/>
        <c:crossAx val="171177088"/>
        <c:crosses val="max"/>
        <c:crossBetween val="midCat"/>
        <c:majorUnit val="5"/>
      </c:valAx>
      <c:valAx>
        <c:axId val="171177088"/>
        <c:scaling>
          <c:orientation val="minMax"/>
          <c:max val="1"/>
          <c:min val="0"/>
        </c:scaling>
        <c:delete val="1"/>
        <c:axPos val="t"/>
        <c:numFmt formatCode="General" sourceLinked="1"/>
        <c:majorTickMark val="out"/>
        <c:minorTickMark val="none"/>
        <c:tickLblPos val="nextTo"/>
        <c:crossAx val="171117952"/>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30928691012536"/>
          <c:y val="2.3687290982783479E-2"/>
          <c:w val="0.86669071308987466"/>
          <c:h val="0.50245620108592648"/>
        </c:manualLayout>
      </c:layout>
      <c:barChart>
        <c:barDir val="col"/>
        <c:grouping val="clustered"/>
        <c:varyColors val="0"/>
        <c:ser>
          <c:idx val="0"/>
          <c:order val="0"/>
          <c:spPr>
            <a:solidFill>
              <a:srgbClr val="F78E1E"/>
            </a:solidFill>
            <a:ln>
              <a:noFill/>
            </a:ln>
          </c:spPr>
          <c:invertIfNegative val="0"/>
          <c:dPt>
            <c:idx val="8"/>
            <c:invertIfNegative val="0"/>
            <c:bubble3D val="0"/>
            <c:extLst>
              <c:ext xmlns:c16="http://schemas.microsoft.com/office/drawing/2014/chart" uri="{C3380CC4-5D6E-409C-BE32-E72D297353CC}">
                <c16:uniqueId val="{00000000-8FCD-493E-A0DD-110C4EA3E080}"/>
              </c:ext>
            </c:extLst>
          </c:dPt>
          <c:dLbls>
            <c:dLbl>
              <c:idx val="10"/>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B31-4159-B65F-010DAC7C926B}"/>
                </c:ext>
              </c:extLst>
            </c:dLbl>
            <c:dLbl>
              <c:idx val="13"/>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B31-4159-B65F-010DAC7C926B}"/>
                </c:ext>
              </c:extLst>
            </c:dLbl>
            <c:dLbl>
              <c:idx val="14"/>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B31-4159-B65F-010DAC7C926B}"/>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prev, cities'!$B$4:$B$18</c:f>
              <c:strCache>
                <c:ptCount val="15"/>
                <c:pt idx="0">
                  <c:v>Cambodia, Siem Reap (2014)</c:v>
                </c:pt>
                <c:pt idx="1">
                  <c:v>Nepal, Terai Districts (2018)</c:v>
                </c:pt>
                <c:pt idx="2">
                  <c:v>Lao PDR, Vientiane (2020)</c:v>
                </c:pt>
                <c:pt idx="3">
                  <c:v>India, Manipur (2016-17)</c:v>
                </c:pt>
                <c:pt idx="4">
                  <c:v>Philippines, Davao (2018)</c:v>
                </c:pt>
                <c:pt idx="5">
                  <c:v>PNG, Port Moresby (2016)</c:v>
                </c:pt>
                <c:pt idx="6">
                  <c:v>Thailand, Bangkok (2020)</c:v>
                </c:pt>
                <c:pt idx="7">
                  <c:v>Pakistan, Karachi (2016-17)</c:v>
                </c:pt>
                <c:pt idx="8">
                  <c:v>Mongolia, Darkhan (2019)</c:v>
                </c:pt>
                <c:pt idx="9">
                  <c:v>China, Chengdu (2013)</c:v>
                </c:pt>
                <c:pt idx="10">
                  <c:v>China, Taiyung City (2013)</c:v>
                </c:pt>
                <c:pt idx="11">
                  <c:v>Viet Nam, Can Tho (2020)</c:v>
                </c:pt>
                <c:pt idx="12">
                  <c:v>Myanmar, Yangon (2019)</c:v>
                </c:pt>
                <c:pt idx="13">
                  <c:v>Indonesia, Manado City (2018-19)</c:v>
                </c:pt>
                <c:pt idx="14">
                  <c:v>Malaysia, Kuala Lumpur (2017)</c:v>
                </c:pt>
              </c:strCache>
            </c:strRef>
          </c:cat>
          <c:val>
            <c:numRef>
              <c:f>'MSM prev, cities'!$C$4:$C$18</c:f>
              <c:numCache>
                <c:formatCode>General</c:formatCode>
                <c:ptCount val="15"/>
                <c:pt idx="0">
                  <c:v>5.9</c:v>
                </c:pt>
                <c:pt idx="1">
                  <c:v>6</c:v>
                </c:pt>
                <c:pt idx="2">
                  <c:v>8</c:v>
                </c:pt>
                <c:pt idx="3">
                  <c:v>8.4</c:v>
                </c:pt>
                <c:pt idx="4">
                  <c:v>8.4</c:v>
                </c:pt>
                <c:pt idx="5">
                  <c:v>8.5</c:v>
                </c:pt>
                <c:pt idx="6">
                  <c:v>8.6</c:v>
                </c:pt>
                <c:pt idx="7">
                  <c:v>9.1999999999999993</c:v>
                </c:pt>
                <c:pt idx="8">
                  <c:v>16.7</c:v>
                </c:pt>
                <c:pt idx="9" formatCode="0.0">
                  <c:v>17.829999999999998</c:v>
                </c:pt>
                <c:pt idx="10">
                  <c:v>18.899999999999999</c:v>
                </c:pt>
                <c:pt idx="11">
                  <c:v>22.7</c:v>
                </c:pt>
                <c:pt idx="12">
                  <c:v>28.35</c:v>
                </c:pt>
                <c:pt idx="13">
                  <c:v>40.200000000000003</c:v>
                </c:pt>
                <c:pt idx="14">
                  <c:v>43.3</c:v>
                </c:pt>
              </c:numCache>
            </c:numRef>
          </c:val>
          <c:extLst>
            <c:ext xmlns:c16="http://schemas.microsoft.com/office/drawing/2014/chart" uri="{C3380CC4-5D6E-409C-BE32-E72D297353CC}">
              <c16:uniqueId val="{00000001-8FCD-493E-A0DD-110C4EA3E080}"/>
            </c:ext>
          </c:extLst>
        </c:ser>
        <c:dLbls>
          <c:dLblPos val="outEnd"/>
          <c:showLegendKey val="0"/>
          <c:showVal val="1"/>
          <c:showCatName val="0"/>
          <c:showSerName val="0"/>
          <c:showPercent val="0"/>
          <c:showBubbleSize val="0"/>
        </c:dLbls>
        <c:gapWidth val="80"/>
        <c:overlap val="30"/>
        <c:axId val="151885696"/>
        <c:axId val="151887232"/>
      </c:barChart>
      <c:scatterChart>
        <c:scatterStyle val="lineMarker"/>
        <c:varyColors val="0"/>
        <c:ser>
          <c:idx val="1"/>
          <c:order val="1"/>
          <c:tx>
            <c:strRef>
              <c:f>'MSM prev, cities'!$S$2</c:f>
              <c:strCache>
                <c:ptCount val="1"/>
                <c:pt idx="0">
                  <c:v>t</c:v>
                </c:pt>
              </c:strCache>
            </c:strRef>
          </c:tx>
          <c:spPr>
            <a:ln w="15875">
              <a:solidFill>
                <a:srgbClr val="E31837"/>
              </a:solidFill>
              <a:prstDash val="dash"/>
            </a:ln>
          </c:spPr>
          <c:marker>
            <c:symbol val="none"/>
          </c:marker>
          <c:xVal>
            <c:numRef>
              <c:f>'MSM prev, cities'!$R$3:$R$4</c:f>
              <c:numCache>
                <c:formatCode>General</c:formatCode>
                <c:ptCount val="2"/>
                <c:pt idx="0">
                  <c:v>0</c:v>
                </c:pt>
                <c:pt idx="1">
                  <c:v>1</c:v>
                </c:pt>
              </c:numCache>
            </c:numRef>
          </c:xVal>
          <c:yVal>
            <c:numRef>
              <c:f>'MSM prev, cities'!$S$3:$S$4</c:f>
              <c:numCache>
                <c:formatCode>General</c:formatCode>
                <c:ptCount val="2"/>
                <c:pt idx="0">
                  <c:v>5</c:v>
                </c:pt>
                <c:pt idx="1">
                  <c:v>5</c:v>
                </c:pt>
              </c:numCache>
            </c:numRef>
          </c:yVal>
          <c:smooth val="0"/>
          <c:extLst>
            <c:ext xmlns:c16="http://schemas.microsoft.com/office/drawing/2014/chart" uri="{C3380CC4-5D6E-409C-BE32-E72D297353CC}">
              <c16:uniqueId val="{00000002-8FCD-493E-A0DD-110C4EA3E080}"/>
            </c:ext>
          </c:extLst>
        </c:ser>
        <c:dLbls>
          <c:showLegendKey val="0"/>
          <c:showVal val="0"/>
          <c:showCatName val="0"/>
          <c:showSerName val="0"/>
          <c:showPercent val="0"/>
          <c:showBubbleSize val="0"/>
        </c:dLbls>
        <c:axId val="151895040"/>
        <c:axId val="151893504"/>
      </c:scatterChart>
      <c:catAx>
        <c:axId val="151885696"/>
        <c:scaling>
          <c:orientation val="minMax"/>
        </c:scaling>
        <c:delete val="0"/>
        <c:axPos val="b"/>
        <c:numFmt formatCode="General" sourceLinked="1"/>
        <c:majorTickMark val="out"/>
        <c:minorTickMark val="none"/>
        <c:tickLblPos val="nextTo"/>
        <c:txPr>
          <a:bodyPr rot="-2700000"/>
          <a:lstStyle/>
          <a:p>
            <a:pPr>
              <a:defRPr/>
            </a:pPr>
            <a:endParaRPr lang="en-US"/>
          </a:p>
        </c:txPr>
        <c:crossAx val="151887232"/>
        <c:crosses val="autoZero"/>
        <c:auto val="1"/>
        <c:lblAlgn val="ctr"/>
        <c:lblOffset val="100"/>
        <c:noMultiLvlLbl val="0"/>
      </c:catAx>
      <c:valAx>
        <c:axId val="151887232"/>
        <c:scaling>
          <c:orientation val="minMax"/>
          <c:min val="0"/>
        </c:scaling>
        <c:delete val="0"/>
        <c:axPos val="l"/>
        <c:title>
          <c:tx>
            <c:rich>
              <a:bodyPr rot="0" vert="horz"/>
              <a:lstStyle/>
              <a:p>
                <a:pPr>
                  <a:defRPr/>
                </a:pPr>
                <a:r>
                  <a:rPr lang="en-GB"/>
                  <a:t>%</a:t>
                </a:r>
              </a:p>
            </c:rich>
          </c:tx>
          <c:layout>
            <c:manualLayout>
              <c:xMode val="edge"/>
              <c:yMode val="edge"/>
              <c:x val="6.4400918967004978E-2"/>
              <c:y val="2.3056916158514743E-3"/>
            </c:manualLayout>
          </c:layout>
          <c:overlay val="0"/>
        </c:title>
        <c:numFmt formatCode="0" sourceLinked="0"/>
        <c:majorTickMark val="out"/>
        <c:minorTickMark val="none"/>
        <c:tickLblPos val="nextTo"/>
        <c:crossAx val="151885696"/>
        <c:crosses val="autoZero"/>
        <c:crossBetween val="between"/>
        <c:majorUnit val="5"/>
      </c:valAx>
      <c:valAx>
        <c:axId val="151893504"/>
        <c:scaling>
          <c:orientation val="minMax"/>
          <c:max val="30"/>
          <c:min val="0"/>
        </c:scaling>
        <c:delete val="1"/>
        <c:axPos val="r"/>
        <c:numFmt formatCode="General" sourceLinked="1"/>
        <c:majorTickMark val="out"/>
        <c:minorTickMark val="none"/>
        <c:tickLblPos val="nextTo"/>
        <c:crossAx val="151895040"/>
        <c:crosses val="max"/>
        <c:crossBetween val="midCat"/>
        <c:majorUnit val="5"/>
      </c:valAx>
      <c:valAx>
        <c:axId val="151895040"/>
        <c:scaling>
          <c:orientation val="minMax"/>
          <c:max val="1"/>
          <c:min val="0"/>
        </c:scaling>
        <c:delete val="1"/>
        <c:axPos val="t"/>
        <c:numFmt formatCode="General" sourceLinked="1"/>
        <c:majorTickMark val="out"/>
        <c:minorTickMark val="none"/>
        <c:tickLblPos val="nextTo"/>
        <c:crossAx val="151893504"/>
        <c:crosses val="max"/>
        <c:crossBetween val="midCat"/>
      </c:valAx>
    </c:plotArea>
    <c:plotVisOnly val="1"/>
    <c:dispBlanksAs val="gap"/>
    <c:showDLblsOverMax val="0"/>
  </c:chart>
  <c:txPr>
    <a:bodyPr/>
    <a:lstStyle/>
    <a:p>
      <a:pPr>
        <a:defRPr sz="13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9112466386241"/>
          <c:y val="8.8750023268368047E-2"/>
          <c:w val="0.85757313973203508"/>
          <c:h val="0.56083114610673668"/>
        </c:manualLayout>
      </c:layout>
      <c:lineChart>
        <c:grouping val="standard"/>
        <c:varyColors val="0"/>
        <c:ser>
          <c:idx val="13"/>
          <c:order val="0"/>
          <c:tx>
            <c:strRef>
              <c:f>'Rising HIV prev (2)'!$A$2</c:f>
              <c:strCache>
                <c:ptCount val="1"/>
                <c:pt idx="0">
                  <c:v>Cambodia, Siem Reap</c:v>
                </c:pt>
              </c:strCache>
            </c:strRef>
          </c:tx>
          <c:spPr>
            <a:ln w="38100">
              <a:solidFill>
                <a:srgbClr val="F78F20"/>
              </a:solidFill>
              <a:prstDash val="solid"/>
            </a:ln>
          </c:spPr>
          <c:marker>
            <c:symbol val="circle"/>
            <c:size val="9"/>
            <c:spPr>
              <a:solidFill>
                <a:srgbClr val="F78F20"/>
              </a:solidFill>
              <a:ln>
                <a:noFill/>
              </a:ln>
            </c:spPr>
          </c:marker>
          <c:dLbls>
            <c:dLbl>
              <c:idx val="7"/>
              <c:layout>
                <c:manualLayout>
                  <c:x val="-3.4937401529778728E-2"/>
                  <c:y val="-2.6666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A7-4407-AEF4-E150BDFB7B2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7-4407-AEF4-E150BDFB7B24}"/>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(2)'!$B$2:$O$2</c:f>
              <c:numCache>
                <c:formatCode>General</c:formatCode>
                <c:ptCount val="14"/>
                <c:pt idx="3">
                  <c:v>4.9000000000000004</c:v>
                </c:pt>
                <c:pt idx="7" formatCode="0">
                  <c:v>5.9</c:v>
                </c:pt>
              </c:numCache>
            </c:numRef>
          </c:val>
          <c:smooth val="0"/>
          <c:extLst>
            <c:ext xmlns:c16="http://schemas.microsoft.com/office/drawing/2014/chart" uri="{C3380CC4-5D6E-409C-BE32-E72D297353CC}">
              <c16:uniqueId val="{00000002-28A7-4407-AEF4-E150BDFB7B24}"/>
            </c:ext>
          </c:extLst>
        </c:ser>
        <c:ser>
          <c:idx val="0"/>
          <c:order val="1"/>
          <c:tx>
            <c:strRef>
              <c:f>'Rising HIV prev (2)'!$A$3</c:f>
              <c:strCache>
                <c:ptCount val="1"/>
                <c:pt idx="0">
                  <c:v>Indonesia, Tangerang </c:v>
                </c:pt>
              </c:strCache>
            </c:strRef>
          </c:tx>
          <c:spPr>
            <a:ln w="38100">
              <a:solidFill>
                <a:srgbClr val="F26B73"/>
              </a:solidFill>
            </a:ln>
          </c:spPr>
          <c:marker>
            <c:symbol val="circle"/>
            <c:size val="9"/>
            <c:spPr>
              <a:solidFill>
                <a:srgbClr val="F26B73"/>
              </a:solidFill>
              <a:ln w="31750">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A7-4407-AEF4-E150BDFB7B2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A7-4407-AEF4-E150BDFB7B24}"/>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(2)'!$B$3:$O$3</c:f>
              <c:numCache>
                <c:formatCode>General</c:formatCode>
                <c:ptCount val="14"/>
                <c:pt idx="2" formatCode="0.0">
                  <c:v>9</c:v>
                </c:pt>
                <c:pt idx="6" formatCode="0.0">
                  <c:v>18.8</c:v>
                </c:pt>
                <c:pt idx="11">
                  <c:v>11.2</c:v>
                </c:pt>
              </c:numCache>
            </c:numRef>
          </c:val>
          <c:smooth val="0"/>
          <c:extLst>
            <c:ext xmlns:c16="http://schemas.microsoft.com/office/drawing/2014/chart" uri="{C3380CC4-5D6E-409C-BE32-E72D297353CC}">
              <c16:uniqueId val="{00000005-28A7-4407-AEF4-E150BDFB7B24}"/>
            </c:ext>
          </c:extLst>
        </c:ser>
        <c:ser>
          <c:idx val="1"/>
          <c:order val="2"/>
          <c:tx>
            <c:strRef>
              <c:f>'Rising HIV prev (2)'!$A$4</c:f>
              <c:strCache>
                <c:ptCount val="1"/>
                <c:pt idx="0">
                  <c:v>Indonesia, Yogyakarta</c:v>
                </c:pt>
              </c:strCache>
            </c:strRef>
          </c:tx>
          <c:spPr>
            <a:ln w="38100">
              <a:solidFill>
                <a:srgbClr val="A8D472"/>
              </a:solidFill>
            </a:ln>
          </c:spPr>
          <c:marker>
            <c:symbol val="circle"/>
            <c:size val="9"/>
            <c:spPr>
              <a:solidFill>
                <a:srgbClr val="A8D472"/>
              </a:solidFill>
              <a:ln w="34925">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A7-4407-AEF4-E150BDFB7B24}"/>
                </c:ext>
              </c:extLst>
            </c:dLbl>
            <c:dLbl>
              <c:idx val="11"/>
              <c:layout>
                <c:manualLayout>
                  <c:x val="-2.0467365028202962E-2"/>
                  <c:y val="-3.5451559934318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A7-4407-AEF4-E150BDFB7B24}"/>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(2)'!$B$4:$O$4</c:f>
              <c:numCache>
                <c:formatCode>General</c:formatCode>
                <c:ptCount val="14"/>
                <c:pt idx="2" formatCode="0.0">
                  <c:v>7</c:v>
                </c:pt>
                <c:pt idx="6" formatCode="0.0">
                  <c:v>20.3</c:v>
                </c:pt>
                <c:pt idx="11">
                  <c:v>27.7</c:v>
                </c:pt>
              </c:numCache>
            </c:numRef>
          </c:val>
          <c:smooth val="0"/>
          <c:extLst>
            <c:ext xmlns:c16="http://schemas.microsoft.com/office/drawing/2014/chart" uri="{C3380CC4-5D6E-409C-BE32-E72D297353CC}">
              <c16:uniqueId val="{00000008-28A7-4407-AEF4-E150BDFB7B24}"/>
            </c:ext>
          </c:extLst>
        </c:ser>
        <c:ser>
          <c:idx val="2"/>
          <c:order val="3"/>
          <c:tx>
            <c:strRef>
              <c:f>'Rising HIV prev (2)'!$A$5</c:f>
              <c:strCache>
                <c:ptCount val="1"/>
                <c:pt idx="0">
                  <c:v>Malaysia, Kuala Lumpur</c:v>
                </c:pt>
              </c:strCache>
            </c:strRef>
          </c:tx>
          <c:spPr>
            <a:ln w="38100">
              <a:solidFill>
                <a:srgbClr val="00A99A"/>
              </a:solidFill>
            </a:ln>
          </c:spPr>
          <c:marker>
            <c:symbol val="circle"/>
            <c:size val="9"/>
            <c:spPr>
              <a:solidFill>
                <a:srgbClr val="00A99A"/>
              </a:solidFill>
              <a:ln w="31750">
                <a:noFill/>
              </a:ln>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A7-4407-AEF4-E150BDFB7B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(2)'!$B$5:$O$5</c:f>
              <c:numCache>
                <c:formatCode>General</c:formatCode>
                <c:ptCount val="14"/>
                <c:pt idx="2" formatCode="0.0">
                  <c:v>3.9</c:v>
                </c:pt>
                <c:pt idx="5" formatCode="0.0">
                  <c:v>10.199999999999999</c:v>
                </c:pt>
                <c:pt idx="7" formatCode="0">
                  <c:v>22</c:v>
                </c:pt>
                <c:pt idx="10">
                  <c:v>43.3</c:v>
                </c:pt>
              </c:numCache>
            </c:numRef>
          </c:val>
          <c:smooth val="0"/>
          <c:extLst>
            <c:ext xmlns:c16="http://schemas.microsoft.com/office/drawing/2014/chart" uri="{C3380CC4-5D6E-409C-BE32-E72D297353CC}">
              <c16:uniqueId val="{0000000A-28A7-4407-AEF4-E150BDFB7B24}"/>
            </c:ext>
          </c:extLst>
        </c:ser>
        <c:ser>
          <c:idx val="4"/>
          <c:order val="4"/>
          <c:tx>
            <c:strRef>
              <c:f>'Rising HIV prev (2)'!$A$6</c:f>
              <c:strCache>
                <c:ptCount val="1"/>
                <c:pt idx="0">
                  <c:v>Philippines, Davao</c:v>
                </c:pt>
              </c:strCache>
            </c:strRef>
          </c:tx>
          <c:spPr>
            <a:ln w="38100">
              <a:solidFill>
                <a:srgbClr val="63CDF6"/>
              </a:solidFill>
              <a:prstDash val="solid"/>
            </a:ln>
          </c:spPr>
          <c:marker>
            <c:symbol val="circle"/>
            <c:size val="10"/>
            <c:spPr>
              <a:solidFill>
                <a:srgbClr val="63CDF6"/>
              </a:solidFill>
              <a:ln w="25400">
                <a:noFill/>
              </a:ln>
            </c:spPr>
          </c:marker>
          <c:dPt>
            <c:idx val="8"/>
            <c:marker>
              <c:symbol val="circle"/>
              <c:size val="9"/>
            </c:marker>
            <c:bubble3D val="0"/>
            <c:extLst>
              <c:ext xmlns:c16="http://schemas.microsoft.com/office/drawing/2014/chart" uri="{C3380CC4-5D6E-409C-BE32-E72D297353CC}">
                <c16:uniqueId val="{0000000B-28A7-4407-AEF4-E150BDFB7B24}"/>
              </c:ext>
            </c:extLst>
          </c:dPt>
          <c:dLbls>
            <c:dLbl>
              <c:idx val="11"/>
              <c:layout>
                <c:manualLayout>
                  <c:x val="-2.4955286806984809E-2"/>
                  <c:y val="4.4444444444444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A7-4407-AEF4-E150BDFB7B24}"/>
                </c:ext>
              </c:extLst>
            </c:dLbl>
            <c:dLbl>
              <c:idx val="13"/>
              <c:layout>
                <c:manualLayout>
                  <c:x val="-1.5009401020682146E-2"/>
                  <c:y val="2.502463054187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A7-4407-AEF4-E150BDFB7B24}"/>
                </c:ext>
              </c:extLst>
            </c:dLbl>
            <c:numFmt formatCode="#,##0.0" sourceLinked="0"/>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(2)'!$B$6:$O$6</c:f>
              <c:numCache>
                <c:formatCode>General</c:formatCode>
                <c:ptCount val="14"/>
                <c:pt idx="2" formatCode="0.0">
                  <c:v>3.67</c:v>
                </c:pt>
                <c:pt idx="4" formatCode="0.0">
                  <c:v>2.67</c:v>
                </c:pt>
                <c:pt idx="6" formatCode="0.0">
                  <c:v>5</c:v>
                </c:pt>
                <c:pt idx="8" formatCode="0">
                  <c:v>5.41</c:v>
                </c:pt>
                <c:pt idx="11">
                  <c:v>8.43</c:v>
                </c:pt>
              </c:numCache>
            </c:numRef>
          </c:val>
          <c:smooth val="0"/>
          <c:extLst>
            <c:ext xmlns:c16="http://schemas.microsoft.com/office/drawing/2014/chart" uri="{C3380CC4-5D6E-409C-BE32-E72D297353CC}">
              <c16:uniqueId val="{0000000E-28A7-4407-AEF4-E150BDFB7B24}"/>
            </c:ext>
          </c:extLst>
        </c:ser>
        <c:ser>
          <c:idx val="5"/>
          <c:order val="5"/>
          <c:tx>
            <c:strRef>
              <c:f>'Rising HIV prev (2)'!$A$7</c:f>
              <c:strCache>
                <c:ptCount val="1"/>
                <c:pt idx="0">
                  <c:v>Thailand, Bangkok</c:v>
                </c:pt>
              </c:strCache>
            </c:strRef>
          </c:tx>
          <c:spPr>
            <a:ln w="38100">
              <a:solidFill>
                <a:srgbClr val="FF66FF"/>
              </a:solidFill>
              <a:prstDash val="solid"/>
            </a:ln>
          </c:spPr>
          <c:marker>
            <c:symbol val="circle"/>
            <c:size val="9"/>
            <c:spPr>
              <a:solidFill>
                <a:srgbClr val="FF66FF"/>
              </a:solidFill>
              <a:ln>
                <a:noFill/>
              </a:ln>
            </c:spPr>
          </c:marker>
          <c:dLbls>
            <c:dLbl>
              <c:idx val="11"/>
              <c:layout>
                <c:manualLayout>
                  <c:x val="-7.3627520691797229E-3"/>
                  <c:y val="-2.0740740740740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A7-4407-AEF4-E150BDFB7B2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A7-4407-AEF4-E150BDFB7B24}"/>
                </c:ext>
              </c:extLst>
            </c:dLbl>
            <c:spPr>
              <a:noFill/>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(2)'!$B$7:$O$7</c:f>
              <c:numCache>
                <c:formatCode>General</c:formatCode>
                <c:ptCount val="14"/>
                <c:pt idx="0" formatCode="0.0">
                  <c:v>30.6</c:v>
                </c:pt>
                <c:pt idx="2" formatCode="0.0">
                  <c:v>24.7</c:v>
                </c:pt>
                <c:pt idx="3" formatCode="0.0">
                  <c:v>31.1</c:v>
                </c:pt>
                <c:pt idx="5" formatCode="0.0">
                  <c:v>25.7</c:v>
                </c:pt>
                <c:pt idx="7" formatCode="0">
                  <c:v>28.8</c:v>
                </c:pt>
                <c:pt idx="11">
                  <c:v>14.6</c:v>
                </c:pt>
              </c:numCache>
            </c:numRef>
          </c:val>
          <c:smooth val="0"/>
          <c:extLst>
            <c:ext xmlns:c16="http://schemas.microsoft.com/office/drawing/2014/chart" uri="{C3380CC4-5D6E-409C-BE32-E72D297353CC}">
              <c16:uniqueId val="{00000011-28A7-4407-AEF4-E150BDFB7B24}"/>
            </c:ext>
          </c:extLst>
        </c:ser>
        <c:ser>
          <c:idx val="6"/>
          <c:order val="6"/>
          <c:tx>
            <c:strRef>
              <c:f>'Rising HIV prev (2)'!$A$8</c:f>
              <c:strCache>
                <c:ptCount val="1"/>
                <c:pt idx="0">
                  <c:v>Viet Nam, HCMC</c:v>
                </c:pt>
              </c:strCache>
            </c:strRef>
          </c:tx>
          <c:spPr>
            <a:ln w="38100">
              <a:solidFill>
                <a:srgbClr val="CDC884"/>
              </a:solidFill>
              <a:prstDash val="solid"/>
            </a:ln>
          </c:spPr>
          <c:marker>
            <c:symbol val="circle"/>
            <c:size val="9"/>
            <c:spPr>
              <a:solidFill>
                <a:srgbClr val="CDC884"/>
              </a:solidFill>
              <a:ln>
                <a:noFill/>
              </a:ln>
            </c:spPr>
          </c:marker>
          <c:dLbls>
            <c:dLbl>
              <c:idx val="13"/>
              <c:layout>
                <c:manualLayout>
                  <c:x val="-2.8654311039484189E-2"/>
                  <c:y val="-2.502463054187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A7-4407-AEF4-E150BDFB7B2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8A7-4407-AEF4-E150BDFB7B24}"/>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(2)'!$B$8:$O$8</c:f>
              <c:numCache>
                <c:formatCode>General</c:formatCode>
                <c:ptCount val="14"/>
                <c:pt idx="4" formatCode="0.0">
                  <c:v>16.3</c:v>
                </c:pt>
                <c:pt idx="5" formatCode="0.0">
                  <c:v>7.3</c:v>
                </c:pt>
                <c:pt idx="6" formatCode="0.0">
                  <c:v>14.8</c:v>
                </c:pt>
                <c:pt idx="7" formatCode="0.0">
                  <c:v>12.666666666666668</c:v>
                </c:pt>
                <c:pt idx="8" formatCode="0">
                  <c:v>11.43</c:v>
                </c:pt>
                <c:pt idx="9" formatCode="0">
                  <c:v>13</c:v>
                </c:pt>
                <c:pt idx="10">
                  <c:v>17</c:v>
                </c:pt>
                <c:pt idx="11">
                  <c:v>13.8</c:v>
                </c:pt>
                <c:pt idx="13">
                  <c:v>14.7</c:v>
                </c:pt>
              </c:numCache>
            </c:numRef>
          </c:val>
          <c:smooth val="0"/>
          <c:extLst>
            <c:ext xmlns:c16="http://schemas.microsoft.com/office/drawing/2014/chart" uri="{C3380CC4-5D6E-409C-BE32-E72D297353CC}">
              <c16:uniqueId val="{00000014-28A7-4407-AEF4-E150BDFB7B24}"/>
            </c:ext>
          </c:extLst>
        </c:ser>
        <c:ser>
          <c:idx val="3"/>
          <c:order val="7"/>
          <c:tx>
            <c:strRef>
              <c:f>'Rising HIV prev (2)'!$A$9</c:f>
              <c:strCache>
                <c:ptCount val="1"/>
                <c:pt idx="0">
                  <c:v>Viet Nam, An Giang</c:v>
                </c:pt>
              </c:strCache>
            </c:strRef>
          </c:tx>
          <c:marker>
            <c:symbol val="circle"/>
            <c:size val="10"/>
            <c:spPr>
              <a:ln>
                <a:noFill/>
              </a:ln>
            </c:spPr>
          </c:marker>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(2)'!$B$9:$O$9</c:f>
              <c:numCache>
                <c:formatCode>General</c:formatCode>
                <c:ptCount val="14"/>
                <c:pt idx="7">
                  <c:v>2.5</c:v>
                </c:pt>
                <c:pt idx="8">
                  <c:v>1.42</c:v>
                </c:pt>
                <c:pt idx="9">
                  <c:v>2</c:v>
                </c:pt>
                <c:pt idx="10">
                  <c:v>7.3</c:v>
                </c:pt>
                <c:pt idx="11">
                  <c:v>9</c:v>
                </c:pt>
                <c:pt idx="13">
                  <c:v>13.5</c:v>
                </c:pt>
              </c:numCache>
            </c:numRef>
          </c:val>
          <c:smooth val="0"/>
          <c:extLst>
            <c:ext xmlns:c16="http://schemas.microsoft.com/office/drawing/2014/chart" uri="{C3380CC4-5D6E-409C-BE32-E72D297353CC}">
              <c16:uniqueId val="{00000015-28A7-4407-AEF4-E150BDFB7B24}"/>
            </c:ext>
          </c:extLst>
        </c:ser>
        <c:ser>
          <c:idx val="7"/>
          <c:order val="8"/>
          <c:tx>
            <c:strRef>
              <c:f>'Rising HIV prev (2)'!$A$10</c:f>
              <c:strCache>
                <c:ptCount val="1"/>
                <c:pt idx="0">
                  <c:v>Viet Nam, Can Tho</c:v>
                </c:pt>
              </c:strCache>
            </c:strRef>
          </c:tx>
          <c:marker>
            <c:symbol val="circle"/>
            <c:size val="10"/>
            <c:spPr>
              <a:ln>
                <a:noFill/>
              </a:ln>
            </c:spPr>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8A7-4407-AEF4-E150BDFB7B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'Rising HIV prev (2)'!$B$1:$O$1</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strCache>
            </c:strRef>
          </c:cat>
          <c:val>
            <c:numRef>
              <c:f>'Rising HIV prev (2)'!$B$10:$O$10</c:f>
              <c:numCache>
                <c:formatCode>General</c:formatCode>
                <c:ptCount val="14"/>
                <c:pt idx="7">
                  <c:v>8.6999999999999993</c:v>
                </c:pt>
                <c:pt idx="8">
                  <c:v>8</c:v>
                </c:pt>
                <c:pt idx="9">
                  <c:v>17.3</c:v>
                </c:pt>
                <c:pt idx="10">
                  <c:v>22.7</c:v>
                </c:pt>
                <c:pt idx="11">
                  <c:v>18</c:v>
                </c:pt>
                <c:pt idx="13">
                  <c:v>22.7</c:v>
                </c:pt>
              </c:numCache>
            </c:numRef>
          </c:val>
          <c:smooth val="0"/>
          <c:extLst>
            <c:ext xmlns:c16="http://schemas.microsoft.com/office/drawing/2014/chart" uri="{C3380CC4-5D6E-409C-BE32-E72D297353CC}">
              <c16:uniqueId val="{00000017-28A7-4407-AEF4-E150BDFB7B24}"/>
            </c:ext>
          </c:extLst>
        </c:ser>
        <c:dLbls>
          <c:showLegendKey val="0"/>
          <c:showVal val="0"/>
          <c:showCatName val="0"/>
          <c:showSerName val="0"/>
          <c:showPercent val="0"/>
          <c:showBubbleSize val="0"/>
        </c:dLbls>
        <c:marker val="1"/>
        <c:smooth val="0"/>
        <c:axId val="48424448"/>
        <c:axId val="48425984"/>
      </c:lineChart>
      <c:catAx>
        <c:axId val="48424448"/>
        <c:scaling>
          <c:orientation val="minMax"/>
        </c:scaling>
        <c:delete val="0"/>
        <c:axPos val="b"/>
        <c:numFmt formatCode="General" sourceLinked="1"/>
        <c:majorTickMark val="out"/>
        <c:minorTickMark val="none"/>
        <c:tickLblPos val="nextTo"/>
        <c:txPr>
          <a:bodyPr rot="-2700000"/>
          <a:lstStyle/>
          <a:p>
            <a:pPr>
              <a:defRPr/>
            </a:pPr>
            <a:endParaRPr lang="en-US"/>
          </a:p>
        </c:txPr>
        <c:crossAx val="48425984"/>
        <c:crosses val="autoZero"/>
        <c:auto val="1"/>
        <c:lblAlgn val="ctr"/>
        <c:lblOffset val="100"/>
        <c:noMultiLvlLbl val="0"/>
      </c:catAx>
      <c:valAx>
        <c:axId val="48425984"/>
        <c:scaling>
          <c:orientation val="minMax"/>
          <c:min val="0"/>
        </c:scaling>
        <c:delete val="0"/>
        <c:axPos val="l"/>
        <c:majorGridlines>
          <c:spPr>
            <a:ln w="3175">
              <a:solidFill>
                <a:srgbClr val="C1DAFF"/>
              </a:solidFill>
              <a:prstDash val="sysDash"/>
            </a:ln>
          </c:spPr>
        </c:majorGridlines>
        <c:title>
          <c:tx>
            <c:rich>
              <a:bodyPr rot="-5400000" vert="horz"/>
              <a:lstStyle/>
              <a:p>
                <a:pPr>
                  <a:defRPr/>
                </a:pPr>
                <a:r>
                  <a:rPr lang="en-US"/>
                  <a:t>HIV prevalence (%)</a:t>
                </a:r>
              </a:p>
            </c:rich>
          </c:tx>
          <c:layout>
            <c:manualLayout>
              <c:xMode val="edge"/>
              <c:yMode val="edge"/>
              <c:x val="1.3921111993579968E-2"/>
              <c:y val="8.0965561123041443E-2"/>
            </c:manualLayout>
          </c:layout>
          <c:overlay val="0"/>
        </c:title>
        <c:numFmt formatCode="0" sourceLinked="0"/>
        <c:majorTickMark val="out"/>
        <c:minorTickMark val="none"/>
        <c:tickLblPos val="nextTo"/>
        <c:crossAx val="48424448"/>
        <c:crosses val="autoZero"/>
        <c:crossBetween val="between"/>
        <c:majorUnit val="10"/>
      </c:valAx>
    </c:plotArea>
    <c:legend>
      <c:legendPos val="b"/>
      <c:legendEntry>
        <c:idx val="0"/>
        <c:txPr>
          <a:bodyPr/>
          <a:lstStyle/>
          <a:p>
            <a:pPr>
              <a:defRPr>
                <a:solidFill>
                  <a:sysClr val="windowText" lastClr="000000"/>
                </a:solidFill>
              </a:defRPr>
            </a:pPr>
            <a:endParaRPr lang="en-US"/>
          </a:p>
        </c:txPr>
      </c:legendEntry>
      <c:layout>
        <c:manualLayout>
          <c:xMode val="edge"/>
          <c:yMode val="edge"/>
          <c:x val="2.1222570811630061E-2"/>
          <c:y val="0.78884829396325451"/>
          <c:w val="0.95809753443463475"/>
          <c:h val="0.21115170603674541"/>
        </c:manualLayout>
      </c:layout>
      <c:overlay val="0"/>
      <c:txPr>
        <a:bodyPr/>
        <a:lstStyle/>
        <a:p>
          <a:pPr>
            <a:defRPr>
              <a:solidFill>
                <a:sysClr val="windowText" lastClr="000000"/>
              </a:solidFill>
            </a:defRPr>
          </a:pPr>
          <a:endParaRPr lang="en-US"/>
        </a:p>
      </c:txPr>
    </c:legend>
    <c:plotVisOnly val="1"/>
    <c:dispBlanksAs val="span"/>
    <c:showDLblsOverMax val="0"/>
  </c:chart>
  <c:spPr>
    <a:ln>
      <a:solidFill>
        <a:srgbClr val="C1DAF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855014377281537"/>
          <c:y val="5.1400554097404488E-2"/>
          <c:w val="0.62905785607402187"/>
          <c:h val="0.86972308236751306"/>
        </c:manualLayout>
      </c:layout>
      <c:barChart>
        <c:barDir val="bar"/>
        <c:grouping val="clustered"/>
        <c:varyColors val="0"/>
        <c:ser>
          <c:idx val="0"/>
          <c:order val="0"/>
          <c:spPr>
            <a:solidFill>
              <a:srgbClr val="F26B73"/>
            </a:solidFill>
            <a:ln w="28575">
              <a:noFill/>
            </a:ln>
          </c:spPr>
          <c:invertIfNegative val="0"/>
          <c:dLbls>
            <c:dLbl>
              <c:idx val="9"/>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10C-4136-AF6C-B0E969587080}"/>
                </c:ext>
              </c:extLst>
            </c:dLbl>
            <c:dLbl>
              <c:idx val="10"/>
              <c:numFmt formatCode="#,##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10C-4136-AF6C-B0E96958708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prevalence'!$B$4:$B$20</c:f>
              <c:strCache>
                <c:ptCount val="17"/>
                <c:pt idx="0">
                  <c:v>Sri Lanka (2019)</c:v>
                </c:pt>
                <c:pt idx="1">
                  <c:v>Afghanistan (2020)</c:v>
                </c:pt>
                <c:pt idx="2">
                  <c:v>Bangladesh (2015) ##</c:v>
                </c:pt>
                <c:pt idx="3">
                  <c:v>Nepal (2017) *</c:v>
                </c:pt>
                <c:pt idx="4">
                  <c:v>Cambodia (2020)</c:v>
                </c:pt>
                <c:pt idx="5">
                  <c:v>PNG (2016-17) *</c:v>
                </c:pt>
                <c:pt idx="6">
                  <c:v>Philippines (2018)</c:v>
                </c:pt>
                <c:pt idx="7">
                  <c:v>China (2020)</c:v>
                </c:pt>
                <c:pt idx="8">
                  <c:v>Timor-Leste (2016-17)*</c:v>
                </c:pt>
                <c:pt idx="9">
                  <c:v>Thailand (2018)</c:v>
                </c:pt>
                <c:pt idx="10">
                  <c:v>Fiji (2011) *</c:v>
                </c:pt>
                <c:pt idx="11">
                  <c:v>Singapore (2020)</c:v>
                </c:pt>
                <c:pt idx="12">
                  <c:v>Indonesia (2020)</c:v>
                </c:pt>
                <c:pt idx="13">
                  <c:v>Mongolia (2019)</c:v>
                </c:pt>
                <c:pt idx="14">
                  <c:v>Malaysia (2020)</c:v>
                </c:pt>
                <c:pt idx="15">
                  <c:v>Viet Nam (2020)</c:v>
                </c:pt>
                <c:pt idx="16">
                  <c:v>Myanmar (2019) #</c:v>
                </c:pt>
              </c:strCache>
            </c:strRef>
          </c:cat>
          <c:val>
            <c:numRef>
              <c:f>'syphilis prevalence'!$C$4:$C$20</c:f>
              <c:numCache>
                <c:formatCode>0.0</c:formatCode>
                <c:ptCount val="17"/>
                <c:pt idx="0">
                  <c:v>0.5</c:v>
                </c:pt>
                <c:pt idx="1">
                  <c:v>0.5</c:v>
                </c:pt>
                <c:pt idx="2">
                  <c:v>1.5</c:v>
                </c:pt>
                <c:pt idx="3">
                  <c:v>1.5</c:v>
                </c:pt>
                <c:pt idx="4">
                  <c:v>2.2999999999999998</c:v>
                </c:pt>
                <c:pt idx="5" formatCode="0">
                  <c:v>4</c:v>
                </c:pt>
                <c:pt idx="6">
                  <c:v>4.3099999999999996</c:v>
                </c:pt>
                <c:pt idx="7">
                  <c:v>4.53</c:v>
                </c:pt>
                <c:pt idx="8">
                  <c:v>4.9000000000000004</c:v>
                </c:pt>
                <c:pt idx="9">
                  <c:v>6</c:v>
                </c:pt>
                <c:pt idx="10">
                  <c:v>7</c:v>
                </c:pt>
                <c:pt idx="11">
                  <c:v>7.8</c:v>
                </c:pt>
                <c:pt idx="12">
                  <c:v>9.1</c:v>
                </c:pt>
                <c:pt idx="13">
                  <c:v>10.1</c:v>
                </c:pt>
                <c:pt idx="14" formatCode="General">
                  <c:v>12.1</c:v>
                </c:pt>
                <c:pt idx="15">
                  <c:v>12.5</c:v>
                </c:pt>
                <c:pt idx="16">
                  <c:v>19.399999999999999</c:v>
                </c:pt>
              </c:numCache>
            </c:numRef>
          </c:val>
          <c:extLst>
            <c:ext xmlns:c16="http://schemas.microsoft.com/office/drawing/2014/chart" uri="{C3380CC4-5D6E-409C-BE32-E72D297353CC}">
              <c16:uniqueId val="{00000000-1E56-45CC-96C8-0D5A439F9AC7}"/>
            </c:ext>
          </c:extLst>
        </c:ser>
        <c:dLbls>
          <c:dLblPos val="outEnd"/>
          <c:showLegendKey val="0"/>
          <c:showVal val="1"/>
          <c:showCatName val="0"/>
          <c:showSerName val="0"/>
          <c:showPercent val="0"/>
          <c:showBubbleSize val="0"/>
        </c:dLbls>
        <c:gapWidth val="30"/>
        <c:axId val="59153024"/>
        <c:axId val="59774464"/>
      </c:barChart>
      <c:catAx>
        <c:axId val="59153024"/>
        <c:scaling>
          <c:orientation val="minMax"/>
        </c:scaling>
        <c:delete val="0"/>
        <c:axPos val="l"/>
        <c:numFmt formatCode="General" sourceLinked="0"/>
        <c:majorTickMark val="out"/>
        <c:minorTickMark val="none"/>
        <c:tickLblPos val="nextTo"/>
        <c:crossAx val="59774464"/>
        <c:crosses val="autoZero"/>
        <c:auto val="1"/>
        <c:lblAlgn val="ctr"/>
        <c:lblOffset val="100"/>
        <c:noMultiLvlLbl val="0"/>
      </c:catAx>
      <c:valAx>
        <c:axId val="59774464"/>
        <c:scaling>
          <c:orientation val="minMax"/>
        </c:scaling>
        <c:delete val="0"/>
        <c:axPos val="b"/>
        <c:title>
          <c:tx>
            <c:rich>
              <a:bodyPr rot="0" vert="horz"/>
              <a:lstStyle/>
              <a:p>
                <a:pPr>
                  <a:defRPr/>
                </a:pPr>
                <a:r>
                  <a:rPr lang="en-GB"/>
                  <a:t>%</a:t>
                </a:r>
              </a:p>
            </c:rich>
          </c:tx>
          <c:layout>
            <c:manualLayout>
              <c:xMode val="edge"/>
              <c:yMode val="edge"/>
              <c:x val="0.95039312129618347"/>
              <c:y val="0.93843215507551325"/>
            </c:manualLayout>
          </c:layout>
          <c:overlay val="0"/>
        </c:title>
        <c:numFmt formatCode="0" sourceLinked="0"/>
        <c:majorTickMark val="out"/>
        <c:minorTickMark val="none"/>
        <c:tickLblPos val="nextTo"/>
        <c:crossAx val="59153024"/>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376847016998115E-2"/>
          <c:y val="3.4844617025611521E-2"/>
          <c:w val="0.91037285903395593"/>
          <c:h val="0.58529872122149118"/>
        </c:manualLayout>
      </c:layout>
      <c:barChart>
        <c:barDir val="col"/>
        <c:grouping val="clustered"/>
        <c:varyColors val="0"/>
        <c:ser>
          <c:idx val="0"/>
          <c:order val="0"/>
          <c:tx>
            <c:strRef>
              <c:f>'MSM condom use_clean'!$B$3</c:f>
              <c:strCache>
                <c:ptCount val="1"/>
                <c:pt idx="0">
                  <c:v>(%)</c:v>
                </c:pt>
              </c:strCache>
            </c:strRef>
          </c:tx>
          <c:spPr>
            <a:solidFill>
              <a:srgbClr val="F26B73"/>
            </a:solidFill>
            <a:ln>
              <a:noFill/>
            </a:ln>
          </c:spPr>
          <c:invertIfNegative val="0"/>
          <c:dPt>
            <c:idx val="15"/>
            <c:invertIfNegative val="0"/>
            <c:bubble3D val="0"/>
            <c:extLst>
              <c:ext xmlns:c16="http://schemas.microsoft.com/office/drawing/2014/chart" uri="{C3380CC4-5D6E-409C-BE32-E72D297353CC}">
                <c16:uniqueId val="{00000000-81B6-4544-9783-E28B7FF4B99F}"/>
              </c:ext>
            </c:extLst>
          </c:dPt>
          <c:dPt>
            <c:idx val="17"/>
            <c:invertIfNegative val="0"/>
            <c:bubble3D val="0"/>
            <c:extLst>
              <c:ext xmlns:c16="http://schemas.microsoft.com/office/drawing/2014/chart" uri="{C3380CC4-5D6E-409C-BE32-E72D297353CC}">
                <c16:uniqueId val="{00000002-4161-46D4-8823-B1C0457BA60A}"/>
              </c:ext>
            </c:extLst>
          </c:dPt>
          <c:dPt>
            <c:idx val="18"/>
            <c:invertIfNegative val="0"/>
            <c:bubble3D val="0"/>
            <c:extLst>
              <c:ext xmlns:c16="http://schemas.microsoft.com/office/drawing/2014/chart" uri="{C3380CC4-5D6E-409C-BE32-E72D297353CC}">
                <c16:uniqueId val="{00000002-1F8B-469A-8D97-6DD4581542AE}"/>
              </c:ext>
            </c:extLst>
          </c:dPt>
          <c:dPt>
            <c:idx val="19"/>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0-9258-4E62-8FFA-E970F2B11728}"/>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use_clean'!$A$4:$A$22</c:f>
              <c:strCache>
                <c:ptCount val="19"/>
                <c:pt idx="0">
                  <c:v>Nepal (2017) #</c:v>
                </c:pt>
                <c:pt idx="1">
                  <c:v>India (2019-20)</c:v>
                </c:pt>
                <c:pt idx="2">
                  <c:v>China (2020)</c:v>
                </c:pt>
                <c:pt idx="3">
                  <c:v>Sri Lanka (2018)</c:v>
                </c:pt>
                <c:pt idx="4">
                  <c:v>Mongolia (2017)</c:v>
                </c:pt>
                <c:pt idx="5">
                  <c:v>Thailand (2020) *</c:v>
                </c:pt>
                <c:pt idx="6">
                  <c:v>Cambodia (2019)</c:v>
                </c:pt>
                <c:pt idx="7">
                  <c:v>PNG (2016-17) **</c:v>
                </c:pt>
                <c:pt idx="8">
                  <c:v>Indonesia (2018-19)</c:v>
                </c:pt>
                <c:pt idx="9">
                  <c:v>Timor-Leste (2016-17)##</c:v>
                </c:pt>
                <c:pt idx="10">
                  <c:v>Malaysia (2017) ***</c:v>
                </c:pt>
                <c:pt idx="11">
                  <c:v>Viet Nam (2020)</c:v>
                </c:pt>
                <c:pt idx="12">
                  <c:v>Myanmar (2019)</c:v>
                </c:pt>
                <c:pt idx="13">
                  <c:v>Singapore(2020)</c:v>
                </c:pt>
                <c:pt idx="14">
                  <c:v>Bangladesh (2015)</c:v>
                </c:pt>
                <c:pt idx="15">
                  <c:v>Philippines (2018)</c:v>
                </c:pt>
                <c:pt idx="16">
                  <c:v>Lao PDR (2020)</c:v>
                </c:pt>
                <c:pt idx="17">
                  <c:v>Fiji (2014)</c:v>
                </c:pt>
                <c:pt idx="18">
                  <c:v>Pakistan(2016)</c:v>
                </c:pt>
              </c:strCache>
            </c:strRef>
          </c:cat>
          <c:val>
            <c:numRef>
              <c:f>'MSM condom use_clean'!$B$4:$B$22</c:f>
              <c:numCache>
                <c:formatCode>0</c:formatCode>
                <c:ptCount val="19"/>
                <c:pt idx="0">
                  <c:v>94.6</c:v>
                </c:pt>
                <c:pt idx="1">
                  <c:v>92</c:v>
                </c:pt>
                <c:pt idx="2">
                  <c:v>90.01</c:v>
                </c:pt>
                <c:pt idx="3">
                  <c:v>82.8</c:v>
                </c:pt>
                <c:pt idx="4">
                  <c:v>78.5</c:v>
                </c:pt>
                <c:pt idx="5">
                  <c:v>77.8</c:v>
                </c:pt>
                <c:pt idx="6">
                  <c:v>76.2</c:v>
                </c:pt>
                <c:pt idx="7">
                  <c:v>71</c:v>
                </c:pt>
                <c:pt idx="8" formatCode="General">
                  <c:v>69.599999999999994</c:v>
                </c:pt>
                <c:pt idx="9">
                  <c:v>65.8</c:v>
                </c:pt>
                <c:pt idx="10">
                  <c:v>65.400000000000006</c:v>
                </c:pt>
                <c:pt idx="11">
                  <c:v>65.2</c:v>
                </c:pt>
                <c:pt idx="12">
                  <c:v>56.8</c:v>
                </c:pt>
                <c:pt idx="13">
                  <c:v>48.6</c:v>
                </c:pt>
                <c:pt idx="14">
                  <c:v>45.8</c:v>
                </c:pt>
                <c:pt idx="15">
                  <c:v>40.1</c:v>
                </c:pt>
                <c:pt idx="16">
                  <c:v>35.1</c:v>
                </c:pt>
                <c:pt idx="17">
                  <c:v>23.8</c:v>
                </c:pt>
                <c:pt idx="18">
                  <c:v>22.4</c:v>
                </c:pt>
              </c:numCache>
            </c:numRef>
          </c:val>
          <c:extLst>
            <c:ext xmlns:c16="http://schemas.microsoft.com/office/drawing/2014/chart" uri="{C3380CC4-5D6E-409C-BE32-E72D297353CC}">
              <c16:uniqueId val="{00000005-81B6-4544-9783-E28B7FF4B99F}"/>
            </c:ext>
          </c:extLst>
        </c:ser>
        <c:dLbls>
          <c:showLegendKey val="0"/>
          <c:showVal val="0"/>
          <c:showCatName val="0"/>
          <c:showSerName val="0"/>
          <c:showPercent val="0"/>
          <c:showBubbleSize val="0"/>
        </c:dLbls>
        <c:gapWidth val="54"/>
        <c:axId val="316136064"/>
        <c:axId val="316019072"/>
      </c:barChart>
      <c:scatterChart>
        <c:scatterStyle val="smoothMarker"/>
        <c:varyColors val="0"/>
        <c:ser>
          <c:idx val="1"/>
          <c:order val="1"/>
          <c:tx>
            <c:strRef>
              <c:f>'MSM condom use_clean'!$B$29</c:f>
              <c:strCache>
                <c:ptCount val="1"/>
                <c:pt idx="0">
                  <c:v>Threshold</c:v>
                </c:pt>
              </c:strCache>
            </c:strRef>
          </c:tx>
          <c:spPr>
            <a:ln w="25400">
              <a:solidFill>
                <a:srgbClr val="E31837"/>
              </a:solidFill>
              <a:prstDash val="dash"/>
            </a:ln>
          </c:spPr>
          <c:marker>
            <c:symbol val="none"/>
          </c:marker>
          <c:xVal>
            <c:numRef>
              <c:f>'MSM condom use_clean'!$A$30:$A$31</c:f>
              <c:numCache>
                <c:formatCode>General</c:formatCode>
                <c:ptCount val="2"/>
                <c:pt idx="0">
                  <c:v>0</c:v>
                </c:pt>
                <c:pt idx="1">
                  <c:v>1</c:v>
                </c:pt>
              </c:numCache>
            </c:numRef>
          </c:xVal>
          <c:yVal>
            <c:numRef>
              <c:f>'MSM condom use_clean'!$B$30:$B$31</c:f>
              <c:numCache>
                <c:formatCode>General</c:formatCode>
                <c:ptCount val="2"/>
                <c:pt idx="0">
                  <c:v>90</c:v>
                </c:pt>
                <c:pt idx="1">
                  <c:v>90</c:v>
                </c:pt>
              </c:numCache>
            </c:numRef>
          </c:yVal>
          <c:smooth val="1"/>
          <c:extLst>
            <c:ext xmlns:c16="http://schemas.microsoft.com/office/drawing/2014/chart" uri="{C3380CC4-5D6E-409C-BE32-E72D297353CC}">
              <c16:uniqueId val="{00000003-1F8B-469A-8D97-6DD4581542AE}"/>
            </c:ext>
          </c:extLst>
        </c:ser>
        <c:dLbls>
          <c:showLegendKey val="0"/>
          <c:showVal val="0"/>
          <c:showCatName val="0"/>
          <c:showSerName val="0"/>
          <c:showPercent val="0"/>
          <c:showBubbleSize val="0"/>
        </c:dLbls>
        <c:axId val="316022784"/>
        <c:axId val="316020992"/>
      </c:scatterChart>
      <c:catAx>
        <c:axId val="316136064"/>
        <c:scaling>
          <c:orientation val="minMax"/>
        </c:scaling>
        <c:delete val="0"/>
        <c:axPos val="b"/>
        <c:numFmt formatCode="General" sourceLinked="0"/>
        <c:majorTickMark val="none"/>
        <c:minorTickMark val="none"/>
        <c:tickLblPos val="nextTo"/>
        <c:spPr>
          <a:ln>
            <a:solidFill>
              <a:schemeClr val="bg1">
                <a:lumMod val="65000"/>
              </a:schemeClr>
            </a:solidFill>
          </a:ln>
        </c:spPr>
        <c:crossAx val="316019072"/>
        <c:crosses val="autoZero"/>
        <c:auto val="1"/>
        <c:lblAlgn val="ctr"/>
        <c:lblOffset val="100"/>
        <c:noMultiLvlLbl val="0"/>
      </c:catAx>
      <c:valAx>
        <c:axId val="316019072"/>
        <c:scaling>
          <c:orientation val="minMax"/>
          <c:max val="100"/>
          <c:min val="0"/>
        </c:scaling>
        <c:delete val="0"/>
        <c:axPos val="l"/>
        <c:title>
          <c:tx>
            <c:rich>
              <a:bodyPr rot="0" vert="horz"/>
              <a:lstStyle/>
              <a:p>
                <a:pPr>
                  <a:defRPr/>
                </a:pPr>
                <a:r>
                  <a:rPr lang="en-GB"/>
                  <a:t>%</a:t>
                </a:r>
              </a:p>
            </c:rich>
          </c:tx>
          <c:layout>
            <c:manualLayout>
              <c:xMode val="edge"/>
              <c:yMode val="edge"/>
              <c:x val="1.0981418731252071E-3"/>
              <c:y val="4.4703316195064875E-4"/>
            </c:manualLayout>
          </c:layout>
          <c:overlay val="0"/>
        </c:title>
        <c:numFmt formatCode="0" sourceLinked="1"/>
        <c:majorTickMark val="out"/>
        <c:minorTickMark val="none"/>
        <c:tickLblPos val="nextTo"/>
        <c:spPr>
          <a:ln>
            <a:noFill/>
          </a:ln>
        </c:spPr>
        <c:crossAx val="316136064"/>
        <c:crosses val="autoZero"/>
        <c:crossBetween val="between"/>
        <c:majorUnit val="10"/>
      </c:valAx>
      <c:valAx>
        <c:axId val="316020992"/>
        <c:scaling>
          <c:orientation val="minMax"/>
        </c:scaling>
        <c:delete val="1"/>
        <c:axPos val="r"/>
        <c:numFmt formatCode="General" sourceLinked="1"/>
        <c:majorTickMark val="out"/>
        <c:minorTickMark val="none"/>
        <c:tickLblPos val="nextTo"/>
        <c:crossAx val="316022784"/>
        <c:crosses val="max"/>
        <c:crossBetween val="midCat"/>
      </c:valAx>
      <c:valAx>
        <c:axId val="316022784"/>
        <c:scaling>
          <c:orientation val="minMax"/>
          <c:max val="1"/>
          <c:min val="0"/>
        </c:scaling>
        <c:delete val="1"/>
        <c:axPos val="t"/>
        <c:numFmt formatCode="General" sourceLinked="1"/>
        <c:majorTickMark val="out"/>
        <c:minorTickMark val="none"/>
        <c:tickLblPos val="nextTo"/>
        <c:crossAx val="316020992"/>
        <c:crosses val="max"/>
        <c:crossBetween val="midCat"/>
        <c:majorUnit val="0.2"/>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26445169963506E-2"/>
          <c:y val="4.6547213261765759E-2"/>
          <c:w val="0.90698059281315646"/>
          <c:h val="0.45817728111938716"/>
        </c:manualLayout>
      </c:layout>
      <c:barChart>
        <c:barDir val="col"/>
        <c:grouping val="percentStacked"/>
        <c:varyColors val="0"/>
        <c:ser>
          <c:idx val="0"/>
          <c:order val="0"/>
          <c:tx>
            <c:strRef>
              <c:f>'MSM CCU_clean with graph (2)'!$B$2</c:f>
              <c:strCache>
                <c:ptCount val="1"/>
                <c:pt idx="0">
                  <c:v>Consistent condom use</c:v>
                </c:pt>
              </c:strCache>
            </c:strRef>
          </c:tx>
          <c:spPr>
            <a:solidFill>
              <a:srgbClr val="F26B73"/>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CCU_clean with graph (2)'!$A$3:$A$18</c:f>
              <c:strCache>
                <c:ptCount val="16"/>
                <c:pt idx="0">
                  <c:v>Pakistan (2016)</c:v>
                </c:pt>
                <c:pt idx="1">
                  <c:v>Lao PDR, Vientiane (2014)</c:v>
                </c:pt>
                <c:pt idx="2">
                  <c:v>Philippines, Cebu (2018)</c:v>
                </c:pt>
                <c:pt idx="3">
                  <c:v>Timor-Leste, Dili (2016-17)</c:v>
                </c:pt>
                <c:pt idx="4">
                  <c:v>PNG, Port Moresby (2016)*</c:v>
                </c:pt>
                <c:pt idx="5">
                  <c:v>Myanmar, Yangon (2015) *</c:v>
                </c:pt>
                <c:pt idx="6">
                  <c:v>Sri Lanka, Colombo (2017-18)*</c:v>
                </c:pt>
                <c:pt idx="7">
                  <c:v>Cambodia (2019) *</c:v>
                </c:pt>
                <c:pt idx="8">
                  <c:v>Viet Nam (2016)</c:v>
                </c:pt>
                <c:pt idx="9">
                  <c:v>Bangladesh, Dhaka (2015)**</c:v>
                </c:pt>
                <c:pt idx="10">
                  <c:v>Mongolia, Ulaanbaatar (2011) </c:v>
                </c:pt>
                <c:pt idx="11">
                  <c:v>China (2013)</c:v>
                </c:pt>
                <c:pt idx="12">
                  <c:v>Thailand, Bangkok (2013)</c:v>
                </c:pt>
                <c:pt idx="13">
                  <c:v>Indonesia (2015)</c:v>
                </c:pt>
                <c:pt idx="14">
                  <c:v>Nepal, Kathmandu (2017)*</c:v>
                </c:pt>
                <c:pt idx="15">
                  <c:v>India (2019-20)*</c:v>
                </c:pt>
              </c:strCache>
            </c:strRef>
          </c:cat>
          <c:val>
            <c:numRef>
              <c:f>'MSM CCU_clean with graph (2)'!$B$3:$B$18</c:f>
              <c:numCache>
                <c:formatCode>0</c:formatCode>
                <c:ptCount val="16"/>
                <c:pt idx="0">
                  <c:v>8.3000000000000007</c:v>
                </c:pt>
                <c:pt idx="1">
                  <c:v>10</c:v>
                </c:pt>
                <c:pt idx="2">
                  <c:v>13</c:v>
                </c:pt>
                <c:pt idx="3">
                  <c:v>18</c:v>
                </c:pt>
                <c:pt idx="4">
                  <c:v>33.200000000000003</c:v>
                </c:pt>
                <c:pt idx="5">
                  <c:v>41</c:v>
                </c:pt>
                <c:pt idx="6">
                  <c:v>41.6</c:v>
                </c:pt>
                <c:pt idx="7">
                  <c:v>45.6</c:v>
                </c:pt>
                <c:pt idx="8">
                  <c:v>46.4</c:v>
                </c:pt>
                <c:pt idx="9">
                  <c:v>46.6</c:v>
                </c:pt>
                <c:pt idx="10">
                  <c:v>47.5</c:v>
                </c:pt>
                <c:pt idx="11">
                  <c:v>48.8</c:v>
                </c:pt>
                <c:pt idx="12">
                  <c:v>60</c:v>
                </c:pt>
                <c:pt idx="13">
                  <c:v>61.45</c:v>
                </c:pt>
                <c:pt idx="14">
                  <c:v>71.599999999999994</c:v>
                </c:pt>
                <c:pt idx="15">
                  <c:v>79</c:v>
                </c:pt>
              </c:numCache>
            </c:numRef>
          </c:val>
          <c:extLst>
            <c:ext xmlns:c16="http://schemas.microsoft.com/office/drawing/2014/chart" uri="{C3380CC4-5D6E-409C-BE32-E72D297353CC}">
              <c16:uniqueId val="{00000000-05C9-4140-81D6-F4AF382F0082}"/>
            </c:ext>
          </c:extLst>
        </c:ser>
        <c:ser>
          <c:idx val="1"/>
          <c:order val="1"/>
          <c:tx>
            <c:strRef>
              <c:f>'MSM CCU_clean with graph (2)'!$C$2</c:f>
              <c:strCache>
                <c:ptCount val="1"/>
                <c:pt idx="0">
                  <c:v>Prevention gap</c:v>
                </c:pt>
              </c:strCache>
            </c:strRef>
          </c:tx>
          <c:spPr>
            <a:solidFill>
              <a:sysClr val="window" lastClr="FFFFFF">
                <a:lumMod val="75000"/>
              </a:sysClr>
            </a:solidFill>
            <a:ln>
              <a:solidFill>
                <a:sysClr val="window" lastClr="FFFFFF"/>
              </a:solidFill>
            </a:ln>
          </c:spPr>
          <c:invertIfNegative val="0"/>
          <c:cat>
            <c:strRef>
              <c:f>'MSM CCU_clean with graph (2)'!$A$3:$A$18</c:f>
              <c:strCache>
                <c:ptCount val="16"/>
                <c:pt idx="0">
                  <c:v>Pakistan (2016)</c:v>
                </c:pt>
                <c:pt idx="1">
                  <c:v>Lao PDR, Vientiane (2014)</c:v>
                </c:pt>
                <c:pt idx="2">
                  <c:v>Philippines, Cebu (2018)</c:v>
                </c:pt>
                <c:pt idx="3">
                  <c:v>Timor-Leste, Dili (2016-17)</c:v>
                </c:pt>
                <c:pt idx="4">
                  <c:v>PNG, Port Moresby (2016)*</c:v>
                </c:pt>
                <c:pt idx="5">
                  <c:v>Myanmar, Yangon (2015) *</c:v>
                </c:pt>
                <c:pt idx="6">
                  <c:v>Sri Lanka, Colombo (2017-18)*</c:v>
                </c:pt>
                <c:pt idx="7">
                  <c:v>Cambodia (2019) *</c:v>
                </c:pt>
                <c:pt idx="8">
                  <c:v>Viet Nam (2016)</c:v>
                </c:pt>
                <c:pt idx="9">
                  <c:v>Bangladesh, Dhaka (2015)**</c:v>
                </c:pt>
                <c:pt idx="10">
                  <c:v>Mongolia, Ulaanbaatar (2011) </c:v>
                </c:pt>
                <c:pt idx="11">
                  <c:v>China (2013)</c:v>
                </c:pt>
                <c:pt idx="12">
                  <c:v>Thailand, Bangkok (2013)</c:v>
                </c:pt>
                <c:pt idx="13">
                  <c:v>Indonesia (2015)</c:v>
                </c:pt>
                <c:pt idx="14">
                  <c:v>Nepal, Kathmandu (2017)*</c:v>
                </c:pt>
                <c:pt idx="15">
                  <c:v>India (2019-20)*</c:v>
                </c:pt>
              </c:strCache>
            </c:strRef>
          </c:cat>
          <c:val>
            <c:numRef>
              <c:f>'MSM CCU_clean with graph (2)'!$C$3:$C$18</c:f>
              <c:numCache>
                <c:formatCode>0</c:formatCode>
                <c:ptCount val="16"/>
                <c:pt idx="0">
                  <c:v>81.7</c:v>
                </c:pt>
                <c:pt idx="1">
                  <c:v>80</c:v>
                </c:pt>
                <c:pt idx="2">
                  <c:v>77</c:v>
                </c:pt>
                <c:pt idx="3">
                  <c:v>72</c:v>
                </c:pt>
                <c:pt idx="4">
                  <c:v>56.8</c:v>
                </c:pt>
                <c:pt idx="5">
                  <c:v>49</c:v>
                </c:pt>
                <c:pt idx="6">
                  <c:v>48.4</c:v>
                </c:pt>
                <c:pt idx="7">
                  <c:v>44.4</c:v>
                </c:pt>
                <c:pt idx="8">
                  <c:v>43.6</c:v>
                </c:pt>
                <c:pt idx="9">
                  <c:v>43.4</c:v>
                </c:pt>
                <c:pt idx="10">
                  <c:v>42.5</c:v>
                </c:pt>
                <c:pt idx="11">
                  <c:v>41.2</c:v>
                </c:pt>
                <c:pt idx="12">
                  <c:v>30</c:v>
                </c:pt>
                <c:pt idx="13">
                  <c:v>28.549999999999997</c:v>
                </c:pt>
                <c:pt idx="14">
                  <c:v>18.400000000000006</c:v>
                </c:pt>
                <c:pt idx="15">
                  <c:v>11</c:v>
                </c:pt>
              </c:numCache>
            </c:numRef>
          </c:val>
          <c:extLst>
            <c:ext xmlns:c16="http://schemas.microsoft.com/office/drawing/2014/chart" uri="{C3380CC4-5D6E-409C-BE32-E72D297353CC}">
              <c16:uniqueId val="{00000001-05C9-4140-81D6-F4AF382F0082}"/>
            </c:ext>
          </c:extLst>
        </c:ser>
        <c:ser>
          <c:idx val="2"/>
          <c:order val="2"/>
          <c:tx>
            <c:strRef>
              <c:f>'MSM CCU_clean with graph (2)'!$D$2</c:f>
              <c:strCache>
                <c:ptCount val="1"/>
              </c:strCache>
            </c:strRef>
          </c:tx>
          <c:spPr>
            <a:noFill/>
          </c:spPr>
          <c:invertIfNegative val="0"/>
          <c:cat>
            <c:strRef>
              <c:f>'MSM CCU_clean with graph (2)'!$A$3:$A$18</c:f>
              <c:strCache>
                <c:ptCount val="16"/>
                <c:pt idx="0">
                  <c:v>Pakistan (2016)</c:v>
                </c:pt>
                <c:pt idx="1">
                  <c:v>Lao PDR, Vientiane (2014)</c:v>
                </c:pt>
                <c:pt idx="2">
                  <c:v>Philippines, Cebu (2018)</c:v>
                </c:pt>
                <c:pt idx="3">
                  <c:v>Timor-Leste, Dili (2016-17)</c:v>
                </c:pt>
                <c:pt idx="4">
                  <c:v>PNG, Port Moresby (2016)*</c:v>
                </c:pt>
                <c:pt idx="5">
                  <c:v>Myanmar, Yangon (2015) *</c:v>
                </c:pt>
                <c:pt idx="6">
                  <c:v>Sri Lanka, Colombo (2017-18)*</c:v>
                </c:pt>
                <c:pt idx="7">
                  <c:v>Cambodia (2019) *</c:v>
                </c:pt>
                <c:pt idx="8">
                  <c:v>Viet Nam (2016)</c:v>
                </c:pt>
                <c:pt idx="9">
                  <c:v>Bangladesh, Dhaka (2015)**</c:v>
                </c:pt>
                <c:pt idx="10">
                  <c:v>Mongolia, Ulaanbaatar (2011) </c:v>
                </c:pt>
                <c:pt idx="11">
                  <c:v>China (2013)</c:v>
                </c:pt>
                <c:pt idx="12">
                  <c:v>Thailand, Bangkok (2013)</c:v>
                </c:pt>
                <c:pt idx="13">
                  <c:v>Indonesia (2015)</c:v>
                </c:pt>
                <c:pt idx="14">
                  <c:v>Nepal, Kathmandu (2017)*</c:v>
                </c:pt>
                <c:pt idx="15">
                  <c:v>India (2019-20)*</c:v>
                </c:pt>
              </c:strCache>
            </c:strRef>
          </c:cat>
          <c:val>
            <c:numRef>
              <c:f>'MSM CCU_clean with graph (2)'!$D$3:$D$18</c:f>
              <c:numCache>
                <c:formatCode>General</c:formatCode>
                <c:ptCount val="1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numCache>
            </c:numRef>
          </c:val>
          <c:extLst>
            <c:ext xmlns:c16="http://schemas.microsoft.com/office/drawing/2014/chart" uri="{C3380CC4-5D6E-409C-BE32-E72D297353CC}">
              <c16:uniqueId val="{00000002-05C9-4140-81D6-F4AF382F0082}"/>
            </c:ext>
          </c:extLst>
        </c:ser>
        <c:dLbls>
          <c:showLegendKey val="0"/>
          <c:showVal val="0"/>
          <c:showCatName val="0"/>
          <c:showSerName val="0"/>
          <c:showPercent val="0"/>
          <c:showBubbleSize val="0"/>
        </c:dLbls>
        <c:gapWidth val="20"/>
        <c:overlap val="100"/>
        <c:axId val="60754560"/>
        <c:axId val="166421248"/>
      </c:barChart>
      <c:scatterChart>
        <c:scatterStyle val="smoothMarker"/>
        <c:varyColors val="0"/>
        <c:ser>
          <c:idx val="3"/>
          <c:order val="3"/>
          <c:tx>
            <c:strRef>
              <c:f>'MSM CCU_clean with graph (2)'!$C$21</c:f>
              <c:strCache>
                <c:ptCount val="1"/>
                <c:pt idx="0">
                  <c:v>Threshhold</c:v>
                </c:pt>
              </c:strCache>
            </c:strRef>
          </c:tx>
          <c:spPr>
            <a:ln>
              <a:solidFill>
                <a:srgbClr val="33CCCC"/>
              </a:solidFill>
              <a:prstDash val="sysDash"/>
            </a:ln>
          </c:spPr>
          <c:marker>
            <c:symbol val="none"/>
          </c:marker>
          <c:xVal>
            <c:numRef>
              <c:f>'MSM CCU_clean with graph (2)'!$B$22:$B$23</c:f>
              <c:numCache>
                <c:formatCode>General</c:formatCode>
                <c:ptCount val="2"/>
                <c:pt idx="0">
                  <c:v>0</c:v>
                </c:pt>
                <c:pt idx="1">
                  <c:v>1</c:v>
                </c:pt>
              </c:numCache>
            </c:numRef>
          </c:xVal>
          <c:yVal>
            <c:numRef>
              <c:f>'MSM CCU_clean with graph (2)'!$C$22:$C$23</c:f>
              <c:numCache>
                <c:formatCode>General</c:formatCode>
                <c:ptCount val="2"/>
                <c:pt idx="0">
                  <c:v>90</c:v>
                </c:pt>
                <c:pt idx="1">
                  <c:v>90</c:v>
                </c:pt>
              </c:numCache>
            </c:numRef>
          </c:yVal>
          <c:smooth val="1"/>
          <c:extLst>
            <c:ext xmlns:c16="http://schemas.microsoft.com/office/drawing/2014/chart" uri="{C3380CC4-5D6E-409C-BE32-E72D297353CC}">
              <c16:uniqueId val="{00000003-05C9-4140-81D6-F4AF382F0082}"/>
            </c:ext>
          </c:extLst>
        </c:ser>
        <c:dLbls>
          <c:showLegendKey val="0"/>
          <c:showVal val="0"/>
          <c:showCatName val="0"/>
          <c:showSerName val="0"/>
          <c:showPercent val="0"/>
          <c:showBubbleSize val="0"/>
        </c:dLbls>
        <c:axId val="55027968"/>
        <c:axId val="55026432"/>
      </c:scatterChart>
      <c:catAx>
        <c:axId val="60754560"/>
        <c:scaling>
          <c:orientation val="minMax"/>
        </c:scaling>
        <c:delete val="0"/>
        <c:axPos val="b"/>
        <c:numFmt formatCode="General" sourceLinked="1"/>
        <c:majorTickMark val="out"/>
        <c:minorTickMark val="none"/>
        <c:tickLblPos val="nextTo"/>
        <c:txPr>
          <a:bodyPr rot="-3000000"/>
          <a:lstStyle/>
          <a:p>
            <a:pPr>
              <a:defRPr sz="1300"/>
            </a:pPr>
            <a:endParaRPr lang="en-US"/>
          </a:p>
        </c:txPr>
        <c:crossAx val="166421248"/>
        <c:crosses val="autoZero"/>
        <c:auto val="1"/>
        <c:lblAlgn val="ctr"/>
        <c:lblOffset val="100"/>
        <c:noMultiLvlLbl val="0"/>
      </c:catAx>
      <c:valAx>
        <c:axId val="166421248"/>
        <c:scaling>
          <c:orientation val="minMax"/>
          <c:max val="1"/>
        </c:scaling>
        <c:delete val="0"/>
        <c:axPos val="l"/>
        <c:numFmt formatCode="0%" sourceLinked="1"/>
        <c:majorTickMark val="out"/>
        <c:minorTickMark val="none"/>
        <c:tickLblPos val="nextTo"/>
        <c:crossAx val="60754560"/>
        <c:crosses val="autoZero"/>
        <c:crossBetween val="between"/>
        <c:majorUnit val="0.5"/>
      </c:valAx>
      <c:valAx>
        <c:axId val="55026432"/>
        <c:scaling>
          <c:orientation val="minMax"/>
          <c:max val="100"/>
          <c:min val="0"/>
        </c:scaling>
        <c:delete val="0"/>
        <c:axPos val="r"/>
        <c:numFmt formatCode="General" sourceLinked="1"/>
        <c:majorTickMark val="none"/>
        <c:minorTickMark val="none"/>
        <c:tickLblPos val="none"/>
        <c:spPr>
          <a:ln>
            <a:noFill/>
          </a:ln>
        </c:spPr>
        <c:crossAx val="55027968"/>
        <c:crosses val="max"/>
        <c:crossBetween val="midCat"/>
        <c:majorUnit val="10"/>
      </c:valAx>
      <c:valAx>
        <c:axId val="55027968"/>
        <c:scaling>
          <c:orientation val="minMax"/>
          <c:max val="1"/>
          <c:min val="0"/>
        </c:scaling>
        <c:delete val="0"/>
        <c:axPos val="t"/>
        <c:numFmt formatCode="General" sourceLinked="1"/>
        <c:majorTickMark val="none"/>
        <c:minorTickMark val="none"/>
        <c:tickLblPos val="none"/>
        <c:spPr>
          <a:ln>
            <a:noFill/>
          </a:ln>
        </c:spPr>
        <c:crossAx val="55026432"/>
        <c:crosses val="max"/>
        <c:crossBetween val="midCat"/>
        <c:majorUnit val="0.2"/>
      </c:valAx>
    </c:plotArea>
    <c:legend>
      <c:legendPos val="t"/>
      <c:legendEntry>
        <c:idx val="2"/>
        <c:delete val="1"/>
      </c:legendEntry>
      <c:legendEntry>
        <c:idx val="3"/>
        <c:delete val="1"/>
      </c:legendEntry>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3130544993656E-2"/>
          <c:y val="0.14401919584954603"/>
          <c:w val="0.90305105196451207"/>
          <c:h val="0.67223657587548635"/>
        </c:manualLayout>
      </c:layout>
      <c:barChart>
        <c:barDir val="col"/>
        <c:grouping val="clustered"/>
        <c:varyColors val="0"/>
        <c:ser>
          <c:idx val="1"/>
          <c:order val="0"/>
          <c:tx>
            <c:strRef>
              <c:f>'Consistent CDU (2)'!$B$1</c:f>
              <c:strCache>
                <c:ptCount val="1"/>
                <c:pt idx="0">
                  <c:v>Condom use at last sex</c:v>
                </c:pt>
              </c:strCache>
            </c:strRef>
          </c:tx>
          <c:spPr>
            <a:solidFill>
              <a:srgbClr val="F26B73"/>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CDU (2)'!$A$2:$A$8</c:f>
              <c:strCache>
                <c:ptCount val="7"/>
                <c:pt idx="0">
                  <c:v>Bangladesh
 (Dhaka, 2015)*</c:v>
                </c:pt>
                <c:pt idx="1">
                  <c:v>Cambodia 
(2019) *</c:v>
                </c:pt>
                <c:pt idx="2">
                  <c:v>India 
(2019-20)*</c:v>
                </c:pt>
                <c:pt idx="3">
                  <c:v>Nepal
 (Kathmandu, 2017)**</c:v>
                </c:pt>
                <c:pt idx="4">
                  <c:v>Sri Lanka 
(Colombo, 2018)**</c:v>
                </c:pt>
                <c:pt idx="5">
                  <c:v>PNG 
(Port Moresby, 2016)***</c:v>
                </c:pt>
                <c:pt idx="6">
                  <c:v>Timor-Leste 
(Dili, 2016-17)*</c:v>
                </c:pt>
              </c:strCache>
            </c:strRef>
          </c:cat>
          <c:val>
            <c:numRef>
              <c:f>'Consistent CDU (2)'!$B$2:$B$8</c:f>
              <c:numCache>
                <c:formatCode>0</c:formatCode>
                <c:ptCount val="7"/>
                <c:pt idx="0">
                  <c:v>60</c:v>
                </c:pt>
                <c:pt idx="1">
                  <c:v>83.6</c:v>
                </c:pt>
                <c:pt idx="2">
                  <c:v>92.4</c:v>
                </c:pt>
                <c:pt idx="3">
                  <c:v>87</c:v>
                </c:pt>
                <c:pt idx="4">
                  <c:v>82.7</c:v>
                </c:pt>
                <c:pt idx="5">
                  <c:v>31.3</c:v>
                </c:pt>
                <c:pt idx="6">
                  <c:v>30.2</c:v>
                </c:pt>
              </c:numCache>
            </c:numRef>
          </c:val>
          <c:extLst>
            <c:ext xmlns:c16="http://schemas.microsoft.com/office/drawing/2014/chart" uri="{C3380CC4-5D6E-409C-BE32-E72D297353CC}">
              <c16:uniqueId val="{00000000-6F4F-44D3-BFE8-F0002FA4185F}"/>
            </c:ext>
          </c:extLst>
        </c:ser>
        <c:ser>
          <c:idx val="0"/>
          <c:order val="1"/>
          <c:tx>
            <c:strRef>
              <c:f>'Consistent CDU (2)'!$C$1</c:f>
              <c:strCache>
                <c:ptCount val="1"/>
                <c:pt idx="0">
                  <c:v>Consistent condom use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'Consistent CDU (2)'!$A$2:$A$8</c:f>
              <c:strCache>
                <c:ptCount val="7"/>
                <c:pt idx="0">
                  <c:v>Bangladesh
 (Dhaka, 2015)*</c:v>
                </c:pt>
                <c:pt idx="1">
                  <c:v>Cambodia 
(2019) *</c:v>
                </c:pt>
                <c:pt idx="2">
                  <c:v>India 
(2019-20)*</c:v>
                </c:pt>
                <c:pt idx="3">
                  <c:v>Nepal
 (Kathmandu, 2017)**</c:v>
                </c:pt>
                <c:pt idx="4">
                  <c:v>Sri Lanka 
(Colombo, 2018)**</c:v>
                </c:pt>
                <c:pt idx="5">
                  <c:v>PNG 
(Port Moresby, 2016)***</c:v>
                </c:pt>
                <c:pt idx="6">
                  <c:v>Timor-Leste 
(Dili, 2016-17)*</c:v>
                </c:pt>
              </c:strCache>
            </c:strRef>
          </c:cat>
          <c:val>
            <c:numRef>
              <c:f>'Consistent CDU (2)'!$C$2:$C$8</c:f>
              <c:numCache>
                <c:formatCode>0</c:formatCode>
                <c:ptCount val="7"/>
                <c:pt idx="0">
                  <c:v>46.6</c:v>
                </c:pt>
                <c:pt idx="1">
                  <c:v>50.3</c:v>
                </c:pt>
                <c:pt idx="2">
                  <c:v>79</c:v>
                </c:pt>
                <c:pt idx="3">
                  <c:v>71.599999999999994</c:v>
                </c:pt>
                <c:pt idx="4">
                  <c:v>41.6</c:v>
                </c:pt>
                <c:pt idx="5">
                  <c:v>20.399999999999999</c:v>
                </c:pt>
                <c:pt idx="6">
                  <c:v>18</c:v>
                </c:pt>
              </c:numCache>
            </c:numRef>
          </c:val>
          <c:extLst>
            <c:ext xmlns:c16="http://schemas.microsoft.com/office/drawing/2014/chart" uri="{C3380CC4-5D6E-409C-BE32-E72D297353CC}">
              <c16:uniqueId val="{00000001-6F4F-44D3-BFE8-F0002FA4185F}"/>
            </c:ext>
          </c:extLst>
        </c:ser>
        <c:dLbls>
          <c:showLegendKey val="0"/>
          <c:showVal val="0"/>
          <c:showCatName val="0"/>
          <c:showSerName val="0"/>
          <c:showPercent val="0"/>
          <c:showBubbleSize val="0"/>
        </c:dLbls>
        <c:gapWidth val="96"/>
        <c:axId val="97071872"/>
        <c:axId val="97073408"/>
      </c:barChart>
      <c:scatterChart>
        <c:scatterStyle val="smoothMarker"/>
        <c:varyColors val="0"/>
        <c:ser>
          <c:idx val="2"/>
          <c:order val="2"/>
          <c:tx>
            <c:strRef>
              <c:f>'Consistent CDU (2)'!$D$16</c:f>
              <c:strCache>
                <c:ptCount val="1"/>
                <c:pt idx="0">
                  <c:v>target</c:v>
                </c:pt>
              </c:strCache>
            </c:strRef>
          </c:tx>
          <c:spPr>
            <a:ln>
              <a:solidFill>
                <a:srgbClr val="E31837"/>
              </a:solidFill>
              <a:prstDash val="sysDash"/>
            </a:ln>
          </c:spPr>
          <c:marker>
            <c:symbol val="none"/>
          </c:marker>
          <c:xVal>
            <c:numRef>
              <c:f>'Consistent CDU (2)'!$C$17:$C$18</c:f>
              <c:numCache>
                <c:formatCode>General</c:formatCode>
                <c:ptCount val="2"/>
                <c:pt idx="0">
                  <c:v>0</c:v>
                </c:pt>
                <c:pt idx="1">
                  <c:v>1</c:v>
                </c:pt>
              </c:numCache>
            </c:numRef>
          </c:xVal>
          <c:yVal>
            <c:numRef>
              <c:f>'Consistent CDU (2)'!$D$17:$D$18</c:f>
              <c:numCache>
                <c:formatCode>General</c:formatCode>
                <c:ptCount val="2"/>
                <c:pt idx="0">
                  <c:v>90</c:v>
                </c:pt>
                <c:pt idx="1">
                  <c:v>90</c:v>
                </c:pt>
              </c:numCache>
            </c:numRef>
          </c:yVal>
          <c:smooth val="1"/>
          <c:extLst>
            <c:ext xmlns:c16="http://schemas.microsoft.com/office/drawing/2014/chart" uri="{C3380CC4-5D6E-409C-BE32-E72D297353CC}">
              <c16:uniqueId val="{00000002-6F4F-44D3-BFE8-F0002FA4185F}"/>
            </c:ext>
          </c:extLst>
        </c:ser>
        <c:dLbls>
          <c:showLegendKey val="0"/>
          <c:showVal val="0"/>
          <c:showCatName val="0"/>
          <c:showSerName val="0"/>
          <c:showPercent val="0"/>
          <c:showBubbleSize val="0"/>
        </c:dLbls>
        <c:axId val="194016623"/>
        <c:axId val="194021199"/>
      </c:scatterChart>
      <c:catAx>
        <c:axId val="97071872"/>
        <c:scaling>
          <c:orientation val="minMax"/>
        </c:scaling>
        <c:delete val="0"/>
        <c:axPos val="b"/>
        <c:numFmt formatCode="General" sourceLinked="0"/>
        <c:majorTickMark val="out"/>
        <c:minorTickMark val="none"/>
        <c:tickLblPos val="nextTo"/>
        <c:txPr>
          <a:bodyPr/>
          <a:lstStyle/>
          <a:p>
            <a:pPr>
              <a:defRPr sz="1200"/>
            </a:pPr>
            <a:endParaRPr lang="en-US"/>
          </a:p>
        </c:txPr>
        <c:crossAx val="97073408"/>
        <c:crosses val="autoZero"/>
        <c:auto val="1"/>
        <c:lblAlgn val="ctr"/>
        <c:lblOffset val="100"/>
        <c:noMultiLvlLbl val="0"/>
      </c:catAx>
      <c:valAx>
        <c:axId val="97073408"/>
        <c:scaling>
          <c:orientation val="minMax"/>
          <c:max val="100"/>
        </c:scaling>
        <c:delete val="0"/>
        <c:axPos val="l"/>
        <c:title>
          <c:tx>
            <c:rich>
              <a:bodyPr rot="0" vert="horz"/>
              <a:lstStyle/>
              <a:p>
                <a:pPr>
                  <a:defRPr/>
                </a:pPr>
                <a:r>
                  <a:rPr lang="en-GB"/>
                  <a:t>%</a:t>
                </a:r>
              </a:p>
            </c:rich>
          </c:tx>
          <c:layout>
            <c:manualLayout>
              <c:xMode val="edge"/>
              <c:yMode val="edge"/>
              <c:x val="1.4419670468948032E-2"/>
              <c:y val="9.3376394293125789E-2"/>
            </c:manualLayout>
          </c:layout>
          <c:overlay val="0"/>
        </c:title>
        <c:numFmt formatCode="0" sourceLinked="1"/>
        <c:majorTickMark val="out"/>
        <c:minorTickMark val="none"/>
        <c:tickLblPos val="nextTo"/>
        <c:crossAx val="97071872"/>
        <c:crosses val="autoZero"/>
        <c:crossBetween val="between"/>
        <c:majorUnit val="10"/>
      </c:valAx>
      <c:valAx>
        <c:axId val="194021199"/>
        <c:scaling>
          <c:orientation val="minMax"/>
          <c:max val="100"/>
          <c:min val="0"/>
        </c:scaling>
        <c:delete val="1"/>
        <c:axPos val="r"/>
        <c:numFmt formatCode="General" sourceLinked="1"/>
        <c:majorTickMark val="out"/>
        <c:minorTickMark val="none"/>
        <c:tickLblPos val="nextTo"/>
        <c:crossAx val="194016623"/>
        <c:crosses val="max"/>
        <c:crossBetween val="midCat"/>
      </c:valAx>
      <c:valAx>
        <c:axId val="194016623"/>
        <c:scaling>
          <c:orientation val="minMax"/>
          <c:max val="1"/>
        </c:scaling>
        <c:delete val="1"/>
        <c:axPos val="t"/>
        <c:numFmt formatCode="General" sourceLinked="1"/>
        <c:majorTickMark val="out"/>
        <c:minorTickMark val="none"/>
        <c:tickLblPos val="nextTo"/>
        <c:crossAx val="194021199"/>
        <c:crosses val="max"/>
        <c:crossBetween val="midCat"/>
      </c:valAx>
    </c:plotArea>
    <c:legend>
      <c:legendPos val="t"/>
      <c:legendEntry>
        <c:idx val="2"/>
        <c:delete val="1"/>
      </c:legendEntry>
      <c:layout>
        <c:manualLayout>
          <c:xMode val="edge"/>
          <c:yMode val="edge"/>
          <c:x val="0.249386463878327"/>
          <c:y val="5.1239688715953316E-2"/>
          <c:w val="0.53028653992395436"/>
          <c:h val="7.0776134889753567E-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0.56497</cdr:x>
      <cdr:y>0.58183</cdr:y>
    </cdr:from>
    <cdr:to>
      <cdr:x>0.98132</cdr:x>
      <cdr:y>0.74703</cdr:y>
    </cdr:to>
    <cdr:sp macro="" textlink="">
      <cdr:nvSpPr>
        <cdr:cNvPr id="3" name="TextBox 1"/>
        <cdr:cNvSpPr txBox="1"/>
      </cdr:nvSpPr>
      <cdr:spPr>
        <a:xfrm xmlns:a="http://schemas.openxmlformats.org/drawingml/2006/main">
          <a:off x="4137055" y="2385483"/>
          <a:ext cx="3048769" cy="677333"/>
        </a:xfrm>
        <a:prstGeom xmlns:a="http://schemas.openxmlformats.org/drawingml/2006/main" prst="rect">
          <a:avLst/>
        </a:prstGeom>
        <a:ln xmlns:a="http://schemas.openxmlformats.org/drawingml/2006/main">
          <a:solidFill>
            <a:srgbClr val="F26B73"/>
          </a:solidFill>
          <a:prstDash val="sysDash"/>
        </a:ln>
      </cdr:spPr>
      <cdr:txBody>
        <a:bodyPr xmlns:a="http://schemas.openxmlformats.org/drawingml/2006/main" wrap="square" rtlCol="0"/>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200" b="1" dirty="0">
              <a:latin typeface="Arial" pitchFamily="34" charset="0"/>
              <a:cs typeface="Arial" pitchFamily="34" charset="0"/>
            </a:rPr>
            <a:t># STI clinic/programme data </a:t>
          </a:r>
        </a:p>
        <a:p xmlns:a="http://schemas.openxmlformats.org/drawingml/2006/main">
          <a:r>
            <a:rPr lang="en-US" sz="1200" b="1" dirty="0">
              <a:latin typeface="Arial" pitchFamily="34" charset="0"/>
              <a:cs typeface="Arial" pitchFamily="34" charset="0"/>
            </a:rPr>
            <a:t>## Dhaka and Hili</a:t>
          </a:r>
        </a:p>
        <a:p xmlns:a="http://schemas.openxmlformats.org/drawingml/2006/main">
          <a:r>
            <a:rPr lang="en-US" sz="1200" b="1" dirty="0">
              <a:latin typeface="Arial" pitchFamily="34" charset="0"/>
              <a:cs typeface="Arial" pitchFamily="34" charset="0"/>
            </a:rPr>
            <a:t>* Capital city</a:t>
          </a:r>
        </a:p>
      </cdr:txBody>
    </cdr:sp>
  </cdr:relSizeAnchor>
</c:userShapes>
</file>

<file path=ppt/drawings/drawing2.xml><?xml version="1.0" encoding="utf-8"?>
<c:userShapes xmlns:c="http://schemas.openxmlformats.org/drawingml/2006/chart">
  <cdr:relSizeAnchor xmlns:cdr="http://schemas.openxmlformats.org/drawingml/2006/chartDrawing">
    <cdr:from>
      <cdr:x>0.07476</cdr:x>
      <cdr:y>0.86943</cdr:y>
    </cdr:from>
    <cdr:to>
      <cdr:x>0.91338</cdr:x>
      <cdr:y>0.99359</cdr:y>
    </cdr:to>
    <cdr:sp macro="" textlink="">
      <cdr:nvSpPr>
        <cdr:cNvPr id="5" name="Text Box 1"/>
        <cdr:cNvSpPr txBox="1"/>
      </cdr:nvSpPr>
      <cdr:spPr>
        <a:xfrm xmlns:a="http://schemas.openxmlformats.org/drawingml/2006/main">
          <a:off x="834414" y="3717032"/>
          <a:ext cx="9360038" cy="530814"/>
        </a:xfrm>
        <a:prstGeom xmlns:a="http://schemas.openxmlformats.org/drawingml/2006/main" prst="rect">
          <a:avLst/>
        </a:prstGeom>
        <a:noFill xmlns:a="http://schemas.openxmlformats.org/drawingml/2006/main"/>
        <a:ln xmlns:a="http://schemas.openxmlformats.org/drawingml/2006/main" w="12700">
          <a:solidFill>
            <a:schemeClr val="bg1">
              <a:lumMod val="65000"/>
            </a:schemeClr>
          </a:solidFill>
          <a:prstDash val="sysDash"/>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spcAft>
              <a:spcPts val="1000"/>
            </a:spcAft>
          </a:pPr>
          <a:r>
            <a:rPr lang="en-GB" sz="1000" b="1" u="sng" dirty="0">
              <a:solidFill>
                <a:prstClr val="black"/>
              </a:solidFill>
              <a:latin typeface="Arial" pitchFamily="34" charset="0"/>
              <a:ea typeface="Calibri"/>
              <a:cs typeface="Arial" pitchFamily="34" charset="0"/>
            </a:rPr>
            <a:t>Bought sex </a:t>
          </a:r>
          <a:r>
            <a:rPr lang="en-GB" sz="1000" b="1" dirty="0">
              <a:solidFill>
                <a:prstClr val="black"/>
              </a:solidFill>
              <a:latin typeface="Arial" pitchFamily="34" charset="0"/>
              <a:ea typeface="Calibri"/>
              <a:cs typeface="Arial" pitchFamily="34" charset="0"/>
            </a:rPr>
            <a:t>: * last 12 months; ** last month for both male and female; *** from male= last 12 months, from female = ever; </a:t>
          </a:r>
        </a:p>
        <a:p xmlns:a="http://schemas.openxmlformats.org/drawingml/2006/main">
          <a:pPr>
            <a:spcAft>
              <a:spcPts val="1000"/>
            </a:spcAft>
          </a:pPr>
          <a:r>
            <a:rPr lang="en-GB" sz="1000" b="1" dirty="0">
              <a:solidFill>
                <a:prstClr val="black"/>
              </a:solidFill>
              <a:latin typeface="Arial" pitchFamily="34" charset="0"/>
              <a:ea typeface="Calibri"/>
              <a:cs typeface="Arial" pitchFamily="34" charset="0"/>
            </a:rPr>
            <a:t>India: ever for both male and female; and </a:t>
          </a:r>
          <a:r>
            <a:rPr lang="en-US" sz="1000" b="1" dirty="0">
              <a:solidFill>
                <a:prstClr val="black"/>
              </a:solidFill>
              <a:latin typeface="Arial" pitchFamily="34" charset="0"/>
              <a:ea typeface="Calibri"/>
              <a:cs typeface="Arial" pitchFamily="34" charset="0"/>
            </a:rPr>
            <a:t>Nepal: at last sex for both male and female;  #</a:t>
          </a:r>
          <a:r>
            <a:rPr lang="en-US" sz="1000" b="1" baseline="0" dirty="0">
              <a:solidFill>
                <a:prstClr val="black"/>
              </a:solidFill>
              <a:latin typeface="Arial" pitchFamily="34" charset="0"/>
              <a:ea typeface="Calibri"/>
              <a:cs typeface="Arial" pitchFamily="34" charset="0"/>
            </a:rPr>
            <a:t> Mixed survey sample of MSM and TG</a:t>
          </a:r>
          <a:endParaRPr lang="en-US" sz="1000" b="1" dirty="0">
            <a:solidFill>
              <a:prstClr val="black"/>
            </a:solidFill>
            <a:latin typeface="Arial" pitchFamily="34" charset="0"/>
            <a:ea typeface="Calibri"/>
            <a:cs typeface="Arial" pitchFamily="34" charset="0"/>
          </a:endParaRPr>
        </a:p>
        <a:p xmlns:a="http://schemas.openxmlformats.org/drawingml/2006/main">
          <a:pPr>
            <a:spcAft>
              <a:spcPts val="1000"/>
            </a:spcAft>
          </a:pPr>
          <a:endParaRPr lang="en-GB" sz="1000" b="1" dirty="0">
            <a:solidFill>
              <a:prstClr val="black"/>
            </a:solidFill>
            <a:latin typeface="Arial" pitchFamily="34" charset="0"/>
            <a:ea typeface="Calibri"/>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0.27947</cdr:x>
      <cdr:y>0.91718</cdr:y>
    </cdr:from>
    <cdr:to>
      <cdr:x>0.77062</cdr:x>
      <cdr:y>0.9852</cdr:y>
    </cdr:to>
    <cdr:sp macro="" textlink="">
      <cdr:nvSpPr>
        <cdr:cNvPr id="3" name="TextBox 4"/>
        <cdr:cNvSpPr txBox="1"/>
      </cdr:nvSpPr>
      <cdr:spPr>
        <a:xfrm xmlns:a="http://schemas.openxmlformats.org/drawingml/2006/main">
          <a:off x="2837460" y="3527430"/>
          <a:ext cx="4986732" cy="261610"/>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*Mixed survey sample of MSM and TG (in the last 6 months)</a:t>
          </a:r>
        </a:p>
      </cdr:txBody>
    </cdr:sp>
  </cdr:relSizeAnchor>
</c:userShapes>
</file>

<file path=ppt/drawings/drawing4.xml><?xml version="1.0" encoding="utf-8"?>
<c:userShapes xmlns:c="http://schemas.openxmlformats.org/drawingml/2006/chart">
  <cdr:relSizeAnchor xmlns:cdr="http://schemas.openxmlformats.org/drawingml/2006/chartDrawing">
    <cdr:from>
      <cdr:x>0.20075</cdr:x>
      <cdr:y>0.03276</cdr:y>
    </cdr:from>
    <cdr:to>
      <cdr:x>0.91737</cdr:x>
      <cdr:y>0.13078</cdr:y>
    </cdr:to>
    <cdr:sp macro="" textlink="">
      <cdr:nvSpPr>
        <cdr:cNvPr id="3" name="TextBox 4"/>
        <cdr:cNvSpPr txBox="1"/>
      </cdr:nvSpPr>
      <cdr:spPr>
        <a:xfrm xmlns:a="http://schemas.openxmlformats.org/drawingml/2006/main">
          <a:off x="1835696" y="144016"/>
          <a:ext cx="6552728" cy="430887"/>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Last 6 months; ** Last month, female non paying sexual partner; *** ever had a female sexual partner</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Mixed survey sample of MSM and TG</a:t>
          </a:r>
        </a:p>
      </cdr:txBody>
    </cdr:sp>
  </cdr:relSizeAnchor>
</c:userShapes>
</file>

<file path=ppt/drawings/drawing5.xml><?xml version="1.0" encoding="utf-8"?>
<c:userShapes xmlns:c="http://schemas.openxmlformats.org/drawingml/2006/chart">
  <cdr:relSizeAnchor xmlns:cdr="http://schemas.openxmlformats.org/drawingml/2006/chartDrawing">
    <cdr:from>
      <cdr:x>0.39851</cdr:x>
      <cdr:y>0.91668</cdr:y>
    </cdr:from>
    <cdr:to>
      <cdr:x>0.73154</cdr:x>
      <cdr:y>0.98008</cdr:y>
    </cdr:to>
    <cdr:sp macro="" textlink="">
      <cdr:nvSpPr>
        <cdr:cNvPr id="3" name="TextBox 5"/>
        <cdr:cNvSpPr txBox="1"/>
      </cdr:nvSpPr>
      <cdr:spPr>
        <a:xfrm xmlns:a="http://schemas.openxmlformats.org/drawingml/2006/main">
          <a:off x="4275690" y="4005064"/>
          <a:ext cx="3573182" cy="276999"/>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Capital city; # Terrai Highway Districts   </a:t>
          </a:r>
        </a:p>
      </cdr:txBody>
    </cdr:sp>
  </cdr:relSizeAnchor>
</c:userShapes>
</file>

<file path=ppt/drawings/drawing6.xml><?xml version="1.0" encoding="utf-8"?>
<c:userShapes xmlns:c="http://schemas.openxmlformats.org/drawingml/2006/chart">
  <cdr:relSizeAnchor xmlns:cdr="http://schemas.openxmlformats.org/drawingml/2006/chartDrawing">
    <cdr:from>
      <cdr:x>0.03558</cdr:x>
      <cdr:y>0.89699</cdr:y>
    </cdr:from>
    <cdr:to>
      <cdr:x>0.46241</cdr:x>
      <cdr:y>0.95994</cdr:y>
    </cdr:to>
    <cdr:sp macro="" textlink="">
      <cdr:nvSpPr>
        <cdr:cNvPr id="2" name="TextBox 5"/>
        <cdr:cNvSpPr txBox="1"/>
      </cdr:nvSpPr>
      <cdr:spPr>
        <a:xfrm xmlns:a="http://schemas.openxmlformats.org/drawingml/2006/main">
          <a:off x="420121" y="3617884"/>
          <a:ext cx="5039864" cy="253916"/>
        </a:xfrm>
        <a:prstGeom xmlns:a="http://schemas.openxmlformats.org/drawingml/2006/main" prst="rect">
          <a:avLst/>
        </a:prstGeom>
        <a:noFill xmlns:a="http://schemas.openxmlformats.org/drawingml/2006/main"/>
        <a:ln xmlns:a="http://schemas.openxmlformats.org/drawingml/2006/main" w="12700">
          <a:noFill/>
          <a:prstDash val="sys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b="0" dirty="0">
              <a:solidFill>
                <a:prstClr val="black"/>
              </a:solidFill>
              <a:latin typeface="Arial" panose="020B0604020202020204" pitchFamily="34" charset="0"/>
              <a:cs typeface="Arial" panose="020B0604020202020204" pitchFamily="34" charset="0"/>
            </a:rPr>
            <a:t>* Last 6 months;  ** ever raped;    # mixed survey sample of MSM and TG</a:t>
          </a:r>
        </a:p>
      </cdr:txBody>
    </cdr:sp>
  </cdr:relSizeAnchor>
</c:userShapes>
</file>

<file path=ppt/drawings/drawing7.xml><?xml version="1.0" encoding="utf-8"?>
<c:userShapes xmlns:c="http://schemas.openxmlformats.org/drawingml/2006/chart">
  <cdr:relSizeAnchor xmlns:cdr="http://schemas.openxmlformats.org/drawingml/2006/chartDrawing">
    <cdr:from>
      <cdr:x>0.20055</cdr:x>
      <cdr:y>0.93987</cdr:y>
    </cdr:from>
    <cdr:to>
      <cdr:x>0.80925</cdr:x>
      <cdr:y>1</cdr:y>
    </cdr:to>
    <cdr:sp macro="" textlink="">
      <cdr:nvSpPr>
        <cdr:cNvPr id="3" name="TextBox 15"/>
        <cdr:cNvSpPr txBox="1">
          <a:spLocks xmlns:a="http://schemas.openxmlformats.org/drawingml/2006/main" noChangeArrowheads="1"/>
        </cdr:cNvSpPr>
      </cdr:nvSpPr>
      <cdr:spPr bwMode="auto">
        <a:xfrm xmlns:a="http://schemas.openxmlformats.org/drawingml/2006/main">
          <a:off x="2329005" y="4110955"/>
          <a:ext cx="7068888" cy="261610"/>
        </a:xfrm>
        <a:prstGeom xmlns:a="http://schemas.openxmlformats.org/drawingml/2006/main" prst="rect">
          <a:avLst/>
        </a:prstGeom>
        <a:noFill xmlns:a="http://schemas.openxmlformats.org/drawingml/2006/main"/>
        <a:ln xmlns:a="http://schemas.openxmlformats.org/drawingml/2006/main" w="9525">
          <a:noFill/>
          <a:prstDash val="dash"/>
          <a:miter lim="800000"/>
          <a:headEnd/>
          <a:tailEnd/>
        </a:ln>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1100" b="0" dirty="0">
              <a:solidFill>
                <a:prstClr val="black"/>
              </a:solidFill>
              <a:cs typeface="Arial" pitchFamily="34" charset="0"/>
            </a:rPr>
            <a:t>″Dili;    # Luang Prabang; * Colombo; ** </a:t>
          </a:r>
          <a:r>
            <a:rPr lang="en-US" sz="1100" b="0" dirty="0"/>
            <a:t>Terai highway districts;</a:t>
          </a:r>
          <a:r>
            <a:rPr lang="en-US" sz="1100" b="0" baseline="0" dirty="0"/>
            <a:t> </a:t>
          </a:r>
          <a:r>
            <a:rPr lang="en-US" sz="1100" b="0" dirty="0">
              <a:solidFill>
                <a:prstClr val="black"/>
              </a:solidFill>
              <a:cs typeface="Arial" pitchFamily="34" charset="0"/>
            </a:rPr>
            <a:t> *** Yangon; *# Dhaka; </a:t>
          </a:r>
        </a:p>
      </cdr:txBody>
    </cdr:sp>
  </cdr:relSizeAnchor>
</c:userShapes>
</file>

<file path=ppt/drawings/drawing8.xml><?xml version="1.0" encoding="utf-8"?>
<c:userShapes xmlns:c="http://schemas.openxmlformats.org/drawingml/2006/chart">
  <cdr:relSizeAnchor xmlns:cdr="http://schemas.openxmlformats.org/drawingml/2006/chartDrawing">
    <cdr:from>
      <cdr:x>0.2367</cdr:x>
      <cdr:y>0.22121</cdr:y>
    </cdr:from>
    <cdr:to>
      <cdr:x>1</cdr:x>
      <cdr:y>0.51216</cdr:y>
    </cdr:to>
    <cdr:grpSp>
      <cdr:nvGrpSpPr>
        <cdr:cNvPr id="2" name="Group 1">
          <a:extLst xmlns:a="http://schemas.openxmlformats.org/drawingml/2006/main">
            <a:ext uri="{FF2B5EF4-FFF2-40B4-BE49-F238E27FC236}">
              <a16:creationId xmlns:a16="http://schemas.microsoft.com/office/drawing/2014/main" id="{3C7502FC-49E4-46EB-9608-D0088A177D91}"/>
            </a:ext>
          </a:extLst>
        </cdr:cNvPr>
        <cdr:cNvGrpSpPr/>
      </cdr:nvGrpSpPr>
      <cdr:grpSpPr>
        <a:xfrm xmlns:a="http://schemas.openxmlformats.org/drawingml/2006/main">
          <a:off x="2860763" y="876523"/>
          <a:ext cx="9225265" cy="1152860"/>
          <a:chOff x="2241643" y="2681373"/>
          <a:chExt cx="7006600" cy="1412871"/>
        </a:xfrm>
      </cdr:grpSpPr>
      <cdr:sp macro="" textlink="">
        <cdr:nvSpPr>
          <cdr:cNvPr id="3" name="Bent Arrow 2"/>
          <cdr:cNvSpPr/>
        </cdr:nvSpPr>
        <cdr:spPr bwMode="auto">
          <a:xfrm xmlns:a="http://schemas.openxmlformats.org/drawingml/2006/main" rot="5400000">
            <a:off x="2610872" y="2312144"/>
            <a:ext cx="646369" cy="1384827"/>
          </a:xfrm>
          <a:prstGeom xmlns:a="http://schemas.openxmlformats.org/drawingml/2006/main" prst="bentArrow">
            <a:avLst/>
          </a:prstGeom>
          <a:solidFill xmlns:a="http://schemas.openxmlformats.org/drawingml/2006/main">
            <a:srgbClr val="53A9FF"/>
          </a:solid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4" name="TextBox 33"/>
          <cdr:cNvSpPr txBox="1">
            <a:spLocks xmlns:a="http://schemas.openxmlformats.org/drawingml/2006/main" noChangeArrowheads="1"/>
          </cdr:cNvSpPr>
        </cdr:nvSpPr>
        <cdr:spPr bwMode="auto">
          <a:xfrm xmlns:a="http://schemas.openxmlformats.org/drawingml/2006/main">
            <a:off x="2582096" y="2750276"/>
            <a:ext cx="1169059" cy="565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40%</a:t>
            </a:r>
            <a:endParaRPr lang="en-GB" sz="2400" b="1" kern="0" dirty="0">
              <a:solidFill>
                <a:srgbClr val="E31837"/>
              </a:solidFill>
            </a:endParaRPr>
          </a:p>
        </cdr:txBody>
      </cdr:sp>
      <cdr:grpSp>
        <cdr:nvGrpSpPr>
          <cdr:cNvPr id="5" name="Group 4">
            <a:extLst xmlns:a="http://schemas.openxmlformats.org/drawingml/2006/main">
              <a:ext uri="{FF2B5EF4-FFF2-40B4-BE49-F238E27FC236}">
                <a16:creationId xmlns:a16="http://schemas.microsoft.com/office/drawing/2014/main" id="{2586873A-A337-4C9A-87F1-D5F1106A3072}"/>
              </a:ext>
            </a:extLst>
          </cdr:cNvPr>
          <cdr:cNvGrpSpPr/>
        </cdr:nvGrpSpPr>
        <cdr:grpSpPr>
          <a:xfrm xmlns:a="http://schemas.openxmlformats.org/drawingml/2006/main">
            <a:off x="3800966" y="3301771"/>
            <a:ext cx="4940797" cy="655213"/>
            <a:chOff x="3635912" y="3163537"/>
            <a:chExt cx="4880762" cy="534630"/>
          </a:xfrm>
        </cdr:grpSpPr>
        <cdr:sp macro="" textlink="">
          <cdr:nvSpPr>
            <cdr:cNvPr id="7" name="Bent Arrow 6"/>
            <cdr:cNvSpPr/>
          </cdr:nvSpPr>
          <cdr:spPr bwMode="auto">
            <a:xfrm xmlns:a="http://schemas.openxmlformats.org/drawingml/2006/main" rot="5400000">
              <a:off x="4128205" y="2671244"/>
              <a:ext cx="527414" cy="1512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8" name="Bent Arrow 7"/>
            <cdr:cNvSpPr/>
          </cdr:nvSpPr>
          <cdr:spPr bwMode="auto">
            <a:xfrm xmlns:a="http://schemas.openxmlformats.org/drawingml/2006/main" rot="5400000">
              <a:off x="5500993"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9" name="Bent Arrow 8"/>
            <cdr:cNvSpPr/>
          </cdr:nvSpPr>
          <cdr:spPr bwMode="auto">
            <a:xfrm xmlns:a="http://schemas.openxmlformats.org/drawingml/2006/main" rot="5400000">
              <a:off x="6979507"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10" name="TextBox 33"/>
            <cdr:cNvSpPr txBox="1">
              <a:spLocks xmlns:a="http://schemas.openxmlformats.org/drawingml/2006/main" noChangeArrowheads="1"/>
            </cdr:cNvSpPr>
          </cdr:nvSpPr>
          <cdr:spPr bwMode="auto">
            <a:xfrm xmlns:a="http://schemas.openxmlformats.org/drawingml/2006/main">
              <a:off x="4240766" y="3206322"/>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23%</a:t>
              </a:r>
              <a:endParaRPr lang="en-GB" sz="2400" b="1" kern="0" dirty="0">
                <a:solidFill>
                  <a:srgbClr val="E31837"/>
                </a:solidFill>
              </a:endParaRPr>
            </a:p>
          </cdr:txBody>
        </cdr:sp>
        <cdr:sp macro="" textlink="">
          <cdr:nvSpPr>
            <cdr:cNvPr id="11" name="TextBox 33"/>
            <cdr:cNvSpPr txBox="1">
              <a:spLocks xmlns:a="http://schemas.openxmlformats.org/drawingml/2006/main" noChangeArrowheads="1"/>
            </cdr:cNvSpPr>
          </cdr:nvSpPr>
          <cdr:spPr bwMode="auto">
            <a:xfrm xmlns:a="http://schemas.openxmlformats.org/drawingml/2006/main">
              <a:off x="5721402"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10%</a:t>
              </a:r>
              <a:endParaRPr lang="en-GB" sz="2400" b="1" kern="0" dirty="0">
                <a:solidFill>
                  <a:srgbClr val="E31837"/>
                </a:solidFill>
              </a:endParaRPr>
            </a:p>
          </cdr:txBody>
        </cdr:sp>
        <cdr:sp macro="" textlink="">
          <cdr:nvSpPr>
            <cdr:cNvPr id="12" name="TextBox 33"/>
            <cdr:cNvSpPr txBox="1">
              <a:spLocks xmlns:a="http://schemas.openxmlformats.org/drawingml/2006/main" noChangeArrowheads="1"/>
            </cdr:cNvSpPr>
          </cdr:nvSpPr>
          <cdr:spPr bwMode="auto">
            <a:xfrm xmlns:a="http://schemas.openxmlformats.org/drawingml/2006/main">
              <a:off x="7361820"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7%</a:t>
              </a:r>
              <a:endParaRPr lang="en-GB" sz="2400" b="1" kern="0" dirty="0">
                <a:solidFill>
                  <a:srgbClr val="E31837"/>
                </a:solidFill>
              </a:endParaRPr>
            </a:p>
          </cdr:txBody>
        </cdr:sp>
      </cdr:grpSp>
      <cdr:sp macro="" textlink="">
        <cdr:nvSpPr>
          <cdr:cNvPr id="6" name="TextBox 9"/>
          <cdr:cNvSpPr txBox="1"/>
        </cdr:nvSpPr>
        <cdr:spPr>
          <a:xfrm xmlns:a="http://schemas.openxmlformats.org/drawingml/2006/main">
            <a:off x="8264744" y="3278090"/>
            <a:ext cx="983499" cy="8161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of total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prevention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spending</a:t>
            </a:r>
            <a:endParaRPr lang="th-TH" sz="1200" kern="0" dirty="0">
              <a:solidFill>
                <a:prstClr val="black"/>
              </a:solidFill>
              <a:latin typeface="Arial"/>
              <a:cs typeface="Cordia New"/>
            </a:endParaRPr>
          </a:p>
        </cdr:txBody>
      </cdr:sp>
    </cdr:grpSp>
  </cdr:relSizeAnchor>
</c:userShapes>
</file>

<file path=ppt/drawings/drawing9.xml><?xml version="1.0" encoding="utf-8"?>
<c:userShapes xmlns:c="http://schemas.openxmlformats.org/drawingml/2006/chart">
  <cdr:relSizeAnchor xmlns:cdr="http://schemas.openxmlformats.org/drawingml/2006/chartDrawing">
    <cdr:from>
      <cdr:x>0.59811</cdr:x>
      <cdr:y>0.85038</cdr:y>
    </cdr:from>
    <cdr:to>
      <cdr:x>0.98455</cdr:x>
      <cdr:y>1</cdr:y>
    </cdr:to>
    <cdr:sp macro="" textlink="">
      <cdr:nvSpPr>
        <cdr:cNvPr id="3" name="TextBox 9"/>
        <cdr:cNvSpPr txBox="1">
          <a:spLocks xmlns:a="http://schemas.openxmlformats.org/drawingml/2006/main"/>
        </cdr:cNvSpPr>
      </cdr:nvSpPr>
      <cdr:spPr>
        <a:xfrm xmlns:a="http://schemas.openxmlformats.org/drawingml/2006/main">
          <a:off x="6818751" y="3673586"/>
          <a:ext cx="440556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*Program data;    ** Dhaka and </a:t>
          </a:r>
          <a:r>
            <a:rPr kumimoji="0" lang="en-US" sz="12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Hili</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
          </a:r>
        </a:p>
        <a:p xmlns:a="http://schemas.openxmlformats.org/drawingml/2006/main">
          <a:pPr lvl="0" fontAlgn="auto">
            <a:spcBef>
              <a:spcPts val="0"/>
            </a:spcBef>
            <a:spcAft>
              <a:spcPts val="0"/>
            </a:spcAft>
            <a:defRPr/>
          </a:pPr>
          <a:r>
            <a:rPr lang="en-US" sz="1200" dirty="0">
              <a:solidFill>
                <a:srgbClr val="000000"/>
              </a:solidFill>
              <a:latin typeface="Arial"/>
              <a:cs typeface="Arial" panose="020B0604020202020204" pitchFamily="34" charset="0"/>
            </a:rPr>
            <a:t># </a:t>
          </a:r>
          <a:r>
            <a:rPr lang="en-US" sz="1200" dirty="0">
              <a:solidFill>
                <a:prstClr val="black"/>
              </a:solidFill>
              <a:cs typeface="Arial" panose="020B0604020202020204" pitchFamily="34" charset="0"/>
            </a:rPr>
            <a:t>Denominator used for calculating HIV testing coverage is total sample size of survey</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530" cy="464315"/>
          </a:xfrm>
          <a:prstGeom prst="rect">
            <a:avLst/>
          </a:prstGeom>
        </p:spPr>
        <p:txBody>
          <a:bodyPr vert="horz" lIns="88335" tIns="44167" rIns="88335" bIns="44167" rtlCol="0"/>
          <a:lstStyle>
            <a:lvl1pPr algn="l" fontAlgn="auto">
              <a:spcBef>
                <a:spcPts val="0"/>
              </a:spcBef>
              <a:spcAft>
                <a:spcPts val="0"/>
              </a:spcAft>
              <a:defRPr sz="1100">
                <a:latin typeface="+mn-lt"/>
                <a:cs typeface="+mn-cs"/>
              </a:defRPr>
            </a:lvl1pPr>
          </a:lstStyle>
          <a:p>
            <a:pPr>
              <a:defRPr/>
            </a:pPr>
            <a:endParaRPr lang="th-TH"/>
          </a:p>
        </p:txBody>
      </p:sp>
      <p:sp>
        <p:nvSpPr>
          <p:cNvPr id="3" name="Date Placeholder 2"/>
          <p:cNvSpPr>
            <a:spLocks noGrp="1"/>
          </p:cNvSpPr>
          <p:nvPr>
            <p:ph type="dt" sz="quarter" idx="1"/>
          </p:nvPr>
        </p:nvSpPr>
        <p:spPr>
          <a:xfrm>
            <a:off x="3897746" y="1"/>
            <a:ext cx="2982530" cy="464315"/>
          </a:xfrm>
          <a:prstGeom prst="rect">
            <a:avLst/>
          </a:prstGeom>
        </p:spPr>
        <p:txBody>
          <a:bodyPr vert="horz" lIns="88335" tIns="44167" rIns="88335" bIns="44167" rtlCol="0"/>
          <a:lstStyle>
            <a:lvl1pPr algn="r" fontAlgn="auto">
              <a:spcBef>
                <a:spcPts val="0"/>
              </a:spcBef>
              <a:spcAft>
                <a:spcPts val="0"/>
              </a:spcAft>
              <a:defRPr sz="1100">
                <a:latin typeface="+mn-lt"/>
                <a:cs typeface="+mn-cs"/>
              </a:defRPr>
            </a:lvl1pPr>
          </a:lstStyle>
          <a:p>
            <a:pPr>
              <a:defRPr/>
            </a:pPr>
            <a:fld id="{A7C5D31D-D6CE-45A8-B841-0ACFDFCF5FE0}" type="datetimeFigureOut">
              <a:rPr lang="th-TH"/>
              <a:pPr>
                <a:defRPr/>
              </a:pPr>
              <a:t>11/02/65</a:t>
            </a:fld>
            <a:endParaRPr lang="th-TH"/>
          </a:p>
        </p:txBody>
      </p:sp>
      <p:sp>
        <p:nvSpPr>
          <p:cNvPr id="4" name="Footer Placeholder 3"/>
          <p:cNvSpPr>
            <a:spLocks noGrp="1"/>
          </p:cNvSpPr>
          <p:nvPr>
            <p:ph type="ftr" sz="quarter" idx="2"/>
          </p:nvPr>
        </p:nvSpPr>
        <p:spPr>
          <a:xfrm>
            <a:off x="0" y="8830643"/>
            <a:ext cx="2982530" cy="464315"/>
          </a:xfrm>
          <a:prstGeom prst="rect">
            <a:avLst/>
          </a:prstGeom>
        </p:spPr>
        <p:txBody>
          <a:bodyPr vert="horz" lIns="88335" tIns="44167" rIns="88335" bIns="44167" rtlCol="0" anchor="b"/>
          <a:lstStyle>
            <a:lvl1pPr algn="l" fontAlgn="auto">
              <a:spcBef>
                <a:spcPts val="0"/>
              </a:spcBef>
              <a:spcAft>
                <a:spcPts val="0"/>
              </a:spcAft>
              <a:defRPr sz="11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97746" y="8830643"/>
            <a:ext cx="2982530" cy="464315"/>
          </a:xfrm>
          <a:prstGeom prst="rect">
            <a:avLst/>
          </a:prstGeom>
        </p:spPr>
        <p:txBody>
          <a:bodyPr vert="horz" lIns="88335" tIns="44167" rIns="88335" bIns="44167" rtlCol="0" anchor="b"/>
          <a:lstStyle>
            <a:lvl1pPr algn="r" fontAlgn="auto">
              <a:spcBef>
                <a:spcPts val="0"/>
              </a:spcBef>
              <a:spcAft>
                <a:spcPts val="0"/>
              </a:spcAft>
              <a:defRPr sz="11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530" cy="464315"/>
          </a:xfrm>
          <a:prstGeom prst="rect">
            <a:avLst/>
          </a:prstGeom>
        </p:spPr>
        <p:txBody>
          <a:bodyPr vert="horz" lIns="88335" tIns="44167" rIns="88335" bIns="44167" rtlCol="0"/>
          <a:lstStyle>
            <a:lvl1pPr algn="l" fontAlgn="auto">
              <a:spcBef>
                <a:spcPts val="0"/>
              </a:spcBef>
              <a:spcAft>
                <a:spcPts val="0"/>
              </a:spcAft>
              <a:defRPr sz="1100">
                <a:latin typeface="+mn-lt"/>
                <a:cs typeface="+mn-cs"/>
              </a:defRPr>
            </a:lvl1pPr>
          </a:lstStyle>
          <a:p>
            <a:pPr>
              <a:defRPr/>
            </a:pPr>
            <a:endParaRPr lang="th-TH"/>
          </a:p>
        </p:txBody>
      </p:sp>
      <p:sp>
        <p:nvSpPr>
          <p:cNvPr id="3" name="Date Placeholder 2"/>
          <p:cNvSpPr>
            <a:spLocks noGrp="1"/>
          </p:cNvSpPr>
          <p:nvPr>
            <p:ph type="dt" idx="1"/>
          </p:nvPr>
        </p:nvSpPr>
        <p:spPr>
          <a:xfrm>
            <a:off x="3897746" y="1"/>
            <a:ext cx="2982530" cy="464315"/>
          </a:xfrm>
          <a:prstGeom prst="rect">
            <a:avLst/>
          </a:prstGeom>
        </p:spPr>
        <p:txBody>
          <a:bodyPr vert="horz" lIns="88335" tIns="44167" rIns="88335" bIns="44167" rtlCol="0"/>
          <a:lstStyle>
            <a:lvl1pPr algn="r" fontAlgn="auto">
              <a:spcBef>
                <a:spcPts val="0"/>
              </a:spcBef>
              <a:spcAft>
                <a:spcPts val="0"/>
              </a:spcAft>
              <a:defRPr sz="1100">
                <a:latin typeface="+mn-lt"/>
                <a:cs typeface="+mn-cs"/>
              </a:defRPr>
            </a:lvl1pPr>
          </a:lstStyle>
          <a:p>
            <a:pPr>
              <a:defRPr/>
            </a:pPr>
            <a:fld id="{77222556-3EF5-4740-AC64-7AE151C6BF5D}" type="datetimeFigureOut">
              <a:rPr lang="th-TH"/>
              <a:pPr>
                <a:defRPr/>
              </a:pPr>
              <a:t>11/02/65</a:t>
            </a:fld>
            <a:endParaRPr lang="th-TH"/>
          </a:p>
        </p:txBody>
      </p:sp>
      <p:sp>
        <p:nvSpPr>
          <p:cNvPr id="4" name="Slide Image Placeholder 3"/>
          <p:cNvSpPr>
            <a:spLocks noGrp="1" noRot="1" noChangeAspect="1"/>
          </p:cNvSpPr>
          <p:nvPr>
            <p:ph type="sldImg" idx="2"/>
          </p:nvPr>
        </p:nvSpPr>
        <p:spPr>
          <a:xfrm>
            <a:off x="344488" y="698500"/>
            <a:ext cx="6194425" cy="3484563"/>
          </a:xfrm>
          <a:prstGeom prst="rect">
            <a:avLst/>
          </a:prstGeom>
          <a:noFill/>
          <a:ln w="12700">
            <a:solidFill>
              <a:prstClr val="black"/>
            </a:solidFill>
          </a:ln>
        </p:spPr>
        <p:txBody>
          <a:bodyPr vert="horz" lIns="88335" tIns="44167" rIns="88335" bIns="44167" rtlCol="0" anchor="ctr"/>
          <a:lstStyle/>
          <a:p>
            <a:pPr lvl="0"/>
            <a:endParaRPr lang="th-TH" noProof="0"/>
          </a:p>
        </p:txBody>
      </p:sp>
      <p:sp>
        <p:nvSpPr>
          <p:cNvPr id="5" name="Notes Placeholder 4"/>
          <p:cNvSpPr>
            <a:spLocks noGrp="1"/>
          </p:cNvSpPr>
          <p:nvPr>
            <p:ph type="body" sz="quarter" idx="3"/>
          </p:nvPr>
        </p:nvSpPr>
        <p:spPr>
          <a:xfrm>
            <a:off x="687566" y="4415321"/>
            <a:ext cx="5506681" cy="4183164"/>
          </a:xfrm>
          <a:prstGeom prst="rect">
            <a:avLst/>
          </a:prstGeom>
        </p:spPr>
        <p:txBody>
          <a:bodyPr vert="horz" lIns="88335" tIns="44167" rIns="88335" bIns="441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8830643"/>
            <a:ext cx="2982530" cy="464315"/>
          </a:xfrm>
          <a:prstGeom prst="rect">
            <a:avLst/>
          </a:prstGeom>
        </p:spPr>
        <p:txBody>
          <a:bodyPr vert="horz" lIns="88335" tIns="44167" rIns="88335" bIns="44167" rtlCol="0" anchor="b"/>
          <a:lstStyle>
            <a:lvl1pPr algn="l" fontAlgn="auto">
              <a:spcBef>
                <a:spcPts val="0"/>
              </a:spcBef>
              <a:spcAft>
                <a:spcPts val="0"/>
              </a:spcAft>
              <a:defRPr sz="11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97746" y="8830643"/>
            <a:ext cx="2982530" cy="464315"/>
          </a:xfrm>
          <a:prstGeom prst="rect">
            <a:avLst/>
          </a:prstGeom>
        </p:spPr>
        <p:txBody>
          <a:bodyPr vert="horz" lIns="88335" tIns="44167" rIns="88335" bIns="44167" rtlCol="0" anchor="b"/>
          <a:lstStyle>
            <a:lvl1pPr algn="r" fontAlgn="auto">
              <a:spcBef>
                <a:spcPts val="0"/>
              </a:spcBef>
              <a:spcAft>
                <a:spcPts val="0"/>
              </a:spcAft>
              <a:defRPr sz="11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a:t>
            </a:fld>
            <a:endParaRPr lang="th-TH"/>
          </a:p>
        </p:txBody>
      </p:sp>
    </p:spTree>
    <p:extLst>
      <p:ext uri="{BB962C8B-B14F-4D97-AF65-F5344CB8AC3E}">
        <p14:creationId xmlns:p14="http://schemas.microsoft.com/office/powerpoint/2010/main" val="66086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89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41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16</a:t>
            </a:fld>
            <a:endParaRPr lang="th-TH"/>
          </a:p>
        </p:txBody>
      </p:sp>
    </p:spTree>
    <p:extLst>
      <p:ext uri="{BB962C8B-B14F-4D97-AF65-F5344CB8AC3E}">
        <p14:creationId xmlns:p14="http://schemas.microsoft.com/office/powerpoint/2010/main" val="255762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17</a:t>
            </a:fld>
            <a:endParaRPr lang="th-TH"/>
          </a:p>
        </p:txBody>
      </p:sp>
    </p:spTree>
    <p:extLst>
      <p:ext uri="{BB962C8B-B14F-4D97-AF65-F5344CB8AC3E}">
        <p14:creationId xmlns:p14="http://schemas.microsoft.com/office/powerpoint/2010/main" val="79003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18</a:t>
            </a:fld>
            <a:endParaRPr lang="th-TH"/>
          </a:p>
        </p:txBody>
      </p:sp>
    </p:spTree>
    <p:extLst>
      <p:ext uri="{BB962C8B-B14F-4D97-AF65-F5344CB8AC3E}">
        <p14:creationId xmlns:p14="http://schemas.microsoft.com/office/powerpoint/2010/main" val="28953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1113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65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0523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8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6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444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68577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993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9153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0443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406238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41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CC8795F7-F939-4FC9-ADAC-E11FCA57A6B3}"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669033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013329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183557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54973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cs typeface="Cordia New" pitchFamily="34" charset="-34"/>
              </a:rPr>
              <a:pPr fontAlgn="base">
                <a:spcBef>
                  <a:spcPct val="0"/>
                </a:spcBef>
                <a:spcAft>
                  <a:spcPct val="0"/>
                </a:spcAft>
                <a:defRPr/>
              </a:pPr>
              <a:t>2/11/2022</a:t>
            </a:fld>
            <a:endParaRPr lang="en-US" sz="280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689578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39272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317473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802145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95959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1388925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9286678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702927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2868201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108322" tIns="54157" rIns="108322" bIns="54157"/>
          <a:lstStyle/>
          <a:p>
            <a:r>
              <a:rPr lang="en-US"/>
              <a:t>Click to edit Master title style</a:t>
            </a:r>
          </a:p>
        </p:txBody>
      </p:sp>
      <p:sp>
        <p:nvSpPr>
          <p:cNvPr id="3" name="Content Placeholder 2"/>
          <p:cNvSpPr>
            <a:spLocks noGrp="1"/>
          </p:cNvSpPr>
          <p:nvPr>
            <p:ph idx="1"/>
          </p:nvPr>
        </p:nvSpPr>
        <p:spPr>
          <a:xfrm>
            <a:off x="609601" y="1600531"/>
            <a:ext cx="10972800" cy="4525963"/>
          </a:xfrm>
          <a:prstGeom prst="rect">
            <a:avLst/>
          </a:prstGeom>
        </p:spPr>
        <p:txBody>
          <a:bodyPr lIns="108322" tIns="54157" rIns="108322" bIns="541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0"/>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3299">
                <a:cs typeface="Cordia New" pitchFamily="34" charset="-34"/>
              </a:rPr>
              <a:pPr fontAlgn="base">
                <a:spcBef>
                  <a:spcPct val="0"/>
                </a:spcBef>
                <a:spcAft>
                  <a:spcPct val="0"/>
                </a:spcAft>
                <a:defRPr/>
              </a:pPr>
              <a:t>2/11/2022</a:t>
            </a:fld>
            <a:endParaRPr lang="en-US" sz="3299">
              <a:cs typeface="Cordia New" pitchFamily="34" charset="-34"/>
            </a:endParaRPr>
          </a:p>
        </p:txBody>
      </p:sp>
      <p:sp>
        <p:nvSpPr>
          <p:cNvPr id="5" name="Footer Placeholder 4"/>
          <p:cNvSpPr>
            <a:spLocks noGrp="1"/>
          </p:cNvSpPr>
          <p:nvPr>
            <p:ph type="ftr" sz="quarter" idx="11"/>
          </p:nvPr>
        </p:nvSpPr>
        <p:spPr>
          <a:xfrm>
            <a:off x="4165904" y="6356350"/>
            <a:ext cx="3860800" cy="365125"/>
          </a:xfrm>
          <a:prstGeom prst="rect">
            <a:avLst/>
          </a:prstGeom>
        </p:spPr>
        <p:txBody>
          <a:bodyPr lIns="108322" tIns="54157" rIns="108322" bIns="54157"/>
          <a:lstStyle>
            <a:lvl1pPr>
              <a:defRPr>
                <a:solidFill>
                  <a:prstClr val="black"/>
                </a:solidFill>
                <a:cs typeface="ＭＳ Ｐゴシック" charset="-128"/>
              </a:defRPr>
            </a:lvl1pPr>
          </a:lstStyle>
          <a:p>
            <a:pPr fontAlgn="base">
              <a:spcBef>
                <a:spcPct val="0"/>
              </a:spcBef>
              <a:spcAft>
                <a:spcPct val="0"/>
              </a:spcAft>
              <a:defRPr/>
            </a:pPr>
            <a:endParaRPr lang="en-US" sz="3299"/>
          </a:p>
        </p:txBody>
      </p:sp>
      <p:sp>
        <p:nvSpPr>
          <p:cNvPr id="6" name="Slide Number Placeholder 5"/>
          <p:cNvSpPr>
            <a:spLocks noGrp="1"/>
          </p:cNvSpPr>
          <p:nvPr>
            <p:ph type="sldNum" sz="quarter" idx="12"/>
          </p:nvPr>
        </p:nvSpPr>
        <p:spPr>
          <a:xfrm>
            <a:off x="8737601" y="6356350"/>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4899486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800912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745295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612869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163659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0239864"/>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5523519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fontAlgn="base">
              <a:spcBef>
                <a:spcPct val="0"/>
              </a:spcBef>
              <a:spcAft>
                <a:spcPct val="0"/>
              </a:spcAft>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21961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566467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108850" tIns="54425" rIns="108850" bIns="54425"/>
          <a:lstStyle/>
          <a:p>
            <a:r>
              <a:rPr lang="en-US"/>
              <a:t>Click to edit Master title style</a:t>
            </a:r>
          </a:p>
        </p:txBody>
      </p:sp>
      <p:sp>
        <p:nvSpPr>
          <p:cNvPr id="3" name="Content Placeholder 2"/>
          <p:cNvSpPr>
            <a:spLocks noGrp="1"/>
          </p:cNvSpPr>
          <p:nvPr>
            <p:ph idx="1"/>
          </p:nvPr>
        </p:nvSpPr>
        <p:spPr>
          <a:xfrm>
            <a:off x="609601" y="1600504"/>
            <a:ext cx="10972800" cy="4525963"/>
          </a:xfrm>
          <a:prstGeom prst="rect">
            <a:avLst/>
          </a:prstGeom>
        </p:spPr>
        <p:txBody>
          <a:bodyPr lIns="108850" tIns="54425" rIns="108850" bIns="5442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defTabSz="914217">
              <a:defRPr/>
            </a:pPr>
            <a:fld id="{F5845613-47D0-4D7F-9152-CF8044F1764D}" type="datetime1">
              <a:rPr lang="en-US" sz="3299" smtClean="0"/>
              <a:pPr defTabSz="914217">
                <a:defRPr/>
              </a:pPr>
              <a:t>2/11/2022</a:t>
            </a:fld>
            <a:endParaRPr lang="en-US" sz="3299"/>
          </a:p>
        </p:txBody>
      </p:sp>
      <p:sp>
        <p:nvSpPr>
          <p:cNvPr id="5" name="Footer Placeholder 4"/>
          <p:cNvSpPr>
            <a:spLocks noGrp="1"/>
          </p:cNvSpPr>
          <p:nvPr>
            <p:ph type="ftr" sz="quarter" idx="11"/>
          </p:nvPr>
        </p:nvSpPr>
        <p:spPr>
          <a:xfrm>
            <a:off x="4165904" y="6356350"/>
            <a:ext cx="3860800" cy="365125"/>
          </a:xfrm>
          <a:prstGeom prst="rect">
            <a:avLst/>
          </a:prstGeom>
        </p:spPr>
        <p:txBody>
          <a:bodyPr lIns="108850" tIns="54425" rIns="108850" bIns="54425"/>
          <a:lstStyle>
            <a:lvl1pPr>
              <a:defRPr>
                <a:solidFill>
                  <a:prstClr val="black"/>
                </a:solidFill>
                <a:cs typeface="ＭＳ Ｐゴシック" charset="-128"/>
              </a:defRPr>
            </a:lvl1pPr>
          </a:lstStyle>
          <a:p>
            <a:pPr defTabSz="914217">
              <a:defRPr/>
            </a:pPr>
            <a:endParaRPr lang="en-US" sz="3299"/>
          </a:p>
        </p:txBody>
      </p:sp>
      <p:sp>
        <p:nvSpPr>
          <p:cNvPr id="6" name="Slide Number Placeholder 5"/>
          <p:cNvSpPr>
            <a:spLocks noGrp="1"/>
          </p:cNvSpPr>
          <p:nvPr>
            <p:ph type="sldNum" sz="quarter" idx="12"/>
          </p:nvPr>
        </p:nvSpPr>
        <p:spPr>
          <a:xfrm>
            <a:off x="8737601"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5812522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907443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936345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297126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258870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8552922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97093834"/>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0648661"/>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042279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785789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995488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128695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2352921"/>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394025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964560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431578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5732425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1271980"/>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45392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004098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2980391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61146864"/>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5211323"/>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8132707"/>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759314"/>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108850" tIns="54425" rIns="108850" bIns="54425"/>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lIns="108850" tIns="54425" rIns="108850" bIns="54425">
            <a:normAutofit/>
          </a:bodyPr>
          <a:lstStyle>
            <a:lvl1pPr>
              <a:defRPr sz="14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6592764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526401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1186854"/>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625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127924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407525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281272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54066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228138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707926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3320079"/>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0806786"/>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493266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76245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9816863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5343772"/>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166139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565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2/11/2022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30563053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17840196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0533832"/>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981613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9467498"/>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49494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7553702"/>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4211996"/>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83911338"/>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0705708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108850" tIns="54425" rIns="108850" bIns="54425"/>
          <a:lstStyle/>
          <a:p>
            <a:r>
              <a:rPr lang="en-US"/>
              <a:t>Click to edit Master title style</a:t>
            </a:r>
          </a:p>
        </p:txBody>
      </p:sp>
      <p:sp>
        <p:nvSpPr>
          <p:cNvPr id="3" name="Content Placeholder 2"/>
          <p:cNvSpPr>
            <a:spLocks noGrp="1"/>
          </p:cNvSpPr>
          <p:nvPr>
            <p:ph idx="1"/>
          </p:nvPr>
        </p:nvSpPr>
        <p:spPr>
          <a:xfrm>
            <a:off x="609601" y="1600505"/>
            <a:ext cx="10972800" cy="4525963"/>
          </a:xfrm>
          <a:prstGeom prst="rect">
            <a:avLst/>
          </a:prstGeom>
        </p:spPr>
        <p:txBody>
          <a:bodyPr lIns="108850" tIns="54425" rIns="108850" bIns="5442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defTabSz="913943">
              <a:defRPr/>
            </a:pPr>
            <a:fld id="{F5845613-47D0-4D7F-9152-CF8044F1764D}" type="datetime1">
              <a:rPr lang="en-US" sz="3298" smtClean="0"/>
              <a:pPr defTabSz="913943">
                <a:defRPr/>
              </a:pPr>
              <a:t>2/11/2022</a:t>
            </a:fld>
            <a:endParaRPr lang="en-US" sz="3298"/>
          </a:p>
        </p:txBody>
      </p:sp>
      <p:sp>
        <p:nvSpPr>
          <p:cNvPr id="5" name="Footer Placeholder 4"/>
          <p:cNvSpPr>
            <a:spLocks noGrp="1"/>
          </p:cNvSpPr>
          <p:nvPr>
            <p:ph type="ftr" sz="quarter" idx="11"/>
          </p:nvPr>
        </p:nvSpPr>
        <p:spPr>
          <a:xfrm>
            <a:off x="4165905" y="6356350"/>
            <a:ext cx="3860800" cy="365125"/>
          </a:xfrm>
          <a:prstGeom prst="rect">
            <a:avLst/>
          </a:prstGeom>
        </p:spPr>
        <p:txBody>
          <a:bodyPr lIns="108850" tIns="54425" rIns="108850" bIns="54425"/>
          <a:lstStyle>
            <a:lvl1pPr>
              <a:defRPr>
                <a:solidFill>
                  <a:prstClr val="black"/>
                </a:solidFill>
                <a:cs typeface="ＭＳ Ｐゴシック" charset="-128"/>
              </a:defRPr>
            </a:lvl1pPr>
          </a:lstStyle>
          <a:p>
            <a:pPr defTabSz="913943">
              <a:defRPr/>
            </a:pPr>
            <a:endParaRPr lang="en-US" sz="3298"/>
          </a:p>
        </p:txBody>
      </p:sp>
      <p:sp>
        <p:nvSpPr>
          <p:cNvPr id="6" name="Slide Number Placeholder 5"/>
          <p:cNvSpPr>
            <a:spLocks noGrp="1"/>
          </p:cNvSpPr>
          <p:nvPr>
            <p:ph type="sldNum" sz="quarter" idx="12"/>
          </p:nvPr>
        </p:nvSpPr>
        <p:spPr>
          <a:xfrm>
            <a:off x="8737601" y="6356350"/>
            <a:ext cx="2844800" cy="365125"/>
          </a:xfrm>
          <a:prstGeom prst="rect">
            <a:avLst/>
          </a:prstGeom>
        </p:spPr>
        <p:txBody>
          <a:bodyPr vert="horz" wrap="square" lIns="108850" tIns="54425" rIns="108850" bIns="54425"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2747410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595"/>
            <a:ext cx="10769700" cy="3448055"/>
          </a:xfrm>
          <a:prstGeom prst="rect">
            <a:avLst/>
          </a:prstGeom>
        </p:spPr>
        <p:txBody>
          <a:bodyPr lIns="108850" tIns="54425" rIns="108850" bIns="54425">
            <a:normAutofit/>
          </a:bodyPr>
          <a:lstStyle>
            <a:lvl1pPr marL="634642" marR="0" indent="-634642" algn="l" defTabSz="1087957"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979" indent="0" algn="ctr">
              <a:buNone/>
              <a:defRPr>
                <a:solidFill>
                  <a:schemeClr val="tx1">
                    <a:tint val="75000"/>
                  </a:schemeClr>
                </a:solidFill>
              </a:defRPr>
            </a:lvl2pPr>
            <a:lvl3pPr marL="1087957" indent="0" algn="ctr">
              <a:buNone/>
              <a:defRPr>
                <a:solidFill>
                  <a:schemeClr val="tx1">
                    <a:tint val="75000"/>
                  </a:schemeClr>
                </a:solidFill>
              </a:defRPr>
            </a:lvl3pPr>
            <a:lvl4pPr marL="1631937" indent="0" algn="ctr">
              <a:buNone/>
              <a:defRPr>
                <a:solidFill>
                  <a:schemeClr val="tx1">
                    <a:tint val="75000"/>
                  </a:schemeClr>
                </a:solidFill>
              </a:defRPr>
            </a:lvl4pPr>
            <a:lvl5pPr marL="2175916" indent="0" algn="ctr">
              <a:buNone/>
              <a:defRPr>
                <a:solidFill>
                  <a:schemeClr val="tx1">
                    <a:tint val="75000"/>
                  </a:schemeClr>
                </a:solidFill>
              </a:defRPr>
            </a:lvl5pPr>
            <a:lvl6pPr marL="2719894" indent="0" algn="ctr">
              <a:buNone/>
              <a:defRPr>
                <a:solidFill>
                  <a:schemeClr val="tx1">
                    <a:tint val="75000"/>
                  </a:schemeClr>
                </a:solidFill>
              </a:defRPr>
            </a:lvl6pPr>
            <a:lvl7pPr marL="3263873" indent="0" algn="ctr">
              <a:buNone/>
              <a:defRPr>
                <a:solidFill>
                  <a:schemeClr val="tx1">
                    <a:tint val="75000"/>
                  </a:schemeClr>
                </a:solidFill>
              </a:defRPr>
            </a:lvl7pPr>
            <a:lvl8pPr marL="3807851" indent="0" algn="ctr">
              <a:buNone/>
              <a:defRPr>
                <a:solidFill>
                  <a:schemeClr val="tx1">
                    <a:tint val="75000"/>
                  </a:schemeClr>
                </a:solidFill>
              </a:defRPr>
            </a:lvl8pPr>
            <a:lvl9pPr marL="435183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6717793"/>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8124471"/>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8631361"/>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1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292761"/>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331124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294522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936993"/>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23176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0316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6580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87963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73333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266553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734531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3561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36010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581734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84146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552542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18393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1189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808012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438115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035593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9206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1C8ED-690D-4842-A960-76DBCB1BBBFB}" type="datetimeFigureOut">
              <a:rPr lang="en-US" smtClean="0"/>
              <a:t>2/11/2022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530F04-A057-457B-A812-A7BA5DD922A5}" type="slidenum">
              <a:rPr lang="en-US" smtClean="0"/>
              <a:t>‹#›</a:t>
            </a:fld>
            <a:endParaRPr lang="en-US"/>
          </a:p>
        </p:txBody>
      </p:sp>
    </p:spTree>
    <p:extLst>
      <p:ext uri="{BB962C8B-B14F-4D97-AF65-F5344CB8AC3E}">
        <p14:creationId xmlns:p14="http://schemas.microsoft.com/office/powerpoint/2010/main" val="2689649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28565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322837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869319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963783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284387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5171134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110225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0680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ea typeface="ＭＳ Ｐゴシック" charset="0"/>
              </a:rPr>
              <a:pPr>
                <a:defRPr/>
              </a:pPr>
              <a:t>2/11/2022</a:t>
            </a:fld>
            <a:endParaRPr lang="en-US">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413128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97793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451555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26224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192279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6578916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550856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149748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852152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195448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12013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57807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99234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9249814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270772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388939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720353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a:solidFill>
                  <a:prstClr val="black">
                    <a:tint val="75000"/>
                  </a:prstClr>
                </a:solidFill>
                <a:latin typeface="Arial"/>
              </a:rPr>
              <a:pPr/>
              <a:t>11/02/2022</a:t>
            </a:fld>
            <a:endParaRPr lang="en-GB">
              <a:solidFill>
                <a:prstClr val="black">
                  <a:tint val="75000"/>
                </a:prstClr>
              </a:solidFill>
              <a:latin typeface="Aria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807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186318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285504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538368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7136075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668479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4664250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882179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384377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pPr>
                <a:defRPr/>
              </a:pPr>
              <a:t>2/11/2022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796247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142609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525903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07718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2941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5765900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298702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048241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815617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3837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5474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56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364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2029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29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6183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4909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58484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9839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9133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11529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283561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9033383"/>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050616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574897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4.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3.png"/><Relationship Id="rId5" Type="http://schemas.openxmlformats.org/officeDocument/2006/relationships/slideLayout" Target="../slideLayouts/slideLayout62.xml"/><Relationship Id="rId10" Type="http://schemas.openxmlformats.org/officeDocument/2006/relationships/theme" Target="../theme/theme10.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4.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3.png"/><Relationship Id="rId5" Type="http://schemas.openxmlformats.org/officeDocument/2006/relationships/slideLayout" Target="../slideLayouts/slideLayout71.xml"/><Relationship Id="rId10" Type="http://schemas.openxmlformats.org/officeDocument/2006/relationships/theme" Target="../theme/theme11.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4.png"/><Relationship Id="rId5" Type="http://schemas.openxmlformats.org/officeDocument/2006/relationships/slideLayout" Target="../slideLayouts/slideLayout80.xml"/><Relationship Id="rId10" Type="http://schemas.openxmlformats.org/officeDocument/2006/relationships/image" Target="../media/image3.png"/><Relationship Id="rId4" Type="http://schemas.openxmlformats.org/officeDocument/2006/relationships/slideLayout" Target="../slideLayouts/slideLayout7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image" Target="../media/image4.pn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3.png"/><Relationship Id="rId5" Type="http://schemas.openxmlformats.org/officeDocument/2006/relationships/slideLayout" Target="../slideLayouts/slideLayout99.xml"/><Relationship Id="rId10" Type="http://schemas.openxmlformats.org/officeDocument/2006/relationships/theme" Target="../theme/theme1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image" Target="../media/image4.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3.png"/><Relationship Id="rId5" Type="http://schemas.openxmlformats.org/officeDocument/2006/relationships/slideLayout" Target="../slideLayouts/slideLayout108.xml"/><Relationship Id="rId10" Type="http://schemas.openxmlformats.org/officeDocument/2006/relationships/theme" Target="../theme/theme15.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4.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image" Target="../media/image3.png"/><Relationship Id="rId5" Type="http://schemas.openxmlformats.org/officeDocument/2006/relationships/slideLayout" Target="../slideLayouts/slideLayout117.xml"/><Relationship Id="rId10" Type="http://schemas.openxmlformats.org/officeDocument/2006/relationships/theme" Target="../theme/theme16.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image" Target="../media/image4.png"/><Relationship Id="rId5" Type="http://schemas.openxmlformats.org/officeDocument/2006/relationships/slideLayout" Target="../slideLayouts/slideLayout126.xml"/><Relationship Id="rId10" Type="http://schemas.openxmlformats.org/officeDocument/2006/relationships/image" Target="../media/image3.png"/><Relationship Id="rId4" Type="http://schemas.openxmlformats.org/officeDocument/2006/relationships/slideLayout" Target="../slideLayouts/slideLayout125.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image" Target="../media/image4.png"/><Relationship Id="rId5" Type="http://schemas.openxmlformats.org/officeDocument/2006/relationships/slideLayout" Target="../slideLayouts/slideLayout134.xml"/><Relationship Id="rId10" Type="http://schemas.openxmlformats.org/officeDocument/2006/relationships/image" Target="../media/image3.png"/><Relationship Id="rId4" Type="http://schemas.openxmlformats.org/officeDocument/2006/relationships/slideLayout" Target="../slideLayouts/slideLayout133.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4.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image" Target="../media/image3.png"/><Relationship Id="rId5" Type="http://schemas.openxmlformats.org/officeDocument/2006/relationships/slideLayout" Target="../slideLayouts/slideLayout142.xml"/><Relationship Id="rId10" Type="http://schemas.openxmlformats.org/officeDocument/2006/relationships/theme" Target="../theme/theme19.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4.png"/><Relationship Id="rId5" Type="http://schemas.openxmlformats.org/officeDocument/2006/relationships/slideLayout" Target="../slideLayouts/slideLayout151.xml"/><Relationship Id="rId10" Type="http://schemas.openxmlformats.org/officeDocument/2006/relationships/image" Target="../media/image3.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2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image" Target="../media/image4.png"/><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image" Target="../media/image3.png"/><Relationship Id="rId5" Type="http://schemas.openxmlformats.org/officeDocument/2006/relationships/slideLayout" Target="../slideLayouts/slideLayout170.xml"/><Relationship Id="rId10" Type="http://schemas.openxmlformats.org/officeDocument/2006/relationships/theme" Target="../theme/theme22.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media/image4.png"/><Relationship Id="rId5" Type="http://schemas.openxmlformats.org/officeDocument/2006/relationships/slideLayout" Target="../slideLayouts/slideLayout179.xml"/><Relationship Id="rId10" Type="http://schemas.openxmlformats.org/officeDocument/2006/relationships/image" Target="../media/image3.png"/><Relationship Id="rId4" Type="http://schemas.openxmlformats.org/officeDocument/2006/relationships/slideLayout" Target="../slideLayouts/slideLayout178.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theme" Target="../theme/theme6.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3.png"/><Relationship Id="rId5" Type="http://schemas.openxmlformats.org/officeDocument/2006/relationships/slideLayout" Target="../slideLayouts/slideLayout36.xml"/><Relationship Id="rId10" Type="http://schemas.openxmlformats.org/officeDocument/2006/relationships/theme" Target="../theme/theme7.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7.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6.png"/><Relationship Id="rId5" Type="http://schemas.openxmlformats.org/officeDocument/2006/relationships/slideLayout" Target="../slideLayouts/slideLayout45.xml"/><Relationship Id="rId10" Type="http://schemas.openxmlformats.org/officeDocument/2006/relationships/theme" Target="../theme/theme8.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4.png"/><Relationship Id="rId5" Type="http://schemas.openxmlformats.org/officeDocument/2006/relationships/slideLayout" Target="../slideLayouts/slideLayout54.xml"/><Relationship Id="rId10"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91763652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42475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2557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325950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97537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1643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fontAlgn="base">
              <a:spcBef>
                <a:spcPct val="0"/>
              </a:spcBef>
              <a:spcAft>
                <a:spcPct val="0"/>
              </a:spcAft>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fontAlgn="base">
              <a:spcBef>
                <a:spcPct val="0"/>
              </a:spcBef>
              <a:spcAft>
                <a:spcPct val="0"/>
              </a:spcAft>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2179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181DF32F-06CD-400A-A3D3-46B78A462BF9}"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55952"/>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2037F788-FB31-48BA-8E9B-0E30FE84CCC1}"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69236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F97388D7-D88E-4BC6-AB13-F02FA9298C1D}"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p:spPr>
        <p:txBody>
          <a:bodyPr lIns="118500" tIns="59250" rIns="118500" bIns="592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62527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pitchFamily="34" charset="0"/>
          <a:cs typeface="Cordia New" pitchFamily="34" charset="-34"/>
        </a:defRPr>
      </a:lvl2pPr>
      <a:lvl3pPr algn="ctr" rtl="0" eaLnBrk="0" fontAlgn="base" hangingPunct="0">
        <a:spcBef>
          <a:spcPct val="0"/>
        </a:spcBef>
        <a:spcAft>
          <a:spcPct val="0"/>
        </a:spcAft>
        <a:defRPr sz="5199">
          <a:solidFill>
            <a:schemeClr val="tx1"/>
          </a:solidFill>
          <a:latin typeface="Arial" pitchFamily="34" charset="0"/>
          <a:cs typeface="Cordia New" pitchFamily="34" charset="-34"/>
        </a:defRPr>
      </a:lvl3pPr>
      <a:lvl4pPr algn="ctr" rtl="0" eaLnBrk="0" fontAlgn="base" hangingPunct="0">
        <a:spcBef>
          <a:spcPct val="0"/>
        </a:spcBef>
        <a:spcAft>
          <a:spcPct val="0"/>
        </a:spcAft>
        <a:defRPr sz="5199">
          <a:solidFill>
            <a:schemeClr val="tx1"/>
          </a:solidFill>
          <a:latin typeface="Arial" pitchFamily="34" charset="0"/>
          <a:cs typeface="Cordia New" pitchFamily="34" charset="-34"/>
        </a:defRPr>
      </a:lvl4pPr>
      <a:lvl5pPr algn="ctr" rtl="0" eaLnBrk="0" fontAlgn="base" hangingPunct="0">
        <a:spcBef>
          <a:spcPct val="0"/>
        </a:spcBef>
        <a:spcAft>
          <a:spcPct val="0"/>
        </a:spcAft>
        <a:defRPr sz="5199">
          <a:solidFill>
            <a:schemeClr val="tx1"/>
          </a:solidFill>
          <a:latin typeface="Arial" pitchFamily="34" charset="0"/>
          <a:cs typeface="Cordia New" pitchFamily="34" charset="-34"/>
        </a:defRPr>
      </a:lvl5pPr>
      <a:lvl6pPr marL="544142" algn="ctr" rtl="0" fontAlgn="base">
        <a:spcBef>
          <a:spcPct val="0"/>
        </a:spcBef>
        <a:spcAft>
          <a:spcPct val="0"/>
        </a:spcAft>
        <a:defRPr sz="5199">
          <a:solidFill>
            <a:schemeClr val="tx1"/>
          </a:solidFill>
          <a:latin typeface="Arial" pitchFamily="34" charset="0"/>
          <a:cs typeface="Cordia New" pitchFamily="34" charset="-34"/>
        </a:defRPr>
      </a:lvl6pPr>
      <a:lvl7pPr marL="1088284" algn="ctr" rtl="0" fontAlgn="base">
        <a:spcBef>
          <a:spcPct val="0"/>
        </a:spcBef>
        <a:spcAft>
          <a:spcPct val="0"/>
        </a:spcAft>
        <a:defRPr sz="5199">
          <a:solidFill>
            <a:schemeClr val="tx1"/>
          </a:solidFill>
          <a:latin typeface="Arial" pitchFamily="34" charset="0"/>
          <a:cs typeface="Cordia New" pitchFamily="34" charset="-34"/>
        </a:defRPr>
      </a:lvl7pPr>
      <a:lvl8pPr marL="1632426" algn="ctr" rtl="0" fontAlgn="base">
        <a:spcBef>
          <a:spcPct val="0"/>
        </a:spcBef>
        <a:spcAft>
          <a:spcPct val="0"/>
        </a:spcAft>
        <a:defRPr sz="5199">
          <a:solidFill>
            <a:schemeClr val="tx1"/>
          </a:solidFill>
          <a:latin typeface="Arial" pitchFamily="34" charset="0"/>
          <a:cs typeface="Cordia New" pitchFamily="34" charset="-34"/>
        </a:defRPr>
      </a:lvl8pPr>
      <a:lvl9pPr marL="2176569" algn="ctr" rtl="0" fontAlgn="base">
        <a:spcBef>
          <a:spcPct val="0"/>
        </a:spcBef>
        <a:spcAft>
          <a:spcPct val="0"/>
        </a:spcAft>
        <a:defRPr sz="5199">
          <a:solidFill>
            <a:schemeClr val="tx1"/>
          </a:solidFill>
          <a:latin typeface="Arial" pitchFamily="34"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633011"/>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25204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50" r:id="rId10"/>
    <p:sldLayoutId id="2147484151"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2037F788-FB31-48BA-8E9B-0E30FE84CCC1}"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fontAlgn="base">
              <a:spcBef>
                <a:spcPct val="0"/>
              </a:spcBef>
              <a:spcAft>
                <a:spcPct val="0"/>
              </a:spcAft>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fontAlgn="base">
              <a:spcBef>
                <a:spcPct val="0"/>
              </a:spcBef>
              <a:spcAft>
                <a:spcPct val="0"/>
              </a:spcAft>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959637"/>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8"/>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3943">
              <a:defRPr/>
            </a:pPr>
            <a:fld id="{181DF32F-06CD-400A-A3D3-46B78A462BF9}" type="slidenum">
              <a:rPr lang="th-TH" smtClean="0">
                <a:solidFill>
                  <a:prstClr val="black">
                    <a:tint val="75000"/>
                  </a:prstClr>
                </a:solidFill>
              </a:rPr>
              <a:pPr defTabSz="913943">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458" tIns="59228" rIns="118458" bIns="59228" anchor="ctr"/>
          <a:lstStyle/>
          <a:p>
            <a:pPr algn="ctr" defTabSz="913943">
              <a:defRPr/>
            </a:pPr>
            <a:endParaRPr lang="th-TH" sz="3298" dirty="0">
              <a:solidFill>
                <a:prstClr val="white"/>
              </a:solidFill>
            </a:endParaRPr>
          </a:p>
        </p:txBody>
      </p:sp>
      <p:cxnSp>
        <p:nvCxnSpPr>
          <p:cNvPr id="25" name="Straight Connector 24"/>
          <p:cNvCxnSpPr/>
          <p:nvPr userDrawn="1"/>
        </p:nvCxnSpPr>
        <p:spPr>
          <a:xfrm>
            <a:off x="0" y="1246493"/>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458" tIns="59228" rIns="118458" bIns="592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3943"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userDrawn="1"/>
        </p:nvSpPr>
        <p:spPr>
          <a:xfrm>
            <a:off x="7147985" y="800404"/>
            <a:ext cx="4948766" cy="519675"/>
          </a:xfrm>
          <a:prstGeom prst="rect">
            <a:avLst/>
          </a:prstGeom>
          <a:noFill/>
        </p:spPr>
        <p:txBody>
          <a:bodyPr lIns="118458" tIns="59228" rIns="118458" bIns="59228">
            <a:spAutoFit/>
          </a:bodyPr>
          <a:lstStyle/>
          <a:p>
            <a:pPr defTabSz="913943">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166584"/>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979" algn="ctr" rtl="0" fontAlgn="base">
        <a:spcBef>
          <a:spcPct val="0"/>
        </a:spcBef>
        <a:spcAft>
          <a:spcPct val="0"/>
        </a:spcAft>
        <a:defRPr sz="5197">
          <a:solidFill>
            <a:schemeClr val="tx1"/>
          </a:solidFill>
          <a:latin typeface="Arial" charset="0"/>
          <a:cs typeface="Cordia New" pitchFamily="34" charset="-34"/>
        </a:defRPr>
      </a:lvl6pPr>
      <a:lvl7pPr marL="1087957" algn="ctr" rtl="0" fontAlgn="base">
        <a:spcBef>
          <a:spcPct val="0"/>
        </a:spcBef>
        <a:spcAft>
          <a:spcPct val="0"/>
        </a:spcAft>
        <a:defRPr sz="5197">
          <a:solidFill>
            <a:schemeClr val="tx1"/>
          </a:solidFill>
          <a:latin typeface="Arial" charset="0"/>
          <a:cs typeface="Cordia New" pitchFamily="34" charset="-34"/>
        </a:defRPr>
      </a:lvl7pPr>
      <a:lvl8pPr marL="1631937" algn="ctr" rtl="0" fontAlgn="base">
        <a:spcBef>
          <a:spcPct val="0"/>
        </a:spcBef>
        <a:spcAft>
          <a:spcPct val="0"/>
        </a:spcAft>
        <a:defRPr sz="5197">
          <a:solidFill>
            <a:schemeClr val="tx1"/>
          </a:solidFill>
          <a:latin typeface="Arial" charset="0"/>
          <a:cs typeface="Cordia New" pitchFamily="34" charset="-34"/>
        </a:defRPr>
      </a:lvl8pPr>
      <a:lvl9pPr marL="2175916" algn="ctr" rtl="0" fontAlgn="base">
        <a:spcBef>
          <a:spcPct val="0"/>
        </a:spcBef>
        <a:spcAft>
          <a:spcPct val="0"/>
        </a:spcAft>
        <a:defRPr sz="5197">
          <a:solidFill>
            <a:schemeClr val="tx1"/>
          </a:solidFill>
          <a:latin typeface="Arial" charset="0"/>
          <a:cs typeface="Cordia New" pitchFamily="34" charset="-34"/>
        </a:defRPr>
      </a:lvl9pPr>
    </p:titleStyle>
    <p:bodyStyle>
      <a:lvl1pPr marL="407983" indent="-407983"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3966" indent="-339987"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9947" indent="-271990"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3926"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7904" indent="-27199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1884"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6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842"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819" indent="-271990" algn="l" defTabSz="108795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7957" rtl="0" eaLnBrk="1" latinLnBrk="0" hangingPunct="1">
        <a:defRPr sz="3298" kern="1200">
          <a:solidFill>
            <a:schemeClr val="tx1"/>
          </a:solidFill>
          <a:latin typeface="+mn-lt"/>
          <a:ea typeface="+mn-ea"/>
          <a:cs typeface="+mn-cs"/>
        </a:defRPr>
      </a:lvl1pPr>
      <a:lvl2pPr marL="543979" algn="l" defTabSz="1087957" rtl="0" eaLnBrk="1" latinLnBrk="0" hangingPunct="1">
        <a:defRPr sz="3298" kern="1200">
          <a:solidFill>
            <a:schemeClr val="tx1"/>
          </a:solidFill>
          <a:latin typeface="+mn-lt"/>
          <a:ea typeface="+mn-ea"/>
          <a:cs typeface="+mn-cs"/>
        </a:defRPr>
      </a:lvl2pPr>
      <a:lvl3pPr marL="1087957" algn="l" defTabSz="1087957" rtl="0" eaLnBrk="1" latinLnBrk="0" hangingPunct="1">
        <a:defRPr sz="3298" kern="1200">
          <a:solidFill>
            <a:schemeClr val="tx1"/>
          </a:solidFill>
          <a:latin typeface="+mn-lt"/>
          <a:ea typeface="+mn-ea"/>
          <a:cs typeface="+mn-cs"/>
        </a:defRPr>
      </a:lvl3pPr>
      <a:lvl4pPr marL="1631937" algn="l" defTabSz="1087957" rtl="0" eaLnBrk="1" latinLnBrk="0" hangingPunct="1">
        <a:defRPr sz="3298" kern="1200">
          <a:solidFill>
            <a:schemeClr val="tx1"/>
          </a:solidFill>
          <a:latin typeface="+mn-lt"/>
          <a:ea typeface="+mn-ea"/>
          <a:cs typeface="+mn-cs"/>
        </a:defRPr>
      </a:lvl4pPr>
      <a:lvl5pPr marL="2175916" algn="l" defTabSz="1087957" rtl="0" eaLnBrk="1" latinLnBrk="0" hangingPunct="1">
        <a:defRPr sz="3298" kern="1200">
          <a:solidFill>
            <a:schemeClr val="tx1"/>
          </a:solidFill>
          <a:latin typeface="+mn-lt"/>
          <a:ea typeface="+mn-ea"/>
          <a:cs typeface="+mn-cs"/>
        </a:defRPr>
      </a:lvl5pPr>
      <a:lvl6pPr marL="2719894" algn="l" defTabSz="1087957" rtl="0" eaLnBrk="1" latinLnBrk="0" hangingPunct="1">
        <a:defRPr sz="3298" kern="1200">
          <a:solidFill>
            <a:schemeClr val="tx1"/>
          </a:solidFill>
          <a:latin typeface="+mn-lt"/>
          <a:ea typeface="+mn-ea"/>
          <a:cs typeface="+mn-cs"/>
        </a:defRPr>
      </a:lvl6pPr>
      <a:lvl7pPr marL="3263873" algn="l" defTabSz="1087957" rtl="0" eaLnBrk="1" latinLnBrk="0" hangingPunct="1">
        <a:defRPr sz="3298" kern="1200">
          <a:solidFill>
            <a:schemeClr val="tx1"/>
          </a:solidFill>
          <a:latin typeface="+mn-lt"/>
          <a:ea typeface="+mn-ea"/>
          <a:cs typeface="+mn-cs"/>
        </a:defRPr>
      </a:lvl7pPr>
      <a:lvl8pPr marL="3807851" algn="l" defTabSz="1087957" rtl="0" eaLnBrk="1" latinLnBrk="0" hangingPunct="1">
        <a:defRPr sz="3298" kern="1200">
          <a:solidFill>
            <a:schemeClr val="tx1"/>
          </a:solidFill>
          <a:latin typeface="+mn-lt"/>
          <a:ea typeface="+mn-ea"/>
          <a:cs typeface="+mn-cs"/>
        </a:defRPr>
      </a:lvl8pPr>
      <a:lvl9pPr marL="4351830" algn="l" defTabSz="1087957" rtl="0" eaLnBrk="1" latinLnBrk="0" hangingPunct="1">
        <a:defRPr sz="32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22773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58942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8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7402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1758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23.xml"/><Relationship Id="rId5" Type="http://schemas.openxmlformats.org/officeDocument/2006/relationships/chart" Target="../charts/chart6.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17.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114.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34.xml"/><Relationship Id="rId5" Type="http://schemas.openxmlformats.org/officeDocument/2006/relationships/chart" Target="../charts/chart9.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3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9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05.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4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48.xml"/><Relationship Id="rId4" Type="http://schemas.openxmlformats.org/officeDocument/2006/relationships/hyperlink" Target="http://www.aidsdatahub.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167.xml"/><Relationship Id="rId4" Type="http://schemas.openxmlformats.org/officeDocument/2006/relationships/hyperlink" Target="http://www.aidsdatahub.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79.xml"/><Relationship Id="rId4" Type="http://schemas.openxmlformats.org/officeDocument/2006/relationships/hyperlink" Target="http://www.aidsdatahub.org/"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0.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9.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6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289427"/>
            <a:ext cx="11089232" cy="1371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6000" dirty="0">
                <a:cs typeface="Cordia New" pitchFamily="34" charset="-34"/>
              </a:rPr>
              <a:t>Men who have sex with men</a:t>
            </a:r>
            <a:endParaRPr lang="th-TH" sz="6000" dirty="0"/>
          </a:p>
        </p:txBody>
      </p:sp>
      <p:sp>
        <p:nvSpPr>
          <p:cNvPr id="3" name="TextBox 2"/>
          <p:cNvSpPr txBox="1"/>
          <p:nvPr/>
        </p:nvSpPr>
        <p:spPr>
          <a:xfrm>
            <a:off x="-1392832" y="5949280"/>
            <a:ext cx="5400600" cy="400110"/>
          </a:xfrm>
          <a:prstGeom prst="rect">
            <a:avLst/>
          </a:prstGeom>
          <a:noFill/>
        </p:spPr>
        <p:txBody>
          <a:bodyPr wrap="square" rtlCol="0">
            <a:spAutoFit/>
          </a:bodyPr>
          <a:lstStyle/>
          <a:p>
            <a:pPr algn="r"/>
            <a:r>
              <a:rPr lang="en-US" sz="2000" b="1" dirty="0">
                <a:solidFill>
                  <a:schemeClr val="bg1"/>
                </a:solidFill>
              </a:rPr>
              <a:t>Last updated: January 2022</a:t>
            </a:r>
            <a:endParaRPr lang="en-GB"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1" y="1447800"/>
            <a:ext cx="11199512" cy="504000"/>
          </a:xfrm>
        </p:spPr>
        <p:txBody>
          <a:bodyPr/>
          <a:lstStyle/>
          <a:p>
            <a:r>
              <a:rPr lang="en-US" dirty="0"/>
              <a:t>Active syphilis prevalence among men who have sex with men, latest available data, 2015-2020</a:t>
            </a:r>
            <a:endParaRPr lang="en-GB" dirty="0"/>
          </a:p>
        </p:txBody>
      </p:sp>
      <p:sp>
        <p:nvSpPr>
          <p:cNvPr id="5" name="Slide Number Placeholder 4"/>
          <p:cNvSpPr>
            <a:spLocks noGrp="1"/>
          </p:cNvSpPr>
          <p:nvPr>
            <p:ph type="sldNum" sz="quarter" idx="15"/>
          </p:nvPr>
        </p:nvSpPr>
        <p:spPr/>
        <p:txBody>
          <a:bodyPr/>
          <a:lstStyle/>
          <a:p>
            <a:pPr defTabSz="1086416">
              <a:defRPr/>
            </a:pPr>
            <a:fld id="{4B334E0E-B3E3-4A5F-A422-1FB579838C00}" type="slidenum">
              <a:rPr lang="th-TH">
                <a:solidFill>
                  <a:prstClr val="black">
                    <a:tint val="75000"/>
                  </a:prstClr>
                </a:solidFill>
                <a:latin typeface="Arial"/>
                <a:cs typeface="Cordia New" panose="020B0304020202020204" pitchFamily="34" charset="-34"/>
              </a:rPr>
              <a:pPr defTabSz="1086416">
                <a:defRPr/>
              </a:pPr>
              <a:t>10</a:t>
            </a:fld>
            <a:endParaRPr lang="th-TH">
              <a:solidFill>
                <a:prstClr val="black">
                  <a:tint val="75000"/>
                </a:prstClr>
              </a:solidFill>
              <a:latin typeface="Arial"/>
              <a:cs typeface="Cordia New" panose="020B0304020202020204" pitchFamily="34" charset="-34"/>
            </a:endParaRPr>
          </a:p>
        </p:txBody>
      </p:sp>
      <p:sp>
        <p:nvSpPr>
          <p:cNvPr id="6" name="Text Box 240"/>
          <p:cNvSpPr txBox="1">
            <a:spLocks noChangeArrowheads="1"/>
          </p:cNvSpPr>
          <p:nvPr/>
        </p:nvSpPr>
        <p:spPr bwMode="auto">
          <a:xfrm>
            <a:off x="2204" y="6564990"/>
            <a:ext cx="11199512" cy="248386"/>
          </a:xfrm>
          <a:prstGeom prst="rect">
            <a:avLst/>
          </a:prstGeom>
          <a:noFill/>
          <a:ln w="9525">
            <a:noFill/>
            <a:miter lim="800000"/>
            <a:headEnd/>
            <a:tailEnd/>
          </a:ln>
        </p:spPr>
        <p:txBody>
          <a:bodyPr wrap="square" lIns="108825" tIns="54412" rIns="108825" bIns="54412" anchor="ctr">
            <a:spAutoFit/>
          </a:bodyPr>
          <a:lstStyle/>
          <a:p>
            <a:pPr defTabSz="914217" fontAlgn="auto">
              <a:spcBef>
                <a:spcPct val="50000"/>
              </a:spcBef>
              <a:spcAft>
                <a:spcPts val="0"/>
              </a:spcAft>
              <a:defRPr/>
            </a:pPr>
            <a:r>
              <a:rPr lang="en-US" sz="900" dirty="0">
                <a:solidFill>
                  <a:srgbClr val="000000"/>
                </a:solidFill>
                <a:latin typeface="Arial"/>
                <a:cs typeface="Arial" pitchFamily="34" charset="0"/>
              </a:rPr>
              <a:t>Source: </a:t>
            </a:r>
            <a:r>
              <a:rPr lang="en-US" sz="900" dirty="0">
                <a:solidFill>
                  <a:prstClr val="black"/>
                </a:solidFill>
                <a:latin typeface="Arial"/>
                <a:cs typeface="Arial" pitchFamily="34" charset="0"/>
              </a:rPr>
              <a:t>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1) </a:t>
            </a:r>
            <a:r>
              <a:rPr lang="en-US" sz="900" kern="0" dirty="0">
                <a:solidFill>
                  <a:sysClr val="windowText" lastClr="000000"/>
                </a:solidFill>
                <a:latin typeface="Arial"/>
                <a:ea typeface="ＭＳ Ｐゴシック" charset="-128"/>
                <a:cs typeface="Arial" pitchFamily="34" charset="0"/>
              </a:rPr>
              <a:t>HIV Sentinel Surveillance surveys; 2) Integrated Biological and Behavioral Surveillance surveys; and 3) Global AIDS Monitoring (GAM)</a:t>
            </a:r>
            <a:endParaRPr lang="en-US" sz="900" dirty="0">
              <a:solidFill>
                <a:prstClr val="black"/>
              </a:solidFill>
              <a:latin typeface="Arial"/>
              <a:cs typeface="Arial" pitchFamily="34" charset="0"/>
              <a:hlinkClick r:id="rId4"/>
            </a:endParaRPr>
          </a:p>
        </p:txBody>
      </p:sp>
      <p:graphicFrame>
        <p:nvGraphicFramePr>
          <p:cNvPr id="7" name="Chart 6">
            <a:extLst>
              <a:ext uri="{FF2B5EF4-FFF2-40B4-BE49-F238E27FC236}">
                <a16:creationId xmlns:a16="http://schemas.microsoft.com/office/drawing/2014/main" id="{B2958AAE-511A-4B2D-9612-253D6FB86E5F}"/>
              </a:ext>
            </a:extLst>
          </p:cNvPr>
          <p:cNvGraphicFramePr>
            <a:graphicFrameLocks/>
          </p:cNvGraphicFramePr>
          <p:nvPr>
            <p:extLst>
              <p:ext uri="{D42A27DB-BD31-4B8C-83A1-F6EECF244321}">
                <p14:modId xmlns:p14="http://schemas.microsoft.com/office/powerpoint/2010/main" val="1071371300"/>
              </p:ext>
            </p:extLst>
          </p:nvPr>
        </p:nvGraphicFramePr>
        <p:xfrm>
          <a:off x="2028490" y="2277139"/>
          <a:ext cx="8135021" cy="4080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286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702" y="1413243"/>
            <a:ext cx="11199512" cy="504000"/>
          </a:xfrm>
          <a:noFill/>
        </p:spPr>
        <p:txBody>
          <a:bodyPr/>
          <a:lstStyle/>
          <a:p>
            <a:r>
              <a:rPr lang="en-US" dirty="0"/>
              <a:t>Proportion of MSM who reported condom use at last anal sex with male partner, 2014-2020</a:t>
            </a:r>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327422617"/>
              </p:ext>
            </p:extLst>
          </p:nvPr>
        </p:nvGraphicFramePr>
        <p:xfrm>
          <a:off x="337444" y="2348880"/>
          <a:ext cx="11517114"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40">
            <a:extLst>
              <a:ext uri="{FF2B5EF4-FFF2-40B4-BE49-F238E27FC236}">
                <a16:creationId xmlns:a16="http://schemas.microsoft.com/office/drawing/2014/main" id="{33DD6A40-FD66-4F39-B3D5-ED6B7EA4E32A}"/>
              </a:ext>
            </a:extLst>
          </p:cNvPr>
          <p:cNvSpPr txBox="1">
            <a:spLocks noChangeArrowheads="1"/>
          </p:cNvSpPr>
          <p:nvPr/>
        </p:nvSpPr>
        <p:spPr bwMode="auto">
          <a:xfrm>
            <a:off x="16442" y="6621609"/>
            <a:ext cx="12175557" cy="248386"/>
          </a:xfrm>
          <a:prstGeom prst="rect">
            <a:avLst/>
          </a:prstGeom>
          <a:noFill/>
          <a:ln w="9525">
            <a:noFill/>
            <a:miter lim="800000"/>
            <a:headEnd/>
            <a:tailEnd/>
          </a:ln>
        </p:spPr>
        <p:txBody>
          <a:bodyPr wrap="square" lIns="108825" tIns="54412" rIns="108825" bIns="54412" anchor="ctr">
            <a:spAutoFit/>
          </a:bodyPr>
          <a:lstStyle/>
          <a:p>
            <a:pPr defTabSz="914217" fontAlgn="auto">
              <a:spcBef>
                <a:spcPct val="50000"/>
              </a:spcBef>
              <a:spcAft>
                <a:spcPts val="0"/>
              </a:spcAft>
              <a:defRPr/>
            </a:pPr>
            <a:r>
              <a:rPr lang="en-US" sz="900" dirty="0">
                <a:solidFill>
                  <a:srgbClr val="000000"/>
                </a:solidFill>
                <a:latin typeface="Arial"/>
                <a:cs typeface="Arial" pitchFamily="34" charset="0"/>
              </a:rPr>
              <a:t>Source: </a:t>
            </a:r>
            <a:r>
              <a:rPr lang="en-US" sz="900" dirty="0">
                <a:solidFill>
                  <a:prstClr val="black"/>
                </a:solidFill>
                <a:latin typeface="Arial"/>
                <a:cs typeface="Arial" pitchFamily="34" charset="0"/>
              </a:rPr>
              <a:t>Prepared by  </a:t>
            </a:r>
            <a:r>
              <a:rPr lang="en-US" sz="900" dirty="0">
                <a:solidFill>
                  <a:prstClr val="black"/>
                </a:solidFill>
                <a:latin typeface="Arial"/>
                <a:cs typeface="Arial" pitchFamily="34" charset="0"/>
                <a:hlinkClick r:id="rId4"/>
              </a:rPr>
              <a:t>www.aidsdatahub.org</a:t>
            </a:r>
            <a:r>
              <a:rPr lang="en-US" sz="900" dirty="0">
                <a:solidFill>
                  <a:prstClr val="black"/>
                </a:solidFill>
                <a:latin typeface="Arial"/>
                <a:cs typeface="Arial" pitchFamily="34" charset="0"/>
              </a:rPr>
              <a:t> based on </a:t>
            </a:r>
            <a:r>
              <a:rPr lang="en-US" sz="900" kern="0" dirty="0">
                <a:solidFill>
                  <a:sysClr val="windowText" lastClr="000000"/>
                </a:solidFill>
                <a:latin typeface="Arial"/>
                <a:ea typeface="ＭＳ Ｐゴシック" charset="-128"/>
                <a:cs typeface="Arial" pitchFamily="34" charset="0"/>
              </a:rPr>
              <a:t>Integrated Biological and Behavioral Surveillance surveys; </a:t>
            </a:r>
            <a:r>
              <a:rPr lang="en-US" sz="900" dirty="0">
                <a:solidFill>
                  <a:prstClr val="black"/>
                </a:solidFill>
                <a:latin typeface="Arial"/>
                <a:ea typeface="SimSun" pitchFamily="2" charset="-122"/>
                <a:cs typeface="Arial" pitchFamily="34" charset="0"/>
              </a:rPr>
              <a:t>Behavioral Surveillance Surveys </a:t>
            </a:r>
            <a:r>
              <a:rPr lang="en-US" sz="900" kern="0" dirty="0">
                <a:solidFill>
                  <a:sysClr val="windowText" lastClr="000000"/>
                </a:solidFill>
                <a:latin typeface="Arial"/>
                <a:ea typeface="ＭＳ Ｐゴシック" charset="-128"/>
                <a:cs typeface="Arial" pitchFamily="34" charset="0"/>
              </a:rPr>
              <a:t>and Global AIDS Monitoring</a:t>
            </a:r>
            <a:endParaRPr lang="en-US" sz="900" dirty="0">
              <a:solidFill>
                <a:prstClr val="black"/>
              </a:solidFill>
              <a:latin typeface="Arial"/>
              <a:cs typeface="Arial" pitchFamily="34" charset="0"/>
              <a:hlinkClick r:id="rId5"/>
            </a:endParaRPr>
          </a:p>
        </p:txBody>
      </p:sp>
      <p:sp>
        <p:nvSpPr>
          <p:cNvPr id="8" name="TextBox 1">
            <a:extLst>
              <a:ext uri="{FF2B5EF4-FFF2-40B4-BE49-F238E27FC236}">
                <a16:creationId xmlns:a16="http://schemas.microsoft.com/office/drawing/2014/main" id="{C8FE17AD-0523-449A-B750-8DBEC932DEA6}"/>
              </a:ext>
            </a:extLst>
          </p:cNvPr>
          <p:cNvSpPr txBox="1"/>
          <p:nvPr/>
        </p:nvSpPr>
        <p:spPr>
          <a:xfrm>
            <a:off x="2213532" y="6349409"/>
            <a:ext cx="9355075" cy="279164"/>
          </a:xfrm>
          <a:prstGeom prst="rect">
            <a:avLst/>
          </a:prstGeom>
          <a:ln>
            <a:solidFill>
              <a:srgbClr val="F26B73"/>
            </a:solid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 Kathmandu;   ## Dili;    *</a:t>
            </a:r>
            <a:r>
              <a:rPr lang="en-US" sz="1100" dirty="0"/>
              <a:t> Bangkok, Chiang Mai, and </a:t>
            </a:r>
            <a:r>
              <a:rPr lang="en-US" dirty="0"/>
              <a:t>Phuket;     **4 States;           *** Port Moresby (data includes MSM and TG) </a:t>
            </a:r>
            <a:endParaRPr lang="en-US" sz="1100" dirty="0"/>
          </a:p>
        </p:txBody>
      </p:sp>
    </p:spTree>
    <p:extLst>
      <p:ext uri="{BB962C8B-B14F-4D97-AF65-F5344CB8AC3E}">
        <p14:creationId xmlns:p14="http://schemas.microsoft.com/office/powerpoint/2010/main" val="37743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C84A4DE4-5091-475D-BA17-6CE91D989827}"/>
              </a:ext>
            </a:extLst>
          </p:cNvPr>
          <p:cNvGraphicFramePr>
            <a:graphicFrameLocks/>
          </p:cNvGraphicFramePr>
          <p:nvPr>
            <p:extLst>
              <p:ext uri="{D42A27DB-BD31-4B8C-83A1-F6EECF244321}">
                <p14:modId xmlns:p14="http://schemas.microsoft.com/office/powerpoint/2010/main" val="1301391552"/>
              </p:ext>
            </p:extLst>
          </p:nvPr>
        </p:nvGraphicFramePr>
        <p:xfrm>
          <a:off x="1201473" y="2348880"/>
          <a:ext cx="9789054" cy="42068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5376" y="1262769"/>
            <a:ext cx="11199512" cy="504000"/>
          </a:xfrm>
        </p:spPr>
        <p:txBody>
          <a:bodyPr/>
          <a:lstStyle/>
          <a:p>
            <a:r>
              <a:rPr lang="en-US" dirty="0"/>
              <a:t>Prevention gap: consistent condom use is less than 60% in many countries where data is available</a:t>
            </a:r>
            <a:br>
              <a:rPr lang="en-US" dirty="0"/>
            </a:br>
            <a:endParaRPr lang="en-GB" dirty="0"/>
          </a:p>
        </p:txBody>
      </p:sp>
      <p:sp>
        <p:nvSpPr>
          <p:cNvPr id="5" name="Slide Number Placeholder 4"/>
          <p:cNvSpPr>
            <a:spLocks noGrp="1"/>
          </p:cNvSpPr>
          <p:nvPr>
            <p:ph type="sldNum" sz="quarter" idx="15"/>
          </p:nvPr>
        </p:nvSpPr>
        <p:spPr/>
        <p:txBody>
          <a:bodyPr/>
          <a:lstStyle/>
          <a:p>
            <a:pPr defTabSz="1088284">
              <a:defRPr/>
            </a:pPr>
            <a:fld id="{4B334E0E-B3E3-4A5F-A422-1FB579838C00}" type="slidenum">
              <a:rPr lang="th-TH">
                <a:solidFill>
                  <a:prstClr val="black">
                    <a:tint val="75000"/>
                  </a:prstClr>
                </a:solidFill>
                <a:latin typeface="Arial"/>
                <a:cs typeface="Cordia New" panose="020B0304020202020204" pitchFamily="34" charset="-34"/>
              </a:rPr>
              <a:pPr defTabSz="1088284">
                <a:defRPr/>
              </a:pPr>
              <a:t>13</a:t>
            </a:fld>
            <a:endParaRPr lang="th-TH">
              <a:solidFill>
                <a:prstClr val="black">
                  <a:tint val="75000"/>
                </a:prstClr>
              </a:solidFill>
              <a:latin typeface="Arial"/>
              <a:cs typeface="Cordia New" panose="020B0304020202020204" pitchFamily="34" charset="-34"/>
            </a:endParaRPr>
          </a:p>
        </p:txBody>
      </p:sp>
      <p:sp>
        <p:nvSpPr>
          <p:cNvPr id="6" name="TextBox 5"/>
          <p:cNvSpPr txBox="1"/>
          <p:nvPr/>
        </p:nvSpPr>
        <p:spPr>
          <a:xfrm>
            <a:off x="6458303" y="6247607"/>
            <a:ext cx="4762148" cy="352654"/>
          </a:xfrm>
          <a:prstGeom prst="rect">
            <a:avLst/>
          </a:prstGeom>
          <a:noFill/>
          <a:ln>
            <a:noFill/>
            <a:prstDash val="sysDash"/>
          </a:ln>
        </p:spPr>
        <p:txBody>
          <a:bodyPr wrap="square" lIns="108825" tIns="54412" rIns="108825" bIns="54412" rtlCol="0">
            <a:spAutoFit/>
          </a:bodyPr>
          <a:lstStyle/>
          <a:p>
            <a:pPr defTabSz="914217" fontAlgn="auto">
              <a:lnSpc>
                <a:spcPct val="150000"/>
              </a:lnSpc>
              <a:spcBef>
                <a:spcPts val="0"/>
              </a:spcBef>
              <a:spcAft>
                <a:spcPts val="0"/>
              </a:spcAft>
              <a:defRPr/>
            </a:pPr>
            <a:r>
              <a:rPr lang="en-GB" sz="1200" kern="0" dirty="0">
                <a:solidFill>
                  <a:srgbClr val="000000"/>
                </a:solidFill>
                <a:latin typeface="Arial"/>
                <a:cs typeface="Arial" pitchFamily="34" charset="0"/>
              </a:rPr>
              <a:t>* With casual/regular male partners; ** commercial sex</a:t>
            </a:r>
          </a:p>
        </p:txBody>
      </p:sp>
      <p:sp>
        <p:nvSpPr>
          <p:cNvPr id="7" name="Title 3"/>
          <p:cNvSpPr txBox="1">
            <a:spLocks/>
          </p:cNvSpPr>
          <p:nvPr/>
        </p:nvSpPr>
        <p:spPr>
          <a:xfrm>
            <a:off x="-96688" y="2001927"/>
            <a:ext cx="11199467" cy="503239"/>
          </a:xfrm>
          <a:prstGeom prst="rect">
            <a:avLst/>
          </a:prstGeom>
        </p:spPr>
        <p:txBody>
          <a:bodyPr lIns="108825" tIns="54412" rIns="108825" bIns="54412" anchor="ctr"/>
          <a:lstStyle>
            <a:lvl1pPr algn="ctr" defTabSz="457200" rtl="0" eaLnBrk="0" fontAlgn="base" hangingPunct="0">
              <a:spcBef>
                <a:spcPct val="0"/>
              </a:spcBef>
              <a:spcAft>
                <a:spcPct val="0"/>
              </a:spcAft>
              <a:defRPr sz="4400" kern="1200">
                <a:solidFill>
                  <a:schemeClr val="tx1"/>
                </a:solidFill>
                <a:uFillTx/>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9pPr>
          </a:lstStyle>
          <a:p>
            <a:pPr defTabSz="544142">
              <a:defRPr/>
            </a:pPr>
            <a:r>
              <a:rPr lang="en-GB" sz="1900" b="1" dirty="0">
                <a:solidFill>
                  <a:srgbClr val="000000"/>
                </a:solidFill>
                <a:latin typeface="Arial"/>
                <a:cs typeface="Arial" pitchFamily="34" charset="0"/>
              </a:rPr>
              <a:t>Consistent condom use among men who have sex with men, 2011-2020</a:t>
            </a:r>
            <a:endParaRPr lang="th-TH" sz="1900" b="1" dirty="0">
              <a:solidFill>
                <a:srgbClr val="000000"/>
              </a:solidFill>
              <a:latin typeface="Arial"/>
            </a:endParaRPr>
          </a:p>
        </p:txBody>
      </p:sp>
      <p:grpSp>
        <p:nvGrpSpPr>
          <p:cNvPr id="13" name="Group 12"/>
          <p:cNvGrpSpPr/>
          <p:nvPr/>
        </p:nvGrpSpPr>
        <p:grpSpPr>
          <a:xfrm>
            <a:off x="11280751" y="2518712"/>
            <a:ext cx="731256" cy="548640"/>
            <a:chOff x="6822639" y="3835185"/>
            <a:chExt cx="548640" cy="548640"/>
          </a:xfrm>
        </p:grpSpPr>
        <p:sp>
          <p:nvSpPr>
            <p:cNvPr id="14" name="Oval 13"/>
            <p:cNvSpPr/>
            <p:nvPr/>
          </p:nvSpPr>
          <p:spPr>
            <a:xfrm>
              <a:off x="6822639" y="3835185"/>
              <a:ext cx="548640" cy="548640"/>
            </a:xfrm>
            <a:prstGeom prst="ellipse">
              <a:avLst/>
            </a:prstGeom>
            <a:solidFill>
              <a:srgbClr val="33CCCC"/>
            </a:solidFill>
            <a:ln w="9525" cap="flat" cmpd="sng" algn="ctr">
              <a:noFill/>
              <a:prstDash val="solid"/>
            </a:ln>
            <a:effectLst>
              <a:outerShdw sx="1000" sy="1000" rotWithShape="0">
                <a:srgbClr val="000000"/>
              </a:outerShdw>
            </a:effectLst>
          </p:spPr>
          <p:txBody>
            <a:bodyPr rtlCol="0" anchor="ctr"/>
            <a:lstStyle/>
            <a:p>
              <a:pPr algn="ctr" defTabSz="1088284" fontAlgn="auto">
                <a:spcBef>
                  <a:spcPts val="0"/>
                </a:spcBef>
                <a:spcAft>
                  <a:spcPts val="0"/>
                </a:spcAft>
                <a:defRPr/>
              </a:pPr>
              <a:endParaRPr lang="en-US" sz="1200" kern="0" dirty="0">
                <a:solidFill>
                  <a:srgbClr val="000000"/>
                </a:solidFill>
                <a:latin typeface="Calibri"/>
              </a:endParaRPr>
            </a:p>
          </p:txBody>
        </p:sp>
        <p:sp>
          <p:nvSpPr>
            <p:cNvPr id="15" name="TextBox 14"/>
            <p:cNvSpPr txBox="1"/>
            <p:nvPr/>
          </p:nvSpPr>
          <p:spPr>
            <a:xfrm>
              <a:off x="6873412" y="3893837"/>
              <a:ext cx="472787" cy="415402"/>
            </a:xfrm>
            <a:prstGeom prst="rect">
              <a:avLst/>
            </a:prstGeom>
            <a:noFill/>
          </p:spPr>
          <p:txBody>
            <a:bodyPr wrap="none" rtlCol="0" anchor="ctr">
              <a:spAutoFit/>
            </a:bodyPr>
            <a:lstStyle/>
            <a:p>
              <a:pPr algn="ctr" defTabSz="1088284" fontAlgn="auto">
                <a:spcBef>
                  <a:spcPts val="0"/>
                </a:spcBef>
                <a:spcAft>
                  <a:spcPts val="0"/>
                </a:spcAft>
                <a:defRPr/>
              </a:pPr>
              <a:r>
                <a:rPr lang="en-US" sz="2100" b="1" kern="0" dirty="0">
                  <a:solidFill>
                    <a:srgbClr val="000000"/>
                  </a:solidFill>
                  <a:latin typeface="Arial"/>
                  <a:cs typeface="Arial" pitchFamily="34" charset="0"/>
                </a:rPr>
                <a:t>90</a:t>
              </a:r>
              <a:r>
                <a:rPr lang="en-US" sz="1300" b="1" kern="0" dirty="0">
                  <a:solidFill>
                    <a:srgbClr val="000000"/>
                  </a:solidFill>
                  <a:latin typeface="Arial"/>
                  <a:cs typeface="Arial" pitchFamily="34" charset="0"/>
                </a:rPr>
                <a:t>%</a:t>
              </a:r>
              <a:endParaRPr lang="en-US" sz="2400" b="1" kern="0" dirty="0">
                <a:solidFill>
                  <a:srgbClr val="000000"/>
                </a:solidFill>
                <a:latin typeface="Arial"/>
                <a:cs typeface="Arial" pitchFamily="34" charset="0"/>
              </a:endParaRPr>
            </a:p>
          </p:txBody>
        </p:sp>
      </p:grpSp>
      <p:sp>
        <p:nvSpPr>
          <p:cNvPr id="12" name="Text Box 240">
            <a:extLst>
              <a:ext uri="{FF2B5EF4-FFF2-40B4-BE49-F238E27FC236}">
                <a16:creationId xmlns:a16="http://schemas.microsoft.com/office/drawing/2014/main" id="{6994CB6D-3AE1-4795-8813-E5492FC8B046}"/>
              </a:ext>
            </a:extLst>
          </p:cNvPr>
          <p:cNvSpPr txBox="1">
            <a:spLocks noChangeArrowheads="1"/>
          </p:cNvSpPr>
          <p:nvPr/>
        </p:nvSpPr>
        <p:spPr bwMode="auto">
          <a:xfrm>
            <a:off x="16442" y="6571111"/>
            <a:ext cx="12175557" cy="248386"/>
          </a:xfrm>
          <a:prstGeom prst="rect">
            <a:avLst/>
          </a:prstGeom>
          <a:noFill/>
          <a:ln w="9525">
            <a:noFill/>
            <a:miter lim="800000"/>
            <a:headEnd/>
            <a:tailEnd/>
          </a:ln>
        </p:spPr>
        <p:txBody>
          <a:bodyPr wrap="square" lIns="108825" tIns="54412" rIns="108825" bIns="54412" anchor="ctr">
            <a:spAutoFit/>
          </a:bodyPr>
          <a:lstStyle/>
          <a:p>
            <a:pPr defTabSz="914217" fontAlgn="auto">
              <a:spcBef>
                <a:spcPct val="50000"/>
              </a:spcBef>
              <a:spcAft>
                <a:spcPts val="0"/>
              </a:spcAft>
              <a:defRPr/>
            </a:pPr>
            <a:r>
              <a:rPr lang="en-US" sz="900" dirty="0">
                <a:solidFill>
                  <a:srgbClr val="000000"/>
                </a:solidFill>
                <a:latin typeface="Arial"/>
                <a:cs typeface="Arial" pitchFamily="34" charset="0"/>
              </a:rPr>
              <a:t>Source: </a:t>
            </a:r>
            <a:r>
              <a:rPr lang="en-US" sz="900" dirty="0">
                <a:solidFill>
                  <a:prstClr val="black"/>
                </a:solidFill>
                <a:latin typeface="Arial"/>
                <a:cs typeface="Arial" pitchFamily="34" charset="0"/>
              </a:rPr>
              <a:t>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a:t>
            </a:r>
            <a:r>
              <a:rPr lang="en-US" sz="900" kern="0" dirty="0">
                <a:solidFill>
                  <a:sysClr val="windowText" lastClr="000000"/>
                </a:solidFill>
                <a:latin typeface="Arial"/>
                <a:ea typeface="ＭＳ Ｐゴシック" charset="-128"/>
                <a:cs typeface="Arial" pitchFamily="34" charset="0"/>
              </a:rPr>
              <a:t>Integrated Biological and Behavioral Surveillance surveys and </a:t>
            </a:r>
            <a:r>
              <a:rPr lang="en-US" sz="900" dirty="0">
                <a:solidFill>
                  <a:prstClr val="black"/>
                </a:solidFill>
                <a:latin typeface="Arial"/>
                <a:ea typeface="SimSun" pitchFamily="2" charset="-122"/>
                <a:cs typeface="Arial" pitchFamily="34" charset="0"/>
              </a:rPr>
              <a:t>Behavioral Surveillance Surveys</a:t>
            </a:r>
            <a:endParaRPr lang="en-US" sz="900" dirty="0">
              <a:solidFill>
                <a:prstClr val="black"/>
              </a:solidFill>
              <a:latin typeface="Arial"/>
              <a:cs typeface="Arial" pitchFamily="34" charset="0"/>
              <a:hlinkClick r:id="rId4"/>
            </a:endParaRPr>
          </a:p>
        </p:txBody>
      </p:sp>
    </p:spTree>
    <p:extLst>
      <p:ext uri="{BB962C8B-B14F-4D97-AF65-F5344CB8AC3E}">
        <p14:creationId xmlns:p14="http://schemas.microsoft.com/office/powerpoint/2010/main" val="197043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0"/>
          <p:cNvSpPr txBox="1">
            <a:spLocks noChangeArrowheads="1"/>
          </p:cNvSpPr>
          <p:nvPr/>
        </p:nvSpPr>
        <p:spPr bwMode="auto">
          <a:xfrm>
            <a:off x="2507" y="6534251"/>
            <a:ext cx="11756377" cy="248386"/>
          </a:xfrm>
          <a:prstGeom prst="rect">
            <a:avLst/>
          </a:prstGeom>
          <a:noFill/>
          <a:ln w="9525">
            <a:noFill/>
            <a:miter lim="800000"/>
            <a:headEnd/>
            <a:tailEnd/>
          </a:ln>
        </p:spPr>
        <p:txBody>
          <a:bodyPr wrap="square" lIns="108825" tIns="54412" rIns="108825" bIns="54412">
            <a:spAutoFit/>
          </a:bodyPr>
          <a:lstStyle/>
          <a:p>
            <a:pPr defTabSz="914217" fontAlgn="auto">
              <a:spcBef>
                <a:spcPct val="50000"/>
              </a:spcBef>
              <a:spcAft>
                <a:spcPts val="0"/>
              </a:spcAft>
              <a:defRPr/>
            </a:pPr>
            <a:r>
              <a:rPr lang="en-US" sz="900" dirty="0">
                <a:solidFill>
                  <a:srgbClr val="000000"/>
                </a:solidFill>
                <a:latin typeface="Arial"/>
                <a:cs typeface="Arial" pitchFamily="34" charset="0"/>
              </a:rPr>
              <a:t>Source: </a:t>
            </a:r>
            <a:r>
              <a:rPr lang="en-US" sz="900" dirty="0">
                <a:solidFill>
                  <a:prstClr val="black"/>
                </a:solidFill>
                <a:latin typeface="Arial"/>
                <a:cs typeface="Arial" pitchFamily="34" charset="0"/>
              </a:rPr>
              <a:t>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a:t>
            </a:r>
            <a:r>
              <a:rPr lang="en-US" sz="900" dirty="0">
                <a:solidFill>
                  <a:prstClr val="black"/>
                </a:solidFill>
                <a:latin typeface="Arial"/>
                <a:ea typeface="SimSun" pitchFamily="2" charset="-122"/>
                <a:cs typeface="Arial" pitchFamily="34" charset="0"/>
              </a:rPr>
              <a:t>Integrated Biological and Behavioral Surveillance surveys; and Behavioral  Surveillance Surveys </a:t>
            </a:r>
            <a:endParaRPr lang="en-US" sz="900" dirty="0">
              <a:solidFill>
                <a:prstClr val="black"/>
              </a:solidFill>
              <a:latin typeface="Arial"/>
              <a:cs typeface="Arial" pitchFamily="34" charset="0"/>
              <a:hlinkClick r:id="rId4"/>
            </a:endParaRPr>
          </a:p>
        </p:txBody>
      </p:sp>
      <p:sp>
        <p:nvSpPr>
          <p:cNvPr id="4" name="Title 3"/>
          <p:cNvSpPr>
            <a:spLocks noGrp="1"/>
          </p:cNvSpPr>
          <p:nvPr>
            <p:ph type="title"/>
          </p:nvPr>
        </p:nvSpPr>
        <p:spPr>
          <a:xfrm>
            <a:off x="191344" y="1412836"/>
            <a:ext cx="11665296" cy="504000"/>
          </a:xfrm>
          <a:prstGeom prst="rect">
            <a:avLst/>
          </a:prstGeom>
          <a:noFill/>
        </p:spPr>
        <p:txBody>
          <a:bodyPr>
            <a:noAutofit/>
          </a:bodyPr>
          <a:lstStyle/>
          <a:p>
            <a:r>
              <a:rPr lang="en-GB" dirty="0"/>
              <a:t>Proportion of MSM who reported condom use at last anal sex and consistent use, countries where data is available, 2015-2020</a:t>
            </a:r>
            <a:br>
              <a:rPr lang="en-GB" dirty="0"/>
            </a:br>
            <a:endParaRPr lang="th-TH" dirty="0"/>
          </a:p>
        </p:txBody>
      </p:sp>
      <p:sp>
        <p:nvSpPr>
          <p:cNvPr id="2" name="TextBox 1"/>
          <p:cNvSpPr txBox="1"/>
          <p:nvPr/>
        </p:nvSpPr>
        <p:spPr>
          <a:xfrm>
            <a:off x="2783632" y="6113784"/>
            <a:ext cx="8644407" cy="372848"/>
          </a:xfrm>
          <a:prstGeom prst="rect">
            <a:avLst/>
          </a:prstGeom>
          <a:noFill/>
          <a:ln>
            <a:solidFill>
              <a:schemeClr val="bg1">
                <a:lumMod val="75000"/>
              </a:schemeClr>
            </a:solidFill>
            <a:prstDash val="sysDash"/>
          </a:ln>
        </p:spPr>
        <p:txBody>
          <a:bodyPr wrap="square" lIns="108825" tIns="54412" rIns="108825" bIns="54412" rtlCol="0">
            <a:spAutoFit/>
          </a:bodyPr>
          <a:lstStyle/>
          <a:p>
            <a:pPr defTabSz="914217" fontAlgn="auto">
              <a:lnSpc>
                <a:spcPct val="150000"/>
              </a:lnSpc>
              <a:spcBef>
                <a:spcPts val="0"/>
              </a:spcBef>
              <a:spcAft>
                <a:spcPts val="0"/>
              </a:spcAft>
            </a:pPr>
            <a:r>
              <a:rPr lang="en-GB" sz="1300" dirty="0">
                <a:solidFill>
                  <a:srgbClr val="000000"/>
                </a:solidFill>
                <a:latin typeface="Arial"/>
                <a:cs typeface="Arial" pitchFamily="34" charset="0"/>
              </a:rPr>
              <a:t>* with commercial/paid male partners; ** with casual male partners;    *** with main male/TG partner</a:t>
            </a:r>
          </a:p>
        </p:txBody>
      </p:sp>
      <p:graphicFrame>
        <p:nvGraphicFramePr>
          <p:cNvPr id="8" name="Chart 7">
            <a:extLst>
              <a:ext uri="{FF2B5EF4-FFF2-40B4-BE49-F238E27FC236}">
                <a16:creationId xmlns:a16="http://schemas.microsoft.com/office/drawing/2014/main" id="{3E4164BC-E462-409D-A3BE-CA361D693713}"/>
              </a:ext>
            </a:extLst>
          </p:cNvPr>
          <p:cNvGraphicFramePr>
            <a:graphicFrameLocks noGrp="1"/>
          </p:cNvGraphicFramePr>
          <p:nvPr>
            <p:extLst>
              <p:ext uri="{D42A27DB-BD31-4B8C-83A1-F6EECF244321}">
                <p14:modId xmlns:p14="http://schemas.microsoft.com/office/powerpoint/2010/main" val="3530764131"/>
              </p:ext>
            </p:extLst>
          </p:nvPr>
        </p:nvGraphicFramePr>
        <p:xfrm>
          <a:off x="894071" y="2229456"/>
          <a:ext cx="10403858" cy="3855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506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71" y="1511271"/>
            <a:ext cx="11943840" cy="504000"/>
          </a:xfrm>
        </p:spPr>
        <p:txBody>
          <a:bodyPr/>
          <a:lstStyle/>
          <a:p>
            <a:r>
              <a:rPr lang="en-US" sz="2799" dirty="0"/>
              <a:t>Proportion of surveyed MSM who sold sex to men, 2011-2018</a:t>
            </a:r>
            <a:endParaRPr lang="en-GB" sz="2799" dirty="0"/>
          </a:p>
        </p:txBody>
      </p:sp>
      <p:sp>
        <p:nvSpPr>
          <p:cNvPr id="3" name="Slide Number Placeholder 2"/>
          <p:cNvSpPr>
            <a:spLocks noGrp="1"/>
          </p:cNvSpPr>
          <p:nvPr>
            <p:ph type="sldNum" sz="quarter" idx="10"/>
          </p:nvPr>
        </p:nvSpPr>
        <p:spPr/>
        <p:txBody>
          <a:bodyPr/>
          <a:lstStyle/>
          <a:p>
            <a:pPr defTabSz="1088284">
              <a:defRPr/>
            </a:pPr>
            <a:fld id="{9D28C68A-2064-4B7C-AFCD-A80A23DCD611}" type="slidenum">
              <a:rPr lang="th-TH">
                <a:solidFill>
                  <a:prstClr val="black">
                    <a:tint val="75000"/>
                  </a:prstClr>
                </a:solidFill>
                <a:latin typeface="Arial"/>
                <a:cs typeface="Cordia New" panose="020B0304020202020204" pitchFamily="34" charset="-34"/>
              </a:rPr>
              <a:pPr defTabSz="1088284">
                <a:defRPr/>
              </a:pPr>
              <a:t>15</a:t>
            </a:fld>
            <a:endParaRPr lang="th-TH" dirty="0">
              <a:solidFill>
                <a:prstClr val="black">
                  <a:tint val="75000"/>
                </a:prstClr>
              </a:solidFill>
              <a:latin typeface="Arial"/>
              <a:cs typeface="Cordia New" panose="020B0304020202020204" pitchFamily="34" charset="-34"/>
            </a:endParaRPr>
          </a:p>
        </p:txBody>
      </p:sp>
      <p:sp>
        <p:nvSpPr>
          <p:cNvPr id="6" name="TextBox 5"/>
          <p:cNvSpPr txBox="1"/>
          <p:nvPr/>
        </p:nvSpPr>
        <p:spPr>
          <a:xfrm>
            <a:off x="2508" y="6626393"/>
            <a:ext cx="12187592" cy="248386"/>
          </a:xfrm>
          <a:prstGeom prst="rect">
            <a:avLst/>
          </a:prstGeom>
          <a:noFill/>
        </p:spPr>
        <p:txBody>
          <a:bodyPr wrap="square" lIns="108825" tIns="54412" rIns="108825" bIns="54412" rtlCol="0">
            <a:spAutoFit/>
          </a:bodyPr>
          <a:lstStyle/>
          <a:p>
            <a:pPr defTabSz="1088284">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Integrated Biological and Behavioral Surveys and Behavioral Surveillance Surveys</a:t>
            </a:r>
            <a:endParaRPr lang="en-GB" sz="900" dirty="0">
              <a:solidFill>
                <a:srgbClr val="FF0000"/>
              </a:solidFill>
              <a:latin typeface="Arial"/>
            </a:endParaRPr>
          </a:p>
        </p:txBody>
      </p:sp>
      <p:graphicFrame>
        <p:nvGraphicFramePr>
          <p:cNvPr id="8" name="Chart 7">
            <a:extLst>
              <a:ext uri="{FF2B5EF4-FFF2-40B4-BE49-F238E27FC236}">
                <a16:creationId xmlns:a16="http://schemas.microsoft.com/office/drawing/2014/main" id="{263761FE-681C-4F6B-86BA-F41C145E7783}"/>
              </a:ext>
            </a:extLst>
          </p:cNvPr>
          <p:cNvGraphicFramePr>
            <a:graphicFrameLocks/>
          </p:cNvGraphicFramePr>
          <p:nvPr/>
        </p:nvGraphicFramePr>
        <p:xfrm>
          <a:off x="306895" y="2277176"/>
          <a:ext cx="11578212" cy="43492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a:extLst>
              <a:ext uri="{FF2B5EF4-FFF2-40B4-BE49-F238E27FC236}">
                <a16:creationId xmlns:a16="http://schemas.microsoft.com/office/drawing/2014/main" id="{926F51DA-196F-401F-90AD-FADE620A4213}"/>
              </a:ext>
            </a:extLst>
          </p:cNvPr>
          <p:cNvSpPr txBox="1"/>
          <p:nvPr/>
        </p:nvSpPr>
        <p:spPr>
          <a:xfrm>
            <a:off x="6455957" y="6376781"/>
            <a:ext cx="2807350" cy="276935"/>
          </a:xfrm>
          <a:prstGeom prst="rect">
            <a:avLst/>
          </a:prstGeom>
          <a:noFill/>
          <a:ln w="12700">
            <a:no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217">
              <a:defRPr/>
            </a:pPr>
            <a:r>
              <a:rPr lang="en-US" sz="1200" b="1" dirty="0">
                <a:solidFill>
                  <a:prstClr val="black"/>
                </a:solidFill>
                <a:latin typeface="Arial" panose="020B0604020202020204" pitchFamily="34" charset="0"/>
                <a:cs typeface="Arial" panose="020B0604020202020204" pitchFamily="34" charset="0"/>
              </a:rPr>
              <a:t>* Mixed sample of MSM and TG</a:t>
            </a:r>
          </a:p>
        </p:txBody>
      </p:sp>
    </p:spTree>
    <p:extLst>
      <p:ext uri="{BB962C8B-B14F-4D97-AF65-F5344CB8AC3E}">
        <p14:creationId xmlns:p14="http://schemas.microsoft.com/office/powerpoint/2010/main" val="6446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556848"/>
            <a:ext cx="11521278" cy="504000"/>
          </a:xfrm>
        </p:spPr>
        <p:txBody>
          <a:bodyPr/>
          <a:lstStyle/>
          <a:p>
            <a:r>
              <a:rPr lang="en-US" dirty="0"/>
              <a:t>Proportion of MSM who reported buying sex from male and female, 2011-2016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16</a:t>
            </a:fld>
            <a:endParaRPr lang="th-TH" dirty="0">
              <a:solidFill>
                <a:prstClr val="black">
                  <a:tint val="75000"/>
                </a:prstClr>
              </a:solidFill>
            </a:endParaRPr>
          </a:p>
        </p:txBody>
      </p:sp>
      <p:sp>
        <p:nvSpPr>
          <p:cNvPr id="6" name="TextBox 5"/>
          <p:cNvSpPr txBox="1"/>
          <p:nvPr/>
        </p:nvSpPr>
        <p:spPr>
          <a:xfrm>
            <a:off x="263352" y="6557480"/>
            <a:ext cx="849694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Integrated Biological and Behavioral Surveillance surveys and Behavioral Surveillance Surveys</a:t>
            </a:r>
            <a:endParaRPr lang="en-GB" sz="900" dirty="0">
              <a:solidFill>
                <a:prstClr val="black"/>
              </a:solidFill>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71469850"/>
              </p:ext>
            </p:extLst>
          </p:nvPr>
        </p:nvGraphicFramePr>
        <p:xfrm>
          <a:off x="551383" y="2132856"/>
          <a:ext cx="11161239" cy="4275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03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809312" cy="792088"/>
          </a:xfrm>
        </p:spPr>
        <p:txBody>
          <a:bodyPr/>
          <a:lstStyle/>
          <a:p>
            <a:r>
              <a:rPr lang="en-GB" dirty="0"/>
              <a:t>Proportion of MSM who reported consistent condom with male commercial partners in the last month, 2012 - 2019</a:t>
            </a:r>
            <a:endParaRPr lang="th-TH"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17</a:t>
            </a:fld>
            <a:endParaRPr lang="th-TH" dirty="0">
              <a:solidFill>
                <a:prstClr val="black">
                  <a:tint val="75000"/>
                </a:prstClr>
              </a:solidFill>
            </a:endParaRPr>
          </a:p>
        </p:txBody>
      </p:sp>
      <p:sp>
        <p:nvSpPr>
          <p:cNvPr id="7" name="TextBox 6"/>
          <p:cNvSpPr txBox="1"/>
          <p:nvPr/>
        </p:nvSpPr>
        <p:spPr>
          <a:xfrm>
            <a:off x="5303912" y="6298288"/>
            <a:ext cx="4248472" cy="276999"/>
          </a:xfrm>
          <a:prstGeom prst="rect">
            <a:avLst/>
          </a:prstGeom>
          <a:noFill/>
          <a:ln w="12700">
            <a:noFill/>
            <a:prstDash val="sysDash"/>
          </a:ln>
        </p:spPr>
        <p:txBody>
          <a:bodyPr wrap="square" rtlCol="0">
            <a:spAutoFit/>
          </a:bodyPr>
          <a:lstStyle/>
          <a:p>
            <a:r>
              <a:rPr lang="en-US" sz="1200" dirty="0"/>
              <a:t>HCMC = Ho Chi Minh City;   * in the last 6 months</a:t>
            </a:r>
          </a:p>
        </p:txBody>
      </p:sp>
      <p:sp>
        <p:nvSpPr>
          <p:cNvPr id="8" name="TextBox 7"/>
          <p:cNvSpPr txBox="1"/>
          <p:nvPr/>
        </p:nvSpPr>
        <p:spPr>
          <a:xfrm>
            <a:off x="191344" y="6607647"/>
            <a:ext cx="849694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Integrated Biological and Behavioral Surveillance surveys and Behavioral  Surveillance Surveys</a:t>
            </a:r>
            <a:endParaRPr lang="en-GB" sz="900" dirty="0">
              <a:solidFill>
                <a:prstClr val="black"/>
              </a:solidFill>
            </a:endParaRP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54762605"/>
              </p:ext>
            </p:extLst>
          </p:nvPr>
        </p:nvGraphicFramePr>
        <p:xfrm>
          <a:off x="695400" y="2492896"/>
          <a:ext cx="10657184" cy="3863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896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881320" cy="792088"/>
          </a:xfrm>
        </p:spPr>
        <p:txBody>
          <a:bodyPr/>
          <a:lstStyle/>
          <a:p>
            <a:r>
              <a:rPr lang="en-US" dirty="0"/>
              <a:t>Proportion of MSM who reported consistent condom use with non-commercial or casual partners, 2010-2019</a:t>
            </a:r>
            <a:endParaRPr lang="th-TH"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40427583"/>
              </p:ext>
            </p:extLst>
          </p:nvPr>
        </p:nvGraphicFramePr>
        <p:xfrm>
          <a:off x="378248" y="2420888"/>
          <a:ext cx="11435504" cy="38459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6BC5B3B-EACF-42EF-A207-451941454651}"/>
              </a:ext>
            </a:extLst>
          </p:cNvPr>
          <p:cNvSpPr txBox="1"/>
          <p:nvPr/>
        </p:nvSpPr>
        <p:spPr>
          <a:xfrm>
            <a:off x="191344" y="6607647"/>
            <a:ext cx="849694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4"/>
              </a:rPr>
              <a:t>www.aidsdatahub.org</a:t>
            </a:r>
            <a:r>
              <a:rPr lang="en-US" sz="900" dirty="0">
                <a:solidFill>
                  <a:prstClr val="black"/>
                </a:solidFill>
              </a:rPr>
              <a:t> based on  Integrated Biological and Behavioral Surveillance surveys and Behavioral  Surveillance Surveys</a:t>
            </a:r>
            <a:endParaRPr lang="en-GB" sz="900" dirty="0">
              <a:solidFill>
                <a:prstClr val="black"/>
              </a:solidFill>
            </a:endParaRPr>
          </a:p>
        </p:txBody>
      </p:sp>
    </p:spTree>
    <p:extLst>
      <p:ext uri="{BB962C8B-B14F-4D97-AF65-F5344CB8AC3E}">
        <p14:creationId xmlns:p14="http://schemas.microsoft.com/office/powerpoint/2010/main" val="258810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9" y="1556792"/>
            <a:ext cx="11928648" cy="504000"/>
          </a:xfrm>
          <a:prstGeom prst="rect">
            <a:avLst/>
          </a:prstGeom>
        </p:spPr>
        <p:txBody>
          <a:bodyPr>
            <a:noAutofit/>
          </a:bodyPr>
          <a:lstStyle/>
          <a:p>
            <a:r>
              <a:rPr lang="en-GB" dirty="0"/>
              <a:t>Proportion of MSM who had sex with female partners in the last year, 2010 - 2019</a:t>
            </a:r>
            <a:endParaRPr lang="th-TH" dirty="0"/>
          </a:p>
        </p:txBody>
      </p:sp>
      <p:sp>
        <p:nvSpPr>
          <p:cNvPr id="6" name="TextBox 5"/>
          <p:cNvSpPr txBox="1"/>
          <p:nvPr/>
        </p:nvSpPr>
        <p:spPr>
          <a:xfrm>
            <a:off x="154832" y="6416160"/>
            <a:ext cx="10513168" cy="3693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1. Integrated Biological and Behavioral Surveillance surveys; 2. Behavioral  Surveillance Surveys; and 3. </a:t>
            </a:r>
            <a:r>
              <a:rPr lang="en-US" sz="900" dirty="0" err="1">
                <a:solidFill>
                  <a:prstClr val="black"/>
                </a:solidFill>
                <a:latin typeface="Arial"/>
                <a:cs typeface="Arial" pitchFamily="34" charset="0"/>
              </a:rPr>
              <a:t>Bavinton</a:t>
            </a:r>
            <a:r>
              <a:rPr lang="en-US" sz="900" dirty="0">
                <a:solidFill>
                  <a:prstClr val="black"/>
                </a:solidFill>
                <a:latin typeface="Arial"/>
                <a:cs typeface="Arial" pitchFamily="34" charset="0"/>
              </a:rPr>
              <a:t>, B., Singh, N., </a:t>
            </a:r>
            <a:r>
              <a:rPr lang="en-US" sz="900" dirty="0" err="1">
                <a:solidFill>
                  <a:prstClr val="black"/>
                </a:solidFill>
                <a:latin typeface="Arial"/>
                <a:cs typeface="Arial" pitchFamily="34" charset="0"/>
              </a:rPr>
              <a:t>Naiker</a:t>
            </a:r>
            <a:r>
              <a:rPr lang="en-US" sz="900" dirty="0">
                <a:solidFill>
                  <a:prstClr val="black"/>
                </a:solidFill>
                <a:latin typeface="Arial"/>
                <a:cs typeface="Arial" pitchFamily="34" charset="0"/>
              </a:rPr>
              <a:t>, D. S., et al. (2011). Secret Lives, Other Voices: A Community-Based Study Exploring Male-to-Male Sex, Gender Identity and HIV Transmission Risk in Fiji. Suva, Fiji: AIDS Task Force of Fiji.</a:t>
            </a:r>
            <a:endParaRPr lang="en-GB" sz="900" dirty="0">
              <a:solidFill>
                <a:prstClr val="black"/>
              </a:solidFill>
              <a:latin typeface="Arial"/>
              <a:cs typeface="Arial" pitchFamily="34" charset="0"/>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599427006"/>
              </p:ext>
            </p:extLst>
          </p:nvPr>
        </p:nvGraphicFramePr>
        <p:xfrm>
          <a:off x="911424" y="2204865"/>
          <a:ext cx="10513168" cy="4395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79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335361" y="2276475"/>
            <a:ext cx="7128792"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571625"/>
            <a:ext cx="983314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449272" cy="504000"/>
          </a:xfrm>
        </p:spPr>
        <p:txBody>
          <a:bodyPr/>
          <a:lstStyle/>
          <a:p>
            <a:r>
              <a:rPr lang="en-US" dirty="0"/>
              <a:t>Overlapping risk behaviors: Proportion of MSM who reported injecting drugs, 2012-2019</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20</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654552"/>
            <a:ext cx="8496944"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1. Integrated Biological and Behavioral Surveillance surveys and 2. Behavioral  Surveillance Surveys</a:t>
            </a:r>
            <a:endParaRPr lang="en-GB" sz="900" dirty="0">
              <a:solidFill>
                <a:prstClr val="black"/>
              </a:solidFill>
              <a:latin typeface="Arial"/>
            </a:endParaRP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40311441"/>
              </p:ext>
            </p:extLst>
          </p:nvPr>
        </p:nvGraphicFramePr>
        <p:xfrm>
          <a:off x="479376" y="2179602"/>
          <a:ext cx="10729192" cy="4489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445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1583" y="2493199"/>
            <a:ext cx="11307375" cy="2446862"/>
            <a:chOff x="457200" y="1904997"/>
            <a:chExt cx="8483598" cy="2446861"/>
          </a:xfrm>
        </p:grpSpPr>
        <p:sp>
          <p:nvSpPr>
            <p:cNvPr id="5" name="Rectangle 4"/>
            <p:cNvSpPr/>
            <p:nvPr/>
          </p:nvSpPr>
          <p:spPr>
            <a:xfrm>
              <a:off x="457200" y="1905000"/>
              <a:ext cx="3657600" cy="2438400"/>
            </a:xfrm>
            <a:prstGeom prst="rect">
              <a:avLst/>
            </a:prstGeom>
            <a:solidFill>
              <a:schemeClr val="bg1">
                <a:lumMod val="95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88284" fontAlgn="auto">
                <a:spcBef>
                  <a:spcPts val="0"/>
                </a:spcBef>
                <a:spcAft>
                  <a:spcPts val="0"/>
                </a:spcAft>
                <a:defRPr/>
              </a:pPr>
              <a:endParaRPr lang="en-GB" sz="3299">
                <a:solidFill>
                  <a:srgbClr val="EEECE1"/>
                </a:solidFill>
                <a:latin typeface="Calibri"/>
              </a:endParaRPr>
            </a:p>
          </p:txBody>
        </p:sp>
        <p:sp>
          <p:nvSpPr>
            <p:cNvPr id="6" name="Rectangle 5"/>
            <p:cNvSpPr/>
            <p:nvPr/>
          </p:nvSpPr>
          <p:spPr>
            <a:xfrm>
              <a:off x="4191001" y="1904997"/>
              <a:ext cx="1921932" cy="2438400"/>
            </a:xfrm>
            <a:prstGeom prst="rect">
              <a:avLst/>
            </a:prstGeom>
            <a:solidFill>
              <a:schemeClr val="accent4">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88284" fontAlgn="auto">
                <a:spcBef>
                  <a:spcPts val="0"/>
                </a:spcBef>
                <a:spcAft>
                  <a:spcPts val="0"/>
                </a:spcAft>
                <a:defRPr/>
              </a:pPr>
              <a:endParaRPr lang="en-GB" sz="3299">
                <a:solidFill>
                  <a:srgbClr val="8064A2">
                    <a:lumMod val="20000"/>
                    <a:lumOff val="80000"/>
                  </a:srgbClr>
                </a:solidFill>
                <a:latin typeface="Calibri"/>
              </a:endParaRPr>
            </a:p>
          </p:txBody>
        </p:sp>
        <p:sp>
          <p:nvSpPr>
            <p:cNvPr id="7" name="Rectangle 6"/>
            <p:cNvSpPr/>
            <p:nvPr/>
          </p:nvSpPr>
          <p:spPr>
            <a:xfrm>
              <a:off x="6180666" y="1913458"/>
              <a:ext cx="2760132" cy="2438400"/>
            </a:xfrm>
            <a:prstGeom prst="rect">
              <a:avLst/>
            </a:prstGeom>
            <a:solidFill>
              <a:schemeClr val="accent1">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88284" fontAlgn="auto">
                <a:spcBef>
                  <a:spcPts val="0"/>
                </a:spcBef>
                <a:spcAft>
                  <a:spcPts val="0"/>
                </a:spcAft>
                <a:defRPr/>
              </a:pPr>
              <a:endParaRPr lang="en-GB" sz="3299">
                <a:solidFill>
                  <a:srgbClr val="8064A2">
                    <a:lumMod val="20000"/>
                    <a:lumOff val="80000"/>
                  </a:srgbClr>
                </a:solidFill>
                <a:latin typeface="Calibri"/>
              </a:endParaRPr>
            </a:p>
          </p:txBody>
        </p:sp>
      </p:grpSp>
      <p:sp>
        <p:nvSpPr>
          <p:cNvPr id="13" name="Title 1"/>
          <p:cNvSpPr>
            <a:spLocks noGrp="1"/>
          </p:cNvSpPr>
          <p:nvPr>
            <p:ph type="title"/>
          </p:nvPr>
        </p:nvSpPr>
        <p:spPr>
          <a:xfrm>
            <a:off x="306946" y="1412836"/>
            <a:ext cx="11852353" cy="504000"/>
          </a:xfrm>
        </p:spPr>
        <p:txBody>
          <a:bodyPr>
            <a:noAutofit/>
          </a:bodyPr>
          <a:lstStyle/>
          <a:p>
            <a:r>
              <a:rPr lang="en-US" dirty="0"/>
              <a:t>Prevailing stigma, discrimination and violence against MSM</a:t>
            </a:r>
            <a:endParaRPr lang="th-TH" dirty="0"/>
          </a:p>
        </p:txBody>
      </p:sp>
      <p:graphicFrame>
        <p:nvGraphicFramePr>
          <p:cNvPr id="4" name="Content Placeholder 3"/>
          <p:cNvGraphicFramePr>
            <a:graphicFrameLocks noGrp="1"/>
          </p:cNvGraphicFramePr>
          <p:nvPr>
            <p:ph idx="4294967295"/>
          </p:nvPr>
        </p:nvGraphicFramePr>
        <p:xfrm>
          <a:off x="2205" y="1978686"/>
          <a:ext cx="12086028" cy="4800601"/>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p:cNvGrpSpPr/>
          <p:nvPr/>
        </p:nvGrpSpPr>
        <p:grpSpPr>
          <a:xfrm>
            <a:off x="1278521" y="2005813"/>
            <a:ext cx="10852574" cy="415402"/>
            <a:chOff x="976429" y="1588120"/>
            <a:chExt cx="8142374" cy="415401"/>
          </a:xfrm>
        </p:grpSpPr>
        <p:sp>
          <p:nvSpPr>
            <p:cNvPr id="10" name="TextBox 9"/>
            <p:cNvSpPr txBox="1"/>
            <p:nvPr/>
          </p:nvSpPr>
          <p:spPr>
            <a:xfrm>
              <a:off x="976429" y="1588120"/>
              <a:ext cx="2472274" cy="415401"/>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defTabSz="1088284" fontAlgn="auto">
                <a:spcBef>
                  <a:spcPts val="0"/>
                </a:spcBef>
                <a:spcAft>
                  <a:spcPts val="0"/>
                </a:spcAft>
                <a:defRPr/>
              </a:pPr>
              <a:r>
                <a:rPr lang="en-US" sz="2100" dirty="0"/>
                <a:t>Physical violence</a:t>
              </a:r>
              <a:endParaRPr lang="en-GB" sz="2100" dirty="0"/>
            </a:p>
          </p:txBody>
        </p:sp>
        <p:sp>
          <p:nvSpPr>
            <p:cNvPr id="11" name="TextBox 10"/>
            <p:cNvSpPr txBox="1"/>
            <p:nvPr/>
          </p:nvSpPr>
          <p:spPr>
            <a:xfrm>
              <a:off x="4114800" y="1588120"/>
              <a:ext cx="2057400" cy="415401"/>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defTabSz="1088284" fontAlgn="auto">
                <a:spcBef>
                  <a:spcPts val="0"/>
                </a:spcBef>
                <a:spcAft>
                  <a:spcPts val="0"/>
                </a:spcAft>
                <a:defRPr/>
              </a:pPr>
              <a:r>
                <a:rPr lang="en-US" sz="2100" dirty="0"/>
                <a:t>Sexual violence</a:t>
              </a:r>
              <a:endParaRPr lang="en-GB" sz="2100" dirty="0"/>
            </a:p>
          </p:txBody>
        </p:sp>
        <p:sp>
          <p:nvSpPr>
            <p:cNvPr id="12" name="TextBox 11"/>
            <p:cNvSpPr txBox="1"/>
            <p:nvPr/>
          </p:nvSpPr>
          <p:spPr>
            <a:xfrm>
              <a:off x="6045405" y="1588120"/>
              <a:ext cx="3073398" cy="415401"/>
            </a:xfrm>
            <a:prstGeom prst="rect">
              <a:avLst/>
            </a:prstGeom>
            <a:noFill/>
          </p:spPr>
          <p:txBody>
            <a:bodyPr wrap="square" rtlCol="0">
              <a:spAutoFit/>
            </a:bodyPr>
            <a:lstStyle/>
            <a:p>
              <a:pPr algn="ctr" defTabSz="1088284" fontAlgn="auto">
                <a:spcBef>
                  <a:spcPts val="0"/>
                </a:spcBef>
                <a:spcAft>
                  <a:spcPts val="0"/>
                </a:spcAft>
                <a:defRPr/>
              </a:pPr>
              <a:r>
                <a:rPr lang="en-US" sz="2100" b="1" dirty="0">
                  <a:solidFill>
                    <a:srgbClr val="E31837"/>
                  </a:solidFill>
                  <a:latin typeface="Arial"/>
                  <a:cs typeface="Arial" panose="020B0604020202020204" pitchFamily="34" charset="0"/>
                </a:rPr>
                <a:t>Stigma and mental health</a:t>
              </a:r>
              <a:endParaRPr lang="en-GB" sz="2100" b="1" dirty="0">
                <a:solidFill>
                  <a:srgbClr val="E31837"/>
                </a:solidFill>
                <a:latin typeface="Arial"/>
                <a:cs typeface="Arial" panose="020B0604020202020204" pitchFamily="34" charset="0"/>
              </a:endParaRPr>
            </a:p>
          </p:txBody>
        </p:sp>
      </p:grpSp>
      <p:sp>
        <p:nvSpPr>
          <p:cNvPr id="14" name="Title 1"/>
          <p:cNvSpPr txBox="1">
            <a:spLocks/>
          </p:cNvSpPr>
          <p:nvPr/>
        </p:nvSpPr>
        <p:spPr>
          <a:xfrm>
            <a:off x="104071" y="6553201"/>
            <a:ext cx="10562580" cy="329004"/>
          </a:xfrm>
          <a:prstGeom prst="rect">
            <a:avLst/>
          </a:prstGeom>
        </p:spPr>
        <p:txBody>
          <a:bodyPr lIns="108825" tIns="54412" rIns="108825" bIns="54412"/>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defTabSz="544142">
              <a:defRPr/>
            </a:pPr>
            <a:r>
              <a:rPr lang="en-US" sz="900" dirty="0">
                <a:solidFill>
                  <a:prstClr val="black"/>
                </a:solidFill>
                <a:latin typeface="Arial"/>
                <a:cs typeface="Arial" charset="0"/>
              </a:rPr>
              <a:t>Source: Prepared by </a:t>
            </a:r>
            <a:r>
              <a:rPr lang="en-US" sz="900" dirty="0">
                <a:solidFill>
                  <a:prstClr val="black"/>
                </a:solidFill>
                <a:latin typeface="Arial"/>
                <a:cs typeface="Arial" charset="0"/>
                <a:hlinkClick r:id="rId3"/>
              </a:rPr>
              <a:t>www.aidsdatahub.org</a:t>
            </a:r>
            <a:r>
              <a:rPr lang="en-US" sz="900" dirty="0">
                <a:solidFill>
                  <a:prstClr val="black"/>
                </a:solidFill>
                <a:latin typeface="Arial"/>
                <a:cs typeface="Arial" charset="0"/>
              </a:rPr>
              <a:t> based on Integrated Biological and Behavioral and Surveillance Surveys</a:t>
            </a:r>
            <a:endParaRPr lang="th-TH" sz="900" dirty="0">
              <a:solidFill>
                <a:prstClr val="black"/>
              </a:solidFill>
              <a:latin typeface="Arial"/>
              <a:cs typeface="Arial" charset="0"/>
            </a:endParaRPr>
          </a:p>
        </p:txBody>
      </p:sp>
      <p:sp>
        <p:nvSpPr>
          <p:cNvPr id="17" name="TextBox 16"/>
          <p:cNvSpPr txBox="1"/>
          <p:nvPr/>
        </p:nvSpPr>
        <p:spPr>
          <a:xfrm>
            <a:off x="3181675" y="6310099"/>
            <a:ext cx="6093796" cy="309896"/>
          </a:xfrm>
          <a:prstGeom prst="rect">
            <a:avLst/>
          </a:prstGeom>
          <a:noFill/>
        </p:spPr>
        <p:txBody>
          <a:bodyPr wrap="square" lIns="108825" tIns="54412" rIns="108825" bIns="54412" rtlCol="0">
            <a:spAutoFit/>
          </a:bodyPr>
          <a:lstStyle/>
          <a:p>
            <a:pPr algn="ctr" defTabSz="1088284" fontAlgn="auto">
              <a:spcBef>
                <a:spcPts val="0"/>
              </a:spcBef>
              <a:spcAft>
                <a:spcPts val="0"/>
              </a:spcAft>
              <a:defRPr/>
            </a:pPr>
            <a:r>
              <a:rPr lang="en-US" sz="1300" dirty="0">
                <a:solidFill>
                  <a:prstClr val="black"/>
                </a:solidFill>
                <a:latin typeface="Arial"/>
                <a:cs typeface="Arial" panose="020B0604020202020204" pitchFamily="34" charset="0"/>
              </a:rPr>
              <a:t>* Experienced violence or rape in the last year </a:t>
            </a:r>
            <a:endParaRPr lang="en-GB" sz="13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104169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1" y="1447800"/>
            <a:ext cx="11199512" cy="504000"/>
          </a:xfrm>
        </p:spPr>
        <p:txBody>
          <a:bodyPr/>
          <a:lstStyle/>
          <a:p>
            <a:r>
              <a:rPr lang="en-US" dirty="0"/>
              <a:t>Proportion of MSM who reported being raped/forced to have sex in the last 12 months, 2010-2017</a:t>
            </a:r>
            <a:endParaRPr lang="en-GB" dirty="0"/>
          </a:p>
        </p:txBody>
      </p:sp>
      <p:sp>
        <p:nvSpPr>
          <p:cNvPr id="5" name="Slide Number Placeholder 4"/>
          <p:cNvSpPr>
            <a:spLocks noGrp="1"/>
          </p:cNvSpPr>
          <p:nvPr>
            <p:ph type="sldNum" sz="quarter" idx="15"/>
          </p:nvPr>
        </p:nvSpPr>
        <p:spPr/>
        <p:txBody>
          <a:bodyPr/>
          <a:lstStyle/>
          <a:p>
            <a:pPr defTabSz="1086416">
              <a:defRPr/>
            </a:pPr>
            <a:fld id="{4B334E0E-B3E3-4A5F-A422-1FB579838C00}" type="slidenum">
              <a:rPr lang="th-TH">
                <a:solidFill>
                  <a:prstClr val="black">
                    <a:tint val="75000"/>
                  </a:prstClr>
                </a:solidFill>
                <a:latin typeface="Arial"/>
                <a:cs typeface="Cordia New" panose="020B0304020202020204" pitchFamily="34" charset="-34"/>
              </a:rPr>
              <a:pPr defTabSz="1086416">
                <a:defRPr/>
              </a:pPr>
              <a:t>22</a:t>
            </a:fld>
            <a:endParaRPr lang="th-TH">
              <a:solidFill>
                <a:prstClr val="black">
                  <a:tint val="75000"/>
                </a:prstClr>
              </a:solidFill>
              <a:latin typeface="Arial"/>
              <a:cs typeface="Cordia New" panose="020B0304020202020204" pitchFamily="34" charset="-34"/>
            </a:endParaRPr>
          </a:p>
        </p:txBody>
      </p:sp>
      <p:graphicFrame>
        <p:nvGraphicFramePr>
          <p:cNvPr id="4" name="Chart 3"/>
          <p:cNvGraphicFramePr>
            <a:graphicFrameLocks/>
          </p:cNvGraphicFramePr>
          <p:nvPr>
            <p:extLst>
              <p:ext uri="{D42A27DB-BD31-4B8C-83A1-F6EECF244321}">
                <p14:modId xmlns:p14="http://schemas.microsoft.com/office/powerpoint/2010/main" val="1914180234"/>
              </p:ext>
            </p:extLst>
          </p:nvPr>
        </p:nvGraphicFramePr>
        <p:xfrm>
          <a:off x="205331" y="2362200"/>
          <a:ext cx="11805042" cy="40324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048" y="6569081"/>
            <a:ext cx="11325162" cy="247845"/>
          </a:xfrm>
          <a:prstGeom prst="rect">
            <a:avLst/>
          </a:prstGeom>
          <a:noFill/>
        </p:spPr>
        <p:txBody>
          <a:bodyPr wrap="square" lIns="108297" tIns="54144" rIns="108297" bIns="54144" rtlCol="0">
            <a:spAutoFit/>
          </a:bodyPr>
          <a:lstStyle/>
          <a:p>
            <a:pPr defTabSz="1086416"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4"/>
              </a:rPr>
              <a:t>www.aidsdatahub.org</a:t>
            </a:r>
            <a:r>
              <a:rPr lang="en-US" sz="900" kern="0" dirty="0">
                <a:solidFill>
                  <a:prstClr val="black"/>
                </a:solidFill>
                <a:latin typeface="Arial"/>
              </a:rPr>
              <a:t> based on 1) Integrated Biological and Behavioral Surveillance surveys ; and 2. Behavioral  Surveillance Surveys</a:t>
            </a:r>
            <a:endParaRPr lang="en-GB" sz="900" kern="0" dirty="0">
              <a:solidFill>
                <a:prstClr val="black"/>
              </a:solidFill>
              <a:latin typeface="Arial"/>
            </a:endParaRPr>
          </a:p>
        </p:txBody>
      </p:sp>
    </p:spTree>
    <p:extLst>
      <p:ext uri="{BB962C8B-B14F-4D97-AF65-F5344CB8AC3E}">
        <p14:creationId xmlns:p14="http://schemas.microsoft.com/office/powerpoint/2010/main" val="102736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3390900"/>
            <a:ext cx="11089232"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endParaRPr lang="en-US" dirty="0">
              <a:cs typeface="Cordia New"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2"/>
          <p:cNvSpPr>
            <a:spLocks noGrp="1"/>
          </p:cNvSpPr>
          <p:nvPr>
            <p:ph type="title"/>
          </p:nvPr>
        </p:nvSpPr>
        <p:spPr bwMode="auto">
          <a:xfrm>
            <a:off x="205635" y="1295703"/>
            <a:ext cx="11649226" cy="503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Autofit/>
          </a:bodyPr>
          <a:lstStyle/>
          <a:p>
            <a:pPr eaLnBrk="1" hangingPunct="1"/>
            <a:r>
              <a:rPr lang="en-US" dirty="0">
                <a:cs typeface="Arial" charset="0"/>
              </a:rPr>
              <a:t>Proportion of MSM with comprehensive HIV knowledge, countries where data is available, 2012-2019</a:t>
            </a:r>
            <a:br>
              <a:rPr lang="en-US" dirty="0">
                <a:cs typeface="Arial" charset="0"/>
              </a:rPr>
            </a:br>
            <a:endParaRPr lang="en-US" dirty="0">
              <a:cs typeface="Cordia New" pitchFamily="34" charset="-34"/>
            </a:endParaRPr>
          </a:p>
        </p:txBody>
      </p:sp>
      <p:sp>
        <p:nvSpPr>
          <p:cNvPr id="8" name="TextBox 7"/>
          <p:cNvSpPr txBox="1"/>
          <p:nvPr/>
        </p:nvSpPr>
        <p:spPr>
          <a:xfrm>
            <a:off x="20046" y="6493748"/>
            <a:ext cx="12169749" cy="386886"/>
          </a:xfrm>
          <a:prstGeom prst="rect">
            <a:avLst/>
          </a:prstGeom>
          <a:noFill/>
        </p:spPr>
        <p:txBody>
          <a:bodyPr wrap="square" lIns="108825" tIns="54412" rIns="108825" bIns="54412" rtlCol="0">
            <a:spAutoFit/>
          </a:bodyPr>
          <a:lstStyle/>
          <a:p>
            <a:pPr defTabSz="914217"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3"/>
              </a:rPr>
              <a:t>www.aidsdatahub.org</a:t>
            </a:r>
            <a:r>
              <a:rPr lang="en-US" sz="900" kern="0" dirty="0">
                <a:solidFill>
                  <a:prstClr val="black"/>
                </a:solidFill>
                <a:latin typeface="Arial"/>
              </a:rPr>
              <a:t> based on 1) Integrated Biological and Behavioral Surveillance Surveys ; 2. Behavioral  Surveillance Surveys; 3) Global AIDS Response Progress Reporting; and 4) Global AIDS Monitoring (GAM)</a:t>
            </a:r>
            <a:endParaRPr lang="en-GB" sz="900" kern="0" dirty="0">
              <a:solidFill>
                <a:prstClr val="black"/>
              </a:solidFill>
              <a:latin typeface="Arial"/>
            </a:endParaRPr>
          </a:p>
        </p:txBody>
      </p:sp>
      <p:graphicFrame>
        <p:nvGraphicFramePr>
          <p:cNvPr id="5" name="Chart 4"/>
          <p:cNvGraphicFramePr>
            <a:graphicFrameLocks noGrp="1"/>
          </p:cNvGraphicFramePr>
          <p:nvPr>
            <p:extLst>
              <p:ext uri="{D42A27DB-BD31-4B8C-83A1-F6EECF244321}">
                <p14:modId xmlns:p14="http://schemas.microsoft.com/office/powerpoint/2010/main" val="2658339981"/>
              </p:ext>
            </p:extLst>
          </p:nvPr>
        </p:nvGraphicFramePr>
        <p:xfrm>
          <a:off x="241467" y="2133160"/>
          <a:ext cx="11613090" cy="4350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214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HIV expenditure</a:t>
            </a:r>
          </a:p>
        </p:txBody>
      </p:sp>
    </p:spTree>
    <p:extLst>
      <p:ext uri="{BB962C8B-B14F-4D97-AF65-F5344CB8AC3E}">
        <p14:creationId xmlns:p14="http://schemas.microsoft.com/office/powerpoint/2010/main" val="225020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nvGraphicFramePr>
        <p:xfrm>
          <a:off x="52987" y="2706959"/>
          <a:ext cx="12086028" cy="39624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0464" y="1295703"/>
            <a:ext cx="11859636" cy="504000"/>
          </a:xfrm>
        </p:spPr>
        <p:txBody>
          <a:bodyPr/>
          <a:lstStyle/>
          <a:p>
            <a:r>
              <a:rPr lang="en-US" sz="2400" dirty="0"/>
              <a:t>Key populations account for 98% of new HIV infections in Asia and the Pacific countries but less than half was spent for key populations HIV prevention programme</a:t>
            </a:r>
            <a:br>
              <a:rPr lang="en-US" sz="2400" dirty="0"/>
            </a:br>
            <a:endParaRPr lang="en-GB" sz="2400"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26</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sp>
        <p:nvSpPr>
          <p:cNvPr id="17" name="TextBox 16"/>
          <p:cNvSpPr txBox="1"/>
          <p:nvPr/>
        </p:nvSpPr>
        <p:spPr>
          <a:xfrm>
            <a:off x="1525653" y="6190226"/>
            <a:ext cx="8328188" cy="479134"/>
          </a:xfrm>
          <a:prstGeom prst="rect">
            <a:avLst/>
          </a:prstGeom>
          <a:noFill/>
        </p:spPr>
        <p:txBody>
          <a:bodyPr wrap="square" lIns="108825" tIns="54412" rIns="108825" bIns="54412"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Arial" pitchFamily="34" charset="0"/>
              </a:rPr>
              <a:t>20 countries: Afghanistan, Bangladesh, Cambodia, India, Indonesia, Kiribati,  Lao PDR, Malaysia, Myanmar, Nepal, Palau, Pakistan, Philippines, Samoa, Solomon Island, Sri Lanka, Thailand, Vanuatu, and Vietnam</a:t>
            </a:r>
            <a:endParaRPr kumimoji="0" lang="th-TH" sz="12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sp>
        <p:nvSpPr>
          <p:cNvPr id="19" name="TextBox 6"/>
          <p:cNvSpPr txBox="1">
            <a:spLocks noChangeArrowheads="1"/>
          </p:cNvSpPr>
          <p:nvPr/>
        </p:nvSpPr>
        <p:spPr bwMode="auto">
          <a:xfrm>
            <a:off x="6437" y="6626231"/>
            <a:ext cx="11823657" cy="24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Prepared by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based on Global AIDS Response Progress and Global AIDS Monitoring (GAM) reporting</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itle 1"/>
          <p:cNvSpPr txBox="1">
            <a:spLocks/>
          </p:cNvSpPr>
          <p:nvPr/>
        </p:nvSpPr>
        <p:spPr>
          <a:xfrm>
            <a:off x="-1" y="2399928"/>
            <a:ext cx="12190101" cy="381000"/>
          </a:xfrm>
          <a:prstGeom prst="rect">
            <a:avLst/>
          </a:prstGeom>
        </p:spPr>
        <p:txBody>
          <a:bodyPr lIns="108825" tIns="54412" rIns="108825" bIns="54412">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109"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rPr>
              <a:t>Proportion of prevention spending among key populations in Asia and the Pacific region</a:t>
            </a:r>
            <a:endParaRPr kumimoji="0" lang="en-GB" sz="1900" b="1" i="0" u="none" strike="noStrike" kern="1200" cap="none" spc="0" normalizeH="0" baseline="0" noProof="0" dirty="0">
              <a:ln>
                <a:noFill/>
              </a:ln>
              <a:solidFill>
                <a:prstClr val="black"/>
              </a:solidFill>
              <a:effectLst/>
              <a:uLnTx/>
              <a:uFillTx/>
              <a:latin typeface="Arial"/>
              <a:ea typeface="ＭＳ Ｐゴシック" charset="-128"/>
              <a:cs typeface="Arial" pitchFamily="34" charset="0"/>
            </a:endParaRPr>
          </a:p>
        </p:txBody>
      </p:sp>
    </p:spTree>
    <p:extLst>
      <p:ext uri="{BB962C8B-B14F-4D97-AF65-F5344CB8AC3E}">
        <p14:creationId xmlns:p14="http://schemas.microsoft.com/office/powerpoint/2010/main" val="128076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1" y="1371600"/>
            <a:ext cx="11199512" cy="504000"/>
          </a:xfrm>
        </p:spPr>
        <p:txBody>
          <a:bodyPr/>
          <a:lstStyle/>
          <a:p>
            <a:r>
              <a:rPr lang="en-GB" dirty="0"/>
              <a:t>Prevention spending on key populations is heavily dependent on international financing sources</a:t>
            </a:r>
            <a:br>
              <a:rPr lang="en-GB" dirty="0"/>
            </a:br>
            <a:br>
              <a:rPr lang="en-US" dirty="0"/>
            </a:br>
            <a:endParaRPr lang="en-GB"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27</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 name="Content Placeholder 3">
            <a:extLst>
              <a:ext uri="{FF2B5EF4-FFF2-40B4-BE49-F238E27FC236}">
                <a16:creationId xmlns:a16="http://schemas.microsoft.com/office/drawing/2014/main" id="{AA6982A7-237B-4380-8B0A-A2582B84EAA7}"/>
              </a:ext>
            </a:extLst>
          </p:cNvPr>
          <p:cNvGraphicFramePr>
            <a:graphicFrameLocks/>
          </p:cNvGraphicFramePr>
          <p:nvPr/>
        </p:nvGraphicFramePr>
        <p:xfrm>
          <a:off x="1379476" y="2207903"/>
          <a:ext cx="9433048" cy="3722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48771E-AEA4-4D1E-BC19-75C3D30A7644}"/>
              </a:ext>
            </a:extLst>
          </p:cNvPr>
          <p:cNvSpPr txBox="1"/>
          <p:nvPr/>
        </p:nvSpPr>
        <p:spPr>
          <a:xfrm>
            <a:off x="2357490" y="6088832"/>
            <a:ext cx="7477021" cy="40011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Note: Regional aggregate based on available data from 12 countries - Afghanistan, Bangladesh, Cambodia, Indonesia, Lao PDR, Malaysia, Myanmar, Nepal, Pakistan, Philippines, Thailand, Viet Nam - between 2012 and 2017  </a:t>
            </a:r>
          </a:p>
        </p:txBody>
      </p:sp>
      <p:sp>
        <p:nvSpPr>
          <p:cNvPr id="11" name="Rectangle 10">
            <a:extLst>
              <a:ext uri="{FF2B5EF4-FFF2-40B4-BE49-F238E27FC236}">
                <a16:creationId xmlns:a16="http://schemas.microsoft.com/office/drawing/2014/main" id="{DE114E9F-EE88-4426-903C-0FF249AE0053}"/>
              </a:ext>
            </a:extLst>
          </p:cNvPr>
          <p:cNvSpPr/>
          <p:nvPr/>
        </p:nvSpPr>
        <p:spPr>
          <a:xfrm>
            <a:off x="3568146" y="2370655"/>
            <a:ext cx="5418471" cy="338554"/>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ordia New" pitchFamily="34" charset="-34"/>
              </a:rPr>
              <a:t>Prevention spending by financing source, 2012 - 2017</a:t>
            </a:r>
          </a:p>
        </p:txBody>
      </p:sp>
      <p:sp>
        <p:nvSpPr>
          <p:cNvPr id="12" name="TextBox 11">
            <a:extLst>
              <a:ext uri="{FF2B5EF4-FFF2-40B4-BE49-F238E27FC236}">
                <a16:creationId xmlns:a16="http://schemas.microsoft.com/office/drawing/2014/main" id="{3FB89968-9E79-4AAC-8EEC-A807E375A702}"/>
              </a:ext>
            </a:extLst>
          </p:cNvPr>
          <p:cNvSpPr txBox="1"/>
          <p:nvPr/>
        </p:nvSpPr>
        <p:spPr>
          <a:xfrm>
            <a:off x="2205" y="6647522"/>
            <a:ext cx="9900303" cy="23083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Global AIDS Monitoring Reporting, NASA reports</a:t>
            </a:r>
          </a:p>
        </p:txBody>
      </p:sp>
    </p:spTree>
    <p:extLst>
      <p:ext uri="{BB962C8B-B14F-4D97-AF65-F5344CB8AC3E}">
        <p14:creationId xmlns:p14="http://schemas.microsoft.com/office/powerpoint/2010/main" val="77295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96" y="1427092"/>
            <a:ext cx="11777079" cy="503817"/>
          </a:xfrm>
        </p:spPr>
        <p:txBody>
          <a:bodyPr/>
          <a:lstStyle/>
          <a:p>
            <a:r>
              <a:rPr lang="en-US" dirty="0"/>
              <a:t>HIV testing coverage among men who have sex with men, </a:t>
            </a:r>
            <a:br>
              <a:rPr lang="en-US" dirty="0"/>
            </a:br>
            <a:r>
              <a:rPr lang="en-US" dirty="0"/>
              <a:t>2014 - 2020</a:t>
            </a:r>
            <a:endParaRPr lang="en-GB" dirty="0"/>
          </a:p>
        </p:txBody>
      </p:sp>
      <p:sp>
        <p:nvSpPr>
          <p:cNvPr id="5" name="Slide Number Placeholder 4"/>
          <p:cNvSpPr>
            <a:spLocks noGrp="1"/>
          </p:cNvSpPr>
          <p:nvPr>
            <p:ph type="sldNum" sz="quarter" idx="15"/>
          </p:nvPr>
        </p:nvSpPr>
        <p:spPr/>
        <p:txBody>
          <a:bodyPr/>
          <a:lstStyle/>
          <a:p>
            <a:pPr defTabSz="1087957">
              <a:defRPr/>
            </a:pPr>
            <a:fld id="{4B334E0E-B3E3-4A5F-A422-1FB579838C00}" type="slidenum">
              <a:rPr lang="th-TH">
                <a:solidFill>
                  <a:prstClr val="black">
                    <a:tint val="75000"/>
                  </a:prstClr>
                </a:solidFill>
                <a:latin typeface="Arial"/>
                <a:cs typeface="Cordia New" panose="020B0304020202020204" pitchFamily="34" charset="-34"/>
              </a:rPr>
              <a:pPr defTabSz="1087957">
                <a:defRPr/>
              </a:pPr>
              <a:t>29</a:t>
            </a:fld>
            <a:endParaRPr lang="th-TH">
              <a:solidFill>
                <a:prstClr val="black">
                  <a:tint val="75000"/>
                </a:prstClr>
              </a:solidFill>
              <a:latin typeface="Arial"/>
              <a:cs typeface="Cordia New" panose="020B0304020202020204" pitchFamily="34" charset="-34"/>
            </a:endParaRPr>
          </a:p>
        </p:txBody>
      </p:sp>
      <p:grpSp>
        <p:nvGrpSpPr>
          <p:cNvPr id="7" name="Group 6"/>
          <p:cNvGrpSpPr/>
          <p:nvPr/>
        </p:nvGrpSpPr>
        <p:grpSpPr>
          <a:xfrm>
            <a:off x="11384354" y="2532987"/>
            <a:ext cx="730992" cy="548442"/>
            <a:chOff x="6822639" y="3835185"/>
            <a:chExt cx="548640" cy="548640"/>
          </a:xfrm>
        </p:grpSpPr>
        <p:sp>
          <p:nvSpPr>
            <p:cNvPr id="8" name="Oval 7"/>
            <p:cNvSpPr/>
            <p:nvPr/>
          </p:nvSpPr>
          <p:spPr>
            <a:xfrm>
              <a:off x="6822639" y="3835185"/>
              <a:ext cx="548640" cy="548640"/>
            </a:xfrm>
            <a:prstGeom prst="ellipse">
              <a:avLst/>
            </a:prstGeom>
            <a:solidFill>
              <a:srgbClr val="F76C63"/>
            </a:solidFill>
            <a:ln w="9525" cap="flat" cmpd="sng" algn="ctr">
              <a:noFill/>
              <a:prstDash val="solid"/>
            </a:ln>
            <a:effectLst>
              <a:outerShdw sx="1000" sy="1000" rotWithShape="0">
                <a:srgbClr val="000000"/>
              </a:outerShdw>
            </a:effectLst>
          </p:spPr>
          <p:txBody>
            <a:bodyPr rtlCol="0" anchor="ctr"/>
            <a:lstStyle/>
            <a:p>
              <a:pPr algn="ctr" defTabSz="1087957" fontAlgn="auto">
                <a:spcBef>
                  <a:spcPts val="0"/>
                </a:spcBef>
                <a:spcAft>
                  <a:spcPts val="0"/>
                </a:spcAft>
                <a:defRPr/>
              </a:pPr>
              <a:endParaRPr lang="en-US" sz="1200" kern="0" dirty="0">
                <a:solidFill>
                  <a:srgbClr val="000000"/>
                </a:solidFill>
                <a:latin typeface="Arial"/>
              </a:endParaRPr>
            </a:p>
          </p:txBody>
        </p:sp>
        <p:sp>
          <p:nvSpPr>
            <p:cNvPr id="9" name="TextBox 8"/>
            <p:cNvSpPr txBox="1"/>
            <p:nvPr/>
          </p:nvSpPr>
          <p:spPr>
            <a:xfrm>
              <a:off x="6873412" y="3893837"/>
              <a:ext cx="472787" cy="415402"/>
            </a:xfrm>
            <a:prstGeom prst="rect">
              <a:avLst/>
            </a:prstGeom>
            <a:noFill/>
          </p:spPr>
          <p:txBody>
            <a:bodyPr wrap="none" rtlCol="0" anchor="ctr">
              <a:spAutoFit/>
            </a:bodyPr>
            <a:lstStyle/>
            <a:p>
              <a:pPr algn="ctr" defTabSz="1087957" fontAlgn="auto">
                <a:spcBef>
                  <a:spcPts val="0"/>
                </a:spcBef>
                <a:spcAft>
                  <a:spcPts val="0"/>
                </a:spcAft>
                <a:defRPr/>
              </a:pPr>
              <a:r>
                <a:rPr lang="en-US" sz="2100" b="1" kern="0" dirty="0">
                  <a:solidFill>
                    <a:sysClr val="windowText" lastClr="000000"/>
                  </a:solidFill>
                  <a:latin typeface="Arial"/>
                  <a:cs typeface="Arial" pitchFamily="34" charset="0"/>
                </a:rPr>
                <a:t>90</a:t>
              </a:r>
              <a:r>
                <a:rPr lang="en-US" sz="1300" b="1" kern="0" dirty="0">
                  <a:solidFill>
                    <a:sysClr val="windowText" lastClr="000000"/>
                  </a:solidFill>
                  <a:latin typeface="Arial"/>
                  <a:cs typeface="Arial" pitchFamily="34" charset="0"/>
                </a:rPr>
                <a:t>%</a:t>
              </a:r>
              <a:endParaRPr lang="en-US" sz="2400" b="1" kern="0" dirty="0">
                <a:solidFill>
                  <a:sysClr val="windowText" lastClr="000000"/>
                </a:solidFill>
                <a:latin typeface="Arial"/>
                <a:cs typeface="Arial" pitchFamily="34" charset="0"/>
              </a:endParaRPr>
            </a:p>
          </p:txBody>
        </p:sp>
      </p:grpSp>
      <p:graphicFrame>
        <p:nvGraphicFramePr>
          <p:cNvPr id="13" name="Chart 12">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2375184319"/>
              </p:ext>
            </p:extLst>
          </p:nvPr>
        </p:nvGraphicFramePr>
        <p:xfrm>
          <a:off x="358696" y="2133326"/>
          <a:ext cx="11397840" cy="43189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C3FF710-65A2-4FA9-A437-1B7BB8B2A01C}"/>
              </a:ext>
            </a:extLst>
          </p:cNvPr>
          <p:cNvSpPr txBox="1"/>
          <p:nvPr/>
        </p:nvSpPr>
        <p:spPr>
          <a:xfrm>
            <a:off x="22244" y="6492640"/>
            <a:ext cx="12165348" cy="248297"/>
          </a:xfrm>
          <a:prstGeom prst="rect">
            <a:avLst/>
          </a:prstGeom>
          <a:noFill/>
        </p:spPr>
        <p:txBody>
          <a:bodyPr wrap="square" lIns="108786" tIns="54392" rIns="108786" bIns="54392" rtlCol="0">
            <a:spAutoFit/>
          </a:bodyPr>
          <a:lstStyle/>
          <a:p>
            <a:pPr defTabSz="913943"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4"/>
              </a:rPr>
              <a:t>www.aidsdatahub.org</a:t>
            </a:r>
            <a:r>
              <a:rPr lang="en-US" sz="900" kern="0" dirty="0">
                <a:solidFill>
                  <a:prstClr val="black"/>
                </a:solidFill>
                <a:latin typeface="Arial"/>
              </a:rPr>
              <a:t> based on 1) Integrated Biological and Behavioral Surveillance Surveys ; 2. Behavioral  Surveillance Surveys and 3) Global AIDS Monitoring (GAM)</a:t>
            </a:r>
            <a:endParaRPr lang="en-GB" sz="900" kern="0" dirty="0">
              <a:solidFill>
                <a:prstClr val="black"/>
              </a:solidFill>
              <a:latin typeface="Arial"/>
            </a:endParaRPr>
          </a:p>
        </p:txBody>
      </p:sp>
    </p:spTree>
    <p:extLst>
      <p:ext uri="{BB962C8B-B14F-4D97-AF65-F5344CB8AC3E}">
        <p14:creationId xmlns:p14="http://schemas.microsoft.com/office/powerpoint/2010/main" val="118550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10081121"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54" y="1413566"/>
            <a:ext cx="11813638" cy="503817"/>
          </a:xfrm>
        </p:spPr>
        <p:txBody>
          <a:bodyPr/>
          <a:lstStyle/>
          <a:p>
            <a:r>
              <a:rPr lang="en-US" dirty="0">
                <a:latin typeface="Arial" pitchFamily="34" charset="0"/>
                <a:cs typeface="Arial" pitchFamily="34" charset="0"/>
              </a:rPr>
              <a:t>Proportion of MSM reached with HIV prevention programmes, 2015-2020</a:t>
            </a:r>
            <a:endParaRPr lang="en-GB" dirty="0"/>
          </a:p>
        </p:txBody>
      </p:sp>
      <p:sp>
        <p:nvSpPr>
          <p:cNvPr id="3" name="Slide Number Placeholder 2"/>
          <p:cNvSpPr>
            <a:spLocks noGrp="1"/>
          </p:cNvSpPr>
          <p:nvPr>
            <p:ph type="sldNum" sz="quarter" idx="10"/>
          </p:nvPr>
        </p:nvSpPr>
        <p:spPr/>
        <p:txBody>
          <a:bodyPr/>
          <a:lstStyle/>
          <a:p>
            <a:pPr defTabSz="1087957">
              <a:defRPr/>
            </a:pPr>
            <a:fld id="{9D28C68A-2064-4B7C-AFCD-A80A23DCD611}" type="slidenum">
              <a:rPr lang="th-TH">
                <a:solidFill>
                  <a:prstClr val="black">
                    <a:tint val="75000"/>
                  </a:prstClr>
                </a:solidFill>
                <a:latin typeface="Arial"/>
                <a:cs typeface="Cordia New" panose="020B0304020202020204" pitchFamily="34" charset="-34"/>
              </a:rPr>
              <a:pPr defTabSz="1087957">
                <a:defRPr/>
              </a:pPr>
              <a:t>30</a:t>
            </a:fld>
            <a:endParaRPr lang="th-TH" dirty="0">
              <a:solidFill>
                <a:prstClr val="black">
                  <a:tint val="75000"/>
                </a:prstClr>
              </a:solidFill>
              <a:latin typeface="Arial"/>
              <a:cs typeface="Cordia New" panose="020B0304020202020204" pitchFamily="34" charset="-34"/>
            </a:endParaRPr>
          </a:p>
        </p:txBody>
      </p:sp>
      <p:sp>
        <p:nvSpPr>
          <p:cNvPr id="8" name="TextBox 7"/>
          <p:cNvSpPr txBox="1"/>
          <p:nvPr/>
        </p:nvSpPr>
        <p:spPr>
          <a:xfrm>
            <a:off x="1030117" y="5497983"/>
            <a:ext cx="10131767" cy="971309"/>
          </a:xfrm>
          <a:prstGeom prst="rect">
            <a:avLst/>
          </a:prstGeom>
          <a:noFill/>
          <a:ln w="12700">
            <a:solidFill>
              <a:schemeClr val="bg1">
                <a:lumMod val="50000"/>
              </a:schemeClr>
            </a:solidFill>
            <a:prstDash val="sysDash"/>
          </a:ln>
        </p:spPr>
        <p:txBody>
          <a:bodyPr wrap="square" lIns="108786" tIns="54392" rIns="108786" bIns="54392" rtlCol="0">
            <a:spAutoFit/>
          </a:bodyPr>
          <a:lstStyle/>
          <a:p>
            <a:pPr defTabSz="1087957">
              <a:defRPr/>
            </a:pPr>
            <a:r>
              <a:rPr lang="en-US" sz="1400" dirty="0">
                <a:solidFill>
                  <a:prstClr val="black"/>
                </a:solidFill>
                <a:latin typeface="Arial"/>
              </a:rPr>
              <a:t>Definition of reach: In the past three months, MSM reported receiving two or more of the prevention interventions listed below - </a:t>
            </a:r>
          </a:p>
          <a:p>
            <a:pPr marL="203992" indent="-203992" defTabSz="1087957">
              <a:buFont typeface="Arial" panose="020B0604020202020204" pitchFamily="34" charset="0"/>
              <a:buChar char="•"/>
              <a:defRPr/>
            </a:pPr>
            <a:r>
              <a:rPr lang="en-US" sz="1400" dirty="0">
                <a:solidFill>
                  <a:prstClr val="black"/>
                </a:solidFill>
                <a:latin typeface="Arial"/>
              </a:rPr>
              <a:t>Given condoms and lubricants </a:t>
            </a:r>
          </a:p>
          <a:p>
            <a:pPr marL="203992" indent="-203992" defTabSz="1087957">
              <a:buFont typeface="Arial" panose="020B0604020202020204" pitchFamily="34" charset="0"/>
              <a:buChar char="•"/>
              <a:defRPr/>
            </a:pPr>
            <a:r>
              <a:rPr lang="en-US" sz="1400" dirty="0">
                <a:solidFill>
                  <a:prstClr val="black"/>
                </a:solidFill>
                <a:latin typeface="Arial"/>
              </a:rPr>
              <a:t>Received counselling on condom use and safe sex </a:t>
            </a:r>
          </a:p>
          <a:p>
            <a:pPr marL="203992" indent="-203992" defTabSz="1087957">
              <a:buFont typeface="Arial" panose="020B0604020202020204" pitchFamily="34" charset="0"/>
              <a:buChar char="•"/>
              <a:defRPr/>
            </a:pPr>
            <a:r>
              <a:rPr lang="en-US" sz="1400" dirty="0">
                <a:solidFill>
                  <a:prstClr val="black"/>
                </a:solidFill>
                <a:latin typeface="Arial"/>
              </a:rPr>
              <a:t>Tested for sexually transmitted infections</a:t>
            </a:r>
          </a:p>
        </p:txBody>
      </p:sp>
      <p:graphicFrame>
        <p:nvGraphicFramePr>
          <p:cNvPr id="7" name="Chart 6">
            <a:extLst>
              <a:ext uri="{FF2B5EF4-FFF2-40B4-BE49-F238E27FC236}">
                <a16:creationId xmlns:a16="http://schemas.microsoft.com/office/drawing/2014/main" id="{A722FB13-E2A6-489A-844F-289B088D0025}"/>
              </a:ext>
            </a:extLst>
          </p:cNvPr>
          <p:cNvGraphicFramePr>
            <a:graphicFrameLocks/>
          </p:cNvGraphicFramePr>
          <p:nvPr>
            <p:extLst>
              <p:ext uri="{D42A27DB-BD31-4B8C-83A1-F6EECF244321}">
                <p14:modId xmlns:p14="http://schemas.microsoft.com/office/powerpoint/2010/main" val="766434523"/>
              </p:ext>
            </p:extLst>
          </p:nvPr>
        </p:nvGraphicFramePr>
        <p:xfrm>
          <a:off x="4408" y="2205610"/>
          <a:ext cx="12183185" cy="33756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6">
            <a:extLst>
              <a:ext uri="{FF2B5EF4-FFF2-40B4-BE49-F238E27FC236}">
                <a16:creationId xmlns:a16="http://schemas.microsoft.com/office/drawing/2014/main" id="{78E384A0-B3C0-4C3D-885B-217ECEE25DFC}"/>
              </a:ext>
            </a:extLst>
          </p:cNvPr>
          <p:cNvSpPr>
            <a:spLocks noChangeArrowheads="1"/>
          </p:cNvSpPr>
          <p:nvPr/>
        </p:nvSpPr>
        <p:spPr bwMode="auto">
          <a:xfrm>
            <a:off x="28008" y="6593750"/>
            <a:ext cx="10270979" cy="230749"/>
          </a:xfrm>
          <a:prstGeom prst="rect">
            <a:avLst/>
          </a:prstGeom>
          <a:solidFill>
            <a:sysClr val="window" lastClr="FFFFFF"/>
          </a:solidFill>
          <a:ln>
            <a:noFill/>
          </a:ln>
        </p:spPr>
        <p:txBody>
          <a:bodyPr wrap="square" anchor="ctr">
            <a:spAutoFit/>
          </a:bodyPr>
          <a:lstStyle/>
          <a:p>
            <a:pPr defTabSz="457063" eaLnBrk="0" hangingPunct="0">
              <a:defRPr/>
            </a:pPr>
            <a:r>
              <a:rPr lang="en-US" sz="900" kern="0" dirty="0">
                <a:solidFill>
                  <a:prstClr val="black"/>
                </a:solidFill>
                <a:latin typeface="Arial"/>
                <a:ea typeface="ＭＳ 明朝" charset="-128"/>
                <a:cs typeface="Arial" pitchFamily="34" charset="0"/>
              </a:rPr>
              <a:t>Source: Prepared by </a:t>
            </a:r>
            <a:r>
              <a:rPr lang="en-US" sz="900" kern="0" dirty="0">
                <a:solidFill>
                  <a:prstClr val="black"/>
                </a:solidFill>
                <a:latin typeface="Arial"/>
                <a:ea typeface="ＭＳ 明朝" charset="-128"/>
                <a:cs typeface="Arial" pitchFamily="34" charset="0"/>
                <a:hlinkClick r:id="rId4"/>
              </a:rPr>
              <a:t>www.aidsdatahub.org</a:t>
            </a:r>
            <a:r>
              <a:rPr lang="en-US" sz="900" kern="0" dirty="0">
                <a:solidFill>
                  <a:prstClr val="black"/>
                </a:solidFill>
                <a:latin typeface="Arial"/>
                <a:ea typeface="ＭＳ 明朝" charset="-128"/>
                <a:cs typeface="Arial" pitchFamily="34" charset="0"/>
              </a:rPr>
              <a:t> based on Integrated Biological and Behavioral Surveillance Surveys; Behavioral Surveillance Surveys and Global AIDS Monitoring (GAM)</a:t>
            </a:r>
          </a:p>
        </p:txBody>
      </p:sp>
    </p:spTree>
    <p:extLst>
      <p:ext uri="{BB962C8B-B14F-4D97-AF65-F5344CB8AC3E}">
        <p14:creationId xmlns:p14="http://schemas.microsoft.com/office/powerpoint/2010/main" val="314117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521280" cy="504000"/>
          </a:xfrm>
        </p:spPr>
        <p:txBody>
          <a:bodyPr/>
          <a:lstStyle/>
          <a:p>
            <a:r>
              <a:rPr lang="en-GB" dirty="0"/>
              <a:t>Criminalisation</a:t>
            </a:r>
            <a:r>
              <a:rPr lang="en-US" dirty="0"/>
              <a:t> of  same-sex sexual activities between consenting adult males in South-East Asia and the Oceania countries, 2014-2019</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4"/>
          <p:cNvSpPr txBox="1"/>
          <p:nvPr/>
        </p:nvSpPr>
        <p:spPr>
          <a:xfrm>
            <a:off x="8068129" y="5621055"/>
            <a:ext cx="3024336" cy="276999"/>
          </a:xfrm>
          <a:prstGeom prst="rect">
            <a:avLst/>
          </a:prstGeom>
          <a:noFill/>
        </p:spPr>
        <p:txBody>
          <a:bodyPr wrap="square" rtlCol="0">
            <a:spAutoFit/>
          </a:bodyPr>
          <a:lstStyle/>
          <a:p>
            <a:r>
              <a:rPr lang="en-US" sz="1200" b="1" dirty="0">
                <a:solidFill>
                  <a:prstClr val="black"/>
                </a:solidFill>
                <a:latin typeface="Arial"/>
              </a:rPr>
              <a:t>*Federated States of Micronesia</a:t>
            </a:r>
            <a:endParaRPr lang="en-GB" sz="1200" b="1" dirty="0">
              <a:solidFill>
                <a:prstClr val="black"/>
              </a:solidFill>
              <a:latin typeface="Arial"/>
            </a:endParaRPr>
          </a:p>
        </p:txBody>
      </p:sp>
      <p:graphicFrame>
        <p:nvGraphicFramePr>
          <p:cNvPr id="8" name="Table 7">
            <a:extLst>
              <a:ext uri="{FF2B5EF4-FFF2-40B4-BE49-F238E27FC236}">
                <a16:creationId xmlns:a16="http://schemas.microsoft.com/office/drawing/2014/main" id="{1A07CBB8-6F22-443F-BCC8-F5E5ABD87A45}"/>
              </a:ext>
            </a:extLst>
          </p:cNvPr>
          <p:cNvGraphicFramePr>
            <a:graphicFrameLocks noGrp="1"/>
          </p:cNvGraphicFramePr>
          <p:nvPr>
            <p:extLst>
              <p:ext uri="{D42A27DB-BD31-4B8C-83A1-F6EECF244321}">
                <p14:modId xmlns:p14="http://schemas.microsoft.com/office/powerpoint/2010/main" val="2183759889"/>
              </p:ext>
            </p:extLst>
          </p:nvPr>
        </p:nvGraphicFramePr>
        <p:xfrm>
          <a:off x="1487488" y="2376458"/>
          <a:ext cx="6309360" cy="3931920"/>
        </p:xfrm>
        <a:graphic>
          <a:graphicData uri="http://schemas.openxmlformats.org/drawingml/2006/table">
            <a:tbl>
              <a:tblPr/>
              <a:tblGrid>
                <a:gridCol w="1463040">
                  <a:extLst>
                    <a:ext uri="{9D8B030D-6E8A-4147-A177-3AD203B41FA5}">
                      <a16:colId xmlns:a16="http://schemas.microsoft.com/office/drawing/2014/main" val="1171578709"/>
                    </a:ext>
                  </a:extLst>
                </a:gridCol>
                <a:gridCol w="1188720">
                  <a:extLst>
                    <a:ext uri="{9D8B030D-6E8A-4147-A177-3AD203B41FA5}">
                      <a16:colId xmlns:a16="http://schemas.microsoft.com/office/drawing/2014/main" val="3189531637"/>
                    </a:ext>
                  </a:extLst>
                </a:gridCol>
                <a:gridCol w="640080">
                  <a:extLst>
                    <a:ext uri="{9D8B030D-6E8A-4147-A177-3AD203B41FA5}">
                      <a16:colId xmlns:a16="http://schemas.microsoft.com/office/drawing/2014/main" val="375333671"/>
                    </a:ext>
                  </a:extLst>
                </a:gridCol>
                <a:gridCol w="1828800">
                  <a:extLst>
                    <a:ext uri="{9D8B030D-6E8A-4147-A177-3AD203B41FA5}">
                      <a16:colId xmlns:a16="http://schemas.microsoft.com/office/drawing/2014/main" val="1043648690"/>
                    </a:ext>
                  </a:extLst>
                </a:gridCol>
                <a:gridCol w="1188720">
                  <a:extLst>
                    <a:ext uri="{9D8B030D-6E8A-4147-A177-3AD203B41FA5}">
                      <a16:colId xmlns:a16="http://schemas.microsoft.com/office/drawing/2014/main" val="2282690243"/>
                    </a:ext>
                  </a:extLst>
                </a:gridCol>
              </a:tblGrid>
              <a:tr h="365760">
                <a:tc gridSpan="2">
                  <a:txBody>
                    <a:bodyPr/>
                    <a:lstStyle/>
                    <a:p>
                      <a:pPr algn="ctr" fontAlgn="b"/>
                      <a:r>
                        <a:rPr lang="en-US" sz="1600" b="1" i="0" u="none" strike="noStrike" dirty="0">
                          <a:solidFill>
                            <a:schemeClr val="bg1"/>
                          </a:solidFill>
                          <a:effectLst/>
                          <a:latin typeface="+mj-lt"/>
                        </a:rPr>
                        <a:t>South-East Asia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r>
                        <a:rPr lang="en-US" sz="1600" b="1" i="0" u="none" strike="noStrike" dirty="0">
                          <a:solidFill>
                            <a:srgbClr val="000000"/>
                          </a:solidFill>
                          <a:effectLst/>
                          <a:latin typeface="+mj-lt"/>
                        </a:rPr>
                        <a:t>MSM</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b"/>
                      <a:r>
                        <a:rPr lang="en-US" sz="1600" b="1" i="0" u="none" strike="noStrike" dirty="0">
                          <a:solidFill>
                            <a:schemeClr val="bg1"/>
                          </a:solidFill>
                          <a:effectLst/>
                          <a:latin typeface="+mj-lt"/>
                        </a:rPr>
                        <a:t>Oceania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en-US" sz="1600" b="1" i="0" u="none" strike="noStrike" dirty="0">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8042"/>
                  </a:ext>
                </a:extLst>
              </a:tr>
              <a:tr h="274320">
                <a:tc>
                  <a:txBody>
                    <a:bodyPr/>
                    <a:lstStyle/>
                    <a:p>
                      <a:pPr algn="l" fontAlgn="b"/>
                      <a:r>
                        <a:rPr lang="en-US" sz="1600" b="1" i="0" u="none" strike="noStrike" dirty="0">
                          <a:solidFill>
                            <a:srgbClr val="000000"/>
                          </a:solidFill>
                          <a:effectLst/>
                          <a:latin typeface="+mj-lt"/>
                        </a:rPr>
                        <a:t>  Brunei</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Australia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3910695825"/>
                  </a:ext>
                </a:extLst>
              </a:tr>
              <a:tr h="274320">
                <a:tc>
                  <a:txBody>
                    <a:bodyPr/>
                    <a:lstStyle/>
                    <a:p>
                      <a:pPr algn="l" fontAlgn="b"/>
                      <a:r>
                        <a:rPr lang="en-US" sz="1600" b="1" i="0" u="none" strike="noStrike" dirty="0">
                          <a:solidFill>
                            <a:srgbClr val="000000"/>
                          </a:solidFill>
                          <a:effectLst/>
                          <a:latin typeface="+mj-lt"/>
                        </a:rPr>
                        <a:t>  Cambodia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Fiji</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3038407960"/>
                  </a:ext>
                </a:extLst>
              </a:tr>
              <a:tr h="274320">
                <a:tc>
                  <a:txBody>
                    <a:bodyPr/>
                    <a:lstStyle/>
                    <a:p>
                      <a:pPr algn="l" fontAlgn="b"/>
                      <a:r>
                        <a:rPr lang="en-US" sz="1600" b="1" i="0" u="none" strike="noStrike" dirty="0">
                          <a:solidFill>
                            <a:srgbClr val="000000"/>
                          </a:solidFill>
                          <a:effectLst/>
                          <a:latin typeface="+mj-lt"/>
                        </a:rPr>
                        <a:t>  Indonesia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Kiribati</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83881784"/>
                  </a:ext>
                </a:extLst>
              </a:tr>
              <a:tr h="274320">
                <a:tc>
                  <a:txBody>
                    <a:bodyPr/>
                    <a:lstStyle/>
                    <a:p>
                      <a:pPr algn="l" fontAlgn="b"/>
                      <a:r>
                        <a:rPr lang="en-US" sz="1600" b="1" i="0" u="none" strike="noStrike" dirty="0">
                          <a:solidFill>
                            <a:srgbClr val="000000"/>
                          </a:solidFill>
                          <a:effectLst/>
                          <a:latin typeface="+mj-lt"/>
                        </a:rPr>
                        <a:t>  Lao PDR</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Marshall Islands</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591566814"/>
                  </a:ext>
                </a:extLst>
              </a:tr>
              <a:tr h="274320">
                <a:tc>
                  <a:txBody>
                    <a:bodyPr/>
                    <a:lstStyle/>
                    <a:p>
                      <a:pPr algn="l" fontAlgn="b"/>
                      <a:r>
                        <a:rPr lang="en-US" sz="1600" b="1" i="0" u="none" strike="noStrike" dirty="0">
                          <a:solidFill>
                            <a:srgbClr val="000000"/>
                          </a:solidFill>
                          <a:effectLst/>
                          <a:latin typeface="+mj-lt"/>
                        </a:rPr>
                        <a:t>  Malaysia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Micronesia *</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424851273"/>
                  </a:ext>
                </a:extLst>
              </a:tr>
              <a:tr h="274320">
                <a:tc>
                  <a:txBody>
                    <a:bodyPr/>
                    <a:lstStyle/>
                    <a:p>
                      <a:pPr algn="l" fontAlgn="b"/>
                      <a:r>
                        <a:rPr lang="en-US" sz="1600" b="1" i="0" u="none" strike="noStrike" dirty="0">
                          <a:solidFill>
                            <a:srgbClr val="000000"/>
                          </a:solidFill>
                          <a:effectLst/>
                          <a:latin typeface="+mj-lt"/>
                        </a:rPr>
                        <a:t>  Myanmar</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Nauru</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293652845"/>
                  </a:ext>
                </a:extLst>
              </a:tr>
              <a:tr h="274320">
                <a:tc>
                  <a:txBody>
                    <a:bodyPr/>
                    <a:lstStyle/>
                    <a:p>
                      <a:pPr algn="l" fontAlgn="b"/>
                      <a:r>
                        <a:rPr lang="en-US" sz="1600" b="1" i="0" u="none" strike="noStrike" dirty="0">
                          <a:solidFill>
                            <a:srgbClr val="000000"/>
                          </a:solidFill>
                          <a:effectLst/>
                          <a:latin typeface="+mj-lt"/>
                        </a:rPr>
                        <a:t>  Philippines</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New Zealand</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3161044406"/>
                  </a:ext>
                </a:extLst>
              </a:tr>
              <a:tr h="274320">
                <a:tc>
                  <a:txBody>
                    <a:bodyPr/>
                    <a:lstStyle/>
                    <a:p>
                      <a:pPr algn="l" fontAlgn="b"/>
                      <a:r>
                        <a:rPr lang="en-US" sz="1600" b="1" i="0" u="none" strike="noStrike" dirty="0">
                          <a:solidFill>
                            <a:srgbClr val="000000"/>
                          </a:solidFill>
                          <a:effectLst/>
                          <a:latin typeface="+mj-lt"/>
                        </a:rPr>
                        <a:t>  Singapore</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Palau</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2733614247"/>
                  </a:ext>
                </a:extLst>
              </a:tr>
              <a:tr h="274320">
                <a:tc>
                  <a:txBody>
                    <a:bodyPr/>
                    <a:lstStyle/>
                    <a:p>
                      <a:pPr algn="l" fontAlgn="b"/>
                      <a:r>
                        <a:rPr lang="en-US" sz="1600" b="1" i="0" u="none" strike="noStrike" dirty="0">
                          <a:solidFill>
                            <a:srgbClr val="000000"/>
                          </a:solidFill>
                          <a:effectLst/>
                          <a:latin typeface="+mj-lt"/>
                        </a:rPr>
                        <a:t>  Thailand</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PNG</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8171703"/>
                  </a:ext>
                </a:extLst>
              </a:tr>
              <a:tr h="274320">
                <a:tc>
                  <a:txBody>
                    <a:bodyPr/>
                    <a:lstStyle/>
                    <a:p>
                      <a:pPr algn="l" fontAlgn="b"/>
                      <a:r>
                        <a:rPr lang="en-US" sz="1600" b="1" i="0" u="none" strike="noStrike" dirty="0">
                          <a:solidFill>
                            <a:srgbClr val="000000"/>
                          </a:solidFill>
                          <a:effectLst/>
                          <a:latin typeface="+mj-lt"/>
                        </a:rPr>
                        <a:t>  Timor-Leste</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Samoa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160880177"/>
                  </a:ext>
                </a:extLst>
              </a:tr>
              <a:tr h="274320">
                <a:tc>
                  <a:txBody>
                    <a:bodyPr/>
                    <a:lstStyle/>
                    <a:p>
                      <a:pPr algn="l" fontAlgn="b"/>
                      <a:r>
                        <a:rPr lang="en-US" sz="1600" b="1" i="0" u="none" strike="noStrike" dirty="0">
                          <a:solidFill>
                            <a:srgbClr val="000000"/>
                          </a:solidFill>
                          <a:effectLst/>
                          <a:latin typeface="+mj-lt"/>
                        </a:rPr>
                        <a:t>  Viet Nam</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Solomon Islands</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250944005"/>
                  </a:ext>
                </a:extLst>
              </a:tr>
              <a:tr h="274320">
                <a:tc>
                  <a:txBody>
                    <a:bodyPr/>
                    <a:lstStyle/>
                    <a:p>
                      <a:pPr algn="l" fontAlgn="b"/>
                      <a:endParaRPr lang="en-US" sz="1600" b="1"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Tonga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856801210"/>
                  </a:ext>
                </a:extLst>
              </a:tr>
              <a:tr h="274320">
                <a:tc>
                  <a:txBody>
                    <a:bodyPr/>
                    <a:lstStyle/>
                    <a:p>
                      <a:pPr algn="l" fontAlgn="b"/>
                      <a:endParaRPr lang="en-US" sz="1600" b="1"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Tuvalu</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938450326"/>
                  </a:ext>
                </a:extLst>
              </a:tr>
            </a:tbl>
          </a:graphicData>
        </a:graphic>
      </p:graphicFrame>
      <p:sp>
        <p:nvSpPr>
          <p:cNvPr id="9" name="Rectangle 8">
            <a:extLst>
              <a:ext uri="{FF2B5EF4-FFF2-40B4-BE49-F238E27FC236}">
                <a16:creationId xmlns:a16="http://schemas.microsoft.com/office/drawing/2014/main" id="{8FEC9305-84E8-4311-AE8A-DE570932D562}"/>
              </a:ext>
            </a:extLst>
          </p:cNvPr>
          <p:cNvSpPr/>
          <p:nvPr/>
        </p:nvSpPr>
        <p:spPr>
          <a:xfrm>
            <a:off x="268086" y="6533550"/>
            <a:ext cx="1096010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0" name="Table 9">
            <a:extLst>
              <a:ext uri="{FF2B5EF4-FFF2-40B4-BE49-F238E27FC236}">
                <a16:creationId xmlns:a16="http://schemas.microsoft.com/office/drawing/2014/main" id="{31B83FCE-568C-483A-8255-D7D49AB6ADF0}"/>
              </a:ext>
            </a:extLst>
          </p:cNvPr>
          <p:cNvGraphicFramePr>
            <a:graphicFrameLocks noGrp="1"/>
          </p:cNvGraphicFramePr>
          <p:nvPr>
            <p:extLst>
              <p:ext uri="{D42A27DB-BD31-4B8C-83A1-F6EECF244321}">
                <p14:modId xmlns:p14="http://schemas.microsoft.com/office/powerpoint/2010/main" val="3061416003"/>
              </p:ext>
            </p:extLst>
          </p:nvPr>
        </p:nvGraphicFramePr>
        <p:xfrm>
          <a:off x="8068129" y="2785179"/>
          <a:ext cx="3152322" cy="2316480"/>
        </p:xfrm>
        <a:graphic>
          <a:graphicData uri="http://schemas.openxmlformats.org/drawingml/2006/table">
            <a:tbl>
              <a:tblPr firstRow="1" bandRow="1"/>
              <a:tblGrid>
                <a:gridCol w="376468">
                  <a:extLst>
                    <a:ext uri="{9D8B030D-6E8A-4147-A177-3AD203B41FA5}">
                      <a16:colId xmlns:a16="http://schemas.microsoft.com/office/drawing/2014/main" val="1342676805"/>
                    </a:ext>
                  </a:extLst>
                </a:gridCol>
                <a:gridCol w="2775854">
                  <a:extLst>
                    <a:ext uri="{9D8B030D-6E8A-4147-A177-3AD203B41FA5}">
                      <a16:colId xmlns:a16="http://schemas.microsoft.com/office/drawing/2014/main" val="2008839283"/>
                    </a:ext>
                  </a:extLst>
                </a:gridCol>
              </a:tblGrid>
              <a:tr h="7315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1000" b="0" kern="1200" dirty="0">
                          <a:solidFill>
                            <a:schemeClr val="tx1"/>
                          </a:solidFill>
                          <a:latin typeface="+mn-lt"/>
                          <a:ea typeface="+mn-ea"/>
                          <a:cs typeface="+mn-cs"/>
                        </a:rPr>
                        <a:t>Consensual sex between adult men has been decriminalized or it is not a criminal offense</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171989"/>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r>
                        <a:rPr lang="en-US" sz="1000" dirty="0">
                          <a:solidFill>
                            <a:schemeClr val="tx1"/>
                          </a:solidFill>
                        </a:rPr>
                        <a:t>Consensual sex between adult men is a criminal offence</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967488"/>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r>
                        <a:rPr lang="en-US" sz="1000" dirty="0">
                          <a:solidFill>
                            <a:schemeClr val="tx1"/>
                          </a:solidFill>
                        </a:rPr>
                        <a:t>Partial criminalization of consensual sex between adult men, e.g., only in relation to members of the military or where criminalization is partly repealed or ambiguous</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4664207"/>
                  </a:ext>
                </a:extLst>
              </a:tr>
            </a:tbl>
          </a:graphicData>
        </a:graphic>
      </p:graphicFrame>
    </p:spTree>
    <p:extLst>
      <p:ext uri="{BB962C8B-B14F-4D97-AF65-F5344CB8AC3E}">
        <p14:creationId xmlns:p14="http://schemas.microsoft.com/office/powerpoint/2010/main" val="1936070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521280" cy="504000"/>
          </a:xfrm>
        </p:spPr>
        <p:txBody>
          <a:bodyPr/>
          <a:lstStyle/>
          <a:p>
            <a:r>
              <a:rPr lang="en-GB" dirty="0"/>
              <a:t>Criminalisation</a:t>
            </a:r>
            <a:r>
              <a:rPr lang="en-US" dirty="0"/>
              <a:t> of  same-sex sexual activities between consenting adult males in South Asia and East </a:t>
            </a:r>
            <a:r>
              <a:rPr lang="en-US"/>
              <a:t>Asia countries,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8" name="Table 7">
            <a:extLst>
              <a:ext uri="{FF2B5EF4-FFF2-40B4-BE49-F238E27FC236}">
                <a16:creationId xmlns:a16="http://schemas.microsoft.com/office/drawing/2014/main" id="{1A07CBB8-6F22-443F-BCC8-F5E5ABD87A45}"/>
              </a:ext>
            </a:extLst>
          </p:cNvPr>
          <p:cNvGraphicFramePr>
            <a:graphicFrameLocks noGrp="1"/>
          </p:cNvGraphicFramePr>
          <p:nvPr>
            <p:extLst>
              <p:ext uri="{D42A27DB-BD31-4B8C-83A1-F6EECF244321}">
                <p14:modId xmlns:p14="http://schemas.microsoft.com/office/powerpoint/2010/main" val="1161728605"/>
              </p:ext>
            </p:extLst>
          </p:nvPr>
        </p:nvGraphicFramePr>
        <p:xfrm>
          <a:off x="1487488" y="2668880"/>
          <a:ext cx="6309360" cy="2560320"/>
        </p:xfrm>
        <a:graphic>
          <a:graphicData uri="http://schemas.openxmlformats.org/drawingml/2006/table">
            <a:tbl>
              <a:tblPr/>
              <a:tblGrid>
                <a:gridCol w="1463040">
                  <a:extLst>
                    <a:ext uri="{9D8B030D-6E8A-4147-A177-3AD203B41FA5}">
                      <a16:colId xmlns:a16="http://schemas.microsoft.com/office/drawing/2014/main" val="1171578709"/>
                    </a:ext>
                  </a:extLst>
                </a:gridCol>
                <a:gridCol w="1188720">
                  <a:extLst>
                    <a:ext uri="{9D8B030D-6E8A-4147-A177-3AD203B41FA5}">
                      <a16:colId xmlns:a16="http://schemas.microsoft.com/office/drawing/2014/main" val="3189531637"/>
                    </a:ext>
                  </a:extLst>
                </a:gridCol>
                <a:gridCol w="640080">
                  <a:extLst>
                    <a:ext uri="{9D8B030D-6E8A-4147-A177-3AD203B41FA5}">
                      <a16:colId xmlns:a16="http://schemas.microsoft.com/office/drawing/2014/main" val="375333671"/>
                    </a:ext>
                  </a:extLst>
                </a:gridCol>
                <a:gridCol w="1828800">
                  <a:extLst>
                    <a:ext uri="{9D8B030D-6E8A-4147-A177-3AD203B41FA5}">
                      <a16:colId xmlns:a16="http://schemas.microsoft.com/office/drawing/2014/main" val="1043648690"/>
                    </a:ext>
                  </a:extLst>
                </a:gridCol>
                <a:gridCol w="1188720">
                  <a:extLst>
                    <a:ext uri="{9D8B030D-6E8A-4147-A177-3AD203B41FA5}">
                      <a16:colId xmlns:a16="http://schemas.microsoft.com/office/drawing/2014/main" val="2282690243"/>
                    </a:ext>
                  </a:extLst>
                </a:gridCol>
              </a:tblGrid>
              <a:tr h="365760">
                <a:tc gridSpan="2">
                  <a:txBody>
                    <a:bodyPr/>
                    <a:lstStyle/>
                    <a:p>
                      <a:pPr algn="ctr" fontAlgn="b"/>
                      <a:r>
                        <a:rPr lang="en-US" sz="1600" b="1" i="0" u="none" strike="noStrike" dirty="0">
                          <a:solidFill>
                            <a:schemeClr val="bg1"/>
                          </a:solidFill>
                          <a:effectLst/>
                          <a:latin typeface="+mj-lt"/>
                        </a:rPr>
                        <a:t>South Asia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r>
                        <a:rPr lang="en-US" sz="1600" b="1" i="0" u="none" strike="noStrike" dirty="0">
                          <a:solidFill>
                            <a:srgbClr val="000000"/>
                          </a:solidFill>
                          <a:effectLst/>
                          <a:latin typeface="+mj-lt"/>
                        </a:rPr>
                        <a:t>MSM</a:t>
                      </a:r>
                    </a:p>
                  </a:txBody>
                  <a:tcPr marL="6350" marR="6350" marT="635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b"/>
                      <a:r>
                        <a:rPr lang="en-US" sz="1600" b="1" i="0" u="none" strike="noStrike" dirty="0">
                          <a:solidFill>
                            <a:schemeClr val="bg1"/>
                          </a:solidFill>
                          <a:effectLst/>
                          <a:latin typeface="+mj-lt"/>
                        </a:rPr>
                        <a:t>East Asia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pPr algn="ctr" fontAlgn="b"/>
                      <a:endParaRPr lang="en-US" sz="1600" b="1" i="0" u="none" strike="noStrike" dirty="0">
                        <a:solidFill>
                          <a:srgbClr val="000000"/>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8042"/>
                  </a:ext>
                </a:extLst>
              </a:tr>
              <a:tr h="274320">
                <a:tc>
                  <a:txBody>
                    <a:bodyPr/>
                    <a:lstStyle/>
                    <a:p>
                      <a:pPr algn="l" fontAlgn="b"/>
                      <a:r>
                        <a:rPr lang="en-US" sz="1600" b="1" i="0" u="none" strike="noStrike" dirty="0">
                          <a:solidFill>
                            <a:srgbClr val="000000"/>
                          </a:solidFill>
                          <a:effectLst/>
                          <a:latin typeface="+mj-lt"/>
                        </a:rPr>
                        <a:t>  Afghanistan</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China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3910695825"/>
                  </a:ext>
                </a:extLst>
              </a:tr>
              <a:tr h="274320">
                <a:tc>
                  <a:txBody>
                    <a:bodyPr/>
                    <a:lstStyle/>
                    <a:p>
                      <a:pPr algn="l" fontAlgn="b"/>
                      <a:r>
                        <a:rPr lang="en-US" sz="1600" b="1" i="0" u="none" strike="noStrike" dirty="0">
                          <a:solidFill>
                            <a:srgbClr val="000000"/>
                          </a:solidFill>
                          <a:effectLst/>
                          <a:latin typeface="+mj-lt"/>
                        </a:rPr>
                        <a:t>  Bangladesh</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Japan</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3038407960"/>
                  </a:ext>
                </a:extLst>
              </a:tr>
              <a:tr h="274320">
                <a:tc>
                  <a:txBody>
                    <a:bodyPr/>
                    <a:lstStyle/>
                    <a:p>
                      <a:pPr algn="l" fontAlgn="b"/>
                      <a:r>
                        <a:rPr lang="en-US" sz="1600" b="1" i="0" u="none" strike="noStrike" dirty="0">
                          <a:solidFill>
                            <a:srgbClr val="000000"/>
                          </a:solidFill>
                          <a:effectLst/>
                          <a:latin typeface="+mj-lt"/>
                        </a:rPr>
                        <a:t>  Bhutan</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Mongolia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extLst>
                  <a:ext uri="{0D108BD9-81ED-4DB2-BD59-A6C34878D82A}">
                    <a16:rowId xmlns:a16="http://schemas.microsoft.com/office/drawing/2014/main" val="583881784"/>
                  </a:ext>
                </a:extLst>
              </a:tr>
              <a:tr h="274320">
                <a:tc>
                  <a:txBody>
                    <a:bodyPr/>
                    <a:lstStyle/>
                    <a:p>
                      <a:pPr algn="l" fontAlgn="b"/>
                      <a:r>
                        <a:rPr lang="en-US" sz="1600" b="1" i="0" u="none" strike="noStrike" dirty="0">
                          <a:solidFill>
                            <a:srgbClr val="000000"/>
                          </a:solidFill>
                          <a:effectLst/>
                          <a:latin typeface="+mj-lt"/>
                        </a:rPr>
                        <a:t>  India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DPRK</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591566814"/>
                  </a:ext>
                </a:extLst>
              </a:tr>
              <a:tr h="274320">
                <a:tc>
                  <a:txBody>
                    <a:bodyPr/>
                    <a:lstStyle/>
                    <a:p>
                      <a:pPr algn="l" fontAlgn="b"/>
                      <a:r>
                        <a:rPr lang="en-US" sz="1600" b="1" i="0" u="none" strike="noStrike" dirty="0">
                          <a:solidFill>
                            <a:srgbClr val="000000"/>
                          </a:solidFill>
                          <a:effectLst/>
                          <a:latin typeface="+mj-lt"/>
                        </a:rPr>
                        <a:t>  Maldives</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effectLst/>
                          <a:latin typeface="+mj-lt"/>
                          <a:ea typeface="+mn-ea"/>
                          <a:cs typeface="+mn-cs"/>
                        </a:rPr>
                        <a:t> Rep of Korea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24851273"/>
                  </a:ext>
                </a:extLst>
              </a:tr>
              <a:tr h="274320">
                <a:tc>
                  <a:txBody>
                    <a:bodyPr/>
                    <a:lstStyle/>
                    <a:p>
                      <a:pPr algn="l" fontAlgn="b"/>
                      <a:r>
                        <a:rPr lang="en-US" sz="1600" b="1" i="0" u="none" strike="noStrike" dirty="0">
                          <a:solidFill>
                            <a:srgbClr val="000000"/>
                          </a:solidFill>
                          <a:effectLst/>
                          <a:latin typeface="+mj-lt"/>
                        </a:rPr>
                        <a:t>  Nepal</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9A"/>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600" b="1" i="0" u="none" strike="noStrike" kern="1200" dirty="0">
                        <a:solidFill>
                          <a:srgbClr val="000000"/>
                        </a:solidFill>
                        <a:effectLst/>
                        <a:latin typeface="+mj-lt"/>
                        <a:ea typeface="+mn-ea"/>
                        <a:cs typeface="+mn-cs"/>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3652845"/>
                  </a:ext>
                </a:extLst>
              </a:tr>
              <a:tr h="274320">
                <a:tc>
                  <a:txBody>
                    <a:bodyPr/>
                    <a:lstStyle/>
                    <a:p>
                      <a:pPr algn="l" fontAlgn="b"/>
                      <a:r>
                        <a:rPr lang="en-US" sz="1600" b="1" i="0" u="none" strike="noStrike" dirty="0">
                          <a:solidFill>
                            <a:srgbClr val="000000"/>
                          </a:solidFill>
                          <a:effectLst/>
                          <a:latin typeface="+mj-lt"/>
                        </a:rPr>
                        <a:t>  Pakistan</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600" b="1" i="0" u="none" strike="noStrike" kern="1200" dirty="0">
                        <a:solidFill>
                          <a:srgbClr val="000000"/>
                        </a:solidFill>
                        <a:effectLst/>
                        <a:latin typeface="+mj-lt"/>
                        <a:ea typeface="+mn-ea"/>
                        <a:cs typeface="+mn-cs"/>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61044406"/>
                  </a:ext>
                </a:extLst>
              </a:tr>
              <a:tr h="274320">
                <a:tc>
                  <a:txBody>
                    <a:bodyPr/>
                    <a:lstStyle/>
                    <a:p>
                      <a:pPr algn="l" fontAlgn="b"/>
                      <a:r>
                        <a:rPr lang="en-US" sz="1600" b="1" i="0" u="none" strike="noStrike" dirty="0">
                          <a:solidFill>
                            <a:srgbClr val="000000"/>
                          </a:solidFill>
                          <a:effectLst/>
                          <a:latin typeface="+mj-lt"/>
                        </a:rPr>
                        <a:t>  Sri Lanka</a:t>
                      </a: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600" b="1" i="0" u="none" strike="noStrike" kern="1200" dirty="0">
                        <a:solidFill>
                          <a:srgbClr val="000000"/>
                        </a:solidFill>
                        <a:effectLst/>
                        <a:latin typeface="+mj-lt"/>
                        <a:ea typeface="+mn-ea"/>
                        <a:cs typeface="+mn-cs"/>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b"/>
                      <a:endParaRPr lang="en-US" sz="1600" b="0" i="0" u="none" strike="noStrike" dirty="0">
                        <a:solidFill>
                          <a:srgbClr val="000000"/>
                        </a:solidFill>
                        <a:effectLst/>
                        <a:latin typeface="+mj-lt"/>
                      </a:endParaRPr>
                    </a:p>
                  </a:txBody>
                  <a:tcPr marL="6350" marR="6350" marT="63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33614247"/>
                  </a:ext>
                </a:extLst>
              </a:tr>
            </a:tbl>
          </a:graphicData>
        </a:graphic>
      </p:graphicFrame>
      <p:sp>
        <p:nvSpPr>
          <p:cNvPr id="9" name="Rectangle 8">
            <a:extLst>
              <a:ext uri="{FF2B5EF4-FFF2-40B4-BE49-F238E27FC236}">
                <a16:creationId xmlns:a16="http://schemas.microsoft.com/office/drawing/2014/main" id="{8FEC9305-84E8-4311-AE8A-DE570932D562}"/>
              </a:ext>
            </a:extLst>
          </p:cNvPr>
          <p:cNvSpPr/>
          <p:nvPr/>
        </p:nvSpPr>
        <p:spPr>
          <a:xfrm>
            <a:off x="268086" y="6533550"/>
            <a:ext cx="1096010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0" name="Table 9">
            <a:extLst>
              <a:ext uri="{FF2B5EF4-FFF2-40B4-BE49-F238E27FC236}">
                <a16:creationId xmlns:a16="http://schemas.microsoft.com/office/drawing/2014/main" id="{31B83FCE-568C-483A-8255-D7D49AB6ADF0}"/>
              </a:ext>
            </a:extLst>
          </p:cNvPr>
          <p:cNvGraphicFramePr>
            <a:graphicFrameLocks noGrp="1"/>
          </p:cNvGraphicFramePr>
          <p:nvPr>
            <p:extLst>
              <p:ext uri="{D42A27DB-BD31-4B8C-83A1-F6EECF244321}">
                <p14:modId xmlns:p14="http://schemas.microsoft.com/office/powerpoint/2010/main" val="1013698183"/>
              </p:ext>
            </p:extLst>
          </p:nvPr>
        </p:nvGraphicFramePr>
        <p:xfrm>
          <a:off x="8068129" y="2785179"/>
          <a:ext cx="3152322" cy="3048000"/>
        </p:xfrm>
        <a:graphic>
          <a:graphicData uri="http://schemas.openxmlformats.org/drawingml/2006/table">
            <a:tbl>
              <a:tblPr firstRow="1" bandRow="1"/>
              <a:tblGrid>
                <a:gridCol w="376468">
                  <a:extLst>
                    <a:ext uri="{9D8B030D-6E8A-4147-A177-3AD203B41FA5}">
                      <a16:colId xmlns:a16="http://schemas.microsoft.com/office/drawing/2014/main" val="1342676805"/>
                    </a:ext>
                  </a:extLst>
                </a:gridCol>
                <a:gridCol w="2775854">
                  <a:extLst>
                    <a:ext uri="{9D8B030D-6E8A-4147-A177-3AD203B41FA5}">
                      <a16:colId xmlns:a16="http://schemas.microsoft.com/office/drawing/2014/main" val="2008839283"/>
                    </a:ext>
                  </a:extLst>
                </a:gridCol>
              </a:tblGrid>
              <a:tr h="7315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99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1000" b="0" kern="1200" dirty="0">
                          <a:solidFill>
                            <a:schemeClr val="tx1"/>
                          </a:solidFill>
                          <a:latin typeface="+mn-lt"/>
                          <a:ea typeface="+mn-ea"/>
                          <a:cs typeface="+mn-cs"/>
                        </a:rPr>
                        <a:t>Consensual sex between adult men has been decriminalized or it is not a criminal offense</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171989"/>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r>
                        <a:rPr lang="en-US" sz="1000" dirty="0">
                          <a:solidFill>
                            <a:schemeClr val="tx1"/>
                          </a:solidFill>
                        </a:rPr>
                        <a:t>Consensual sex between adult men is a criminal offence</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967488"/>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r>
                        <a:rPr lang="en-US" sz="1000" dirty="0">
                          <a:solidFill>
                            <a:schemeClr val="tx1"/>
                          </a:solidFill>
                        </a:rPr>
                        <a:t>Partial criminalization of consensual sex between adult men, e.g., only in relation to members of the military or where criminalization is partly repealed or ambiguous</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4664207"/>
                  </a:ext>
                </a:extLst>
              </a:tr>
              <a:tr h="731520">
                <a:tc>
                  <a:txBody>
                    <a:bodyPr/>
                    <a:lstStyle/>
                    <a:p>
                      <a:endParaRPr lang="en-US" sz="900" dirty="0">
                        <a:solidFill>
                          <a:schemeClr val="tx1"/>
                        </a:solidFill>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just"/>
                      <a:r>
                        <a:rPr lang="en-US" sz="1000" dirty="0">
                          <a:solidFill>
                            <a:schemeClr val="tx1"/>
                          </a:solidFill>
                        </a:rPr>
                        <a:t>Information is unavailable or unclear</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117591"/>
                  </a:ext>
                </a:extLst>
              </a:tr>
            </a:tbl>
          </a:graphicData>
        </a:graphic>
      </p:graphicFrame>
    </p:spTree>
    <p:extLst>
      <p:ext uri="{BB962C8B-B14F-4D97-AF65-F5344CB8AC3E}">
        <p14:creationId xmlns:p14="http://schemas.microsoft.com/office/powerpoint/2010/main" val="221556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33</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0" y="1239"/>
            <a:ext cx="10148107" cy="402187"/>
          </a:xfrm>
        </p:spPr>
        <p:txBody>
          <a:bodyPr vert="horz" lIns="91407" tIns="45703" rIns="91407" bIns="45703" rtlCol="0" anchor="ctr">
            <a:noAutofit/>
          </a:bodyPr>
          <a:lstStyle/>
          <a:p>
            <a:pPr algn="l" eaLnBrk="0" fontAlgn="base" hangingPunct="0">
              <a:spcAft>
                <a:spcPct val="0"/>
              </a:spcAft>
            </a:pPr>
            <a:r>
              <a:rPr lang="en-US" sz="2400" b="1" dirty="0">
                <a:solidFill>
                  <a:srgbClr val="C00000"/>
                </a:solidFill>
                <a:latin typeface="Arial" panose="020B0604020202020204" pitchFamily="34" charset="0"/>
                <a:cs typeface="Arial" panose="020B0604020202020204" pitchFamily="34" charset="0"/>
              </a:rPr>
              <a:t>Men who have sex with men (MSM) population size estimates</a:t>
            </a:r>
            <a:endParaRPr lang="en-GB" sz="2400" b="1" dirty="0">
              <a:solidFill>
                <a:srgbClr val="C00000"/>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nvPr>
        </p:nvGraphicFramePr>
        <p:xfrm>
          <a:off x="266811" y="434423"/>
          <a:ext cx="11586414" cy="6169948"/>
        </p:xfrm>
        <a:graphic>
          <a:graphicData uri="http://schemas.openxmlformats.org/drawingml/2006/table">
            <a:tbl>
              <a:tblPr firstRow="1" bandRow="1">
                <a:tableStyleId>{5C22544A-7EE6-4342-B048-85BDC9FD1C3A}</a:tableStyleId>
              </a:tblPr>
              <a:tblGrid>
                <a:gridCol w="1379187">
                  <a:extLst>
                    <a:ext uri="{9D8B030D-6E8A-4147-A177-3AD203B41FA5}">
                      <a16:colId xmlns:a16="http://schemas.microsoft.com/office/drawing/2014/main" val="20000"/>
                    </a:ext>
                  </a:extLst>
                </a:gridCol>
                <a:gridCol w="1143662">
                  <a:extLst>
                    <a:ext uri="{9D8B030D-6E8A-4147-A177-3AD203B41FA5}">
                      <a16:colId xmlns:a16="http://schemas.microsoft.com/office/drawing/2014/main" val="20001"/>
                    </a:ext>
                  </a:extLst>
                </a:gridCol>
                <a:gridCol w="7132259">
                  <a:extLst>
                    <a:ext uri="{9D8B030D-6E8A-4147-A177-3AD203B41FA5}">
                      <a16:colId xmlns:a16="http://schemas.microsoft.com/office/drawing/2014/main" val="20002"/>
                    </a:ext>
                  </a:extLst>
                </a:gridCol>
                <a:gridCol w="923791">
                  <a:extLst>
                    <a:ext uri="{9D8B030D-6E8A-4147-A177-3AD203B41FA5}">
                      <a16:colId xmlns:a16="http://schemas.microsoft.com/office/drawing/2014/main" val="20003"/>
                    </a:ext>
                  </a:extLst>
                </a:gridCol>
                <a:gridCol w="1007515">
                  <a:extLst>
                    <a:ext uri="{9D8B030D-6E8A-4147-A177-3AD203B41FA5}">
                      <a16:colId xmlns:a16="http://schemas.microsoft.com/office/drawing/2014/main" val="20004"/>
                    </a:ext>
                  </a:extLst>
                </a:gridCol>
              </a:tblGrid>
              <a:tr h="520841">
                <a:tc>
                  <a:txBody>
                    <a:bodyPr/>
                    <a:lstStyle/>
                    <a:p>
                      <a:pPr algn="ctr"/>
                      <a:r>
                        <a:rPr lang="en-US" sz="1100" dirty="0">
                          <a:latin typeface="Arial" panose="020B0604020202020204" pitchFamily="34" charset="0"/>
                          <a:cs typeface="Arial" panose="020B0604020202020204" pitchFamily="34" charset="0"/>
                        </a:rPr>
                        <a:t>Country</a:t>
                      </a:r>
                      <a:endParaRPr lang="en-GB" sz="1100" dirty="0">
                        <a:latin typeface="Arial" panose="020B0604020202020204" pitchFamily="34" charset="0"/>
                        <a:cs typeface="Arial" panose="020B0604020202020204" pitchFamily="34" charset="0"/>
                      </a:endParaRPr>
                    </a:p>
                  </a:txBody>
                  <a:tcPr marL="40959" marR="40959" marT="20477" marB="20477" anchor="ctr">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100" dirty="0">
                          <a:latin typeface="Arial" panose="020B0604020202020204" pitchFamily="34" charset="0"/>
                          <a:cs typeface="Arial" panose="020B0604020202020204" pitchFamily="34" charset="0"/>
                        </a:rPr>
                        <a:t>Estimated size</a:t>
                      </a:r>
                      <a:endParaRPr lang="en-GB" sz="11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Definition		</a:t>
                      </a:r>
                      <a:endParaRPr lang="en-GB" sz="11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100" dirty="0">
                          <a:latin typeface="Arial" panose="020B0604020202020204" pitchFamily="34" charset="0"/>
                          <a:cs typeface="Arial" panose="020B0604020202020204" pitchFamily="34" charset="0"/>
                        </a:rPr>
                        <a:t>Adult males</a:t>
                      </a:r>
                      <a:endParaRPr lang="en-GB" sz="1100" dirty="0">
                        <a:latin typeface="Arial" panose="020B0604020202020204" pitchFamily="34" charset="0"/>
                        <a:cs typeface="Arial" panose="020B0604020202020204" pitchFamily="34" charset="0"/>
                      </a:endParaRPr>
                    </a:p>
                  </a:txBody>
                  <a:tcPr marL="40959" marR="40959" marT="20477" marB="20477">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As% of</a:t>
                      </a:r>
                      <a:r>
                        <a:rPr lang="en-US" sz="11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(15-49)</a:t>
                      </a:r>
                      <a:endParaRPr lang="en-US" sz="1100" dirty="0">
                        <a:latin typeface="Arial" panose="020B0604020202020204" pitchFamily="34" charset="0"/>
                        <a:cs typeface="Arial" panose="020B0604020202020204" pitchFamily="34" charset="0"/>
                      </a:endParaRPr>
                    </a:p>
                  </a:txBody>
                  <a:tcPr marL="40959" marR="40959" marT="20477" marB="20477">
                    <a:lnL w="19050" cap="flat" cmpd="sng" algn="ctr">
                      <a:solidFill>
                        <a:schemeClr val="bg1"/>
                      </a:solidFill>
                      <a:prstDash val="sysDot"/>
                      <a:round/>
                      <a:headEnd type="none" w="med" len="med"/>
                      <a:tailEnd type="none" w="med" len="med"/>
                    </a:lnL>
                    <a:solidFill>
                      <a:srgbClr val="7030A0"/>
                    </a:solidFill>
                  </a:tcPr>
                </a:tc>
                <a:extLst>
                  <a:ext uri="{0D108BD9-81ED-4DB2-BD59-A6C34878D82A}">
                    <a16:rowId xmlns:a16="http://schemas.microsoft.com/office/drawing/2014/main" val="10000"/>
                  </a:ext>
                </a:extLst>
              </a:tr>
              <a:tr h="245605">
                <a:tc>
                  <a:txBody>
                    <a:bodyPr/>
                    <a:lstStyle/>
                    <a:p>
                      <a:pPr marL="0" algn="l"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Afghanistan(2019)</a:t>
                      </a:r>
                    </a:p>
                  </a:txBody>
                  <a:tcPr marL="0" marR="0" marT="0" marB="0" anchor="ctr">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10,108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l"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Males who </a:t>
                      </a:r>
                      <a:r>
                        <a:rPr lang="en-GB" sz="900" kern="1200" dirty="0">
                          <a:solidFill>
                            <a:schemeClr val="dk1"/>
                          </a:solidFill>
                          <a:latin typeface="Arial" panose="020B0604020202020204" pitchFamily="34" charset="0"/>
                          <a:ea typeface="+mn-ea"/>
                          <a:cs typeface="Arial" panose="020B0604020202020204" pitchFamily="34" charset="0"/>
                        </a:rPr>
                        <a:t>had anal sex with another man in the past 12 months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9,596,723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0.11</a:t>
                      </a:r>
                    </a:p>
                  </a:txBody>
                  <a:tcPr marL="0" marR="0" marT="0" marB="0" anchor="ctr">
                    <a:lnL w="19050" cap="flat" cmpd="sng" algn="ctr">
                      <a:solidFill>
                        <a:schemeClr val="bg1"/>
                      </a:solidFill>
                      <a:prstDash val="sysDot"/>
                      <a:round/>
                      <a:headEnd type="none" w="med" len="med"/>
                      <a:tailEnd type="none" w="med" len="med"/>
                    </a:lnL>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1"/>
                  </a:ext>
                </a:extLst>
              </a:tr>
              <a:tr h="199023">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Australia(2011)</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190,000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algn="l"/>
                      <a:r>
                        <a:rPr lang="en-US" sz="900" dirty="0">
                          <a:latin typeface="Arial" panose="020B0604020202020204" pitchFamily="34" charset="0"/>
                          <a:cs typeface="Arial" panose="020B0604020202020204" pitchFamily="34" charset="0"/>
                        </a:rPr>
                        <a:t>Self</a:t>
                      </a:r>
                      <a:r>
                        <a:rPr lang="en-US" sz="900" baseline="0" dirty="0">
                          <a:latin typeface="Arial" panose="020B0604020202020204" pitchFamily="34" charset="0"/>
                          <a:cs typeface="Arial" panose="020B0604020202020204" pitchFamily="34" charset="0"/>
                        </a:rPr>
                        <a:t> identify as men who have sex with men</a:t>
                      </a:r>
                      <a:endParaRPr lang="en-GB" sz="9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5,622,808</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3.38</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2"/>
                  </a:ext>
                </a:extLst>
              </a:tr>
              <a:tr h="49509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Bangladesh(2015)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MSM:101,695 </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29,776</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Males 10+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a:t>
                      </a:r>
                      <a:r>
                        <a:rPr lang="en-US" sz="900" kern="1200" baseline="0" dirty="0">
                          <a:solidFill>
                            <a:schemeClr val="dk1"/>
                          </a:solidFill>
                          <a:latin typeface="Arial" panose="020B0604020202020204" pitchFamily="34" charset="0"/>
                          <a:ea typeface="+mn-ea"/>
                          <a:cs typeface="Arial" panose="020B0604020202020204" pitchFamily="34" charset="0"/>
                        </a:rPr>
                        <a:t> who had sex with males with consent in the last year regardless of whether they have sex with women or have a personal/social gay or bisexual identity but do not sell sex.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who sell sex to other males in exchange of money or gifts in last 3 months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43,789,365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MSM: 0.23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0.07</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3"/>
                  </a:ext>
                </a:extLst>
              </a:tr>
              <a:tr h="21589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Bhutan (2019)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1,726</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 Males 18+ </a:t>
                      </a:r>
                      <a:r>
                        <a:rPr lang="en-GB" sz="900" kern="1200" dirty="0" err="1">
                          <a:solidFill>
                            <a:schemeClr val="dk1"/>
                          </a:solidFill>
                          <a:latin typeface="Arial" panose="020B0604020202020204" pitchFamily="34" charset="0"/>
                          <a:ea typeface="+mn-ea"/>
                          <a:cs typeface="Arial" panose="020B0604020202020204" pitchFamily="34" charset="0"/>
                        </a:rPr>
                        <a:t>yrs</a:t>
                      </a:r>
                      <a:r>
                        <a:rPr lang="en-GB" sz="900" kern="1200" dirty="0">
                          <a:solidFill>
                            <a:schemeClr val="dk1"/>
                          </a:solidFill>
                          <a:latin typeface="Arial" panose="020B0604020202020204" pitchFamily="34" charset="0"/>
                          <a:ea typeface="+mn-ea"/>
                          <a:cs typeface="Arial" panose="020B0604020202020204" pitchFamily="34" charset="0"/>
                        </a:rPr>
                        <a:t> who have had anal or oral sex with another man or TG in the last 12 months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240,195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0.72</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3695403686"/>
                  </a:ext>
                </a:extLst>
              </a:tr>
              <a:tr h="33366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Cambodia(2019)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87,817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Biological males, 15 to 49 years old, who have anal sex with another male in last 12 months including those who find and meet male sex</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partners though online applications.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4,338,503</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2.02</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4"/>
                  </a:ext>
                </a:extLst>
              </a:tr>
              <a:tr h="235323">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China(2013)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3,960,000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algn="just"/>
                      <a:r>
                        <a:rPr lang="en-US" sz="900" dirty="0">
                          <a:latin typeface="Arial" panose="020B0604020202020204" pitchFamily="34" charset="0"/>
                          <a:cs typeface="Arial" panose="020B0604020202020204" pitchFamily="34" charset="0"/>
                        </a:rPr>
                        <a:t>Males 15-65 </a:t>
                      </a:r>
                      <a:r>
                        <a:rPr lang="en-US" sz="900" dirty="0" err="1">
                          <a:latin typeface="Arial" panose="020B0604020202020204" pitchFamily="34" charset="0"/>
                          <a:cs typeface="Arial" panose="020B0604020202020204" pitchFamily="34" charset="0"/>
                        </a:rPr>
                        <a:t>yrs</a:t>
                      </a:r>
                      <a:r>
                        <a:rPr lang="en-US" sz="900" dirty="0">
                          <a:latin typeface="Arial" panose="020B0604020202020204" pitchFamily="34" charset="0"/>
                          <a:cs typeface="Arial" panose="020B0604020202020204" pitchFamily="34" charset="0"/>
                        </a:rPr>
                        <a:t>;</a:t>
                      </a:r>
                      <a:r>
                        <a:rPr lang="en-US" sz="900" baseline="0" dirty="0">
                          <a:latin typeface="Arial" panose="020B0604020202020204" pitchFamily="34" charset="0"/>
                          <a:cs typeface="Arial" panose="020B0604020202020204" pitchFamily="34" charset="0"/>
                        </a:rPr>
                        <a:t> who have sex with men in recent year </a:t>
                      </a:r>
                      <a:endParaRPr lang="en-GB" sz="900" dirty="0">
                        <a:latin typeface="Arial" panose="020B0604020202020204" pitchFamily="34" charset="0"/>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397,300,323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5"/>
                  </a:ext>
                </a:extLst>
              </a:tr>
              <a:tr h="178083">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India(2009)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357,000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336,701,558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0.11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6"/>
                  </a:ext>
                </a:extLst>
              </a:tr>
              <a:tr h="315211">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Indonesia(2019)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502,986</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Males who have once, occasionally, or regularly had sex with other men, regardless of their sexual orientation (heterosexual, homosexual, or bisexual) in the past 1 year</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73,407,113</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0.69</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7"/>
                  </a:ext>
                </a:extLst>
              </a:tr>
              <a:tr h="219863">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Japan(2013)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519,721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27,870,541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1.86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8"/>
                  </a:ext>
                </a:extLst>
              </a:tr>
              <a:tr h="19287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Lao PDR</a:t>
                      </a:r>
                      <a:r>
                        <a:rPr lang="en-GB" sz="900" b="1"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18,902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 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1,945,101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0.97</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9"/>
                  </a:ext>
                </a:extLst>
              </a:tr>
              <a:tr h="278497">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Malaysia(2018)</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220,000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baseline="0" dirty="0">
                          <a:solidFill>
                            <a:schemeClr val="dk1"/>
                          </a:solidFill>
                          <a:latin typeface="Arial" panose="020B0604020202020204" pitchFamily="34" charset="0"/>
                          <a:ea typeface="+mn-ea"/>
                          <a:cs typeface="Arial" panose="020B0604020202020204" pitchFamily="34" charset="0"/>
                        </a:rPr>
                        <a:t>Males who had engaged in anal penetrative sex with men at least once</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9,173,055</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0"/>
                  </a:ext>
                </a:extLst>
              </a:tr>
              <a:tr h="19287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Mongolia(2019)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6,500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GB" sz="900" kern="1200" dirty="0">
                          <a:solidFill>
                            <a:schemeClr val="dk1"/>
                          </a:solidFill>
                          <a:latin typeface="Arial" panose="020B0604020202020204" pitchFamily="34" charset="0"/>
                          <a:ea typeface="+mn-ea"/>
                          <a:cs typeface="Arial" panose="020B0604020202020204" pitchFamily="34" charset="0"/>
                        </a:rPr>
                        <a:t>Biological males, aged 15 and over, who had anal sex with men in the last 12 months</a:t>
                      </a:r>
                      <a:endParaRPr lang="en-US"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849,537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0.77</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1"/>
                  </a:ext>
                </a:extLst>
              </a:tr>
              <a:tr h="239711">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Myanmar(2015)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252,000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Males 15+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has had anal sex with another male in the past 6 months</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13,922,158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1.81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2"/>
                  </a:ext>
                </a:extLst>
              </a:tr>
              <a:tr h="370422">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Nepal(2016)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60,333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18,287</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Males who have oral and/or anal</a:t>
                      </a:r>
                      <a:r>
                        <a:rPr lang="en-US" sz="900" kern="1200" baseline="0" dirty="0">
                          <a:solidFill>
                            <a:schemeClr val="dk1"/>
                          </a:solidFill>
                          <a:latin typeface="Arial" panose="020B0604020202020204" pitchFamily="34" charset="0"/>
                          <a:ea typeface="+mn-ea"/>
                          <a:cs typeface="Arial" panose="020B0604020202020204" pitchFamily="34" charset="0"/>
                        </a:rPr>
                        <a:t> sex with other biological males, at least once, in the past 12 months.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16+yrs; who had oral and/or anal sex with other males in the past 12 months in exchange for money or other benefits.</a:t>
                      </a:r>
                      <a:endParaRPr lang="en-GB" sz="9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5,982,377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a:t>
                      </a:r>
                      <a:r>
                        <a:rPr lang="en-US" sz="900" b="1" i="0" u="none" strike="noStrike" kern="1200" baseline="0" dirty="0">
                          <a:solidFill>
                            <a:srgbClr val="000000"/>
                          </a:solidFill>
                          <a:effectLst/>
                          <a:latin typeface="Arial" panose="020B0604020202020204" pitchFamily="34" charset="0"/>
                          <a:ea typeface="+mn-ea"/>
                          <a:cs typeface="Arial" panose="020B0604020202020204" pitchFamily="34" charset="0"/>
                        </a:rPr>
                        <a:t>1.01</a:t>
                      </a:r>
                      <a:endParaRPr lang="en-US" sz="9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0.31</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3"/>
                  </a:ext>
                </a:extLst>
              </a:tr>
              <a:tr h="53737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Pakistan(2016)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832,213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55,340 </a:t>
                      </a: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Arial" panose="020B0604020202020204" pitchFamily="34" charset="0"/>
                          <a:ea typeface="+mn-ea"/>
                          <a:cs typeface="Arial" panose="020B0604020202020204" pitchFamily="34" charset="0"/>
                        </a:rPr>
                        <a:t>MSM: </a:t>
                      </a:r>
                      <a:r>
                        <a:rPr lang="en-US" sz="900" b="0" kern="1200" dirty="0">
                          <a:solidFill>
                            <a:schemeClr val="dk1"/>
                          </a:solidFill>
                          <a:latin typeface="Arial" panose="020B0604020202020204" pitchFamily="34" charset="0"/>
                          <a:ea typeface="+mn-ea"/>
                          <a:cs typeface="Arial" panose="020B0604020202020204" pitchFamily="34" charset="0"/>
                        </a:rPr>
                        <a:t>Male 13+ </a:t>
                      </a:r>
                      <a:r>
                        <a:rPr lang="en-US" sz="900" b="0" kern="1200" dirty="0" err="1">
                          <a:solidFill>
                            <a:schemeClr val="dk1"/>
                          </a:solidFill>
                          <a:latin typeface="Arial" panose="020B0604020202020204" pitchFamily="34" charset="0"/>
                          <a:ea typeface="+mn-ea"/>
                          <a:cs typeface="Arial" panose="020B0604020202020204" pitchFamily="34" charset="0"/>
                        </a:rPr>
                        <a:t>yrs</a:t>
                      </a:r>
                      <a:r>
                        <a:rPr lang="en-US" sz="900" b="0" kern="1200" dirty="0">
                          <a:solidFill>
                            <a:schemeClr val="dk1"/>
                          </a:solidFill>
                          <a:latin typeface="Arial" panose="020B0604020202020204" pitchFamily="34" charset="0"/>
                          <a:ea typeface="+mn-ea"/>
                          <a:cs typeface="Arial" panose="020B0604020202020204" pitchFamily="34" charset="0"/>
                        </a:rPr>
                        <a:t> who has sex with other men as a matter of preference or practice, regardless of their sexual identity/orientation, and irrespective of whether or not they also have sex with women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13+yrs; who undertakes sexual activity with a man in return for money or benefits</a:t>
                      </a:r>
                      <a:endParaRPr lang="en-US" sz="9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53,596,310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1.55</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0.1</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4"/>
                  </a:ext>
                </a:extLst>
              </a:tr>
              <a:tr h="480735">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Philippines(2019)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829,300</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132,700</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Arial" panose="020B0604020202020204" pitchFamily="34" charset="0"/>
                          <a:ea typeface="+mn-ea"/>
                          <a:cs typeface="Arial" panose="020B0604020202020204" pitchFamily="34" charset="0"/>
                        </a:rPr>
                        <a:t>MSM: </a:t>
                      </a:r>
                      <a:r>
                        <a:rPr lang="en-US" sz="900" b="0" kern="1200" dirty="0">
                          <a:solidFill>
                            <a:schemeClr val="dk1"/>
                          </a:solidFill>
                          <a:latin typeface="Arial" panose="020B0604020202020204" pitchFamily="34" charset="0"/>
                          <a:ea typeface="+mn-ea"/>
                          <a:cs typeface="Arial" panose="020B0604020202020204" pitchFamily="34" charset="0"/>
                        </a:rPr>
                        <a:t>Males</a:t>
                      </a:r>
                      <a:r>
                        <a:rPr lang="en-US" sz="900" b="0" kern="1200" baseline="0" dirty="0">
                          <a:solidFill>
                            <a:schemeClr val="dk1"/>
                          </a:solidFill>
                          <a:latin typeface="Arial" panose="020B0604020202020204" pitchFamily="34" charset="0"/>
                          <a:ea typeface="+mn-ea"/>
                          <a:cs typeface="Arial" panose="020B0604020202020204" pitchFamily="34" charset="0"/>
                        </a:rPr>
                        <a:t> 15+ </a:t>
                      </a:r>
                      <a:r>
                        <a:rPr lang="en-US" sz="900" b="0" kern="1200" baseline="0" dirty="0" err="1">
                          <a:solidFill>
                            <a:schemeClr val="dk1"/>
                          </a:solidFill>
                          <a:latin typeface="Arial" panose="020B0604020202020204" pitchFamily="34" charset="0"/>
                          <a:ea typeface="+mn-ea"/>
                          <a:cs typeface="Arial" panose="020B0604020202020204" pitchFamily="34" charset="0"/>
                        </a:rPr>
                        <a:t>yrs</a:t>
                      </a:r>
                      <a:r>
                        <a:rPr lang="en-US" sz="900" b="0" kern="1200" baseline="0" dirty="0">
                          <a:solidFill>
                            <a:schemeClr val="dk1"/>
                          </a:solidFill>
                          <a:latin typeface="Arial" panose="020B0604020202020204" pitchFamily="34" charset="0"/>
                          <a:ea typeface="+mn-ea"/>
                          <a:cs typeface="Arial" panose="020B0604020202020204" pitchFamily="34" charset="0"/>
                        </a:rPr>
                        <a:t>; who had oral or anal sex with a male in the past 12 months</a:t>
                      </a:r>
                      <a:r>
                        <a:rPr lang="en-US" sz="900" kern="1200" dirty="0">
                          <a:solidFill>
                            <a:schemeClr val="dk1"/>
                          </a:solidFill>
                          <a:latin typeface="Arial" panose="020B0604020202020204" pitchFamily="34" charset="0"/>
                          <a:ea typeface="+mn-ea"/>
                          <a:cs typeface="Arial" panose="020B0604020202020204" pitchFamily="34" charset="0"/>
                        </a:rPr>
                        <a:t>.</a:t>
                      </a:r>
                      <a:r>
                        <a:rPr lang="en-US" sz="900" kern="1200" baseline="0" dirty="0">
                          <a:solidFill>
                            <a:schemeClr val="dk1"/>
                          </a:solidFill>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GB" sz="900" b="0" kern="1200" baseline="0" dirty="0">
                          <a:solidFill>
                            <a:schemeClr val="dk1"/>
                          </a:solidFill>
                          <a:latin typeface="Arial" panose="020B0604020202020204" pitchFamily="34" charset="0"/>
                          <a:ea typeface="+mn-ea"/>
                          <a:cs typeface="Arial" panose="020B0604020202020204" pitchFamily="34" charset="0"/>
                        </a:rPr>
                        <a:t>Males, 15 years or older who had oral or anal sex with a male in the past 12 months and accepted cash or kind in exchange for sex regardless of whether establishment-based or a proportion of males who have sex with males.</a:t>
                      </a:r>
                      <a:endParaRPr lang="en-US" sz="900" b="1"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28,957,687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2.86</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0.46</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5"/>
                  </a:ext>
                </a:extLst>
              </a:tr>
              <a:tr h="20529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PNG (2019)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MSM/TG 35,876</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 A</a:t>
                      </a:r>
                      <a:r>
                        <a:rPr lang="en-GB" sz="900" kern="1200" dirty="0" err="1">
                          <a:solidFill>
                            <a:schemeClr val="dk1"/>
                          </a:solidFill>
                          <a:latin typeface="Arial" panose="020B0604020202020204" pitchFamily="34" charset="0"/>
                          <a:ea typeface="+mn-ea"/>
                          <a:cs typeface="Arial" panose="020B0604020202020204" pitchFamily="34" charset="0"/>
                        </a:rPr>
                        <a:t>ny</a:t>
                      </a:r>
                      <a:r>
                        <a:rPr lang="en-GB" sz="900" kern="1200" dirty="0">
                          <a:solidFill>
                            <a:schemeClr val="dk1"/>
                          </a:solidFill>
                          <a:latin typeface="Arial" panose="020B0604020202020204" pitchFamily="34" charset="0"/>
                          <a:ea typeface="+mn-ea"/>
                          <a:cs typeface="Arial" panose="020B0604020202020204" pitchFamily="34" charset="0"/>
                        </a:rPr>
                        <a:t> person who was born biologically as a man who engaged in oral or anal sex with another man in the past six months</a:t>
                      </a:r>
                      <a:endParaRPr lang="en-US"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2,322,999</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1.54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3234367006"/>
                  </a:ext>
                </a:extLst>
              </a:tr>
              <a:tr h="20529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900" b="1" i="0" u="none" strike="noStrike" kern="1200" baseline="0" dirty="0">
                          <a:solidFill>
                            <a:srgbClr val="000000"/>
                          </a:solidFill>
                          <a:effectLst/>
                          <a:latin typeface="Arial" panose="020B0604020202020204" pitchFamily="34" charset="0"/>
                          <a:ea typeface="+mn-ea"/>
                          <a:cs typeface="Arial" panose="020B0604020202020204" pitchFamily="34" charset="0"/>
                        </a:rPr>
                        <a:t>Sri Lanka(2018)</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40,000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All men who have anal sex with other men, irrespective of sexual orientation.</a:t>
                      </a: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5,076,615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0.8</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6"/>
                  </a:ext>
                </a:extLst>
              </a:tr>
              <a:tr h="315211">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Thailand(2016)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590,700</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15,000</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 18+, anal or oral sex with male in the past 12 months. </a:t>
                      </a:r>
                      <a:r>
                        <a:rPr lang="en-US" sz="900" b="1" kern="1200" baseline="0" dirty="0">
                          <a:solidFill>
                            <a:schemeClr val="dk1"/>
                          </a:solidFill>
                          <a:latin typeface="Arial" panose="020B0604020202020204" pitchFamily="34" charset="0"/>
                          <a:ea typeface="+mn-ea"/>
                          <a:cs typeface="Arial" panose="020B0604020202020204" pitchFamily="34" charset="0"/>
                        </a:rPr>
                        <a:t>MSW:</a:t>
                      </a:r>
                      <a:r>
                        <a:rPr lang="en-US" sz="900" b="0" kern="1200" baseline="0" dirty="0">
                          <a:solidFill>
                            <a:schemeClr val="dk1"/>
                          </a:solidFill>
                          <a:latin typeface="Arial" panose="020B0604020202020204" pitchFamily="34" charset="0"/>
                          <a:ea typeface="+mn-ea"/>
                          <a:cs typeface="Arial" panose="020B0604020202020204" pitchFamily="34" charset="0"/>
                        </a:rPr>
                        <a:t> Male 18+ who exchange money or goods for sexual services either regularly or occasionally in the last 12 months</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17,568,867</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3.36</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0.09</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7"/>
                  </a:ext>
                </a:extLst>
              </a:tr>
              <a:tr h="19287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Viet Nam(2019)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 18+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have oral or anal sex with another man in the past 12 months</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59" marR="40959" marT="20477" marB="20477"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26,232,936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0.76</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solidFill>
                      <a:srgbClr val="F1E6FA"/>
                    </a:solidFill>
                  </a:tcPr>
                </a:tc>
                <a:extLst>
                  <a:ext uri="{0D108BD9-81ED-4DB2-BD59-A6C34878D82A}">
                    <a16:rowId xmlns:a16="http://schemas.microsoft.com/office/drawing/2014/main" val="10018"/>
                  </a:ext>
                </a:extLst>
              </a:tr>
            </a:tbl>
          </a:graphicData>
        </a:graphic>
      </p:graphicFrame>
      <p:sp>
        <p:nvSpPr>
          <p:cNvPr id="3" name="TextBox 2">
            <a:extLst>
              <a:ext uri="{FF2B5EF4-FFF2-40B4-BE49-F238E27FC236}">
                <a16:creationId xmlns:a16="http://schemas.microsoft.com/office/drawing/2014/main" id="{3F0242E3-8E55-491B-9472-7D38C9E2E7FE}"/>
              </a:ext>
            </a:extLst>
          </p:cNvPr>
          <p:cNvSpPr txBox="1"/>
          <p:nvPr/>
        </p:nvSpPr>
        <p:spPr>
          <a:xfrm>
            <a:off x="240691" y="6596206"/>
            <a:ext cx="11181975" cy="230749"/>
          </a:xfrm>
          <a:prstGeom prst="rect">
            <a:avLst/>
          </a:prstGeom>
          <a:noFill/>
        </p:spPr>
        <p:txBody>
          <a:bodyPr wrap="square" rtlCol="0">
            <a:spAutoFit/>
          </a:bodyPr>
          <a:lstStyle/>
          <a:p>
            <a:pPr defTabSz="914034">
              <a:defRPr/>
            </a:pPr>
            <a:r>
              <a:rPr lang="en-US" sz="900" dirty="0">
                <a:solidFill>
                  <a:prstClr val="black"/>
                </a:solidFill>
                <a:cs typeface="Arial" panose="020B0604020202020204" pitchFamily="34" charset="0"/>
              </a:rPr>
              <a:t>Source: Global AIDS Monitoring reporting  2016 to 2020, China 2013 HIV estimation, and United Nations, Department of Economic and Social Affairs, Population Division (2020). World Population Prospects 2019</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67602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11017224"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special analysis, 2021</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45831B43-ED19-4212-A4EC-51D5582AF793}"/>
              </a:ext>
            </a:extLst>
          </p:cNvPr>
          <p:cNvGrpSpPr/>
          <p:nvPr/>
        </p:nvGrpSpPr>
        <p:grpSpPr>
          <a:xfrm>
            <a:off x="3709408" y="2269345"/>
            <a:ext cx="6091979" cy="3343521"/>
            <a:chOff x="696993" y="1667331"/>
            <a:chExt cx="6094183" cy="3344731"/>
          </a:xfrm>
        </p:grpSpPr>
        <p:graphicFrame>
          <p:nvGraphicFramePr>
            <p:cNvPr id="41" name="Content Placeholder 5">
              <a:extLst>
                <a:ext uri="{FF2B5EF4-FFF2-40B4-BE49-F238E27FC236}">
                  <a16:creationId xmlns:a16="http://schemas.microsoft.com/office/drawing/2014/main" id="{F8EC9AFB-B4B7-4E98-A7C0-4AE0AC310C77}"/>
                </a:ext>
              </a:extLst>
            </p:cNvPr>
            <p:cNvGraphicFramePr>
              <a:graphicFrameLocks/>
            </p:cNvGraphicFramePr>
            <p:nvPr/>
          </p:nvGraphicFramePr>
          <p:xfrm>
            <a:off x="696993" y="1667331"/>
            <a:ext cx="6094183" cy="3344731"/>
          </p:xfrm>
          <a:graphic>
            <a:graphicData uri="http://schemas.openxmlformats.org/drawingml/2006/chart">
              <c:chart xmlns:c="http://schemas.openxmlformats.org/drawingml/2006/chart" xmlns:r="http://schemas.openxmlformats.org/officeDocument/2006/relationships" r:id="rId5"/>
            </a:graphicData>
          </a:graphic>
        </p:graphicFrame>
        <p:grpSp>
          <p:nvGrpSpPr>
            <p:cNvPr id="66" name="Group 65">
              <a:extLst>
                <a:ext uri="{FF2B5EF4-FFF2-40B4-BE49-F238E27FC236}">
                  <a16:creationId xmlns:a16="http://schemas.microsoft.com/office/drawing/2014/main" id="{2BCEB722-0CFE-44D5-83B2-7DE7076835A7}"/>
                </a:ext>
              </a:extLst>
            </p:cNvPr>
            <p:cNvGrpSpPr/>
            <p:nvPr/>
          </p:nvGrpSpPr>
          <p:grpSpPr>
            <a:xfrm>
              <a:off x="1118519" y="2338885"/>
              <a:ext cx="3751495" cy="2340343"/>
              <a:chOff x="4592404" y="1975180"/>
              <a:chExt cx="3751495" cy="2340343"/>
            </a:xfrm>
          </p:grpSpPr>
          <p:graphicFrame>
            <p:nvGraphicFramePr>
              <p:cNvPr id="67" name="Chart 66">
                <a:extLst>
                  <a:ext uri="{FF2B5EF4-FFF2-40B4-BE49-F238E27FC236}">
                    <a16:creationId xmlns:a16="http://schemas.microsoft.com/office/drawing/2014/main" id="{3C9987F1-F446-4D0C-941F-40651852A4A2}"/>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10">
                <a:extLst>
                  <a:ext uri="{FF2B5EF4-FFF2-40B4-BE49-F238E27FC236}">
                    <a16:creationId xmlns:a16="http://schemas.microsoft.com/office/drawing/2014/main" id="{FA4484F2-FDF0-48A4-A660-12EC0DC1189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94</a:t>
                </a: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t>
                </a:r>
                <a:endParaRPr kumimoji="0" lang="en-GB" sz="2799"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cxnSp>
            <p:nvCxnSpPr>
              <p:cNvPr id="71" name="Straight Connector 70">
                <a:extLst>
                  <a:ext uri="{FF2B5EF4-FFF2-40B4-BE49-F238E27FC236}">
                    <a16:creationId xmlns:a16="http://schemas.microsoft.com/office/drawing/2014/main" id="{B191A30F-842B-4DC4-BC4E-D5EE9D1E9695}"/>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8A3B783B-22D6-4F81-8DE7-A5FA3F132BD7}"/>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43605B1-52D8-44DE-8C12-26511A2B7EB1}"/>
                  </a:ext>
                </a:extLst>
              </p:cNvPr>
              <p:cNvSpPr txBox="1"/>
              <p:nvPr/>
            </p:nvSpPr>
            <p:spPr>
              <a:xfrm>
                <a:off x="5549649" y="2940544"/>
                <a:ext cx="1836000" cy="95410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of new HIV infections among key populations and their partners</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grpSp>
      </p:grpSp>
      <p:grpSp>
        <p:nvGrpSpPr>
          <p:cNvPr id="2" name="Group 1">
            <a:extLst>
              <a:ext uri="{FF2B5EF4-FFF2-40B4-BE49-F238E27FC236}">
                <a16:creationId xmlns:a16="http://schemas.microsoft.com/office/drawing/2014/main" id="{FF0096CB-A5E9-4199-BB0F-88662C8D51FA}"/>
              </a:ext>
            </a:extLst>
          </p:cNvPr>
          <p:cNvGrpSpPr/>
          <p:nvPr/>
        </p:nvGrpSpPr>
        <p:grpSpPr>
          <a:xfrm>
            <a:off x="1866073" y="5594583"/>
            <a:ext cx="9226620" cy="1043239"/>
            <a:chOff x="1864543" y="5318631"/>
            <a:chExt cx="9229958" cy="1043616"/>
          </a:xfrm>
        </p:grpSpPr>
        <p:grpSp>
          <p:nvGrpSpPr>
            <p:cNvPr id="54" name="Group 53">
              <a:extLst>
                <a:ext uri="{FF2B5EF4-FFF2-40B4-BE49-F238E27FC236}">
                  <a16:creationId xmlns:a16="http://schemas.microsoft.com/office/drawing/2014/main" id="{157C01D0-3D34-4307-BFF1-C03734A059B5}"/>
                </a:ext>
              </a:extLst>
            </p:cNvPr>
            <p:cNvGrpSpPr/>
            <p:nvPr/>
          </p:nvGrpSpPr>
          <p:grpSpPr>
            <a:xfrm>
              <a:off x="6090588" y="5331581"/>
              <a:ext cx="2626912" cy="376291"/>
              <a:chOff x="3733480" y="5341189"/>
              <a:chExt cx="2626912" cy="376291"/>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307777"/>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3284866" y="5329737"/>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who inject drugs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6090588" y="5920619"/>
              <a:ext cx="2007160" cy="307777"/>
              <a:chOff x="5691470" y="5777154"/>
              <a:chExt cx="2007160"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 of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8896034" y="5318631"/>
              <a:ext cx="2198467" cy="370359"/>
              <a:chOff x="5695627" y="5304103"/>
              <a:chExt cx="2198467" cy="370359"/>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307777"/>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864543" y="5350479"/>
              <a:ext cx="1480233" cy="307777"/>
              <a:chOff x="3733479" y="4892820"/>
              <a:chExt cx="1480233"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3284866" y="5839027"/>
              <a:ext cx="2677478" cy="523220"/>
              <a:chOff x="3733477" y="5708920"/>
              <a:chExt cx="2677478" cy="523220"/>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Clients of sex workers and partners of key populations</a:t>
                </a:r>
              </a:p>
            </p:txBody>
          </p:sp>
        </p:grpSp>
      </p:gr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063" rtl="0" eaLnBrk="1" fontAlgn="base" latinLnBrk="0" hangingPunct="1">
              <a:lnSpc>
                <a:spcPct val="90000"/>
              </a:lnSpc>
              <a:spcBef>
                <a:spcPct val="0"/>
              </a:spcBef>
              <a:spcAft>
                <a:spcPct val="0"/>
              </a:spcAft>
              <a:buClrTx/>
              <a:buSzTx/>
              <a:buFontTx/>
              <a:buNone/>
              <a:tabLst/>
              <a:defRPr/>
            </a:pP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kumimoji="0" lang="en-GB" sz="2799"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21"/>
          <p:cNvSpPr txBox="1"/>
          <p:nvPr/>
        </p:nvSpPr>
        <p:spPr>
          <a:xfrm>
            <a:off x="2664930" y="2282521"/>
            <a:ext cx="6915132" cy="338432"/>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Distribution of new HIV infections by population, 2020</a:t>
            </a:r>
          </a:p>
        </p:txBody>
      </p:sp>
    </p:spTree>
    <p:extLst>
      <p:ext uri="{BB962C8B-B14F-4D97-AF65-F5344CB8AC3E}">
        <p14:creationId xmlns:p14="http://schemas.microsoft.com/office/powerpoint/2010/main" val="6989718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87" y="1198077"/>
            <a:ext cx="11195462" cy="503817"/>
          </a:xfrm>
        </p:spPr>
        <p:txBody>
          <a:bodyPr/>
          <a:lstStyle/>
          <a:p>
            <a:r>
              <a:rPr lang="en-US" dirty="0"/>
              <a:t>HIV prevalence among MSM by region, latest available year, 2011-2020</a:t>
            </a:r>
            <a:endParaRPr lang="en-GB"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7</a:t>
            </a:fld>
            <a:endParaRPr lang="th-TH" dirty="0">
              <a:solidFill>
                <a:prstClr val="black">
                  <a:tint val="75000"/>
                </a:prstClr>
              </a:solidFill>
              <a:latin typeface="Arial"/>
              <a:cs typeface="Cordia New" panose="020B0304020202020204" pitchFamily="34" charset="-34"/>
            </a:endParaRPr>
          </a:p>
        </p:txBody>
      </p:sp>
      <p:sp>
        <p:nvSpPr>
          <p:cNvPr id="8" name="Text Box 240"/>
          <p:cNvSpPr txBox="1">
            <a:spLocks noChangeArrowheads="1"/>
          </p:cNvSpPr>
          <p:nvPr/>
        </p:nvSpPr>
        <p:spPr bwMode="auto">
          <a:xfrm>
            <a:off x="4409" y="6451556"/>
            <a:ext cx="12081657" cy="386205"/>
          </a:xfrm>
          <a:prstGeom prst="rect">
            <a:avLst/>
          </a:prstGeom>
          <a:noFill/>
          <a:ln w="9525">
            <a:noFill/>
            <a:miter lim="800000"/>
            <a:headEnd/>
            <a:tailEnd/>
          </a:ln>
        </p:spPr>
        <p:txBody>
          <a:bodyPr wrap="square" lIns="108258" tIns="54124" rIns="108258" bIns="54124">
            <a:spAutoFit/>
          </a:bodyPr>
          <a:lstStyle/>
          <a:p>
            <a:pPr defTabSz="1086090">
              <a:spcBef>
                <a:spcPct val="20000"/>
              </a:spcBef>
              <a:defRPr/>
            </a:pPr>
            <a:r>
              <a:rPr lang="en-US" sz="900" kern="0" dirty="0">
                <a:solidFill>
                  <a:sysClr val="windowText" lastClr="000000"/>
                </a:solidFill>
                <a:latin typeface="Arial"/>
                <a:ea typeface="ＭＳ Ｐゴシック" charset="-128"/>
                <a:cs typeface="Arial" pitchFamily="34" charset="0"/>
              </a:rPr>
              <a:t>Source: Prepared by  </a:t>
            </a:r>
            <a:r>
              <a:rPr lang="en-US" sz="900" kern="0" dirty="0">
                <a:solidFill>
                  <a:sysClr val="windowText" lastClr="000000"/>
                </a:solidFill>
                <a:latin typeface="Arial"/>
                <a:ea typeface="ＭＳ Ｐゴシック" charset="-128"/>
                <a:cs typeface="Arial" pitchFamily="34" charset="0"/>
                <a:hlinkClick r:id="rId3"/>
              </a:rPr>
              <a:t>www.aidsdatahub.org</a:t>
            </a:r>
            <a:r>
              <a:rPr lang="en-US" sz="900" kern="0" dirty="0">
                <a:solidFill>
                  <a:sysClr val="windowText" lastClr="000000"/>
                </a:solidFill>
                <a:latin typeface="Arial"/>
                <a:ea typeface="ＭＳ Ｐゴシック" charset="-128"/>
                <a:cs typeface="Arial" pitchFamily="34" charset="0"/>
              </a:rPr>
              <a:t> based on 1. HIV Sentinel Surveillance Surveys; 2. Integrated Biological and Behavioral Surveillance surveys;</a:t>
            </a:r>
            <a:r>
              <a:rPr lang="en-US" sz="900" dirty="0">
                <a:solidFill>
                  <a:prstClr val="black"/>
                </a:solidFill>
                <a:latin typeface="Arial"/>
              </a:rPr>
              <a:t> and 3. Bangladesh </a:t>
            </a:r>
            <a:r>
              <a:rPr lang="en-US" sz="900" dirty="0" err="1">
                <a:solidFill>
                  <a:prstClr val="black"/>
                </a:solidFill>
                <a:latin typeface="Arial"/>
              </a:rPr>
              <a:t>icddr,b</a:t>
            </a:r>
            <a:r>
              <a:rPr lang="en-US" sz="900" dirty="0">
                <a:solidFill>
                  <a:prstClr val="black"/>
                </a:solidFill>
                <a:latin typeface="Arial"/>
              </a:rPr>
              <a:t>, 2015. HIV Midline survey among MSM, MSW &amp; TG; Global AIDS Response Progress Reporting; and Global AIDS Monitoring (GAM)</a:t>
            </a:r>
            <a:endParaRPr lang="en-US" sz="900" i="1" dirty="0">
              <a:solidFill>
                <a:prstClr val="black"/>
              </a:solidFill>
              <a:latin typeface="Arial"/>
              <a:cs typeface="Arial" pitchFamily="34" charset="0"/>
            </a:endParaRPr>
          </a:p>
        </p:txBody>
      </p:sp>
      <p:graphicFrame>
        <p:nvGraphicFramePr>
          <p:cNvPr id="6" name="Chart 5">
            <a:extLst>
              <a:ext uri="{FF2B5EF4-FFF2-40B4-BE49-F238E27FC236}">
                <a16:creationId xmlns:a16="http://schemas.microsoft.com/office/drawing/2014/main" id="{00000000-0008-0000-0D00-000002000000}"/>
              </a:ext>
            </a:extLst>
          </p:cNvPr>
          <p:cNvGraphicFramePr>
            <a:graphicFrameLocks noGrp="1"/>
          </p:cNvGraphicFramePr>
          <p:nvPr/>
        </p:nvGraphicFramePr>
        <p:xfrm>
          <a:off x="946522" y="2020892"/>
          <a:ext cx="10291039" cy="421540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a:extLst>
              <a:ext uri="{FF2B5EF4-FFF2-40B4-BE49-F238E27FC236}">
                <a16:creationId xmlns:a16="http://schemas.microsoft.com/office/drawing/2014/main" id="{9766D7D9-6EBF-420D-A325-79349E7E7E55}"/>
              </a:ext>
            </a:extLst>
          </p:cNvPr>
          <p:cNvSpPr txBox="1"/>
          <p:nvPr/>
        </p:nvSpPr>
        <p:spPr>
          <a:xfrm>
            <a:off x="1084412" y="6233021"/>
            <a:ext cx="10023176" cy="218537"/>
          </a:xfrm>
          <a:prstGeom prst="rect">
            <a:avLst/>
          </a:prstGeom>
          <a:ln>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r>
              <a:rPr lang="en-US" b="1" dirty="0">
                <a:solidFill>
                  <a:prstClr val="black"/>
                </a:solidFill>
                <a:latin typeface="Arial" pitchFamily="34" charset="0"/>
                <a:cs typeface="Arial" pitchFamily="34" charset="0"/>
              </a:rPr>
              <a:t>* Kathmandu,      ** MSM and TG;       # 3 sites  - Bangkok, Chiang Mai and Phuket </a:t>
            </a:r>
            <a:endParaRPr lang="en-GB"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9383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87" y="1198077"/>
            <a:ext cx="11704833" cy="503817"/>
          </a:xfrm>
        </p:spPr>
        <p:txBody>
          <a:bodyPr/>
          <a:lstStyle/>
          <a:p>
            <a:r>
              <a:rPr lang="en-US" dirty="0"/>
              <a:t>HIV prevalence &gt; 5% among MSM in selected geographical locations, 2013-2020</a:t>
            </a:r>
            <a:endParaRPr lang="en-GB"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8</a:t>
            </a:fld>
            <a:endParaRPr lang="th-TH" dirty="0">
              <a:solidFill>
                <a:prstClr val="black">
                  <a:tint val="75000"/>
                </a:prstClr>
              </a:solidFill>
              <a:latin typeface="Arial"/>
              <a:cs typeface="Cordia New" panose="020B0304020202020204" pitchFamily="34" charset="-34"/>
            </a:endParaRPr>
          </a:p>
        </p:txBody>
      </p:sp>
      <p:sp>
        <p:nvSpPr>
          <p:cNvPr id="5" name="Text Box 240"/>
          <p:cNvSpPr txBox="1">
            <a:spLocks noChangeArrowheads="1"/>
          </p:cNvSpPr>
          <p:nvPr/>
        </p:nvSpPr>
        <p:spPr bwMode="auto">
          <a:xfrm>
            <a:off x="147644" y="6308278"/>
            <a:ext cx="11512949" cy="524655"/>
          </a:xfrm>
          <a:prstGeom prst="rect">
            <a:avLst/>
          </a:prstGeom>
          <a:noFill/>
          <a:ln w="9525">
            <a:noFill/>
            <a:miter lim="800000"/>
            <a:headEnd/>
            <a:tailEnd/>
          </a:ln>
        </p:spPr>
        <p:txBody>
          <a:bodyPr wrap="square" lIns="108258" tIns="54124" rIns="108258" bIns="54124">
            <a:spAutoFit/>
          </a:bodyPr>
          <a:lstStyle/>
          <a:p>
            <a:pPr defTabSz="1086090" fontAlgn="auto">
              <a:spcBef>
                <a:spcPct val="50000"/>
              </a:spcBef>
              <a:spcAft>
                <a:spcPts val="0"/>
              </a:spcAft>
              <a:defRPr/>
            </a:pPr>
            <a:r>
              <a:rPr lang="en-US" sz="900" kern="0" dirty="0">
                <a:solidFill>
                  <a:sysClr val="windowText" lastClr="000000"/>
                </a:solidFill>
                <a:latin typeface="Arial"/>
                <a:cs typeface="Arial" pitchFamily="34" charset="0"/>
              </a:rPr>
              <a:t>Source: Prepared by  </a:t>
            </a:r>
            <a:r>
              <a:rPr lang="en-US" sz="900" kern="0" dirty="0">
                <a:solidFill>
                  <a:sysClr val="windowText" lastClr="000000"/>
                </a:solidFill>
                <a:latin typeface="Arial"/>
                <a:cs typeface="Arial" pitchFamily="34" charset="0"/>
                <a:hlinkClick r:id="rId3"/>
              </a:rPr>
              <a:t>www.aidsdatahub.org</a:t>
            </a:r>
            <a:r>
              <a:rPr lang="en-US" sz="900" kern="0" dirty="0">
                <a:solidFill>
                  <a:sysClr val="windowText" lastClr="000000"/>
                </a:solidFill>
                <a:latin typeface="Arial"/>
                <a:cs typeface="Arial" pitchFamily="34" charset="0"/>
              </a:rPr>
              <a:t> based on Integrated Biological and Behavioral Surveillance Reports; Lan, W., et al. (2012). HIV Prevalence and Influencing Factors Analysis of Sentinel Surveillance among Men who have Sex with Men in China, 2003-2011 and </a:t>
            </a:r>
            <a:r>
              <a:rPr lang="en-US" sz="900" dirty="0">
                <a:solidFill>
                  <a:prstClr val="black"/>
                </a:solidFill>
                <a:latin typeface="Arial"/>
              </a:rPr>
              <a:t>Chengdu Center for Disease Control and Prevention. (2014). Intensifying HIV response among MSMs with city-approach in Chengdu city, China.; Global ADIS Response Progress Reporting; and Global AIDS Monitoring (GAM)</a:t>
            </a:r>
          </a:p>
        </p:txBody>
      </p:sp>
      <p:graphicFrame>
        <p:nvGraphicFramePr>
          <p:cNvPr id="6" name="Chart 5">
            <a:extLst>
              <a:ext uri="{FF2B5EF4-FFF2-40B4-BE49-F238E27FC236}">
                <a16:creationId xmlns:a16="http://schemas.microsoft.com/office/drawing/2014/main" id="{00000000-0008-0000-0C00-000002000000}"/>
              </a:ext>
            </a:extLst>
          </p:cNvPr>
          <p:cNvGraphicFramePr>
            <a:graphicFrameLocks noGrp="1"/>
          </p:cNvGraphicFramePr>
          <p:nvPr/>
        </p:nvGraphicFramePr>
        <p:xfrm>
          <a:off x="1305635" y="2141556"/>
          <a:ext cx="9580731" cy="4310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187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61" y="1372344"/>
            <a:ext cx="11195462" cy="503817"/>
          </a:xfrm>
        </p:spPr>
        <p:txBody>
          <a:bodyPr/>
          <a:lstStyle/>
          <a:p>
            <a:r>
              <a:rPr lang="en-US" dirty="0"/>
              <a:t>High and/or rising HIV prevalence among men who have sex with men in cities, 2007-2020</a:t>
            </a:r>
            <a:br>
              <a:rPr lang="en-US" dirty="0"/>
            </a:br>
            <a:endParaRPr lang="en-GB" dirty="0"/>
          </a:p>
        </p:txBody>
      </p:sp>
      <p:sp>
        <p:nvSpPr>
          <p:cNvPr id="5" name="Slide Number Placeholder 4"/>
          <p:cNvSpPr>
            <a:spLocks noGrp="1"/>
          </p:cNvSpPr>
          <p:nvPr>
            <p:ph type="sldNum" sz="quarter" idx="15"/>
          </p:nvPr>
        </p:nvSpPr>
        <p:spPr/>
        <p:txBody>
          <a:bodyPr/>
          <a:lstStyle/>
          <a:p>
            <a:pPr defTabSz="1087957">
              <a:defRPr/>
            </a:pPr>
            <a:fld id="{4B334E0E-B3E3-4A5F-A422-1FB579838C00}" type="slidenum">
              <a:rPr lang="th-TH">
                <a:solidFill>
                  <a:prstClr val="black">
                    <a:tint val="75000"/>
                  </a:prstClr>
                </a:solidFill>
                <a:latin typeface="Arial"/>
                <a:cs typeface="Cordia New" panose="020B0304020202020204" pitchFamily="34" charset="-34"/>
              </a:rPr>
              <a:pPr defTabSz="1087957">
                <a:defRPr/>
              </a:pPr>
              <a:t>9</a:t>
            </a:fld>
            <a:endParaRPr lang="th-TH">
              <a:solidFill>
                <a:prstClr val="black">
                  <a:tint val="75000"/>
                </a:prstClr>
              </a:solidFill>
              <a:latin typeface="Arial"/>
              <a:cs typeface="Cordia New" panose="020B0304020202020204" pitchFamily="34" charset="-34"/>
            </a:endParaRPr>
          </a:p>
        </p:txBody>
      </p:sp>
      <p:sp>
        <p:nvSpPr>
          <p:cNvPr id="6" name="Text Box 240"/>
          <p:cNvSpPr txBox="1">
            <a:spLocks noChangeArrowheads="1"/>
          </p:cNvSpPr>
          <p:nvPr/>
        </p:nvSpPr>
        <p:spPr bwMode="auto">
          <a:xfrm>
            <a:off x="-80049" y="6563855"/>
            <a:ext cx="12352098" cy="248297"/>
          </a:xfrm>
          <a:prstGeom prst="rect">
            <a:avLst/>
          </a:prstGeom>
          <a:noFill/>
          <a:ln w="9525">
            <a:noFill/>
            <a:miter lim="800000"/>
            <a:headEnd/>
            <a:tailEnd/>
          </a:ln>
        </p:spPr>
        <p:txBody>
          <a:bodyPr wrap="square" lIns="108786" tIns="54392" rIns="108786" bIns="54392">
            <a:spAutoFit/>
          </a:bodyPr>
          <a:lstStyle/>
          <a:p>
            <a:pPr defTabSz="1087957" fontAlgn="auto">
              <a:spcBef>
                <a:spcPct val="50000"/>
              </a:spcBef>
              <a:spcAft>
                <a:spcPts val="0"/>
              </a:spcAft>
              <a:defRPr/>
            </a:pPr>
            <a:r>
              <a:rPr lang="en-US" sz="900" kern="0" dirty="0">
                <a:solidFill>
                  <a:sysClr val="windowText" lastClr="000000"/>
                </a:solidFill>
                <a:latin typeface="Arial"/>
                <a:cs typeface="Arial" pitchFamily="34" charset="0"/>
              </a:rPr>
              <a:t>Source: Prepared by </a:t>
            </a:r>
            <a:r>
              <a:rPr lang="en-US" sz="900" kern="0" dirty="0">
                <a:solidFill>
                  <a:sysClr val="windowText" lastClr="000000"/>
                </a:solidFill>
                <a:latin typeface="Arial"/>
                <a:cs typeface="Arial" pitchFamily="34" charset="0"/>
                <a:hlinkClick r:id="rId3"/>
              </a:rPr>
              <a:t>www.aidsdatahub.org</a:t>
            </a:r>
            <a:r>
              <a:rPr lang="en-US" sz="900" kern="0" dirty="0">
                <a:solidFill>
                  <a:sysClr val="windowText" lastClr="000000"/>
                </a:solidFill>
                <a:latin typeface="Arial"/>
                <a:cs typeface="Arial" pitchFamily="34" charset="0"/>
              </a:rPr>
              <a:t> based on HIV Sentinel Surveillance Surveys and Integrated Biological and Behavioral Surveillance Surveys; GARPR Reporting and Global AIDS Monitoring</a:t>
            </a:r>
          </a:p>
        </p:txBody>
      </p:sp>
      <p:graphicFrame>
        <p:nvGraphicFramePr>
          <p:cNvPr id="7" name="Chart 6">
            <a:extLst>
              <a:ext uri="{FF2B5EF4-FFF2-40B4-BE49-F238E27FC236}">
                <a16:creationId xmlns:a16="http://schemas.microsoft.com/office/drawing/2014/main" id="{55D570D1-7EAE-4AF5-93D3-29C5B36DEB93}"/>
              </a:ext>
            </a:extLst>
          </p:cNvPr>
          <p:cNvGraphicFramePr>
            <a:graphicFrameLocks/>
          </p:cNvGraphicFramePr>
          <p:nvPr/>
        </p:nvGraphicFramePr>
        <p:xfrm>
          <a:off x="611583" y="2349130"/>
          <a:ext cx="10451819" cy="40280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0264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7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31108</TotalTime>
  <Words>2844</Words>
  <Application>Microsoft Office PowerPoint</Application>
  <PresentationFormat>Widescreen</PresentationFormat>
  <Paragraphs>364</Paragraphs>
  <Slides>33</Slides>
  <Notes>20</Notes>
  <HiddenSlides>0</HiddenSlides>
  <MMClips>0</MMClips>
  <ScaleCrop>false</ScaleCrop>
  <HeadingPairs>
    <vt:vector size="6" baseType="variant">
      <vt:variant>
        <vt:lpstr>Fonts Used</vt:lpstr>
      </vt:variant>
      <vt:variant>
        <vt:i4>2</vt:i4>
      </vt:variant>
      <vt:variant>
        <vt:lpstr>Theme</vt:lpstr>
      </vt:variant>
      <vt:variant>
        <vt:i4>23</vt:i4>
      </vt:variant>
      <vt:variant>
        <vt:lpstr>Slide Titles</vt:lpstr>
      </vt:variant>
      <vt:variant>
        <vt:i4>33</vt:i4>
      </vt:variant>
    </vt:vector>
  </HeadingPairs>
  <TitlesOfParts>
    <vt:vector size="58" baseType="lpstr">
      <vt:lpstr>Arial</vt:lpstr>
      <vt:lpstr>Calibri</vt:lpstr>
      <vt:lpstr>1_Cover Design</vt:lpstr>
      <vt:lpstr>Layout</vt:lpstr>
      <vt:lpstr>Layout with Latest!</vt:lpstr>
      <vt:lpstr>2_Cover Design</vt:lpstr>
      <vt:lpstr>3_Cover Design</vt:lpstr>
      <vt:lpstr>1_Layout</vt:lpstr>
      <vt:lpstr>2_Layout</vt:lpstr>
      <vt:lpstr>7_Layout</vt:lpstr>
      <vt:lpstr>5_Layout</vt:lpstr>
      <vt:lpstr>3_Layout with Latest!</vt:lpstr>
      <vt:lpstr>6_Layout</vt:lpstr>
      <vt:lpstr>8_Layout</vt:lpstr>
      <vt:lpstr>1_Office Theme</vt:lpstr>
      <vt:lpstr>68_Layout</vt:lpstr>
      <vt:lpstr>69_Layout</vt:lpstr>
      <vt:lpstr>70_Layout</vt:lpstr>
      <vt:lpstr>71_Layout</vt:lpstr>
      <vt:lpstr>13_Layout</vt:lpstr>
      <vt:lpstr>16_Layout</vt:lpstr>
      <vt:lpstr>63_Layout</vt:lpstr>
      <vt:lpstr>65_Layout</vt:lpstr>
      <vt:lpstr>72_Layout</vt:lpstr>
      <vt:lpstr>73_Layout</vt:lpstr>
      <vt:lpstr>Men who have sex with men</vt:lpstr>
      <vt:lpstr>CONTENT</vt:lpstr>
      <vt:lpstr>Population size estimates  </vt:lpstr>
      <vt:lpstr>Men who have sex with men (MSM) population size estimates</vt:lpstr>
      <vt:lpstr>HIV prevalence and  epidemiology</vt:lpstr>
      <vt:lpstr>PowerPoint Presentation</vt:lpstr>
      <vt:lpstr>HIV prevalence among MSM by region, latest available year, 2011-2020</vt:lpstr>
      <vt:lpstr>HIV prevalence &gt; 5% among MSM in selected geographical locations, 2013-2020</vt:lpstr>
      <vt:lpstr>High and/or rising HIV prevalence among men who have sex with men in cities, 2007-2020 </vt:lpstr>
      <vt:lpstr>Active syphilis prevalence among men who have sex with men, latest available data, 2015-2020</vt:lpstr>
      <vt:lpstr>Risk behaviors  </vt:lpstr>
      <vt:lpstr>Proportion of MSM who reported condom use at last anal sex with male partner, 2014-2020</vt:lpstr>
      <vt:lpstr>Prevention gap: consistent condom use is less than 60% in many countries where data is available </vt:lpstr>
      <vt:lpstr>Proportion of MSM who reported condom use at last anal sex and consistent use, countries where data is available, 2015-2020 </vt:lpstr>
      <vt:lpstr>Proportion of surveyed MSM who sold sex to men, 2011-2018</vt:lpstr>
      <vt:lpstr>Proportion of MSM who reported buying sex from male and female, 2011-2016</vt:lpstr>
      <vt:lpstr>Proportion of MSM who reported consistent condom with male commercial partners in the last month, 2012 - 2019</vt:lpstr>
      <vt:lpstr>Proportion of MSM who reported consistent condom use with non-commercial or casual partners, 2010-2019</vt:lpstr>
      <vt:lpstr>Proportion of MSM who had sex with female partners in the last year, 2010 - 2019</vt:lpstr>
      <vt:lpstr>Overlapping risk behaviors: Proportion of MSM who reported injecting drugs, 2012-2019</vt:lpstr>
      <vt:lpstr>Prevailing stigma, discrimination and violence against MSM</vt:lpstr>
      <vt:lpstr>Proportion of MSM who reported being raped/forced to have sex in the last 12 months, 2010-2017</vt:lpstr>
      <vt:lpstr>Vulnerability and HIV knowledge</vt:lpstr>
      <vt:lpstr>Proportion of MSM with comprehensive HIV knowledge, countries where data is available, 2012-2019 </vt:lpstr>
      <vt:lpstr>HIV expenditure</vt:lpstr>
      <vt:lpstr>Key populations account for 98% of new HIV infections in Asia and the Pacific countries but less than half was spent for key populations HIV prevention programme </vt:lpstr>
      <vt:lpstr>Prevention spending on key populations is heavily dependent on international financing sources  </vt:lpstr>
      <vt:lpstr>National response </vt:lpstr>
      <vt:lpstr>HIV testing coverage among men who have sex with men,  2014 - 2020</vt:lpstr>
      <vt:lpstr>Proportion of MSM reached with HIV prevention programmes, 2015-2020</vt:lpstr>
      <vt:lpstr>Criminalisation of  same-sex sexual activities between consenting adult males in South-East Asia and the Oceania countries, 2014-2019</vt:lpstr>
      <vt:lpstr>Criminalisation of  same-sex sexual activities between consenting adult males in South Asia and East Asia countries, 2014-2019</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dfsdfsdf</dc:title>
  <dc:creator>HomeUser</dc:creator>
  <cp:lastModifiedBy>BOONYATHAROKUL, Earn</cp:lastModifiedBy>
  <cp:revision>1585</cp:revision>
  <cp:lastPrinted>2013-10-08T12:32:14Z</cp:lastPrinted>
  <dcterms:created xsi:type="dcterms:W3CDTF">2010-11-08T08:31:49Z</dcterms:created>
  <dcterms:modified xsi:type="dcterms:W3CDTF">2022-02-11T01:52:03Z</dcterms:modified>
</cp:coreProperties>
</file>