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4.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7.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notesSlides/notesSlide8.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notesSlides/notesSlide9.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notesSlides/notesSlide11.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notesSlides/notesSlide12.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notesSlides/notesSlide13.xml" ContentType="application/vnd.openxmlformats-officedocument.presentationml.notesSl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20.xml" ContentType="application/vnd.openxmlformats-officedocument.drawingml.chart+xml"/>
  <Override PartName="/ppt/theme/themeOverride20.xml" ContentType="application/vnd.openxmlformats-officedocument.themeOverride+xml"/>
  <Override PartName="/ppt/notesSlides/notesSlide15.xml" ContentType="application/vnd.openxmlformats-officedocument.presentationml.notesSlide+xml"/>
  <Override PartName="/ppt/charts/chart21.xml" ContentType="application/vnd.openxmlformats-officedocument.drawingml.chart+xml"/>
  <Override PartName="/ppt/theme/themeOverride21.xml" ContentType="application/vnd.openxmlformats-officedocument.themeOverride+xml"/>
  <Override PartName="/ppt/notesSlides/notesSlide16.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notesSlides/notesSlide17.xml" ContentType="application/vnd.openxmlformats-officedocument.presentationml.notesSlide+xml"/>
  <Override PartName="/ppt/charts/chart26.xml" ContentType="application/vnd.openxmlformats-officedocument.drawingml.chart+xml"/>
  <Override PartName="/ppt/theme/themeOverride26.xml" ContentType="application/vnd.openxmlformats-officedocument.themeOverride+xml"/>
  <Override PartName="/ppt/notesSlides/notesSlide18.xml" ContentType="application/vnd.openxmlformats-officedocument.presentationml.notesSl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drawings/drawing3.xml" ContentType="application/vnd.openxmlformats-officedocument.drawingml.chartshapes+xml"/>
  <Override PartName="/ppt/charts/chart31.xml" ContentType="application/vnd.openxmlformats-officedocument.drawingml.chart+xml"/>
  <Override PartName="/ppt/theme/themeOverride31.xml" ContentType="application/vnd.openxmlformats-officedocument.themeOverride+xml"/>
  <Override PartName="/ppt/drawings/drawing4.xml" ContentType="application/vnd.openxmlformats-officedocument.drawingml.chartshapes+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3.xml" ContentType="application/vnd.openxmlformats-officedocument.themeOverride+xml"/>
  <Override PartName="/ppt/theme/themeOverride34.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1" r:id="rId3"/>
    <p:sldMasterId id="2147483708" r:id="rId4"/>
    <p:sldMasterId id="2147483771" r:id="rId5"/>
    <p:sldMasterId id="2147483798" r:id="rId6"/>
    <p:sldMasterId id="2147483853" r:id="rId7"/>
    <p:sldMasterId id="2147483862" r:id="rId8"/>
    <p:sldMasterId id="2147483871" r:id="rId9"/>
    <p:sldMasterId id="2147483880" r:id="rId10"/>
    <p:sldMasterId id="2147483889" r:id="rId11"/>
    <p:sldMasterId id="2147483898" r:id="rId12"/>
    <p:sldMasterId id="2147483907" r:id="rId13"/>
    <p:sldMasterId id="2147483916" r:id="rId14"/>
    <p:sldMasterId id="2147483925" r:id="rId15"/>
    <p:sldMasterId id="2147483934" r:id="rId16"/>
    <p:sldMasterId id="2147483943" r:id="rId17"/>
  </p:sldMasterIdLst>
  <p:notesMasterIdLst>
    <p:notesMasterId r:id="rId59"/>
  </p:notesMasterIdLst>
  <p:sldIdLst>
    <p:sldId id="257" r:id="rId18"/>
    <p:sldId id="314" r:id="rId19"/>
    <p:sldId id="356" r:id="rId20"/>
    <p:sldId id="258" r:id="rId21"/>
    <p:sldId id="2995" r:id="rId22"/>
    <p:sldId id="319" r:id="rId23"/>
    <p:sldId id="361" r:id="rId24"/>
    <p:sldId id="590" r:id="rId25"/>
    <p:sldId id="309" r:id="rId26"/>
    <p:sldId id="335" r:id="rId27"/>
    <p:sldId id="348" r:id="rId28"/>
    <p:sldId id="310" r:id="rId29"/>
    <p:sldId id="332" r:id="rId30"/>
    <p:sldId id="259" r:id="rId31"/>
    <p:sldId id="272" r:id="rId32"/>
    <p:sldId id="350" r:id="rId33"/>
    <p:sldId id="281" r:id="rId34"/>
    <p:sldId id="282" r:id="rId35"/>
    <p:sldId id="260" r:id="rId36"/>
    <p:sldId id="316" r:id="rId37"/>
    <p:sldId id="320" r:id="rId38"/>
    <p:sldId id="261" r:id="rId39"/>
    <p:sldId id="349" r:id="rId40"/>
    <p:sldId id="2994" r:id="rId41"/>
    <p:sldId id="296" r:id="rId42"/>
    <p:sldId id="269" r:id="rId43"/>
    <p:sldId id="340" r:id="rId44"/>
    <p:sldId id="346" r:id="rId45"/>
    <p:sldId id="345" r:id="rId46"/>
    <p:sldId id="262" r:id="rId47"/>
    <p:sldId id="297" r:id="rId48"/>
    <p:sldId id="336" r:id="rId49"/>
    <p:sldId id="644" r:id="rId50"/>
    <p:sldId id="341" r:id="rId51"/>
    <p:sldId id="324" r:id="rId52"/>
    <p:sldId id="2996" r:id="rId53"/>
    <p:sldId id="2997" r:id="rId54"/>
    <p:sldId id="325" r:id="rId55"/>
    <p:sldId id="342" r:id="rId56"/>
    <p:sldId id="2993" r:id="rId57"/>
    <p:sldId id="327" r:id="rId58"/>
  </p:sldIdLst>
  <p:sldSz cx="12192000" cy="6858000"/>
  <p:notesSz cx="6858000" cy="9144000"/>
  <p:defaultTextStyle>
    <a:defPPr>
      <a:defRPr lang="en-US"/>
    </a:defPPr>
    <a:lvl1pPr marL="0" algn="l" defTabSz="911489" rtl="0" eaLnBrk="1" latinLnBrk="0" hangingPunct="1">
      <a:defRPr sz="1800" kern="1200">
        <a:solidFill>
          <a:schemeClr val="tx1"/>
        </a:solidFill>
        <a:latin typeface="+mn-lt"/>
        <a:ea typeface="+mn-ea"/>
        <a:cs typeface="+mn-cs"/>
      </a:defRPr>
    </a:lvl1pPr>
    <a:lvl2pPr marL="455747" algn="l" defTabSz="911489" rtl="0" eaLnBrk="1" latinLnBrk="0" hangingPunct="1">
      <a:defRPr sz="1800" kern="1200">
        <a:solidFill>
          <a:schemeClr val="tx1"/>
        </a:solidFill>
        <a:latin typeface="+mn-lt"/>
        <a:ea typeface="+mn-ea"/>
        <a:cs typeface="+mn-cs"/>
      </a:defRPr>
    </a:lvl2pPr>
    <a:lvl3pPr marL="911489" algn="l" defTabSz="911489" rtl="0" eaLnBrk="1" latinLnBrk="0" hangingPunct="1">
      <a:defRPr sz="1800" kern="1200">
        <a:solidFill>
          <a:schemeClr val="tx1"/>
        </a:solidFill>
        <a:latin typeface="+mn-lt"/>
        <a:ea typeface="+mn-ea"/>
        <a:cs typeface="+mn-cs"/>
      </a:defRPr>
    </a:lvl3pPr>
    <a:lvl4pPr marL="1367234" algn="l" defTabSz="911489" rtl="0" eaLnBrk="1" latinLnBrk="0" hangingPunct="1">
      <a:defRPr sz="1800" kern="1200">
        <a:solidFill>
          <a:schemeClr val="tx1"/>
        </a:solidFill>
        <a:latin typeface="+mn-lt"/>
        <a:ea typeface="+mn-ea"/>
        <a:cs typeface="+mn-cs"/>
      </a:defRPr>
    </a:lvl4pPr>
    <a:lvl5pPr marL="1822954" algn="l" defTabSz="911489" rtl="0" eaLnBrk="1" latinLnBrk="0" hangingPunct="1">
      <a:defRPr sz="1800" kern="1200">
        <a:solidFill>
          <a:schemeClr val="tx1"/>
        </a:solidFill>
        <a:latin typeface="+mn-lt"/>
        <a:ea typeface="+mn-ea"/>
        <a:cs typeface="+mn-cs"/>
      </a:defRPr>
    </a:lvl5pPr>
    <a:lvl6pPr marL="2278715" algn="l" defTabSz="911489" rtl="0" eaLnBrk="1" latinLnBrk="0" hangingPunct="1">
      <a:defRPr sz="1800" kern="1200">
        <a:solidFill>
          <a:schemeClr val="tx1"/>
        </a:solidFill>
        <a:latin typeface="+mn-lt"/>
        <a:ea typeface="+mn-ea"/>
        <a:cs typeface="+mn-cs"/>
      </a:defRPr>
    </a:lvl6pPr>
    <a:lvl7pPr marL="2734470" algn="l" defTabSz="911489" rtl="0" eaLnBrk="1" latinLnBrk="0" hangingPunct="1">
      <a:defRPr sz="1800" kern="1200">
        <a:solidFill>
          <a:schemeClr val="tx1"/>
        </a:solidFill>
        <a:latin typeface="+mn-lt"/>
        <a:ea typeface="+mn-ea"/>
        <a:cs typeface="+mn-cs"/>
      </a:defRPr>
    </a:lvl7pPr>
    <a:lvl8pPr marL="3190198" algn="l" defTabSz="911489" rtl="0" eaLnBrk="1" latinLnBrk="0" hangingPunct="1">
      <a:defRPr sz="1800" kern="1200">
        <a:solidFill>
          <a:schemeClr val="tx1"/>
        </a:solidFill>
        <a:latin typeface="+mn-lt"/>
        <a:ea typeface="+mn-ea"/>
        <a:cs typeface="+mn-cs"/>
      </a:defRPr>
    </a:lvl8pPr>
    <a:lvl9pPr marL="3645916" algn="l" defTabSz="9114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 Ye Yu" initials="SYY" lastIdx="1" clrIdx="0">
    <p:extLst>
      <p:ext uri="{19B8F6BF-5375-455C-9EA6-DF929625EA0E}">
        <p15:presenceInfo xmlns:p15="http://schemas.microsoft.com/office/powerpoint/2012/main" userId="S::ShweY@unaids.org::97bc7b35-dfe9-4118-8135-edd0bd6134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78E1E"/>
    <a:srgbClr val="EC008C"/>
    <a:srgbClr val="E31837"/>
    <a:srgbClr val="88C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9339" autoAdjust="0"/>
  </p:normalViewPr>
  <p:slideViewPr>
    <p:cSldViewPr>
      <p:cViewPr varScale="1">
        <p:scale>
          <a:sx n="102" d="100"/>
          <a:sy n="102" d="100"/>
        </p:scale>
        <p:origin x="918" y="96"/>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notesMaster" Target="notesMasters/notes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https://unaids-my.sharepoint.com/personal/rwodzid_unaids_org/Documents/4.%20Presentations/Country%20snapshorts/2021/Country%20Card%202021_Data%20files_rv5_09Sept2021.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https://unaids-my.sharepoint.com/personal/rwodzid_unaids_org/Documents/4.%20Presentations/Country%20snapshorts/2021/Country%20Card%202021_Data%20files_rv5_09Sept2021.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4.xlsx"/><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5.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7.xlsx"/></Relationships>
</file>

<file path=ppt/charts/_rels/chart4.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F:\!%20My%20Data\!%20YEYU_WORKSHOP\@%20Country%20Cards_2018\COUNTRY%20CARD_Design%20template_V%202018%20July%2018.xlsb.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PLHIV_NI_Deaths!$D$446</c:f>
              <c:strCache>
                <c:ptCount val="1"/>
                <c:pt idx="0">
                  <c:v> PLHIV </c:v>
                </c:pt>
              </c:strCache>
            </c:strRef>
          </c:tx>
          <c:spPr>
            <a:ln w="38100">
              <a:solidFill>
                <a:srgbClr val="63CDF6"/>
              </a:solidFill>
            </a:ln>
          </c:spPr>
          <c:marker>
            <c:symbol val="none"/>
          </c:marker>
          <c:dLbls>
            <c:dLbl>
              <c:idx val="31"/>
              <c:tx>
                <c:rich>
                  <a:bodyPr/>
                  <a:lstStyle/>
                  <a:p>
                    <a:r>
                      <a:rPr lang="en-US" dirty="0"/>
                      <a:t>&lt;1000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31C-4BEC-9E38-099FA01CFEBD}"/>
                </c:ext>
              </c:extLst>
            </c:dLbl>
            <c:spPr>
              <a:noFill/>
              <a:ln>
                <a:noFill/>
              </a:ln>
              <a:effectLst/>
            </c:spPr>
            <c:txPr>
              <a:bodyPr wrap="square" lIns="38100" tIns="19050" rIns="38100" bIns="19050" anchor="ctr">
                <a:spAutoFit/>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PLHIV_NI_Deaths!$C$447:$C$478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PLHIV_NI_Deaths!$D$447:$D$478</c:f>
              <c:numCache>
                <c:formatCode>_-* #,##0_-;\-* #,##0_-;_-* "-"??_-;_-@_-</c:formatCode>
                <c:ptCount val="32"/>
                <c:pt idx="0">
                  <c:v>1</c:v>
                </c:pt>
                <c:pt idx="1">
                  <c:v>1</c:v>
                </c:pt>
                <c:pt idx="2">
                  <c:v>2</c:v>
                </c:pt>
                <c:pt idx="3">
                  <c:v>4</c:v>
                </c:pt>
                <c:pt idx="4">
                  <c:v>5</c:v>
                </c:pt>
                <c:pt idx="5">
                  <c:v>7</c:v>
                </c:pt>
                <c:pt idx="6">
                  <c:v>10</c:v>
                </c:pt>
                <c:pt idx="7">
                  <c:v>14</c:v>
                </c:pt>
                <c:pt idx="8">
                  <c:v>20</c:v>
                </c:pt>
                <c:pt idx="9">
                  <c:v>29</c:v>
                </c:pt>
                <c:pt idx="10">
                  <c:v>41</c:v>
                </c:pt>
                <c:pt idx="11">
                  <c:v>60</c:v>
                </c:pt>
                <c:pt idx="12">
                  <c:v>87</c:v>
                </c:pt>
                <c:pt idx="13">
                  <c:v>121</c:v>
                </c:pt>
                <c:pt idx="14">
                  <c:v>169</c:v>
                </c:pt>
                <c:pt idx="15">
                  <c:v>214</c:v>
                </c:pt>
                <c:pt idx="16">
                  <c:v>251</c:v>
                </c:pt>
                <c:pt idx="17">
                  <c:v>281</c:v>
                </c:pt>
                <c:pt idx="18">
                  <c:v>312</c:v>
                </c:pt>
                <c:pt idx="19">
                  <c:v>343</c:v>
                </c:pt>
                <c:pt idx="20">
                  <c:v>374</c:v>
                </c:pt>
                <c:pt idx="21">
                  <c:v>407</c:v>
                </c:pt>
                <c:pt idx="22">
                  <c:v>438</c:v>
                </c:pt>
                <c:pt idx="23">
                  <c:v>468</c:v>
                </c:pt>
                <c:pt idx="24">
                  <c:v>497</c:v>
                </c:pt>
                <c:pt idx="25">
                  <c:v>520</c:v>
                </c:pt>
                <c:pt idx="26">
                  <c:v>540</c:v>
                </c:pt>
                <c:pt idx="27">
                  <c:v>560</c:v>
                </c:pt>
                <c:pt idx="28">
                  <c:v>578</c:v>
                </c:pt>
                <c:pt idx="29">
                  <c:v>591</c:v>
                </c:pt>
                <c:pt idx="30">
                  <c:v>609</c:v>
                </c:pt>
                <c:pt idx="31">
                  <c:v>626</c:v>
                </c:pt>
              </c:numCache>
            </c:numRef>
          </c:val>
          <c:smooth val="0"/>
          <c:extLst>
            <c:ext xmlns:c16="http://schemas.microsoft.com/office/drawing/2014/chart" uri="{C3380CC4-5D6E-409C-BE32-E72D297353CC}">
              <c16:uniqueId val="{00000001-B31C-4BEC-9E38-099FA01CFEBD}"/>
            </c:ext>
          </c:extLst>
        </c:ser>
        <c:ser>
          <c:idx val="1"/>
          <c:order val="1"/>
          <c:tx>
            <c:strRef>
              <c:f>PLHIV_NI_Deaths!$E$446</c:f>
              <c:strCache>
                <c:ptCount val="1"/>
                <c:pt idx="0">
                  <c:v> PLHIV Lower bound </c:v>
                </c:pt>
              </c:strCache>
            </c:strRef>
          </c:tx>
          <c:spPr>
            <a:ln w="22225">
              <a:solidFill>
                <a:srgbClr val="63CDF6"/>
              </a:solidFill>
              <a:prstDash val="sysDot"/>
            </a:ln>
          </c:spPr>
          <c:marker>
            <c:symbol val="none"/>
          </c:marker>
          <c:cat>
            <c:numRef>
              <c:f>PLHIV_NI_Deaths!$C$447:$C$478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PLHIV_NI_Deaths!$E$447:$E$478</c:f>
              <c:numCache>
                <c:formatCode>_-* #,##0_-;\-* #,##0_-;_-* "-"??_-;_-@_-</c:formatCode>
                <c:ptCount val="32"/>
                <c:pt idx="0">
                  <c:v>0.82303000000000004</c:v>
                </c:pt>
                <c:pt idx="1">
                  <c:v>1</c:v>
                </c:pt>
                <c:pt idx="2">
                  <c:v>1</c:v>
                </c:pt>
                <c:pt idx="3">
                  <c:v>3</c:v>
                </c:pt>
                <c:pt idx="4">
                  <c:v>4</c:v>
                </c:pt>
                <c:pt idx="5">
                  <c:v>6</c:v>
                </c:pt>
                <c:pt idx="6">
                  <c:v>9</c:v>
                </c:pt>
                <c:pt idx="7">
                  <c:v>12</c:v>
                </c:pt>
                <c:pt idx="8">
                  <c:v>17</c:v>
                </c:pt>
                <c:pt idx="9">
                  <c:v>24</c:v>
                </c:pt>
                <c:pt idx="10">
                  <c:v>35</c:v>
                </c:pt>
                <c:pt idx="11">
                  <c:v>51</c:v>
                </c:pt>
                <c:pt idx="12">
                  <c:v>74</c:v>
                </c:pt>
                <c:pt idx="13">
                  <c:v>104</c:v>
                </c:pt>
                <c:pt idx="14">
                  <c:v>144</c:v>
                </c:pt>
                <c:pt idx="15">
                  <c:v>185</c:v>
                </c:pt>
                <c:pt idx="16">
                  <c:v>218</c:v>
                </c:pt>
                <c:pt idx="17">
                  <c:v>244</c:v>
                </c:pt>
                <c:pt idx="18">
                  <c:v>272</c:v>
                </c:pt>
                <c:pt idx="19">
                  <c:v>299</c:v>
                </c:pt>
                <c:pt idx="20">
                  <c:v>327</c:v>
                </c:pt>
                <c:pt idx="21">
                  <c:v>355</c:v>
                </c:pt>
                <c:pt idx="22">
                  <c:v>382</c:v>
                </c:pt>
                <c:pt idx="23">
                  <c:v>409</c:v>
                </c:pt>
                <c:pt idx="24">
                  <c:v>435</c:v>
                </c:pt>
                <c:pt idx="25">
                  <c:v>457</c:v>
                </c:pt>
                <c:pt idx="26">
                  <c:v>475</c:v>
                </c:pt>
                <c:pt idx="27">
                  <c:v>495</c:v>
                </c:pt>
                <c:pt idx="28">
                  <c:v>513</c:v>
                </c:pt>
                <c:pt idx="29">
                  <c:v>526</c:v>
                </c:pt>
                <c:pt idx="30">
                  <c:v>544</c:v>
                </c:pt>
                <c:pt idx="31">
                  <c:v>560</c:v>
                </c:pt>
              </c:numCache>
            </c:numRef>
          </c:val>
          <c:smooth val="0"/>
          <c:extLst>
            <c:ext xmlns:c16="http://schemas.microsoft.com/office/drawing/2014/chart" uri="{C3380CC4-5D6E-409C-BE32-E72D297353CC}">
              <c16:uniqueId val="{00000002-B31C-4BEC-9E38-099FA01CFEBD}"/>
            </c:ext>
          </c:extLst>
        </c:ser>
        <c:ser>
          <c:idx val="2"/>
          <c:order val="2"/>
          <c:tx>
            <c:strRef>
              <c:f>PLHIV_NI_Deaths!$F$446</c:f>
              <c:strCache>
                <c:ptCount val="1"/>
                <c:pt idx="0">
                  <c:v> PLHIV Upper bound </c:v>
                </c:pt>
              </c:strCache>
            </c:strRef>
          </c:tx>
          <c:spPr>
            <a:ln w="22225">
              <a:solidFill>
                <a:srgbClr val="63CDF6"/>
              </a:solidFill>
              <a:prstDash val="sysDot"/>
            </a:ln>
          </c:spPr>
          <c:marker>
            <c:symbol val="none"/>
          </c:marker>
          <c:cat>
            <c:numRef>
              <c:f>PLHIV_NI_Deaths!$C$447:$C$478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PLHIV_NI_Deaths!$F$447:$F$478</c:f>
              <c:numCache>
                <c:formatCode>_-* #,##0_-;\-* #,##0_-;_-* "-"??_-;_-@_-</c:formatCode>
                <c:ptCount val="32"/>
                <c:pt idx="0">
                  <c:v>1</c:v>
                </c:pt>
                <c:pt idx="1">
                  <c:v>1</c:v>
                </c:pt>
                <c:pt idx="2">
                  <c:v>2</c:v>
                </c:pt>
                <c:pt idx="3">
                  <c:v>4</c:v>
                </c:pt>
                <c:pt idx="4">
                  <c:v>6</c:v>
                </c:pt>
                <c:pt idx="5">
                  <c:v>8</c:v>
                </c:pt>
                <c:pt idx="6">
                  <c:v>12</c:v>
                </c:pt>
                <c:pt idx="7">
                  <c:v>16</c:v>
                </c:pt>
                <c:pt idx="8">
                  <c:v>23</c:v>
                </c:pt>
                <c:pt idx="9">
                  <c:v>33</c:v>
                </c:pt>
                <c:pt idx="10">
                  <c:v>48</c:v>
                </c:pt>
                <c:pt idx="11">
                  <c:v>69</c:v>
                </c:pt>
                <c:pt idx="12">
                  <c:v>100</c:v>
                </c:pt>
                <c:pt idx="13">
                  <c:v>140</c:v>
                </c:pt>
                <c:pt idx="14">
                  <c:v>194</c:v>
                </c:pt>
                <c:pt idx="15">
                  <c:v>246</c:v>
                </c:pt>
                <c:pt idx="16">
                  <c:v>286</c:v>
                </c:pt>
                <c:pt idx="17">
                  <c:v>319</c:v>
                </c:pt>
                <c:pt idx="18">
                  <c:v>353</c:v>
                </c:pt>
                <c:pt idx="19">
                  <c:v>385</c:v>
                </c:pt>
                <c:pt idx="20">
                  <c:v>419</c:v>
                </c:pt>
                <c:pt idx="21">
                  <c:v>454</c:v>
                </c:pt>
                <c:pt idx="22">
                  <c:v>487</c:v>
                </c:pt>
                <c:pt idx="23">
                  <c:v>519</c:v>
                </c:pt>
                <c:pt idx="24">
                  <c:v>550</c:v>
                </c:pt>
                <c:pt idx="25">
                  <c:v>577</c:v>
                </c:pt>
                <c:pt idx="26">
                  <c:v>598</c:v>
                </c:pt>
                <c:pt idx="27">
                  <c:v>619</c:v>
                </c:pt>
                <c:pt idx="28">
                  <c:v>638</c:v>
                </c:pt>
                <c:pt idx="29">
                  <c:v>651</c:v>
                </c:pt>
                <c:pt idx="30">
                  <c:v>669</c:v>
                </c:pt>
                <c:pt idx="31">
                  <c:v>685</c:v>
                </c:pt>
              </c:numCache>
            </c:numRef>
          </c:val>
          <c:smooth val="0"/>
          <c:extLst>
            <c:ext xmlns:c16="http://schemas.microsoft.com/office/drawing/2014/chart" uri="{C3380CC4-5D6E-409C-BE32-E72D297353CC}">
              <c16:uniqueId val="{00000003-B31C-4BEC-9E38-099FA01CFEBD}"/>
            </c:ext>
          </c:extLst>
        </c:ser>
        <c:ser>
          <c:idx val="3"/>
          <c:order val="3"/>
          <c:tx>
            <c:strRef>
              <c:f>PLHIV_NI_Deaths!$G$446</c:f>
              <c:strCache>
                <c:ptCount val="1"/>
                <c:pt idx="0">
                  <c:v> New HIV infections </c:v>
                </c:pt>
              </c:strCache>
            </c:strRef>
          </c:tx>
          <c:spPr>
            <a:ln w="38100">
              <a:solidFill>
                <a:srgbClr val="F26B73"/>
              </a:solidFill>
            </a:ln>
          </c:spPr>
          <c:marker>
            <c:symbol val="none"/>
          </c:marker>
          <c:dLbls>
            <c:dLbl>
              <c:idx val="30"/>
              <c:layout>
                <c:manualLayout>
                  <c:x val="2.6620370370370371E-2"/>
                  <c:y val="-2.3697870806952261E-2"/>
                </c:manualLayout>
              </c:layout>
              <c:tx>
                <c:rich>
                  <a:bodyPr/>
                  <a:lstStyle/>
                  <a:p>
                    <a:r>
                      <a:rPr lang="en-US" dirty="0"/>
                      <a:t>&lt;100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31C-4BEC-9E38-099FA01CFEBD}"/>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PLHIV_NI_Deaths!$C$447:$C$478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PLHIV_NI_Deaths!$G$447:$G$478</c:f>
              <c:numCache>
                <c:formatCode>_-* #,##0_-;\-* #,##0_-;_-* "-"??_-;_-@_-</c:formatCode>
                <c:ptCount val="32"/>
                <c:pt idx="0">
                  <c:v>1</c:v>
                </c:pt>
                <c:pt idx="1">
                  <c:v>0</c:v>
                </c:pt>
                <c:pt idx="2">
                  <c:v>1</c:v>
                </c:pt>
                <c:pt idx="3">
                  <c:v>2</c:v>
                </c:pt>
                <c:pt idx="4">
                  <c:v>1</c:v>
                </c:pt>
                <c:pt idx="5">
                  <c:v>2</c:v>
                </c:pt>
                <c:pt idx="6">
                  <c:v>3</c:v>
                </c:pt>
                <c:pt idx="7">
                  <c:v>4</c:v>
                </c:pt>
                <c:pt idx="8">
                  <c:v>6</c:v>
                </c:pt>
                <c:pt idx="9">
                  <c:v>10</c:v>
                </c:pt>
                <c:pt idx="10">
                  <c:v>14</c:v>
                </c:pt>
                <c:pt idx="11">
                  <c:v>21</c:v>
                </c:pt>
                <c:pt idx="12">
                  <c:v>29</c:v>
                </c:pt>
                <c:pt idx="13">
                  <c:v>39</c:v>
                </c:pt>
                <c:pt idx="14">
                  <c:v>53</c:v>
                </c:pt>
                <c:pt idx="15">
                  <c:v>53</c:v>
                </c:pt>
                <c:pt idx="16">
                  <c:v>46</c:v>
                </c:pt>
                <c:pt idx="17">
                  <c:v>42</c:v>
                </c:pt>
                <c:pt idx="18">
                  <c:v>46</c:v>
                </c:pt>
                <c:pt idx="19">
                  <c:v>48</c:v>
                </c:pt>
                <c:pt idx="20">
                  <c:v>51</c:v>
                </c:pt>
                <c:pt idx="21">
                  <c:v>52</c:v>
                </c:pt>
                <c:pt idx="22">
                  <c:v>51</c:v>
                </c:pt>
                <c:pt idx="23">
                  <c:v>51</c:v>
                </c:pt>
                <c:pt idx="24">
                  <c:v>48</c:v>
                </c:pt>
                <c:pt idx="25">
                  <c:v>43</c:v>
                </c:pt>
                <c:pt idx="26">
                  <c:v>41</c:v>
                </c:pt>
                <c:pt idx="27">
                  <c:v>45</c:v>
                </c:pt>
                <c:pt idx="28">
                  <c:v>43</c:v>
                </c:pt>
                <c:pt idx="29">
                  <c:v>40</c:v>
                </c:pt>
                <c:pt idx="30">
                  <c:v>47</c:v>
                </c:pt>
                <c:pt idx="31">
                  <c:v>45</c:v>
                </c:pt>
              </c:numCache>
            </c:numRef>
          </c:val>
          <c:smooth val="0"/>
          <c:extLst>
            <c:ext xmlns:c16="http://schemas.microsoft.com/office/drawing/2014/chart" uri="{C3380CC4-5D6E-409C-BE32-E72D297353CC}">
              <c16:uniqueId val="{00000005-B31C-4BEC-9E38-099FA01CFEBD}"/>
            </c:ext>
          </c:extLst>
        </c:ser>
        <c:ser>
          <c:idx val="4"/>
          <c:order val="4"/>
          <c:tx>
            <c:strRef>
              <c:f>PLHIV_NI_Deaths!$H$446</c:f>
              <c:strCache>
                <c:ptCount val="1"/>
                <c:pt idx="0">
                  <c:v> New HIV infections Lower bound </c:v>
                </c:pt>
              </c:strCache>
            </c:strRef>
          </c:tx>
          <c:spPr>
            <a:ln w="22225">
              <a:solidFill>
                <a:srgbClr val="E31837"/>
              </a:solidFill>
              <a:prstDash val="sysDot"/>
            </a:ln>
          </c:spPr>
          <c:marker>
            <c:symbol val="none"/>
          </c:marker>
          <c:cat>
            <c:numRef>
              <c:f>PLHIV_NI_Deaths!$C$447:$C$478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PLHIV_NI_Deaths!$H$447:$H$478</c:f>
              <c:numCache>
                <c:formatCode>_-* #,##0_-;\-* #,##0_-;_-* "-"??_-;_-@_-</c:formatCode>
                <c:ptCount val="32"/>
                <c:pt idx="0">
                  <c:v>0.82647999999999999</c:v>
                </c:pt>
                <c:pt idx="1">
                  <c:v>0.21678</c:v>
                </c:pt>
                <c:pt idx="2">
                  <c:v>0.43998999999999999</c:v>
                </c:pt>
                <c:pt idx="3">
                  <c:v>2</c:v>
                </c:pt>
                <c:pt idx="4">
                  <c:v>1</c:v>
                </c:pt>
                <c:pt idx="5">
                  <c:v>2</c:v>
                </c:pt>
                <c:pt idx="6">
                  <c:v>3</c:v>
                </c:pt>
                <c:pt idx="7">
                  <c:v>4</c:v>
                </c:pt>
                <c:pt idx="8">
                  <c:v>5</c:v>
                </c:pt>
                <c:pt idx="9">
                  <c:v>8</c:v>
                </c:pt>
                <c:pt idx="10">
                  <c:v>12</c:v>
                </c:pt>
                <c:pt idx="11">
                  <c:v>18</c:v>
                </c:pt>
                <c:pt idx="12">
                  <c:v>25</c:v>
                </c:pt>
                <c:pt idx="13">
                  <c:v>33</c:v>
                </c:pt>
                <c:pt idx="14">
                  <c:v>45</c:v>
                </c:pt>
                <c:pt idx="15">
                  <c:v>46</c:v>
                </c:pt>
                <c:pt idx="16">
                  <c:v>41</c:v>
                </c:pt>
                <c:pt idx="17">
                  <c:v>37</c:v>
                </c:pt>
                <c:pt idx="18">
                  <c:v>41</c:v>
                </c:pt>
                <c:pt idx="19">
                  <c:v>42</c:v>
                </c:pt>
                <c:pt idx="20">
                  <c:v>45</c:v>
                </c:pt>
                <c:pt idx="21">
                  <c:v>46</c:v>
                </c:pt>
                <c:pt idx="22">
                  <c:v>45</c:v>
                </c:pt>
                <c:pt idx="23">
                  <c:v>45</c:v>
                </c:pt>
                <c:pt idx="24">
                  <c:v>42</c:v>
                </c:pt>
                <c:pt idx="25">
                  <c:v>38</c:v>
                </c:pt>
                <c:pt idx="26">
                  <c:v>36</c:v>
                </c:pt>
                <c:pt idx="27">
                  <c:v>39</c:v>
                </c:pt>
                <c:pt idx="28">
                  <c:v>37</c:v>
                </c:pt>
                <c:pt idx="29">
                  <c:v>35</c:v>
                </c:pt>
                <c:pt idx="30">
                  <c:v>41</c:v>
                </c:pt>
                <c:pt idx="31">
                  <c:v>39</c:v>
                </c:pt>
              </c:numCache>
            </c:numRef>
          </c:val>
          <c:smooth val="0"/>
          <c:extLst>
            <c:ext xmlns:c16="http://schemas.microsoft.com/office/drawing/2014/chart" uri="{C3380CC4-5D6E-409C-BE32-E72D297353CC}">
              <c16:uniqueId val="{00000006-B31C-4BEC-9E38-099FA01CFEBD}"/>
            </c:ext>
          </c:extLst>
        </c:ser>
        <c:ser>
          <c:idx val="5"/>
          <c:order val="5"/>
          <c:tx>
            <c:strRef>
              <c:f>PLHIV_NI_Deaths!$I$446</c:f>
              <c:strCache>
                <c:ptCount val="1"/>
                <c:pt idx="0">
                  <c:v> New HIV infections Upper bound </c:v>
                </c:pt>
              </c:strCache>
            </c:strRef>
          </c:tx>
          <c:spPr>
            <a:ln w="22225">
              <a:solidFill>
                <a:srgbClr val="F26B73"/>
              </a:solidFill>
              <a:prstDash val="sysDot"/>
            </a:ln>
          </c:spPr>
          <c:marker>
            <c:symbol val="none"/>
          </c:marker>
          <c:cat>
            <c:numRef>
              <c:f>PLHIV_NI_Deaths!$C$447:$C$478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PLHIV_NI_Deaths!$I$447:$I$478</c:f>
              <c:numCache>
                <c:formatCode>_-* #,##0_-;\-* #,##0_-;_-* "-"??_-;_-@_-</c:formatCode>
                <c:ptCount val="32"/>
                <c:pt idx="0">
                  <c:v>1</c:v>
                </c:pt>
                <c:pt idx="1">
                  <c:v>0.29835</c:v>
                </c:pt>
                <c:pt idx="2">
                  <c:v>0.60877999999999999</c:v>
                </c:pt>
                <c:pt idx="3">
                  <c:v>2</c:v>
                </c:pt>
                <c:pt idx="4">
                  <c:v>1</c:v>
                </c:pt>
                <c:pt idx="5">
                  <c:v>3</c:v>
                </c:pt>
                <c:pt idx="6">
                  <c:v>4</c:v>
                </c:pt>
                <c:pt idx="7">
                  <c:v>5</c:v>
                </c:pt>
                <c:pt idx="8">
                  <c:v>7</c:v>
                </c:pt>
                <c:pt idx="9">
                  <c:v>12</c:v>
                </c:pt>
                <c:pt idx="10">
                  <c:v>16</c:v>
                </c:pt>
                <c:pt idx="11">
                  <c:v>24</c:v>
                </c:pt>
                <c:pt idx="12">
                  <c:v>34</c:v>
                </c:pt>
                <c:pt idx="13">
                  <c:v>44</c:v>
                </c:pt>
                <c:pt idx="14">
                  <c:v>60</c:v>
                </c:pt>
                <c:pt idx="15">
                  <c:v>60</c:v>
                </c:pt>
                <c:pt idx="16">
                  <c:v>51</c:v>
                </c:pt>
                <c:pt idx="17">
                  <c:v>47</c:v>
                </c:pt>
                <c:pt idx="18">
                  <c:v>52</c:v>
                </c:pt>
                <c:pt idx="19">
                  <c:v>53</c:v>
                </c:pt>
                <c:pt idx="20">
                  <c:v>57</c:v>
                </c:pt>
                <c:pt idx="21">
                  <c:v>58</c:v>
                </c:pt>
                <c:pt idx="22">
                  <c:v>57</c:v>
                </c:pt>
                <c:pt idx="23">
                  <c:v>57</c:v>
                </c:pt>
                <c:pt idx="24">
                  <c:v>53</c:v>
                </c:pt>
                <c:pt idx="25">
                  <c:v>48</c:v>
                </c:pt>
                <c:pt idx="26">
                  <c:v>46</c:v>
                </c:pt>
                <c:pt idx="27">
                  <c:v>49</c:v>
                </c:pt>
                <c:pt idx="28">
                  <c:v>47</c:v>
                </c:pt>
                <c:pt idx="29">
                  <c:v>44</c:v>
                </c:pt>
                <c:pt idx="30">
                  <c:v>52</c:v>
                </c:pt>
                <c:pt idx="31">
                  <c:v>50</c:v>
                </c:pt>
              </c:numCache>
            </c:numRef>
          </c:val>
          <c:smooth val="0"/>
          <c:extLst>
            <c:ext xmlns:c16="http://schemas.microsoft.com/office/drawing/2014/chart" uri="{C3380CC4-5D6E-409C-BE32-E72D297353CC}">
              <c16:uniqueId val="{00000007-B31C-4BEC-9E38-099FA01CFEBD}"/>
            </c:ext>
          </c:extLst>
        </c:ser>
        <c:ser>
          <c:idx val="6"/>
          <c:order val="6"/>
          <c:tx>
            <c:strRef>
              <c:f>PLHIV_NI_Deaths!$J$446</c:f>
              <c:strCache>
                <c:ptCount val="1"/>
                <c:pt idx="0">
                  <c:v> AIDS-related deaths </c:v>
                </c:pt>
              </c:strCache>
            </c:strRef>
          </c:tx>
          <c:spPr>
            <a:ln w="38100">
              <a:solidFill>
                <a:srgbClr val="00A99A"/>
              </a:solidFill>
            </a:ln>
          </c:spPr>
          <c:marker>
            <c:symbol val="none"/>
          </c:marker>
          <c:dLbls>
            <c:dLbl>
              <c:idx val="30"/>
              <c:layout>
                <c:manualLayout>
                  <c:x val="2.6620370370370371E-2"/>
                  <c:y val="1.1848935403476077E-2"/>
                </c:manualLayout>
              </c:layout>
              <c:tx>
                <c:rich>
                  <a:bodyPr/>
                  <a:lstStyle/>
                  <a:p>
                    <a:r>
                      <a:rPr lang="en-US"/>
                      <a:t>&lt;100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31C-4BEC-9E38-099FA01CFEBD}"/>
                </c:ext>
              </c:extLst>
            </c:dLbl>
            <c:spPr>
              <a:noFill/>
              <a:ln>
                <a:noFill/>
              </a:ln>
              <a:effectLst/>
            </c:spPr>
            <c:txPr>
              <a:bodyPr wrap="square" lIns="38100" tIns="19050" rIns="38100" bIns="19050" anchor="ctr">
                <a:spAutoFit/>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PLHIV_NI_Deaths!$C$447:$C$478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PLHIV_NI_Deaths!$J$447:$J$478</c:f>
              <c:numCache>
                <c:formatCode>_-* #,##0_-;\-* #,##0_-;_-* "-"??_-;_-@_-</c:formatCode>
                <c:ptCount val="32"/>
                <c:pt idx="0">
                  <c:v>0</c:v>
                </c:pt>
                <c:pt idx="1">
                  <c:v>0</c:v>
                </c:pt>
                <c:pt idx="2">
                  <c:v>0</c:v>
                </c:pt>
                <c:pt idx="3">
                  <c:v>0</c:v>
                </c:pt>
                <c:pt idx="4">
                  <c:v>0</c:v>
                </c:pt>
                <c:pt idx="5">
                  <c:v>0</c:v>
                </c:pt>
                <c:pt idx="6">
                  <c:v>0</c:v>
                </c:pt>
                <c:pt idx="7">
                  <c:v>0</c:v>
                </c:pt>
                <c:pt idx="8">
                  <c:v>1</c:v>
                </c:pt>
                <c:pt idx="9">
                  <c:v>1</c:v>
                </c:pt>
                <c:pt idx="10">
                  <c:v>1</c:v>
                </c:pt>
                <c:pt idx="11">
                  <c:v>2</c:v>
                </c:pt>
                <c:pt idx="12">
                  <c:v>2</c:v>
                </c:pt>
                <c:pt idx="13">
                  <c:v>3</c:v>
                </c:pt>
                <c:pt idx="14">
                  <c:v>5</c:v>
                </c:pt>
                <c:pt idx="15">
                  <c:v>6</c:v>
                </c:pt>
                <c:pt idx="16">
                  <c:v>8</c:v>
                </c:pt>
                <c:pt idx="17">
                  <c:v>10</c:v>
                </c:pt>
                <c:pt idx="18">
                  <c:v>13</c:v>
                </c:pt>
                <c:pt idx="19">
                  <c:v>15</c:v>
                </c:pt>
                <c:pt idx="20">
                  <c:v>17</c:v>
                </c:pt>
                <c:pt idx="21">
                  <c:v>17</c:v>
                </c:pt>
                <c:pt idx="22">
                  <c:v>17</c:v>
                </c:pt>
                <c:pt idx="23">
                  <c:v>18</c:v>
                </c:pt>
                <c:pt idx="24">
                  <c:v>16</c:v>
                </c:pt>
                <c:pt idx="25">
                  <c:v>16</c:v>
                </c:pt>
                <c:pt idx="26">
                  <c:v>18</c:v>
                </c:pt>
                <c:pt idx="27">
                  <c:v>21</c:v>
                </c:pt>
                <c:pt idx="28">
                  <c:v>21</c:v>
                </c:pt>
                <c:pt idx="29">
                  <c:v>22</c:v>
                </c:pt>
                <c:pt idx="30">
                  <c:v>25</c:v>
                </c:pt>
                <c:pt idx="31">
                  <c:v>23</c:v>
                </c:pt>
              </c:numCache>
            </c:numRef>
          </c:val>
          <c:smooth val="0"/>
          <c:extLst>
            <c:ext xmlns:c16="http://schemas.microsoft.com/office/drawing/2014/chart" uri="{C3380CC4-5D6E-409C-BE32-E72D297353CC}">
              <c16:uniqueId val="{00000009-B31C-4BEC-9E38-099FA01CFEBD}"/>
            </c:ext>
          </c:extLst>
        </c:ser>
        <c:ser>
          <c:idx val="7"/>
          <c:order val="7"/>
          <c:tx>
            <c:strRef>
              <c:f>PLHIV_NI_Deaths!$K$446</c:f>
              <c:strCache>
                <c:ptCount val="1"/>
                <c:pt idx="0">
                  <c:v> AIDS-related deaths Lower bound </c:v>
                </c:pt>
              </c:strCache>
            </c:strRef>
          </c:tx>
          <c:spPr>
            <a:ln w="22225">
              <a:solidFill>
                <a:srgbClr val="00A99A"/>
              </a:solidFill>
              <a:prstDash val="sysDot"/>
            </a:ln>
          </c:spPr>
          <c:marker>
            <c:symbol val="none"/>
          </c:marker>
          <c:cat>
            <c:numRef>
              <c:f>PLHIV_NI_Deaths!$C$447:$C$478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PLHIV_NI_Deaths!$K$447:$K$478</c:f>
              <c:numCache>
                <c:formatCode>_-* #,##0_-;\-* #,##0_-;_-* "-"??_-;_-@_-</c:formatCode>
                <c:ptCount val="32"/>
                <c:pt idx="0">
                  <c:v>0</c:v>
                </c:pt>
                <c:pt idx="1">
                  <c:v>1.17E-2</c:v>
                </c:pt>
                <c:pt idx="2">
                  <c:v>2.2589999999999999E-2</c:v>
                </c:pt>
                <c:pt idx="3">
                  <c:v>4.3430000000000003E-2</c:v>
                </c:pt>
                <c:pt idx="4">
                  <c:v>7.8439999999999996E-2</c:v>
                </c:pt>
                <c:pt idx="5">
                  <c:v>0.12598000000000001</c:v>
                </c:pt>
                <c:pt idx="6">
                  <c:v>0.19600999999999999</c:v>
                </c:pt>
                <c:pt idx="7">
                  <c:v>0.29377999999999999</c:v>
                </c:pt>
                <c:pt idx="8">
                  <c:v>0.42581000000000002</c:v>
                </c:pt>
                <c:pt idx="9">
                  <c:v>0.61480000000000001</c:v>
                </c:pt>
                <c:pt idx="10">
                  <c:v>0.88629999999999998</c:v>
                </c:pt>
                <c:pt idx="11">
                  <c:v>1</c:v>
                </c:pt>
                <c:pt idx="12">
                  <c:v>2</c:v>
                </c:pt>
                <c:pt idx="13">
                  <c:v>3</c:v>
                </c:pt>
                <c:pt idx="14">
                  <c:v>4</c:v>
                </c:pt>
                <c:pt idx="15">
                  <c:v>5</c:v>
                </c:pt>
                <c:pt idx="16">
                  <c:v>7</c:v>
                </c:pt>
                <c:pt idx="17">
                  <c:v>8</c:v>
                </c:pt>
                <c:pt idx="18">
                  <c:v>11</c:v>
                </c:pt>
                <c:pt idx="19">
                  <c:v>13</c:v>
                </c:pt>
                <c:pt idx="20">
                  <c:v>14</c:v>
                </c:pt>
                <c:pt idx="21">
                  <c:v>14</c:v>
                </c:pt>
                <c:pt idx="22">
                  <c:v>14</c:v>
                </c:pt>
                <c:pt idx="23">
                  <c:v>14</c:v>
                </c:pt>
                <c:pt idx="24">
                  <c:v>12</c:v>
                </c:pt>
                <c:pt idx="25">
                  <c:v>12</c:v>
                </c:pt>
                <c:pt idx="26">
                  <c:v>13</c:v>
                </c:pt>
                <c:pt idx="27">
                  <c:v>16</c:v>
                </c:pt>
                <c:pt idx="28">
                  <c:v>16</c:v>
                </c:pt>
                <c:pt idx="29">
                  <c:v>17</c:v>
                </c:pt>
                <c:pt idx="30">
                  <c:v>20</c:v>
                </c:pt>
                <c:pt idx="31">
                  <c:v>18</c:v>
                </c:pt>
              </c:numCache>
            </c:numRef>
          </c:val>
          <c:smooth val="0"/>
          <c:extLst>
            <c:ext xmlns:c16="http://schemas.microsoft.com/office/drawing/2014/chart" uri="{C3380CC4-5D6E-409C-BE32-E72D297353CC}">
              <c16:uniqueId val="{0000000A-B31C-4BEC-9E38-099FA01CFEBD}"/>
            </c:ext>
          </c:extLst>
        </c:ser>
        <c:ser>
          <c:idx val="8"/>
          <c:order val="8"/>
          <c:tx>
            <c:strRef>
              <c:f>PLHIV_NI_Deaths!$L$446</c:f>
              <c:strCache>
                <c:ptCount val="1"/>
                <c:pt idx="0">
                  <c:v> AIDS-related deaths Upper bound </c:v>
                </c:pt>
              </c:strCache>
            </c:strRef>
          </c:tx>
          <c:spPr>
            <a:ln w="22225">
              <a:solidFill>
                <a:srgbClr val="00A99A"/>
              </a:solidFill>
              <a:prstDash val="sysDot"/>
            </a:ln>
          </c:spPr>
          <c:marker>
            <c:symbol val="none"/>
          </c:marker>
          <c:cat>
            <c:numRef>
              <c:f>PLHIV_NI_Deaths!$C$447:$C$478</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PLHIV_NI_Deaths!$L$447:$L$478</c:f>
              <c:numCache>
                <c:formatCode>_-* #,##0_-;\-* #,##0_-;_-* "-"??_-;_-@_-</c:formatCode>
                <c:ptCount val="32"/>
                <c:pt idx="0">
                  <c:v>0</c:v>
                </c:pt>
                <c:pt idx="1">
                  <c:v>1.9990000000000001E-2</c:v>
                </c:pt>
                <c:pt idx="2">
                  <c:v>3.6880000000000003E-2</c:v>
                </c:pt>
                <c:pt idx="3">
                  <c:v>6.837E-2</c:v>
                </c:pt>
                <c:pt idx="4">
                  <c:v>0.11827</c:v>
                </c:pt>
                <c:pt idx="5">
                  <c:v>0.18557999999999999</c:v>
                </c:pt>
                <c:pt idx="6">
                  <c:v>0.28336</c:v>
                </c:pt>
                <c:pt idx="7">
                  <c:v>0.42055999999999999</c:v>
                </c:pt>
                <c:pt idx="8">
                  <c:v>0.60801000000000005</c:v>
                </c:pt>
                <c:pt idx="9">
                  <c:v>0.87644</c:v>
                </c:pt>
                <c:pt idx="10">
                  <c:v>1</c:v>
                </c:pt>
                <c:pt idx="11">
                  <c:v>2</c:v>
                </c:pt>
                <c:pt idx="12">
                  <c:v>3</c:v>
                </c:pt>
                <c:pt idx="13">
                  <c:v>4</c:v>
                </c:pt>
                <c:pt idx="14">
                  <c:v>5</c:v>
                </c:pt>
                <c:pt idx="15">
                  <c:v>7</c:v>
                </c:pt>
                <c:pt idx="16">
                  <c:v>9</c:v>
                </c:pt>
                <c:pt idx="17">
                  <c:v>12</c:v>
                </c:pt>
                <c:pt idx="18">
                  <c:v>15</c:v>
                </c:pt>
                <c:pt idx="19">
                  <c:v>18</c:v>
                </c:pt>
                <c:pt idx="20">
                  <c:v>20</c:v>
                </c:pt>
                <c:pt idx="21">
                  <c:v>20</c:v>
                </c:pt>
                <c:pt idx="22">
                  <c:v>21</c:v>
                </c:pt>
                <c:pt idx="23">
                  <c:v>22</c:v>
                </c:pt>
                <c:pt idx="24">
                  <c:v>20</c:v>
                </c:pt>
                <c:pt idx="25">
                  <c:v>20</c:v>
                </c:pt>
                <c:pt idx="26">
                  <c:v>23</c:v>
                </c:pt>
                <c:pt idx="27">
                  <c:v>26</c:v>
                </c:pt>
                <c:pt idx="28">
                  <c:v>26</c:v>
                </c:pt>
                <c:pt idx="29">
                  <c:v>28</c:v>
                </c:pt>
                <c:pt idx="30">
                  <c:v>29</c:v>
                </c:pt>
                <c:pt idx="31">
                  <c:v>28</c:v>
                </c:pt>
              </c:numCache>
            </c:numRef>
          </c:val>
          <c:smooth val="0"/>
          <c:extLst>
            <c:ext xmlns:c16="http://schemas.microsoft.com/office/drawing/2014/chart" uri="{C3380CC4-5D6E-409C-BE32-E72D297353CC}">
              <c16:uniqueId val="{0000000B-B31C-4BEC-9E38-099FA01CFEBD}"/>
            </c:ext>
          </c:extLst>
        </c:ser>
        <c:dLbls>
          <c:showLegendKey val="0"/>
          <c:showVal val="0"/>
          <c:showCatName val="0"/>
          <c:showSerName val="0"/>
          <c:showPercent val="0"/>
          <c:showBubbleSize val="0"/>
        </c:dLbls>
        <c:smooth val="0"/>
        <c:axId val="504498816"/>
        <c:axId val="504537856"/>
      </c:lineChart>
      <c:catAx>
        <c:axId val="50449881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04537856"/>
        <c:crosses val="autoZero"/>
        <c:auto val="1"/>
        <c:lblAlgn val="ctr"/>
        <c:lblOffset val="100"/>
        <c:noMultiLvlLbl val="0"/>
      </c:catAx>
      <c:valAx>
        <c:axId val="504537856"/>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504498816"/>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4348891606894"/>
          <c:y val="4.2107611548556433E-2"/>
          <c:w val="0.87210151178623718"/>
          <c:h val="0.78756684890371231"/>
        </c:manualLayout>
      </c:layout>
      <c:barChart>
        <c:barDir val="col"/>
        <c:grouping val="clustered"/>
        <c:varyColors val="0"/>
        <c:ser>
          <c:idx val="0"/>
          <c:order val="0"/>
          <c:tx>
            <c:strRef>
              <c:f>'Reported cases'!$B$3</c:f>
              <c:strCache>
                <c:ptCount val="1"/>
                <c:pt idx="0">
                  <c:v>Cumulative HIV cases</c:v>
                </c:pt>
              </c:strCache>
            </c:strRef>
          </c:tx>
          <c:spPr>
            <a:solidFill>
              <a:srgbClr val="00AEEF"/>
            </a:solidFill>
            <a:ln>
              <a:noFill/>
            </a:ln>
          </c:spPr>
          <c:invertIfNegative val="0"/>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69-49CA-B115-5A3D74E0017F}"/>
                </c:ext>
              </c:extLst>
            </c:dLbl>
            <c:spPr>
              <a:noFill/>
              <a:ln>
                <a:noFill/>
              </a:ln>
              <a:effectLst/>
            </c:spPr>
            <c:txPr>
              <a:bodyPr/>
              <a:lstStyle/>
              <a:p>
                <a:pPr>
                  <a:defRPr>
                    <a:solidFill>
                      <a:srgbClr val="00AEE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'Reported cases'!$A$4:$A$26</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'Reported cases'!$B$4:$B$26</c:f>
              <c:numCache>
                <c:formatCode>General</c:formatCode>
                <c:ptCount val="23"/>
                <c:pt idx="0">
                  <c:v>1</c:v>
                </c:pt>
                <c:pt idx="1">
                  <c:v>2</c:v>
                </c:pt>
                <c:pt idx="2">
                  <c:v>2</c:v>
                </c:pt>
                <c:pt idx="3">
                  <c:v>2</c:v>
                </c:pt>
                <c:pt idx="4">
                  <c:v>2</c:v>
                </c:pt>
                <c:pt idx="5">
                  <c:v>2</c:v>
                </c:pt>
                <c:pt idx="6">
                  <c:v>2</c:v>
                </c:pt>
                <c:pt idx="7">
                  <c:v>2</c:v>
                </c:pt>
                <c:pt idx="8">
                  <c:v>2</c:v>
                </c:pt>
                <c:pt idx="9">
                  <c:v>3</c:v>
                </c:pt>
                <c:pt idx="10">
                  <c:v>3</c:v>
                </c:pt>
                <c:pt idx="11">
                  <c:v>4</c:v>
                </c:pt>
                <c:pt idx="12">
                  <c:v>5</c:v>
                </c:pt>
                <c:pt idx="13">
                  <c:v>16</c:v>
                </c:pt>
                <c:pt idx="14">
                  <c:v>25</c:v>
                </c:pt>
                <c:pt idx="15">
                  <c:v>36</c:v>
                </c:pt>
                <c:pt idx="16">
                  <c:v>49</c:v>
                </c:pt>
                <c:pt idx="17">
                  <c:v>62</c:v>
                </c:pt>
                <c:pt idx="18">
                  <c:v>83</c:v>
                </c:pt>
                <c:pt idx="19">
                  <c:v>100</c:v>
                </c:pt>
                <c:pt idx="20">
                  <c:v>127</c:v>
                </c:pt>
                <c:pt idx="21">
                  <c:v>150</c:v>
                </c:pt>
                <c:pt idx="22">
                  <c:v>181</c:v>
                </c:pt>
              </c:numCache>
            </c:numRef>
          </c:val>
          <c:extLst>
            <c:ext xmlns:c16="http://schemas.microsoft.com/office/drawing/2014/chart" uri="{C3380CC4-5D6E-409C-BE32-E72D297353CC}">
              <c16:uniqueId val="{00000001-6069-49CA-B115-5A3D74E0017F}"/>
            </c:ext>
          </c:extLst>
        </c:ser>
        <c:ser>
          <c:idx val="1"/>
          <c:order val="1"/>
          <c:tx>
            <c:strRef>
              <c:f>'Reported cases'!$C$3</c:f>
              <c:strCache>
                <c:ptCount val="1"/>
                <c:pt idx="0">
                  <c:v>Annual reported HIV cases</c:v>
                </c:pt>
              </c:strCache>
            </c:strRef>
          </c:tx>
          <c:spPr>
            <a:solidFill>
              <a:srgbClr val="E31837"/>
            </a:solidFill>
            <a:ln>
              <a:noFill/>
            </a:ln>
          </c:spPr>
          <c:invertIfNegative val="0"/>
          <c:cat>
            <c:numRef>
              <c:f>'Reported cases'!$A$4:$A$26</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'Reported cases'!$C$4:$C$26</c:f>
              <c:numCache>
                <c:formatCode>General</c:formatCode>
                <c:ptCount val="23"/>
                <c:pt idx="0">
                  <c:v>1</c:v>
                </c:pt>
                <c:pt idx="1">
                  <c:v>1</c:v>
                </c:pt>
                <c:pt idx="9">
                  <c:v>1</c:v>
                </c:pt>
                <c:pt idx="11">
                  <c:v>1</c:v>
                </c:pt>
                <c:pt idx="12">
                  <c:v>1</c:v>
                </c:pt>
                <c:pt idx="13">
                  <c:v>11</c:v>
                </c:pt>
                <c:pt idx="14">
                  <c:v>9</c:v>
                </c:pt>
                <c:pt idx="15">
                  <c:v>11</c:v>
                </c:pt>
                <c:pt idx="16">
                  <c:v>13</c:v>
                </c:pt>
                <c:pt idx="17">
                  <c:v>13</c:v>
                </c:pt>
                <c:pt idx="18">
                  <c:v>21</c:v>
                </c:pt>
                <c:pt idx="19">
                  <c:v>17</c:v>
                </c:pt>
                <c:pt idx="20">
                  <c:v>27</c:v>
                </c:pt>
                <c:pt idx="21">
                  <c:v>23</c:v>
                </c:pt>
              </c:numCache>
            </c:numRef>
          </c:val>
          <c:extLst>
            <c:ext xmlns:c16="http://schemas.microsoft.com/office/drawing/2014/chart" uri="{C3380CC4-5D6E-409C-BE32-E72D297353CC}">
              <c16:uniqueId val="{00000002-6069-49CA-B115-5A3D74E0017F}"/>
            </c:ext>
          </c:extLst>
        </c:ser>
        <c:ser>
          <c:idx val="2"/>
          <c:order val="2"/>
          <c:tx>
            <c:strRef>
              <c:f>'Reported cases'!$D$3</c:f>
              <c:strCache>
                <c:ptCount val="1"/>
                <c:pt idx="0">
                  <c:v>AIDS-related deaths</c:v>
                </c:pt>
              </c:strCache>
            </c:strRef>
          </c:tx>
          <c:spPr>
            <a:solidFill>
              <a:srgbClr val="000000"/>
            </a:solidFill>
            <a:ln>
              <a:noFill/>
            </a:ln>
          </c:spPr>
          <c:invertIfNegative val="0"/>
          <c:dLbls>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69-49CA-B115-5A3D74E001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'Reported cases'!$A$4:$A$26</c:f>
              <c:numCache>
                <c:formatCode>General</c:formatCode>
                <c:ptCount val="23"/>
                <c:pt idx="0">
                  <c:v>1992</c:v>
                </c:pt>
                <c:pt idx="1">
                  <c:v>1993</c:v>
                </c:pt>
                <c:pt idx="2">
                  <c:v>1994</c:v>
                </c:pt>
                <c:pt idx="3">
                  <c:v>1995</c:v>
                </c:pt>
                <c:pt idx="4">
                  <c:v>1996</c:v>
                </c:pt>
                <c:pt idx="5">
                  <c:v>1997</c:v>
                </c:pt>
                <c:pt idx="6">
                  <c:v>1998</c:v>
                </c:pt>
                <c:pt idx="7">
                  <c:v>1999</c:v>
                </c:pt>
                <c:pt idx="8">
                  <c:v>2000</c:v>
                </c:pt>
                <c:pt idx="9">
                  <c:v>2001</c:v>
                </c:pt>
                <c:pt idx="10">
                  <c:v>2002</c:v>
                </c:pt>
                <c:pt idx="11">
                  <c:v>2003</c:v>
                </c:pt>
                <c:pt idx="12">
                  <c:v>2004</c:v>
                </c:pt>
                <c:pt idx="13">
                  <c:v>2005</c:v>
                </c:pt>
                <c:pt idx="14">
                  <c:v>2006</c:v>
                </c:pt>
                <c:pt idx="15">
                  <c:v>2007</c:v>
                </c:pt>
                <c:pt idx="16">
                  <c:v>2008</c:v>
                </c:pt>
                <c:pt idx="17">
                  <c:v>2009</c:v>
                </c:pt>
                <c:pt idx="18">
                  <c:v>2010</c:v>
                </c:pt>
                <c:pt idx="19">
                  <c:v>2011</c:v>
                </c:pt>
                <c:pt idx="20">
                  <c:v>2012</c:v>
                </c:pt>
                <c:pt idx="21">
                  <c:v>2013</c:v>
                </c:pt>
                <c:pt idx="22">
                  <c:v>2014</c:v>
                </c:pt>
              </c:numCache>
            </c:numRef>
          </c:cat>
          <c:val>
            <c:numRef>
              <c:f>'Reported cases'!$D$4:$D$26</c:f>
              <c:numCache>
                <c:formatCode>General</c:formatCode>
                <c:ptCount val="23"/>
                <c:pt idx="7">
                  <c:v>1</c:v>
                </c:pt>
                <c:pt idx="9">
                  <c:v>1</c:v>
                </c:pt>
                <c:pt idx="13">
                  <c:v>1</c:v>
                </c:pt>
                <c:pt idx="14">
                  <c:v>1</c:v>
                </c:pt>
                <c:pt idx="15">
                  <c:v>2</c:v>
                </c:pt>
                <c:pt idx="16">
                  <c:v>2</c:v>
                </c:pt>
                <c:pt idx="17">
                  <c:v>1</c:v>
                </c:pt>
                <c:pt idx="18">
                  <c:v>2</c:v>
                </c:pt>
                <c:pt idx="19">
                  <c:v>4</c:v>
                </c:pt>
                <c:pt idx="20">
                  <c:v>2</c:v>
                </c:pt>
                <c:pt idx="21">
                  <c:v>2</c:v>
                </c:pt>
                <c:pt idx="22">
                  <c:v>5</c:v>
                </c:pt>
              </c:numCache>
            </c:numRef>
          </c:val>
          <c:extLst>
            <c:ext xmlns:c16="http://schemas.microsoft.com/office/drawing/2014/chart" uri="{C3380CC4-5D6E-409C-BE32-E72D297353CC}">
              <c16:uniqueId val="{00000004-6069-49CA-B115-5A3D74E0017F}"/>
            </c:ext>
          </c:extLst>
        </c:ser>
        <c:dLbls>
          <c:showLegendKey val="0"/>
          <c:showVal val="0"/>
          <c:showCatName val="0"/>
          <c:showSerName val="0"/>
          <c:showPercent val="0"/>
          <c:showBubbleSize val="0"/>
        </c:dLbls>
        <c:gapWidth val="80"/>
        <c:axId val="45306240"/>
        <c:axId val="45307776"/>
      </c:barChart>
      <c:catAx>
        <c:axId val="45306240"/>
        <c:scaling>
          <c:orientation val="minMax"/>
        </c:scaling>
        <c:delete val="0"/>
        <c:axPos val="b"/>
        <c:numFmt formatCode="General" sourceLinked="1"/>
        <c:majorTickMark val="out"/>
        <c:minorTickMark val="none"/>
        <c:tickLblPos val="nextTo"/>
        <c:txPr>
          <a:bodyPr rot="-5400000"/>
          <a:lstStyle/>
          <a:p>
            <a:pPr>
              <a:defRPr/>
            </a:pPr>
            <a:endParaRPr lang="en-US"/>
          </a:p>
        </c:txPr>
        <c:crossAx val="45307776"/>
        <c:crosses val="autoZero"/>
        <c:auto val="1"/>
        <c:lblAlgn val="ctr"/>
        <c:lblOffset val="100"/>
        <c:noMultiLvlLbl val="0"/>
      </c:catAx>
      <c:valAx>
        <c:axId val="45307776"/>
        <c:scaling>
          <c:orientation val="minMax"/>
          <c:min val="0"/>
        </c:scaling>
        <c:delete val="0"/>
        <c:axPos val="l"/>
        <c:title>
          <c:tx>
            <c:rich>
              <a:bodyPr/>
              <a:lstStyle/>
              <a:p>
                <a:pPr>
                  <a:defRPr/>
                </a:pPr>
                <a:r>
                  <a:rPr lang="en-US"/>
                  <a:t>Number</a:t>
                </a:r>
              </a:p>
            </c:rich>
          </c:tx>
          <c:layout>
            <c:manualLayout>
              <c:xMode val="edge"/>
              <c:yMode val="edge"/>
              <c:x val="5.4053698889358574E-3"/>
              <c:y val="0.32740986809717709"/>
            </c:manualLayout>
          </c:layout>
          <c:overlay val="0"/>
        </c:title>
        <c:numFmt formatCode="General" sourceLinked="1"/>
        <c:majorTickMark val="out"/>
        <c:minorTickMark val="none"/>
        <c:tickLblPos val="nextTo"/>
        <c:crossAx val="45306240"/>
        <c:crosses val="autoZero"/>
        <c:crossBetween val="between"/>
      </c:valAx>
    </c:plotArea>
    <c:legend>
      <c:legendPos val="t"/>
      <c:layout>
        <c:manualLayout>
          <c:xMode val="edge"/>
          <c:yMode val="edge"/>
          <c:x val="0.22676216320569748"/>
          <c:y val="8.2334908136482921E-2"/>
          <c:w val="0.42222699435297861"/>
          <c:h val="0.21669160104986876"/>
        </c:manualLayout>
      </c:layout>
      <c:overlay val="0"/>
    </c:legend>
    <c:plotVisOnly val="1"/>
    <c:dispBlanksAs val="gap"/>
    <c:showDLblsOverMax val="0"/>
  </c:chart>
  <c:spPr>
    <a:ln>
      <a:solidFill>
        <a:srgbClr val="808080">
          <a:lumMod val="60000"/>
          <a:lumOff val="40000"/>
        </a:srgbClr>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ser>
          <c:idx val="0"/>
          <c:order val="0"/>
          <c:spPr>
            <a:scene3d>
              <a:camera prst="orthographicFront"/>
              <a:lightRig rig="threePt" dir="t"/>
            </a:scene3d>
            <a:sp3d>
              <a:bevelT h="0"/>
            </a:sp3d>
          </c:spPr>
          <c:dPt>
            <c:idx val="0"/>
            <c:bubble3D val="0"/>
            <c:spPr>
              <a:solidFill>
                <a:srgbClr val="F78E1E"/>
              </a:solidFill>
              <a:ln>
                <a:noFill/>
              </a:ln>
              <a:scene3d>
                <a:camera prst="orthographicFront"/>
                <a:lightRig rig="threePt" dir="t"/>
              </a:scene3d>
              <a:sp3d>
                <a:bevelT h="0"/>
              </a:sp3d>
            </c:spPr>
            <c:extLst>
              <c:ext xmlns:c16="http://schemas.microsoft.com/office/drawing/2014/chart" uri="{C3380CC4-5D6E-409C-BE32-E72D297353CC}">
                <c16:uniqueId val="{00000001-DEA5-46CA-8BC4-A97D9BEF3736}"/>
              </c:ext>
            </c:extLst>
          </c:dPt>
          <c:dPt>
            <c:idx val="1"/>
            <c:bubble3D val="0"/>
            <c:spPr>
              <a:solidFill>
                <a:srgbClr val="E31837"/>
              </a:solidFill>
              <a:ln>
                <a:noFill/>
              </a:ln>
              <a:scene3d>
                <a:camera prst="orthographicFront"/>
                <a:lightRig rig="threePt" dir="t"/>
              </a:scene3d>
              <a:sp3d>
                <a:bevelT h="0"/>
              </a:sp3d>
            </c:spPr>
            <c:extLst>
              <c:ext xmlns:c16="http://schemas.microsoft.com/office/drawing/2014/chart" uri="{C3380CC4-5D6E-409C-BE32-E72D297353CC}">
                <c16:uniqueId val="{00000003-DEA5-46CA-8BC4-A97D9BEF3736}"/>
              </c:ext>
            </c:extLst>
          </c:dPt>
          <c:dPt>
            <c:idx val="2"/>
            <c:bubble3D val="0"/>
            <c:spPr>
              <a:solidFill>
                <a:srgbClr val="7030A0"/>
              </a:solidFill>
              <a:ln>
                <a:noFill/>
              </a:ln>
              <a:scene3d>
                <a:camera prst="orthographicFront"/>
                <a:lightRig rig="threePt" dir="t"/>
              </a:scene3d>
              <a:sp3d>
                <a:bevelT h="0"/>
              </a:sp3d>
            </c:spPr>
            <c:extLst>
              <c:ext xmlns:c16="http://schemas.microsoft.com/office/drawing/2014/chart" uri="{C3380CC4-5D6E-409C-BE32-E72D297353CC}">
                <c16:uniqueId val="{00000005-DEA5-46CA-8BC4-A97D9BEF3736}"/>
              </c:ext>
            </c:extLst>
          </c:dPt>
          <c:dPt>
            <c:idx val="3"/>
            <c:bubble3D val="0"/>
            <c:spPr>
              <a:solidFill>
                <a:srgbClr val="88C540"/>
              </a:solidFill>
              <a:ln>
                <a:noFill/>
              </a:ln>
              <a:scene3d>
                <a:camera prst="orthographicFront"/>
                <a:lightRig rig="threePt" dir="t"/>
              </a:scene3d>
              <a:sp3d>
                <a:bevelT h="0"/>
              </a:sp3d>
            </c:spPr>
            <c:extLst>
              <c:ext xmlns:c16="http://schemas.microsoft.com/office/drawing/2014/chart" uri="{C3380CC4-5D6E-409C-BE32-E72D297353CC}">
                <c16:uniqueId val="{00000007-DEA5-46CA-8BC4-A97D9BEF3736}"/>
              </c:ext>
            </c:extLst>
          </c:dPt>
          <c:dPt>
            <c:idx val="4"/>
            <c:bubble3D val="0"/>
            <c:spPr>
              <a:solidFill>
                <a:srgbClr val="00AEEF"/>
              </a:solidFill>
              <a:ln>
                <a:noFill/>
              </a:ln>
              <a:scene3d>
                <a:camera prst="orthographicFront"/>
                <a:lightRig rig="threePt" dir="t"/>
              </a:scene3d>
              <a:sp3d>
                <a:bevelT h="0"/>
              </a:sp3d>
            </c:spPr>
            <c:extLst>
              <c:ext xmlns:c16="http://schemas.microsoft.com/office/drawing/2014/chart" uri="{C3380CC4-5D6E-409C-BE32-E72D297353CC}">
                <c16:uniqueId val="{00000009-DEA5-46CA-8BC4-A97D9BEF3736}"/>
              </c:ext>
            </c:extLst>
          </c:dPt>
          <c:dPt>
            <c:idx val="5"/>
            <c:bubble3D val="0"/>
            <c:spPr>
              <a:solidFill>
                <a:schemeClr val="bg1">
                  <a:lumMod val="50000"/>
                </a:schemeClr>
              </a:solidFill>
              <a:scene3d>
                <a:camera prst="orthographicFront"/>
                <a:lightRig rig="threePt" dir="t"/>
              </a:scene3d>
              <a:sp3d>
                <a:bevelT h="0"/>
              </a:sp3d>
            </c:spPr>
            <c:extLst>
              <c:ext xmlns:c16="http://schemas.microsoft.com/office/drawing/2014/chart" uri="{C3380CC4-5D6E-409C-BE32-E72D297353CC}">
                <c16:uniqueId val="{0000000B-DEA5-46CA-8BC4-A97D9BEF3736}"/>
              </c:ext>
            </c:extLst>
          </c:dPt>
          <c:dLbls>
            <c:dLbl>
              <c:idx val="0"/>
              <c:layout>
                <c:manualLayout>
                  <c:x val="-0.22262060163150882"/>
                  <c:y val="2.738678948742313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EA5-46CA-8BC4-A97D9BEF3736}"/>
                </c:ext>
              </c:extLst>
            </c:dLbl>
            <c:dLbl>
              <c:idx val="1"/>
              <c:layout>
                <c:manualLayout>
                  <c:x val="-7.6174742038282979E-3"/>
                  <c:y val="-0.35808911106224045"/>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EA5-46CA-8BC4-A97D9BEF3736}"/>
                </c:ext>
              </c:extLst>
            </c:dLbl>
            <c:dLbl>
              <c:idx val="2"/>
              <c:layout>
                <c:manualLayout>
                  <c:x val="-4.6557150488932249E-3"/>
                  <c:y val="4.450918635170603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EA5-46CA-8BC4-A97D9BEF3736}"/>
                </c:ext>
              </c:extLst>
            </c:dLbl>
            <c:dLbl>
              <c:idx val="4"/>
              <c:layout>
                <c:manualLayout>
                  <c:x val="0.21713002552041191"/>
                  <c:y val="5.607269106183579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EA5-46CA-8BC4-A97D9BEF3736}"/>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'Mode of transmission'!$A$3:$A$8</c:f>
              <c:strCache>
                <c:ptCount val="6"/>
                <c:pt idx="0">
                  <c:v>MSM</c:v>
                </c:pt>
                <c:pt idx="1">
                  <c:v>Bisexual</c:v>
                </c:pt>
                <c:pt idx="2">
                  <c:v>Transgender</c:v>
                </c:pt>
                <c:pt idx="3">
                  <c:v>FSW</c:v>
                </c:pt>
                <c:pt idx="4">
                  <c:v>Hetero-sexual</c:v>
                </c:pt>
                <c:pt idx="5">
                  <c:v>Unknown</c:v>
                </c:pt>
              </c:strCache>
            </c:strRef>
          </c:cat>
          <c:val>
            <c:numRef>
              <c:f>'Mode of transmission'!$B$3:$B$8</c:f>
              <c:numCache>
                <c:formatCode>General</c:formatCode>
                <c:ptCount val="6"/>
                <c:pt idx="0">
                  <c:v>39</c:v>
                </c:pt>
                <c:pt idx="1">
                  <c:v>21</c:v>
                </c:pt>
                <c:pt idx="2">
                  <c:v>1</c:v>
                </c:pt>
                <c:pt idx="3">
                  <c:v>7</c:v>
                </c:pt>
                <c:pt idx="4">
                  <c:v>30</c:v>
                </c:pt>
                <c:pt idx="5">
                  <c:v>1</c:v>
                </c:pt>
              </c:numCache>
            </c:numRef>
          </c:val>
          <c:extLst>
            <c:ext xmlns:c16="http://schemas.microsoft.com/office/drawing/2014/chart" uri="{C3380CC4-5D6E-409C-BE32-E72D297353CC}">
              <c16:uniqueId val="{0000000C-DEA5-46CA-8BC4-A97D9BEF3736}"/>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38205893774897"/>
          <c:y val="0.11191254395087405"/>
          <c:w val="0.86484691494455801"/>
          <c:h val="0.74979819739513698"/>
        </c:manualLayout>
      </c:layout>
      <c:barChart>
        <c:barDir val="col"/>
        <c:grouping val="clustered"/>
        <c:varyColors val="0"/>
        <c:ser>
          <c:idx val="0"/>
          <c:order val="0"/>
          <c:tx>
            <c:strRef>
              <c:f>'Condom use KP'!$B$5</c:f>
              <c:strCache>
                <c:ptCount val="1"/>
                <c:pt idx="0">
                  <c:v>FSW</c:v>
                </c:pt>
              </c:strCache>
            </c:strRef>
          </c:tx>
          <c:spPr>
            <a:solidFill>
              <a:srgbClr val="00A99A"/>
            </a:solidFill>
            <a:ln w="38100">
              <a:noFill/>
            </a:ln>
          </c:spPr>
          <c:invertIfNegative val="0"/>
          <c:dPt>
            <c:idx val="1"/>
            <c:invertIfNegative val="0"/>
            <c:bubble3D val="0"/>
            <c:extLst>
              <c:ext xmlns:c16="http://schemas.microsoft.com/office/drawing/2014/chart" uri="{C3380CC4-5D6E-409C-BE32-E72D297353CC}">
                <c16:uniqueId val="{00000000-86CD-4EEA-90E5-425FCFF048F9}"/>
              </c:ext>
            </c:extLst>
          </c:dPt>
          <c:dPt>
            <c:idx val="2"/>
            <c:invertIfNegative val="0"/>
            <c:bubble3D val="0"/>
            <c:extLst>
              <c:ext xmlns:c16="http://schemas.microsoft.com/office/drawing/2014/chart" uri="{C3380CC4-5D6E-409C-BE32-E72D297353CC}">
                <c16:uniqueId val="{00000001-86CD-4EEA-90E5-425FCFF048F9}"/>
              </c:ext>
            </c:extLst>
          </c:dPt>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KP'!$C$4:$H$4</c:f>
              <c:numCache>
                <c:formatCode>General</c:formatCode>
                <c:ptCount val="6"/>
                <c:pt idx="0">
                  <c:v>2007</c:v>
                </c:pt>
                <c:pt idx="1">
                  <c:v>2009</c:v>
                </c:pt>
                <c:pt idx="2">
                  <c:v>2012</c:v>
                </c:pt>
                <c:pt idx="3">
                  <c:v>2014</c:v>
                </c:pt>
                <c:pt idx="4">
                  <c:v>2016</c:v>
                </c:pt>
                <c:pt idx="5">
                  <c:v>2019</c:v>
                </c:pt>
              </c:numCache>
            </c:numRef>
          </c:cat>
          <c:val>
            <c:numRef>
              <c:f>'Condom use KP'!$C$5:$H$5</c:f>
              <c:numCache>
                <c:formatCode>0</c:formatCode>
                <c:ptCount val="6"/>
                <c:pt idx="0">
                  <c:v>92</c:v>
                </c:pt>
                <c:pt idx="1">
                  <c:v>90</c:v>
                </c:pt>
                <c:pt idx="2">
                  <c:v>81.2</c:v>
                </c:pt>
                <c:pt idx="3">
                  <c:v>83.3</c:v>
                </c:pt>
                <c:pt idx="4" formatCode="General">
                  <c:v>84</c:v>
                </c:pt>
                <c:pt idx="5" formatCode="General">
                  <c:v>89.4</c:v>
                </c:pt>
              </c:numCache>
            </c:numRef>
          </c:val>
          <c:extLst>
            <c:ext xmlns:c16="http://schemas.microsoft.com/office/drawing/2014/chart" uri="{C3380CC4-5D6E-409C-BE32-E72D297353CC}">
              <c16:uniqueId val="{00000002-86CD-4EEA-90E5-425FCFF048F9}"/>
            </c:ext>
          </c:extLst>
        </c:ser>
        <c:ser>
          <c:idx val="1"/>
          <c:order val="1"/>
          <c:tx>
            <c:strRef>
              <c:f>'Condom use KP'!$B$6</c:f>
              <c:strCache>
                <c:ptCount val="1"/>
                <c:pt idx="0">
                  <c:v>MSM</c:v>
                </c:pt>
              </c:strCache>
            </c:strRef>
          </c:tx>
          <c:spPr>
            <a:solidFill>
              <a:srgbClr val="F78E1E"/>
            </a:solidFill>
            <a:ln w="38100">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KP'!$C$4:$H$4</c:f>
              <c:numCache>
                <c:formatCode>General</c:formatCode>
                <c:ptCount val="6"/>
                <c:pt idx="0">
                  <c:v>2007</c:v>
                </c:pt>
                <c:pt idx="1">
                  <c:v>2009</c:v>
                </c:pt>
                <c:pt idx="2">
                  <c:v>2012</c:v>
                </c:pt>
                <c:pt idx="3">
                  <c:v>2014</c:v>
                </c:pt>
                <c:pt idx="4">
                  <c:v>2016</c:v>
                </c:pt>
                <c:pt idx="5">
                  <c:v>2019</c:v>
                </c:pt>
              </c:numCache>
            </c:numRef>
          </c:cat>
          <c:val>
            <c:numRef>
              <c:f>'Condom use KP'!$C$6:$G$6</c:f>
              <c:numCache>
                <c:formatCode>0</c:formatCode>
                <c:ptCount val="5"/>
                <c:pt idx="0">
                  <c:v>67</c:v>
                </c:pt>
                <c:pt idx="1">
                  <c:v>78</c:v>
                </c:pt>
                <c:pt idx="2">
                  <c:v>70</c:v>
                </c:pt>
                <c:pt idx="3">
                  <c:v>76.5</c:v>
                </c:pt>
                <c:pt idx="4" formatCode="General">
                  <c:v>79</c:v>
                </c:pt>
              </c:numCache>
            </c:numRef>
          </c:val>
          <c:extLst>
            <c:ext xmlns:c16="http://schemas.microsoft.com/office/drawing/2014/chart" uri="{C3380CC4-5D6E-409C-BE32-E72D297353CC}">
              <c16:uniqueId val="{00000003-86CD-4EEA-90E5-425FCFF048F9}"/>
            </c:ext>
          </c:extLst>
        </c:ser>
        <c:dLbls>
          <c:showLegendKey val="0"/>
          <c:showVal val="0"/>
          <c:showCatName val="0"/>
          <c:showSerName val="0"/>
          <c:showPercent val="0"/>
          <c:showBubbleSize val="0"/>
        </c:dLbls>
        <c:gapWidth val="150"/>
        <c:axId val="128138624"/>
        <c:axId val="128169088"/>
      </c:barChart>
      <c:scatterChart>
        <c:scatterStyle val="lineMarker"/>
        <c:varyColors val="0"/>
        <c:ser>
          <c:idx val="2"/>
          <c:order val="2"/>
          <c:tx>
            <c:strRef>
              <c:f>'Condom use KP'!$N$3</c:f>
              <c:strCache>
                <c:ptCount val="1"/>
                <c:pt idx="0">
                  <c:v>t</c:v>
                </c:pt>
              </c:strCache>
            </c:strRef>
          </c:tx>
          <c:spPr>
            <a:ln w="19050">
              <a:solidFill>
                <a:srgbClr val="E31837"/>
              </a:solidFill>
              <a:prstDash val="dash"/>
            </a:ln>
          </c:spPr>
          <c:marker>
            <c:symbol val="none"/>
          </c:marker>
          <c:xVal>
            <c:numRef>
              <c:f>'Condom use KP'!$M$4:$M$5</c:f>
              <c:numCache>
                <c:formatCode>General</c:formatCode>
                <c:ptCount val="2"/>
                <c:pt idx="0">
                  <c:v>0</c:v>
                </c:pt>
                <c:pt idx="1">
                  <c:v>1</c:v>
                </c:pt>
              </c:numCache>
            </c:numRef>
          </c:xVal>
          <c:yVal>
            <c:numRef>
              <c:f>'Condom use KP'!$N$4:$N$5</c:f>
              <c:numCache>
                <c:formatCode>General</c:formatCode>
                <c:ptCount val="2"/>
                <c:pt idx="0">
                  <c:v>90</c:v>
                </c:pt>
                <c:pt idx="1">
                  <c:v>90</c:v>
                </c:pt>
              </c:numCache>
            </c:numRef>
          </c:yVal>
          <c:smooth val="0"/>
          <c:extLst>
            <c:ext xmlns:c16="http://schemas.microsoft.com/office/drawing/2014/chart" uri="{C3380CC4-5D6E-409C-BE32-E72D297353CC}">
              <c16:uniqueId val="{00000004-86CD-4EEA-90E5-425FCFF048F9}"/>
            </c:ext>
          </c:extLst>
        </c:ser>
        <c:dLbls>
          <c:showLegendKey val="0"/>
          <c:showVal val="0"/>
          <c:showCatName val="0"/>
          <c:showSerName val="0"/>
          <c:showPercent val="0"/>
          <c:showBubbleSize val="0"/>
        </c:dLbls>
        <c:axId val="128172800"/>
        <c:axId val="128171008"/>
      </c:scatterChart>
      <c:catAx>
        <c:axId val="128138624"/>
        <c:scaling>
          <c:orientation val="minMax"/>
        </c:scaling>
        <c:delete val="0"/>
        <c:axPos val="b"/>
        <c:numFmt formatCode="General" sourceLinked="1"/>
        <c:majorTickMark val="out"/>
        <c:minorTickMark val="none"/>
        <c:tickLblPos val="nextTo"/>
        <c:crossAx val="128169088"/>
        <c:crosses val="autoZero"/>
        <c:auto val="1"/>
        <c:lblAlgn val="ctr"/>
        <c:lblOffset val="100"/>
        <c:noMultiLvlLbl val="0"/>
      </c:catAx>
      <c:valAx>
        <c:axId val="128169088"/>
        <c:scaling>
          <c:orientation val="minMax"/>
          <c:max val="100"/>
        </c:scaling>
        <c:delete val="0"/>
        <c:axPos val="l"/>
        <c:title>
          <c:tx>
            <c:rich>
              <a:bodyPr rot="0" vert="horz"/>
              <a:lstStyle/>
              <a:p>
                <a:pPr>
                  <a:defRPr/>
                </a:pPr>
                <a:r>
                  <a:rPr lang="en-US"/>
                  <a:t>%</a:t>
                </a:r>
              </a:p>
            </c:rich>
          </c:tx>
          <c:layout>
            <c:manualLayout>
              <c:xMode val="edge"/>
              <c:yMode val="edge"/>
              <c:x val="1.7111077911924191E-2"/>
              <c:y val="9.1976179864309421E-2"/>
            </c:manualLayout>
          </c:layout>
          <c:overlay val="0"/>
        </c:title>
        <c:numFmt formatCode="0" sourceLinked="1"/>
        <c:majorTickMark val="out"/>
        <c:minorTickMark val="none"/>
        <c:tickLblPos val="nextTo"/>
        <c:crossAx val="128138624"/>
        <c:crosses val="autoZero"/>
        <c:crossBetween val="between"/>
        <c:majorUnit val="10"/>
      </c:valAx>
      <c:valAx>
        <c:axId val="128171008"/>
        <c:scaling>
          <c:orientation val="minMax"/>
          <c:max val="100"/>
          <c:min val="0"/>
        </c:scaling>
        <c:delete val="1"/>
        <c:axPos val="r"/>
        <c:numFmt formatCode="General" sourceLinked="1"/>
        <c:majorTickMark val="out"/>
        <c:minorTickMark val="none"/>
        <c:tickLblPos val="nextTo"/>
        <c:crossAx val="128172800"/>
        <c:crosses val="max"/>
        <c:crossBetween val="midCat"/>
        <c:majorUnit val="10"/>
      </c:valAx>
      <c:valAx>
        <c:axId val="128172800"/>
        <c:scaling>
          <c:orientation val="minMax"/>
          <c:max val="1"/>
          <c:min val="0"/>
        </c:scaling>
        <c:delete val="1"/>
        <c:axPos val="t"/>
        <c:numFmt formatCode="General" sourceLinked="1"/>
        <c:majorTickMark val="out"/>
        <c:minorTickMark val="none"/>
        <c:tickLblPos val="nextTo"/>
        <c:crossAx val="128171008"/>
        <c:crosses val="max"/>
        <c:crossBetween val="midCat"/>
        <c:majorUnit val="0.2"/>
      </c:valAx>
    </c:plotArea>
    <c:legend>
      <c:legendPos val="t"/>
      <c:legendEntry>
        <c:idx val="2"/>
        <c:delete val="1"/>
      </c:legendEntry>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'Condom use 2014'!$C$3</c:f>
              <c:strCache>
                <c:ptCount val="1"/>
                <c:pt idx="0">
                  <c:v>MSM</c:v>
                </c:pt>
              </c:strCache>
            </c:strRef>
          </c:tx>
          <c:spPr>
            <a:solidFill>
              <a:srgbClr val="F78E1E"/>
            </a:solidFill>
            <a:ln>
              <a:noFill/>
            </a:ln>
          </c:spPr>
          <c:invertIfNegative val="0"/>
          <c:dPt>
            <c:idx val="5"/>
            <c:invertIfNegative val="0"/>
            <c:bubble3D val="0"/>
            <c:spPr>
              <a:pattFill prst="dkUpDiag">
                <a:fgClr>
                  <a:srgbClr val="F78E1E"/>
                </a:fgClr>
                <a:bgClr>
                  <a:sysClr val="window" lastClr="FFFFFF"/>
                </a:bgClr>
              </a:pattFill>
              <a:ln>
                <a:noFill/>
              </a:ln>
            </c:spPr>
            <c:extLst>
              <c:ext xmlns:c16="http://schemas.microsoft.com/office/drawing/2014/chart" uri="{C3380CC4-5D6E-409C-BE32-E72D297353CC}">
                <c16:uniqueId val="{00000001-FEA4-47C5-97E5-53EC89B7428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2014'!$B$4:$B$9</c:f>
              <c:strCache>
                <c:ptCount val="6"/>
                <c:pt idx="0">
                  <c:v>Dornod</c:v>
                </c:pt>
                <c:pt idx="1">
                  <c:v>Ulaanbaatar</c:v>
                </c:pt>
                <c:pt idx="2">
                  <c:v>Darkhan-Uul</c:v>
                </c:pt>
                <c:pt idx="3">
                  <c:v>Orkhon</c:v>
                </c:pt>
                <c:pt idx="4">
                  <c:v>Khuvsgul</c:v>
                </c:pt>
                <c:pt idx="5">
                  <c:v>Total</c:v>
                </c:pt>
              </c:strCache>
            </c:strRef>
          </c:cat>
          <c:val>
            <c:numRef>
              <c:f>'Condom use 2014'!$C$4:$C$9</c:f>
              <c:numCache>
                <c:formatCode>0</c:formatCode>
                <c:ptCount val="6"/>
                <c:pt idx="1">
                  <c:v>78.099999999999994</c:v>
                </c:pt>
                <c:pt idx="2">
                  <c:v>55.2</c:v>
                </c:pt>
                <c:pt idx="3">
                  <c:v>88</c:v>
                </c:pt>
                <c:pt idx="5">
                  <c:v>76.5</c:v>
                </c:pt>
              </c:numCache>
            </c:numRef>
          </c:val>
          <c:extLst>
            <c:ext xmlns:c16="http://schemas.microsoft.com/office/drawing/2014/chart" uri="{C3380CC4-5D6E-409C-BE32-E72D297353CC}">
              <c16:uniqueId val="{00000002-FEA4-47C5-97E5-53EC89B74285}"/>
            </c:ext>
          </c:extLst>
        </c:ser>
        <c:ser>
          <c:idx val="1"/>
          <c:order val="1"/>
          <c:tx>
            <c:strRef>
              <c:f>'Condom use 2014'!$D$3</c:f>
              <c:strCache>
                <c:ptCount val="1"/>
                <c:pt idx="0">
                  <c:v>FSWs</c:v>
                </c:pt>
              </c:strCache>
            </c:strRef>
          </c:tx>
          <c:spPr>
            <a:solidFill>
              <a:srgbClr val="88C540"/>
            </a:solidFill>
            <a:ln>
              <a:noFill/>
            </a:ln>
          </c:spPr>
          <c:invertIfNegative val="0"/>
          <c:dPt>
            <c:idx val="5"/>
            <c:invertIfNegative val="0"/>
            <c:bubble3D val="0"/>
            <c:spPr>
              <a:pattFill prst="dkUpDiag">
                <a:fgClr>
                  <a:srgbClr val="88C540"/>
                </a:fgClr>
                <a:bgClr>
                  <a:sysClr val="window" lastClr="FFFFFF"/>
                </a:bgClr>
              </a:pattFill>
              <a:ln>
                <a:noFill/>
              </a:ln>
            </c:spPr>
            <c:extLst>
              <c:ext xmlns:c16="http://schemas.microsoft.com/office/drawing/2014/chart" uri="{C3380CC4-5D6E-409C-BE32-E72D297353CC}">
                <c16:uniqueId val="{00000004-FEA4-47C5-97E5-53EC89B7428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2014'!$B$4:$B$9</c:f>
              <c:strCache>
                <c:ptCount val="6"/>
                <c:pt idx="0">
                  <c:v>Dornod</c:v>
                </c:pt>
                <c:pt idx="1">
                  <c:v>Ulaanbaatar</c:v>
                </c:pt>
                <c:pt idx="2">
                  <c:v>Darkhan-Uul</c:v>
                </c:pt>
                <c:pt idx="3">
                  <c:v>Orkhon</c:v>
                </c:pt>
                <c:pt idx="4">
                  <c:v>Khuvsgul</c:v>
                </c:pt>
                <c:pt idx="5">
                  <c:v>Total</c:v>
                </c:pt>
              </c:strCache>
            </c:strRef>
          </c:cat>
          <c:val>
            <c:numRef>
              <c:f>'Condom use 2014'!$D$4:$D$9</c:f>
              <c:numCache>
                <c:formatCode>0</c:formatCode>
                <c:ptCount val="6"/>
                <c:pt idx="0">
                  <c:v>91.9</c:v>
                </c:pt>
                <c:pt idx="1">
                  <c:v>90.2</c:v>
                </c:pt>
                <c:pt idx="2">
                  <c:v>89</c:v>
                </c:pt>
                <c:pt idx="3">
                  <c:v>69.099999999999994</c:v>
                </c:pt>
                <c:pt idx="4">
                  <c:v>50.6</c:v>
                </c:pt>
                <c:pt idx="5">
                  <c:v>83.3</c:v>
                </c:pt>
              </c:numCache>
            </c:numRef>
          </c:val>
          <c:extLst>
            <c:ext xmlns:c16="http://schemas.microsoft.com/office/drawing/2014/chart" uri="{C3380CC4-5D6E-409C-BE32-E72D297353CC}">
              <c16:uniqueId val="{00000005-FEA4-47C5-97E5-53EC89B74285}"/>
            </c:ext>
          </c:extLst>
        </c:ser>
        <c:dLbls>
          <c:showLegendKey val="0"/>
          <c:showVal val="0"/>
          <c:showCatName val="0"/>
          <c:showSerName val="0"/>
          <c:showPercent val="0"/>
          <c:showBubbleSize val="0"/>
        </c:dLbls>
        <c:gapWidth val="150"/>
        <c:axId val="133576576"/>
        <c:axId val="133578112"/>
      </c:barChart>
      <c:scatterChart>
        <c:scatterStyle val="lineMarker"/>
        <c:varyColors val="0"/>
        <c:ser>
          <c:idx val="2"/>
          <c:order val="2"/>
          <c:tx>
            <c:strRef>
              <c:f>'Condom use 2014'!$K$2</c:f>
              <c:strCache>
                <c:ptCount val="1"/>
                <c:pt idx="0">
                  <c:v>t</c:v>
                </c:pt>
              </c:strCache>
            </c:strRef>
          </c:tx>
          <c:spPr>
            <a:ln w="19050">
              <a:solidFill>
                <a:srgbClr val="E31837"/>
              </a:solidFill>
              <a:prstDash val="dash"/>
            </a:ln>
          </c:spPr>
          <c:marker>
            <c:symbol val="none"/>
          </c:marker>
          <c:xVal>
            <c:numRef>
              <c:f>'Condom use 2014'!$J$3:$J$4</c:f>
              <c:numCache>
                <c:formatCode>General</c:formatCode>
                <c:ptCount val="2"/>
                <c:pt idx="0">
                  <c:v>0</c:v>
                </c:pt>
                <c:pt idx="1">
                  <c:v>1</c:v>
                </c:pt>
              </c:numCache>
            </c:numRef>
          </c:xVal>
          <c:yVal>
            <c:numRef>
              <c:f>'Condom use 2014'!$K$3:$K$4</c:f>
              <c:numCache>
                <c:formatCode>General</c:formatCode>
                <c:ptCount val="2"/>
                <c:pt idx="0">
                  <c:v>90</c:v>
                </c:pt>
                <c:pt idx="1">
                  <c:v>90</c:v>
                </c:pt>
              </c:numCache>
            </c:numRef>
          </c:yVal>
          <c:smooth val="0"/>
          <c:extLst>
            <c:ext xmlns:c16="http://schemas.microsoft.com/office/drawing/2014/chart" uri="{C3380CC4-5D6E-409C-BE32-E72D297353CC}">
              <c16:uniqueId val="{00000006-FEA4-47C5-97E5-53EC89B74285}"/>
            </c:ext>
          </c:extLst>
        </c:ser>
        <c:dLbls>
          <c:showLegendKey val="0"/>
          <c:showVal val="0"/>
          <c:showCatName val="0"/>
          <c:showSerName val="0"/>
          <c:showPercent val="0"/>
          <c:showBubbleSize val="0"/>
        </c:dLbls>
        <c:axId val="133590016"/>
        <c:axId val="133588480"/>
      </c:scatterChart>
      <c:catAx>
        <c:axId val="133576576"/>
        <c:scaling>
          <c:orientation val="minMax"/>
        </c:scaling>
        <c:delete val="0"/>
        <c:axPos val="b"/>
        <c:numFmt formatCode="General" sourceLinked="0"/>
        <c:majorTickMark val="out"/>
        <c:minorTickMark val="none"/>
        <c:tickLblPos val="nextTo"/>
        <c:crossAx val="133578112"/>
        <c:crosses val="autoZero"/>
        <c:auto val="1"/>
        <c:lblAlgn val="ctr"/>
        <c:lblOffset val="100"/>
        <c:noMultiLvlLbl val="0"/>
      </c:catAx>
      <c:valAx>
        <c:axId val="133578112"/>
        <c:scaling>
          <c:orientation val="minMax"/>
          <c:max val="100"/>
          <c:min val="0"/>
        </c:scaling>
        <c:delete val="0"/>
        <c:axPos val="l"/>
        <c:title>
          <c:tx>
            <c:rich>
              <a:bodyPr rot="0" vert="horz"/>
              <a:lstStyle/>
              <a:p>
                <a:pPr>
                  <a:defRPr/>
                </a:pPr>
                <a:r>
                  <a:rPr lang="en-US"/>
                  <a:t>%</a:t>
                </a:r>
              </a:p>
            </c:rich>
          </c:tx>
          <c:layout>
            <c:manualLayout>
              <c:xMode val="edge"/>
              <c:yMode val="edge"/>
              <c:x val="0"/>
              <c:y val="0.1449387576552931"/>
            </c:manualLayout>
          </c:layout>
          <c:overlay val="0"/>
        </c:title>
        <c:numFmt formatCode="0" sourceLinked="1"/>
        <c:majorTickMark val="out"/>
        <c:minorTickMark val="none"/>
        <c:tickLblPos val="nextTo"/>
        <c:crossAx val="133576576"/>
        <c:crosses val="autoZero"/>
        <c:crossBetween val="between"/>
        <c:majorUnit val="10"/>
      </c:valAx>
      <c:valAx>
        <c:axId val="133588480"/>
        <c:scaling>
          <c:orientation val="minMax"/>
          <c:max val="100"/>
          <c:min val="0"/>
        </c:scaling>
        <c:delete val="1"/>
        <c:axPos val="r"/>
        <c:numFmt formatCode="General" sourceLinked="1"/>
        <c:majorTickMark val="out"/>
        <c:minorTickMark val="none"/>
        <c:tickLblPos val="nextTo"/>
        <c:crossAx val="133590016"/>
        <c:crosses val="max"/>
        <c:crossBetween val="midCat"/>
        <c:majorUnit val="10"/>
      </c:valAx>
      <c:valAx>
        <c:axId val="133590016"/>
        <c:scaling>
          <c:orientation val="minMax"/>
          <c:max val="1"/>
          <c:min val="0"/>
        </c:scaling>
        <c:delete val="1"/>
        <c:axPos val="t"/>
        <c:numFmt formatCode="General" sourceLinked="1"/>
        <c:majorTickMark val="out"/>
        <c:minorTickMark val="none"/>
        <c:tickLblPos val="nextTo"/>
        <c:crossAx val="133588480"/>
        <c:crosses val="max"/>
        <c:crossBetween val="midCat"/>
        <c:majorUnit val="0.2"/>
      </c:valAx>
    </c:plotArea>
    <c:legend>
      <c:legendPos val="t"/>
      <c:legendEntry>
        <c:idx val="2"/>
        <c:delete val="1"/>
      </c:legendEntry>
      <c:layout>
        <c:manualLayout>
          <c:xMode val="edge"/>
          <c:yMode val="edge"/>
          <c:x val="0.38406717328938533"/>
          <c:y val="0.02"/>
          <c:w val="0.28419108221937378"/>
          <c:h val="7.1612073490813652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AEEF"/>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'sexual behav_MSM'!$B$2:$C$6</c:f>
              <c:multiLvlStrCache>
                <c:ptCount val="5"/>
                <c:lvl>
                  <c:pt idx="0">
                    <c:v>Condom use at last sex </c:v>
                  </c:pt>
                  <c:pt idx="1">
                    <c:v>Consistent condom use (last 12 months)</c:v>
                  </c:pt>
                  <c:pt idx="2">
                    <c:v>Received payment for sex with male partner</c:v>
                  </c:pt>
                  <c:pt idx="3">
                    <c:v>Had sex with female 
(last 12 months)</c:v>
                  </c:pt>
                  <c:pt idx="4">
                    <c:v>Had sex with commercial female partner</c:v>
                  </c:pt>
                </c:lvl>
                <c:lvl>
                  <c:pt idx="0">
                    <c:v>Sexual behaviour with male partners</c:v>
                  </c:pt>
                  <c:pt idx="3">
                    <c:v>Sexual behaviour with female partners</c:v>
                  </c:pt>
                </c:lvl>
              </c:multiLvlStrCache>
            </c:multiLvlStrRef>
          </c:cat>
          <c:val>
            <c:numRef>
              <c:f>'sexual behav_MSM'!$D$2:$D$6</c:f>
              <c:numCache>
                <c:formatCode>0</c:formatCode>
                <c:ptCount val="5"/>
                <c:pt idx="0">
                  <c:v>70.2</c:v>
                </c:pt>
                <c:pt idx="1">
                  <c:v>47.5</c:v>
                </c:pt>
                <c:pt idx="2" formatCode="General">
                  <c:v>4</c:v>
                </c:pt>
              </c:numCache>
            </c:numRef>
          </c:val>
          <c:extLst>
            <c:ext xmlns:c16="http://schemas.microsoft.com/office/drawing/2014/chart" uri="{C3380CC4-5D6E-409C-BE32-E72D297353CC}">
              <c16:uniqueId val="{00000000-E58D-4B61-9B8C-6553FA2A7053}"/>
            </c:ext>
          </c:extLst>
        </c:ser>
        <c:ser>
          <c:idx val="1"/>
          <c:order val="1"/>
          <c:spPr>
            <a:solidFill>
              <a:srgbClr val="EC008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'sexual behav_MSM'!$B$2:$C$6</c:f>
              <c:multiLvlStrCache>
                <c:ptCount val="5"/>
                <c:lvl>
                  <c:pt idx="0">
                    <c:v>Condom use at last sex </c:v>
                  </c:pt>
                  <c:pt idx="1">
                    <c:v>Consistent condom use (last 12 months)</c:v>
                  </c:pt>
                  <c:pt idx="2">
                    <c:v>Received payment for sex with male partner</c:v>
                  </c:pt>
                  <c:pt idx="3">
                    <c:v>Had sex with female 
(last 12 months)</c:v>
                  </c:pt>
                  <c:pt idx="4">
                    <c:v>Had sex with commercial female partner</c:v>
                  </c:pt>
                </c:lvl>
                <c:lvl>
                  <c:pt idx="0">
                    <c:v>Sexual behaviour with male partners</c:v>
                  </c:pt>
                  <c:pt idx="3">
                    <c:v>Sexual behaviour with female partners</c:v>
                  </c:pt>
                </c:lvl>
              </c:multiLvlStrCache>
            </c:multiLvlStrRef>
          </c:cat>
          <c:val>
            <c:numRef>
              <c:f>'sexual behav_MSM'!$E$2:$E$6</c:f>
              <c:numCache>
                <c:formatCode>General</c:formatCode>
                <c:ptCount val="5"/>
                <c:pt idx="3">
                  <c:v>36</c:v>
                </c:pt>
                <c:pt idx="4" formatCode="0">
                  <c:v>2.9</c:v>
                </c:pt>
              </c:numCache>
            </c:numRef>
          </c:val>
          <c:extLst>
            <c:ext xmlns:c16="http://schemas.microsoft.com/office/drawing/2014/chart" uri="{C3380CC4-5D6E-409C-BE32-E72D297353CC}">
              <c16:uniqueId val="{00000001-E58D-4B61-9B8C-6553FA2A7053}"/>
            </c:ext>
          </c:extLst>
        </c:ser>
        <c:dLbls>
          <c:showLegendKey val="0"/>
          <c:showVal val="0"/>
          <c:showCatName val="0"/>
          <c:showSerName val="0"/>
          <c:showPercent val="0"/>
          <c:showBubbleSize val="0"/>
        </c:dLbls>
        <c:gapWidth val="210"/>
        <c:overlap val="100"/>
        <c:axId val="134320512"/>
        <c:axId val="134322048"/>
      </c:barChart>
      <c:catAx>
        <c:axId val="134320512"/>
        <c:scaling>
          <c:orientation val="minMax"/>
        </c:scaling>
        <c:delete val="0"/>
        <c:axPos val="b"/>
        <c:numFmt formatCode="General" sourceLinked="0"/>
        <c:majorTickMark val="out"/>
        <c:minorTickMark val="none"/>
        <c:tickLblPos val="nextTo"/>
        <c:spPr>
          <a:ln w="22225">
            <a:solidFill>
              <a:srgbClr val="EEECE1">
                <a:lumMod val="50000"/>
              </a:srgbClr>
            </a:solidFill>
            <a:prstDash val="solid"/>
          </a:ln>
        </c:spPr>
        <c:crossAx val="134322048"/>
        <c:crosses val="autoZero"/>
        <c:auto val="1"/>
        <c:lblAlgn val="ctr"/>
        <c:lblOffset val="100"/>
        <c:noMultiLvlLbl val="0"/>
      </c:catAx>
      <c:valAx>
        <c:axId val="134322048"/>
        <c:scaling>
          <c:orientation val="minMax"/>
          <c:max val="100"/>
        </c:scaling>
        <c:delete val="0"/>
        <c:axPos val="l"/>
        <c:majorGridlines>
          <c:spPr>
            <a:ln w="6350">
              <a:solidFill>
                <a:sysClr val="window" lastClr="FFFFFF">
                  <a:lumMod val="85000"/>
                </a:sysClr>
              </a:solidFill>
              <a:prstDash val="sysDot"/>
            </a:ln>
          </c:spPr>
        </c:majorGridlines>
        <c:title>
          <c:tx>
            <c:rich>
              <a:bodyPr rot="0" vert="horz"/>
              <a:lstStyle/>
              <a:p>
                <a:pPr>
                  <a:defRPr/>
                </a:pPr>
                <a:r>
                  <a:rPr lang="en-GB"/>
                  <a:t>%</a:t>
                </a:r>
              </a:p>
            </c:rich>
          </c:tx>
          <c:layout>
            <c:manualLayout>
              <c:xMode val="edge"/>
              <c:yMode val="edge"/>
              <c:x val="1.2612612612612612E-2"/>
              <c:y val="1.4419474937895542E-2"/>
            </c:manualLayout>
          </c:layout>
          <c:overlay val="0"/>
        </c:title>
        <c:numFmt formatCode="0" sourceLinked="1"/>
        <c:majorTickMark val="out"/>
        <c:minorTickMark val="none"/>
        <c:tickLblPos val="low"/>
        <c:spPr>
          <a:ln>
            <a:noFill/>
          </a:ln>
        </c:spPr>
        <c:crossAx val="134320512"/>
        <c:crosses val="autoZero"/>
        <c:crossBetween val="midCat"/>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9534205007867"/>
          <c:y val="5.8725487355809673E-2"/>
          <c:w val="0.84376798070578962"/>
          <c:h val="0.50787094021849066"/>
        </c:manualLayout>
      </c:layout>
      <c:barChart>
        <c:barDir val="col"/>
        <c:grouping val="clustered"/>
        <c:varyColors val="0"/>
        <c:ser>
          <c:idx val="0"/>
          <c:order val="0"/>
          <c:tx>
            <c:strRef>
              <c:f>'condom use_FSW'!$B$3</c:f>
              <c:strCache>
                <c:ptCount val="1"/>
                <c:pt idx="0">
                  <c:v>With client </c:v>
                </c:pt>
              </c:strCache>
            </c:strRef>
          </c:tx>
          <c:spPr>
            <a:solidFill>
              <a:srgbClr val="00AEEF"/>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use_FSW'!$C$2:$D$2</c:f>
              <c:strCache>
                <c:ptCount val="2"/>
                <c:pt idx="0">
                  <c:v>Condom use at last sex </c:v>
                </c:pt>
                <c:pt idx="1">
                  <c:v>Consistent condom use in the last 12 months</c:v>
                </c:pt>
              </c:strCache>
            </c:strRef>
          </c:cat>
          <c:val>
            <c:numRef>
              <c:f>'condom use_FSW'!$C$3:$D$3</c:f>
              <c:numCache>
                <c:formatCode>0</c:formatCode>
                <c:ptCount val="2"/>
                <c:pt idx="0">
                  <c:v>81.2</c:v>
                </c:pt>
                <c:pt idx="1">
                  <c:v>49.1</c:v>
                </c:pt>
              </c:numCache>
            </c:numRef>
          </c:val>
          <c:extLst>
            <c:ext xmlns:c16="http://schemas.microsoft.com/office/drawing/2014/chart" uri="{C3380CC4-5D6E-409C-BE32-E72D297353CC}">
              <c16:uniqueId val="{00000000-AE63-4D9D-AB6F-D59193D0175E}"/>
            </c:ext>
          </c:extLst>
        </c:ser>
        <c:ser>
          <c:idx val="1"/>
          <c:order val="1"/>
          <c:tx>
            <c:strRef>
              <c:f>'condom use_FSW'!$B$4</c:f>
              <c:strCache>
                <c:ptCount val="1"/>
                <c:pt idx="0">
                  <c:v>With non-permanent non-paying partner</c:v>
                </c:pt>
              </c:strCache>
            </c:strRef>
          </c:tx>
          <c:spPr>
            <a:solidFill>
              <a:srgbClr val="F78E1E"/>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use_FSW'!$C$2:$D$2</c:f>
              <c:strCache>
                <c:ptCount val="2"/>
                <c:pt idx="0">
                  <c:v>Condom use at last sex </c:v>
                </c:pt>
                <c:pt idx="1">
                  <c:v>Consistent condom use in the last 12 months</c:v>
                </c:pt>
              </c:strCache>
            </c:strRef>
          </c:cat>
          <c:val>
            <c:numRef>
              <c:f>'condom use_FSW'!$C$4:$D$4</c:f>
              <c:numCache>
                <c:formatCode>0</c:formatCode>
                <c:ptCount val="2"/>
                <c:pt idx="0">
                  <c:v>47.9</c:v>
                </c:pt>
                <c:pt idx="1">
                  <c:v>25.4</c:v>
                </c:pt>
              </c:numCache>
            </c:numRef>
          </c:val>
          <c:extLst>
            <c:ext xmlns:c16="http://schemas.microsoft.com/office/drawing/2014/chart" uri="{C3380CC4-5D6E-409C-BE32-E72D297353CC}">
              <c16:uniqueId val="{00000001-AE63-4D9D-AB6F-D59193D0175E}"/>
            </c:ext>
          </c:extLst>
        </c:ser>
        <c:ser>
          <c:idx val="2"/>
          <c:order val="2"/>
          <c:tx>
            <c:strRef>
              <c:f>'condom use_FSW'!$B$5</c:f>
              <c:strCache>
                <c:ptCount val="1"/>
                <c:pt idx="0">
                  <c:v>With permanent partner</c:v>
                </c:pt>
              </c:strCache>
            </c:strRef>
          </c:tx>
          <c:spPr>
            <a:solidFill>
              <a:srgbClr val="E31837"/>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use_FSW'!$C$2:$D$2</c:f>
              <c:strCache>
                <c:ptCount val="2"/>
                <c:pt idx="0">
                  <c:v>Condom use at last sex </c:v>
                </c:pt>
                <c:pt idx="1">
                  <c:v>Consistent condom use in the last 12 months</c:v>
                </c:pt>
              </c:strCache>
            </c:strRef>
          </c:cat>
          <c:val>
            <c:numRef>
              <c:f>'condom use_FSW'!$C$5:$D$5</c:f>
              <c:numCache>
                <c:formatCode>0</c:formatCode>
                <c:ptCount val="2"/>
                <c:pt idx="0">
                  <c:v>19.399999999999999</c:v>
                </c:pt>
                <c:pt idx="1">
                  <c:v>6.8</c:v>
                </c:pt>
              </c:numCache>
            </c:numRef>
          </c:val>
          <c:extLst>
            <c:ext xmlns:c16="http://schemas.microsoft.com/office/drawing/2014/chart" uri="{C3380CC4-5D6E-409C-BE32-E72D297353CC}">
              <c16:uniqueId val="{00000002-AE63-4D9D-AB6F-D59193D0175E}"/>
            </c:ext>
          </c:extLst>
        </c:ser>
        <c:dLbls>
          <c:dLblPos val="ctr"/>
          <c:showLegendKey val="0"/>
          <c:showVal val="1"/>
          <c:showCatName val="0"/>
          <c:showSerName val="0"/>
          <c:showPercent val="0"/>
          <c:showBubbleSize val="0"/>
        </c:dLbls>
        <c:gapWidth val="200"/>
        <c:overlap val="-10"/>
        <c:axId val="134884352"/>
        <c:axId val="134914816"/>
      </c:barChart>
      <c:scatterChart>
        <c:scatterStyle val="lineMarker"/>
        <c:varyColors val="0"/>
        <c:ser>
          <c:idx val="3"/>
          <c:order val="3"/>
          <c:tx>
            <c:strRef>
              <c:f>'condom use_FSW'!$M$2</c:f>
              <c:strCache>
                <c:ptCount val="1"/>
                <c:pt idx="0">
                  <c:v>t</c:v>
                </c:pt>
              </c:strCache>
            </c:strRef>
          </c:tx>
          <c:spPr>
            <a:ln w="19050">
              <a:solidFill>
                <a:srgbClr val="E31837"/>
              </a:solidFill>
              <a:prstDash val="dash"/>
            </a:ln>
          </c:spPr>
          <c:marker>
            <c:symbol val="none"/>
          </c:marker>
          <c:xVal>
            <c:numRef>
              <c:f>'condom use_FSW'!$L$3:$L$4</c:f>
              <c:numCache>
                <c:formatCode>General</c:formatCode>
                <c:ptCount val="2"/>
                <c:pt idx="0">
                  <c:v>0</c:v>
                </c:pt>
                <c:pt idx="1">
                  <c:v>1</c:v>
                </c:pt>
              </c:numCache>
            </c:numRef>
          </c:xVal>
          <c:yVal>
            <c:numRef>
              <c:f>'condom use_FSW'!$M$3:$M$4</c:f>
              <c:numCache>
                <c:formatCode>General</c:formatCode>
                <c:ptCount val="2"/>
                <c:pt idx="0">
                  <c:v>90</c:v>
                </c:pt>
                <c:pt idx="1">
                  <c:v>90</c:v>
                </c:pt>
              </c:numCache>
            </c:numRef>
          </c:yVal>
          <c:smooth val="0"/>
          <c:extLst>
            <c:ext xmlns:c16="http://schemas.microsoft.com/office/drawing/2014/chart" uri="{C3380CC4-5D6E-409C-BE32-E72D297353CC}">
              <c16:uniqueId val="{00000003-AE63-4D9D-AB6F-D59193D0175E}"/>
            </c:ext>
          </c:extLst>
        </c:ser>
        <c:dLbls>
          <c:showLegendKey val="0"/>
          <c:showVal val="0"/>
          <c:showCatName val="0"/>
          <c:showSerName val="0"/>
          <c:showPercent val="0"/>
          <c:showBubbleSize val="0"/>
        </c:dLbls>
        <c:axId val="134918528"/>
        <c:axId val="134916736"/>
      </c:scatterChart>
      <c:catAx>
        <c:axId val="134884352"/>
        <c:scaling>
          <c:orientation val="minMax"/>
        </c:scaling>
        <c:delete val="0"/>
        <c:axPos val="b"/>
        <c:numFmt formatCode="General" sourceLinked="1"/>
        <c:majorTickMark val="out"/>
        <c:minorTickMark val="none"/>
        <c:tickLblPos val="nextTo"/>
        <c:crossAx val="134914816"/>
        <c:crosses val="autoZero"/>
        <c:auto val="1"/>
        <c:lblAlgn val="ctr"/>
        <c:lblOffset val="100"/>
        <c:noMultiLvlLbl val="0"/>
      </c:catAx>
      <c:valAx>
        <c:axId val="134914816"/>
        <c:scaling>
          <c:orientation val="minMax"/>
          <c:max val="100"/>
          <c:min val="0"/>
        </c:scaling>
        <c:delete val="0"/>
        <c:axPos val="l"/>
        <c:title>
          <c:tx>
            <c:rich>
              <a:bodyPr rot="0" vert="horz"/>
              <a:lstStyle/>
              <a:p>
                <a:pPr>
                  <a:defRPr/>
                </a:pPr>
                <a:r>
                  <a:rPr lang="en-GB"/>
                  <a:t>%</a:t>
                </a:r>
              </a:p>
            </c:rich>
          </c:tx>
          <c:layout>
            <c:manualLayout>
              <c:xMode val="edge"/>
              <c:yMode val="edge"/>
              <c:x val="1.0780469923047289E-2"/>
              <c:y val="1.8551273212806505E-2"/>
            </c:manualLayout>
          </c:layout>
          <c:overlay val="0"/>
        </c:title>
        <c:numFmt formatCode="0" sourceLinked="1"/>
        <c:majorTickMark val="out"/>
        <c:minorTickMark val="none"/>
        <c:tickLblPos val="nextTo"/>
        <c:crossAx val="134884352"/>
        <c:crosses val="autoZero"/>
        <c:crossBetween val="between"/>
        <c:majorUnit val="10"/>
      </c:valAx>
      <c:valAx>
        <c:axId val="134916736"/>
        <c:scaling>
          <c:orientation val="minMax"/>
          <c:max val="100"/>
          <c:min val="0"/>
        </c:scaling>
        <c:delete val="1"/>
        <c:axPos val="r"/>
        <c:numFmt formatCode="General" sourceLinked="1"/>
        <c:majorTickMark val="out"/>
        <c:minorTickMark val="none"/>
        <c:tickLblPos val="nextTo"/>
        <c:crossAx val="134918528"/>
        <c:crosses val="max"/>
        <c:crossBetween val="midCat"/>
        <c:majorUnit val="10"/>
      </c:valAx>
      <c:valAx>
        <c:axId val="134918528"/>
        <c:scaling>
          <c:orientation val="minMax"/>
          <c:max val="1"/>
          <c:min val="0"/>
        </c:scaling>
        <c:delete val="1"/>
        <c:axPos val="t"/>
        <c:numFmt formatCode="General" sourceLinked="1"/>
        <c:majorTickMark val="out"/>
        <c:minorTickMark val="none"/>
        <c:tickLblPos val="nextTo"/>
        <c:crossAx val="134916736"/>
        <c:crosses val="max"/>
        <c:crossBetween val="midCat"/>
        <c:majorUnit val="0.2"/>
      </c:valAx>
    </c:plotArea>
    <c:legend>
      <c:legendPos val="b"/>
      <c:legendEntry>
        <c:idx val="3"/>
        <c:delete val="1"/>
      </c:legendEntry>
      <c:layout>
        <c:manualLayout>
          <c:xMode val="edge"/>
          <c:yMode val="edge"/>
          <c:x val="0.19289709998371415"/>
          <c:y val="0.72233467256781014"/>
          <c:w val="0.64735436334390906"/>
          <c:h val="0.27550841728225217"/>
        </c:manualLayout>
      </c:layout>
      <c:overlay val="0"/>
    </c:legend>
    <c:plotVisOnly val="1"/>
    <c:dispBlanksAs val="gap"/>
    <c:showDLblsOverMax val="0"/>
  </c:chart>
  <c:txPr>
    <a:bodyPr/>
    <a:lstStyle/>
    <a:p>
      <a:pPr>
        <a:defRPr sz="16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'comprehensive knowledge'!$B$3</c:f>
              <c:strCache>
                <c:ptCount val="1"/>
                <c:pt idx="0">
                  <c:v>FSW</c:v>
                </c:pt>
              </c:strCache>
            </c:strRef>
          </c:tx>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'comprehensive knowledge'!$C$2:$F$2</c:f>
              <c:numCache>
                <c:formatCode>General</c:formatCode>
                <c:ptCount val="4"/>
                <c:pt idx="0">
                  <c:v>2005</c:v>
                </c:pt>
                <c:pt idx="1">
                  <c:v>2007</c:v>
                </c:pt>
                <c:pt idx="2">
                  <c:v>2009</c:v>
                </c:pt>
                <c:pt idx="3">
                  <c:v>2012</c:v>
                </c:pt>
              </c:numCache>
            </c:numRef>
          </c:cat>
          <c:val>
            <c:numRef>
              <c:f>'comprehensive knowledge'!$C$3:$F$3</c:f>
              <c:numCache>
                <c:formatCode>General</c:formatCode>
                <c:ptCount val="4"/>
                <c:pt idx="0">
                  <c:v>30</c:v>
                </c:pt>
                <c:pt idx="1">
                  <c:v>33</c:v>
                </c:pt>
                <c:pt idx="2">
                  <c:v>47</c:v>
                </c:pt>
                <c:pt idx="3">
                  <c:v>41.3</c:v>
                </c:pt>
              </c:numCache>
            </c:numRef>
          </c:val>
          <c:extLst>
            <c:ext xmlns:c16="http://schemas.microsoft.com/office/drawing/2014/chart" uri="{C3380CC4-5D6E-409C-BE32-E72D297353CC}">
              <c16:uniqueId val="{00000000-C0EB-459A-B729-250B3FA03125}"/>
            </c:ext>
          </c:extLst>
        </c:ser>
        <c:ser>
          <c:idx val="1"/>
          <c:order val="1"/>
          <c:tx>
            <c:strRef>
              <c:f>'comprehensive knowledge'!$B$4</c:f>
              <c:strCache>
                <c:ptCount val="1"/>
                <c:pt idx="0">
                  <c:v>MSM</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'comprehensive knowledge'!$C$2:$F$2</c:f>
              <c:numCache>
                <c:formatCode>General</c:formatCode>
                <c:ptCount val="4"/>
                <c:pt idx="0">
                  <c:v>2005</c:v>
                </c:pt>
                <c:pt idx="1">
                  <c:v>2007</c:v>
                </c:pt>
                <c:pt idx="2">
                  <c:v>2009</c:v>
                </c:pt>
                <c:pt idx="3">
                  <c:v>2012</c:v>
                </c:pt>
              </c:numCache>
            </c:numRef>
          </c:cat>
          <c:val>
            <c:numRef>
              <c:f>'comprehensive knowledge'!$C$4:$F$4</c:f>
              <c:numCache>
                <c:formatCode>General</c:formatCode>
                <c:ptCount val="4"/>
                <c:pt idx="0">
                  <c:v>23</c:v>
                </c:pt>
                <c:pt idx="1">
                  <c:v>26</c:v>
                </c:pt>
                <c:pt idx="2">
                  <c:v>54</c:v>
                </c:pt>
                <c:pt idx="3">
                  <c:v>60.2</c:v>
                </c:pt>
              </c:numCache>
            </c:numRef>
          </c:val>
          <c:extLst>
            <c:ext xmlns:c16="http://schemas.microsoft.com/office/drawing/2014/chart" uri="{C3380CC4-5D6E-409C-BE32-E72D297353CC}">
              <c16:uniqueId val="{00000001-C0EB-459A-B729-250B3FA03125}"/>
            </c:ext>
          </c:extLst>
        </c:ser>
        <c:ser>
          <c:idx val="2"/>
          <c:order val="2"/>
          <c:tx>
            <c:strRef>
              <c:f>'comprehensive knowledge'!$B$5</c:f>
              <c:strCache>
                <c:ptCount val="1"/>
                <c:pt idx="0">
                  <c:v>Mobile men</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'comprehensive knowledge'!$C$2:$F$2</c:f>
              <c:numCache>
                <c:formatCode>General</c:formatCode>
                <c:ptCount val="4"/>
                <c:pt idx="0">
                  <c:v>2005</c:v>
                </c:pt>
                <c:pt idx="1">
                  <c:v>2007</c:v>
                </c:pt>
                <c:pt idx="2">
                  <c:v>2009</c:v>
                </c:pt>
                <c:pt idx="3">
                  <c:v>2012</c:v>
                </c:pt>
              </c:numCache>
            </c:numRef>
          </c:cat>
          <c:val>
            <c:numRef>
              <c:f>'comprehensive knowledge'!$C$5:$F$5</c:f>
              <c:numCache>
                <c:formatCode>General</c:formatCode>
                <c:ptCount val="4"/>
                <c:pt idx="0">
                  <c:v>17</c:v>
                </c:pt>
                <c:pt idx="1">
                  <c:v>21</c:v>
                </c:pt>
                <c:pt idx="2">
                  <c:v>20</c:v>
                </c:pt>
              </c:numCache>
            </c:numRef>
          </c:val>
          <c:extLst>
            <c:ext xmlns:c16="http://schemas.microsoft.com/office/drawing/2014/chart" uri="{C3380CC4-5D6E-409C-BE32-E72D297353CC}">
              <c16:uniqueId val="{00000002-C0EB-459A-B729-250B3FA03125}"/>
            </c:ext>
          </c:extLst>
        </c:ser>
        <c:ser>
          <c:idx val="3"/>
          <c:order val="3"/>
          <c:tx>
            <c:strRef>
              <c:f>'comprehensive knowledge'!$B$6</c:f>
              <c:strCache>
                <c:ptCount val="1"/>
                <c:pt idx="0">
                  <c:v>Male STI patients</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'comprehensive knowledge'!$C$2:$F$2</c:f>
              <c:numCache>
                <c:formatCode>General</c:formatCode>
                <c:ptCount val="4"/>
                <c:pt idx="0">
                  <c:v>2005</c:v>
                </c:pt>
                <c:pt idx="1">
                  <c:v>2007</c:v>
                </c:pt>
                <c:pt idx="2">
                  <c:v>2009</c:v>
                </c:pt>
                <c:pt idx="3">
                  <c:v>2012</c:v>
                </c:pt>
              </c:numCache>
            </c:numRef>
          </c:cat>
          <c:val>
            <c:numRef>
              <c:f>'comprehensive knowledge'!$C$6:$F$6</c:f>
              <c:numCache>
                <c:formatCode>General</c:formatCode>
                <c:ptCount val="4"/>
                <c:pt idx="0">
                  <c:v>20</c:v>
                </c:pt>
                <c:pt idx="1">
                  <c:v>18</c:v>
                </c:pt>
                <c:pt idx="2">
                  <c:v>24</c:v>
                </c:pt>
              </c:numCache>
            </c:numRef>
          </c:val>
          <c:extLst>
            <c:ext xmlns:c16="http://schemas.microsoft.com/office/drawing/2014/chart" uri="{C3380CC4-5D6E-409C-BE32-E72D297353CC}">
              <c16:uniqueId val="{00000003-C0EB-459A-B729-250B3FA03125}"/>
            </c:ext>
          </c:extLst>
        </c:ser>
        <c:dLbls>
          <c:showLegendKey val="0"/>
          <c:showVal val="0"/>
          <c:showCatName val="0"/>
          <c:showSerName val="0"/>
          <c:showPercent val="0"/>
          <c:showBubbleSize val="0"/>
        </c:dLbls>
        <c:gapWidth val="120"/>
        <c:axId val="136478720"/>
        <c:axId val="136480256"/>
      </c:barChart>
      <c:catAx>
        <c:axId val="136478720"/>
        <c:scaling>
          <c:orientation val="minMax"/>
        </c:scaling>
        <c:delete val="0"/>
        <c:axPos val="b"/>
        <c:numFmt formatCode="General" sourceLinked="1"/>
        <c:majorTickMark val="out"/>
        <c:minorTickMark val="none"/>
        <c:tickLblPos val="nextTo"/>
        <c:crossAx val="136480256"/>
        <c:crosses val="autoZero"/>
        <c:auto val="1"/>
        <c:lblAlgn val="ctr"/>
        <c:lblOffset val="100"/>
        <c:noMultiLvlLbl val="0"/>
      </c:catAx>
      <c:valAx>
        <c:axId val="136480256"/>
        <c:scaling>
          <c:orientation val="minMax"/>
          <c:max val="100"/>
        </c:scaling>
        <c:delete val="0"/>
        <c:axPos val="l"/>
        <c:title>
          <c:tx>
            <c:rich>
              <a:bodyPr rot="0" vert="horz"/>
              <a:lstStyle/>
              <a:p>
                <a:pPr>
                  <a:defRPr/>
                </a:pPr>
                <a:r>
                  <a:rPr lang="en-US"/>
                  <a:t>%</a:t>
                </a:r>
              </a:p>
            </c:rich>
          </c:tx>
          <c:layout>
            <c:manualLayout>
              <c:xMode val="edge"/>
              <c:yMode val="edge"/>
              <c:x val="8.771929824561403E-3"/>
              <c:y val="2.006971981215781E-2"/>
            </c:manualLayout>
          </c:layout>
          <c:overlay val="0"/>
        </c:title>
        <c:numFmt formatCode="General" sourceLinked="1"/>
        <c:majorTickMark val="out"/>
        <c:minorTickMark val="none"/>
        <c:tickLblPos val="nextTo"/>
        <c:crossAx val="136478720"/>
        <c:crosses val="autoZero"/>
        <c:crossBetween val="between"/>
        <c:majorUnit val="20"/>
      </c:valAx>
    </c:plotArea>
    <c:legend>
      <c:legendPos val="r"/>
      <c:layout>
        <c:manualLayout>
          <c:xMode val="edge"/>
          <c:yMode val="edge"/>
          <c:x val="0.7537700879495326"/>
          <c:y val="0.35998459451817327"/>
          <c:w val="0.23745798222590594"/>
          <c:h val="0.40385968387458643"/>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8"/>
    </mc:Choice>
    <mc:Fallback>
      <c:style val="3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55333467931885"/>
          <c:y val="8.4461668853893265E-2"/>
          <c:w val="0.87394239181640754"/>
          <c:h val="0.67259383960505692"/>
        </c:manualLayout>
      </c:layout>
      <c:barChart>
        <c:barDir val="col"/>
        <c:grouping val="clustered"/>
        <c:varyColors val="0"/>
        <c:ser>
          <c:idx val="0"/>
          <c:order val="0"/>
          <c:tx>
            <c:strRef>
              <c:f>'comp know YP'!$A$5</c:f>
              <c:strCache>
                <c:ptCount val="1"/>
                <c:pt idx="0">
                  <c:v>Male</c:v>
                </c:pt>
              </c:strCache>
            </c:strRef>
          </c:tx>
          <c:spPr>
            <a:solidFill>
              <a:srgbClr val="00AEEF"/>
            </a:solidFill>
            <a:ln>
              <a:noFill/>
            </a:ln>
            <a:effectLst>
              <a:outerShdw sx="1000" sy="1000" algn="bl" rotWithShape="0">
                <a:srgbClr val="002060"/>
              </a:outerShdw>
            </a:effectLst>
          </c:spPr>
          <c:invertIfNegative val="0"/>
          <c:dPt>
            <c:idx val="0"/>
            <c:invertIfNegative val="0"/>
            <c:bubble3D val="0"/>
            <c:extLst>
              <c:ext xmlns:c16="http://schemas.microsoft.com/office/drawing/2014/chart" uri="{C3380CC4-5D6E-409C-BE32-E72D297353CC}">
                <c16:uniqueId val="{00000000-44FE-4CAE-8528-FA707DB4270C}"/>
              </c:ext>
            </c:extLst>
          </c:dPt>
          <c:dPt>
            <c:idx val="1"/>
            <c:invertIfNegative val="0"/>
            <c:bubble3D val="0"/>
            <c:extLst>
              <c:ext xmlns:c16="http://schemas.microsoft.com/office/drawing/2014/chart" uri="{C3380CC4-5D6E-409C-BE32-E72D297353CC}">
                <c16:uniqueId val="{00000001-44FE-4CAE-8528-FA707DB4270C}"/>
              </c:ext>
            </c:extLst>
          </c:dPt>
          <c:dPt>
            <c:idx val="2"/>
            <c:invertIfNegative val="0"/>
            <c:bubble3D val="0"/>
            <c:extLst>
              <c:ext xmlns:c16="http://schemas.microsoft.com/office/drawing/2014/chart" uri="{C3380CC4-5D6E-409C-BE32-E72D297353CC}">
                <c16:uniqueId val="{00000002-44FE-4CAE-8528-FA707DB4270C}"/>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YP'!$B$4:$D$4</c:f>
              <c:strCache>
                <c:ptCount val="3"/>
                <c:pt idx="0">
                  <c:v>2009</c:v>
                </c:pt>
                <c:pt idx="1">
                  <c:v>2010</c:v>
                </c:pt>
                <c:pt idx="2">
                  <c:v>2013</c:v>
                </c:pt>
              </c:strCache>
            </c:strRef>
          </c:cat>
          <c:val>
            <c:numRef>
              <c:f>'comp know YP'!$B$5:$D$5</c:f>
              <c:numCache>
                <c:formatCode>General</c:formatCode>
                <c:ptCount val="3"/>
                <c:pt idx="0">
                  <c:v>19.2</c:v>
                </c:pt>
                <c:pt idx="1">
                  <c:v>29.3</c:v>
                </c:pt>
                <c:pt idx="2">
                  <c:v>20.8</c:v>
                </c:pt>
              </c:numCache>
            </c:numRef>
          </c:val>
          <c:extLst>
            <c:ext xmlns:c16="http://schemas.microsoft.com/office/drawing/2014/chart" uri="{C3380CC4-5D6E-409C-BE32-E72D297353CC}">
              <c16:uniqueId val="{00000003-44FE-4CAE-8528-FA707DB4270C}"/>
            </c:ext>
          </c:extLst>
        </c:ser>
        <c:ser>
          <c:idx val="1"/>
          <c:order val="1"/>
          <c:tx>
            <c:strRef>
              <c:f>'comp know YP'!$A$6</c:f>
              <c:strCache>
                <c:ptCount val="1"/>
                <c:pt idx="0">
                  <c:v>Female</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'comp know YP'!$B$4:$D$4</c:f>
              <c:strCache>
                <c:ptCount val="3"/>
                <c:pt idx="0">
                  <c:v>2009</c:v>
                </c:pt>
                <c:pt idx="1">
                  <c:v>2010</c:v>
                </c:pt>
                <c:pt idx="2">
                  <c:v>2013</c:v>
                </c:pt>
              </c:strCache>
            </c:strRef>
          </c:cat>
          <c:val>
            <c:numRef>
              <c:f>'comp know YP'!$B$6:$D$6</c:f>
              <c:numCache>
                <c:formatCode>General</c:formatCode>
                <c:ptCount val="3"/>
                <c:pt idx="0">
                  <c:v>16.100000000000001</c:v>
                </c:pt>
                <c:pt idx="1">
                  <c:v>31.6</c:v>
                </c:pt>
                <c:pt idx="2">
                  <c:v>22.9</c:v>
                </c:pt>
              </c:numCache>
            </c:numRef>
          </c:val>
          <c:extLst>
            <c:ext xmlns:c16="http://schemas.microsoft.com/office/drawing/2014/chart" uri="{C3380CC4-5D6E-409C-BE32-E72D297353CC}">
              <c16:uniqueId val="{00000004-44FE-4CAE-8528-FA707DB4270C}"/>
            </c:ext>
          </c:extLst>
        </c:ser>
        <c:dLbls>
          <c:showLegendKey val="0"/>
          <c:showVal val="0"/>
          <c:showCatName val="0"/>
          <c:showSerName val="0"/>
          <c:showPercent val="0"/>
          <c:showBubbleSize val="0"/>
        </c:dLbls>
        <c:gapWidth val="150"/>
        <c:axId val="136630272"/>
        <c:axId val="136631808"/>
      </c:barChart>
      <c:catAx>
        <c:axId val="136630272"/>
        <c:scaling>
          <c:orientation val="minMax"/>
        </c:scaling>
        <c:delete val="0"/>
        <c:axPos val="b"/>
        <c:numFmt formatCode="General" sourceLinked="0"/>
        <c:majorTickMark val="out"/>
        <c:minorTickMark val="none"/>
        <c:tickLblPos val="nextTo"/>
        <c:crossAx val="136631808"/>
        <c:crosses val="autoZero"/>
        <c:auto val="1"/>
        <c:lblAlgn val="ctr"/>
        <c:lblOffset val="100"/>
        <c:noMultiLvlLbl val="0"/>
      </c:catAx>
      <c:valAx>
        <c:axId val="136631808"/>
        <c:scaling>
          <c:orientation val="minMax"/>
          <c:max val="100"/>
          <c:min val="0"/>
        </c:scaling>
        <c:delete val="0"/>
        <c:axPos val="l"/>
        <c:title>
          <c:tx>
            <c:rich>
              <a:bodyPr rot="0" vert="horz"/>
              <a:lstStyle/>
              <a:p>
                <a:pPr>
                  <a:defRPr/>
                </a:pPr>
                <a:r>
                  <a:rPr lang="en-US"/>
                  <a:t>%</a:t>
                </a:r>
              </a:p>
            </c:rich>
          </c:tx>
          <c:layout>
            <c:manualLayout>
              <c:xMode val="edge"/>
              <c:yMode val="edge"/>
              <c:x val="2.5874415154627404E-3"/>
              <c:y val="5.5054741914752042E-2"/>
            </c:manualLayout>
          </c:layout>
          <c:overlay val="0"/>
        </c:title>
        <c:numFmt formatCode="General" sourceLinked="1"/>
        <c:majorTickMark val="out"/>
        <c:minorTickMark val="none"/>
        <c:tickLblPos val="nextTo"/>
        <c:crossAx val="136630272"/>
        <c:crosses val="autoZero"/>
        <c:crossBetween val="between"/>
        <c:majorUnit val="20"/>
      </c:valAx>
      <c:spPr>
        <a:noFill/>
        <a:ln w="25400">
          <a:noFill/>
        </a:ln>
      </c:spPr>
    </c:plotArea>
    <c:legend>
      <c:legendPos val="b"/>
      <c:layout>
        <c:manualLayout>
          <c:xMode val="edge"/>
          <c:yMode val="edge"/>
          <c:x val="0.3029845308554121"/>
          <c:y val="0.85739055740218384"/>
          <c:w val="0.40031104181838301"/>
          <c:h val="0.13008643495240263"/>
        </c:manualLayout>
      </c:layout>
      <c:overlay val="0"/>
    </c:legend>
    <c:plotVisOnly val="1"/>
    <c:dispBlanksAs val="gap"/>
    <c:showDLblsOverMax val="0"/>
  </c:chart>
  <c:spPr>
    <a:noFill/>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3218526570048309"/>
          <c:y val="0.17533481766053211"/>
          <c:w val="0.53266618357487927"/>
          <c:h val="0.65309152896955347"/>
        </c:manualLayout>
      </c:layout>
      <c:doughnutChart>
        <c:varyColors val="1"/>
        <c:ser>
          <c:idx val="0"/>
          <c:order val="0"/>
          <c:spPr>
            <a:ln w="22225">
              <a:solidFill>
                <a:sysClr val="window" lastClr="FFFFFF"/>
              </a:solidFill>
            </a:ln>
          </c:spPr>
          <c:dPt>
            <c:idx val="0"/>
            <c:bubble3D val="0"/>
            <c:spPr>
              <a:solidFill>
                <a:srgbClr val="FF7C80"/>
              </a:solidFill>
              <a:ln w="22225">
                <a:solidFill>
                  <a:sysClr val="window" lastClr="FFFFFF"/>
                </a:solidFill>
              </a:ln>
            </c:spPr>
            <c:extLst>
              <c:ext xmlns:c16="http://schemas.microsoft.com/office/drawing/2014/chart" uri="{C3380CC4-5D6E-409C-BE32-E72D297353CC}">
                <c16:uniqueId val="{00000001-8E20-42EE-9BE3-FB1968D7D9E9}"/>
              </c:ext>
            </c:extLst>
          </c:dPt>
          <c:dPt>
            <c:idx val="1"/>
            <c:bubble3D val="0"/>
            <c:spPr>
              <a:solidFill>
                <a:srgbClr val="33CCCC"/>
              </a:solidFill>
              <a:ln w="22225">
                <a:solidFill>
                  <a:sysClr val="window" lastClr="FFFFFF"/>
                </a:solidFill>
              </a:ln>
            </c:spPr>
            <c:extLst>
              <c:ext xmlns:c16="http://schemas.microsoft.com/office/drawing/2014/chart" uri="{C3380CC4-5D6E-409C-BE32-E72D297353CC}">
                <c16:uniqueId val="{00000003-8E20-42EE-9BE3-FB1968D7D9E9}"/>
              </c:ext>
            </c:extLst>
          </c:dPt>
          <c:cat>
            <c:strRef>
              <c:f>MNG!$Q$108:$R$108</c:f>
              <c:strCache>
                <c:ptCount val="2"/>
                <c:pt idx="0">
                  <c:v>International funding</c:v>
                </c:pt>
                <c:pt idx="1">
                  <c:v>Domestic funding</c:v>
                </c:pt>
              </c:strCache>
            </c:strRef>
          </c:cat>
          <c:val>
            <c:numRef>
              <c:f>MNG!$Q$109:$R$109</c:f>
              <c:numCache>
                <c:formatCode>_-* #,##0_-;\-* #,##0_-;_-* "-"??_-;_-@_-</c:formatCode>
                <c:ptCount val="2"/>
                <c:pt idx="0">
                  <c:v>1073931</c:v>
                </c:pt>
                <c:pt idx="1">
                  <c:v>922160</c:v>
                </c:pt>
              </c:numCache>
            </c:numRef>
          </c:val>
          <c:extLst>
            <c:ext xmlns:c16="http://schemas.microsoft.com/office/drawing/2014/chart" uri="{C3380CC4-5D6E-409C-BE32-E72D297353CC}">
              <c16:uniqueId val="{00000004-6441-40B7-818C-771829432E3C}"/>
            </c:ext>
          </c:extLst>
        </c:ser>
        <c:dLbls>
          <c:showLegendKey val="0"/>
          <c:showVal val="0"/>
          <c:showCatName val="0"/>
          <c:showSerName val="0"/>
          <c:showPercent val="0"/>
          <c:showBubbleSize val="0"/>
          <c:showLeaderLines val="1"/>
        </c:dLbls>
        <c:firstSliceAng val="13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599275362318839E-2"/>
          <c:y val="0.19084691878303944"/>
          <c:w val="0.52227538383477723"/>
          <c:h val="0.6436276053728579"/>
        </c:manualLayout>
      </c:layout>
      <c:doughnutChart>
        <c:varyColors val="1"/>
        <c:ser>
          <c:idx val="0"/>
          <c:order val="0"/>
          <c:spPr>
            <a:solidFill>
              <a:sysClr val="window" lastClr="FFFFFF">
                <a:lumMod val="65000"/>
              </a:sysClr>
            </a:solidFill>
            <a:ln w="22225">
              <a:solidFill>
                <a:sysClr val="window" lastClr="FFFFFF"/>
              </a:solidFill>
            </a:ln>
          </c:spPr>
          <c:dPt>
            <c:idx val="0"/>
            <c:bubble3D val="0"/>
            <c:extLst>
              <c:ext xmlns:c16="http://schemas.microsoft.com/office/drawing/2014/chart" uri="{C3380CC4-5D6E-409C-BE32-E72D297353CC}">
                <c16:uniqueId val="{00000000-459D-473E-8898-426DAC5EEB0C}"/>
              </c:ext>
            </c:extLst>
          </c:dPt>
          <c:dPt>
            <c:idx val="1"/>
            <c:bubble3D val="0"/>
            <c:extLst>
              <c:ext xmlns:c16="http://schemas.microsoft.com/office/drawing/2014/chart" uri="{C3380CC4-5D6E-409C-BE32-E72D297353CC}">
                <c16:uniqueId val="{00000001-459D-473E-8898-426DAC5EEB0C}"/>
              </c:ext>
            </c:extLst>
          </c:dPt>
          <c:dPt>
            <c:idx val="2"/>
            <c:bubble3D val="0"/>
            <c:extLst>
              <c:ext xmlns:c16="http://schemas.microsoft.com/office/drawing/2014/chart" uri="{C3380CC4-5D6E-409C-BE32-E72D297353CC}">
                <c16:uniqueId val="{00000002-459D-473E-8898-426DAC5EEB0C}"/>
              </c:ext>
            </c:extLst>
          </c:dPt>
          <c:dPt>
            <c:idx val="3"/>
            <c:bubble3D val="0"/>
            <c:extLst>
              <c:ext xmlns:c16="http://schemas.microsoft.com/office/drawing/2014/chart" uri="{C3380CC4-5D6E-409C-BE32-E72D297353CC}">
                <c16:uniqueId val="{00000003-459D-473E-8898-426DAC5EEB0C}"/>
              </c:ext>
            </c:extLst>
          </c:dPt>
          <c:cat>
            <c:strRef>
              <c:f>MNG!$P$113:$P$116</c:f>
              <c:strCache>
                <c:ptCount val="4"/>
                <c:pt idx="0">
                  <c:v>Key population prevention</c:v>
                </c:pt>
                <c:pt idx="1">
                  <c:v>Other prevention</c:v>
                </c:pt>
                <c:pt idx="2">
                  <c:v>Care and treatment</c:v>
                </c:pt>
                <c:pt idx="3">
                  <c:v>Other AIDS expenditure</c:v>
                </c:pt>
              </c:strCache>
            </c:strRef>
          </c:cat>
          <c:val>
            <c:numRef>
              <c:f>MNG!$Q$113:$Q$116</c:f>
              <c:numCache>
                <c:formatCode>_-* #,##0_-;\-* #,##0_-;_-* "-"??_-;_-@_-</c:formatCode>
                <c:ptCount val="4"/>
                <c:pt idx="0">
                  <c:v>4747765</c:v>
                </c:pt>
                <c:pt idx="1">
                  <c:v>1164496</c:v>
                </c:pt>
                <c:pt idx="2">
                  <c:v>2376087</c:v>
                </c:pt>
                <c:pt idx="3">
                  <c:v>1705282.0199999996</c:v>
                </c:pt>
              </c:numCache>
            </c:numRef>
          </c:val>
          <c:extLst>
            <c:ext xmlns:c16="http://schemas.microsoft.com/office/drawing/2014/chart" uri="{C3380CC4-5D6E-409C-BE32-E72D297353CC}">
              <c16:uniqueId val="{00000004-D43E-44CA-B79E-D964892DCEF9}"/>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noFill/>
    <a:ln>
      <a:noFill/>
    </a:ln>
  </c:spPr>
  <c:txPr>
    <a:bodyPr/>
    <a:lstStyle/>
    <a:p>
      <a:pPr>
        <a:defRPr sz="1100">
          <a:latin typeface="Arial" pitchFamily="34" charset="0"/>
          <a:cs typeface="Arial"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MNG!$D$1</c:f>
              <c:strCache>
                <c:ptCount val="1"/>
                <c:pt idx="0">
                  <c:v> Adults  (15+) living with HIV </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3EC5-45D8-90A1-72614D7CF3FC}"/>
                </c:ext>
              </c:extLst>
            </c:dLbl>
            <c:dLbl>
              <c:idx val="1"/>
              <c:delete val="1"/>
              <c:extLst>
                <c:ext xmlns:c15="http://schemas.microsoft.com/office/drawing/2012/chart" uri="{CE6537A1-D6FC-4f65-9D91-7224C49458BB}"/>
                <c:ext xmlns:c16="http://schemas.microsoft.com/office/drawing/2014/chart" uri="{C3380CC4-5D6E-409C-BE32-E72D297353CC}">
                  <c16:uniqueId val="{00000001-3EC5-45D8-90A1-72614D7CF3FC}"/>
                </c:ext>
              </c:extLst>
            </c:dLbl>
            <c:dLbl>
              <c:idx val="2"/>
              <c:delete val="1"/>
              <c:extLst>
                <c:ext xmlns:c15="http://schemas.microsoft.com/office/drawing/2012/chart" uri="{CE6537A1-D6FC-4f65-9D91-7224C49458BB}"/>
                <c:ext xmlns:c16="http://schemas.microsoft.com/office/drawing/2014/chart" uri="{C3380CC4-5D6E-409C-BE32-E72D297353CC}">
                  <c16:uniqueId val="{00000002-3EC5-45D8-90A1-72614D7CF3FC}"/>
                </c:ext>
              </c:extLst>
            </c:dLbl>
            <c:dLbl>
              <c:idx val="3"/>
              <c:delete val="1"/>
              <c:extLst>
                <c:ext xmlns:c15="http://schemas.microsoft.com/office/drawing/2012/chart" uri="{CE6537A1-D6FC-4f65-9D91-7224C49458BB}"/>
                <c:ext xmlns:c16="http://schemas.microsoft.com/office/drawing/2014/chart" uri="{C3380CC4-5D6E-409C-BE32-E72D297353CC}">
                  <c16:uniqueId val="{00000003-3EC5-45D8-90A1-72614D7CF3FC}"/>
                </c:ext>
              </c:extLst>
            </c:dLbl>
            <c:dLbl>
              <c:idx val="4"/>
              <c:delete val="1"/>
              <c:extLst>
                <c:ext xmlns:c15="http://schemas.microsoft.com/office/drawing/2012/chart" uri="{CE6537A1-D6FC-4f65-9D91-7224C49458BB}"/>
                <c:ext xmlns:c16="http://schemas.microsoft.com/office/drawing/2014/chart" uri="{C3380CC4-5D6E-409C-BE32-E72D297353CC}">
                  <c16:uniqueId val="{00000004-3EC5-45D8-90A1-72614D7CF3FC}"/>
                </c:ext>
              </c:extLst>
            </c:dLbl>
            <c:dLbl>
              <c:idx val="5"/>
              <c:delete val="1"/>
              <c:extLst>
                <c:ext xmlns:c15="http://schemas.microsoft.com/office/drawing/2012/chart" uri="{CE6537A1-D6FC-4f65-9D91-7224C49458BB}"/>
                <c:ext xmlns:c16="http://schemas.microsoft.com/office/drawing/2014/chart" uri="{C3380CC4-5D6E-409C-BE32-E72D297353CC}">
                  <c16:uniqueId val="{00000005-3EC5-45D8-90A1-72614D7CF3FC}"/>
                </c:ext>
              </c:extLst>
            </c:dLbl>
            <c:dLbl>
              <c:idx val="6"/>
              <c:delete val="1"/>
              <c:extLst>
                <c:ext xmlns:c15="http://schemas.microsoft.com/office/drawing/2012/chart" uri="{CE6537A1-D6FC-4f65-9D91-7224C49458BB}"/>
                <c:ext xmlns:c16="http://schemas.microsoft.com/office/drawing/2014/chart" uri="{C3380CC4-5D6E-409C-BE32-E72D297353CC}">
                  <c16:uniqueId val="{00000006-3EC5-45D8-90A1-72614D7CF3FC}"/>
                </c:ext>
              </c:extLst>
            </c:dLbl>
            <c:dLbl>
              <c:idx val="7"/>
              <c:delete val="1"/>
              <c:extLst>
                <c:ext xmlns:c15="http://schemas.microsoft.com/office/drawing/2012/chart" uri="{CE6537A1-D6FC-4f65-9D91-7224C49458BB}"/>
                <c:ext xmlns:c16="http://schemas.microsoft.com/office/drawing/2014/chart" uri="{C3380CC4-5D6E-409C-BE32-E72D297353CC}">
                  <c16:uniqueId val="{00000007-3EC5-45D8-90A1-72614D7CF3FC}"/>
                </c:ext>
              </c:extLst>
            </c:dLbl>
            <c:dLbl>
              <c:idx val="8"/>
              <c:delete val="1"/>
              <c:extLst>
                <c:ext xmlns:c15="http://schemas.microsoft.com/office/drawing/2012/chart" uri="{CE6537A1-D6FC-4f65-9D91-7224C49458BB}"/>
                <c:ext xmlns:c16="http://schemas.microsoft.com/office/drawing/2014/chart" uri="{C3380CC4-5D6E-409C-BE32-E72D297353CC}">
                  <c16:uniqueId val="{00000008-3EC5-45D8-90A1-72614D7CF3FC}"/>
                </c:ext>
              </c:extLst>
            </c:dLbl>
            <c:dLbl>
              <c:idx val="9"/>
              <c:delete val="1"/>
              <c:extLst>
                <c:ext xmlns:c15="http://schemas.microsoft.com/office/drawing/2012/chart" uri="{CE6537A1-D6FC-4f65-9D91-7224C49458BB}"/>
                <c:ext xmlns:c16="http://schemas.microsoft.com/office/drawing/2014/chart" uri="{C3380CC4-5D6E-409C-BE32-E72D297353CC}">
                  <c16:uniqueId val="{00000009-3EC5-45D8-90A1-72614D7CF3FC}"/>
                </c:ext>
              </c:extLst>
            </c:dLbl>
            <c:dLbl>
              <c:idx val="10"/>
              <c:delete val="1"/>
              <c:extLst>
                <c:ext xmlns:c15="http://schemas.microsoft.com/office/drawing/2012/chart" uri="{CE6537A1-D6FC-4f65-9D91-7224C49458BB}"/>
                <c:ext xmlns:c16="http://schemas.microsoft.com/office/drawing/2014/chart" uri="{C3380CC4-5D6E-409C-BE32-E72D297353CC}">
                  <c16:uniqueId val="{0000000A-3EC5-45D8-90A1-72614D7CF3FC}"/>
                </c:ext>
              </c:extLst>
            </c:dLbl>
            <c:dLbl>
              <c:idx val="11"/>
              <c:delete val="1"/>
              <c:extLst>
                <c:ext xmlns:c15="http://schemas.microsoft.com/office/drawing/2012/chart" uri="{CE6537A1-D6FC-4f65-9D91-7224C49458BB}"/>
                <c:ext xmlns:c16="http://schemas.microsoft.com/office/drawing/2014/chart" uri="{C3380CC4-5D6E-409C-BE32-E72D297353CC}">
                  <c16:uniqueId val="{0000000B-3EC5-45D8-90A1-72614D7CF3FC}"/>
                </c:ext>
              </c:extLst>
            </c:dLbl>
            <c:dLbl>
              <c:idx val="12"/>
              <c:delete val="1"/>
              <c:extLst>
                <c:ext xmlns:c15="http://schemas.microsoft.com/office/drawing/2012/chart" uri="{CE6537A1-D6FC-4f65-9D91-7224C49458BB}"/>
                <c:ext xmlns:c16="http://schemas.microsoft.com/office/drawing/2014/chart" uri="{C3380CC4-5D6E-409C-BE32-E72D297353CC}">
                  <c16:uniqueId val="{0000000C-3EC5-45D8-90A1-72614D7CF3FC}"/>
                </c:ext>
              </c:extLst>
            </c:dLbl>
            <c:dLbl>
              <c:idx val="13"/>
              <c:delete val="1"/>
              <c:extLst>
                <c:ext xmlns:c15="http://schemas.microsoft.com/office/drawing/2012/chart" uri="{CE6537A1-D6FC-4f65-9D91-7224C49458BB}"/>
                <c:ext xmlns:c16="http://schemas.microsoft.com/office/drawing/2014/chart" uri="{C3380CC4-5D6E-409C-BE32-E72D297353CC}">
                  <c16:uniqueId val="{0000000D-3EC5-45D8-90A1-72614D7CF3FC}"/>
                </c:ext>
              </c:extLst>
            </c:dLbl>
            <c:dLbl>
              <c:idx val="14"/>
              <c:delete val="1"/>
              <c:extLst>
                <c:ext xmlns:c15="http://schemas.microsoft.com/office/drawing/2012/chart" uri="{CE6537A1-D6FC-4f65-9D91-7224C49458BB}"/>
                <c:ext xmlns:c16="http://schemas.microsoft.com/office/drawing/2014/chart" uri="{C3380CC4-5D6E-409C-BE32-E72D297353CC}">
                  <c16:uniqueId val="{0000000E-3EC5-45D8-90A1-72614D7CF3FC}"/>
                </c:ext>
              </c:extLst>
            </c:dLbl>
            <c:dLbl>
              <c:idx val="15"/>
              <c:delete val="1"/>
              <c:extLst>
                <c:ext xmlns:c15="http://schemas.microsoft.com/office/drawing/2012/chart" uri="{CE6537A1-D6FC-4f65-9D91-7224C49458BB}"/>
                <c:ext xmlns:c16="http://schemas.microsoft.com/office/drawing/2014/chart" uri="{C3380CC4-5D6E-409C-BE32-E72D297353CC}">
                  <c16:uniqueId val="{0000000F-3EC5-45D8-90A1-72614D7CF3FC}"/>
                </c:ext>
              </c:extLst>
            </c:dLbl>
            <c:dLbl>
              <c:idx val="16"/>
              <c:delete val="1"/>
              <c:extLst>
                <c:ext xmlns:c15="http://schemas.microsoft.com/office/drawing/2012/chart" uri="{CE6537A1-D6FC-4f65-9D91-7224C49458BB}"/>
                <c:ext xmlns:c16="http://schemas.microsoft.com/office/drawing/2014/chart" uri="{C3380CC4-5D6E-409C-BE32-E72D297353CC}">
                  <c16:uniqueId val="{00000010-3EC5-45D8-90A1-72614D7CF3FC}"/>
                </c:ext>
              </c:extLst>
            </c:dLbl>
            <c:dLbl>
              <c:idx val="17"/>
              <c:delete val="1"/>
              <c:extLst>
                <c:ext xmlns:c15="http://schemas.microsoft.com/office/drawing/2012/chart" uri="{CE6537A1-D6FC-4f65-9D91-7224C49458BB}"/>
                <c:ext xmlns:c16="http://schemas.microsoft.com/office/drawing/2014/chart" uri="{C3380CC4-5D6E-409C-BE32-E72D297353CC}">
                  <c16:uniqueId val="{00000011-3EC5-45D8-90A1-72614D7CF3FC}"/>
                </c:ext>
              </c:extLst>
            </c:dLbl>
            <c:dLbl>
              <c:idx val="18"/>
              <c:delete val="1"/>
              <c:extLst>
                <c:ext xmlns:c15="http://schemas.microsoft.com/office/drawing/2012/chart" uri="{CE6537A1-D6FC-4f65-9D91-7224C49458BB}"/>
                <c:ext xmlns:c16="http://schemas.microsoft.com/office/drawing/2014/chart" uri="{C3380CC4-5D6E-409C-BE32-E72D297353CC}">
                  <c16:uniqueId val="{00000012-3EC5-45D8-90A1-72614D7CF3FC}"/>
                </c:ext>
              </c:extLst>
            </c:dLbl>
            <c:dLbl>
              <c:idx val="19"/>
              <c:delete val="1"/>
              <c:extLst>
                <c:ext xmlns:c15="http://schemas.microsoft.com/office/drawing/2012/chart" uri="{CE6537A1-D6FC-4f65-9D91-7224C49458BB}"/>
                <c:ext xmlns:c16="http://schemas.microsoft.com/office/drawing/2014/chart" uri="{C3380CC4-5D6E-409C-BE32-E72D297353CC}">
                  <c16:uniqueId val="{00000013-3EC5-45D8-90A1-72614D7CF3FC}"/>
                </c:ext>
              </c:extLst>
            </c:dLbl>
            <c:dLbl>
              <c:idx val="20"/>
              <c:delete val="1"/>
              <c:extLst>
                <c:ext xmlns:c15="http://schemas.microsoft.com/office/drawing/2012/chart" uri="{CE6537A1-D6FC-4f65-9D91-7224C49458BB}"/>
                <c:ext xmlns:c16="http://schemas.microsoft.com/office/drawing/2014/chart" uri="{C3380CC4-5D6E-409C-BE32-E72D297353CC}">
                  <c16:uniqueId val="{00000014-3EC5-45D8-90A1-72614D7CF3FC}"/>
                </c:ext>
              </c:extLst>
            </c:dLbl>
            <c:dLbl>
              <c:idx val="21"/>
              <c:delete val="1"/>
              <c:extLst>
                <c:ext xmlns:c15="http://schemas.microsoft.com/office/drawing/2012/chart" uri="{CE6537A1-D6FC-4f65-9D91-7224C49458BB}"/>
                <c:ext xmlns:c16="http://schemas.microsoft.com/office/drawing/2014/chart" uri="{C3380CC4-5D6E-409C-BE32-E72D297353CC}">
                  <c16:uniqueId val="{00000015-3EC5-45D8-90A1-72614D7CF3FC}"/>
                </c:ext>
              </c:extLst>
            </c:dLbl>
            <c:dLbl>
              <c:idx val="22"/>
              <c:delete val="1"/>
              <c:extLst>
                <c:ext xmlns:c15="http://schemas.microsoft.com/office/drawing/2012/chart" uri="{CE6537A1-D6FC-4f65-9D91-7224C49458BB}"/>
                <c:ext xmlns:c16="http://schemas.microsoft.com/office/drawing/2014/chart" uri="{C3380CC4-5D6E-409C-BE32-E72D297353CC}">
                  <c16:uniqueId val="{00000016-3EC5-45D8-90A1-72614D7CF3FC}"/>
                </c:ext>
              </c:extLst>
            </c:dLbl>
            <c:dLbl>
              <c:idx val="23"/>
              <c:delete val="1"/>
              <c:extLst>
                <c:ext xmlns:c15="http://schemas.microsoft.com/office/drawing/2012/chart" uri="{CE6537A1-D6FC-4f65-9D91-7224C49458BB}"/>
                <c:ext xmlns:c16="http://schemas.microsoft.com/office/drawing/2014/chart" uri="{C3380CC4-5D6E-409C-BE32-E72D297353CC}">
                  <c16:uniqueId val="{00000017-3EC5-45D8-90A1-72614D7CF3FC}"/>
                </c:ext>
              </c:extLst>
            </c:dLbl>
            <c:dLbl>
              <c:idx val="24"/>
              <c:delete val="1"/>
              <c:extLst>
                <c:ext xmlns:c15="http://schemas.microsoft.com/office/drawing/2012/chart" uri="{CE6537A1-D6FC-4f65-9D91-7224C49458BB}"/>
                <c:ext xmlns:c16="http://schemas.microsoft.com/office/drawing/2014/chart" uri="{C3380CC4-5D6E-409C-BE32-E72D297353CC}">
                  <c16:uniqueId val="{00000018-3EC5-45D8-90A1-72614D7CF3FC}"/>
                </c:ext>
              </c:extLst>
            </c:dLbl>
            <c:dLbl>
              <c:idx val="25"/>
              <c:delete val="1"/>
              <c:extLst>
                <c:ext xmlns:c15="http://schemas.microsoft.com/office/drawing/2012/chart" uri="{CE6537A1-D6FC-4f65-9D91-7224C49458BB}"/>
                <c:ext xmlns:c16="http://schemas.microsoft.com/office/drawing/2014/chart" uri="{C3380CC4-5D6E-409C-BE32-E72D297353CC}">
                  <c16:uniqueId val="{00000019-3EC5-45D8-90A1-72614D7CF3FC}"/>
                </c:ext>
              </c:extLst>
            </c:dLbl>
            <c:dLbl>
              <c:idx val="26"/>
              <c:delete val="1"/>
              <c:extLst>
                <c:ext xmlns:c15="http://schemas.microsoft.com/office/drawing/2012/chart" uri="{CE6537A1-D6FC-4f65-9D91-7224C49458BB}"/>
                <c:ext xmlns:c16="http://schemas.microsoft.com/office/drawing/2014/chart" uri="{C3380CC4-5D6E-409C-BE32-E72D297353CC}">
                  <c16:uniqueId val="{0000001A-3EC5-45D8-90A1-72614D7CF3FC}"/>
                </c:ext>
              </c:extLst>
            </c:dLbl>
            <c:dLbl>
              <c:idx val="27"/>
              <c:delete val="1"/>
              <c:extLst>
                <c:ext xmlns:c15="http://schemas.microsoft.com/office/drawing/2012/chart" uri="{CE6537A1-D6FC-4f65-9D91-7224C49458BB}"/>
                <c:ext xmlns:c16="http://schemas.microsoft.com/office/drawing/2014/chart" uri="{C3380CC4-5D6E-409C-BE32-E72D297353CC}">
                  <c16:uniqueId val="{0000001B-3EC5-45D8-90A1-72614D7CF3FC}"/>
                </c:ext>
              </c:extLst>
            </c:dLbl>
            <c:dLbl>
              <c:idx val="28"/>
              <c:delete val="1"/>
              <c:extLst>
                <c:ext xmlns:c15="http://schemas.microsoft.com/office/drawing/2012/chart" uri="{CE6537A1-D6FC-4f65-9D91-7224C49458BB}"/>
                <c:ext xmlns:c16="http://schemas.microsoft.com/office/drawing/2014/chart" uri="{C3380CC4-5D6E-409C-BE32-E72D297353CC}">
                  <c16:uniqueId val="{0000001C-3EC5-45D8-90A1-72614D7CF3FC}"/>
                </c:ext>
              </c:extLst>
            </c:dLbl>
            <c:dLbl>
              <c:idx val="29"/>
              <c:delete val="1"/>
              <c:extLst>
                <c:ext xmlns:c15="http://schemas.microsoft.com/office/drawing/2012/chart" uri="{CE6537A1-D6FC-4f65-9D91-7224C49458BB}"/>
                <c:ext xmlns:c16="http://schemas.microsoft.com/office/drawing/2014/chart" uri="{C3380CC4-5D6E-409C-BE32-E72D297353CC}">
                  <c16:uniqueId val="{0000001D-3EC5-45D8-90A1-72614D7CF3FC}"/>
                </c:ext>
              </c:extLst>
            </c:dLbl>
            <c:dLbl>
              <c:idx val="30"/>
              <c:delete val="1"/>
              <c:extLst>
                <c:ext xmlns:c15="http://schemas.microsoft.com/office/drawing/2012/chart" uri="{CE6537A1-D6FC-4f65-9D91-7224C49458BB}"/>
                <c:ext xmlns:c16="http://schemas.microsoft.com/office/drawing/2014/chart" uri="{C3380CC4-5D6E-409C-BE32-E72D297353CC}">
                  <c16:uniqueId val="{0000001E-3EC5-45D8-90A1-72614D7CF3FC}"/>
                </c:ext>
              </c:extLst>
            </c:dLbl>
            <c:dLbl>
              <c:idx val="31"/>
              <c:tx>
                <c:rich>
                  <a:bodyPr/>
                  <a:lstStyle/>
                  <a:p>
                    <a:r>
                      <a:rPr lang="en-US"/>
                      <a:t>&lt;1000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6-3EC5-45D8-90A1-72614D7CF3FC}"/>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MNG!$C$2:$C$33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MNG!$D$2:$D$33</c:f>
              <c:numCache>
                <c:formatCode>_-* #,##0_-;\-* #,##0_-;_-* "-"??_-;_-@_-</c:formatCode>
                <c:ptCount val="32"/>
                <c:pt idx="0">
                  <c:v>1</c:v>
                </c:pt>
                <c:pt idx="1">
                  <c:v>1</c:v>
                </c:pt>
                <c:pt idx="2">
                  <c:v>2</c:v>
                </c:pt>
                <c:pt idx="3">
                  <c:v>4</c:v>
                </c:pt>
                <c:pt idx="4">
                  <c:v>5</c:v>
                </c:pt>
                <c:pt idx="5">
                  <c:v>7</c:v>
                </c:pt>
                <c:pt idx="6">
                  <c:v>10</c:v>
                </c:pt>
                <c:pt idx="7">
                  <c:v>14</c:v>
                </c:pt>
                <c:pt idx="8">
                  <c:v>20</c:v>
                </c:pt>
                <c:pt idx="9">
                  <c:v>29</c:v>
                </c:pt>
                <c:pt idx="10">
                  <c:v>41</c:v>
                </c:pt>
                <c:pt idx="11">
                  <c:v>60</c:v>
                </c:pt>
                <c:pt idx="12">
                  <c:v>86</c:v>
                </c:pt>
                <c:pt idx="13">
                  <c:v>121</c:v>
                </c:pt>
                <c:pt idx="14">
                  <c:v>168</c:v>
                </c:pt>
                <c:pt idx="15">
                  <c:v>214</c:v>
                </c:pt>
                <c:pt idx="16">
                  <c:v>251</c:v>
                </c:pt>
                <c:pt idx="17">
                  <c:v>280</c:v>
                </c:pt>
                <c:pt idx="18">
                  <c:v>311</c:v>
                </c:pt>
                <c:pt idx="19">
                  <c:v>341</c:v>
                </c:pt>
                <c:pt idx="20">
                  <c:v>373</c:v>
                </c:pt>
                <c:pt idx="21">
                  <c:v>405</c:v>
                </c:pt>
                <c:pt idx="22">
                  <c:v>435</c:v>
                </c:pt>
                <c:pt idx="23">
                  <c:v>465</c:v>
                </c:pt>
                <c:pt idx="24">
                  <c:v>493</c:v>
                </c:pt>
                <c:pt idx="25">
                  <c:v>517</c:v>
                </c:pt>
                <c:pt idx="26">
                  <c:v>537</c:v>
                </c:pt>
                <c:pt idx="27">
                  <c:v>557</c:v>
                </c:pt>
                <c:pt idx="28">
                  <c:v>574</c:v>
                </c:pt>
                <c:pt idx="29">
                  <c:v>587</c:v>
                </c:pt>
                <c:pt idx="30">
                  <c:v>605</c:v>
                </c:pt>
                <c:pt idx="31">
                  <c:v>621</c:v>
                </c:pt>
              </c:numCache>
            </c:numRef>
          </c:val>
          <c:smooth val="0"/>
          <c:extLst>
            <c:ext xmlns:c16="http://schemas.microsoft.com/office/drawing/2014/chart" uri="{C3380CC4-5D6E-409C-BE32-E72D297353CC}">
              <c16:uniqueId val="{0000001F-3EC5-45D8-90A1-72614D7CF3FC}"/>
            </c:ext>
          </c:extLst>
        </c:ser>
        <c:ser>
          <c:idx val="1"/>
          <c:order val="1"/>
          <c:tx>
            <c:strRef>
              <c:f>MNG!$E$1</c:f>
              <c:strCache>
                <c:ptCount val="1"/>
                <c:pt idx="0">
                  <c:v> Adults Lower bound </c:v>
                </c:pt>
              </c:strCache>
            </c:strRef>
          </c:tx>
          <c:spPr>
            <a:ln w="22225">
              <a:solidFill>
                <a:srgbClr val="63CDF6"/>
              </a:solidFill>
              <a:prstDash val="sysDot"/>
            </a:ln>
          </c:spPr>
          <c:marker>
            <c:symbol val="none"/>
          </c:marker>
          <c:cat>
            <c:numRef>
              <c:f>MNG!$C$2:$C$33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MNG!$E$2:$E$33</c:f>
              <c:numCache>
                <c:formatCode>_-* #,##0_-;\-* #,##0_-;_-* "-"??_-;_-@_-</c:formatCode>
                <c:ptCount val="32"/>
                <c:pt idx="0">
                  <c:v>0.82303000000000004</c:v>
                </c:pt>
                <c:pt idx="1">
                  <c:v>1</c:v>
                </c:pt>
                <c:pt idx="2">
                  <c:v>1</c:v>
                </c:pt>
                <c:pt idx="3">
                  <c:v>3</c:v>
                </c:pt>
                <c:pt idx="4">
                  <c:v>4</c:v>
                </c:pt>
                <c:pt idx="5">
                  <c:v>6</c:v>
                </c:pt>
                <c:pt idx="6">
                  <c:v>9</c:v>
                </c:pt>
                <c:pt idx="7">
                  <c:v>12</c:v>
                </c:pt>
                <c:pt idx="8">
                  <c:v>17</c:v>
                </c:pt>
                <c:pt idx="9">
                  <c:v>24</c:v>
                </c:pt>
                <c:pt idx="10">
                  <c:v>35</c:v>
                </c:pt>
                <c:pt idx="11">
                  <c:v>51</c:v>
                </c:pt>
                <c:pt idx="12">
                  <c:v>73</c:v>
                </c:pt>
                <c:pt idx="13">
                  <c:v>103</c:v>
                </c:pt>
                <c:pt idx="14">
                  <c:v>144</c:v>
                </c:pt>
                <c:pt idx="15">
                  <c:v>184</c:v>
                </c:pt>
                <c:pt idx="16">
                  <c:v>217</c:v>
                </c:pt>
                <c:pt idx="17">
                  <c:v>244</c:v>
                </c:pt>
                <c:pt idx="18">
                  <c:v>271</c:v>
                </c:pt>
                <c:pt idx="19">
                  <c:v>298</c:v>
                </c:pt>
                <c:pt idx="20">
                  <c:v>325</c:v>
                </c:pt>
                <c:pt idx="21">
                  <c:v>353</c:v>
                </c:pt>
                <c:pt idx="22">
                  <c:v>380</c:v>
                </c:pt>
                <c:pt idx="23">
                  <c:v>406</c:v>
                </c:pt>
                <c:pt idx="24">
                  <c:v>432</c:v>
                </c:pt>
                <c:pt idx="25">
                  <c:v>454</c:v>
                </c:pt>
                <c:pt idx="26">
                  <c:v>473</c:v>
                </c:pt>
                <c:pt idx="27">
                  <c:v>492</c:v>
                </c:pt>
                <c:pt idx="28">
                  <c:v>510</c:v>
                </c:pt>
                <c:pt idx="29">
                  <c:v>522</c:v>
                </c:pt>
                <c:pt idx="30">
                  <c:v>541</c:v>
                </c:pt>
                <c:pt idx="31">
                  <c:v>556</c:v>
                </c:pt>
              </c:numCache>
            </c:numRef>
          </c:val>
          <c:smooth val="0"/>
          <c:extLst>
            <c:ext xmlns:c16="http://schemas.microsoft.com/office/drawing/2014/chart" uri="{C3380CC4-5D6E-409C-BE32-E72D297353CC}">
              <c16:uniqueId val="{00000020-3EC5-45D8-90A1-72614D7CF3FC}"/>
            </c:ext>
          </c:extLst>
        </c:ser>
        <c:ser>
          <c:idx val="2"/>
          <c:order val="2"/>
          <c:tx>
            <c:strRef>
              <c:f>MNG!$F$1</c:f>
              <c:strCache>
                <c:ptCount val="1"/>
                <c:pt idx="0">
                  <c:v> Adults Upper bound </c:v>
                </c:pt>
              </c:strCache>
            </c:strRef>
          </c:tx>
          <c:spPr>
            <a:ln w="22225">
              <a:solidFill>
                <a:srgbClr val="63CDF6"/>
              </a:solidFill>
              <a:prstDash val="sysDot"/>
            </a:ln>
          </c:spPr>
          <c:marker>
            <c:symbol val="none"/>
          </c:marker>
          <c:cat>
            <c:numRef>
              <c:f>MNG!$C$2:$C$33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MNG!$F$2:$F$33</c:f>
              <c:numCache>
                <c:formatCode>_-* #,##0_-;\-* #,##0_-;_-* "-"??_-;_-@_-</c:formatCode>
                <c:ptCount val="32"/>
                <c:pt idx="0">
                  <c:v>1</c:v>
                </c:pt>
                <c:pt idx="1">
                  <c:v>1</c:v>
                </c:pt>
                <c:pt idx="2">
                  <c:v>2</c:v>
                </c:pt>
                <c:pt idx="3">
                  <c:v>4</c:v>
                </c:pt>
                <c:pt idx="4">
                  <c:v>5</c:v>
                </c:pt>
                <c:pt idx="5">
                  <c:v>8</c:v>
                </c:pt>
                <c:pt idx="6">
                  <c:v>12</c:v>
                </c:pt>
                <c:pt idx="7">
                  <c:v>16</c:v>
                </c:pt>
                <c:pt idx="8">
                  <c:v>23</c:v>
                </c:pt>
                <c:pt idx="9">
                  <c:v>33</c:v>
                </c:pt>
                <c:pt idx="10">
                  <c:v>48</c:v>
                </c:pt>
                <c:pt idx="11">
                  <c:v>69</c:v>
                </c:pt>
                <c:pt idx="12">
                  <c:v>100</c:v>
                </c:pt>
                <c:pt idx="13">
                  <c:v>139</c:v>
                </c:pt>
                <c:pt idx="14">
                  <c:v>193</c:v>
                </c:pt>
                <c:pt idx="15">
                  <c:v>246</c:v>
                </c:pt>
                <c:pt idx="16">
                  <c:v>285</c:v>
                </c:pt>
                <c:pt idx="17">
                  <c:v>318</c:v>
                </c:pt>
                <c:pt idx="18">
                  <c:v>351</c:v>
                </c:pt>
                <c:pt idx="19">
                  <c:v>383</c:v>
                </c:pt>
                <c:pt idx="20">
                  <c:v>417</c:v>
                </c:pt>
                <c:pt idx="21">
                  <c:v>452</c:v>
                </c:pt>
                <c:pt idx="22">
                  <c:v>484</c:v>
                </c:pt>
                <c:pt idx="23">
                  <c:v>516</c:v>
                </c:pt>
                <c:pt idx="24">
                  <c:v>546</c:v>
                </c:pt>
                <c:pt idx="25">
                  <c:v>572</c:v>
                </c:pt>
                <c:pt idx="26">
                  <c:v>594</c:v>
                </c:pt>
                <c:pt idx="27">
                  <c:v>615</c:v>
                </c:pt>
                <c:pt idx="28">
                  <c:v>633</c:v>
                </c:pt>
                <c:pt idx="29">
                  <c:v>646</c:v>
                </c:pt>
                <c:pt idx="30">
                  <c:v>664</c:v>
                </c:pt>
                <c:pt idx="31">
                  <c:v>680</c:v>
                </c:pt>
              </c:numCache>
            </c:numRef>
          </c:val>
          <c:smooth val="0"/>
          <c:extLst>
            <c:ext xmlns:c16="http://schemas.microsoft.com/office/drawing/2014/chart" uri="{C3380CC4-5D6E-409C-BE32-E72D297353CC}">
              <c16:uniqueId val="{00000021-3EC5-45D8-90A1-72614D7CF3FC}"/>
            </c:ext>
          </c:extLst>
        </c:ser>
        <c:ser>
          <c:idx val="3"/>
          <c:order val="3"/>
          <c:tx>
            <c:strRef>
              <c:f>MNG!$G$1</c:f>
              <c:strCache>
                <c:ptCount val="1"/>
                <c:pt idx="0">
                  <c:v> Women  (15+) living with HIV </c:v>
                </c:pt>
              </c:strCache>
            </c:strRef>
          </c:tx>
          <c:spPr>
            <a:ln w="38100">
              <a:solidFill>
                <a:srgbClr val="F26B73"/>
              </a:solidFill>
            </a:ln>
          </c:spPr>
          <c:marker>
            <c:symbol val="none"/>
          </c:marker>
          <c:dLbls>
            <c:dLbl>
              <c:idx val="31"/>
              <c:tx>
                <c:rich>
                  <a:bodyPr/>
                  <a:lstStyle/>
                  <a:p>
                    <a:r>
                      <a:rPr lang="en-US" dirty="0"/>
                      <a:t>&lt;200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7-3EC5-45D8-90A1-72614D7CF3FC}"/>
                </c:ext>
              </c:extLst>
            </c:dLbl>
            <c:spPr>
              <a:noFill/>
              <a:ln>
                <a:noFill/>
              </a:ln>
              <a:effectLst/>
            </c:spPr>
            <c:txPr>
              <a:bodyPr wrap="square" lIns="38100" tIns="19050" rIns="38100" bIns="19050" anchor="ctr">
                <a:spAutoFit/>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MNG!$C$2:$C$33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MNG!$G$2:$G$33</c:f>
              <c:numCache>
                <c:formatCode>_-* #,##0_-;\-* #,##0_-;_-* "-"??_-;_-@_-</c:formatCode>
                <c:ptCount val="32"/>
                <c:pt idx="0">
                  <c:v>0</c:v>
                </c:pt>
                <c:pt idx="1">
                  <c:v>0</c:v>
                </c:pt>
                <c:pt idx="2">
                  <c:v>0</c:v>
                </c:pt>
                <c:pt idx="3">
                  <c:v>0</c:v>
                </c:pt>
                <c:pt idx="4">
                  <c:v>0</c:v>
                </c:pt>
                <c:pt idx="5">
                  <c:v>0</c:v>
                </c:pt>
                <c:pt idx="6">
                  <c:v>1</c:v>
                </c:pt>
                <c:pt idx="7">
                  <c:v>1</c:v>
                </c:pt>
                <c:pt idx="8">
                  <c:v>1</c:v>
                </c:pt>
                <c:pt idx="9">
                  <c:v>1</c:v>
                </c:pt>
                <c:pt idx="10">
                  <c:v>2</c:v>
                </c:pt>
                <c:pt idx="11">
                  <c:v>3</c:v>
                </c:pt>
                <c:pt idx="12">
                  <c:v>7</c:v>
                </c:pt>
                <c:pt idx="13">
                  <c:v>10</c:v>
                </c:pt>
                <c:pt idx="14">
                  <c:v>16</c:v>
                </c:pt>
                <c:pt idx="15">
                  <c:v>22</c:v>
                </c:pt>
                <c:pt idx="16">
                  <c:v>30</c:v>
                </c:pt>
                <c:pt idx="17">
                  <c:v>36</c:v>
                </c:pt>
                <c:pt idx="18">
                  <c:v>44</c:v>
                </c:pt>
                <c:pt idx="19">
                  <c:v>51</c:v>
                </c:pt>
                <c:pt idx="20">
                  <c:v>58</c:v>
                </c:pt>
                <c:pt idx="21">
                  <c:v>66</c:v>
                </c:pt>
                <c:pt idx="22">
                  <c:v>75</c:v>
                </c:pt>
                <c:pt idx="23">
                  <c:v>83</c:v>
                </c:pt>
                <c:pt idx="24">
                  <c:v>90</c:v>
                </c:pt>
                <c:pt idx="25">
                  <c:v>95</c:v>
                </c:pt>
                <c:pt idx="26">
                  <c:v>103</c:v>
                </c:pt>
                <c:pt idx="27">
                  <c:v>109</c:v>
                </c:pt>
                <c:pt idx="28">
                  <c:v>113</c:v>
                </c:pt>
                <c:pt idx="29">
                  <c:v>116</c:v>
                </c:pt>
                <c:pt idx="30">
                  <c:v>118</c:v>
                </c:pt>
                <c:pt idx="31">
                  <c:v>124</c:v>
                </c:pt>
              </c:numCache>
            </c:numRef>
          </c:val>
          <c:smooth val="0"/>
          <c:extLst>
            <c:ext xmlns:c16="http://schemas.microsoft.com/office/drawing/2014/chart" uri="{C3380CC4-5D6E-409C-BE32-E72D297353CC}">
              <c16:uniqueId val="{00000023-3EC5-45D8-90A1-72614D7CF3FC}"/>
            </c:ext>
          </c:extLst>
        </c:ser>
        <c:ser>
          <c:idx val="4"/>
          <c:order val="4"/>
          <c:tx>
            <c:strRef>
              <c:f>MNG!$H$1</c:f>
              <c:strCache>
                <c:ptCount val="1"/>
                <c:pt idx="0">
                  <c:v> Women Lower bound </c:v>
                </c:pt>
              </c:strCache>
            </c:strRef>
          </c:tx>
          <c:spPr>
            <a:ln w="22225">
              <a:solidFill>
                <a:srgbClr val="F26B73"/>
              </a:solidFill>
              <a:prstDash val="sysDot"/>
            </a:ln>
          </c:spPr>
          <c:marker>
            <c:symbol val="none"/>
          </c:marker>
          <c:cat>
            <c:numRef>
              <c:f>MNG!$C$2:$C$33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MNG!$H$2:$H$33</c:f>
              <c:numCache>
                <c:formatCode>_-* #,##0_-;\-* #,##0_-;_-* "-"??_-;_-@_-</c:formatCode>
                <c:ptCount val="32"/>
                <c:pt idx="0">
                  <c:v>0</c:v>
                </c:pt>
                <c:pt idx="1">
                  <c:v>9.1500000000000001E-3</c:v>
                </c:pt>
                <c:pt idx="2">
                  <c:v>2.8250000000000001E-2</c:v>
                </c:pt>
                <c:pt idx="3">
                  <c:v>9.3299999999999994E-2</c:v>
                </c:pt>
                <c:pt idx="4">
                  <c:v>0.16789000000000001</c:v>
                </c:pt>
                <c:pt idx="5">
                  <c:v>0.29815000000000003</c:v>
                </c:pt>
                <c:pt idx="6">
                  <c:v>0.46466000000000002</c:v>
                </c:pt>
                <c:pt idx="7">
                  <c:v>0.65351000000000004</c:v>
                </c:pt>
                <c:pt idx="8">
                  <c:v>0.93552999999999997</c:v>
                </c:pt>
                <c:pt idx="9">
                  <c:v>1</c:v>
                </c:pt>
                <c:pt idx="10">
                  <c:v>2</c:v>
                </c:pt>
                <c:pt idx="11">
                  <c:v>3</c:v>
                </c:pt>
                <c:pt idx="12">
                  <c:v>6</c:v>
                </c:pt>
                <c:pt idx="13">
                  <c:v>8</c:v>
                </c:pt>
                <c:pt idx="14">
                  <c:v>13</c:v>
                </c:pt>
                <c:pt idx="15">
                  <c:v>19</c:v>
                </c:pt>
                <c:pt idx="16">
                  <c:v>26</c:v>
                </c:pt>
                <c:pt idx="17">
                  <c:v>32</c:v>
                </c:pt>
                <c:pt idx="18">
                  <c:v>38</c:v>
                </c:pt>
                <c:pt idx="19">
                  <c:v>44</c:v>
                </c:pt>
                <c:pt idx="20">
                  <c:v>50</c:v>
                </c:pt>
                <c:pt idx="21">
                  <c:v>58</c:v>
                </c:pt>
                <c:pt idx="22">
                  <c:v>66</c:v>
                </c:pt>
                <c:pt idx="23">
                  <c:v>73</c:v>
                </c:pt>
                <c:pt idx="24">
                  <c:v>80</c:v>
                </c:pt>
                <c:pt idx="25">
                  <c:v>84</c:v>
                </c:pt>
                <c:pt idx="26">
                  <c:v>91</c:v>
                </c:pt>
                <c:pt idx="27">
                  <c:v>96</c:v>
                </c:pt>
                <c:pt idx="28">
                  <c:v>100</c:v>
                </c:pt>
                <c:pt idx="29">
                  <c:v>103</c:v>
                </c:pt>
                <c:pt idx="30">
                  <c:v>106</c:v>
                </c:pt>
                <c:pt idx="31">
                  <c:v>111</c:v>
                </c:pt>
              </c:numCache>
            </c:numRef>
          </c:val>
          <c:smooth val="0"/>
          <c:extLst>
            <c:ext xmlns:c16="http://schemas.microsoft.com/office/drawing/2014/chart" uri="{C3380CC4-5D6E-409C-BE32-E72D297353CC}">
              <c16:uniqueId val="{00000024-3EC5-45D8-90A1-72614D7CF3FC}"/>
            </c:ext>
          </c:extLst>
        </c:ser>
        <c:ser>
          <c:idx val="5"/>
          <c:order val="5"/>
          <c:tx>
            <c:strRef>
              <c:f>MNG!$I$1</c:f>
              <c:strCache>
                <c:ptCount val="1"/>
                <c:pt idx="0">
                  <c:v> Women Upper bound </c:v>
                </c:pt>
              </c:strCache>
            </c:strRef>
          </c:tx>
          <c:spPr>
            <a:ln w="22225">
              <a:solidFill>
                <a:srgbClr val="F26B73"/>
              </a:solidFill>
              <a:prstDash val="sysDot"/>
            </a:ln>
          </c:spPr>
          <c:marker>
            <c:symbol val="none"/>
          </c:marker>
          <c:cat>
            <c:numRef>
              <c:f>MNG!$C$2:$C$33</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MNG!$I$2:$I$33</c:f>
              <c:numCache>
                <c:formatCode>_-* #,##0_-;\-* #,##0_-;_-* "-"??_-;_-@_-</c:formatCode>
                <c:ptCount val="32"/>
                <c:pt idx="0">
                  <c:v>0</c:v>
                </c:pt>
                <c:pt idx="1">
                  <c:v>1.3809999999999999E-2</c:v>
                </c:pt>
                <c:pt idx="2">
                  <c:v>4.1259999999999998E-2</c:v>
                </c:pt>
                <c:pt idx="3">
                  <c:v>0.12690000000000001</c:v>
                </c:pt>
                <c:pt idx="4">
                  <c:v>0.23018</c:v>
                </c:pt>
                <c:pt idx="5">
                  <c:v>0.41904999999999998</c:v>
                </c:pt>
                <c:pt idx="6">
                  <c:v>0.64949999999999997</c:v>
                </c:pt>
                <c:pt idx="7">
                  <c:v>0.92479</c:v>
                </c:pt>
                <c:pt idx="8">
                  <c:v>1</c:v>
                </c:pt>
                <c:pt idx="9">
                  <c:v>2</c:v>
                </c:pt>
                <c:pt idx="10">
                  <c:v>3</c:v>
                </c:pt>
                <c:pt idx="11">
                  <c:v>4</c:v>
                </c:pt>
                <c:pt idx="12">
                  <c:v>8</c:v>
                </c:pt>
                <c:pt idx="13">
                  <c:v>12</c:v>
                </c:pt>
                <c:pt idx="14">
                  <c:v>18</c:v>
                </c:pt>
                <c:pt idx="15">
                  <c:v>26</c:v>
                </c:pt>
                <c:pt idx="16">
                  <c:v>35</c:v>
                </c:pt>
                <c:pt idx="17">
                  <c:v>41</c:v>
                </c:pt>
                <c:pt idx="18">
                  <c:v>50</c:v>
                </c:pt>
                <c:pt idx="19">
                  <c:v>58</c:v>
                </c:pt>
                <c:pt idx="20">
                  <c:v>65</c:v>
                </c:pt>
                <c:pt idx="21">
                  <c:v>75</c:v>
                </c:pt>
                <c:pt idx="22">
                  <c:v>85</c:v>
                </c:pt>
                <c:pt idx="23">
                  <c:v>93</c:v>
                </c:pt>
                <c:pt idx="24">
                  <c:v>101</c:v>
                </c:pt>
                <c:pt idx="25">
                  <c:v>107</c:v>
                </c:pt>
                <c:pt idx="26">
                  <c:v>115</c:v>
                </c:pt>
                <c:pt idx="27">
                  <c:v>122</c:v>
                </c:pt>
                <c:pt idx="28">
                  <c:v>126</c:v>
                </c:pt>
                <c:pt idx="29">
                  <c:v>129</c:v>
                </c:pt>
                <c:pt idx="30">
                  <c:v>131</c:v>
                </c:pt>
                <c:pt idx="31">
                  <c:v>136</c:v>
                </c:pt>
              </c:numCache>
            </c:numRef>
          </c:val>
          <c:smooth val="0"/>
          <c:extLst>
            <c:ext xmlns:c16="http://schemas.microsoft.com/office/drawing/2014/chart" uri="{C3380CC4-5D6E-409C-BE32-E72D297353CC}">
              <c16:uniqueId val="{00000025-3EC5-45D8-90A1-72614D7CF3FC}"/>
            </c:ext>
          </c:extLst>
        </c:ser>
        <c:dLbls>
          <c:showLegendKey val="0"/>
          <c:showVal val="0"/>
          <c:showCatName val="0"/>
          <c:showSerName val="0"/>
          <c:showPercent val="0"/>
          <c:showBubbleSize val="0"/>
        </c:dLbls>
        <c:smooth val="0"/>
        <c:axId val="137368704"/>
        <c:axId val="137370240"/>
      </c:lineChart>
      <c:catAx>
        <c:axId val="1373687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7370240"/>
        <c:crosses val="autoZero"/>
        <c:auto val="1"/>
        <c:lblAlgn val="ctr"/>
        <c:lblOffset val="100"/>
        <c:tickLblSkip val="1"/>
        <c:noMultiLvlLbl val="0"/>
      </c:catAx>
      <c:valAx>
        <c:axId val="137370240"/>
        <c:scaling>
          <c:orientation val="minMax"/>
        </c:scaling>
        <c:delete val="0"/>
        <c:axPos val="l"/>
        <c:title>
          <c:tx>
            <c:rich>
              <a:bodyPr rot="-5400000" vert="horz"/>
              <a:lstStyle/>
              <a:p>
                <a:pPr>
                  <a:defRPr/>
                </a:pPr>
                <a:r>
                  <a:rPr lang="en-US" dirty="0"/>
                  <a:t>Number </a:t>
                </a:r>
              </a:p>
            </c:rich>
          </c:tx>
          <c:overlay val="0"/>
        </c:title>
        <c:numFmt formatCode="_-* #,##0_-;\-* #,##0_-;_-* &quot;-&quot;??_-;_-@_-" sourceLinked="1"/>
        <c:majorTickMark val="out"/>
        <c:minorTickMark val="none"/>
        <c:tickLblPos val="nextTo"/>
        <c:crossAx val="137368704"/>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9107182056788361"/>
          <c:h val="0.72516118851876976"/>
        </c:manualLayout>
      </c:layout>
      <c:barChart>
        <c:barDir val="col"/>
        <c:grouping val="stacked"/>
        <c:varyColors val="0"/>
        <c:ser>
          <c:idx val="0"/>
          <c:order val="0"/>
          <c:tx>
            <c:strRef>
              <c:f>Mongolia!$B$1</c:f>
              <c:strCache>
                <c:ptCount val="1"/>
                <c:pt idx="0">
                  <c:v>International funding</c:v>
                </c:pt>
              </c:strCache>
            </c:strRef>
          </c:tx>
          <c:spPr>
            <a:solidFill>
              <a:srgbClr val="00A99A"/>
            </a:solidFill>
            <a:ln w="12700">
              <a:solidFill>
                <a:srgbClr val="FFFFFF"/>
              </a:solid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2D-4D62-9AED-7DBA258F1D8F}"/>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2D-4D62-9AED-7DBA258F1D8F}"/>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2D-4D62-9AED-7DBA258F1D8F}"/>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Mongolia!$A$2:$A$10</c:f>
              <c:numCache>
                <c:formatCode>General</c:formatCode>
                <c:ptCount val="9"/>
                <c:pt idx="0">
                  <c:v>2007</c:v>
                </c:pt>
                <c:pt idx="1">
                  <c:v>2008</c:v>
                </c:pt>
                <c:pt idx="2">
                  <c:v>2009</c:v>
                </c:pt>
                <c:pt idx="3">
                  <c:v>2010</c:v>
                </c:pt>
                <c:pt idx="4">
                  <c:v>2011</c:v>
                </c:pt>
                <c:pt idx="5">
                  <c:v>2013</c:v>
                </c:pt>
                <c:pt idx="6">
                  <c:v>2014</c:v>
                </c:pt>
                <c:pt idx="7">
                  <c:v>2016</c:v>
                </c:pt>
                <c:pt idx="8">
                  <c:v>2019</c:v>
                </c:pt>
              </c:numCache>
            </c:numRef>
          </c:cat>
          <c:val>
            <c:numRef>
              <c:f>Mongolia!$B$2:$B$10</c:f>
              <c:numCache>
                <c:formatCode>0</c:formatCode>
                <c:ptCount val="9"/>
                <c:pt idx="0">
                  <c:v>3131066</c:v>
                </c:pt>
                <c:pt idx="1">
                  <c:v>3471460</c:v>
                </c:pt>
                <c:pt idx="2">
                  <c:v>3506192</c:v>
                </c:pt>
                <c:pt idx="3">
                  <c:v>2550191</c:v>
                </c:pt>
                <c:pt idx="4">
                  <c:v>2562338</c:v>
                </c:pt>
                <c:pt idx="5">
                  <c:v>2165745</c:v>
                </c:pt>
                <c:pt idx="6">
                  <c:v>1166608</c:v>
                </c:pt>
                <c:pt idx="7">
                  <c:v>2223300</c:v>
                </c:pt>
                <c:pt idx="8">
                  <c:v>1073931</c:v>
                </c:pt>
              </c:numCache>
            </c:numRef>
          </c:val>
          <c:extLst>
            <c:ext xmlns:c16="http://schemas.microsoft.com/office/drawing/2014/chart" uri="{C3380CC4-5D6E-409C-BE32-E72D297353CC}">
              <c16:uniqueId val="{00000003-DE2D-4D62-9AED-7DBA258F1D8F}"/>
            </c:ext>
          </c:extLst>
        </c:ser>
        <c:ser>
          <c:idx val="2"/>
          <c:order val="1"/>
          <c:tx>
            <c:strRef>
              <c:f>Mongolia!$C$1</c:f>
              <c:strCache>
                <c:ptCount val="1"/>
                <c:pt idx="0">
                  <c:v>Domestic funding</c:v>
                </c:pt>
              </c:strCache>
            </c:strRef>
          </c:tx>
          <c:spPr>
            <a:solidFill>
              <a:srgbClr val="F26B73"/>
            </a:solidFill>
            <a:ln>
              <a:solidFill>
                <a:srgbClr val="FFFFFF"/>
              </a:solid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E2D-4D62-9AED-7DBA258F1D8F}"/>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2D-4D62-9AED-7DBA258F1D8F}"/>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E2D-4D62-9AED-7DBA258F1D8F}"/>
                </c:ext>
              </c:extLst>
            </c:dLbl>
            <c:numFmt formatCode="&quot;$&quot;#,##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Mongolia!$A$2:$A$10</c:f>
              <c:numCache>
                <c:formatCode>General</c:formatCode>
                <c:ptCount val="9"/>
                <c:pt idx="0">
                  <c:v>2007</c:v>
                </c:pt>
                <c:pt idx="1">
                  <c:v>2008</c:v>
                </c:pt>
                <c:pt idx="2">
                  <c:v>2009</c:v>
                </c:pt>
                <c:pt idx="3">
                  <c:v>2010</c:v>
                </c:pt>
                <c:pt idx="4">
                  <c:v>2011</c:v>
                </c:pt>
                <c:pt idx="5">
                  <c:v>2013</c:v>
                </c:pt>
                <c:pt idx="6">
                  <c:v>2014</c:v>
                </c:pt>
                <c:pt idx="7">
                  <c:v>2016</c:v>
                </c:pt>
                <c:pt idx="8">
                  <c:v>2019</c:v>
                </c:pt>
              </c:numCache>
            </c:numRef>
          </c:cat>
          <c:val>
            <c:numRef>
              <c:f>Mongolia!$C$2:$C$10</c:f>
              <c:numCache>
                <c:formatCode>0</c:formatCode>
                <c:ptCount val="9"/>
                <c:pt idx="0">
                  <c:v>246334</c:v>
                </c:pt>
                <c:pt idx="1">
                  <c:v>1688658</c:v>
                </c:pt>
                <c:pt idx="2">
                  <c:v>1252124</c:v>
                </c:pt>
                <c:pt idx="3">
                  <c:v>1333518</c:v>
                </c:pt>
                <c:pt idx="4">
                  <c:v>1387453</c:v>
                </c:pt>
                <c:pt idx="5">
                  <c:v>1387000</c:v>
                </c:pt>
                <c:pt idx="6">
                  <c:v>1691591</c:v>
                </c:pt>
                <c:pt idx="7">
                  <c:v>3032500</c:v>
                </c:pt>
                <c:pt idx="8">
                  <c:v>922160</c:v>
                </c:pt>
              </c:numCache>
            </c:numRef>
          </c:val>
          <c:extLst>
            <c:ext xmlns:c16="http://schemas.microsoft.com/office/drawing/2014/chart" uri="{C3380CC4-5D6E-409C-BE32-E72D297353CC}">
              <c16:uniqueId val="{00000007-DE2D-4D62-9AED-7DBA258F1D8F}"/>
            </c:ext>
          </c:extLst>
        </c:ser>
        <c:dLbls>
          <c:showLegendKey val="0"/>
          <c:showVal val="0"/>
          <c:showCatName val="0"/>
          <c:showSerName val="0"/>
          <c:showPercent val="0"/>
          <c:showBubbleSize val="0"/>
        </c:dLbls>
        <c:gapWidth val="150"/>
        <c:overlap val="100"/>
        <c:axId val="136119808"/>
        <c:axId val="136121344"/>
      </c:barChart>
      <c:lineChart>
        <c:grouping val="standard"/>
        <c:varyColors val="0"/>
        <c:ser>
          <c:idx val="1"/>
          <c:order val="2"/>
          <c:tx>
            <c:strRef>
              <c:f>Mongolia!$D$1</c:f>
              <c:strCache>
                <c:ptCount val="1"/>
                <c:pt idx="0">
                  <c:v>Total AIDS spending</c:v>
                </c:pt>
              </c:strCache>
            </c:strRef>
          </c:tx>
          <c:spPr>
            <a:ln w="34925">
              <a:solidFill>
                <a:srgbClr val="00B0F0"/>
              </a:solidFill>
            </a:ln>
          </c:spPr>
          <c:marker>
            <c:symbol val="circle"/>
            <c:size val="7"/>
            <c:spPr>
              <a:solidFill>
                <a:srgbClr val="00B0F0"/>
              </a:solidFill>
              <a:ln>
                <a:noFill/>
              </a:ln>
            </c:spPr>
          </c:marker>
          <c:dLbls>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E2D-4D62-9AED-7DBA258F1D8F}"/>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E2D-4D62-9AED-7DBA258F1D8F}"/>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E2D-4D62-9AED-7DBA258F1D8F}"/>
                </c:ext>
              </c:extLst>
            </c:dLbl>
            <c:numFmt formatCode="&quot;$&quot;#,##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Mongolia!$A$2:$A$10</c:f>
              <c:numCache>
                <c:formatCode>General</c:formatCode>
                <c:ptCount val="9"/>
                <c:pt idx="0">
                  <c:v>2007</c:v>
                </c:pt>
                <c:pt idx="1">
                  <c:v>2008</c:v>
                </c:pt>
                <c:pt idx="2">
                  <c:v>2009</c:v>
                </c:pt>
                <c:pt idx="3">
                  <c:v>2010</c:v>
                </c:pt>
                <c:pt idx="4">
                  <c:v>2011</c:v>
                </c:pt>
                <c:pt idx="5">
                  <c:v>2013</c:v>
                </c:pt>
                <c:pt idx="6">
                  <c:v>2014</c:v>
                </c:pt>
                <c:pt idx="7">
                  <c:v>2016</c:v>
                </c:pt>
                <c:pt idx="8">
                  <c:v>2019</c:v>
                </c:pt>
              </c:numCache>
            </c:numRef>
          </c:cat>
          <c:val>
            <c:numRef>
              <c:f>Mongolia!$D$2:$D$10</c:f>
              <c:numCache>
                <c:formatCode>0</c:formatCode>
                <c:ptCount val="9"/>
                <c:pt idx="0">
                  <c:v>3377400</c:v>
                </c:pt>
                <c:pt idx="1">
                  <c:v>5160118</c:v>
                </c:pt>
                <c:pt idx="2">
                  <c:v>4758316</c:v>
                </c:pt>
                <c:pt idx="3">
                  <c:v>3883709</c:v>
                </c:pt>
                <c:pt idx="4">
                  <c:v>3949791</c:v>
                </c:pt>
                <c:pt idx="5">
                  <c:v>3552745</c:v>
                </c:pt>
                <c:pt idx="6">
                  <c:v>2858199</c:v>
                </c:pt>
                <c:pt idx="7">
                  <c:v>5255800</c:v>
                </c:pt>
                <c:pt idx="8">
                  <c:v>1996091</c:v>
                </c:pt>
              </c:numCache>
            </c:numRef>
          </c:val>
          <c:smooth val="1"/>
          <c:extLst>
            <c:ext xmlns:c16="http://schemas.microsoft.com/office/drawing/2014/chart" uri="{C3380CC4-5D6E-409C-BE32-E72D297353CC}">
              <c16:uniqueId val="{0000000B-DE2D-4D62-9AED-7DBA258F1D8F}"/>
            </c:ext>
          </c:extLst>
        </c:ser>
        <c:dLbls>
          <c:showLegendKey val="0"/>
          <c:showVal val="0"/>
          <c:showCatName val="0"/>
          <c:showSerName val="0"/>
          <c:showPercent val="0"/>
          <c:showBubbleSize val="0"/>
        </c:dLbls>
        <c:marker val="1"/>
        <c:smooth val="0"/>
        <c:axId val="136119808"/>
        <c:axId val="136121344"/>
      </c:lineChart>
      <c:catAx>
        <c:axId val="136119808"/>
        <c:scaling>
          <c:orientation val="minMax"/>
        </c:scaling>
        <c:delete val="0"/>
        <c:axPos val="b"/>
        <c:numFmt formatCode="General" sourceLinked="1"/>
        <c:majorTickMark val="out"/>
        <c:minorTickMark val="none"/>
        <c:tickLblPos val="nextTo"/>
        <c:crossAx val="136121344"/>
        <c:crosses val="autoZero"/>
        <c:auto val="1"/>
        <c:lblAlgn val="ctr"/>
        <c:lblOffset val="100"/>
        <c:noMultiLvlLbl val="0"/>
      </c:catAx>
      <c:valAx>
        <c:axId val="136121344"/>
        <c:scaling>
          <c:orientation val="minMax"/>
          <c:min val="0"/>
        </c:scaling>
        <c:delete val="0"/>
        <c:axPos val="l"/>
        <c:majorGridlines>
          <c:spPr>
            <a:ln>
              <a:solidFill>
                <a:schemeClr val="tx2">
                  <a:lumMod val="20000"/>
                  <a:lumOff val="80000"/>
                </a:schemeClr>
              </a:solidFill>
              <a:prstDash val="sysDash"/>
            </a:ln>
          </c:spPr>
        </c:majorGridlines>
        <c:numFmt formatCode="0" sourceLinked="1"/>
        <c:majorTickMark val="out"/>
        <c:minorTickMark val="none"/>
        <c:tickLblPos val="nextTo"/>
        <c:crossAx val="136119808"/>
        <c:crosses val="autoZero"/>
        <c:crossBetween val="between"/>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plotArea>
    <c:legend>
      <c:legendPos val="r"/>
      <c:layout>
        <c:manualLayout>
          <c:xMode val="edge"/>
          <c:yMode val="edge"/>
          <c:x val="2.5004026615931308E-2"/>
          <c:y val="0.90103166963848957"/>
          <c:w val="0.93397322208891698"/>
          <c:h val="9.8404052198885955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70689615125542"/>
          <c:y val="4.1388216303470539E-2"/>
          <c:w val="0.75117215989594222"/>
          <c:h val="0.75569432293185579"/>
        </c:manualLayout>
      </c:layout>
      <c:lineChart>
        <c:grouping val="standard"/>
        <c:varyColors val="0"/>
        <c:ser>
          <c:idx val="0"/>
          <c:order val="0"/>
          <c:tx>
            <c:strRef>
              <c:f>'AIDS Spending by source'!$B$5</c:f>
              <c:strCache>
                <c:ptCount val="1"/>
                <c:pt idx="0">
                  <c:v>Total AIDS spending</c:v>
                </c:pt>
              </c:strCache>
            </c:strRef>
          </c:tx>
          <c:spPr>
            <a:ln w="38100">
              <a:solidFill>
                <a:srgbClr val="00AEEF"/>
              </a:solidFill>
            </a:ln>
          </c:spPr>
          <c:marker>
            <c:symbol val="circle"/>
            <c:size val="8"/>
            <c:spPr>
              <a:solidFill>
                <a:srgbClr val="00AEEF"/>
              </a:solidFill>
              <a:ln>
                <a:solidFill>
                  <a:srgbClr val="00AEEF"/>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A9-42E3-9502-BB48CFCC37F4}"/>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source'!$C$4:$I$4</c:f>
              <c:strCache>
                <c:ptCount val="7"/>
                <c:pt idx="0">
                  <c:v>2007</c:v>
                </c:pt>
                <c:pt idx="1">
                  <c:v>2008</c:v>
                </c:pt>
                <c:pt idx="2">
                  <c:v>2009</c:v>
                </c:pt>
                <c:pt idx="3">
                  <c:v>2010</c:v>
                </c:pt>
                <c:pt idx="4">
                  <c:v>2011</c:v>
                </c:pt>
                <c:pt idx="5">
                  <c:v>2013</c:v>
                </c:pt>
                <c:pt idx="6">
                  <c:v>2014</c:v>
                </c:pt>
              </c:strCache>
            </c:strRef>
          </c:cat>
          <c:val>
            <c:numRef>
              <c:f>'AIDS Spending by source'!$C$5:$I$5</c:f>
              <c:numCache>
                <c:formatCode>_(* #,##0_);_(* \(#,##0\);_(* "-"??_);_(@_)</c:formatCode>
                <c:ptCount val="7"/>
                <c:pt idx="0">
                  <c:v>3377400</c:v>
                </c:pt>
                <c:pt idx="1">
                  <c:v>5043823</c:v>
                </c:pt>
                <c:pt idx="2">
                  <c:v>4663528.5</c:v>
                </c:pt>
                <c:pt idx="3">
                  <c:v>3501187.5</c:v>
                </c:pt>
                <c:pt idx="4">
                  <c:v>3731466</c:v>
                </c:pt>
                <c:pt idx="5" formatCode="#,##0">
                  <c:v>3552745</c:v>
                </c:pt>
                <c:pt idx="6" formatCode="#,##0">
                  <c:v>2858199</c:v>
                </c:pt>
              </c:numCache>
            </c:numRef>
          </c:val>
          <c:smooth val="0"/>
          <c:extLst>
            <c:ext xmlns:c16="http://schemas.microsoft.com/office/drawing/2014/chart" uri="{C3380CC4-5D6E-409C-BE32-E72D297353CC}">
              <c16:uniqueId val="{00000001-44A9-42E3-9502-BB48CFCC37F4}"/>
            </c:ext>
          </c:extLst>
        </c:ser>
        <c:ser>
          <c:idx val="1"/>
          <c:order val="1"/>
          <c:tx>
            <c:strRef>
              <c:f>'AIDS Spending by source'!$B$6</c:f>
              <c:strCache>
                <c:ptCount val="1"/>
                <c:pt idx="0">
                  <c:v>Bilateral</c:v>
                </c:pt>
              </c:strCache>
            </c:strRef>
          </c:tx>
          <c:spPr>
            <a:ln w="38100">
              <a:solidFill>
                <a:srgbClr val="E31837"/>
              </a:solidFill>
            </a:ln>
          </c:spPr>
          <c:marker>
            <c:spPr>
              <a:solidFill>
                <a:srgbClr val="E31837"/>
              </a:solidFill>
              <a:ln>
                <a:solidFill>
                  <a:srgbClr val="E31837"/>
                </a:solidFill>
              </a:ln>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A9-42E3-9502-BB48CFCC37F4}"/>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source'!$C$4:$I$4</c:f>
              <c:strCache>
                <c:ptCount val="7"/>
                <c:pt idx="0">
                  <c:v>2007</c:v>
                </c:pt>
                <c:pt idx="1">
                  <c:v>2008</c:v>
                </c:pt>
                <c:pt idx="2">
                  <c:v>2009</c:v>
                </c:pt>
                <c:pt idx="3">
                  <c:v>2010</c:v>
                </c:pt>
                <c:pt idx="4">
                  <c:v>2011</c:v>
                </c:pt>
                <c:pt idx="5">
                  <c:v>2013</c:v>
                </c:pt>
                <c:pt idx="6">
                  <c:v>2014</c:v>
                </c:pt>
              </c:strCache>
            </c:strRef>
          </c:cat>
          <c:val>
            <c:numRef>
              <c:f>'AIDS Spending by source'!$C$6:$I$6</c:f>
              <c:numCache>
                <c:formatCode>_(* #,##0_);_(* \(#,##0\);_(* "-"??_);_(@_)</c:formatCode>
                <c:ptCount val="7"/>
                <c:pt idx="0">
                  <c:v>795625</c:v>
                </c:pt>
                <c:pt idx="1">
                  <c:v>92699.361921097778</c:v>
                </c:pt>
                <c:pt idx="2">
                  <c:v>224151.43675469077</c:v>
                </c:pt>
              </c:numCache>
            </c:numRef>
          </c:val>
          <c:smooth val="0"/>
          <c:extLst>
            <c:ext xmlns:c16="http://schemas.microsoft.com/office/drawing/2014/chart" uri="{C3380CC4-5D6E-409C-BE32-E72D297353CC}">
              <c16:uniqueId val="{00000003-44A9-42E3-9502-BB48CFCC37F4}"/>
            </c:ext>
          </c:extLst>
        </c:ser>
        <c:ser>
          <c:idx val="2"/>
          <c:order val="2"/>
          <c:tx>
            <c:strRef>
              <c:f>'AIDS Spending by source'!$B$7</c:f>
              <c:strCache>
                <c:ptCount val="1"/>
                <c:pt idx="0">
                  <c:v>Global Funding</c:v>
                </c:pt>
              </c:strCache>
            </c:strRef>
          </c:tx>
          <c:spPr>
            <a:ln w="38100">
              <a:solidFill>
                <a:srgbClr val="88C540"/>
              </a:solidFill>
            </a:ln>
          </c:spPr>
          <c:marker>
            <c:symbol val="circle"/>
            <c:size val="8"/>
            <c:spPr>
              <a:solidFill>
                <a:srgbClr val="88C540"/>
              </a:solidFill>
              <a:ln>
                <a:solidFill>
                  <a:srgbClr val="88C540"/>
                </a:solidFill>
              </a:ln>
            </c:spPr>
          </c:marker>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A9-42E3-9502-BB48CFCC37F4}"/>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A9-42E3-9502-BB48CFCC37F4}"/>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source'!$C$4:$I$4</c:f>
              <c:strCache>
                <c:ptCount val="7"/>
                <c:pt idx="0">
                  <c:v>2007</c:v>
                </c:pt>
                <c:pt idx="1">
                  <c:v>2008</c:v>
                </c:pt>
                <c:pt idx="2">
                  <c:v>2009</c:v>
                </c:pt>
                <c:pt idx="3">
                  <c:v>2010</c:v>
                </c:pt>
                <c:pt idx="4">
                  <c:v>2011</c:v>
                </c:pt>
                <c:pt idx="5">
                  <c:v>2013</c:v>
                </c:pt>
                <c:pt idx="6">
                  <c:v>2014</c:v>
                </c:pt>
              </c:strCache>
            </c:strRef>
          </c:cat>
          <c:val>
            <c:numRef>
              <c:f>'AIDS Spending by source'!$C$7:$I$7</c:f>
              <c:numCache>
                <c:formatCode>_(* #,##0_);_(* \(#,##0\);_(* "-"??_);_(@_)</c:formatCode>
                <c:ptCount val="7"/>
                <c:pt idx="0">
                  <c:v>1216332</c:v>
                </c:pt>
                <c:pt idx="1">
                  <c:v>2327338.246946827</c:v>
                </c:pt>
                <c:pt idx="2">
                  <c:v>2680359.295343989</c:v>
                </c:pt>
              </c:numCache>
            </c:numRef>
          </c:val>
          <c:smooth val="0"/>
          <c:extLst>
            <c:ext xmlns:c16="http://schemas.microsoft.com/office/drawing/2014/chart" uri="{C3380CC4-5D6E-409C-BE32-E72D297353CC}">
              <c16:uniqueId val="{00000006-44A9-42E3-9502-BB48CFCC37F4}"/>
            </c:ext>
          </c:extLst>
        </c:ser>
        <c:ser>
          <c:idx val="3"/>
          <c:order val="3"/>
          <c:tx>
            <c:strRef>
              <c:f>'AIDS Spending by source'!$B$8</c:f>
              <c:strCache>
                <c:ptCount val="1"/>
                <c:pt idx="0">
                  <c:v>Domestic Funding</c:v>
                </c:pt>
              </c:strCache>
            </c:strRef>
          </c:tx>
          <c:spPr>
            <a:ln w="38100">
              <a:solidFill>
                <a:srgbClr val="EC008C"/>
              </a:solidFill>
            </a:ln>
          </c:spPr>
          <c:marker>
            <c:spPr>
              <a:solidFill>
                <a:srgbClr val="EC008C"/>
              </a:solidFill>
              <a:ln>
                <a:solidFill>
                  <a:srgbClr val="EC008C"/>
                </a:solidFill>
              </a:ln>
            </c:spPr>
          </c:marker>
          <c:dLbls>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A9-42E3-9502-BB48CFCC37F4}"/>
                </c:ext>
              </c:extLst>
            </c:dLbl>
            <c:numFmt formatCode="&quot;$&quot;#,##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'AIDS Spending by source'!$C$4:$I$4</c:f>
              <c:strCache>
                <c:ptCount val="7"/>
                <c:pt idx="0">
                  <c:v>2007</c:v>
                </c:pt>
                <c:pt idx="1">
                  <c:v>2008</c:v>
                </c:pt>
                <c:pt idx="2">
                  <c:v>2009</c:v>
                </c:pt>
                <c:pt idx="3">
                  <c:v>2010</c:v>
                </c:pt>
                <c:pt idx="4">
                  <c:v>2011</c:v>
                </c:pt>
                <c:pt idx="5">
                  <c:v>2013</c:v>
                </c:pt>
                <c:pt idx="6">
                  <c:v>2014</c:v>
                </c:pt>
              </c:strCache>
            </c:strRef>
          </c:cat>
          <c:val>
            <c:numRef>
              <c:f>'AIDS Spending by source'!$C$8:$I$8</c:f>
              <c:numCache>
                <c:formatCode>_(* #,##0_);_(* \(#,##0\);_(* "-"??_);_(@_)</c:formatCode>
                <c:ptCount val="7"/>
                <c:pt idx="0">
                  <c:v>246334</c:v>
                </c:pt>
                <c:pt idx="1">
                  <c:v>1572362.9678430995</c:v>
                </c:pt>
                <c:pt idx="2">
                  <c:v>1157336.2168408597</c:v>
                </c:pt>
                <c:pt idx="3">
                  <c:v>950996.29629629641</c:v>
                </c:pt>
                <c:pt idx="4">
                  <c:v>1169128.1481481481</c:v>
                </c:pt>
                <c:pt idx="5" formatCode="#,##0">
                  <c:v>1329438</c:v>
                </c:pt>
                <c:pt idx="6" formatCode="#,##0">
                  <c:v>1619212</c:v>
                </c:pt>
              </c:numCache>
            </c:numRef>
          </c:val>
          <c:smooth val="0"/>
          <c:extLst>
            <c:ext xmlns:c16="http://schemas.microsoft.com/office/drawing/2014/chart" uri="{C3380CC4-5D6E-409C-BE32-E72D297353CC}">
              <c16:uniqueId val="{00000008-44A9-42E3-9502-BB48CFCC37F4}"/>
            </c:ext>
          </c:extLst>
        </c:ser>
        <c:dLbls>
          <c:showLegendKey val="0"/>
          <c:showVal val="0"/>
          <c:showCatName val="0"/>
          <c:showSerName val="0"/>
          <c:showPercent val="0"/>
          <c:showBubbleSize val="0"/>
        </c:dLbls>
        <c:marker val="1"/>
        <c:smooth val="0"/>
        <c:axId val="133438848"/>
        <c:axId val="133680512"/>
      </c:lineChart>
      <c:catAx>
        <c:axId val="133438848"/>
        <c:scaling>
          <c:orientation val="minMax"/>
        </c:scaling>
        <c:delete val="0"/>
        <c:axPos val="b"/>
        <c:numFmt formatCode="General" sourceLinked="0"/>
        <c:majorTickMark val="out"/>
        <c:minorTickMark val="none"/>
        <c:tickLblPos val="nextTo"/>
        <c:crossAx val="133680512"/>
        <c:crosses val="autoZero"/>
        <c:auto val="1"/>
        <c:lblAlgn val="ctr"/>
        <c:lblOffset val="100"/>
        <c:noMultiLvlLbl val="0"/>
      </c:catAx>
      <c:valAx>
        <c:axId val="133680512"/>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layout>
            <c:manualLayout>
              <c:xMode val="edge"/>
              <c:yMode val="edge"/>
              <c:x val="1.3744243054523845E-2"/>
              <c:y val="0.36631866329208851"/>
            </c:manualLayout>
          </c:layout>
          <c:overlay val="0"/>
        </c:title>
        <c:numFmt formatCode="#,##0" sourceLinked="0"/>
        <c:majorTickMark val="out"/>
        <c:minorTickMark val="none"/>
        <c:tickLblPos val="nextTo"/>
        <c:crossAx val="133438848"/>
        <c:crosses val="autoZero"/>
        <c:crossBetween val="between"/>
      </c:valAx>
    </c:plotArea>
    <c:legend>
      <c:legendPos val="b"/>
      <c:layout>
        <c:manualLayout>
          <c:xMode val="edge"/>
          <c:yMode val="edge"/>
          <c:x val="6.503521209322201E-3"/>
          <c:y val="0.91517400602702437"/>
          <c:w val="0.99349647879067782"/>
          <c:h val="6.6307475454457088E-2"/>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'AIDS spending by category'!$B$5</c:f>
              <c:strCache>
                <c:ptCount val="1"/>
                <c:pt idx="0">
                  <c:v>Prevention</c:v>
                </c:pt>
              </c:strCache>
            </c:strRef>
          </c:tx>
          <c:spPr>
            <a:solidFill>
              <a:srgbClr val="88C540"/>
            </a:solidFill>
          </c:spPr>
          <c:invertIfNegative val="0"/>
          <c:dLbls>
            <c:numFmt formatCode="&quot;$&quot;#,##0" sourceLinked="0"/>
            <c:spPr>
              <a:noFill/>
              <a:ln>
                <a:noFill/>
              </a:ln>
              <a:effectLst/>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category'!$C$3:$G$3</c:f>
              <c:strCache>
                <c:ptCount val="5"/>
                <c:pt idx="0">
                  <c:v>2007</c:v>
                </c:pt>
                <c:pt idx="1">
                  <c:v>2008</c:v>
                </c:pt>
                <c:pt idx="2">
                  <c:v>2009</c:v>
                </c:pt>
                <c:pt idx="3">
                  <c:v>2010</c:v>
                </c:pt>
                <c:pt idx="4">
                  <c:v>2011</c:v>
                </c:pt>
              </c:strCache>
            </c:strRef>
          </c:cat>
          <c:val>
            <c:numRef>
              <c:f>'AIDS spending by category'!$C$5:$G$5</c:f>
              <c:numCache>
                <c:formatCode>_(* #,##0_);_(* \(#,##0\);_(* "-"??_);_(@_)</c:formatCode>
                <c:ptCount val="5"/>
                <c:pt idx="0">
                  <c:v>1946296</c:v>
                </c:pt>
                <c:pt idx="1">
                  <c:v>2756284.75</c:v>
                </c:pt>
                <c:pt idx="2">
                  <c:v>2589164.5</c:v>
                </c:pt>
                <c:pt idx="3">
                  <c:v>1684915.5</c:v>
                </c:pt>
                <c:pt idx="4">
                  <c:v>1338987.375</c:v>
                </c:pt>
              </c:numCache>
            </c:numRef>
          </c:val>
          <c:extLst>
            <c:ext xmlns:c16="http://schemas.microsoft.com/office/drawing/2014/chart" uri="{C3380CC4-5D6E-409C-BE32-E72D297353CC}">
              <c16:uniqueId val="{00000000-08AA-4F35-86AB-86931794690D}"/>
            </c:ext>
          </c:extLst>
        </c:ser>
        <c:ser>
          <c:idx val="1"/>
          <c:order val="1"/>
          <c:tx>
            <c:strRef>
              <c:f>'AIDS spending by category'!$B$6</c:f>
              <c:strCache>
                <c:ptCount val="1"/>
                <c:pt idx="0">
                  <c:v>Care and treatment</c:v>
                </c:pt>
              </c:strCache>
            </c:strRef>
          </c:tx>
          <c:spPr>
            <a:solidFill>
              <a:srgbClr val="EC008C"/>
            </a:solidFill>
          </c:spPr>
          <c:invertIfNegative val="0"/>
          <c:dLbls>
            <c:numFmt formatCode="&quot;$&quot;#,##0" sourceLinked="0"/>
            <c:spPr>
              <a:noFill/>
              <a:ln>
                <a:noFill/>
              </a:ln>
              <a:effectLst/>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category'!$C$3:$G$3</c:f>
              <c:strCache>
                <c:ptCount val="5"/>
                <c:pt idx="0">
                  <c:v>2007</c:v>
                </c:pt>
                <c:pt idx="1">
                  <c:v>2008</c:v>
                </c:pt>
                <c:pt idx="2">
                  <c:v>2009</c:v>
                </c:pt>
                <c:pt idx="3">
                  <c:v>2010</c:v>
                </c:pt>
                <c:pt idx="4">
                  <c:v>2011</c:v>
                </c:pt>
              </c:strCache>
            </c:strRef>
          </c:cat>
          <c:val>
            <c:numRef>
              <c:f>'AIDS spending by category'!$C$6:$G$6</c:f>
              <c:numCache>
                <c:formatCode>_(* #,##0_);_(* \(#,##0\);_(* "-"??_);_(@_)</c:formatCode>
                <c:ptCount val="5"/>
                <c:pt idx="0">
                  <c:v>204949</c:v>
                </c:pt>
                <c:pt idx="1">
                  <c:v>599650.625</c:v>
                </c:pt>
                <c:pt idx="2">
                  <c:v>104499.203125</c:v>
                </c:pt>
                <c:pt idx="3">
                  <c:v>226481.484375</c:v>
                </c:pt>
                <c:pt idx="4">
                  <c:v>380291.84375</c:v>
                </c:pt>
              </c:numCache>
            </c:numRef>
          </c:val>
          <c:extLst>
            <c:ext xmlns:c16="http://schemas.microsoft.com/office/drawing/2014/chart" uri="{C3380CC4-5D6E-409C-BE32-E72D297353CC}">
              <c16:uniqueId val="{00000001-08AA-4F35-86AB-86931794690D}"/>
            </c:ext>
          </c:extLst>
        </c:ser>
        <c:ser>
          <c:idx val="2"/>
          <c:order val="2"/>
          <c:tx>
            <c:strRef>
              <c:f>'AIDS spending by category'!$B$7</c:f>
              <c:strCache>
                <c:ptCount val="1"/>
                <c:pt idx="0">
                  <c:v>Others</c:v>
                </c:pt>
              </c:strCache>
            </c:strRef>
          </c:tx>
          <c:spPr>
            <a:solidFill>
              <a:srgbClr val="00AEEF"/>
            </a:solidFill>
          </c:spPr>
          <c:invertIfNegative val="0"/>
          <c:dLbls>
            <c:numFmt formatCode="&quot;$&quot;#,##0" sourceLinked="0"/>
            <c:spPr>
              <a:noFill/>
              <a:ln>
                <a:noFill/>
              </a:ln>
              <a:effectLst/>
            </c:spPr>
            <c:txPr>
              <a:bodyPr/>
              <a:lstStyle/>
              <a:p>
                <a:pPr>
                  <a:defRPr sz="13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category'!$C$3:$G$3</c:f>
              <c:strCache>
                <c:ptCount val="5"/>
                <c:pt idx="0">
                  <c:v>2007</c:v>
                </c:pt>
                <c:pt idx="1">
                  <c:v>2008</c:v>
                </c:pt>
                <c:pt idx="2">
                  <c:v>2009</c:v>
                </c:pt>
                <c:pt idx="3">
                  <c:v>2010</c:v>
                </c:pt>
                <c:pt idx="4">
                  <c:v>2011</c:v>
                </c:pt>
              </c:strCache>
            </c:strRef>
          </c:cat>
          <c:val>
            <c:numRef>
              <c:f>'AIDS spending by category'!$C$7:$G$7</c:f>
              <c:numCache>
                <c:formatCode>_(* #,##0_);_(* \(#,##0\);_(* "-"??_);_(@_)</c:formatCode>
                <c:ptCount val="5"/>
                <c:pt idx="0">
                  <c:v>1226155</c:v>
                </c:pt>
                <c:pt idx="1">
                  <c:v>1687887.625</c:v>
                </c:pt>
                <c:pt idx="2">
                  <c:v>1969864.796875</c:v>
                </c:pt>
                <c:pt idx="3">
                  <c:v>1589790.515625</c:v>
                </c:pt>
                <c:pt idx="4">
                  <c:v>2012186.78125</c:v>
                </c:pt>
              </c:numCache>
            </c:numRef>
          </c:val>
          <c:extLst>
            <c:ext xmlns:c16="http://schemas.microsoft.com/office/drawing/2014/chart" uri="{C3380CC4-5D6E-409C-BE32-E72D297353CC}">
              <c16:uniqueId val="{00000002-08AA-4F35-86AB-86931794690D}"/>
            </c:ext>
          </c:extLst>
        </c:ser>
        <c:dLbls>
          <c:showLegendKey val="0"/>
          <c:showVal val="0"/>
          <c:showCatName val="0"/>
          <c:showSerName val="0"/>
          <c:showPercent val="0"/>
          <c:showBubbleSize val="0"/>
        </c:dLbls>
        <c:gapWidth val="70"/>
        <c:overlap val="100"/>
        <c:axId val="137355648"/>
        <c:axId val="137357568"/>
      </c:barChart>
      <c:catAx>
        <c:axId val="137355648"/>
        <c:scaling>
          <c:orientation val="minMax"/>
        </c:scaling>
        <c:delete val="0"/>
        <c:axPos val="b"/>
        <c:numFmt formatCode="General" sourceLinked="0"/>
        <c:majorTickMark val="out"/>
        <c:minorTickMark val="none"/>
        <c:tickLblPos val="nextTo"/>
        <c:crossAx val="137357568"/>
        <c:crosses val="autoZero"/>
        <c:auto val="1"/>
        <c:lblAlgn val="ctr"/>
        <c:lblOffset val="100"/>
        <c:noMultiLvlLbl val="0"/>
      </c:catAx>
      <c:valAx>
        <c:axId val="137357568"/>
        <c:scaling>
          <c:orientation val="minMax"/>
        </c:scaling>
        <c:delete val="0"/>
        <c:axPos val="l"/>
        <c:majorGridlines>
          <c:spPr>
            <a:ln>
              <a:solidFill>
                <a:sysClr val="window" lastClr="FFFFFF">
                  <a:lumMod val="9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37355648"/>
        <c:crosses val="autoZero"/>
        <c:crossBetween val="between"/>
        <c:majorUnit val="0.2"/>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'Prevention spending on KP'!$E$4</c:f>
              <c:strCache>
                <c:ptCount val="1"/>
                <c:pt idx="0">
                  <c:v>% spending on sex workers and their clients</c:v>
                </c:pt>
              </c:strCache>
            </c:strRef>
          </c:tx>
          <c:spPr>
            <a:solidFill>
              <a:srgbClr val="88C540"/>
            </a:solidFill>
          </c:spPr>
          <c:invertIfNegative val="0"/>
          <c:dLbls>
            <c:dLbl>
              <c:idx val="0"/>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46F-4FF3-884A-9A0DA74E0A73}"/>
                </c:ext>
              </c:extLst>
            </c:dLbl>
            <c:dLbl>
              <c:idx val="1"/>
              <c:delete val="1"/>
              <c:extLst>
                <c:ext xmlns:c15="http://schemas.microsoft.com/office/drawing/2012/chart" uri="{CE6537A1-D6FC-4f65-9D91-7224C49458BB}"/>
                <c:ext xmlns:c16="http://schemas.microsoft.com/office/drawing/2014/chart" uri="{C3380CC4-5D6E-409C-BE32-E72D297353CC}">
                  <c16:uniqueId val="{00000001-C46F-4FF3-884A-9A0DA74E0A73}"/>
                </c:ext>
              </c:extLst>
            </c:dLbl>
            <c:dLbl>
              <c:idx val="2"/>
              <c:delete val="1"/>
              <c:extLst>
                <c:ext xmlns:c15="http://schemas.microsoft.com/office/drawing/2012/chart" uri="{CE6537A1-D6FC-4f65-9D91-7224C49458BB}"/>
                <c:ext xmlns:c16="http://schemas.microsoft.com/office/drawing/2014/chart" uri="{C3380CC4-5D6E-409C-BE32-E72D297353CC}">
                  <c16:uniqueId val="{00000002-C46F-4FF3-884A-9A0DA74E0A73}"/>
                </c:ext>
              </c:extLst>
            </c:dLbl>
            <c:dLbl>
              <c:idx val="3"/>
              <c:delete val="1"/>
              <c:extLst>
                <c:ext xmlns:c15="http://schemas.microsoft.com/office/drawing/2012/chart" uri="{CE6537A1-D6FC-4f65-9D91-7224C49458BB}"/>
                <c:ext xmlns:c16="http://schemas.microsoft.com/office/drawing/2014/chart" uri="{C3380CC4-5D6E-409C-BE32-E72D297353CC}">
                  <c16:uniqueId val="{00000003-C46F-4FF3-884A-9A0DA74E0A73}"/>
                </c:ext>
              </c:extLst>
            </c:dLbl>
            <c:dLbl>
              <c:idx val="4"/>
              <c:delete val="1"/>
              <c:extLst>
                <c:ext xmlns:c15="http://schemas.microsoft.com/office/drawing/2012/chart" uri="{CE6537A1-D6FC-4f65-9D91-7224C49458BB}"/>
                <c:ext xmlns:c16="http://schemas.microsoft.com/office/drawing/2014/chart" uri="{C3380CC4-5D6E-409C-BE32-E72D297353CC}">
                  <c16:uniqueId val="{00000004-C46F-4FF3-884A-9A0DA74E0A7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KP'!$B$5:$B$9</c:f>
              <c:strCache>
                <c:ptCount val="5"/>
                <c:pt idx="0">
                  <c:v>2007</c:v>
                </c:pt>
                <c:pt idx="1">
                  <c:v>2008</c:v>
                </c:pt>
                <c:pt idx="2">
                  <c:v>2009</c:v>
                </c:pt>
                <c:pt idx="3">
                  <c:v>2010</c:v>
                </c:pt>
                <c:pt idx="4">
                  <c:v>2011</c:v>
                </c:pt>
              </c:strCache>
            </c:strRef>
          </c:cat>
          <c:val>
            <c:numRef>
              <c:f>'Prevention spending on KP'!$E$5:$E$9</c:f>
              <c:numCache>
                <c:formatCode>0%</c:formatCode>
                <c:ptCount val="5"/>
                <c:pt idx="0">
                  <c:v>0.13363897372239372</c:v>
                </c:pt>
                <c:pt idx="1">
                  <c:v>0</c:v>
                </c:pt>
                <c:pt idx="2">
                  <c:v>0</c:v>
                </c:pt>
                <c:pt idx="3">
                  <c:v>0</c:v>
                </c:pt>
                <c:pt idx="4">
                  <c:v>0</c:v>
                </c:pt>
              </c:numCache>
            </c:numRef>
          </c:val>
          <c:extLst>
            <c:ext xmlns:c16="http://schemas.microsoft.com/office/drawing/2014/chart" uri="{C3380CC4-5D6E-409C-BE32-E72D297353CC}">
              <c16:uniqueId val="{00000005-C46F-4FF3-884A-9A0DA74E0A73}"/>
            </c:ext>
          </c:extLst>
        </c:ser>
        <c:ser>
          <c:idx val="1"/>
          <c:order val="1"/>
          <c:tx>
            <c:strRef>
              <c:f>'Prevention spending on KP'!$G$4</c:f>
              <c:strCache>
                <c:ptCount val="1"/>
                <c:pt idx="0">
                  <c:v>% spending on men who have sex with men</c:v>
                </c:pt>
              </c:strCache>
            </c:strRef>
          </c:tx>
          <c:spPr>
            <a:solidFill>
              <a:srgbClr val="EC008C"/>
            </a:solidFill>
          </c:spPr>
          <c:invertIfNegative val="0"/>
          <c:dLbls>
            <c:dLbl>
              <c:idx val="0"/>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46F-4FF3-884A-9A0DA74E0A73}"/>
                </c:ext>
              </c:extLst>
            </c:dLbl>
            <c:dLbl>
              <c:idx val="1"/>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C46F-4FF3-884A-9A0DA74E0A73}"/>
                </c:ext>
              </c:extLst>
            </c:dLbl>
            <c:dLbl>
              <c:idx val="2"/>
              <c:delete val="1"/>
              <c:extLst>
                <c:ext xmlns:c15="http://schemas.microsoft.com/office/drawing/2012/chart" uri="{CE6537A1-D6FC-4f65-9D91-7224C49458BB}"/>
                <c:ext xmlns:c16="http://schemas.microsoft.com/office/drawing/2014/chart" uri="{C3380CC4-5D6E-409C-BE32-E72D297353CC}">
                  <c16:uniqueId val="{00000008-C46F-4FF3-884A-9A0DA74E0A73}"/>
                </c:ext>
              </c:extLst>
            </c:dLbl>
            <c:dLbl>
              <c:idx val="3"/>
              <c:delete val="1"/>
              <c:extLst>
                <c:ext xmlns:c15="http://schemas.microsoft.com/office/drawing/2012/chart" uri="{CE6537A1-D6FC-4f65-9D91-7224C49458BB}"/>
                <c:ext xmlns:c16="http://schemas.microsoft.com/office/drawing/2014/chart" uri="{C3380CC4-5D6E-409C-BE32-E72D297353CC}">
                  <c16:uniqueId val="{00000009-C46F-4FF3-884A-9A0DA74E0A73}"/>
                </c:ext>
              </c:extLst>
            </c:dLbl>
            <c:dLbl>
              <c:idx val="4"/>
              <c:delete val="1"/>
              <c:extLst>
                <c:ext xmlns:c15="http://schemas.microsoft.com/office/drawing/2012/chart" uri="{CE6537A1-D6FC-4f65-9D91-7224C49458BB}"/>
                <c:ext xmlns:c16="http://schemas.microsoft.com/office/drawing/2014/chart" uri="{C3380CC4-5D6E-409C-BE32-E72D297353CC}">
                  <c16:uniqueId val="{0000000A-C46F-4FF3-884A-9A0DA74E0A7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KP'!$B$5:$B$9</c:f>
              <c:strCache>
                <c:ptCount val="5"/>
                <c:pt idx="0">
                  <c:v>2007</c:v>
                </c:pt>
                <c:pt idx="1">
                  <c:v>2008</c:v>
                </c:pt>
                <c:pt idx="2">
                  <c:v>2009</c:v>
                </c:pt>
                <c:pt idx="3">
                  <c:v>2010</c:v>
                </c:pt>
                <c:pt idx="4">
                  <c:v>2011</c:v>
                </c:pt>
              </c:strCache>
            </c:strRef>
          </c:cat>
          <c:val>
            <c:numRef>
              <c:f>'Prevention spending on KP'!$G$5:$G$9</c:f>
              <c:numCache>
                <c:formatCode>0%</c:formatCode>
                <c:ptCount val="5"/>
                <c:pt idx="0">
                  <c:v>2.1675531368301637E-2</c:v>
                </c:pt>
                <c:pt idx="1">
                  <c:v>5.5531626970870846E-3</c:v>
                </c:pt>
                <c:pt idx="2">
                  <c:v>2.4176020241037217E-3</c:v>
                </c:pt>
                <c:pt idx="3">
                  <c:v>0</c:v>
                </c:pt>
                <c:pt idx="4">
                  <c:v>0</c:v>
                </c:pt>
              </c:numCache>
            </c:numRef>
          </c:val>
          <c:extLst>
            <c:ext xmlns:c16="http://schemas.microsoft.com/office/drawing/2014/chart" uri="{C3380CC4-5D6E-409C-BE32-E72D297353CC}">
              <c16:uniqueId val="{0000000B-C46F-4FF3-884A-9A0DA74E0A73}"/>
            </c:ext>
          </c:extLst>
        </c:ser>
        <c:ser>
          <c:idx val="2"/>
          <c:order val="2"/>
          <c:tx>
            <c:strRef>
              <c:f>'Prevention spending on KP'!$I$4</c:f>
              <c:strCache>
                <c:ptCount val="1"/>
                <c:pt idx="0">
                  <c:v>% spending on people who inject drugs</c:v>
                </c:pt>
              </c:strCache>
            </c:strRef>
          </c:tx>
          <c:spPr>
            <a:solidFill>
              <a:srgbClr val="00AEEF"/>
            </a:solidFill>
          </c:spPr>
          <c:invertIfNegative val="0"/>
          <c:dLbls>
            <c:dLbl>
              <c:idx val="0"/>
              <c:layout>
                <c:manualLayout>
                  <c:x val="-2.6109660574412531E-2"/>
                  <c:y val="0"/>
                </c:manualLayout>
              </c:layout>
              <c:tx>
                <c:rich>
                  <a:bodyPr/>
                  <a:lstStyle/>
                  <a:p>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C46F-4FF3-884A-9A0DA74E0A73}"/>
                </c:ext>
              </c:extLst>
            </c:dLbl>
            <c:dLbl>
              <c:idx val="1"/>
              <c:delete val="1"/>
              <c:extLst>
                <c:ext xmlns:c15="http://schemas.microsoft.com/office/drawing/2012/chart" uri="{CE6537A1-D6FC-4f65-9D91-7224C49458BB}"/>
                <c:ext xmlns:c16="http://schemas.microsoft.com/office/drawing/2014/chart" uri="{C3380CC4-5D6E-409C-BE32-E72D297353CC}">
                  <c16:uniqueId val="{0000000D-C46F-4FF3-884A-9A0DA74E0A73}"/>
                </c:ext>
              </c:extLst>
            </c:dLbl>
            <c:dLbl>
              <c:idx val="2"/>
              <c:delete val="1"/>
              <c:extLst>
                <c:ext xmlns:c15="http://schemas.microsoft.com/office/drawing/2012/chart" uri="{CE6537A1-D6FC-4f65-9D91-7224C49458BB}"/>
                <c:ext xmlns:c16="http://schemas.microsoft.com/office/drawing/2014/chart" uri="{C3380CC4-5D6E-409C-BE32-E72D297353CC}">
                  <c16:uniqueId val="{0000000E-C46F-4FF3-884A-9A0DA74E0A73}"/>
                </c:ext>
              </c:extLst>
            </c:dLbl>
            <c:dLbl>
              <c:idx val="3"/>
              <c:delete val="1"/>
              <c:extLst>
                <c:ext xmlns:c15="http://schemas.microsoft.com/office/drawing/2012/chart" uri="{CE6537A1-D6FC-4f65-9D91-7224C49458BB}"/>
                <c:ext xmlns:c16="http://schemas.microsoft.com/office/drawing/2014/chart" uri="{C3380CC4-5D6E-409C-BE32-E72D297353CC}">
                  <c16:uniqueId val="{0000000F-C46F-4FF3-884A-9A0DA74E0A73}"/>
                </c:ext>
              </c:extLst>
            </c:dLbl>
            <c:dLbl>
              <c:idx val="4"/>
              <c:delete val="1"/>
              <c:extLst>
                <c:ext xmlns:c15="http://schemas.microsoft.com/office/drawing/2012/chart" uri="{CE6537A1-D6FC-4f65-9D91-7224C49458BB}"/>
                <c:ext xmlns:c16="http://schemas.microsoft.com/office/drawing/2014/chart" uri="{C3380CC4-5D6E-409C-BE32-E72D297353CC}">
                  <c16:uniqueId val="{00000010-C46F-4FF3-884A-9A0DA74E0A7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KP'!$B$5:$B$9</c:f>
              <c:strCache>
                <c:ptCount val="5"/>
                <c:pt idx="0">
                  <c:v>2007</c:v>
                </c:pt>
                <c:pt idx="1">
                  <c:v>2008</c:v>
                </c:pt>
                <c:pt idx="2">
                  <c:v>2009</c:v>
                </c:pt>
                <c:pt idx="3">
                  <c:v>2010</c:v>
                </c:pt>
                <c:pt idx="4">
                  <c:v>2011</c:v>
                </c:pt>
              </c:strCache>
            </c:strRef>
          </c:cat>
          <c:val>
            <c:numRef>
              <c:f>'Prevention spending on KP'!$I$5:$I$9</c:f>
              <c:numCache>
                <c:formatCode>0%</c:formatCode>
                <c:ptCount val="5"/>
                <c:pt idx="0">
                  <c:v>4.8091348900681091E-3</c:v>
                </c:pt>
                <c:pt idx="1">
                  <c:v>0</c:v>
                </c:pt>
                <c:pt idx="2">
                  <c:v>0</c:v>
                </c:pt>
                <c:pt idx="3">
                  <c:v>0</c:v>
                </c:pt>
                <c:pt idx="4">
                  <c:v>0</c:v>
                </c:pt>
              </c:numCache>
            </c:numRef>
          </c:val>
          <c:extLst>
            <c:ext xmlns:c16="http://schemas.microsoft.com/office/drawing/2014/chart" uri="{C3380CC4-5D6E-409C-BE32-E72D297353CC}">
              <c16:uniqueId val="{00000011-C46F-4FF3-884A-9A0DA74E0A73}"/>
            </c:ext>
          </c:extLst>
        </c:ser>
        <c:ser>
          <c:idx val="3"/>
          <c:order val="3"/>
          <c:tx>
            <c:strRef>
              <c:f>'Prevention spending on KP'!$K$4</c:f>
              <c:strCache>
                <c:ptCount val="1"/>
                <c:pt idx="0">
                  <c:v>% spending on others</c:v>
                </c:pt>
              </c:strCache>
            </c:strRef>
          </c:tx>
          <c:spPr>
            <a:solidFill>
              <a:srgbClr val="F78E1E"/>
            </a:solidFill>
          </c:spPr>
          <c:invertIfNegative val="0"/>
          <c:dLbls>
            <c:dLbl>
              <c:idx val="0"/>
              <c:tx>
                <c:rich>
                  <a:bodyPr/>
                  <a:lstStyle/>
                  <a:p>
                    <a:r>
                      <a:rPr lang="en-US"/>
                      <a:t>84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C46F-4FF3-884A-9A0DA74E0A73}"/>
                </c:ext>
              </c:extLst>
            </c:dLbl>
            <c:dLbl>
              <c:idx val="1"/>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C46F-4FF3-884A-9A0DA74E0A73}"/>
                </c:ext>
              </c:extLst>
            </c:dLbl>
            <c:dLbl>
              <c:idx val="2"/>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C46F-4FF3-884A-9A0DA74E0A73}"/>
                </c:ext>
              </c:extLst>
            </c:dLbl>
            <c:dLbl>
              <c:idx val="3"/>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C46F-4FF3-884A-9A0DA74E0A73}"/>
                </c:ext>
              </c:extLst>
            </c:dLbl>
            <c:dLbl>
              <c:idx val="4"/>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C46F-4FF3-884A-9A0DA74E0A7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KP'!$B$5:$B$9</c:f>
              <c:strCache>
                <c:ptCount val="5"/>
                <c:pt idx="0">
                  <c:v>2007</c:v>
                </c:pt>
                <c:pt idx="1">
                  <c:v>2008</c:v>
                </c:pt>
                <c:pt idx="2">
                  <c:v>2009</c:v>
                </c:pt>
                <c:pt idx="3">
                  <c:v>2010</c:v>
                </c:pt>
                <c:pt idx="4">
                  <c:v>2011</c:v>
                </c:pt>
              </c:strCache>
            </c:strRef>
          </c:cat>
          <c:val>
            <c:numRef>
              <c:f>'Prevention spending on KP'!$K$5:$K$9</c:f>
              <c:numCache>
                <c:formatCode>0%</c:formatCode>
                <c:ptCount val="5"/>
                <c:pt idx="0">
                  <c:v>0.83987636001923649</c:v>
                </c:pt>
                <c:pt idx="1">
                  <c:v>0.99444683730291294</c:v>
                </c:pt>
                <c:pt idx="2">
                  <c:v>0.99758239797589632</c:v>
                </c:pt>
                <c:pt idx="3">
                  <c:v>1</c:v>
                </c:pt>
                <c:pt idx="4">
                  <c:v>1</c:v>
                </c:pt>
              </c:numCache>
            </c:numRef>
          </c:val>
          <c:extLst>
            <c:ext xmlns:c16="http://schemas.microsoft.com/office/drawing/2014/chart" uri="{C3380CC4-5D6E-409C-BE32-E72D297353CC}">
              <c16:uniqueId val="{00000017-C46F-4FF3-884A-9A0DA74E0A73}"/>
            </c:ext>
          </c:extLst>
        </c:ser>
        <c:dLbls>
          <c:showLegendKey val="0"/>
          <c:showVal val="0"/>
          <c:showCatName val="0"/>
          <c:showSerName val="0"/>
          <c:showPercent val="0"/>
          <c:showBubbleSize val="0"/>
        </c:dLbls>
        <c:gapWidth val="80"/>
        <c:overlap val="100"/>
        <c:axId val="138735616"/>
        <c:axId val="138737152"/>
      </c:barChart>
      <c:catAx>
        <c:axId val="138735616"/>
        <c:scaling>
          <c:orientation val="minMax"/>
        </c:scaling>
        <c:delete val="0"/>
        <c:axPos val="b"/>
        <c:numFmt formatCode="General" sourceLinked="0"/>
        <c:majorTickMark val="out"/>
        <c:minorTickMark val="none"/>
        <c:tickLblPos val="nextTo"/>
        <c:crossAx val="138737152"/>
        <c:crosses val="autoZero"/>
        <c:auto val="1"/>
        <c:lblAlgn val="ctr"/>
        <c:lblOffset val="100"/>
        <c:noMultiLvlLbl val="0"/>
      </c:catAx>
      <c:valAx>
        <c:axId val="138737152"/>
        <c:scaling>
          <c:orientation val="minMax"/>
          <c:max val="1"/>
          <c:min val="0"/>
        </c:scaling>
        <c:delete val="0"/>
        <c:axPos val="l"/>
        <c:majorGridlines>
          <c:spPr>
            <a:ln>
              <a:solidFill>
                <a:sysClr val="window" lastClr="FFFFFF">
                  <a:lumMod val="95000"/>
                  <a:alpha val="50000"/>
                </a:sysClr>
              </a:solidFill>
              <a:prstDash val="sysDot"/>
            </a:ln>
          </c:spPr>
        </c:majorGridlines>
        <c:numFmt formatCode="0%" sourceLinked="1"/>
        <c:majorTickMark val="out"/>
        <c:minorTickMark val="none"/>
        <c:tickLblPos val="nextTo"/>
        <c:crossAx val="138735616"/>
        <c:crosses val="autoZero"/>
        <c:crossBetween val="between"/>
        <c:majorUnit val="0.2"/>
      </c:valAx>
    </c:plotArea>
    <c:legend>
      <c:legendPos val="r"/>
      <c:layout>
        <c:manualLayout>
          <c:xMode val="edge"/>
          <c:yMode val="edge"/>
          <c:x val="0.62907932624926743"/>
          <c:y val="0.18436520853682348"/>
          <c:w val="0.35988622174655355"/>
          <c:h val="0.61054191158018334"/>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'D&amp;I spndng on prevention'!$D$2</c:f>
              <c:strCache>
                <c:ptCount val="1"/>
                <c:pt idx="0">
                  <c:v>% Domestic (public) sources</c:v>
                </c:pt>
              </c:strCache>
            </c:strRef>
          </c:tx>
          <c:spPr>
            <a:solidFill>
              <a:srgbClr val="88C540"/>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A474-4D4C-8694-69597C463378}"/>
                </c:ext>
              </c:extLst>
            </c:dLbl>
            <c:dLbl>
              <c:idx val="1"/>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474-4D4C-8694-69597C463378}"/>
                </c:ext>
              </c:extLst>
            </c:dLbl>
            <c:dLbl>
              <c:idx val="2"/>
              <c:tx>
                <c:rich>
                  <a:bodyPr/>
                  <a:lstStyle/>
                  <a:p>
                    <a:r>
                      <a:rPr lang="en-US"/>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474-4D4C-8694-69597C463378}"/>
                </c:ext>
              </c:extLst>
            </c:dLbl>
            <c:dLbl>
              <c:idx val="3"/>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474-4D4C-8694-69597C463378}"/>
                </c:ext>
              </c:extLst>
            </c:dLbl>
            <c:dLbl>
              <c:idx val="4"/>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474-4D4C-8694-69597C46337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prevention'!$B$3:$B$7</c:f>
              <c:numCache>
                <c:formatCode>General</c:formatCode>
                <c:ptCount val="5"/>
                <c:pt idx="0">
                  <c:v>2007</c:v>
                </c:pt>
                <c:pt idx="1">
                  <c:v>2008</c:v>
                </c:pt>
                <c:pt idx="2">
                  <c:v>2009</c:v>
                </c:pt>
                <c:pt idx="3">
                  <c:v>2010</c:v>
                </c:pt>
                <c:pt idx="4">
                  <c:v>2011</c:v>
                </c:pt>
              </c:numCache>
            </c:numRef>
          </c:cat>
          <c:val>
            <c:numRef>
              <c:f>'D&amp;I spndng on prevention'!$D$3:$D$7</c:f>
              <c:numCache>
                <c:formatCode>0%</c:formatCode>
                <c:ptCount val="5"/>
                <c:pt idx="0">
                  <c:v>4.1617513471743249E-4</c:v>
                </c:pt>
                <c:pt idx="1">
                  <c:v>0.47137715361230365</c:v>
                </c:pt>
                <c:pt idx="2">
                  <c:v>0.35786636268186128</c:v>
                </c:pt>
                <c:pt idx="3">
                  <c:v>0.10894051102265959</c:v>
                </c:pt>
                <c:pt idx="4">
                  <c:v>0.15487989362110302</c:v>
                </c:pt>
              </c:numCache>
            </c:numRef>
          </c:val>
          <c:extLst>
            <c:ext xmlns:c16="http://schemas.microsoft.com/office/drawing/2014/chart" uri="{C3380CC4-5D6E-409C-BE32-E72D297353CC}">
              <c16:uniqueId val="{00000005-A474-4D4C-8694-69597C463378}"/>
            </c:ext>
          </c:extLst>
        </c:ser>
        <c:ser>
          <c:idx val="1"/>
          <c:order val="1"/>
          <c:tx>
            <c:strRef>
              <c:f>'D&amp;I spndng on prevention'!$F$2</c:f>
              <c:strCache>
                <c:ptCount val="1"/>
                <c:pt idx="0">
                  <c:v>% International sources</c:v>
                </c:pt>
              </c:strCache>
            </c:strRef>
          </c:tx>
          <c:spPr>
            <a:solidFill>
              <a:srgbClr val="E31837"/>
            </a:solidFill>
            <a:ln>
              <a:noFill/>
            </a:ln>
          </c:spPr>
          <c:invertIfNegative val="0"/>
          <c:dLbls>
            <c:dLbl>
              <c:idx val="0"/>
              <c:tx>
                <c:rich>
                  <a:bodyPr/>
                  <a:lstStyle/>
                  <a:p>
                    <a:r>
                      <a:rPr lang="en-US"/>
                      <a:t>100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474-4D4C-8694-69597C463378}"/>
                </c:ext>
              </c:extLst>
            </c:dLbl>
            <c:dLbl>
              <c:idx val="1"/>
              <c:tx>
                <c:rich>
                  <a:bodyPr/>
                  <a:lstStyle/>
                  <a:p>
                    <a:r>
                      <a:rPr lang="en-US"/>
                      <a:t>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474-4D4C-8694-69597C463378}"/>
                </c:ext>
              </c:extLst>
            </c:dLbl>
            <c:dLbl>
              <c:idx val="2"/>
              <c:tx>
                <c:rich>
                  <a:bodyPr/>
                  <a:lstStyle/>
                  <a:p>
                    <a:r>
                      <a:rPr lang="en-US"/>
                      <a:t>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474-4D4C-8694-69597C463378}"/>
                </c:ext>
              </c:extLst>
            </c:dLbl>
            <c:dLbl>
              <c:idx val="3"/>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474-4D4C-8694-69597C463378}"/>
                </c:ext>
              </c:extLst>
            </c:dLbl>
            <c:dLbl>
              <c:idx val="4"/>
              <c:tx>
                <c:rich>
                  <a:bodyPr/>
                  <a:lstStyle/>
                  <a:p>
                    <a:r>
                      <a:rPr lang="en-US"/>
                      <a:t>85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474-4D4C-8694-69597C46337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prevention'!$B$3:$B$7</c:f>
              <c:numCache>
                <c:formatCode>General</c:formatCode>
                <c:ptCount val="5"/>
                <c:pt idx="0">
                  <c:v>2007</c:v>
                </c:pt>
                <c:pt idx="1">
                  <c:v>2008</c:v>
                </c:pt>
                <c:pt idx="2">
                  <c:v>2009</c:v>
                </c:pt>
                <c:pt idx="3">
                  <c:v>2010</c:v>
                </c:pt>
                <c:pt idx="4">
                  <c:v>2011</c:v>
                </c:pt>
              </c:numCache>
            </c:numRef>
          </c:cat>
          <c:val>
            <c:numRef>
              <c:f>'D&amp;I spndng on prevention'!$F$3:$F$7</c:f>
              <c:numCache>
                <c:formatCode>0%</c:formatCode>
                <c:ptCount val="5"/>
                <c:pt idx="0">
                  <c:v>0.99958382486528252</c:v>
                </c:pt>
                <c:pt idx="1">
                  <c:v>0.52862288811052638</c:v>
                </c:pt>
                <c:pt idx="2">
                  <c:v>0.64213366667123695</c:v>
                </c:pt>
                <c:pt idx="3">
                  <c:v>0.89105952197602789</c:v>
                </c:pt>
                <c:pt idx="4">
                  <c:v>0.84512013042692058</c:v>
                </c:pt>
              </c:numCache>
            </c:numRef>
          </c:val>
          <c:extLst>
            <c:ext xmlns:c16="http://schemas.microsoft.com/office/drawing/2014/chart" uri="{C3380CC4-5D6E-409C-BE32-E72D297353CC}">
              <c16:uniqueId val="{0000000B-A474-4D4C-8694-69597C463378}"/>
            </c:ext>
          </c:extLst>
        </c:ser>
        <c:dLbls>
          <c:showLegendKey val="0"/>
          <c:showVal val="0"/>
          <c:showCatName val="0"/>
          <c:showSerName val="0"/>
          <c:showPercent val="0"/>
          <c:showBubbleSize val="0"/>
        </c:dLbls>
        <c:gapWidth val="150"/>
        <c:overlap val="100"/>
        <c:axId val="158436352"/>
        <c:axId val="158544640"/>
      </c:barChart>
      <c:catAx>
        <c:axId val="158436352"/>
        <c:scaling>
          <c:orientation val="minMax"/>
        </c:scaling>
        <c:delete val="0"/>
        <c:axPos val="b"/>
        <c:numFmt formatCode="General" sourceLinked="1"/>
        <c:majorTickMark val="out"/>
        <c:minorTickMark val="none"/>
        <c:tickLblPos val="nextTo"/>
        <c:crossAx val="158544640"/>
        <c:crosses val="autoZero"/>
        <c:auto val="1"/>
        <c:lblAlgn val="ctr"/>
        <c:lblOffset val="100"/>
        <c:noMultiLvlLbl val="0"/>
      </c:catAx>
      <c:valAx>
        <c:axId val="158544640"/>
        <c:scaling>
          <c:orientation val="minMax"/>
          <c:max val="1"/>
        </c:scaling>
        <c:delete val="0"/>
        <c:axPos val="l"/>
        <c:majorGridlines>
          <c:spPr>
            <a:ln w="6350">
              <a:solidFill>
                <a:schemeClr val="bg1">
                  <a:lumMod val="65000"/>
                </a:schemeClr>
              </a:solidFill>
              <a:prstDash val="dash"/>
            </a:ln>
          </c:spPr>
        </c:majorGridlines>
        <c:numFmt formatCode="0%" sourceLinked="1"/>
        <c:majorTickMark val="out"/>
        <c:minorTickMark val="none"/>
        <c:tickLblPos val="nextTo"/>
        <c:crossAx val="158436352"/>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'D&amp;I spndng on treatment'!$D$2</c:f>
              <c:strCache>
                <c:ptCount val="1"/>
                <c:pt idx="0">
                  <c:v>% Domestic (public) sources</c:v>
                </c:pt>
              </c:strCache>
            </c:strRef>
          </c:tx>
          <c:spPr>
            <a:solidFill>
              <a:srgbClr val="88C540"/>
            </a:solidFill>
            <a:ln>
              <a:noFill/>
            </a:ln>
          </c:spPr>
          <c:invertIfNegative val="0"/>
          <c:dLbls>
            <c:dLbl>
              <c:idx val="0"/>
              <c:tx>
                <c:rich>
                  <a:bodyPr/>
                  <a:lstStyle/>
                  <a:p>
                    <a:r>
                      <a:rPr lang="en-US"/>
                      <a:t>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5AA-4C35-841B-55805294A219}"/>
                </c:ext>
              </c:extLst>
            </c:dLbl>
            <c:dLbl>
              <c:idx val="1"/>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5AA-4C35-841B-55805294A219}"/>
                </c:ext>
              </c:extLst>
            </c:dLbl>
            <c:dLbl>
              <c:idx val="2"/>
              <c:tx>
                <c:rich>
                  <a:bodyPr/>
                  <a:lstStyle/>
                  <a:p>
                    <a:r>
                      <a:rPr lang="en-US"/>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5AA-4C35-841B-55805294A219}"/>
                </c:ext>
              </c:extLst>
            </c:dLbl>
            <c:dLbl>
              <c:idx val="3"/>
              <c:tx>
                <c:rich>
                  <a:bodyPr/>
                  <a:lstStyle/>
                  <a:p>
                    <a:r>
                      <a:rPr lang="en-US"/>
                      <a:t>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5AA-4C35-841B-55805294A219}"/>
                </c:ext>
              </c:extLst>
            </c:dLbl>
            <c:dLbl>
              <c:idx val="4"/>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5AA-4C35-841B-55805294A21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treatment'!$B$3:$B$7</c:f>
              <c:numCache>
                <c:formatCode>General</c:formatCode>
                <c:ptCount val="5"/>
                <c:pt idx="0">
                  <c:v>2007</c:v>
                </c:pt>
                <c:pt idx="1">
                  <c:v>2008</c:v>
                </c:pt>
                <c:pt idx="2">
                  <c:v>2009</c:v>
                </c:pt>
                <c:pt idx="3">
                  <c:v>2010</c:v>
                </c:pt>
                <c:pt idx="4">
                  <c:v>2011</c:v>
                </c:pt>
              </c:numCache>
            </c:numRef>
          </c:cat>
          <c:val>
            <c:numRef>
              <c:f>'D&amp;I spndng on treatment'!$D$3:$D$7</c:f>
              <c:numCache>
                <c:formatCode>0%</c:formatCode>
                <c:ptCount val="5"/>
                <c:pt idx="0">
                  <c:v>0.41782589815027155</c:v>
                </c:pt>
                <c:pt idx="1">
                  <c:v>3.9034741488005412E-2</c:v>
                </c:pt>
                <c:pt idx="2">
                  <c:v>0.18352026115409786</c:v>
                </c:pt>
                <c:pt idx="3">
                  <c:v>0.6785510951738668</c:v>
                </c:pt>
                <c:pt idx="4">
                  <c:v>0.72784841264378231</c:v>
                </c:pt>
              </c:numCache>
            </c:numRef>
          </c:val>
          <c:extLst>
            <c:ext xmlns:c16="http://schemas.microsoft.com/office/drawing/2014/chart" uri="{C3380CC4-5D6E-409C-BE32-E72D297353CC}">
              <c16:uniqueId val="{00000005-A5AA-4C35-841B-55805294A219}"/>
            </c:ext>
          </c:extLst>
        </c:ser>
        <c:ser>
          <c:idx val="1"/>
          <c:order val="1"/>
          <c:tx>
            <c:strRef>
              <c:f>'D&amp;I spndng on treatment'!$F$2</c:f>
              <c:strCache>
                <c:ptCount val="1"/>
                <c:pt idx="0">
                  <c:v>% International sources</c:v>
                </c:pt>
              </c:strCache>
            </c:strRef>
          </c:tx>
          <c:spPr>
            <a:solidFill>
              <a:srgbClr val="E31837"/>
            </a:solidFill>
            <a:ln>
              <a:noFill/>
            </a:ln>
          </c:spPr>
          <c:invertIfNegative val="0"/>
          <c:dLbls>
            <c:dLbl>
              <c:idx val="0"/>
              <c:tx>
                <c:rich>
                  <a:bodyPr/>
                  <a:lstStyle/>
                  <a:p>
                    <a:r>
                      <a:rPr lang="en-US"/>
                      <a:t>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5AA-4C35-841B-55805294A219}"/>
                </c:ext>
              </c:extLst>
            </c:dLbl>
            <c:dLbl>
              <c:idx val="1"/>
              <c:tx>
                <c:rich>
                  <a:bodyPr/>
                  <a:lstStyle/>
                  <a:p>
                    <a:r>
                      <a:rPr lang="en-US"/>
                      <a:t>96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5AA-4C35-841B-55805294A219}"/>
                </c:ext>
              </c:extLst>
            </c:dLbl>
            <c:dLbl>
              <c:idx val="2"/>
              <c:tx>
                <c:rich>
                  <a:bodyPr/>
                  <a:lstStyle/>
                  <a:p>
                    <a:r>
                      <a:rPr lang="en-US"/>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A5AA-4C35-841B-55805294A219}"/>
                </c:ext>
              </c:extLst>
            </c:dLbl>
            <c:dLbl>
              <c:idx val="3"/>
              <c:tx>
                <c:rich>
                  <a:bodyPr/>
                  <a:lstStyle/>
                  <a:p>
                    <a:r>
                      <a:rPr lang="en-US"/>
                      <a:t>32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A5AA-4C35-841B-55805294A219}"/>
                </c:ext>
              </c:extLst>
            </c:dLbl>
            <c:dLbl>
              <c:idx val="4"/>
              <c:tx>
                <c:rich>
                  <a:bodyPr/>
                  <a:lstStyle/>
                  <a:p>
                    <a:r>
                      <a:rPr lang="en-US"/>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A5AA-4C35-841B-55805294A21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'D&amp;I spndng on treatment'!$B$3:$B$7</c:f>
              <c:numCache>
                <c:formatCode>General</c:formatCode>
                <c:ptCount val="5"/>
                <c:pt idx="0">
                  <c:v>2007</c:v>
                </c:pt>
                <c:pt idx="1">
                  <c:v>2008</c:v>
                </c:pt>
                <c:pt idx="2">
                  <c:v>2009</c:v>
                </c:pt>
                <c:pt idx="3">
                  <c:v>2010</c:v>
                </c:pt>
                <c:pt idx="4">
                  <c:v>2011</c:v>
                </c:pt>
              </c:numCache>
            </c:numRef>
          </c:cat>
          <c:val>
            <c:numRef>
              <c:f>'D&amp;I spndng on treatment'!$F$3:$F$7</c:f>
              <c:numCache>
                <c:formatCode>0%</c:formatCode>
                <c:ptCount val="5"/>
                <c:pt idx="0">
                  <c:v>0.58217410184972851</c:v>
                </c:pt>
                <c:pt idx="1">
                  <c:v>0.9609653056285884</c:v>
                </c:pt>
                <c:pt idx="2">
                  <c:v>0.81647974277640001</c:v>
                </c:pt>
                <c:pt idx="3">
                  <c:v>0.32144889205017263</c:v>
                </c:pt>
                <c:pt idx="4">
                  <c:v>0.27215160866051846</c:v>
                </c:pt>
              </c:numCache>
            </c:numRef>
          </c:val>
          <c:extLst>
            <c:ext xmlns:c16="http://schemas.microsoft.com/office/drawing/2014/chart" uri="{C3380CC4-5D6E-409C-BE32-E72D297353CC}">
              <c16:uniqueId val="{0000000B-A5AA-4C35-841B-55805294A219}"/>
            </c:ext>
          </c:extLst>
        </c:ser>
        <c:dLbls>
          <c:showLegendKey val="0"/>
          <c:showVal val="0"/>
          <c:showCatName val="0"/>
          <c:showSerName val="0"/>
          <c:showPercent val="0"/>
          <c:showBubbleSize val="0"/>
        </c:dLbls>
        <c:gapWidth val="120"/>
        <c:overlap val="100"/>
        <c:axId val="155863296"/>
        <c:axId val="158405376"/>
      </c:barChart>
      <c:catAx>
        <c:axId val="155863296"/>
        <c:scaling>
          <c:orientation val="minMax"/>
        </c:scaling>
        <c:delete val="0"/>
        <c:axPos val="b"/>
        <c:numFmt formatCode="General" sourceLinked="1"/>
        <c:majorTickMark val="out"/>
        <c:minorTickMark val="none"/>
        <c:tickLblPos val="nextTo"/>
        <c:crossAx val="158405376"/>
        <c:crosses val="autoZero"/>
        <c:auto val="1"/>
        <c:lblAlgn val="ctr"/>
        <c:lblOffset val="100"/>
        <c:noMultiLvlLbl val="0"/>
      </c:catAx>
      <c:valAx>
        <c:axId val="158405376"/>
        <c:scaling>
          <c:orientation val="minMax"/>
          <c:max val="1"/>
        </c:scaling>
        <c:delete val="0"/>
        <c:axPos val="l"/>
        <c:majorGridlines>
          <c:spPr>
            <a:ln w="6350">
              <a:solidFill>
                <a:sysClr val="window" lastClr="FFFFFF">
                  <a:lumMod val="65000"/>
                </a:sysClr>
              </a:solidFill>
              <a:prstDash val="dash"/>
            </a:ln>
          </c:spPr>
        </c:majorGridlines>
        <c:numFmt formatCode="0%" sourceLinked="1"/>
        <c:majorTickMark val="out"/>
        <c:minorTickMark val="none"/>
        <c:tickLblPos val="nextTo"/>
        <c:crossAx val="155863296"/>
        <c:crosses val="autoZero"/>
        <c:crossBetween val="between"/>
        <c:majorUnit val="0.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48926513581057E-2"/>
          <c:y val="0.11784162290457162"/>
          <c:w val="0.89450872886940069"/>
          <c:h val="0.76707198304494784"/>
        </c:manualLayout>
      </c:layout>
      <c:barChart>
        <c:barDir val="col"/>
        <c:grouping val="clustered"/>
        <c:varyColors val="0"/>
        <c:ser>
          <c:idx val="0"/>
          <c:order val="0"/>
          <c:tx>
            <c:strRef>
              <c:f>'Prevention coverage_KP'!$A$5</c:f>
              <c:strCache>
                <c:ptCount val="1"/>
                <c:pt idx="0">
                  <c:v>FSW</c:v>
                </c:pt>
              </c:strCache>
            </c:strRef>
          </c:tx>
          <c:spPr>
            <a:solidFill>
              <a:srgbClr val="88C540"/>
            </a:solidFill>
            <a:ln>
              <a:noFill/>
            </a:ln>
          </c:spPr>
          <c:invertIfNegative val="0"/>
          <c:dPt>
            <c:idx val="0"/>
            <c:invertIfNegative val="0"/>
            <c:bubble3D val="0"/>
            <c:extLst>
              <c:ext xmlns:c16="http://schemas.microsoft.com/office/drawing/2014/chart" uri="{C3380CC4-5D6E-409C-BE32-E72D297353CC}">
                <c16:uniqueId val="{00000000-1935-4B3C-A4FA-7316A939ED35}"/>
              </c:ext>
            </c:extLst>
          </c:dPt>
          <c:dPt>
            <c:idx val="4"/>
            <c:invertIfNegative val="0"/>
            <c:bubble3D val="0"/>
            <c:extLst>
              <c:ext xmlns:c16="http://schemas.microsoft.com/office/drawing/2014/chart" uri="{C3380CC4-5D6E-409C-BE32-E72D297353CC}">
                <c16:uniqueId val="{00000001-1935-4B3C-A4FA-7316A939ED35}"/>
              </c:ext>
            </c:extLst>
          </c:dPt>
          <c:dLbls>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coverage_KP'!$B$4:$F$4</c:f>
              <c:strCache>
                <c:ptCount val="5"/>
                <c:pt idx="0">
                  <c:v>2005</c:v>
                </c:pt>
                <c:pt idx="1">
                  <c:v>2007</c:v>
                </c:pt>
                <c:pt idx="2">
                  <c:v>2009</c:v>
                </c:pt>
                <c:pt idx="3">
                  <c:v>2012</c:v>
                </c:pt>
                <c:pt idx="4">
                  <c:v>2014</c:v>
                </c:pt>
              </c:strCache>
            </c:strRef>
          </c:cat>
          <c:val>
            <c:numRef>
              <c:f>'Prevention coverage_KP'!$B$5:$F$5</c:f>
              <c:numCache>
                <c:formatCode>General</c:formatCode>
                <c:ptCount val="5"/>
                <c:pt idx="0">
                  <c:v>64</c:v>
                </c:pt>
                <c:pt idx="1">
                  <c:v>60</c:v>
                </c:pt>
                <c:pt idx="2">
                  <c:v>74</c:v>
                </c:pt>
                <c:pt idx="3">
                  <c:v>63.8</c:v>
                </c:pt>
                <c:pt idx="4">
                  <c:v>27.2</c:v>
                </c:pt>
              </c:numCache>
            </c:numRef>
          </c:val>
          <c:extLst>
            <c:ext xmlns:c16="http://schemas.microsoft.com/office/drawing/2014/chart" uri="{C3380CC4-5D6E-409C-BE32-E72D297353CC}">
              <c16:uniqueId val="{00000002-1935-4B3C-A4FA-7316A939ED35}"/>
            </c:ext>
          </c:extLst>
        </c:ser>
        <c:ser>
          <c:idx val="1"/>
          <c:order val="1"/>
          <c:tx>
            <c:strRef>
              <c:f>'Prevention coverage_KP'!$A$6</c:f>
              <c:strCache>
                <c:ptCount val="1"/>
                <c:pt idx="0">
                  <c:v>MSM</c:v>
                </c:pt>
              </c:strCache>
            </c:strRef>
          </c:tx>
          <c:spPr>
            <a:solidFill>
              <a:srgbClr val="F78E1E"/>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coverage_KP'!$B$4:$F$4</c:f>
              <c:strCache>
                <c:ptCount val="5"/>
                <c:pt idx="0">
                  <c:v>2005</c:v>
                </c:pt>
                <c:pt idx="1">
                  <c:v>2007</c:v>
                </c:pt>
                <c:pt idx="2">
                  <c:v>2009</c:v>
                </c:pt>
                <c:pt idx="3">
                  <c:v>2012</c:v>
                </c:pt>
                <c:pt idx="4">
                  <c:v>2014</c:v>
                </c:pt>
              </c:strCache>
            </c:strRef>
          </c:cat>
          <c:val>
            <c:numRef>
              <c:f>'Prevention coverage_KP'!$B$6:$F$6</c:f>
              <c:numCache>
                <c:formatCode>General</c:formatCode>
                <c:ptCount val="5"/>
                <c:pt idx="0">
                  <c:v>67</c:v>
                </c:pt>
                <c:pt idx="1">
                  <c:v>70</c:v>
                </c:pt>
                <c:pt idx="2">
                  <c:v>77</c:v>
                </c:pt>
                <c:pt idx="3">
                  <c:v>63.5</c:v>
                </c:pt>
                <c:pt idx="4">
                  <c:v>33.299999999999997</c:v>
                </c:pt>
              </c:numCache>
            </c:numRef>
          </c:val>
          <c:extLst>
            <c:ext xmlns:c16="http://schemas.microsoft.com/office/drawing/2014/chart" uri="{C3380CC4-5D6E-409C-BE32-E72D297353CC}">
              <c16:uniqueId val="{00000003-1935-4B3C-A4FA-7316A939ED35}"/>
            </c:ext>
          </c:extLst>
        </c:ser>
        <c:dLbls>
          <c:showLegendKey val="0"/>
          <c:showVal val="0"/>
          <c:showCatName val="0"/>
          <c:showSerName val="0"/>
          <c:showPercent val="0"/>
          <c:showBubbleSize val="0"/>
        </c:dLbls>
        <c:gapWidth val="110"/>
        <c:axId val="158934912"/>
        <c:axId val="158936448"/>
      </c:barChart>
      <c:scatterChart>
        <c:scatterStyle val="lineMarker"/>
        <c:varyColors val="0"/>
        <c:ser>
          <c:idx val="2"/>
          <c:order val="2"/>
          <c:tx>
            <c:strRef>
              <c:f>'Prevention coverage_KP'!$M$3</c:f>
              <c:strCache>
                <c:ptCount val="1"/>
                <c:pt idx="0">
                  <c:v>t</c:v>
                </c:pt>
              </c:strCache>
            </c:strRef>
          </c:tx>
          <c:spPr>
            <a:ln w="19050">
              <a:solidFill>
                <a:srgbClr val="E31837"/>
              </a:solidFill>
              <a:prstDash val="dash"/>
            </a:ln>
          </c:spPr>
          <c:marker>
            <c:symbol val="none"/>
          </c:marker>
          <c:xVal>
            <c:numRef>
              <c:f>'Prevention coverage_KP'!$L$4:$L$5</c:f>
              <c:numCache>
                <c:formatCode>General</c:formatCode>
                <c:ptCount val="2"/>
                <c:pt idx="0">
                  <c:v>0</c:v>
                </c:pt>
                <c:pt idx="1">
                  <c:v>1</c:v>
                </c:pt>
              </c:numCache>
            </c:numRef>
          </c:xVal>
          <c:yVal>
            <c:numRef>
              <c:f>'Prevention coverage_KP'!$M$4:$M$5</c:f>
              <c:numCache>
                <c:formatCode>General</c:formatCode>
                <c:ptCount val="2"/>
                <c:pt idx="0">
                  <c:v>90</c:v>
                </c:pt>
                <c:pt idx="1">
                  <c:v>90</c:v>
                </c:pt>
              </c:numCache>
            </c:numRef>
          </c:yVal>
          <c:smooth val="0"/>
          <c:extLst>
            <c:ext xmlns:c16="http://schemas.microsoft.com/office/drawing/2014/chart" uri="{C3380CC4-5D6E-409C-BE32-E72D297353CC}">
              <c16:uniqueId val="{00000004-1935-4B3C-A4FA-7316A939ED35}"/>
            </c:ext>
          </c:extLst>
        </c:ser>
        <c:dLbls>
          <c:showLegendKey val="0"/>
          <c:showVal val="0"/>
          <c:showCatName val="0"/>
          <c:showSerName val="0"/>
          <c:showPercent val="0"/>
          <c:showBubbleSize val="0"/>
        </c:dLbls>
        <c:axId val="158985216"/>
        <c:axId val="158983680"/>
      </c:scatterChart>
      <c:catAx>
        <c:axId val="158934912"/>
        <c:scaling>
          <c:orientation val="minMax"/>
        </c:scaling>
        <c:delete val="0"/>
        <c:axPos val="b"/>
        <c:numFmt formatCode="General" sourceLinked="1"/>
        <c:majorTickMark val="out"/>
        <c:minorTickMark val="none"/>
        <c:tickLblPos val="nextTo"/>
        <c:crossAx val="158936448"/>
        <c:crosses val="autoZero"/>
        <c:auto val="1"/>
        <c:lblAlgn val="ctr"/>
        <c:lblOffset val="100"/>
        <c:noMultiLvlLbl val="0"/>
      </c:catAx>
      <c:valAx>
        <c:axId val="158936448"/>
        <c:scaling>
          <c:orientation val="minMax"/>
          <c:max val="100"/>
          <c:min val="0"/>
        </c:scaling>
        <c:delete val="0"/>
        <c:axPos val="l"/>
        <c:title>
          <c:tx>
            <c:rich>
              <a:bodyPr rot="0" vert="horz"/>
              <a:lstStyle/>
              <a:p>
                <a:pPr>
                  <a:defRPr/>
                </a:pPr>
                <a:r>
                  <a:rPr lang="en-US"/>
                  <a:t>%</a:t>
                </a:r>
              </a:p>
            </c:rich>
          </c:tx>
          <c:layout>
            <c:manualLayout>
              <c:xMode val="edge"/>
              <c:yMode val="edge"/>
              <c:x val="0"/>
              <c:y val="8.3509113932041246E-2"/>
            </c:manualLayout>
          </c:layout>
          <c:overlay val="0"/>
        </c:title>
        <c:numFmt formatCode="General" sourceLinked="1"/>
        <c:majorTickMark val="out"/>
        <c:minorTickMark val="none"/>
        <c:tickLblPos val="nextTo"/>
        <c:crossAx val="158934912"/>
        <c:crosses val="autoZero"/>
        <c:crossBetween val="between"/>
        <c:majorUnit val="10"/>
      </c:valAx>
      <c:valAx>
        <c:axId val="158983680"/>
        <c:scaling>
          <c:orientation val="minMax"/>
          <c:max val="100"/>
          <c:min val="0"/>
        </c:scaling>
        <c:delete val="1"/>
        <c:axPos val="r"/>
        <c:numFmt formatCode="General" sourceLinked="1"/>
        <c:majorTickMark val="out"/>
        <c:minorTickMark val="none"/>
        <c:tickLblPos val="nextTo"/>
        <c:crossAx val="158985216"/>
        <c:crosses val="max"/>
        <c:crossBetween val="midCat"/>
        <c:majorUnit val="10"/>
      </c:valAx>
      <c:valAx>
        <c:axId val="158985216"/>
        <c:scaling>
          <c:orientation val="minMax"/>
          <c:max val="1"/>
          <c:min val="0"/>
        </c:scaling>
        <c:delete val="1"/>
        <c:axPos val="t"/>
        <c:numFmt formatCode="General" sourceLinked="1"/>
        <c:majorTickMark val="out"/>
        <c:minorTickMark val="none"/>
        <c:tickLblPos val="nextTo"/>
        <c:crossAx val="158983680"/>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testing KP'!$A$4</c:f>
              <c:strCache>
                <c:ptCount val="1"/>
                <c:pt idx="0">
                  <c:v>MSM</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testing KP'!$B$3:$F$3</c:f>
              <c:numCache>
                <c:formatCode>General</c:formatCode>
                <c:ptCount val="5"/>
                <c:pt idx="0">
                  <c:v>2009</c:v>
                </c:pt>
                <c:pt idx="1">
                  <c:v>2012</c:v>
                </c:pt>
                <c:pt idx="2">
                  <c:v>2014</c:v>
                </c:pt>
                <c:pt idx="3">
                  <c:v>2016</c:v>
                </c:pt>
                <c:pt idx="4">
                  <c:v>2019</c:v>
                </c:pt>
              </c:numCache>
            </c:numRef>
          </c:cat>
          <c:val>
            <c:numRef>
              <c:f>'HIV testing KP'!$B$4:$F$4</c:f>
              <c:numCache>
                <c:formatCode>0</c:formatCode>
                <c:ptCount val="5"/>
                <c:pt idx="0">
                  <c:v>78</c:v>
                </c:pt>
                <c:pt idx="1">
                  <c:v>64.5</c:v>
                </c:pt>
                <c:pt idx="2" formatCode="General">
                  <c:v>63</c:v>
                </c:pt>
                <c:pt idx="3" formatCode="General">
                  <c:v>88</c:v>
                </c:pt>
                <c:pt idx="4" formatCode="General">
                  <c:v>80.8</c:v>
                </c:pt>
              </c:numCache>
            </c:numRef>
          </c:val>
          <c:extLst>
            <c:ext xmlns:c16="http://schemas.microsoft.com/office/drawing/2014/chart" uri="{C3380CC4-5D6E-409C-BE32-E72D297353CC}">
              <c16:uniqueId val="{00000000-B223-4A7D-B5E9-1BEC74067B10}"/>
            </c:ext>
          </c:extLst>
        </c:ser>
        <c:ser>
          <c:idx val="1"/>
          <c:order val="1"/>
          <c:tx>
            <c:strRef>
              <c:f>'HIV testing KP'!$A$5</c:f>
              <c:strCache>
                <c:ptCount val="1"/>
                <c:pt idx="0">
                  <c:v>FSW</c:v>
                </c:pt>
              </c:strCache>
            </c:strRef>
          </c:tx>
          <c:spPr>
            <a:solidFill>
              <a:srgbClr val="00A99A"/>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testing KP'!$B$3:$F$3</c:f>
              <c:numCache>
                <c:formatCode>General</c:formatCode>
                <c:ptCount val="5"/>
                <c:pt idx="0">
                  <c:v>2009</c:v>
                </c:pt>
                <c:pt idx="1">
                  <c:v>2012</c:v>
                </c:pt>
                <c:pt idx="2">
                  <c:v>2014</c:v>
                </c:pt>
                <c:pt idx="3">
                  <c:v>2016</c:v>
                </c:pt>
                <c:pt idx="4">
                  <c:v>2019</c:v>
                </c:pt>
              </c:numCache>
            </c:numRef>
          </c:cat>
          <c:val>
            <c:numRef>
              <c:f>'HIV testing KP'!$B$5:$F$5</c:f>
              <c:numCache>
                <c:formatCode>General</c:formatCode>
                <c:ptCount val="5"/>
                <c:pt idx="0">
                  <c:v>52</c:v>
                </c:pt>
                <c:pt idx="1">
                  <c:v>55</c:v>
                </c:pt>
                <c:pt idx="2">
                  <c:v>53</c:v>
                </c:pt>
                <c:pt idx="3">
                  <c:v>76</c:v>
                </c:pt>
                <c:pt idx="4">
                  <c:v>68.7</c:v>
                </c:pt>
              </c:numCache>
            </c:numRef>
          </c:val>
          <c:extLst>
            <c:ext xmlns:c16="http://schemas.microsoft.com/office/drawing/2014/chart" uri="{C3380CC4-5D6E-409C-BE32-E72D297353CC}">
              <c16:uniqueId val="{00000001-B223-4A7D-B5E9-1BEC74067B10}"/>
            </c:ext>
          </c:extLst>
        </c:ser>
        <c:dLbls>
          <c:showLegendKey val="0"/>
          <c:showVal val="0"/>
          <c:showCatName val="0"/>
          <c:showSerName val="0"/>
          <c:showPercent val="0"/>
          <c:showBubbleSize val="0"/>
        </c:dLbls>
        <c:gapWidth val="220"/>
        <c:axId val="159098752"/>
        <c:axId val="159100288"/>
      </c:barChart>
      <c:scatterChart>
        <c:scatterStyle val="lineMarker"/>
        <c:varyColors val="0"/>
        <c:ser>
          <c:idx val="2"/>
          <c:order val="2"/>
          <c:tx>
            <c:strRef>
              <c:f>'HIV testing KP'!$N$5</c:f>
              <c:strCache>
                <c:ptCount val="1"/>
                <c:pt idx="0">
                  <c:v>t</c:v>
                </c:pt>
              </c:strCache>
            </c:strRef>
          </c:tx>
          <c:spPr>
            <a:ln w="19050">
              <a:solidFill>
                <a:srgbClr val="E31837"/>
              </a:solidFill>
              <a:prstDash val="dash"/>
            </a:ln>
          </c:spPr>
          <c:marker>
            <c:symbol val="none"/>
          </c:marker>
          <c:xVal>
            <c:numRef>
              <c:f>'HIV testing KP'!$M$6:$M$7</c:f>
              <c:numCache>
                <c:formatCode>General</c:formatCode>
                <c:ptCount val="2"/>
                <c:pt idx="0">
                  <c:v>0</c:v>
                </c:pt>
                <c:pt idx="1">
                  <c:v>1</c:v>
                </c:pt>
              </c:numCache>
            </c:numRef>
          </c:xVal>
          <c:yVal>
            <c:numRef>
              <c:f>'HIV testing KP'!$N$6:$N$7</c:f>
              <c:numCache>
                <c:formatCode>General</c:formatCode>
                <c:ptCount val="2"/>
                <c:pt idx="0">
                  <c:v>90</c:v>
                </c:pt>
                <c:pt idx="1">
                  <c:v>90</c:v>
                </c:pt>
              </c:numCache>
            </c:numRef>
          </c:yVal>
          <c:smooth val="0"/>
          <c:extLst>
            <c:ext xmlns:c16="http://schemas.microsoft.com/office/drawing/2014/chart" uri="{C3380CC4-5D6E-409C-BE32-E72D297353CC}">
              <c16:uniqueId val="{00000002-B223-4A7D-B5E9-1BEC74067B10}"/>
            </c:ext>
          </c:extLst>
        </c:ser>
        <c:dLbls>
          <c:showLegendKey val="0"/>
          <c:showVal val="0"/>
          <c:showCatName val="0"/>
          <c:showSerName val="0"/>
          <c:showPercent val="0"/>
          <c:showBubbleSize val="0"/>
        </c:dLbls>
        <c:axId val="159116288"/>
        <c:axId val="159114752"/>
      </c:scatterChart>
      <c:catAx>
        <c:axId val="159098752"/>
        <c:scaling>
          <c:orientation val="minMax"/>
        </c:scaling>
        <c:delete val="0"/>
        <c:axPos val="b"/>
        <c:numFmt formatCode="General" sourceLinked="1"/>
        <c:majorTickMark val="out"/>
        <c:minorTickMark val="none"/>
        <c:tickLblPos val="nextTo"/>
        <c:crossAx val="159100288"/>
        <c:crosses val="autoZero"/>
        <c:auto val="1"/>
        <c:lblAlgn val="ctr"/>
        <c:lblOffset val="100"/>
        <c:noMultiLvlLbl val="0"/>
      </c:catAx>
      <c:valAx>
        <c:axId val="159100288"/>
        <c:scaling>
          <c:orientation val="minMax"/>
          <c:max val="100"/>
        </c:scaling>
        <c:delete val="0"/>
        <c:axPos val="l"/>
        <c:title>
          <c:tx>
            <c:rich>
              <a:bodyPr rot="0" vert="horz"/>
              <a:lstStyle/>
              <a:p>
                <a:pPr>
                  <a:defRPr/>
                </a:pPr>
                <a:r>
                  <a:rPr lang="en-US"/>
                  <a:t>%</a:t>
                </a:r>
              </a:p>
            </c:rich>
          </c:tx>
          <c:layout>
            <c:manualLayout>
              <c:xMode val="edge"/>
              <c:yMode val="edge"/>
              <c:x val="6.1168037936884642E-4"/>
              <c:y val="0.12836269055532845"/>
            </c:manualLayout>
          </c:layout>
          <c:overlay val="0"/>
        </c:title>
        <c:numFmt formatCode="0" sourceLinked="1"/>
        <c:majorTickMark val="out"/>
        <c:minorTickMark val="none"/>
        <c:tickLblPos val="nextTo"/>
        <c:crossAx val="159098752"/>
        <c:crosses val="autoZero"/>
        <c:crossBetween val="between"/>
        <c:majorUnit val="10"/>
      </c:valAx>
      <c:valAx>
        <c:axId val="159114752"/>
        <c:scaling>
          <c:orientation val="minMax"/>
          <c:max val="100"/>
          <c:min val="0"/>
        </c:scaling>
        <c:delete val="1"/>
        <c:axPos val="r"/>
        <c:numFmt formatCode="General" sourceLinked="1"/>
        <c:majorTickMark val="out"/>
        <c:minorTickMark val="none"/>
        <c:tickLblPos val="nextTo"/>
        <c:crossAx val="159116288"/>
        <c:crosses val="max"/>
        <c:crossBetween val="midCat"/>
        <c:majorUnit val="10"/>
      </c:valAx>
      <c:valAx>
        <c:axId val="159116288"/>
        <c:scaling>
          <c:orientation val="minMax"/>
          <c:max val="1"/>
          <c:min val="0"/>
        </c:scaling>
        <c:delete val="1"/>
        <c:axPos val="t"/>
        <c:numFmt formatCode="General" sourceLinked="1"/>
        <c:majorTickMark val="out"/>
        <c:minorTickMark val="none"/>
        <c:tickLblPos val="nextTo"/>
        <c:crossAx val="159114752"/>
        <c:crosses val="max"/>
        <c:crossBetween val="midCat"/>
        <c:majorUnit val="0.2"/>
      </c:valAx>
    </c:plotArea>
    <c:legend>
      <c:legendPos val="t"/>
      <c:legendEntry>
        <c:idx val="2"/>
        <c:delete val="1"/>
      </c:legendEntry>
      <c:layout>
        <c:manualLayout>
          <c:xMode val="edge"/>
          <c:yMode val="edge"/>
          <c:x val="0.40192994820646721"/>
          <c:y val="5.6102332580887884E-2"/>
          <c:w val="0.32827211845439841"/>
          <c:h val="0.10679795951014025"/>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177821169309684"/>
          <c:y val="8.5898561446773533E-2"/>
          <c:w val="0.75035311277211503"/>
          <c:h val="0.58372237598989674"/>
        </c:manualLayout>
      </c:layout>
      <c:barChart>
        <c:barDir val="col"/>
        <c:grouping val="clustered"/>
        <c:varyColors val="0"/>
        <c:ser>
          <c:idx val="1"/>
          <c:order val="1"/>
          <c:tx>
            <c:strRef>
              <c:f>MNG!$E$2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997B-46A4-BB9F-395A617932F8}"/>
                </c:ext>
              </c:extLst>
            </c:dLbl>
            <c:dLbl>
              <c:idx val="1"/>
              <c:delete val="1"/>
              <c:extLst>
                <c:ext xmlns:c15="http://schemas.microsoft.com/office/drawing/2012/chart" uri="{CE6537A1-D6FC-4f65-9D91-7224C49458BB}"/>
                <c:ext xmlns:c16="http://schemas.microsoft.com/office/drawing/2014/chart" uri="{C3380CC4-5D6E-409C-BE32-E72D297353CC}">
                  <c16:uniqueId val="{00000001-997B-46A4-BB9F-395A617932F8}"/>
                </c:ext>
              </c:extLst>
            </c:dLbl>
            <c:dLbl>
              <c:idx val="2"/>
              <c:delete val="1"/>
              <c:extLst>
                <c:ext xmlns:c15="http://schemas.microsoft.com/office/drawing/2012/chart" uri="{CE6537A1-D6FC-4f65-9D91-7224C49458BB}"/>
                <c:ext xmlns:c16="http://schemas.microsoft.com/office/drawing/2014/chart" uri="{C3380CC4-5D6E-409C-BE32-E72D297353CC}">
                  <c16:uniqueId val="{00000002-997B-46A4-BB9F-395A617932F8}"/>
                </c:ext>
              </c:extLst>
            </c:dLbl>
            <c:dLbl>
              <c:idx val="3"/>
              <c:delete val="1"/>
              <c:extLst>
                <c:ext xmlns:c15="http://schemas.microsoft.com/office/drawing/2012/chart" uri="{CE6537A1-D6FC-4f65-9D91-7224C49458BB}"/>
                <c:ext xmlns:c16="http://schemas.microsoft.com/office/drawing/2014/chart" uri="{C3380CC4-5D6E-409C-BE32-E72D297353CC}">
                  <c16:uniqueId val="{00000003-997B-46A4-BB9F-395A617932F8}"/>
                </c:ext>
              </c:extLst>
            </c:dLbl>
            <c:dLbl>
              <c:idx val="4"/>
              <c:delete val="1"/>
              <c:extLst>
                <c:ext xmlns:c15="http://schemas.microsoft.com/office/drawing/2012/chart" uri="{CE6537A1-D6FC-4f65-9D91-7224C49458BB}"/>
                <c:ext xmlns:c16="http://schemas.microsoft.com/office/drawing/2014/chart" uri="{C3380CC4-5D6E-409C-BE32-E72D297353CC}">
                  <c16:uniqueId val="{00000004-997B-46A4-BB9F-395A617932F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MNG!$C$8:$C$24</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MNG!$E$8:$E$24</c:f>
              <c:numCache>
                <c:formatCode>General</c:formatCode>
                <c:ptCount val="17"/>
                <c:pt idx="3" formatCode="#,##0">
                  <c:v>2</c:v>
                </c:pt>
                <c:pt idx="4" formatCode="#,##0">
                  <c:v>2</c:v>
                </c:pt>
                <c:pt idx="6" formatCode="#,##0">
                  <c:v>5</c:v>
                </c:pt>
                <c:pt idx="7" formatCode="#,##0">
                  <c:v>5</c:v>
                </c:pt>
                <c:pt idx="8" formatCode="#,##0">
                  <c:v>6</c:v>
                </c:pt>
                <c:pt idx="9" formatCode="#,##0">
                  <c:v>8</c:v>
                </c:pt>
              </c:numCache>
            </c:numRef>
          </c:val>
          <c:extLst>
            <c:ext xmlns:c16="http://schemas.microsoft.com/office/drawing/2014/chart" uri="{C3380CC4-5D6E-409C-BE32-E72D297353CC}">
              <c16:uniqueId val="{00000005-997B-46A4-BB9F-395A617932F8}"/>
            </c:ext>
          </c:extLst>
        </c:ser>
        <c:dLbls>
          <c:showLegendKey val="0"/>
          <c:showVal val="0"/>
          <c:showCatName val="0"/>
          <c:showSerName val="0"/>
          <c:showPercent val="0"/>
          <c:showBubbleSize val="0"/>
        </c:dLbls>
        <c:gapWidth val="60"/>
        <c:axId val="687350528"/>
        <c:axId val="681851520"/>
      </c:barChart>
      <c:lineChart>
        <c:grouping val="standard"/>
        <c:varyColors val="0"/>
        <c:ser>
          <c:idx val="0"/>
          <c:order val="0"/>
          <c:tx>
            <c:strRef>
              <c:f>MNG!$D$2</c:f>
              <c:strCache>
                <c:ptCount val="1"/>
                <c:pt idx="0">
                  <c:v>Number of people on ART</c:v>
                </c:pt>
              </c:strCache>
            </c:strRef>
          </c:tx>
          <c:spPr>
            <a:ln w="38100">
              <a:solidFill>
                <a:srgbClr val="00AEEF"/>
              </a:solidFill>
            </a:ln>
          </c:spPr>
          <c:marker>
            <c:symbol val="none"/>
          </c:marker>
          <c:dLbls>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00-447B-9232-3C7BC01A9AD9}"/>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97B-46A4-BB9F-395A617932F8}"/>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MNG!$C$8:$C$24</c:f>
              <c:numCache>
                <c:formatCode>General</c:formatCode>
                <c:ptCount val="17"/>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numCache>
            </c:numRef>
          </c:cat>
          <c:val>
            <c:numRef>
              <c:f>MNG!$D$8:$D$24</c:f>
              <c:numCache>
                <c:formatCode>_-* #,##0_-;\-* #,##0_-;_-* "-"??_-;_-@_-</c:formatCode>
                <c:ptCount val="17"/>
                <c:pt idx="0">
                  <c:v>1</c:v>
                </c:pt>
                <c:pt idx="1">
                  <c:v>2</c:v>
                </c:pt>
                <c:pt idx="2">
                  <c:v>3</c:v>
                </c:pt>
                <c:pt idx="3">
                  <c:v>5</c:v>
                </c:pt>
                <c:pt idx="4">
                  <c:v>10</c:v>
                </c:pt>
                <c:pt idx="5">
                  <c:v>25</c:v>
                </c:pt>
                <c:pt idx="6">
                  <c:v>38</c:v>
                </c:pt>
                <c:pt idx="7">
                  <c:v>53</c:v>
                </c:pt>
                <c:pt idx="8">
                  <c:v>94</c:v>
                </c:pt>
                <c:pt idx="9">
                  <c:v>126</c:v>
                </c:pt>
                <c:pt idx="10">
                  <c:v>147</c:v>
                </c:pt>
                <c:pt idx="11">
                  <c:v>156</c:v>
                </c:pt>
                <c:pt idx="12">
                  <c:v>181</c:v>
                </c:pt>
                <c:pt idx="13">
                  <c:v>195</c:v>
                </c:pt>
                <c:pt idx="14">
                  <c:v>198</c:v>
                </c:pt>
                <c:pt idx="15">
                  <c:v>223</c:v>
                </c:pt>
                <c:pt idx="16">
                  <c:v>238</c:v>
                </c:pt>
              </c:numCache>
            </c:numRef>
          </c:val>
          <c:smooth val="0"/>
          <c:extLst>
            <c:ext xmlns:c16="http://schemas.microsoft.com/office/drawing/2014/chart" uri="{C3380CC4-5D6E-409C-BE32-E72D297353CC}">
              <c16:uniqueId val="{00000008-997B-46A4-BB9F-395A617932F8}"/>
            </c:ext>
          </c:extLst>
        </c:ser>
        <c:dLbls>
          <c:showLegendKey val="0"/>
          <c:showVal val="0"/>
          <c:showCatName val="0"/>
          <c:showSerName val="0"/>
          <c:showPercent val="0"/>
          <c:showBubbleSize val="0"/>
        </c:dLbls>
        <c:marker val="1"/>
        <c:smooth val="0"/>
        <c:axId val="681644032"/>
        <c:axId val="681647104"/>
      </c:lineChart>
      <c:catAx>
        <c:axId val="681644032"/>
        <c:scaling>
          <c:orientation val="minMax"/>
        </c:scaling>
        <c:delete val="0"/>
        <c:axPos val="b"/>
        <c:numFmt formatCode="General" sourceLinked="1"/>
        <c:majorTickMark val="out"/>
        <c:minorTickMark val="none"/>
        <c:tickLblPos val="nextTo"/>
        <c:txPr>
          <a:bodyPr rot="-2700000"/>
          <a:lstStyle/>
          <a:p>
            <a:pPr>
              <a:defRPr/>
            </a:pPr>
            <a:endParaRPr lang="en-US"/>
          </a:p>
        </c:txPr>
        <c:crossAx val="681647104"/>
        <c:crosses val="autoZero"/>
        <c:auto val="1"/>
        <c:lblAlgn val="ctr"/>
        <c:lblOffset val="100"/>
        <c:noMultiLvlLbl val="0"/>
      </c:catAx>
      <c:valAx>
        <c:axId val="681647104"/>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681644032"/>
        <c:crosses val="autoZero"/>
        <c:crossBetween val="between"/>
      </c:valAx>
      <c:valAx>
        <c:axId val="681851520"/>
        <c:scaling>
          <c:orientation val="minMax"/>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687350528"/>
        <c:crosses val="max"/>
        <c:crossBetween val="between"/>
        <c:majorUnit val="2"/>
      </c:valAx>
      <c:catAx>
        <c:axId val="687350528"/>
        <c:scaling>
          <c:orientation val="minMax"/>
        </c:scaling>
        <c:delete val="1"/>
        <c:axPos val="b"/>
        <c:numFmt formatCode="General" sourceLinked="1"/>
        <c:majorTickMark val="out"/>
        <c:minorTickMark val="none"/>
        <c:tickLblPos val="nextTo"/>
        <c:crossAx val="681851520"/>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Mongolia!$E$1</c:f>
              <c:strCache>
                <c:ptCount val="1"/>
                <c:pt idx="0">
                  <c:v>% PLHIV on ART</c:v>
                </c:pt>
              </c:strCache>
            </c:strRef>
          </c:tx>
          <c:spPr>
            <a:solidFill>
              <a:srgbClr val="F26B73"/>
            </a:solidFill>
            <a:ln>
              <a:noFill/>
            </a:ln>
          </c:spPr>
          <c:invertIfNegative val="0"/>
          <c:dLbls>
            <c:dLbl>
              <c:idx val="2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F66-4A24-A518-C4EA70CEF626}"/>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Mongolia!$C$2:$C$23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Mongolia!$E$2:$E$23</c:f>
              <c:numCache>
                <c:formatCode>_-* #,##0_-;\-* #,##0_-;_-* "-"??_-;_-@_-</c:formatCode>
                <c:ptCount val="22"/>
                <c:pt idx="0">
                  <c:v>0</c:v>
                </c:pt>
                <c:pt idx="1">
                  <c:v>0</c:v>
                </c:pt>
                <c:pt idx="2">
                  <c:v>0</c:v>
                </c:pt>
                <c:pt idx="3">
                  <c:v>0.82644600000000001</c:v>
                </c:pt>
                <c:pt idx="4">
                  <c:v>0.59171600000000002</c:v>
                </c:pt>
                <c:pt idx="5">
                  <c:v>0.46728999999999998</c:v>
                </c:pt>
                <c:pt idx="6">
                  <c:v>0.79681299999999999</c:v>
                </c:pt>
                <c:pt idx="7">
                  <c:v>1.0676159999999999</c:v>
                </c:pt>
                <c:pt idx="8">
                  <c:v>1.6025640000000001</c:v>
                </c:pt>
                <c:pt idx="9">
                  <c:v>2.9154520000000002</c:v>
                </c:pt>
                <c:pt idx="10">
                  <c:v>6.6844919999999997</c:v>
                </c:pt>
                <c:pt idx="11">
                  <c:v>9.3366089999999993</c:v>
                </c:pt>
                <c:pt idx="12">
                  <c:v>12.100457</c:v>
                </c:pt>
                <c:pt idx="13">
                  <c:v>20.085470000000001</c:v>
                </c:pt>
                <c:pt idx="14">
                  <c:v>25.352112999999999</c:v>
                </c:pt>
                <c:pt idx="15">
                  <c:v>28.269231000000001</c:v>
                </c:pt>
                <c:pt idx="16">
                  <c:v>28.888888999999999</c:v>
                </c:pt>
                <c:pt idx="17">
                  <c:v>32.321429000000002</c:v>
                </c:pt>
                <c:pt idx="18">
                  <c:v>33.737023999999998</c:v>
                </c:pt>
                <c:pt idx="19">
                  <c:v>33.502538000000001</c:v>
                </c:pt>
                <c:pt idx="20">
                  <c:v>36.617406000000003</c:v>
                </c:pt>
                <c:pt idx="21">
                  <c:v>38.019168999999998</c:v>
                </c:pt>
              </c:numCache>
            </c:numRef>
          </c:val>
          <c:extLst>
            <c:ext xmlns:c16="http://schemas.microsoft.com/office/drawing/2014/chart" uri="{C3380CC4-5D6E-409C-BE32-E72D297353CC}">
              <c16:uniqueId val="{00000009-FF66-4A24-A518-C4EA70CEF626}"/>
            </c:ext>
          </c:extLst>
        </c:ser>
        <c:dLbls>
          <c:showLegendKey val="0"/>
          <c:showVal val="0"/>
          <c:showCatName val="0"/>
          <c:showSerName val="0"/>
          <c:showPercent val="0"/>
          <c:showBubbleSize val="0"/>
        </c:dLbls>
        <c:gapWidth val="60"/>
        <c:axId val="38593280"/>
        <c:axId val="38587008"/>
      </c:barChart>
      <c:lineChart>
        <c:grouping val="standard"/>
        <c:varyColors val="0"/>
        <c:ser>
          <c:idx val="0"/>
          <c:order val="0"/>
          <c:tx>
            <c:strRef>
              <c:f>Mongolia!$D$1</c:f>
              <c:strCache>
                <c:ptCount val="1"/>
                <c:pt idx="0">
                  <c:v> Number of people on ART </c:v>
                </c:pt>
              </c:strCache>
            </c:strRef>
          </c:tx>
          <c:spPr>
            <a:ln w="38100">
              <a:solidFill>
                <a:srgbClr val="00AEEF"/>
              </a:solidFill>
            </a:ln>
          </c:spPr>
          <c:marker>
            <c:symbol val="none"/>
          </c:marker>
          <c:dLbls>
            <c:dLbl>
              <c:idx val="2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F66-4A24-A518-C4EA70CEF626}"/>
                </c:ext>
              </c:extLst>
            </c:dLbl>
            <c:spPr>
              <a:noFill/>
              <a:ln>
                <a:noFill/>
              </a:ln>
              <a:effectLst/>
            </c:spPr>
            <c:txPr>
              <a:bodyPr wrap="square" lIns="38100" tIns="19050" rIns="38100" bIns="19050" anchor="ctr">
                <a:spAutoFit/>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Mongolia!$C$2:$C$23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Mongolia!$D$2:$D$23</c:f>
              <c:numCache>
                <c:formatCode>_-* #,##0_-;\-* #,##0_-;_-* "-"??_-;_-@_-</c:formatCode>
                <c:ptCount val="22"/>
                <c:pt idx="0">
                  <c:v>0</c:v>
                </c:pt>
                <c:pt idx="1">
                  <c:v>0</c:v>
                </c:pt>
                <c:pt idx="2">
                  <c:v>0</c:v>
                </c:pt>
                <c:pt idx="3">
                  <c:v>1</c:v>
                </c:pt>
                <c:pt idx="4">
                  <c:v>1</c:v>
                </c:pt>
                <c:pt idx="5">
                  <c:v>1</c:v>
                </c:pt>
                <c:pt idx="6">
                  <c:v>2</c:v>
                </c:pt>
                <c:pt idx="7">
                  <c:v>3</c:v>
                </c:pt>
                <c:pt idx="8">
                  <c:v>5</c:v>
                </c:pt>
                <c:pt idx="9">
                  <c:v>10</c:v>
                </c:pt>
                <c:pt idx="10">
                  <c:v>25</c:v>
                </c:pt>
                <c:pt idx="11">
                  <c:v>38</c:v>
                </c:pt>
                <c:pt idx="12">
                  <c:v>53</c:v>
                </c:pt>
                <c:pt idx="13">
                  <c:v>94</c:v>
                </c:pt>
                <c:pt idx="14">
                  <c:v>126</c:v>
                </c:pt>
                <c:pt idx="15">
                  <c:v>147</c:v>
                </c:pt>
                <c:pt idx="16">
                  <c:v>156</c:v>
                </c:pt>
                <c:pt idx="17">
                  <c:v>181</c:v>
                </c:pt>
                <c:pt idx="18">
                  <c:v>195</c:v>
                </c:pt>
                <c:pt idx="19">
                  <c:v>198</c:v>
                </c:pt>
                <c:pt idx="20">
                  <c:v>223</c:v>
                </c:pt>
                <c:pt idx="21">
                  <c:v>238</c:v>
                </c:pt>
              </c:numCache>
            </c:numRef>
          </c:val>
          <c:smooth val="0"/>
          <c:extLst>
            <c:ext xmlns:c16="http://schemas.microsoft.com/office/drawing/2014/chart" uri="{C3380CC4-5D6E-409C-BE32-E72D297353CC}">
              <c16:uniqueId val="{0000000B-FF66-4A24-A518-C4EA70CEF626}"/>
            </c:ext>
          </c:extLst>
        </c:ser>
        <c:dLbls>
          <c:showLegendKey val="0"/>
          <c:showVal val="0"/>
          <c:showCatName val="0"/>
          <c:showSerName val="0"/>
          <c:showPercent val="0"/>
          <c:showBubbleSize val="0"/>
        </c:dLbls>
        <c:marker val="1"/>
        <c:smooth val="0"/>
        <c:axId val="38575104"/>
        <c:axId val="38585088"/>
      </c:lineChart>
      <c:lineChart>
        <c:grouping val="standard"/>
        <c:varyColors val="0"/>
        <c:ser>
          <c:idx val="2"/>
          <c:order val="2"/>
          <c:tx>
            <c:strRef>
              <c:f>Mongolia!$F$1</c:f>
              <c:strCache>
                <c:ptCount val="1"/>
                <c:pt idx="0">
                  <c:v>% Lower</c:v>
                </c:pt>
              </c:strCache>
            </c:strRef>
          </c:tx>
          <c:spPr>
            <a:ln>
              <a:noFill/>
            </a:ln>
          </c:spPr>
          <c:marker>
            <c:symbol val="dash"/>
            <c:size val="8"/>
            <c:spPr>
              <a:solidFill>
                <a:sysClr val="windowText" lastClr="000000"/>
              </a:solidFill>
              <a:ln>
                <a:noFill/>
              </a:ln>
            </c:spPr>
          </c:marker>
          <c:cat>
            <c:strRef>
              <c:f>Mongolia!$C$2:$C$23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Mongolia!$F$2:$F$23</c:f>
              <c:numCache>
                <c:formatCode>_-* #,##0_-;\-* #,##0_-;_-* "-"??_-;_-@_-</c:formatCode>
                <c:ptCount val="22"/>
                <c:pt idx="0">
                  <c:v>0</c:v>
                </c:pt>
                <c:pt idx="1">
                  <c:v>0</c:v>
                </c:pt>
                <c:pt idx="2">
                  <c:v>0</c:v>
                </c:pt>
                <c:pt idx="3">
                  <c:v>0.71033400000000002</c:v>
                </c:pt>
                <c:pt idx="4">
                  <c:v>0.50418399999999997</c:v>
                </c:pt>
                <c:pt idx="5">
                  <c:v>0.40396599999999999</c:v>
                </c:pt>
                <c:pt idx="6">
                  <c:v>0.69205300000000003</c:v>
                </c:pt>
                <c:pt idx="7">
                  <c:v>0.92703999999999998</c:v>
                </c:pt>
                <c:pt idx="8">
                  <c:v>1.3971070000000001</c:v>
                </c:pt>
                <c:pt idx="9">
                  <c:v>2.541458</c:v>
                </c:pt>
                <c:pt idx="10">
                  <c:v>5.844462</c:v>
                </c:pt>
                <c:pt idx="11">
                  <c:v>8.1437249999999999</c:v>
                </c:pt>
                <c:pt idx="12">
                  <c:v>10.553367</c:v>
                </c:pt>
                <c:pt idx="13">
                  <c:v>17.553326999999999</c:v>
                </c:pt>
                <c:pt idx="14">
                  <c:v>22.189475000000002</c:v>
                </c:pt>
                <c:pt idx="15">
                  <c:v>24.844304999999999</c:v>
                </c:pt>
                <c:pt idx="16">
                  <c:v>25.411522999999999</c:v>
                </c:pt>
                <c:pt idx="17">
                  <c:v>28.569835000000001</c:v>
                </c:pt>
                <c:pt idx="18">
                  <c:v>29.943068</c:v>
                </c:pt>
                <c:pt idx="19">
                  <c:v>29.817826</c:v>
                </c:pt>
                <c:pt idx="20">
                  <c:v>32.709144000000002</c:v>
                </c:pt>
                <c:pt idx="21">
                  <c:v>34.010758000000003</c:v>
                </c:pt>
              </c:numCache>
            </c:numRef>
          </c:val>
          <c:smooth val="0"/>
          <c:extLst>
            <c:ext xmlns:c16="http://schemas.microsoft.com/office/drawing/2014/chart" uri="{C3380CC4-5D6E-409C-BE32-E72D297353CC}">
              <c16:uniqueId val="{0000000C-FF66-4A24-A518-C4EA70CEF626}"/>
            </c:ext>
          </c:extLst>
        </c:ser>
        <c:ser>
          <c:idx val="3"/>
          <c:order val="3"/>
          <c:tx>
            <c:strRef>
              <c:f>Mongolia!$G$1</c:f>
              <c:strCache>
                <c:ptCount val="1"/>
                <c:pt idx="0">
                  <c:v>%Upper</c:v>
                </c:pt>
              </c:strCache>
            </c:strRef>
          </c:tx>
          <c:spPr>
            <a:ln>
              <a:noFill/>
            </a:ln>
          </c:spPr>
          <c:marker>
            <c:symbol val="dash"/>
            <c:size val="8"/>
            <c:spPr>
              <a:solidFill>
                <a:sysClr val="windowText" lastClr="000000"/>
              </a:solidFill>
              <a:ln>
                <a:noFill/>
              </a:ln>
            </c:spPr>
          </c:marker>
          <c:cat>
            <c:strRef>
              <c:f>Mongolia!$C$2:$C$23</c:f>
              <c:strCache>
                <c:ptCount val="22"/>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strCache>
            </c:strRef>
          </c:cat>
          <c:val>
            <c:numRef>
              <c:f>Mongolia!$G$2:$G$23</c:f>
              <c:numCache>
                <c:formatCode>_-* #,##0_-;\-* #,##0_-;_-* "-"??_-;_-@_-</c:formatCode>
                <c:ptCount val="22"/>
                <c:pt idx="0">
                  <c:v>0</c:v>
                </c:pt>
                <c:pt idx="1">
                  <c:v>0</c:v>
                </c:pt>
                <c:pt idx="2">
                  <c:v>0</c:v>
                </c:pt>
                <c:pt idx="3">
                  <c:v>0.95621900000000004</c:v>
                </c:pt>
                <c:pt idx="4">
                  <c:v>0.67924799999999996</c:v>
                </c:pt>
                <c:pt idx="5">
                  <c:v>0.537165</c:v>
                </c:pt>
                <c:pt idx="6">
                  <c:v>0.90792200000000001</c:v>
                </c:pt>
                <c:pt idx="7">
                  <c:v>1.211991</c:v>
                </c:pt>
                <c:pt idx="8">
                  <c:v>1.8131569999999999</c:v>
                </c:pt>
                <c:pt idx="9">
                  <c:v>3.272446</c:v>
                </c:pt>
                <c:pt idx="10">
                  <c:v>7.4887759999999997</c:v>
                </c:pt>
                <c:pt idx="11">
                  <c:v>10.414792</c:v>
                </c:pt>
                <c:pt idx="12">
                  <c:v>13.454160999999999</c:v>
                </c:pt>
                <c:pt idx="13">
                  <c:v>22.274270999999999</c:v>
                </c:pt>
                <c:pt idx="14">
                  <c:v>28.055658000000001</c:v>
                </c:pt>
                <c:pt idx="15">
                  <c:v>31.367974</c:v>
                </c:pt>
                <c:pt idx="16">
                  <c:v>31.991769999999999</c:v>
                </c:pt>
                <c:pt idx="17">
                  <c:v>35.726722000000002</c:v>
                </c:pt>
                <c:pt idx="18">
                  <c:v>37.239136999999999</c:v>
                </c:pt>
                <c:pt idx="19">
                  <c:v>36.903810999999997</c:v>
                </c:pt>
                <c:pt idx="20">
                  <c:v>40.225031999999999</c:v>
                </c:pt>
                <c:pt idx="21">
                  <c:v>41.602445000000003</c:v>
                </c:pt>
              </c:numCache>
            </c:numRef>
          </c:val>
          <c:smooth val="0"/>
          <c:extLst>
            <c:ext xmlns:c16="http://schemas.microsoft.com/office/drawing/2014/chart" uri="{C3380CC4-5D6E-409C-BE32-E72D297353CC}">
              <c16:uniqueId val="{0000000D-FF66-4A24-A518-C4EA70CEF626}"/>
            </c:ext>
          </c:extLst>
        </c:ser>
        <c:dLbls>
          <c:showLegendKey val="0"/>
          <c:showVal val="0"/>
          <c:showCatName val="0"/>
          <c:showSerName val="0"/>
          <c:showPercent val="0"/>
          <c:showBubbleSize val="0"/>
        </c:dLbls>
        <c:hiLowLines/>
        <c:marker val="1"/>
        <c:smooth val="0"/>
        <c:axId val="38593280"/>
        <c:axId val="38587008"/>
      </c:lineChart>
      <c:catAx>
        <c:axId val="38575104"/>
        <c:scaling>
          <c:orientation val="minMax"/>
        </c:scaling>
        <c:delete val="0"/>
        <c:axPos val="b"/>
        <c:numFmt formatCode="General" sourceLinked="1"/>
        <c:majorTickMark val="out"/>
        <c:minorTickMark val="none"/>
        <c:tickLblPos val="nextTo"/>
        <c:txPr>
          <a:bodyPr rot="-2700000"/>
          <a:lstStyle/>
          <a:p>
            <a:pPr>
              <a:defRPr/>
            </a:pPr>
            <a:endParaRPr lang="en-US"/>
          </a:p>
        </c:txPr>
        <c:crossAx val="38585088"/>
        <c:crosses val="autoZero"/>
        <c:auto val="1"/>
        <c:lblAlgn val="ctr"/>
        <c:lblOffset val="100"/>
        <c:noMultiLvlLbl val="0"/>
      </c:catAx>
      <c:valAx>
        <c:axId val="3858508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38575104"/>
        <c:crosses val="autoZero"/>
        <c:crossBetween val="between"/>
      </c:valAx>
      <c:valAx>
        <c:axId val="38587008"/>
        <c:scaling>
          <c:orientation val="minMax"/>
          <c:max val="100"/>
          <c:min val="0"/>
        </c:scaling>
        <c:delete val="0"/>
        <c:axPos val="r"/>
        <c:title>
          <c:tx>
            <c:rich>
              <a:bodyPr rot="-5400000" vert="horz"/>
              <a:lstStyle/>
              <a:p>
                <a:pPr>
                  <a:defRPr/>
                </a:pPr>
                <a:r>
                  <a:rPr lang="en-US"/>
                  <a:t>ART coverage (%)</a:t>
                </a:r>
              </a:p>
            </c:rich>
          </c:tx>
          <c:overlay val="0"/>
        </c:title>
        <c:numFmt formatCode="_-* #,##0_-;\-* #,##0_-;_-* &quot;-&quot;??_-;_-@_-" sourceLinked="1"/>
        <c:majorTickMark val="out"/>
        <c:minorTickMark val="none"/>
        <c:tickLblPos val="nextTo"/>
        <c:crossAx val="38593280"/>
        <c:crosses val="max"/>
        <c:crossBetween val="between"/>
        <c:majorUnit val="20"/>
      </c:valAx>
      <c:catAx>
        <c:axId val="38593280"/>
        <c:scaling>
          <c:orientation val="minMax"/>
        </c:scaling>
        <c:delete val="1"/>
        <c:axPos val="b"/>
        <c:numFmt formatCode="General" sourceLinked="1"/>
        <c:majorTickMark val="out"/>
        <c:minorTickMark val="none"/>
        <c:tickLblPos val="nextTo"/>
        <c:crossAx val="38587008"/>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C000"/>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AA7-471A-96BF-5D947A1DC7AB}"/>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AA7-471A-96BF-5D947A1DC7AB}"/>
                </c:ext>
              </c:extLst>
            </c:dLbl>
            <c:spPr>
              <a:noFill/>
              <a:ln>
                <a:noFill/>
              </a:ln>
              <a:effectLst/>
            </c:spPr>
            <c:txPr>
              <a:bodyPr wrap="square" lIns="38100" tIns="19050" rIns="38100" bIns="19050" anchor="ctr">
                <a:spAutoFit/>
              </a:bodyPr>
              <a:lstStyle/>
              <a:p>
                <a:pPr>
                  <a:defRPr>
                    <a:solidFill>
                      <a:srgbClr val="FFC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Mongolia!$W$32:$W$33</c:f>
              <c:strCache>
                <c:ptCount val="2"/>
                <c:pt idx="0">
                  <c:v>National </c:v>
                </c:pt>
                <c:pt idx="1">
                  <c:v>City</c:v>
                </c:pt>
              </c:strCache>
            </c:strRef>
          </c:cat>
          <c:val>
            <c:numRef>
              <c:f>Mongolia!$X$32:$X$33</c:f>
              <c:numCache>
                <c:formatCode>General</c:formatCode>
                <c:ptCount val="2"/>
                <c:pt idx="0">
                  <c:v>0</c:v>
                </c:pt>
                <c:pt idx="1">
                  <c:v>0</c:v>
                </c:pt>
              </c:numCache>
            </c:numRef>
          </c:val>
          <c:extLst>
            <c:ext xmlns:c16="http://schemas.microsoft.com/office/drawing/2014/chart" uri="{C3380CC4-5D6E-409C-BE32-E72D297353CC}">
              <c16:uniqueId val="{00000002-FAA7-471A-96BF-5D947A1DC7AB}"/>
            </c:ext>
          </c:extLst>
        </c:ser>
        <c:dLbls>
          <c:showLegendKey val="0"/>
          <c:showVal val="0"/>
          <c:showCatName val="0"/>
          <c:showSerName val="0"/>
          <c:showPercent val="0"/>
          <c:showBubbleSize val="0"/>
        </c:dLbls>
        <c:gapWidth val="25"/>
        <c:axId val="15218176"/>
        <c:axId val="15219712"/>
      </c:barChart>
      <c:catAx>
        <c:axId val="15218176"/>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5219712"/>
        <c:crosses val="autoZero"/>
        <c:auto val="1"/>
        <c:lblAlgn val="ctr"/>
        <c:lblOffset val="800"/>
        <c:noMultiLvlLbl val="0"/>
      </c:catAx>
      <c:valAx>
        <c:axId val="15219712"/>
        <c:scaling>
          <c:orientation val="minMax"/>
          <c:max val="50"/>
          <c:min val="0"/>
        </c:scaling>
        <c:delete val="1"/>
        <c:axPos val="t"/>
        <c:numFmt formatCode="General" sourceLinked="1"/>
        <c:majorTickMark val="out"/>
        <c:minorTickMark val="none"/>
        <c:tickLblPos val="nextTo"/>
        <c:crossAx val="15218176"/>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0.21150516899673255"/>
          <c:w val="0.74971237970253723"/>
          <c:h val="0.47347581552305962"/>
        </c:manualLayout>
      </c:layout>
      <c:barChart>
        <c:barDir val="col"/>
        <c:grouping val="clustered"/>
        <c:varyColors val="0"/>
        <c:ser>
          <c:idx val="0"/>
          <c:order val="0"/>
          <c:tx>
            <c:strRef>
              <c:f>MNG_18!$B$3</c:f>
              <c:strCache>
                <c:ptCount val="1"/>
                <c:pt idx="0">
                  <c:v>Estimate</c:v>
                </c:pt>
              </c:strCache>
            </c:strRef>
          </c:tx>
          <c:spPr>
            <a:solidFill>
              <a:srgbClr val="00A99A"/>
            </a:solidFill>
          </c:spPr>
          <c:invertIfNegative val="0"/>
          <c:dLbls>
            <c:dLbl>
              <c:idx val="0"/>
              <c:tx>
                <c:rich>
                  <a:bodyPr/>
                  <a:lstStyle/>
                  <a:p>
                    <a:r>
                      <a:rPr lang="en-US"/>
                      <a:t>&lt;1000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0B3-4213-9ADE-15D7673627B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MNG_18!$A$4:$A$6</c:f>
              <c:strCache>
                <c:ptCount val="3"/>
                <c:pt idx="0">
                  <c:v>Estimated number
of adults 15+
living with HIV</c:v>
                </c:pt>
                <c:pt idx="1">
                  <c:v>Number of adults receiving ART</c:v>
                </c:pt>
                <c:pt idx="2">
                  <c:v>ART coverage (%)</c:v>
                </c:pt>
              </c:strCache>
            </c:strRef>
          </c:cat>
          <c:val>
            <c:numRef>
              <c:f>MNG_18!$B$4:$B$6</c:f>
              <c:numCache>
                <c:formatCode>General</c:formatCode>
                <c:ptCount val="3"/>
                <c:pt idx="0" formatCode="_(* #,##0_);_(* \(#,##0\);_(* &quot;-&quot;??_);_(@_)">
                  <c:v>621</c:v>
                </c:pt>
              </c:numCache>
            </c:numRef>
          </c:val>
          <c:extLst>
            <c:ext xmlns:c16="http://schemas.microsoft.com/office/drawing/2014/chart" uri="{C3380CC4-5D6E-409C-BE32-E72D297353CC}">
              <c16:uniqueId val="{00000000-1E6B-4BB4-9E8F-AAB41BEB78FA}"/>
            </c:ext>
          </c:extLst>
        </c:ser>
        <c:ser>
          <c:idx val="3"/>
          <c:order val="3"/>
          <c:tx>
            <c:strRef>
              <c:f>MNG_18!$E$3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E6B-4BB4-9E8F-AAB41BEB78F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MNG_18!$A$4:$A$6</c:f>
              <c:strCache>
                <c:ptCount val="3"/>
                <c:pt idx="0">
                  <c:v>Estimated number
of adults 15+
living with HIV</c:v>
                </c:pt>
                <c:pt idx="1">
                  <c:v>Number of adults receiving ART</c:v>
                </c:pt>
                <c:pt idx="2">
                  <c:v>ART coverage (%)</c:v>
                </c:pt>
              </c:strCache>
            </c:strRef>
          </c:cat>
          <c:val>
            <c:numRef>
              <c:f>MNG_18!$E$4:$E$6</c:f>
              <c:numCache>
                <c:formatCode>_(* #,##0_);_(* \(#,##0\);_(* "-"??_);_(@_)</c:formatCode>
                <c:ptCount val="3"/>
                <c:pt idx="1">
                  <c:v>238</c:v>
                </c:pt>
              </c:numCache>
            </c:numRef>
          </c:val>
          <c:extLst>
            <c:ext xmlns:c16="http://schemas.microsoft.com/office/drawing/2014/chart" uri="{C3380CC4-5D6E-409C-BE32-E72D297353CC}">
              <c16:uniqueId val="{00000002-1E6B-4BB4-9E8F-AAB41BEB78FA}"/>
            </c:ext>
          </c:extLst>
        </c:ser>
        <c:dLbls>
          <c:showLegendKey val="0"/>
          <c:showVal val="0"/>
          <c:showCatName val="0"/>
          <c:showSerName val="0"/>
          <c:showPercent val="0"/>
          <c:showBubbleSize val="0"/>
        </c:dLbls>
        <c:gapWidth val="90"/>
        <c:overlap val="100"/>
        <c:axId val="216435328"/>
        <c:axId val="216441216"/>
      </c:barChart>
      <c:barChart>
        <c:barDir val="col"/>
        <c:grouping val="clustered"/>
        <c:varyColors val="0"/>
        <c:ser>
          <c:idx val="4"/>
          <c:order val="4"/>
          <c:tx>
            <c:strRef>
              <c:f>MNG_18!$F$3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E6B-4BB4-9E8F-AAB41BEB78F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MNG_18!$A$4:$A$6</c:f>
              <c:strCache>
                <c:ptCount val="3"/>
                <c:pt idx="0">
                  <c:v>Estimated number
of adults 15+
living with HIV</c:v>
                </c:pt>
                <c:pt idx="1">
                  <c:v>Number of adults receiving ART</c:v>
                </c:pt>
                <c:pt idx="2">
                  <c:v>ART coverage (%)</c:v>
                </c:pt>
              </c:strCache>
            </c:strRef>
          </c:cat>
          <c:val>
            <c:numRef>
              <c:f>MNG_18!$F$4:$F$6</c:f>
              <c:numCache>
                <c:formatCode>General</c:formatCode>
                <c:ptCount val="3"/>
                <c:pt idx="2" formatCode="#,##0">
                  <c:v>38.325282000000001</c:v>
                </c:pt>
              </c:numCache>
            </c:numRef>
          </c:val>
          <c:extLst>
            <c:ext xmlns:c16="http://schemas.microsoft.com/office/drawing/2014/chart" uri="{C3380CC4-5D6E-409C-BE32-E72D297353CC}">
              <c16:uniqueId val="{00000004-1E6B-4BB4-9E8F-AAB41BEB78FA}"/>
            </c:ext>
          </c:extLst>
        </c:ser>
        <c:dLbls>
          <c:showLegendKey val="0"/>
          <c:showVal val="0"/>
          <c:showCatName val="0"/>
          <c:showSerName val="0"/>
          <c:showPercent val="0"/>
          <c:showBubbleSize val="0"/>
        </c:dLbls>
        <c:gapWidth val="90"/>
        <c:axId val="216449408"/>
        <c:axId val="216443136"/>
      </c:barChart>
      <c:lineChart>
        <c:grouping val="standard"/>
        <c:varyColors val="0"/>
        <c:ser>
          <c:idx val="1"/>
          <c:order val="1"/>
          <c:tx>
            <c:strRef>
              <c:f>MNG_18!$C$3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1E6B-4BB4-9E8F-AAB41BEB78F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MNG_18!$A$4:$A$6</c:f>
              <c:strCache>
                <c:ptCount val="3"/>
                <c:pt idx="0">
                  <c:v>Estimated number
of adults 15+
living with HIV</c:v>
                </c:pt>
                <c:pt idx="1">
                  <c:v>Number of adults receiving ART</c:v>
                </c:pt>
                <c:pt idx="2">
                  <c:v>ART coverage (%)</c:v>
                </c:pt>
              </c:strCache>
            </c:strRef>
          </c:cat>
          <c:val>
            <c:numRef>
              <c:f>MNG_18!$C$4:$C$6</c:f>
              <c:numCache>
                <c:formatCode>General</c:formatCode>
                <c:ptCount val="3"/>
                <c:pt idx="0" formatCode="_(* #,##0_);_(* \(#,##0\);_(* &quot;-&quot;??_);_(@_)">
                  <c:v>556</c:v>
                </c:pt>
              </c:numCache>
            </c:numRef>
          </c:val>
          <c:smooth val="0"/>
          <c:extLst>
            <c:ext xmlns:c16="http://schemas.microsoft.com/office/drawing/2014/chart" uri="{C3380CC4-5D6E-409C-BE32-E72D297353CC}">
              <c16:uniqueId val="{00000006-1E6B-4BB4-9E8F-AAB41BEB78FA}"/>
            </c:ext>
          </c:extLst>
        </c:ser>
        <c:ser>
          <c:idx val="2"/>
          <c:order val="2"/>
          <c:tx>
            <c:strRef>
              <c:f>MNG_18!$D$3</c:f>
              <c:strCache>
                <c:ptCount val="1"/>
                <c:pt idx="0">
                  <c:v>Upper estimate</c:v>
                </c:pt>
              </c:strCache>
            </c:strRef>
          </c:tx>
          <c:marker>
            <c:symbol val="dash"/>
            <c:size val="10"/>
            <c:spPr>
              <a:solidFill>
                <a:schemeClr val="tx1"/>
              </a:solidFill>
              <a:ln>
                <a:noFill/>
              </a:ln>
            </c:spPr>
          </c:marker>
          <c:cat>
            <c:strRef>
              <c:f>MNG_18!$A$4:$A$6</c:f>
              <c:strCache>
                <c:ptCount val="3"/>
                <c:pt idx="0">
                  <c:v>Estimated number
of adults 15+
living with HIV</c:v>
                </c:pt>
                <c:pt idx="1">
                  <c:v>Number of adults receiving ART</c:v>
                </c:pt>
                <c:pt idx="2">
                  <c:v>ART coverage (%)</c:v>
                </c:pt>
              </c:strCache>
            </c:strRef>
          </c:cat>
          <c:val>
            <c:numRef>
              <c:f>MNG_18!$D$4:$D$6</c:f>
              <c:numCache>
                <c:formatCode>General</c:formatCode>
                <c:ptCount val="3"/>
                <c:pt idx="0" formatCode="_(* #,##0_);_(* \(#,##0\);_(* &quot;-&quot;??_);_(@_)">
                  <c:v>680</c:v>
                </c:pt>
              </c:numCache>
            </c:numRef>
          </c:val>
          <c:smooth val="0"/>
          <c:extLst>
            <c:ext xmlns:c16="http://schemas.microsoft.com/office/drawing/2014/chart" uri="{C3380CC4-5D6E-409C-BE32-E72D297353CC}">
              <c16:uniqueId val="{00000007-1E6B-4BB4-9E8F-AAB41BEB78FA}"/>
            </c:ext>
          </c:extLst>
        </c:ser>
        <c:dLbls>
          <c:showLegendKey val="0"/>
          <c:showVal val="0"/>
          <c:showCatName val="0"/>
          <c:showSerName val="0"/>
          <c:showPercent val="0"/>
          <c:showBubbleSize val="0"/>
        </c:dLbls>
        <c:hiLowLines/>
        <c:marker val="1"/>
        <c:smooth val="0"/>
        <c:axId val="216435328"/>
        <c:axId val="216441216"/>
      </c:lineChart>
      <c:lineChart>
        <c:grouping val="standard"/>
        <c:varyColors val="0"/>
        <c:ser>
          <c:idx val="5"/>
          <c:order val="5"/>
          <c:tx>
            <c:strRef>
              <c:f>MNG_18!$G$3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1E6B-4BB4-9E8F-AAB41BEB78FA}"/>
              </c:ext>
            </c:extLst>
          </c:dPt>
          <c:cat>
            <c:strRef>
              <c:f>MNG_18!$A$4:$A$6</c:f>
              <c:strCache>
                <c:ptCount val="3"/>
                <c:pt idx="0">
                  <c:v>Estimated number
of adults 15+
living with HIV</c:v>
                </c:pt>
                <c:pt idx="1">
                  <c:v>Number of adults receiving ART</c:v>
                </c:pt>
                <c:pt idx="2">
                  <c:v>ART coverage (%)</c:v>
                </c:pt>
              </c:strCache>
            </c:strRef>
          </c:cat>
          <c:val>
            <c:numRef>
              <c:f>MNG_18!$G$4:$G$6</c:f>
              <c:numCache>
                <c:formatCode>General</c:formatCode>
                <c:ptCount val="3"/>
                <c:pt idx="2" formatCode="#,##0">
                  <c:v>34.313778999999997</c:v>
                </c:pt>
              </c:numCache>
            </c:numRef>
          </c:val>
          <c:smooth val="0"/>
          <c:extLst>
            <c:ext xmlns:c16="http://schemas.microsoft.com/office/drawing/2014/chart" uri="{C3380CC4-5D6E-409C-BE32-E72D297353CC}">
              <c16:uniqueId val="{00000009-1E6B-4BB4-9E8F-AAB41BEB78FA}"/>
            </c:ext>
          </c:extLst>
        </c:ser>
        <c:ser>
          <c:idx val="6"/>
          <c:order val="6"/>
          <c:tx>
            <c:strRef>
              <c:f>MNG_18!$H$3</c:f>
              <c:strCache>
                <c:ptCount val="1"/>
                <c:pt idx="0">
                  <c:v>ART Upper estimate</c:v>
                </c:pt>
              </c:strCache>
            </c:strRef>
          </c:tx>
          <c:marker>
            <c:symbol val="dash"/>
            <c:size val="10"/>
            <c:spPr>
              <a:solidFill>
                <a:schemeClr val="tx1"/>
              </a:solidFill>
              <a:ln>
                <a:noFill/>
              </a:ln>
            </c:spPr>
          </c:marker>
          <c:cat>
            <c:strRef>
              <c:f>MNG_18!$A$4:$A$6</c:f>
              <c:strCache>
                <c:ptCount val="3"/>
                <c:pt idx="0">
                  <c:v>Estimated number
of adults 15+
living with HIV</c:v>
                </c:pt>
                <c:pt idx="1">
                  <c:v>Number of adults receiving ART</c:v>
                </c:pt>
                <c:pt idx="2">
                  <c:v>ART coverage (%)</c:v>
                </c:pt>
              </c:strCache>
            </c:strRef>
          </c:cat>
          <c:val>
            <c:numRef>
              <c:f>MNG_18!$H$4:$H$6</c:f>
              <c:numCache>
                <c:formatCode>General</c:formatCode>
                <c:ptCount val="3"/>
                <c:pt idx="2" formatCode="#,##0">
                  <c:v>41.966492000000002</c:v>
                </c:pt>
              </c:numCache>
            </c:numRef>
          </c:val>
          <c:smooth val="0"/>
          <c:extLst>
            <c:ext xmlns:c16="http://schemas.microsoft.com/office/drawing/2014/chart" uri="{C3380CC4-5D6E-409C-BE32-E72D297353CC}">
              <c16:uniqueId val="{0000000A-1E6B-4BB4-9E8F-AAB41BEB78FA}"/>
            </c:ext>
          </c:extLst>
        </c:ser>
        <c:dLbls>
          <c:showLegendKey val="0"/>
          <c:showVal val="0"/>
          <c:showCatName val="0"/>
          <c:showSerName val="0"/>
          <c:showPercent val="0"/>
          <c:showBubbleSize val="0"/>
        </c:dLbls>
        <c:hiLowLines/>
        <c:marker val="1"/>
        <c:smooth val="0"/>
        <c:axId val="216449408"/>
        <c:axId val="216443136"/>
      </c:lineChart>
      <c:catAx>
        <c:axId val="216435328"/>
        <c:scaling>
          <c:orientation val="minMax"/>
        </c:scaling>
        <c:delete val="0"/>
        <c:axPos val="b"/>
        <c:numFmt formatCode="General" sourceLinked="0"/>
        <c:majorTickMark val="out"/>
        <c:minorTickMark val="none"/>
        <c:tickLblPos val="nextTo"/>
        <c:crossAx val="216441216"/>
        <c:crosses val="autoZero"/>
        <c:auto val="1"/>
        <c:lblAlgn val="ctr"/>
        <c:lblOffset val="100"/>
        <c:noMultiLvlLbl val="0"/>
      </c:catAx>
      <c:valAx>
        <c:axId val="216441216"/>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216435328"/>
        <c:crosses val="autoZero"/>
        <c:crossBetween val="between"/>
        <c:majorUnit val="200"/>
      </c:valAx>
      <c:valAx>
        <c:axId val="216443136"/>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216449408"/>
        <c:crosses val="max"/>
        <c:crossBetween val="between"/>
        <c:majorUnit val="20"/>
      </c:valAx>
      <c:catAx>
        <c:axId val="216449408"/>
        <c:scaling>
          <c:orientation val="minMax"/>
        </c:scaling>
        <c:delete val="1"/>
        <c:axPos val="b"/>
        <c:numFmt formatCode="General" sourceLinked="1"/>
        <c:majorTickMark val="out"/>
        <c:minorTickMark val="none"/>
        <c:tickLblPos val="nextTo"/>
        <c:crossAx val="216443136"/>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64469081121804217"/>
        </c:manualLayout>
      </c:layout>
      <c:barChart>
        <c:barDir val="col"/>
        <c:grouping val="clustered"/>
        <c:varyColors val="0"/>
        <c:ser>
          <c:idx val="1"/>
          <c:order val="0"/>
          <c:tx>
            <c:strRef>
              <c:f>MNG!$A$2</c:f>
              <c:strCache>
                <c:ptCount val="1"/>
                <c:pt idx="0">
                  <c:v>Mongolia</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A0D9-429E-9FBA-8BF83C87838A}"/>
              </c:ext>
            </c:extLst>
          </c:dPt>
          <c:dPt>
            <c:idx val="1"/>
            <c:invertIfNegative val="0"/>
            <c:bubble3D val="0"/>
            <c:spPr>
              <a:solidFill>
                <a:srgbClr val="F26B73"/>
              </a:solidFill>
              <a:ln>
                <a:noFill/>
              </a:ln>
            </c:spPr>
            <c:extLst>
              <c:ext xmlns:c16="http://schemas.microsoft.com/office/drawing/2014/chart" uri="{C3380CC4-5D6E-409C-BE32-E72D297353CC}">
                <c16:uniqueId val="{00000003-A0D9-429E-9FBA-8BF83C87838A}"/>
              </c:ext>
            </c:extLst>
          </c:dPt>
          <c:dPt>
            <c:idx val="3"/>
            <c:invertIfNegative val="0"/>
            <c:bubble3D val="0"/>
            <c:spPr>
              <a:solidFill>
                <a:srgbClr val="00A99A"/>
              </a:solidFill>
              <a:ln>
                <a:noFill/>
              </a:ln>
            </c:spPr>
            <c:extLst>
              <c:ext xmlns:c16="http://schemas.microsoft.com/office/drawing/2014/chart" uri="{C3380CC4-5D6E-409C-BE32-E72D297353CC}">
                <c16:uniqueId val="{00000005-A0D9-429E-9FBA-8BF83C87838A}"/>
              </c:ext>
            </c:extLst>
          </c:dPt>
          <c:dPt>
            <c:idx val="4"/>
            <c:invertIfNegative val="0"/>
            <c:bubble3D val="0"/>
            <c:spPr>
              <a:solidFill>
                <a:srgbClr val="78A7B7"/>
              </a:solidFill>
              <a:ln>
                <a:noFill/>
              </a:ln>
            </c:spPr>
            <c:extLst>
              <c:ext xmlns:c16="http://schemas.microsoft.com/office/drawing/2014/chart" uri="{C3380CC4-5D6E-409C-BE32-E72D297353CC}">
                <c16:uniqueId val="{00000007-A0D9-429E-9FBA-8BF83C87838A}"/>
              </c:ext>
            </c:extLst>
          </c:dPt>
          <c:dPt>
            <c:idx val="5"/>
            <c:invertIfNegative val="0"/>
            <c:bubble3D val="0"/>
            <c:spPr>
              <a:solidFill>
                <a:srgbClr val="CDC884"/>
              </a:solidFill>
              <a:ln>
                <a:noFill/>
              </a:ln>
            </c:spPr>
            <c:extLst>
              <c:ext xmlns:c16="http://schemas.microsoft.com/office/drawing/2014/chart" uri="{C3380CC4-5D6E-409C-BE32-E72D297353CC}">
                <c16:uniqueId val="{00000009-A0D9-429E-9FBA-8BF83C87838A}"/>
              </c:ext>
            </c:extLst>
          </c:dPt>
          <c:dLbls>
            <c:dLbl>
              <c:idx val="0"/>
              <c:tx>
                <c:rich>
                  <a:bodyPr/>
                  <a:lstStyle/>
                  <a:p>
                    <a:r>
                      <a:rPr lang="en-US"/>
                      <a:t>&lt;1000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0D9-429E-9FBA-8BF83C87838A}"/>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MNG!$B$1:$F$1</c:f>
              <c:strCache>
                <c:ptCount val="5"/>
                <c:pt idx="0">
                  <c:v>Estimated PLHIV</c:v>
                </c:pt>
                <c:pt idx="1">
                  <c:v>PLHIV who
know their status</c:v>
                </c:pt>
                <c:pt idx="2">
                  <c:v>PLHIV 
on ART</c:v>
                </c:pt>
                <c:pt idx="3">
                  <c:v>PLHIV tested 
for viral load</c:v>
                </c:pt>
                <c:pt idx="4">
                  <c:v>PLHIV with 
suppressed viral load *</c:v>
                </c:pt>
              </c:strCache>
            </c:strRef>
          </c:cat>
          <c:val>
            <c:numRef>
              <c:f>MNG!$B$2:$F$2</c:f>
              <c:numCache>
                <c:formatCode>General</c:formatCode>
                <c:ptCount val="5"/>
                <c:pt idx="0">
                  <c:v>626</c:v>
                </c:pt>
                <c:pt idx="1">
                  <c:v>274</c:v>
                </c:pt>
                <c:pt idx="2">
                  <c:v>238</c:v>
                </c:pt>
                <c:pt idx="3">
                  <c:v>238</c:v>
                </c:pt>
                <c:pt idx="4">
                  <c:v>228</c:v>
                </c:pt>
              </c:numCache>
            </c:numRef>
          </c:val>
          <c:extLst>
            <c:ext xmlns:c16="http://schemas.microsoft.com/office/drawing/2014/chart" uri="{C3380CC4-5D6E-409C-BE32-E72D297353CC}">
              <c16:uniqueId val="{0000000A-A0D9-429E-9FBA-8BF83C87838A}"/>
            </c:ext>
          </c:extLst>
        </c:ser>
        <c:dLbls>
          <c:showLegendKey val="0"/>
          <c:showVal val="0"/>
          <c:showCatName val="0"/>
          <c:showSerName val="0"/>
          <c:showPercent val="0"/>
          <c:showBubbleSize val="0"/>
        </c:dLbls>
        <c:gapWidth val="100"/>
        <c:overlap val="100"/>
        <c:axId val="286046848"/>
        <c:axId val="286056832"/>
      </c:barChart>
      <c:catAx>
        <c:axId val="286046848"/>
        <c:scaling>
          <c:orientation val="minMax"/>
        </c:scaling>
        <c:delete val="0"/>
        <c:axPos val="b"/>
        <c:numFmt formatCode="General" sourceLinked="1"/>
        <c:majorTickMark val="out"/>
        <c:minorTickMark val="none"/>
        <c:tickLblPos val="nextTo"/>
        <c:crossAx val="286056832"/>
        <c:crosses val="autoZero"/>
        <c:auto val="1"/>
        <c:lblAlgn val="ctr"/>
        <c:lblOffset val="100"/>
        <c:noMultiLvlLbl val="0"/>
      </c:catAx>
      <c:valAx>
        <c:axId val="286056832"/>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286046848"/>
        <c:crosses val="autoZero"/>
        <c:crossBetween val="between"/>
        <c:majorUnit val="200"/>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Mongolia!$C$2</c:f>
              <c:strCache>
                <c:ptCount val="1"/>
                <c:pt idx="0">
                  <c:v>Progress (%)</c:v>
                </c:pt>
              </c:strCache>
            </c:strRef>
          </c:tx>
          <c:spPr>
            <a:solidFill>
              <a:srgbClr val="009999"/>
            </a:solidFill>
            <a:ln>
              <a:noFill/>
            </a:ln>
            <a:effectLst/>
          </c:spPr>
          <c:invertIfNegative val="0"/>
          <c:dLbls>
            <c:dLbl>
              <c:idx val="0"/>
              <c:tx>
                <c:rich>
                  <a:bodyPr/>
                  <a:lstStyle/>
                  <a:p>
                    <a:r>
                      <a:rPr lang="en-US">
                        <a:solidFill>
                          <a:schemeClr val="bg1">
                            <a:lumMod val="50000"/>
                          </a:schemeClr>
                        </a:solidFill>
                      </a:rPr>
                      <a:t>NA</a:t>
                    </a:r>
                    <a:endParaRPr lang="en-US" dirty="0">
                      <a:solidFill>
                        <a:schemeClr val="bg1">
                          <a:lumMod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2D5-4863-AAEF-9CBA18820D6A}"/>
                </c:ext>
              </c:extLst>
            </c:dLbl>
            <c:dLbl>
              <c:idx val="2"/>
              <c:tx>
                <c:rich>
                  <a:bodyPr/>
                  <a:lstStyle/>
                  <a:p>
                    <a:r>
                      <a:rPr lang="en-US">
                        <a:solidFill>
                          <a:schemeClr val="bg1">
                            <a:lumMod val="50000"/>
                          </a:schemeClr>
                        </a:solidFill>
                      </a:rPr>
                      <a:t>NA</a:t>
                    </a:r>
                    <a:endParaRPr lang="en-US" dirty="0">
                      <a:solidFill>
                        <a:schemeClr val="bg1">
                          <a:lumMod val="50000"/>
                        </a:schemeClr>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2D5-4863-AAEF-9CBA18820D6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Mongolia!$B$3:$B$5</c:f>
              <c:strCache>
                <c:ptCount val="3"/>
                <c:pt idx="0">
                  <c:v>PLHIV who know
their status</c:v>
                </c:pt>
                <c:pt idx="1">
                  <c:v>PLHIV on 
treatment</c:v>
                </c:pt>
                <c:pt idx="2">
                  <c:v>PLHIV with suppressed
viral load</c:v>
                </c:pt>
              </c:strCache>
            </c:strRef>
          </c:cat>
          <c:val>
            <c:numRef>
              <c:f>Mongolia!$C$3:$C$5</c:f>
              <c:numCache>
                <c:formatCode>_(* #,##0_);_(* \(#,##0\);_(* "-"??_);_(@_)</c:formatCode>
                <c:ptCount val="3"/>
                <c:pt idx="0">
                  <c:v>0</c:v>
                </c:pt>
                <c:pt idx="1">
                  <c:v>38.019168999999998</c:v>
                </c:pt>
                <c:pt idx="2">
                  <c:v>0</c:v>
                </c:pt>
              </c:numCache>
            </c:numRef>
          </c:val>
          <c:extLst>
            <c:ext xmlns:c16="http://schemas.microsoft.com/office/drawing/2014/chart" uri="{C3380CC4-5D6E-409C-BE32-E72D297353CC}">
              <c16:uniqueId val="{00000000-696E-4D28-AFE2-CC1EE61FB46A}"/>
            </c:ext>
          </c:extLst>
        </c:ser>
        <c:ser>
          <c:idx val="1"/>
          <c:order val="1"/>
          <c:tx>
            <c:strRef>
              <c:f>Mongolia!$D$2</c:f>
              <c:strCache>
                <c:ptCount val="1"/>
                <c:pt idx="0">
                  <c:v>Gap</c:v>
                </c:pt>
              </c:strCache>
            </c:strRef>
          </c:tx>
          <c:spPr>
            <a:pattFill prst="dkDnDiag">
              <a:fgClr>
                <a:srgbClr val="BFBFBF"/>
              </a:fgClr>
              <a:bgClr>
                <a:schemeClr val="bg1"/>
              </a:bgClr>
            </a:pattFill>
            <a:ln>
              <a:noFill/>
            </a:ln>
            <a:effectLst/>
          </c:spPr>
          <c:invertIfNegative val="0"/>
          <c:cat>
            <c:strRef>
              <c:f>Mongolia!$B$3:$B$5</c:f>
              <c:strCache>
                <c:ptCount val="3"/>
                <c:pt idx="0">
                  <c:v>PLHIV who know
their status</c:v>
                </c:pt>
                <c:pt idx="1">
                  <c:v>PLHIV on 
treatment</c:v>
                </c:pt>
                <c:pt idx="2">
                  <c:v>PLHIV with suppressed
viral load</c:v>
                </c:pt>
              </c:strCache>
            </c:strRef>
          </c:cat>
          <c:val>
            <c:numRef>
              <c:f>Mongolia!$D$3:$D$5</c:f>
              <c:numCache>
                <c:formatCode>_(* #,##0_);_(* \(#,##0\);_(* "-"??_);_(@_)</c:formatCode>
                <c:ptCount val="3"/>
                <c:pt idx="0">
                  <c:v>95</c:v>
                </c:pt>
                <c:pt idx="1">
                  <c:v>51.980831000000002</c:v>
                </c:pt>
                <c:pt idx="2">
                  <c:v>86</c:v>
                </c:pt>
              </c:numCache>
            </c:numRef>
          </c:val>
          <c:extLst>
            <c:ext xmlns:c16="http://schemas.microsoft.com/office/drawing/2014/chart" uri="{C3380CC4-5D6E-409C-BE32-E72D297353CC}">
              <c16:uniqueId val="{00000001-696E-4D28-AFE2-CC1EE61FB46A}"/>
            </c:ext>
          </c:extLst>
        </c:ser>
        <c:dLbls>
          <c:showLegendKey val="0"/>
          <c:showVal val="0"/>
          <c:showCatName val="0"/>
          <c:showSerName val="0"/>
          <c:showPercent val="0"/>
          <c:showBubbleSize val="0"/>
        </c:dLbls>
        <c:gapWidth val="150"/>
        <c:overlap val="100"/>
        <c:axId val="139740288"/>
        <c:axId val="139741824"/>
      </c:barChart>
      <c:scatterChart>
        <c:scatterStyle val="lineMarker"/>
        <c:varyColors val="0"/>
        <c:ser>
          <c:idx val="2"/>
          <c:order val="2"/>
          <c:tx>
            <c:strRef>
              <c:f>Mongolia!$E$2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Mongolia!$B$3:$B$5</c:f>
              <c:strCache>
                <c:ptCount val="3"/>
                <c:pt idx="0">
                  <c:v>PLHIV who know
their status</c:v>
                </c:pt>
                <c:pt idx="1">
                  <c:v>PLHIV on 
treatment</c:v>
                </c:pt>
                <c:pt idx="2">
                  <c:v>PLHIV with suppressed
viral load</c:v>
                </c:pt>
              </c:strCache>
            </c:strRef>
          </c:xVal>
          <c:yVal>
            <c:numRef>
              <c:f>Mongolia!$E$3:$E$5</c:f>
              <c:numCache>
                <c:formatCode>General</c:formatCode>
                <c:ptCount val="3"/>
                <c:pt idx="0">
                  <c:v>95</c:v>
                </c:pt>
                <c:pt idx="1">
                  <c:v>90</c:v>
                </c:pt>
                <c:pt idx="2">
                  <c:v>86</c:v>
                </c:pt>
              </c:numCache>
            </c:numRef>
          </c:yVal>
          <c:smooth val="0"/>
          <c:extLst>
            <c:ext xmlns:c16="http://schemas.microsoft.com/office/drawing/2014/chart" uri="{C3380CC4-5D6E-409C-BE32-E72D297353CC}">
              <c16:uniqueId val="{00000002-696E-4D28-AFE2-CC1EE61FB46A}"/>
            </c:ext>
          </c:extLst>
        </c:ser>
        <c:dLbls>
          <c:showLegendKey val="0"/>
          <c:showVal val="0"/>
          <c:showCatName val="0"/>
          <c:showSerName val="0"/>
          <c:showPercent val="0"/>
          <c:showBubbleSize val="0"/>
        </c:dLbls>
        <c:axId val="139740288"/>
        <c:axId val="139741824"/>
      </c:scatterChart>
      <c:catAx>
        <c:axId val="13974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741824"/>
        <c:crosses val="autoZero"/>
        <c:auto val="1"/>
        <c:lblAlgn val="ctr"/>
        <c:lblOffset val="100"/>
        <c:noMultiLvlLbl val="0"/>
      </c:catAx>
      <c:valAx>
        <c:axId val="139741824"/>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8.055113937466879E-2"/>
              <c:y val="9.3223167731836212E-2"/>
            </c:manualLayout>
          </c:layout>
          <c:overlay val="0"/>
          <c:spPr>
            <a:noFill/>
            <a:ln>
              <a:noFill/>
            </a:ln>
            <a:effectLst/>
          </c:sp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97402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03550089233766E-2"/>
          <c:y val="3.5120332881064906E-2"/>
          <c:w val="0.9027692010453281"/>
          <c:h val="0.65191719852781216"/>
        </c:manualLayout>
      </c:layout>
      <c:barChart>
        <c:barDir val="col"/>
        <c:grouping val="clustered"/>
        <c:varyColors val="0"/>
        <c:ser>
          <c:idx val="0"/>
          <c:order val="0"/>
          <c:tx>
            <c:strRef>
              <c:f>'Cascade_Women vs Men'!$C$1</c:f>
              <c:strCache>
                <c:ptCount val="1"/>
                <c:pt idx="0">
                  <c:v>Women (aged 15 and older) living with HIV</c:v>
                </c:pt>
              </c:strCache>
            </c:strRef>
          </c:tx>
          <c:spPr>
            <a:solidFill>
              <a:srgbClr val="00A99A"/>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Men'!$C$8:$C$10</c:f>
                <c:numCache>
                  <c:formatCode>General</c:formatCode>
                  <c:ptCount val="3"/>
                  <c:pt idx="0">
                    <c:v>4</c:v>
                  </c:pt>
                  <c:pt idx="1">
                    <c:v>3</c:v>
                  </c:pt>
                  <c:pt idx="2">
                    <c:v>3</c:v>
                  </c:pt>
                </c:numCache>
              </c:numRef>
            </c:plus>
            <c:minus>
              <c:numRef>
                <c:f>'Cascade_Women vs Men'!$D$8:$D$10</c:f>
                <c:numCache>
                  <c:formatCode>General</c:formatCode>
                  <c:ptCount val="3"/>
                  <c:pt idx="0">
                    <c:v>4</c:v>
                  </c:pt>
                  <c:pt idx="1">
                    <c:v>4</c:v>
                  </c:pt>
                  <c:pt idx="2">
                    <c:v>3</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Men'!$C$2:$C$4</c:f>
              <c:numCache>
                <c:formatCode>General</c:formatCode>
                <c:ptCount val="3"/>
                <c:pt idx="0">
                  <c:v>40</c:v>
                </c:pt>
                <c:pt idx="1">
                  <c:v>35</c:v>
                </c:pt>
                <c:pt idx="2">
                  <c:v>33</c:v>
                </c:pt>
              </c:numCache>
            </c:numRef>
          </c:val>
          <c:extLst>
            <c:ext xmlns:c16="http://schemas.microsoft.com/office/drawing/2014/chart" uri="{C3380CC4-5D6E-409C-BE32-E72D297353CC}">
              <c16:uniqueId val="{00000000-AD3D-45A7-9F61-98E07BC5ABC1}"/>
            </c:ext>
          </c:extLst>
        </c:ser>
        <c:ser>
          <c:idx val="1"/>
          <c:order val="1"/>
          <c:tx>
            <c:strRef>
              <c:f>'Cascade_Women vs Men'!$D$1</c:f>
              <c:strCache>
                <c:ptCount val="1"/>
                <c:pt idx="0">
                  <c:v>Men (aged 15 and older) living with HIV</c:v>
                </c:pt>
              </c:strCache>
            </c:strRef>
          </c:tx>
          <c:spPr>
            <a:solidFill>
              <a:srgbClr val="ED7D3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'Cascade_Women vs Men'!$E$8:$E$10</c:f>
                <c:numCache>
                  <c:formatCode>General</c:formatCode>
                  <c:ptCount val="3"/>
                  <c:pt idx="0">
                    <c:v>5</c:v>
                  </c:pt>
                  <c:pt idx="1">
                    <c:v>4</c:v>
                  </c:pt>
                  <c:pt idx="2">
                    <c:v>3</c:v>
                  </c:pt>
                </c:numCache>
              </c:numRef>
            </c:plus>
            <c:minus>
              <c:numRef>
                <c:f>'Cascade_Women vs Men'!$F$8:$F$10</c:f>
                <c:numCache>
                  <c:formatCode>General</c:formatCode>
                  <c:ptCount val="3"/>
                  <c:pt idx="0">
                    <c:v>5</c:v>
                  </c:pt>
                  <c:pt idx="1">
                    <c:v>4</c:v>
                  </c:pt>
                  <c:pt idx="2">
                    <c:v>4</c:v>
                  </c:pt>
                </c:numCache>
              </c:numRef>
            </c:minus>
            <c:spPr>
              <a:noFill/>
              <a:ln w="15875" cap="flat" cmpd="sng" algn="ctr">
                <a:solidFill>
                  <a:schemeClr val="tx1">
                    <a:lumMod val="65000"/>
                    <a:lumOff val="35000"/>
                  </a:schemeClr>
                </a:solidFill>
                <a:round/>
              </a:ln>
              <a:effectLst/>
            </c:spPr>
          </c:errBars>
          <c:cat>
            <c:strRef>
              <c:f>'Cascade_Women vs Men'!$B$2:$B$4</c:f>
              <c:strCache>
                <c:ptCount val="3"/>
                <c:pt idx="0">
                  <c:v>People living with HIV
who know their status</c:v>
                </c:pt>
                <c:pt idx="1">
                  <c:v>People living with HIV
who are on treatment</c:v>
                </c:pt>
                <c:pt idx="2">
                  <c:v>People living with HIV
who have suppressed viral load</c:v>
                </c:pt>
              </c:strCache>
            </c:strRef>
          </c:cat>
          <c:val>
            <c:numRef>
              <c:f>'Cascade_Women vs Men'!$D$2:$D$4</c:f>
              <c:numCache>
                <c:formatCode>General</c:formatCode>
                <c:ptCount val="3"/>
                <c:pt idx="0">
                  <c:v>45</c:v>
                </c:pt>
                <c:pt idx="1">
                  <c:v>39</c:v>
                </c:pt>
                <c:pt idx="2">
                  <c:v>38</c:v>
                </c:pt>
              </c:numCache>
            </c:numRef>
          </c:val>
          <c:extLst>
            <c:ext xmlns:c16="http://schemas.microsoft.com/office/drawing/2014/chart" uri="{C3380CC4-5D6E-409C-BE32-E72D297353CC}">
              <c16:uniqueId val="{00000001-AD3D-45A7-9F61-98E07BC5ABC1}"/>
            </c:ext>
          </c:extLst>
        </c:ser>
        <c:dLbls>
          <c:showLegendKey val="0"/>
          <c:showVal val="0"/>
          <c:showCatName val="0"/>
          <c:showSerName val="0"/>
          <c:showPercent val="0"/>
          <c:showBubbleSize val="0"/>
        </c:dLbls>
        <c:gapWidth val="149"/>
        <c:overlap val="-7"/>
        <c:axId val="446923488"/>
        <c:axId val="446911424"/>
      </c:barChart>
      <c:catAx>
        <c:axId val="4469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11424"/>
        <c:crosses val="autoZero"/>
        <c:auto val="1"/>
        <c:lblAlgn val="ctr"/>
        <c:lblOffset val="100"/>
        <c:noMultiLvlLbl val="0"/>
      </c:catAx>
      <c:valAx>
        <c:axId val="446911424"/>
        <c:scaling>
          <c:orientation val="minMax"/>
          <c:max val="100"/>
          <c:min val="0"/>
        </c:scaling>
        <c:delete val="0"/>
        <c:axPos val="l"/>
        <c:majorGridlines>
          <c:spPr>
            <a:ln w="9525" cap="flat" cmpd="sng" algn="ctr">
              <a:solidFill>
                <a:schemeClr val="tx1">
                  <a:lumMod val="15000"/>
                  <a:lumOff val="85000"/>
                </a:schemeClr>
              </a:solidFill>
              <a:prstDash val="dashDot"/>
              <a:round/>
            </a:ln>
            <a:effectLst/>
          </c:spPr>
        </c:majorGridlines>
        <c:title>
          <c:tx>
            <c:rich>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a:t>
                </a:r>
              </a:p>
            </c:rich>
          </c:tx>
          <c:layout>
            <c:manualLayout>
              <c:xMode val="edge"/>
              <c:yMode val="edge"/>
              <c:x val="1.658172308202854E-2"/>
              <c:y val="3.3400274812387704E-3"/>
            </c:manualLayout>
          </c:layout>
          <c:overlay val="0"/>
          <c:spPr>
            <a:noFill/>
            <a:ln>
              <a:noFill/>
            </a:ln>
            <a:effectLst/>
          </c:spPr>
          <c:txPr>
            <a:bodyPr rot="0" spcFirstLastPara="1" vertOverflow="ellipsis"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4692348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00CCFF"/>
            </a:solidFill>
          </c:spPr>
          <c:invertIfNegative val="0"/>
          <c:dLbls>
            <c:dLbl>
              <c:idx val="0"/>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CCB-4707-82EC-3FBD0E5B2799}"/>
                </c:ext>
              </c:extLst>
            </c:dLbl>
            <c:dLbl>
              <c:idx val="1"/>
              <c:tx>
                <c:rich>
                  <a:bodyPr/>
                  <a:lstStyle/>
                  <a:p>
                    <a:r>
                      <a:rPr lang="en-US"/>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CCB-4707-82EC-3FBD0E5B2799}"/>
                </c:ext>
              </c:extLst>
            </c:dLbl>
            <c:spPr>
              <a:noFill/>
              <a:ln>
                <a:noFill/>
              </a:ln>
              <a:effectLst/>
            </c:spPr>
            <c:txPr>
              <a:bodyPr wrap="square" lIns="38100" tIns="19050" rIns="38100" bIns="19050" anchor="ctr">
                <a:spAutoFit/>
              </a:bodyPr>
              <a:lstStyle/>
              <a:p>
                <a:pPr>
                  <a:defRPr>
                    <a:solidFill>
                      <a:srgbClr val="00CCFF"/>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Mongolia!$W$36:$W$37</c:f>
              <c:strCache>
                <c:ptCount val="2"/>
                <c:pt idx="0">
                  <c:v>National </c:v>
                </c:pt>
                <c:pt idx="1">
                  <c:v>City</c:v>
                </c:pt>
              </c:strCache>
            </c:strRef>
          </c:cat>
          <c:val>
            <c:numRef>
              <c:f>Mongolia!$X$36:$X$37</c:f>
              <c:numCache>
                <c:formatCode>General</c:formatCode>
                <c:ptCount val="2"/>
                <c:pt idx="0">
                  <c:v>0</c:v>
                </c:pt>
                <c:pt idx="1">
                  <c:v>0</c:v>
                </c:pt>
              </c:numCache>
            </c:numRef>
          </c:val>
          <c:extLst>
            <c:ext xmlns:c16="http://schemas.microsoft.com/office/drawing/2014/chart" uri="{C3380CC4-5D6E-409C-BE32-E72D297353CC}">
              <c16:uniqueId val="{00000002-1CCB-4707-82EC-3FBD0E5B2799}"/>
            </c:ext>
          </c:extLst>
        </c:ser>
        <c:dLbls>
          <c:showLegendKey val="0"/>
          <c:showVal val="0"/>
          <c:showCatName val="0"/>
          <c:showSerName val="0"/>
          <c:showPercent val="0"/>
          <c:showBubbleSize val="0"/>
        </c:dLbls>
        <c:gapWidth val="25"/>
        <c:axId val="15233792"/>
        <c:axId val="15235328"/>
      </c:barChart>
      <c:catAx>
        <c:axId val="15233792"/>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5235328"/>
        <c:crosses val="autoZero"/>
        <c:auto val="1"/>
        <c:lblAlgn val="ctr"/>
        <c:lblOffset val="800"/>
        <c:noMultiLvlLbl val="0"/>
      </c:catAx>
      <c:valAx>
        <c:axId val="15235328"/>
        <c:scaling>
          <c:orientation val="minMax"/>
          <c:max val="50"/>
          <c:min val="0"/>
        </c:scaling>
        <c:delete val="1"/>
        <c:axPos val="t"/>
        <c:numFmt formatCode="General" sourceLinked="1"/>
        <c:majorTickMark val="out"/>
        <c:minorTickMark val="none"/>
        <c:tickLblPos val="nextTo"/>
        <c:crossAx val="15233792"/>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33CCCC"/>
            </a:solidFill>
          </c:spPr>
          <c:invertIfNegative val="0"/>
          <c:dLbls>
            <c:dLbl>
              <c:idx val="0"/>
              <c:tx>
                <c:rich>
                  <a:bodyPr/>
                  <a:lstStyle/>
                  <a:p>
                    <a:r>
                      <a:rPr lang="en-US" dirty="0"/>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FBB-4856-B279-917FF962D058}"/>
                </c:ext>
              </c:extLst>
            </c:dLbl>
            <c:dLbl>
              <c:idx val="1"/>
              <c:tx>
                <c:rich>
                  <a:bodyPr/>
                  <a:lstStyle/>
                  <a:p>
                    <a:r>
                      <a:rPr lang="en-US" dirty="0"/>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FBB-4856-B279-917FF962D058}"/>
                </c:ext>
              </c:extLst>
            </c:dLbl>
            <c:numFmt formatCode="#,##0" sourceLinked="0"/>
            <c:spPr>
              <a:noFill/>
              <a:ln>
                <a:noFill/>
              </a:ln>
              <a:effectLst/>
            </c:spPr>
            <c:txPr>
              <a:bodyPr wrap="square" lIns="38100" tIns="19050" rIns="38100" bIns="19050" anchor="ctr">
                <a:spAutoFit/>
              </a:bodyPr>
              <a:lstStyle/>
              <a:p>
                <a:pPr>
                  <a:defRPr>
                    <a:solidFill>
                      <a:srgbClr val="008E8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Mongolia!$W$38:$W$39</c:f>
              <c:strCache>
                <c:ptCount val="2"/>
                <c:pt idx="0">
                  <c:v>National </c:v>
                </c:pt>
                <c:pt idx="1">
                  <c:v>Ulaanbaatar</c:v>
                </c:pt>
              </c:strCache>
            </c:strRef>
          </c:cat>
          <c:val>
            <c:numRef>
              <c:f>Mongolia!$X$38:$X$39</c:f>
              <c:numCache>
                <c:formatCode>0.0</c:formatCode>
                <c:ptCount val="2"/>
                <c:pt idx="0" formatCode="General">
                  <c:v>0</c:v>
                </c:pt>
                <c:pt idx="1">
                  <c:v>0</c:v>
                </c:pt>
              </c:numCache>
            </c:numRef>
          </c:val>
          <c:extLst>
            <c:ext xmlns:c16="http://schemas.microsoft.com/office/drawing/2014/chart" uri="{C3380CC4-5D6E-409C-BE32-E72D297353CC}">
              <c16:uniqueId val="{00000002-5FBB-4856-B279-917FF962D058}"/>
            </c:ext>
          </c:extLst>
        </c:ser>
        <c:dLbls>
          <c:showLegendKey val="0"/>
          <c:showVal val="0"/>
          <c:showCatName val="0"/>
          <c:showSerName val="0"/>
          <c:showPercent val="0"/>
          <c:showBubbleSize val="0"/>
        </c:dLbls>
        <c:gapWidth val="25"/>
        <c:axId val="15257600"/>
        <c:axId val="15259136"/>
      </c:barChart>
      <c:catAx>
        <c:axId val="15257600"/>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15259136"/>
        <c:crosses val="autoZero"/>
        <c:auto val="1"/>
        <c:lblAlgn val="ctr"/>
        <c:lblOffset val="800"/>
        <c:noMultiLvlLbl val="0"/>
      </c:catAx>
      <c:valAx>
        <c:axId val="15259136"/>
        <c:scaling>
          <c:orientation val="minMax"/>
          <c:max val="50"/>
          <c:min val="0"/>
        </c:scaling>
        <c:delete val="1"/>
        <c:axPos val="t"/>
        <c:numFmt formatCode="General" sourceLinked="1"/>
        <c:majorTickMark val="out"/>
        <c:minorTickMark val="none"/>
        <c:tickLblPos val="nextTo"/>
        <c:crossAx val="15257600"/>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099672000284047"/>
          <c:y val="0.11773148148148148"/>
          <c:w val="0.56144791244525694"/>
          <c:h val="0.75348359828689981"/>
        </c:manualLayout>
      </c:layout>
      <c:barChart>
        <c:barDir val="bar"/>
        <c:grouping val="clustered"/>
        <c:varyColors val="0"/>
        <c:ser>
          <c:idx val="0"/>
          <c:order val="0"/>
          <c:spPr>
            <a:solidFill>
              <a:srgbClr val="FF7C80"/>
            </a:solidFill>
          </c:spPr>
          <c:invertIfNegative val="0"/>
          <c:dLbls>
            <c:spPr>
              <a:noFill/>
              <a:ln>
                <a:noFill/>
              </a:ln>
              <a:effectLst/>
            </c:spPr>
            <c:txPr>
              <a:bodyPr wrap="square" lIns="38100" tIns="19050" rIns="38100" bIns="19050" anchor="ctr">
                <a:spAutoFit/>
              </a:bodyPr>
              <a:lstStyle/>
              <a:p>
                <a:pPr>
                  <a:defRPr>
                    <a:solidFill>
                      <a:srgbClr val="F15B4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'HIV prev KP'!$Q$18:$Q$19</c:f>
              <c:strCache>
                <c:ptCount val="2"/>
                <c:pt idx="0">
                  <c:v>National</c:v>
                </c:pt>
                <c:pt idx="1">
                  <c:v>Darkhan</c:v>
                </c:pt>
              </c:strCache>
            </c:strRef>
          </c:cat>
          <c:val>
            <c:numRef>
              <c:f>'HIV prev KP'!$R$18:$R$19</c:f>
              <c:numCache>
                <c:formatCode>General</c:formatCode>
                <c:ptCount val="2"/>
                <c:pt idx="0">
                  <c:v>7.7</c:v>
                </c:pt>
                <c:pt idx="1">
                  <c:v>16.7</c:v>
                </c:pt>
              </c:numCache>
            </c:numRef>
          </c:val>
          <c:extLst>
            <c:ext xmlns:c16="http://schemas.microsoft.com/office/drawing/2014/chart" uri="{C3380CC4-5D6E-409C-BE32-E72D297353CC}">
              <c16:uniqueId val="{00000001-CD93-4137-AFCA-3280FC76F066}"/>
            </c:ext>
          </c:extLst>
        </c:ser>
        <c:dLbls>
          <c:showLegendKey val="0"/>
          <c:showVal val="0"/>
          <c:showCatName val="0"/>
          <c:showSerName val="0"/>
          <c:showPercent val="0"/>
          <c:showBubbleSize val="0"/>
        </c:dLbls>
        <c:gapWidth val="25"/>
        <c:axId val="42599936"/>
        <c:axId val="42601472"/>
      </c:barChart>
      <c:catAx>
        <c:axId val="42599936"/>
        <c:scaling>
          <c:orientation val="maxMin"/>
        </c:scaling>
        <c:delete val="0"/>
        <c:axPos val="l"/>
        <c:numFmt formatCode="General" sourceLinked="0"/>
        <c:majorTickMark val="out"/>
        <c:minorTickMark val="none"/>
        <c:tickLblPos val="nextTo"/>
        <c:spPr>
          <a:ln>
            <a:noFill/>
          </a:ln>
        </c:spPr>
        <c:txPr>
          <a:bodyPr/>
          <a:lstStyle/>
          <a:p>
            <a:pPr>
              <a:defRPr b="0">
                <a:latin typeface="Arial Narrow" panose="020B0606020202030204" pitchFamily="34" charset="0"/>
              </a:defRPr>
            </a:pPr>
            <a:endParaRPr lang="en-US"/>
          </a:p>
        </c:txPr>
        <c:crossAx val="42601472"/>
        <c:crosses val="autoZero"/>
        <c:auto val="1"/>
        <c:lblAlgn val="ctr"/>
        <c:lblOffset val="800"/>
        <c:noMultiLvlLbl val="0"/>
      </c:catAx>
      <c:valAx>
        <c:axId val="42601472"/>
        <c:scaling>
          <c:orientation val="minMax"/>
          <c:max val="50"/>
          <c:min val="0"/>
        </c:scaling>
        <c:delete val="1"/>
        <c:axPos val="t"/>
        <c:numFmt formatCode="General" sourceLinked="1"/>
        <c:majorTickMark val="out"/>
        <c:minorTickMark val="none"/>
        <c:tickLblPos val="nextTo"/>
        <c:crossAx val="42599936"/>
        <c:crosses val="autoZero"/>
        <c:crossBetween val="between"/>
        <c:majorUnit val="50"/>
      </c:valAx>
      <c:spPr>
        <a:noFill/>
      </c:spPr>
    </c:plotArea>
    <c:plotVisOnly val="1"/>
    <c:dispBlanksAs val="gap"/>
    <c:showDLblsOverMax val="0"/>
  </c:chart>
  <c:spPr>
    <a:noFill/>
    <a:ln>
      <a:noFill/>
    </a:ln>
  </c:spPr>
  <c:txPr>
    <a:bodyPr/>
    <a:lstStyle/>
    <a:p>
      <a:pPr>
        <a:defRPr sz="11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971729487709114E-2"/>
          <c:y val="0.13539861395481947"/>
          <c:w val="0.58712510936132989"/>
          <c:h val="0.58342863784234322"/>
        </c:manualLayout>
      </c:layout>
      <c:barChart>
        <c:barDir val="col"/>
        <c:grouping val="clustered"/>
        <c:varyColors val="0"/>
        <c:ser>
          <c:idx val="0"/>
          <c:order val="0"/>
          <c:tx>
            <c:strRef>
              <c:f>'HIV prev KP'!$A$4</c:f>
              <c:strCache>
                <c:ptCount val="1"/>
                <c:pt idx="0">
                  <c:v>MSM (National)</c:v>
                </c:pt>
              </c:strCache>
            </c:strRef>
          </c:tx>
          <c:spPr>
            <a:solidFill>
              <a:srgbClr val="F78E1E"/>
            </a:solidFill>
            <a:ln>
              <a:noFill/>
            </a:ln>
          </c:spPr>
          <c:invertIfNegative val="0"/>
          <c:dLbls>
            <c:dLbl>
              <c:idx val="1"/>
              <c:layout>
                <c:manualLayout>
                  <c:x val="0"/>
                  <c:y val="5.25086382163816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F0-4F86-8438-748B528CFB65}"/>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KP'!$B$3:$G$3</c:f>
              <c:strCache>
                <c:ptCount val="6"/>
                <c:pt idx="0">
                  <c:v>2007</c:v>
                </c:pt>
                <c:pt idx="1">
                  <c:v>2009</c:v>
                </c:pt>
                <c:pt idx="2">
                  <c:v>2012 *</c:v>
                </c:pt>
                <c:pt idx="3">
                  <c:v>2014</c:v>
                </c:pt>
                <c:pt idx="4">
                  <c:v>2017</c:v>
                </c:pt>
                <c:pt idx="5">
                  <c:v>2019</c:v>
                </c:pt>
              </c:strCache>
            </c:strRef>
          </c:cat>
          <c:val>
            <c:numRef>
              <c:f>'HIV prev KP'!$B$4:$G$4</c:f>
              <c:numCache>
                <c:formatCode>General</c:formatCode>
                <c:ptCount val="6"/>
                <c:pt idx="1">
                  <c:v>1.8</c:v>
                </c:pt>
                <c:pt idx="3">
                  <c:v>13.7</c:v>
                </c:pt>
                <c:pt idx="5">
                  <c:v>7.7</c:v>
                </c:pt>
              </c:numCache>
            </c:numRef>
          </c:val>
          <c:extLst>
            <c:ext xmlns:c16="http://schemas.microsoft.com/office/drawing/2014/chart" uri="{C3380CC4-5D6E-409C-BE32-E72D297353CC}">
              <c16:uniqueId val="{00000001-45F0-4F86-8438-748B528CFB65}"/>
            </c:ext>
          </c:extLst>
        </c:ser>
        <c:ser>
          <c:idx val="1"/>
          <c:order val="1"/>
          <c:tx>
            <c:strRef>
              <c:f>'HIV prev KP'!$A$5</c:f>
              <c:strCache>
                <c:ptCount val="1"/>
                <c:pt idx="0">
                  <c:v>MSM (Ulaanbaatar)</c:v>
                </c:pt>
              </c:strCache>
            </c:strRef>
          </c:tx>
          <c:spPr>
            <a:solidFill>
              <a:srgbClr val="EC008C"/>
            </a:solidFill>
            <a:ln>
              <a:noFill/>
            </a:ln>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KP'!$B$3:$G$3</c:f>
              <c:strCache>
                <c:ptCount val="6"/>
                <c:pt idx="0">
                  <c:v>2007</c:v>
                </c:pt>
                <c:pt idx="1">
                  <c:v>2009</c:v>
                </c:pt>
                <c:pt idx="2">
                  <c:v>2012 *</c:v>
                </c:pt>
                <c:pt idx="3">
                  <c:v>2014</c:v>
                </c:pt>
                <c:pt idx="4">
                  <c:v>2017</c:v>
                </c:pt>
                <c:pt idx="5">
                  <c:v>2019</c:v>
                </c:pt>
              </c:strCache>
            </c:strRef>
          </c:cat>
          <c:val>
            <c:numRef>
              <c:f>'HIV prev KP'!$B$5:$G$5</c:f>
              <c:numCache>
                <c:formatCode>General</c:formatCode>
                <c:ptCount val="6"/>
                <c:pt idx="0">
                  <c:v>0.85</c:v>
                </c:pt>
                <c:pt idx="2">
                  <c:v>10.7</c:v>
                </c:pt>
                <c:pt idx="3">
                  <c:v>13.9</c:v>
                </c:pt>
                <c:pt idx="4">
                  <c:v>9.1999999999999993</c:v>
                </c:pt>
                <c:pt idx="5">
                  <c:v>7</c:v>
                </c:pt>
              </c:numCache>
            </c:numRef>
          </c:val>
          <c:extLst>
            <c:ext xmlns:c16="http://schemas.microsoft.com/office/drawing/2014/chart" uri="{C3380CC4-5D6E-409C-BE32-E72D297353CC}">
              <c16:uniqueId val="{00000002-45F0-4F86-8438-748B528CFB65}"/>
            </c:ext>
          </c:extLst>
        </c:ser>
        <c:ser>
          <c:idx val="2"/>
          <c:order val="2"/>
          <c:tx>
            <c:strRef>
              <c:f>'HIV prev KP'!$A$6</c:f>
              <c:strCache>
                <c:ptCount val="1"/>
                <c:pt idx="0">
                  <c:v>FSW</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prev KP'!$B$3:$G$3</c:f>
              <c:strCache>
                <c:ptCount val="6"/>
                <c:pt idx="0">
                  <c:v>2007</c:v>
                </c:pt>
                <c:pt idx="1">
                  <c:v>2009</c:v>
                </c:pt>
                <c:pt idx="2">
                  <c:v>2012 *</c:v>
                </c:pt>
                <c:pt idx="3">
                  <c:v>2014</c:v>
                </c:pt>
                <c:pt idx="4">
                  <c:v>2017</c:v>
                </c:pt>
                <c:pt idx="5">
                  <c:v>2019</c:v>
                </c:pt>
              </c:strCache>
            </c:strRef>
          </c:cat>
          <c:val>
            <c:numRef>
              <c:f>'HIV prev KP'!$B$6:$F$6</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3-45F0-4F86-8438-748B528CFB65}"/>
            </c:ext>
          </c:extLst>
        </c:ser>
        <c:dLbls>
          <c:dLblPos val="outEnd"/>
          <c:showLegendKey val="0"/>
          <c:showVal val="1"/>
          <c:showCatName val="0"/>
          <c:showSerName val="0"/>
          <c:showPercent val="0"/>
          <c:showBubbleSize val="0"/>
        </c:dLbls>
        <c:gapWidth val="150"/>
        <c:axId val="45021440"/>
        <c:axId val="45027328"/>
      </c:barChart>
      <c:scatterChart>
        <c:scatterStyle val="lineMarker"/>
        <c:varyColors val="0"/>
        <c:ser>
          <c:idx val="3"/>
          <c:order val="3"/>
          <c:tx>
            <c:strRef>
              <c:f>'HIV prev KP'!$K$2</c:f>
              <c:strCache>
                <c:ptCount val="1"/>
                <c:pt idx="0">
                  <c:v>target</c:v>
                </c:pt>
              </c:strCache>
            </c:strRef>
          </c:tx>
          <c:spPr>
            <a:ln w="19050">
              <a:solidFill>
                <a:srgbClr val="E31837"/>
              </a:solidFill>
              <a:prstDash val="dash"/>
            </a:ln>
          </c:spPr>
          <c:marker>
            <c:symbol val="none"/>
          </c:marker>
          <c:xVal>
            <c:numRef>
              <c:f>'HIV prev KP'!$J$3:$J$4</c:f>
              <c:numCache>
                <c:formatCode>General</c:formatCode>
                <c:ptCount val="2"/>
                <c:pt idx="0">
                  <c:v>0</c:v>
                </c:pt>
                <c:pt idx="1">
                  <c:v>1</c:v>
                </c:pt>
              </c:numCache>
            </c:numRef>
          </c:xVal>
          <c:yVal>
            <c:numRef>
              <c:f>'HIV prev KP'!$K$3:$K$4</c:f>
              <c:numCache>
                <c:formatCode>General</c:formatCode>
                <c:ptCount val="2"/>
                <c:pt idx="0">
                  <c:v>5</c:v>
                </c:pt>
                <c:pt idx="1">
                  <c:v>5</c:v>
                </c:pt>
              </c:numCache>
            </c:numRef>
          </c:yVal>
          <c:smooth val="0"/>
          <c:extLst>
            <c:ext xmlns:c16="http://schemas.microsoft.com/office/drawing/2014/chart" uri="{C3380CC4-5D6E-409C-BE32-E72D297353CC}">
              <c16:uniqueId val="{00000004-45F0-4F86-8438-748B528CFB65}"/>
            </c:ext>
          </c:extLst>
        </c:ser>
        <c:dLbls>
          <c:showLegendKey val="0"/>
          <c:showVal val="0"/>
          <c:showCatName val="0"/>
          <c:showSerName val="0"/>
          <c:showPercent val="0"/>
          <c:showBubbleSize val="0"/>
        </c:dLbls>
        <c:axId val="45030784"/>
        <c:axId val="45029248"/>
      </c:scatterChart>
      <c:catAx>
        <c:axId val="45021440"/>
        <c:scaling>
          <c:orientation val="minMax"/>
        </c:scaling>
        <c:delete val="0"/>
        <c:axPos val="b"/>
        <c:numFmt formatCode="General" sourceLinked="1"/>
        <c:majorTickMark val="out"/>
        <c:minorTickMark val="none"/>
        <c:tickLblPos val="nextTo"/>
        <c:crossAx val="45027328"/>
        <c:crosses val="autoZero"/>
        <c:auto val="1"/>
        <c:lblAlgn val="ctr"/>
        <c:lblOffset val="100"/>
        <c:noMultiLvlLbl val="0"/>
      </c:catAx>
      <c:valAx>
        <c:axId val="45027328"/>
        <c:scaling>
          <c:orientation val="minMax"/>
          <c:max val="15"/>
          <c:min val="0"/>
        </c:scaling>
        <c:delete val="0"/>
        <c:axPos val="l"/>
        <c:title>
          <c:tx>
            <c:rich>
              <a:bodyPr rot="0" vert="horz"/>
              <a:lstStyle/>
              <a:p>
                <a:pPr>
                  <a:defRPr/>
                </a:pPr>
                <a:r>
                  <a:rPr lang="en-US"/>
                  <a:t>%</a:t>
                </a:r>
              </a:p>
            </c:rich>
          </c:tx>
          <c:layout>
            <c:manualLayout>
              <c:xMode val="edge"/>
              <c:yMode val="edge"/>
              <c:x val="0"/>
              <c:y val="0.10512257163849781"/>
            </c:manualLayout>
          </c:layout>
          <c:overlay val="0"/>
        </c:title>
        <c:numFmt formatCode="General" sourceLinked="1"/>
        <c:majorTickMark val="out"/>
        <c:minorTickMark val="none"/>
        <c:tickLblPos val="nextTo"/>
        <c:crossAx val="45021440"/>
        <c:crosses val="autoZero"/>
        <c:crossBetween val="between"/>
        <c:majorUnit val="5"/>
      </c:valAx>
      <c:valAx>
        <c:axId val="45029248"/>
        <c:scaling>
          <c:orientation val="minMax"/>
          <c:max val="15"/>
          <c:min val="0"/>
        </c:scaling>
        <c:delete val="1"/>
        <c:axPos val="r"/>
        <c:numFmt formatCode="General" sourceLinked="1"/>
        <c:majorTickMark val="out"/>
        <c:minorTickMark val="none"/>
        <c:tickLblPos val="nextTo"/>
        <c:crossAx val="45030784"/>
        <c:crosses val="max"/>
        <c:crossBetween val="midCat"/>
        <c:majorUnit val="5"/>
      </c:valAx>
      <c:valAx>
        <c:axId val="45030784"/>
        <c:scaling>
          <c:orientation val="minMax"/>
          <c:max val="1"/>
          <c:min val="0"/>
        </c:scaling>
        <c:delete val="1"/>
        <c:axPos val="t"/>
        <c:numFmt formatCode="General" sourceLinked="1"/>
        <c:majorTickMark val="out"/>
        <c:minorTickMark val="none"/>
        <c:tickLblPos val="nextTo"/>
        <c:crossAx val="45029248"/>
        <c:crosses val="max"/>
        <c:crossBetween val="midCat"/>
        <c:majorUnit val="0.5"/>
      </c:valAx>
    </c:plotArea>
    <c:legend>
      <c:legendPos val="t"/>
      <c:legendEntry>
        <c:idx val="3"/>
        <c:delete val="1"/>
      </c:legendEntry>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'Syphilis prev KP'!$A$5</c:f>
              <c:strCache>
                <c:ptCount val="1"/>
                <c:pt idx="0">
                  <c:v>FSW</c:v>
                </c:pt>
              </c:strCache>
            </c:strRef>
          </c:tx>
          <c:spPr>
            <a:solidFill>
              <a:srgbClr val="88C5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 prev KP'!$B$3:$D$3</c:f>
              <c:numCache>
                <c:formatCode>General</c:formatCode>
                <c:ptCount val="3"/>
                <c:pt idx="0">
                  <c:v>2009</c:v>
                </c:pt>
                <c:pt idx="1">
                  <c:v>2012</c:v>
                </c:pt>
                <c:pt idx="2">
                  <c:v>2014</c:v>
                </c:pt>
              </c:numCache>
            </c:numRef>
          </c:cat>
          <c:val>
            <c:numRef>
              <c:f>'Syphilis prev KP'!$B$5:$D$5</c:f>
              <c:numCache>
                <c:formatCode>General</c:formatCode>
                <c:ptCount val="3"/>
                <c:pt idx="0">
                  <c:v>18.3</c:v>
                </c:pt>
                <c:pt idx="1">
                  <c:v>27.5</c:v>
                </c:pt>
                <c:pt idx="2">
                  <c:v>29.7</c:v>
                </c:pt>
              </c:numCache>
            </c:numRef>
          </c:val>
          <c:extLst>
            <c:ext xmlns:c16="http://schemas.microsoft.com/office/drawing/2014/chart" uri="{C3380CC4-5D6E-409C-BE32-E72D297353CC}">
              <c16:uniqueId val="{00000000-685D-4D5A-B94F-C85529E87014}"/>
            </c:ext>
          </c:extLst>
        </c:ser>
        <c:ser>
          <c:idx val="0"/>
          <c:order val="1"/>
          <c:tx>
            <c:strRef>
              <c:f>'Syphilis prev KP'!$A$4</c:f>
              <c:strCache>
                <c:ptCount val="1"/>
                <c:pt idx="0">
                  <c:v>MSM</c:v>
                </c:pt>
              </c:strCache>
            </c:strRef>
          </c:tx>
          <c:spPr>
            <a:solidFill>
              <a:srgbClr val="F78E1E"/>
            </a:solidFill>
            <a:ln>
              <a:noFill/>
            </a:ln>
          </c:spPr>
          <c:invertIfNegative val="0"/>
          <c:dPt>
            <c:idx val="0"/>
            <c:invertIfNegative val="0"/>
            <c:bubble3D val="0"/>
            <c:extLst>
              <c:ext xmlns:c16="http://schemas.microsoft.com/office/drawing/2014/chart" uri="{C3380CC4-5D6E-409C-BE32-E72D297353CC}">
                <c16:uniqueId val="{00000001-685D-4D5A-B94F-C85529E87014}"/>
              </c:ext>
            </c:extLst>
          </c:dPt>
          <c:dPt>
            <c:idx val="1"/>
            <c:invertIfNegative val="0"/>
            <c:bubble3D val="0"/>
            <c:extLst>
              <c:ext xmlns:c16="http://schemas.microsoft.com/office/drawing/2014/chart" uri="{C3380CC4-5D6E-409C-BE32-E72D297353CC}">
                <c16:uniqueId val="{00000002-685D-4D5A-B94F-C85529E87014}"/>
              </c:ext>
            </c:extLst>
          </c:dPt>
          <c:dPt>
            <c:idx val="2"/>
            <c:invertIfNegative val="0"/>
            <c:bubble3D val="0"/>
            <c:extLst>
              <c:ext xmlns:c16="http://schemas.microsoft.com/office/drawing/2014/chart" uri="{C3380CC4-5D6E-409C-BE32-E72D297353CC}">
                <c16:uniqueId val="{00000003-685D-4D5A-B94F-C85529E8701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 prev KP'!$B$3:$D$3</c:f>
              <c:numCache>
                <c:formatCode>General</c:formatCode>
                <c:ptCount val="3"/>
                <c:pt idx="0">
                  <c:v>2009</c:v>
                </c:pt>
                <c:pt idx="1">
                  <c:v>2012</c:v>
                </c:pt>
                <c:pt idx="2">
                  <c:v>2014</c:v>
                </c:pt>
              </c:numCache>
            </c:numRef>
          </c:cat>
          <c:val>
            <c:numRef>
              <c:f>'Syphilis prev KP'!$B$4:$D$4</c:f>
              <c:numCache>
                <c:formatCode>General</c:formatCode>
                <c:ptCount val="3"/>
                <c:pt idx="0">
                  <c:v>5.4</c:v>
                </c:pt>
                <c:pt idx="1">
                  <c:v>4.0999999999999996</c:v>
                </c:pt>
                <c:pt idx="2">
                  <c:v>7.1</c:v>
                </c:pt>
              </c:numCache>
            </c:numRef>
          </c:val>
          <c:extLst>
            <c:ext xmlns:c16="http://schemas.microsoft.com/office/drawing/2014/chart" uri="{C3380CC4-5D6E-409C-BE32-E72D297353CC}">
              <c16:uniqueId val="{00000004-685D-4D5A-B94F-C85529E87014}"/>
            </c:ext>
          </c:extLst>
        </c:ser>
        <c:ser>
          <c:idx val="2"/>
          <c:order val="2"/>
          <c:tx>
            <c:strRef>
              <c:f>'Syphilis prev KP'!$A$6</c:f>
              <c:strCache>
                <c:ptCount val="1"/>
                <c:pt idx="0">
                  <c:v>Male STI clients</c:v>
                </c:pt>
              </c:strCache>
            </c:strRef>
          </c:tx>
          <c:spPr>
            <a:solidFill>
              <a:srgbClr val="EC008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 prev KP'!$B$3:$D$3</c:f>
              <c:numCache>
                <c:formatCode>General</c:formatCode>
                <c:ptCount val="3"/>
                <c:pt idx="0">
                  <c:v>2009</c:v>
                </c:pt>
                <c:pt idx="1">
                  <c:v>2012</c:v>
                </c:pt>
                <c:pt idx="2">
                  <c:v>2014</c:v>
                </c:pt>
              </c:numCache>
            </c:numRef>
          </c:cat>
          <c:val>
            <c:numRef>
              <c:f>'Syphilis prev KP'!$B$6:$D$6</c:f>
              <c:numCache>
                <c:formatCode>General</c:formatCode>
                <c:ptCount val="3"/>
                <c:pt idx="0">
                  <c:v>6.9</c:v>
                </c:pt>
                <c:pt idx="2">
                  <c:v>15.8</c:v>
                </c:pt>
              </c:numCache>
            </c:numRef>
          </c:val>
          <c:extLst>
            <c:ext xmlns:c16="http://schemas.microsoft.com/office/drawing/2014/chart" uri="{C3380CC4-5D6E-409C-BE32-E72D297353CC}">
              <c16:uniqueId val="{00000005-685D-4D5A-B94F-C85529E87014}"/>
            </c:ext>
          </c:extLst>
        </c:ser>
        <c:ser>
          <c:idx val="3"/>
          <c:order val="3"/>
          <c:tx>
            <c:strRef>
              <c:f>'Syphilis prev KP'!$A$7</c:f>
              <c:strCache>
                <c:ptCount val="1"/>
                <c:pt idx="0">
                  <c:v>Mobile men</c:v>
                </c:pt>
              </c:strCache>
            </c:strRef>
          </c:tx>
          <c:spPr>
            <a:solidFill>
              <a:srgbClr val="00AEEF"/>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'Syphilis prev KP'!$B$3:$D$3</c:f>
              <c:numCache>
                <c:formatCode>General</c:formatCode>
                <c:ptCount val="3"/>
                <c:pt idx="0">
                  <c:v>2009</c:v>
                </c:pt>
                <c:pt idx="1">
                  <c:v>2012</c:v>
                </c:pt>
                <c:pt idx="2">
                  <c:v>2014</c:v>
                </c:pt>
              </c:numCache>
            </c:numRef>
          </c:cat>
          <c:val>
            <c:numRef>
              <c:f>'Syphilis prev KP'!$B$7:$D$7</c:f>
              <c:numCache>
                <c:formatCode>General</c:formatCode>
                <c:ptCount val="3"/>
                <c:pt idx="0">
                  <c:v>1.7</c:v>
                </c:pt>
                <c:pt idx="2">
                  <c:v>5.0999999999999996</c:v>
                </c:pt>
              </c:numCache>
            </c:numRef>
          </c:val>
          <c:extLst>
            <c:ext xmlns:c16="http://schemas.microsoft.com/office/drawing/2014/chart" uri="{C3380CC4-5D6E-409C-BE32-E72D297353CC}">
              <c16:uniqueId val="{00000006-685D-4D5A-B94F-C85529E87014}"/>
            </c:ext>
          </c:extLst>
        </c:ser>
        <c:dLbls>
          <c:showLegendKey val="0"/>
          <c:showVal val="0"/>
          <c:showCatName val="0"/>
          <c:showSerName val="0"/>
          <c:showPercent val="0"/>
          <c:showBubbleSize val="0"/>
        </c:dLbls>
        <c:gapWidth val="150"/>
        <c:axId val="133432064"/>
        <c:axId val="133433600"/>
      </c:barChart>
      <c:catAx>
        <c:axId val="133432064"/>
        <c:scaling>
          <c:orientation val="minMax"/>
        </c:scaling>
        <c:delete val="0"/>
        <c:axPos val="b"/>
        <c:numFmt formatCode="General" sourceLinked="1"/>
        <c:majorTickMark val="out"/>
        <c:minorTickMark val="none"/>
        <c:tickLblPos val="nextTo"/>
        <c:crossAx val="133433600"/>
        <c:crosses val="autoZero"/>
        <c:auto val="1"/>
        <c:lblAlgn val="ctr"/>
        <c:lblOffset val="100"/>
        <c:noMultiLvlLbl val="0"/>
      </c:catAx>
      <c:valAx>
        <c:axId val="133433600"/>
        <c:scaling>
          <c:orientation val="minMax"/>
          <c:max val="35"/>
          <c:min val="0"/>
        </c:scaling>
        <c:delete val="0"/>
        <c:axPos val="l"/>
        <c:title>
          <c:tx>
            <c:rich>
              <a:bodyPr rot="0" vert="horz"/>
              <a:lstStyle/>
              <a:p>
                <a:pPr>
                  <a:defRPr/>
                </a:pPr>
                <a:r>
                  <a:rPr lang="en-US"/>
                  <a:t>%</a:t>
                </a:r>
              </a:p>
            </c:rich>
          </c:tx>
          <c:layout>
            <c:manualLayout>
              <c:xMode val="edge"/>
              <c:yMode val="edge"/>
              <c:x val="0"/>
              <c:y val="0.10784161304392559"/>
            </c:manualLayout>
          </c:layout>
          <c:overlay val="0"/>
        </c:title>
        <c:numFmt formatCode="General" sourceLinked="1"/>
        <c:majorTickMark val="out"/>
        <c:minorTickMark val="none"/>
        <c:tickLblPos val="nextTo"/>
        <c:crossAx val="133432064"/>
        <c:crosses val="autoZero"/>
        <c:crossBetween val="between"/>
        <c:majorUnit val="5"/>
      </c:valAx>
    </c:plotArea>
    <c:legend>
      <c:legendPos val="b"/>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953276110756422E-2"/>
          <c:y val="9.6576588491117568E-2"/>
          <c:w val="0.90152384668132712"/>
          <c:h val="0.75711684041523963"/>
        </c:manualLayout>
      </c:layout>
      <c:barChart>
        <c:barDir val="col"/>
        <c:grouping val="clustered"/>
        <c:varyColors val="0"/>
        <c:ser>
          <c:idx val="0"/>
          <c:order val="0"/>
          <c:spPr>
            <a:solidFill>
              <a:srgbClr val="88C54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'FSW_syphilis  prev'!$A$4:$A$9</c:f>
              <c:strCache>
                <c:ptCount val="6"/>
                <c:pt idx="0">
                  <c:v>Khuvsgul province</c:v>
                </c:pt>
                <c:pt idx="1">
                  <c:v>Orkhon province</c:v>
                </c:pt>
                <c:pt idx="2">
                  <c:v>Dornod province</c:v>
                </c:pt>
                <c:pt idx="3">
                  <c:v>Ulaanbaatar city</c:v>
                </c:pt>
                <c:pt idx="4">
                  <c:v>Darkhan city</c:v>
                </c:pt>
                <c:pt idx="5">
                  <c:v>Total </c:v>
                </c:pt>
              </c:strCache>
            </c:strRef>
          </c:cat>
          <c:val>
            <c:numRef>
              <c:f>'FSW_syphilis  prev'!$B$4:$B$9</c:f>
              <c:numCache>
                <c:formatCode>General</c:formatCode>
                <c:ptCount val="6"/>
                <c:pt idx="0">
                  <c:v>18.3</c:v>
                </c:pt>
                <c:pt idx="1">
                  <c:v>21.9</c:v>
                </c:pt>
                <c:pt idx="2">
                  <c:v>29.5</c:v>
                </c:pt>
                <c:pt idx="3">
                  <c:v>31.3</c:v>
                </c:pt>
                <c:pt idx="4">
                  <c:v>41.3</c:v>
                </c:pt>
              </c:numCache>
            </c:numRef>
          </c:val>
          <c:extLst>
            <c:ext xmlns:c16="http://schemas.microsoft.com/office/drawing/2014/chart" uri="{C3380CC4-5D6E-409C-BE32-E72D297353CC}">
              <c16:uniqueId val="{00000000-423E-40DF-88F6-F32503E1A42F}"/>
            </c:ext>
          </c:extLst>
        </c:ser>
        <c:ser>
          <c:idx val="1"/>
          <c:order val="1"/>
          <c:spPr>
            <a:pattFill prst="dkUpDiag">
              <a:fgClr>
                <a:srgbClr val="88C540"/>
              </a:fgClr>
              <a:bgClr>
                <a:sysClr val="window" lastClr="FFFFFF"/>
              </a:bgClr>
            </a:patt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'FSW_syphilis  prev'!$A$4:$A$9</c:f>
              <c:strCache>
                <c:ptCount val="6"/>
                <c:pt idx="0">
                  <c:v>Khuvsgul province</c:v>
                </c:pt>
                <c:pt idx="1">
                  <c:v>Orkhon province</c:v>
                </c:pt>
                <c:pt idx="2">
                  <c:v>Dornod province</c:v>
                </c:pt>
                <c:pt idx="3">
                  <c:v>Ulaanbaatar city</c:v>
                </c:pt>
                <c:pt idx="4">
                  <c:v>Darkhan city</c:v>
                </c:pt>
                <c:pt idx="5">
                  <c:v>Total </c:v>
                </c:pt>
              </c:strCache>
            </c:strRef>
          </c:cat>
          <c:val>
            <c:numRef>
              <c:f>'FSW_syphilis  prev'!$C$4:$C$9</c:f>
              <c:numCache>
                <c:formatCode>General</c:formatCode>
                <c:ptCount val="6"/>
                <c:pt idx="5">
                  <c:v>27.8</c:v>
                </c:pt>
              </c:numCache>
            </c:numRef>
          </c:val>
          <c:extLst>
            <c:ext xmlns:c16="http://schemas.microsoft.com/office/drawing/2014/chart" uri="{C3380CC4-5D6E-409C-BE32-E72D297353CC}">
              <c16:uniqueId val="{00000001-423E-40DF-88F6-F32503E1A42F}"/>
            </c:ext>
          </c:extLst>
        </c:ser>
        <c:dLbls>
          <c:dLblPos val="outEnd"/>
          <c:showLegendKey val="0"/>
          <c:showVal val="1"/>
          <c:showCatName val="0"/>
          <c:showSerName val="0"/>
          <c:showPercent val="0"/>
          <c:showBubbleSize val="0"/>
        </c:dLbls>
        <c:gapWidth val="210"/>
        <c:overlap val="100"/>
        <c:axId val="45225088"/>
        <c:axId val="45233280"/>
      </c:barChart>
      <c:catAx>
        <c:axId val="45225088"/>
        <c:scaling>
          <c:orientation val="minMax"/>
        </c:scaling>
        <c:delete val="0"/>
        <c:axPos val="b"/>
        <c:numFmt formatCode="General" sourceLinked="1"/>
        <c:majorTickMark val="out"/>
        <c:minorTickMark val="none"/>
        <c:tickLblPos val="nextTo"/>
        <c:crossAx val="45233280"/>
        <c:crosses val="autoZero"/>
        <c:auto val="1"/>
        <c:lblAlgn val="ctr"/>
        <c:lblOffset val="100"/>
        <c:noMultiLvlLbl val="0"/>
      </c:catAx>
      <c:valAx>
        <c:axId val="45233280"/>
        <c:scaling>
          <c:orientation val="minMax"/>
          <c:max val="50"/>
        </c:scaling>
        <c:delete val="0"/>
        <c:axPos val="l"/>
        <c:title>
          <c:tx>
            <c:rich>
              <a:bodyPr rot="0" vert="horz"/>
              <a:lstStyle/>
              <a:p>
                <a:pPr>
                  <a:defRPr/>
                </a:pPr>
                <a:r>
                  <a:rPr lang="en-GB"/>
                  <a:t>%</a:t>
                </a:r>
              </a:p>
            </c:rich>
          </c:tx>
          <c:layout>
            <c:manualLayout>
              <c:xMode val="edge"/>
              <c:yMode val="edge"/>
              <c:x val="1.8609753575039861E-4"/>
              <c:y val="6.7245745852027874E-2"/>
            </c:manualLayout>
          </c:layout>
          <c:overlay val="0"/>
        </c:title>
        <c:numFmt formatCode="General" sourceLinked="1"/>
        <c:majorTickMark val="out"/>
        <c:minorTickMark val="none"/>
        <c:tickLblPos val="nextTo"/>
        <c:crossAx val="45225088"/>
        <c:crosses val="autoZero"/>
        <c:crossBetween val="between"/>
        <c:majorUnit val="1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0.72267</cdr:x>
      <cdr:y>0.54605</cdr:y>
    </cdr:from>
    <cdr:to>
      <cdr:x>1</cdr:x>
      <cdr:y>0.86452</cdr:y>
    </cdr:to>
    <cdr:sp macro="" textlink="">
      <cdr:nvSpPr>
        <cdr:cNvPr id="2" name="TextBox 3"/>
        <cdr:cNvSpPr txBox="1"/>
      </cdr:nvSpPr>
      <cdr:spPr>
        <a:xfrm xmlns:a="http://schemas.openxmlformats.org/drawingml/2006/main">
          <a:off x="6608094" y="2438400"/>
          <a:ext cx="2535906" cy="1422121"/>
        </a:xfrm>
        <a:prstGeom xmlns:a="http://schemas.openxmlformats.org/drawingml/2006/main" prst="rect">
          <a:avLst/>
        </a:prstGeom>
        <a:solidFill xmlns:a="http://schemas.openxmlformats.org/drawingml/2006/main">
          <a:srgbClr val="F78E1E"/>
        </a:solidFill>
      </cdr:spPr>
      <cdr:style>
        <a:lnRef xmlns:a="http://schemas.openxmlformats.org/drawingml/2006/main" idx="1">
          <a:schemeClr val="accent6"/>
        </a:lnRef>
        <a:fillRef xmlns:a="http://schemas.openxmlformats.org/drawingml/2006/main" idx="3">
          <a:schemeClr val="accent6"/>
        </a:fillRef>
        <a:effectRef xmlns:a="http://schemas.openxmlformats.org/drawingml/2006/main" idx="2">
          <a:schemeClr val="accent6"/>
        </a:effectRef>
        <a:fontRef xmlns:a="http://schemas.openxmlformats.org/drawingml/2006/main" idx="minor">
          <a:schemeClr val="lt1"/>
        </a:fontRef>
      </cdr:style>
      <cdr:txBody>
        <a:bodyPr xmlns:a="http://schemas.openxmlformats.org/drawingml/2006/main" wrap="square" rtlCol="0">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400" dirty="0">
              <a:latin typeface="Arial" pitchFamily="34" charset="0"/>
              <a:cs typeface="Arial" pitchFamily="34" charset="0"/>
            </a:rPr>
            <a:t>2012  &amp; 2014 surveys in used a different methodology and data should be interpreted with caution when the results are compared with earlier rounds</a:t>
          </a:r>
          <a:endParaRPr lang="en-GB" sz="1400" dirty="0">
            <a:latin typeface="Arial" pitchFamily="34" charset="0"/>
            <a:cs typeface="Arial" pitchFamily="34" charset="0"/>
          </a:endParaRPr>
        </a:p>
      </cdr:txBody>
    </cdr:sp>
  </cdr:relSizeAnchor>
  <cdr:relSizeAnchor xmlns:cdr="http://schemas.openxmlformats.org/drawingml/2006/chartDrawing">
    <cdr:from>
      <cdr:x>0.02279</cdr:x>
      <cdr:y>0.88425</cdr:y>
    </cdr:from>
    <cdr:to>
      <cdr:x>0.58871</cdr:x>
      <cdr:y>0.94448</cdr:y>
    </cdr:to>
    <cdr:sp macro="" textlink="">
      <cdr:nvSpPr>
        <cdr:cNvPr id="3" name="TextBox 6"/>
        <cdr:cNvSpPr txBox="1"/>
      </cdr:nvSpPr>
      <cdr:spPr>
        <a:xfrm xmlns:a="http://schemas.openxmlformats.org/drawingml/2006/main">
          <a:off x="162806" y="3954355"/>
          <a:ext cx="4042773" cy="26936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latin typeface="Arial" pitchFamily="34" charset="0"/>
              <a:cs typeface="Arial" pitchFamily="34" charset="0"/>
            </a:rPr>
            <a:t>* Weighted HIV prevalence among MSM in 2012 is 7.5%</a:t>
          </a:r>
          <a:endParaRPr lang="en-GB" sz="1200"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0.21401</cdr:x>
      <cdr:y>0.40685</cdr:y>
    </cdr:from>
    <cdr:to>
      <cdr:x>0.49315</cdr:x>
      <cdr:y>0.60461</cdr:y>
    </cdr:to>
    <cdr:sp macro="" textlink="">
      <cdr:nvSpPr>
        <cdr:cNvPr id="2" name="TextBox 24">
          <a:extLst xmlns:a="http://schemas.openxmlformats.org/drawingml/2006/main">
            <a:ext uri="{FF2B5EF4-FFF2-40B4-BE49-F238E27FC236}">
              <a16:creationId xmlns:a16="http://schemas.microsoft.com/office/drawing/2014/main" id="{16BBE6C0-DAB0-4830-B0B3-B95B60A3FD25}"/>
            </a:ext>
          </a:extLst>
        </cdr:cNvPr>
        <cdr:cNvSpPr txBox="1"/>
      </cdr:nvSpPr>
      <cdr:spPr>
        <a:xfrm xmlns:a="http://schemas.openxmlformats.org/drawingml/2006/main">
          <a:off x="901689" y="1406435"/>
          <a:ext cx="1176123" cy="68363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a:latin typeface="Arial" panose="020B0604020202020204" pitchFamily="34" charset="0"/>
              <a:cs typeface="Arial" panose="020B0604020202020204" pitchFamily="34" charset="0"/>
            </a:rPr>
            <a:t>Data not available</a:t>
          </a:r>
        </a:p>
      </cdr:txBody>
    </cdr:sp>
  </cdr:relSizeAnchor>
  <cdr:relSizeAnchor xmlns:cdr="http://schemas.openxmlformats.org/drawingml/2006/chartDrawing">
    <cdr:from>
      <cdr:x>0.01166</cdr:x>
      <cdr:y>0.0912</cdr:y>
    </cdr:from>
    <cdr:to>
      <cdr:x>0.47501</cdr:x>
      <cdr:y>0.18372</cdr:y>
    </cdr:to>
    <cdr:sp macro="" textlink="">
      <cdr:nvSpPr>
        <cdr:cNvPr id="4" name="TextBox 7">
          <a:extLst xmlns:a="http://schemas.openxmlformats.org/drawingml/2006/main">
            <a:ext uri="{FF2B5EF4-FFF2-40B4-BE49-F238E27FC236}">
              <a16:creationId xmlns:a16="http://schemas.microsoft.com/office/drawing/2014/main" id="{212A17E5-8F07-42A1-9CA1-EE406FA42E19}"/>
            </a:ext>
          </a:extLst>
        </cdr:cNvPr>
        <cdr:cNvSpPr txBox="1"/>
      </cdr:nvSpPr>
      <cdr:spPr>
        <a:xfrm xmlns:a="http://schemas.openxmlformats.org/drawingml/2006/main">
          <a:off x="50800" y="315274"/>
          <a:ext cx="2018506" cy="31982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rtlCol="0" anchor="t">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Other AIDS expenditures</a:t>
          </a:r>
        </a:p>
      </cdr:txBody>
    </cdr:sp>
  </cdr:relSizeAnchor>
</c:userShapes>
</file>

<file path=ppt/drawings/drawing3.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latin typeface="Arial" pitchFamily="34" charset="0"/>
              <a:cs typeface="Arial" pitchFamily="34" charset="0"/>
            </a:rPr>
            <a:t>*</a:t>
          </a:r>
          <a:r>
            <a:rPr lang="en-US" sz="1100" b="1" baseline="0" dirty="0">
              <a:latin typeface="Arial" pitchFamily="34" charset="0"/>
              <a:cs typeface="Arial" pitchFamily="34" charset="0"/>
            </a:rPr>
            <a:t> </a:t>
          </a:r>
          <a:r>
            <a:rPr lang="en-US" sz="1100" b="1" dirty="0">
              <a:latin typeface="Arial" pitchFamily="34" charset="0"/>
              <a:cs typeface="Arial" pitchFamily="34" charset="0"/>
            </a:rPr>
            <a:t>Number of people on ART who received a viral load test in the past year and have VL of &lt;1000copies/ml</a:t>
          </a:r>
          <a:endParaRPr lang="th-TH" sz="1100" b="1" dirty="0">
            <a:latin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22/08/2022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489" rtl="0" eaLnBrk="1" latinLnBrk="0" hangingPunct="1">
      <a:defRPr sz="1200" kern="1200">
        <a:solidFill>
          <a:schemeClr val="tx1"/>
        </a:solidFill>
        <a:latin typeface="+mn-lt"/>
        <a:ea typeface="+mn-ea"/>
        <a:cs typeface="+mn-cs"/>
      </a:defRPr>
    </a:lvl1pPr>
    <a:lvl2pPr marL="455747" algn="l" defTabSz="911489" rtl="0" eaLnBrk="1" latinLnBrk="0" hangingPunct="1">
      <a:defRPr sz="1200" kern="1200">
        <a:solidFill>
          <a:schemeClr val="tx1"/>
        </a:solidFill>
        <a:latin typeface="+mn-lt"/>
        <a:ea typeface="+mn-ea"/>
        <a:cs typeface="+mn-cs"/>
      </a:defRPr>
    </a:lvl2pPr>
    <a:lvl3pPr marL="911489" algn="l" defTabSz="911489" rtl="0" eaLnBrk="1" latinLnBrk="0" hangingPunct="1">
      <a:defRPr sz="1200" kern="1200">
        <a:solidFill>
          <a:schemeClr val="tx1"/>
        </a:solidFill>
        <a:latin typeface="+mn-lt"/>
        <a:ea typeface="+mn-ea"/>
        <a:cs typeface="+mn-cs"/>
      </a:defRPr>
    </a:lvl3pPr>
    <a:lvl4pPr marL="1367234" algn="l" defTabSz="911489" rtl="0" eaLnBrk="1" latinLnBrk="0" hangingPunct="1">
      <a:defRPr sz="1200" kern="1200">
        <a:solidFill>
          <a:schemeClr val="tx1"/>
        </a:solidFill>
        <a:latin typeface="+mn-lt"/>
        <a:ea typeface="+mn-ea"/>
        <a:cs typeface="+mn-cs"/>
      </a:defRPr>
    </a:lvl4pPr>
    <a:lvl5pPr marL="1822954" algn="l" defTabSz="911489" rtl="0" eaLnBrk="1" latinLnBrk="0" hangingPunct="1">
      <a:defRPr sz="1200" kern="1200">
        <a:solidFill>
          <a:schemeClr val="tx1"/>
        </a:solidFill>
        <a:latin typeface="+mn-lt"/>
        <a:ea typeface="+mn-ea"/>
        <a:cs typeface="+mn-cs"/>
      </a:defRPr>
    </a:lvl5pPr>
    <a:lvl6pPr marL="2278715" algn="l" defTabSz="911489" rtl="0" eaLnBrk="1" latinLnBrk="0" hangingPunct="1">
      <a:defRPr sz="1200" kern="1200">
        <a:solidFill>
          <a:schemeClr val="tx1"/>
        </a:solidFill>
        <a:latin typeface="+mn-lt"/>
        <a:ea typeface="+mn-ea"/>
        <a:cs typeface="+mn-cs"/>
      </a:defRPr>
    </a:lvl6pPr>
    <a:lvl7pPr marL="2734470" algn="l" defTabSz="911489" rtl="0" eaLnBrk="1" latinLnBrk="0" hangingPunct="1">
      <a:defRPr sz="1200" kern="1200">
        <a:solidFill>
          <a:schemeClr val="tx1"/>
        </a:solidFill>
        <a:latin typeface="+mn-lt"/>
        <a:ea typeface="+mn-ea"/>
        <a:cs typeface="+mn-cs"/>
      </a:defRPr>
    </a:lvl7pPr>
    <a:lvl8pPr marL="3190198" algn="l" defTabSz="911489" rtl="0" eaLnBrk="1" latinLnBrk="0" hangingPunct="1">
      <a:defRPr sz="1200" kern="1200">
        <a:solidFill>
          <a:schemeClr val="tx1"/>
        </a:solidFill>
        <a:latin typeface="+mn-lt"/>
        <a:ea typeface="+mn-ea"/>
        <a:cs typeface="+mn-cs"/>
      </a:defRPr>
    </a:lvl8pPr>
    <a:lvl9pPr marL="3645916" algn="l" defTabSz="9114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17</a:t>
            </a:fld>
            <a:endParaRPr lang="en-US"/>
          </a:p>
        </p:txBody>
      </p:sp>
    </p:spTree>
    <p:extLst>
      <p:ext uri="{BB962C8B-B14F-4D97-AF65-F5344CB8AC3E}">
        <p14:creationId xmlns:p14="http://schemas.microsoft.com/office/powerpoint/2010/main" val="156695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18</a:t>
            </a:fld>
            <a:endParaRPr lang="en-US"/>
          </a:p>
        </p:txBody>
      </p:sp>
    </p:spTree>
    <p:extLst>
      <p:ext uri="{BB962C8B-B14F-4D97-AF65-F5344CB8AC3E}">
        <p14:creationId xmlns:p14="http://schemas.microsoft.com/office/powerpoint/2010/main" val="1556662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20</a:t>
            </a:fld>
            <a:endParaRPr lang="en-US"/>
          </a:p>
        </p:txBody>
      </p:sp>
    </p:spTree>
    <p:extLst>
      <p:ext uri="{BB962C8B-B14F-4D97-AF65-F5344CB8AC3E}">
        <p14:creationId xmlns:p14="http://schemas.microsoft.com/office/powerpoint/2010/main" val="3031619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23</a:t>
            </a:fld>
            <a:endParaRPr lang="en-US"/>
          </a:p>
        </p:txBody>
      </p:sp>
    </p:spTree>
    <p:extLst>
      <p:ext uri="{BB962C8B-B14F-4D97-AF65-F5344CB8AC3E}">
        <p14:creationId xmlns:p14="http://schemas.microsoft.com/office/powerpoint/2010/main" val="337775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24</a:t>
            </a:fld>
            <a:endParaRPr lang="en-US"/>
          </a:p>
        </p:txBody>
      </p:sp>
    </p:spTree>
    <p:extLst>
      <p:ext uri="{BB962C8B-B14F-4D97-AF65-F5344CB8AC3E}">
        <p14:creationId xmlns:p14="http://schemas.microsoft.com/office/powerpoint/2010/main" val="3487617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25</a:t>
            </a:fld>
            <a:endParaRPr lang="en-US"/>
          </a:p>
        </p:txBody>
      </p:sp>
    </p:spTree>
    <p:extLst>
      <p:ext uri="{BB962C8B-B14F-4D97-AF65-F5344CB8AC3E}">
        <p14:creationId xmlns:p14="http://schemas.microsoft.com/office/powerpoint/2010/main" val="337775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26</a:t>
            </a:fld>
            <a:endParaRPr lang="en-US"/>
          </a:p>
        </p:txBody>
      </p:sp>
    </p:spTree>
    <p:extLst>
      <p:ext uri="{BB962C8B-B14F-4D97-AF65-F5344CB8AC3E}">
        <p14:creationId xmlns:p14="http://schemas.microsoft.com/office/powerpoint/2010/main" val="240279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31</a:t>
            </a:fld>
            <a:endParaRPr lang="en-US"/>
          </a:p>
        </p:txBody>
      </p:sp>
    </p:spTree>
    <p:extLst>
      <p:ext uri="{BB962C8B-B14F-4D97-AF65-F5344CB8AC3E}">
        <p14:creationId xmlns:p14="http://schemas.microsoft.com/office/powerpoint/2010/main" val="3313645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32</a:t>
            </a:fld>
            <a:endParaRPr lang="en-US"/>
          </a:p>
        </p:txBody>
      </p:sp>
    </p:spTree>
    <p:extLst>
      <p:ext uri="{BB962C8B-B14F-4D97-AF65-F5344CB8AC3E}">
        <p14:creationId xmlns:p14="http://schemas.microsoft.com/office/powerpoint/2010/main" val="3328180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5155D2-FE66-43E9-A760-AE978E3D391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348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9:notes"/>
          <p:cNvSpPr>
            <a:spLocks noGrp="1" noRot="1" noChangeAspect="1"/>
          </p:cNvSpPr>
          <p:nvPr>
            <p:ph type="sldImg" idx="2"/>
          </p:nvPr>
        </p:nvSpPr>
        <p:spPr>
          <a:xfrm>
            <a:off x="142875" y="768350"/>
            <a:ext cx="6818313" cy="38369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9:notes"/>
          <p:cNvSpPr txBox="1">
            <a:spLocks noGrp="1"/>
          </p:cNvSpPr>
          <p:nvPr>
            <p:ph type="body" idx="1"/>
          </p:nvPr>
        </p:nvSpPr>
        <p:spPr>
          <a:xfrm>
            <a:off x="709613" y="4860925"/>
            <a:ext cx="5683250" cy="4605338"/>
          </a:xfrm>
          <a:prstGeom prst="rect">
            <a:avLst/>
          </a:prstGeom>
          <a:noFill/>
          <a:ln>
            <a:noFill/>
          </a:ln>
        </p:spPr>
        <p:txBody>
          <a:bodyPr spcFirstLastPara="1" wrap="square" lIns="94650" tIns="47325" rIns="94650" bIns="47325"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474" name="Google Shape;474;p9:notes"/>
          <p:cNvSpPr txBox="1">
            <a:spLocks noGrp="1"/>
          </p:cNvSpPr>
          <p:nvPr>
            <p:ph type="sldNum" idx="12"/>
          </p:nvPr>
        </p:nvSpPr>
        <p:spPr>
          <a:xfrm>
            <a:off x="4022725" y="9721850"/>
            <a:ext cx="3078163" cy="511175"/>
          </a:xfrm>
          <a:prstGeom prst="rect">
            <a:avLst/>
          </a:prstGeom>
          <a:noFill/>
          <a:ln>
            <a:noFill/>
          </a:ln>
        </p:spPr>
        <p:txBody>
          <a:bodyPr spcFirstLastPara="1" wrap="square" lIns="94650" tIns="47325" rIns="94650" bIns="47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1761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29CE37-99C1-4B7C-9F65-3BB2EC47B8C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803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9</a:t>
            </a:fld>
            <a:endParaRPr lang="en-US"/>
          </a:p>
        </p:txBody>
      </p:sp>
    </p:spTree>
    <p:extLst>
      <p:ext uri="{BB962C8B-B14F-4D97-AF65-F5344CB8AC3E}">
        <p14:creationId xmlns:p14="http://schemas.microsoft.com/office/powerpoint/2010/main" val="312156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10</a:t>
            </a:fld>
            <a:endParaRPr lang="en-US"/>
          </a:p>
        </p:txBody>
      </p:sp>
    </p:spTree>
    <p:extLst>
      <p:ext uri="{BB962C8B-B14F-4D97-AF65-F5344CB8AC3E}">
        <p14:creationId xmlns:p14="http://schemas.microsoft.com/office/powerpoint/2010/main" val="2023994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11</a:t>
            </a:fld>
            <a:endParaRPr lang="en-US"/>
          </a:p>
        </p:txBody>
      </p:sp>
    </p:spTree>
    <p:extLst>
      <p:ext uri="{BB962C8B-B14F-4D97-AF65-F5344CB8AC3E}">
        <p14:creationId xmlns:p14="http://schemas.microsoft.com/office/powerpoint/2010/main" val="2023994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12</a:t>
            </a:fld>
            <a:endParaRPr lang="en-US"/>
          </a:p>
        </p:txBody>
      </p:sp>
    </p:spTree>
    <p:extLst>
      <p:ext uri="{BB962C8B-B14F-4D97-AF65-F5344CB8AC3E}">
        <p14:creationId xmlns:p14="http://schemas.microsoft.com/office/powerpoint/2010/main" val="344945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15</a:t>
            </a:fld>
            <a:endParaRPr lang="en-US"/>
          </a:p>
        </p:txBody>
      </p:sp>
    </p:spTree>
    <p:extLst>
      <p:ext uri="{BB962C8B-B14F-4D97-AF65-F5344CB8AC3E}">
        <p14:creationId xmlns:p14="http://schemas.microsoft.com/office/powerpoint/2010/main" val="3751734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trike="noStrike" dirty="0"/>
          </a:p>
        </p:txBody>
      </p:sp>
      <p:sp>
        <p:nvSpPr>
          <p:cNvPr id="4" name="Slide Number Placeholder 3"/>
          <p:cNvSpPr>
            <a:spLocks noGrp="1"/>
          </p:cNvSpPr>
          <p:nvPr>
            <p:ph type="sldNum" sz="quarter" idx="10"/>
          </p:nvPr>
        </p:nvSpPr>
        <p:spPr/>
        <p:txBody>
          <a:bodyPr/>
          <a:lstStyle/>
          <a:p>
            <a:fld id="{3A29CE37-99C1-4B7C-9F65-3BB2EC47B8C7}" type="slidenum">
              <a:rPr lang="en-US" smtClean="0"/>
              <a:t>16</a:t>
            </a:fld>
            <a:endParaRPr lang="en-US"/>
          </a:p>
        </p:txBody>
      </p:sp>
    </p:spTree>
    <p:extLst>
      <p:ext uri="{BB962C8B-B14F-4D97-AF65-F5344CB8AC3E}">
        <p14:creationId xmlns:p14="http://schemas.microsoft.com/office/powerpoint/2010/main" val="3751734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93"/>
            <a:ext cx="8189383" cy="6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1" tIns="49642" rIns="99261" bIns="4964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42"/>
            <a:ext cx="8191500" cy="638863"/>
          </a:xfrm>
          <a:prstGeom prst="rect">
            <a:avLst/>
          </a:prstGeom>
          <a:noFill/>
        </p:spPr>
        <p:txBody>
          <a:bodyPr lIns="99261" tIns="49642" rIns="99261" bIns="49642">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38"/>
            <a:ext cx="8191500" cy="500363"/>
          </a:xfrm>
          <a:prstGeom prst="rect">
            <a:avLst/>
          </a:prstGeom>
          <a:noFill/>
        </p:spPr>
        <p:txBody>
          <a:bodyPr lIns="99261" tIns="49642" rIns="99261" bIns="49642">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3"/>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43" tIns="45578" rIns="91143" bIns="45578"/>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0"/>
            <a:ext cx="10198197" cy="788737"/>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3" tIns="45578" rIns="91143" bIns="4557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3" tIns="45578" rIns="91143" bIns="4557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083563362"/>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3007914"/>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71844043"/>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67757821"/>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37908583"/>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03469288"/>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1225162"/>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54"/>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62569542"/>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08884660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4251801314"/>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72695111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3" tIns="45578" rIns="91143" bIns="45578">
            <a:normAutofit/>
          </a:bodyPr>
          <a:lstStyle>
            <a:lvl1pPr marL="531686" marR="0" indent="-531686" algn="l" defTabSz="91148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47" indent="0" algn="ctr">
              <a:buNone/>
              <a:defRPr>
                <a:solidFill>
                  <a:schemeClr val="tx1">
                    <a:tint val="75000"/>
                  </a:schemeClr>
                </a:solidFill>
              </a:defRPr>
            </a:lvl2pPr>
            <a:lvl3pPr marL="911489" indent="0" algn="ctr">
              <a:buNone/>
              <a:defRPr>
                <a:solidFill>
                  <a:schemeClr val="tx1">
                    <a:tint val="75000"/>
                  </a:schemeClr>
                </a:solidFill>
              </a:defRPr>
            </a:lvl3pPr>
            <a:lvl4pPr marL="1367234" indent="0" algn="ctr">
              <a:buNone/>
              <a:defRPr>
                <a:solidFill>
                  <a:schemeClr val="tx1">
                    <a:tint val="75000"/>
                  </a:schemeClr>
                </a:solidFill>
              </a:defRPr>
            </a:lvl4pPr>
            <a:lvl5pPr marL="1822954" indent="0" algn="ctr">
              <a:buNone/>
              <a:defRPr>
                <a:solidFill>
                  <a:schemeClr val="tx1">
                    <a:tint val="75000"/>
                  </a:schemeClr>
                </a:solidFill>
              </a:defRPr>
            </a:lvl5pPr>
            <a:lvl6pPr marL="2278715" indent="0" algn="ctr">
              <a:buNone/>
              <a:defRPr>
                <a:solidFill>
                  <a:schemeClr val="tx1">
                    <a:tint val="75000"/>
                  </a:schemeClr>
                </a:solidFill>
              </a:defRPr>
            </a:lvl6pPr>
            <a:lvl7pPr marL="2734470" indent="0" algn="ctr">
              <a:buNone/>
              <a:defRPr>
                <a:solidFill>
                  <a:schemeClr val="tx1">
                    <a:tint val="75000"/>
                  </a:schemeClr>
                </a:solidFill>
              </a:defRPr>
            </a:lvl7pPr>
            <a:lvl8pPr marL="3190198" indent="0" algn="ctr">
              <a:buNone/>
              <a:defRPr>
                <a:solidFill>
                  <a:schemeClr val="tx1">
                    <a:tint val="75000"/>
                  </a:schemeClr>
                </a:solidFill>
              </a:defRPr>
            </a:lvl8pPr>
            <a:lvl9pPr marL="36459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909010"/>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657670678"/>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394988086"/>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842035492"/>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038969386"/>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3737166611"/>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54" tIns="45583" rIns="91154" bIns="45583">
            <a:normAutofit/>
          </a:bodyPr>
          <a:lstStyle>
            <a:lvl1pPr marL="531751" marR="0" indent="-531751" algn="l" defTabSz="911598"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802" indent="0" algn="ctr">
              <a:buNone/>
              <a:defRPr>
                <a:solidFill>
                  <a:schemeClr val="tx1">
                    <a:tint val="75000"/>
                  </a:schemeClr>
                </a:solidFill>
              </a:defRPr>
            </a:lvl2pPr>
            <a:lvl3pPr marL="911598" indent="0" algn="ctr">
              <a:buNone/>
              <a:defRPr>
                <a:solidFill>
                  <a:schemeClr val="tx1">
                    <a:tint val="75000"/>
                  </a:schemeClr>
                </a:solidFill>
              </a:defRPr>
            </a:lvl3pPr>
            <a:lvl4pPr marL="1367398" indent="0" algn="ctr">
              <a:buNone/>
              <a:defRPr>
                <a:solidFill>
                  <a:schemeClr val="tx1">
                    <a:tint val="75000"/>
                  </a:schemeClr>
                </a:solidFill>
              </a:defRPr>
            </a:lvl4pPr>
            <a:lvl5pPr marL="1823173" indent="0" algn="ctr">
              <a:buNone/>
              <a:defRPr>
                <a:solidFill>
                  <a:schemeClr val="tx1">
                    <a:tint val="75000"/>
                  </a:schemeClr>
                </a:solidFill>
              </a:defRPr>
            </a:lvl5pPr>
            <a:lvl6pPr marL="2278988" indent="0" algn="ctr">
              <a:buNone/>
              <a:defRPr>
                <a:solidFill>
                  <a:schemeClr val="tx1">
                    <a:tint val="75000"/>
                  </a:schemeClr>
                </a:solidFill>
              </a:defRPr>
            </a:lvl6pPr>
            <a:lvl7pPr marL="2734797" indent="0" algn="ctr">
              <a:buNone/>
              <a:defRPr>
                <a:solidFill>
                  <a:schemeClr val="tx1">
                    <a:tint val="75000"/>
                  </a:schemeClr>
                </a:solidFill>
              </a:defRPr>
            </a:lvl7pPr>
            <a:lvl8pPr marL="3190579" indent="0" algn="ctr">
              <a:buNone/>
              <a:defRPr>
                <a:solidFill>
                  <a:schemeClr val="tx1">
                    <a:tint val="75000"/>
                  </a:schemeClr>
                </a:solidFill>
              </a:defRPr>
            </a:lvl8pPr>
            <a:lvl9pPr marL="364635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2574240590"/>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684288143"/>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291908852"/>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54" tIns="45583" rIns="91154" bIns="45583"/>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00703821"/>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6859330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0965891"/>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290314404"/>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54" tIns="45583" rIns="91154" bIns="45583"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54" tIns="45583" rIns="91154" bIns="45583">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54" tIns="45583" rIns="91154" bIns="45583">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54" tIns="45583" rIns="91154" bIns="45583"/>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911957301"/>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4"/>
            <a:ext cx="10198197" cy="788737"/>
          </a:xfrm>
          <a:prstGeom prst="rect">
            <a:avLst/>
          </a:prstGeom>
        </p:spPr>
        <p:txBody>
          <a:bodyPr lIns="91154" tIns="45583" rIns="91154" bIns="45583"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54" tIns="45583" rIns="91154" bIns="45583">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54" tIns="45583" rIns="91154" bIns="45583"/>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259751889"/>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78415860"/>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75301985"/>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58449970"/>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06949096"/>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05396607"/>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15660505"/>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9664571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00168271"/>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1347002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258475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0778604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265344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3" tIns="45578" rIns="91143" bIns="4557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9569546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0"/>
            <a:ext cx="10198197" cy="788737"/>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3" tIns="45578" rIns="91143" bIns="4557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3" tIns="45578" rIns="91143" bIns="4557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118110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3" tIns="45578" rIns="91143" bIns="45578">
            <a:normAutofit/>
          </a:bodyPr>
          <a:lstStyle>
            <a:lvl1pPr marL="531686" marR="0" indent="-531686" algn="l" defTabSz="91148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47" indent="0" algn="ctr">
              <a:buNone/>
              <a:defRPr>
                <a:solidFill>
                  <a:schemeClr val="tx1">
                    <a:tint val="75000"/>
                  </a:schemeClr>
                </a:solidFill>
              </a:defRPr>
            </a:lvl2pPr>
            <a:lvl3pPr marL="911489" indent="0" algn="ctr">
              <a:buNone/>
              <a:defRPr>
                <a:solidFill>
                  <a:schemeClr val="tx1">
                    <a:tint val="75000"/>
                  </a:schemeClr>
                </a:solidFill>
              </a:defRPr>
            </a:lvl3pPr>
            <a:lvl4pPr marL="1367234" indent="0" algn="ctr">
              <a:buNone/>
              <a:defRPr>
                <a:solidFill>
                  <a:schemeClr val="tx1">
                    <a:tint val="75000"/>
                  </a:schemeClr>
                </a:solidFill>
              </a:defRPr>
            </a:lvl4pPr>
            <a:lvl5pPr marL="1822954" indent="0" algn="ctr">
              <a:buNone/>
              <a:defRPr>
                <a:solidFill>
                  <a:schemeClr val="tx1">
                    <a:tint val="75000"/>
                  </a:schemeClr>
                </a:solidFill>
              </a:defRPr>
            </a:lvl5pPr>
            <a:lvl6pPr marL="2278715" indent="0" algn="ctr">
              <a:buNone/>
              <a:defRPr>
                <a:solidFill>
                  <a:schemeClr val="tx1">
                    <a:tint val="75000"/>
                  </a:schemeClr>
                </a:solidFill>
              </a:defRPr>
            </a:lvl6pPr>
            <a:lvl7pPr marL="2734470" indent="0" algn="ctr">
              <a:buNone/>
              <a:defRPr>
                <a:solidFill>
                  <a:schemeClr val="tx1">
                    <a:tint val="75000"/>
                  </a:schemeClr>
                </a:solidFill>
              </a:defRPr>
            </a:lvl7pPr>
            <a:lvl8pPr marL="3190198" indent="0" algn="ctr">
              <a:buNone/>
              <a:defRPr>
                <a:solidFill>
                  <a:schemeClr val="tx1">
                    <a:tint val="75000"/>
                  </a:schemeClr>
                </a:solidFill>
              </a:defRPr>
            </a:lvl8pPr>
            <a:lvl9pPr marL="36459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3634BA02-EB18-41D6-A3BC-3BF18BF94F9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180812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43" tIns="45578" rIns="91143" bIns="45578"/>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4B334E0E-B3E3-4A5F-A422-1FB579838C0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2723482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6645BBFA-2EED-4936-9D31-F5873236B39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7095278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ADF7C0A2-3604-40E8-855E-1438C5914CD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7807677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310BC49F-A3A6-4A3E-887F-2A4C87591A1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930186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D6EEA46-E7C0-4DCE-B730-5B6EF1522059}"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9933622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3" tIns="45578" rIns="91143" bIns="4557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3803E0D6-F219-46BD-9293-A89DC9B21C7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2909552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0"/>
            <a:ext cx="10198197" cy="788737"/>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3" tIns="45578" rIns="91143" bIns="4557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3" tIns="45578" rIns="91143" bIns="4557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6B5130C-7AF2-43E3-B07E-603E1C689BE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163949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3" tIns="45578" rIns="91143" bIns="45578">
            <a:normAutofit/>
          </a:bodyPr>
          <a:lstStyle>
            <a:lvl1pPr marL="531686" marR="0" indent="-531686" algn="l" defTabSz="91148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47" indent="0" algn="ctr">
              <a:buNone/>
              <a:defRPr>
                <a:solidFill>
                  <a:schemeClr val="tx1">
                    <a:tint val="75000"/>
                  </a:schemeClr>
                </a:solidFill>
              </a:defRPr>
            </a:lvl2pPr>
            <a:lvl3pPr marL="911489" indent="0" algn="ctr">
              <a:buNone/>
              <a:defRPr>
                <a:solidFill>
                  <a:schemeClr val="tx1">
                    <a:tint val="75000"/>
                  </a:schemeClr>
                </a:solidFill>
              </a:defRPr>
            </a:lvl3pPr>
            <a:lvl4pPr marL="1367234" indent="0" algn="ctr">
              <a:buNone/>
              <a:defRPr>
                <a:solidFill>
                  <a:schemeClr val="tx1">
                    <a:tint val="75000"/>
                  </a:schemeClr>
                </a:solidFill>
              </a:defRPr>
            </a:lvl4pPr>
            <a:lvl5pPr marL="1822954" indent="0" algn="ctr">
              <a:buNone/>
              <a:defRPr>
                <a:solidFill>
                  <a:schemeClr val="tx1">
                    <a:tint val="75000"/>
                  </a:schemeClr>
                </a:solidFill>
              </a:defRPr>
            </a:lvl5pPr>
            <a:lvl6pPr marL="2278715" indent="0" algn="ctr">
              <a:buNone/>
              <a:defRPr>
                <a:solidFill>
                  <a:schemeClr val="tx1">
                    <a:tint val="75000"/>
                  </a:schemeClr>
                </a:solidFill>
              </a:defRPr>
            </a:lvl6pPr>
            <a:lvl7pPr marL="2734470" indent="0" algn="ctr">
              <a:buNone/>
              <a:defRPr>
                <a:solidFill>
                  <a:schemeClr val="tx1">
                    <a:tint val="75000"/>
                  </a:schemeClr>
                </a:solidFill>
              </a:defRPr>
            </a:lvl7pPr>
            <a:lvl8pPr marL="3190198" indent="0" algn="ctr">
              <a:buNone/>
              <a:defRPr>
                <a:solidFill>
                  <a:schemeClr val="tx1">
                    <a:tint val="75000"/>
                  </a:schemeClr>
                </a:solidFill>
              </a:defRPr>
            </a:lvl8pPr>
            <a:lvl9pPr marL="36459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72734078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060844457"/>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136469960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3" tIns="45578" rIns="91143" bIns="45578">
            <a:normAutofit/>
          </a:bodyPr>
          <a:lstStyle>
            <a:lvl1pPr marL="531686" marR="0" indent="-531686" algn="l" defTabSz="911489"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47" indent="0" algn="ctr">
              <a:buNone/>
              <a:defRPr>
                <a:solidFill>
                  <a:schemeClr val="tx1">
                    <a:tint val="75000"/>
                  </a:schemeClr>
                </a:solidFill>
              </a:defRPr>
            </a:lvl2pPr>
            <a:lvl3pPr marL="911489" indent="0" algn="ctr">
              <a:buNone/>
              <a:defRPr>
                <a:solidFill>
                  <a:schemeClr val="tx1">
                    <a:tint val="75000"/>
                  </a:schemeClr>
                </a:solidFill>
              </a:defRPr>
            </a:lvl3pPr>
            <a:lvl4pPr marL="1367234" indent="0" algn="ctr">
              <a:buNone/>
              <a:defRPr>
                <a:solidFill>
                  <a:schemeClr val="tx1">
                    <a:tint val="75000"/>
                  </a:schemeClr>
                </a:solidFill>
              </a:defRPr>
            </a:lvl4pPr>
            <a:lvl5pPr marL="1822954" indent="0" algn="ctr">
              <a:buNone/>
              <a:defRPr>
                <a:solidFill>
                  <a:schemeClr val="tx1">
                    <a:tint val="75000"/>
                  </a:schemeClr>
                </a:solidFill>
              </a:defRPr>
            </a:lvl5pPr>
            <a:lvl6pPr marL="2278715" indent="0" algn="ctr">
              <a:buNone/>
              <a:defRPr>
                <a:solidFill>
                  <a:schemeClr val="tx1">
                    <a:tint val="75000"/>
                  </a:schemeClr>
                </a:solidFill>
              </a:defRPr>
            </a:lvl6pPr>
            <a:lvl7pPr marL="2734470" indent="0" algn="ctr">
              <a:buNone/>
              <a:defRPr>
                <a:solidFill>
                  <a:schemeClr val="tx1">
                    <a:tint val="75000"/>
                  </a:schemeClr>
                </a:solidFill>
              </a:defRPr>
            </a:lvl7pPr>
            <a:lvl8pPr marL="3190198" indent="0" algn="ctr">
              <a:buNone/>
              <a:defRPr>
                <a:solidFill>
                  <a:schemeClr val="tx1">
                    <a:tint val="75000"/>
                  </a:schemeClr>
                </a:solidFill>
              </a:defRPr>
            </a:lvl8pPr>
            <a:lvl9pPr marL="364591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66217550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34128185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73729092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71271128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3" tIns="45578" rIns="91143" bIns="4557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35798970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50"/>
            <a:ext cx="10198197" cy="788737"/>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3" tIns="45578" rIns="91143" bIns="45578">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3" tIns="45578" rIns="91143" bIns="45578"/>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07270605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5"/>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33" name="Google Shape;33;p5"/>
          <p:cNvSpPr txBox="1">
            <a:spLocks noGrp="1"/>
          </p:cNvSpPr>
          <p:nvPr>
            <p:ph type="subTitle" idx="1"/>
          </p:nvPr>
        </p:nvSpPr>
        <p:spPr>
          <a:xfrm>
            <a:off x="660338" y="1978296"/>
            <a:ext cx="10769700" cy="3448055"/>
          </a:xfrm>
          <a:prstGeom prst="rect">
            <a:avLst/>
          </a:prstGeom>
          <a:noFill/>
          <a:ln>
            <a:noFill/>
          </a:ln>
        </p:spPr>
        <p:txBody>
          <a:bodyPr spcFirstLastPara="1" wrap="square" lIns="91128" tIns="45556" rIns="91128" bIns="45556" anchor="t" anchorCtr="0"/>
          <a:lstStyle>
            <a:lvl1pPr marR="0" lvl="0" algn="l" rtl="0">
              <a:lnSpc>
                <a:spcPct val="150000"/>
              </a:lnSpc>
              <a:spcBef>
                <a:spcPts val="360"/>
              </a:spcBef>
              <a:spcAft>
                <a:spcPts val="0"/>
              </a:spcAft>
              <a:buClr>
                <a:schemeClr val="dk1"/>
              </a:buClr>
              <a:buSzPts val="4500"/>
              <a:buFont typeface="Arial"/>
              <a:buChar char="•"/>
              <a:defRPr sz="1800" b="1" i="0" u="none" strike="noStrike" cap="none">
                <a:solidFill>
                  <a:schemeClr val="dk1"/>
                </a:solidFill>
                <a:latin typeface="Arial"/>
                <a:ea typeface="Arial"/>
                <a:cs typeface="Arial"/>
                <a:sym typeface="Arial"/>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R="0" lvl="2" algn="ctr" rtl="0">
              <a:spcBef>
                <a:spcPts val="479"/>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R="0" lvl="3"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4pPr>
            <a:lvl5pPr marR="0" lvl="4"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100" b="0" i="0" u="none" strike="noStrike" cap="none">
                <a:solidFill>
                  <a:srgbClr val="888888"/>
                </a:solidFill>
                <a:latin typeface="Arial"/>
                <a:ea typeface="Arial"/>
                <a:cs typeface="Arial"/>
                <a:sym typeface="Arial"/>
              </a:defRPr>
            </a:lvl9pPr>
          </a:lstStyle>
          <a:p>
            <a:endParaRPr/>
          </a:p>
        </p:txBody>
      </p:sp>
      <p:sp>
        <p:nvSpPr>
          <p:cNvPr id="34" name="Google Shape;34;p5"/>
          <p:cNvSpPr txBox="1">
            <a:spLocks noGrp="1"/>
          </p:cNvSpPr>
          <p:nvPr>
            <p:ph type="title"/>
          </p:nvPr>
        </p:nvSpPr>
        <p:spPr>
          <a:xfrm>
            <a:off x="226477" y="1571612"/>
            <a:ext cx="11203563" cy="504000"/>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35" name="Google Shape;35;p5"/>
          <p:cNvSpPr txBox="1">
            <a:spLocks noGrp="1"/>
          </p:cNvSpPr>
          <p:nvPr>
            <p:ph type="body" idx="2"/>
          </p:nvPr>
        </p:nvSpPr>
        <p:spPr>
          <a:xfrm>
            <a:off x="660339" y="5429267"/>
            <a:ext cx="10198196" cy="1288804"/>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36" name="Google Shape;36;p5"/>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21831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7"/>
        <p:cNvGrpSpPr/>
        <p:nvPr/>
      </p:nvGrpSpPr>
      <p:grpSpPr>
        <a:xfrm>
          <a:off x="0" y="0"/>
          <a:ext cx="0" cy="0"/>
          <a:chOff x="0" y="0"/>
          <a:chExt cx="0" cy="0"/>
        </a:xfrm>
      </p:grpSpPr>
      <p:sp>
        <p:nvSpPr>
          <p:cNvPr id="38" name="Google Shape;38;p6"/>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39" name="Google Shape;39;p6"/>
          <p:cNvSpPr txBox="1">
            <a:spLocks noGrp="1"/>
          </p:cNvSpPr>
          <p:nvPr>
            <p:ph type="title"/>
          </p:nvPr>
        </p:nvSpPr>
        <p:spPr>
          <a:xfrm>
            <a:off x="226477" y="1571612"/>
            <a:ext cx="11203563" cy="504000"/>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0" name="Google Shape;40;p6"/>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12699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1"/>
        <p:cNvGrpSpPr/>
        <p:nvPr/>
      </p:nvGrpSpPr>
      <p:grpSpPr>
        <a:xfrm>
          <a:off x="0" y="0"/>
          <a:ext cx="0" cy="0"/>
          <a:chOff x="0" y="0"/>
          <a:chExt cx="0" cy="0"/>
        </a:xfrm>
      </p:grpSpPr>
      <p:sp>
        <p:nvSpPr>
          <p:cNvPr id="42" name="Google Shape;42;p7"/>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966202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Object">
  <p:cSld name="Title and Object">
    <p:spTree>
      <p:nvGrpSpPr>
        <p:cNvPr id="1" name="Shape 43"/>
        <p:cNvGrpSpPr/>
        <p:nvPr/>
      </p:nvGrpSpPr>
      <p:grpSpPr>
        <a:xfrm>
          <a:off x="0" y="0"/>
          <a:ext cx="0" cy="0"/>
          <a:chOff x="0" y="0"/>
          <a:chExt cx="0" cy="0"/>
        </a:xfrm>
      </p:grpSpPr>
      <p:sp>
        <p:nvSpPr>
          <p:cNvPr id="44" name="Google Shape;44;p8"/>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45" name="Google Shape;45;p8"/>
          <p:cNvSpPr txBox="1">
            <a:spLocks noGrp="1"/>
          </p:cNvSpPr>
          <p:nvPr>
            <p:ph type="title"/>
          </p:nvPr>
        </p:nvSpPr>
        <p:spPr>
          <a:xfrm>
            <a:off x="226477" y="1571612"/>
            <a:ext cx="11203563" cy="504000"/>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6" name="Google Shape;46;p8"/>
          <p:cNvSpPr txBox="1">
            <a:spLocks noGrp="1"/>
          </p:cNvSpPr>
          <p:nvPr>
            <p:ph type="body" idx="1"/>
          </p:nvPr>
        </p:nvSpPr>
        <p:spPr>
          <a:xfrm>
            <a:off x="660338" y="1978289"/>
            <a:ext cx="10769700" cy="3448056"/>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47" name="Google Shape;47;p8"/>
          <p:cNvSpPr txBox="1">
            <a:spLocks noGrp="1"/>
          </p:cNvSpPr>
          <p:nvPr>
            <p:ph type="body" idx="2"/>
          </p:nvPr>
        </p:nvSpPr>
        <p:spPr>
          <a:xfrm>
            <a:off x="660339" y="5429267"/>
            <a:ext cx="10198196" cy="1288804"/>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48" name="Google Shape;48;p8"/>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95453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9"/>
        <p:cNvGrpSpPr/>
        <p:nvPr/>
      </p:nvGrpSpPr>
      <p:grpSpPr>
        <a:xfrm>
          <a:off x="0" y="0"/>
          <a:ext cx="0" cy="0"/>
          <a:chOff x="0" y="0"/>
          <a:chExt cx="0" cy="0"/>
        </a:xfrm>
      </p:grpSpPr>
      <p:sp>
        <p:nvSpPr>
          <p:cNvPr id="50" name="Google Shape;50;p9"/>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51" name="Google Shape;51;p9"/>
          <p:cNvSpPr txBox="1">
            <a:spLocks noGrp="1"/>
          </p:cNvSpPr>
          <p:nvPr>
            <p:ph type="title"/>
          </p:nvPr>
        </p:nvSpPr>
        <p:spPr>
          <a:xfrm>
            <a:off x="226477" y="1571612"/>
            <a:ext cx="11203563" cy="504000"/>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52" name="Google Shape;52;p9"/>
          <p:cNvSpPr txBox="1">
            <a:spLocks noGrp="1"/>
          </p:cNvSpPr>
          <p:nvPr>
            <p:ph type="body" idx="1"/>
          </p:nvPr>
        </p:nvSpPr>
        <p:spPr>
          <a:xfrm>
            <a:off x="660335" y="1978289"/>
            <a:ext cx="5280000" cy="3448056"/>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53" name="Google Shape;53;p9"/>
          <p:cNvSpPr txBox="1">
            <a:spLocks noGrp="1"/>
          </p:cNvSpPr>
          <p:nvPr>
            <p:ph type="body" idx="2"/>
          </p:nvPr>
        </p:nvSpPr>
        <p:spPr>
          <a:xfrm>
            <a:off x="6150037" y="1978289"/>
            <a:ext cx="5280000" cy="3448056"/>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54" name="Google Shape;54;p9"/>
          <p:cNvSpPr txBox="1">
            <a:spLocks noGrp="1"/>
          </p:cNvSpPr>
          <p:nvPr>
            <p:ph type="body" idx="3"/>
          </p:nvPr>
        </p:nvSpPr>
        <p:spPr>
          <a:xfrm>
            <a:off x="660339" y="5429267"/>
            <a:ext cx="10198196" cy="1288804"/>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55" name="Google Shape;55;p9"/>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7254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252711956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6"/>
        <p:cNvGrpSpPr/>
        <p:nvPr/>
      </p:nvGrpSpPr>
      <p:grpSpPr>
        <a:xfrm>
          <a:off x="0" y="0"/>
          <a:ext cx="0" cy="0"/>
          <a:chOff x="0" y="0"/>
          <a:chExt cx="0" cy="0"/>
        </a:xfrm>
      </p:grpSpPr>
      <p:sp>
        <p:nvSpPr>
          <p:cNvPr id="57" name="Google Shape;57;p10"/>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58" name="Google Shape;58;p10"/>
          <p:cNvSpPr txBox="1">
            <a:spLocks noGrp="1"/>
          </p:cNvSpPr>
          <p:nvPr>
            <p:ph type="title"/>
          </p:nvPr>
        </p:nvSpPr>
        <p:spPr>
          <a:xfrm>
            <a:off x="226477" y="1571612"/>
            <a:ext cx="11203563" cy="504000"/>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59" name="Google Shape;59;p10"/>
          <p:cNvSpPr txBox="1">
            <a:spLocks noGrp="1"/>
          </p:cNvSpPr>
          <p:nvPr>
            <p:ph type="body" idx="1"/>
          </p:nvPr>
        </p:nvSpPr>
        <p:spPr>
          <a:xfrm>
            <a:off x="660335" y="2500313"/>
            <a:ext cx="5280000" cy="2926039"/>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0" name="Google Shape;60;p10"/>
          <p:cNvSpPr txBox="1">
            <a:spLocks noGrp="1"/>
          </p:cNvSpPr>
          <p:nvPr>
            <p:ph type="body" idx="2"/>
          </p:nvPr>
        </p:nvSpPr>
        <p:spPr>
          <a:xfrm>
            <a:off x="660335" y="1978289"/>
            <a:ext cx="5280000" cy="522000"/>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234" marR="0" lvl="2"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954" marR="0" lvl="3"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715" marR="0" lvl="4"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1" name="Google Shape;61;p10"/>
          <p:cNvSpPr txBox="1">
            <a:spLocks noGrp="1"/>
          </p:cNvSpPr>
          <p:nvPr>
            <p:ph type="body" idx="3"/>
          </p:nvPr>
        </p:nvSpPr>
        <p:spPr>
          <a:xfrm>
            <a:off x="6150037" y="2500313"/>
            <a:ext cx="5280000" cy="2926039"/>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2" name="Google Shape;62;p10"/>
          <p:cNvSpPr txBox="1">
            <a:spLocks noGrp="1"/>
          </p:cNvSpPr>
          <p:nvPr>
            <p:ph type="body" idx="4"/>
          </p:nvPr>
        </p:nvSpPr>
        <p:spPr>
          <a:xfrm>
            <a:off x="6150037" y="1978289"/>
            <a:ext cx="5280000" cy="522000"/>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234" marR="0" lvl="2"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954" marR="0" lvl="3"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715" marR="0" lvl="4"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body" idx="5"/>
          </p:nvPr>
        </p:nvSpPr>
        <p:spPr>
          <a:xfrm>
            <a:off x="660339" y="5429267"/>
            <a:ext cx="10198196" cy="1288804"/>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4" name="Google Shape;64;p10"/>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538533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5"/>
        <p:cNvGrpSpPr/>
        <p:nvPr/>
      </p:nvGrpSpPr>
      <p:grpSpPr>
        <a:xfrm>
          <a:off x="0" y="0"/>
          <a:ext cx="0" cy="0"/>
          <a:chOff x="0" y="0"/>
          <a:chExt cx="0" cy="0"/>
        </a:xfrm>
      </p:grpSpPr>
      <p:sp>
        <p:nvSpPr>
          <p:cNvPr id="66" name="Google Shape;66;p11"/>
          <p:cNvSpPr/>
          <p:nvPr/>
        </p:nvSpPr>
        <p:spPr>
          <a:xfrm>
            <a:off x="0" y="1628777"/>
            <a:ext cx="239184" cy="649288"/>
          </a:xfrm>
          <a:prstGeom prst="rect">
            <a:avLst/>
          </a:prstGeom>
          <a:solidFill>
            <a:srgbClr val="C1001F"/>
          </a:solidFill>
          <a:ln>
            <a:noFill/>
          </a:ln>
        </p:spPr>
        <p:txBody>
          <a:bodyPr spcFirstLastPara="1" wrap="square" lIns="91128" tIns="45556" rIns="91128" bIns="45556" anchor="ctr" anchorCtr="0">
            <a:noAutofit/>
          </a:bodyPr>
          <a:lstStyle/>
          <a:p>
            <a:pPr marL="0" marR="0" lvl="0" indent="0" algn="ctr" rtl="0">
              <a:spcBef>
                <a:spcPts val="0"/>
              </a:spcBef>
              <a:spcAft>
                <a:spcPts val="0"/>
              </a:spcAft>
              <a:buNone/>
            </a:pPr>
            <a:r>
              <a:rPr lang="en-US" sz="2800">
                <a:solidFill>
                  <a:schemeClr val="lt1"/>
                </a:solidFill>
                <a:latin typeface="Arial"/>
                <a:ea typeface="Arial"/>
                <a:cs typeface="Arial"/>
                <a:sym typeface="Arial"/>
              </a:rPr>
              <a:t> </a:t>
            </a:r>
            <a:endParaRPr sz="2800">
              <a:solidFill>
                <a:schemeClr val="lt1"/>
              </a:solidFill>
              <a:latin typeface="Arial"/>
              <a:ea typeface="Arial"/>
              <a:cs typeface="Arial"/>
              <a:sym typeface="Arial"/>
            </a:endParaRPr>
          </a:p>
        </p:txBody>
      </p:sp>
      <p:sp>
        <p:nvSpPr>
          <p:cNvPr id="67" name="Google Shape;67;p11"/>
          <p:cNvSpPr txBox="1">
            <a:spLocks noGrp="1"/>
          </p:cNvSpPr>
          <p:nvPr>
            <p:ph type="title"/>
          </p:nvPr>
        </p:nvSpPr>
        <p:spPr>
          <a:xfrm>
            <a:off x="226476" y="1571612"/>
            <a:ext cx="4440765" cy="1214446"/>
          </a:xfrm>
          <a:prstGeom prst="rect">
            <a:avLst/>
          </a:prstGeom>
          <a:noFill/>
          <a:ln>
            <a:noFill/>
          </a:ln>
        </p:spPr>
        <p:txBody>
          <a:bodyPr spcFirstLastPara="1" wrap="square" lIns="91128" tIns="45556" rIns="91128" bIns="45556" anchor="t" anchorCtr="0"/>
          <a:lstStyle>
            <a:lvl1pPr marR="0" lvl="0" algn="l" rtl="0">
              <a:spcBef>
                <a:spcPts val="0"/>
              </a:spcBef>
              <a:spcAft>
                <a:spcPts val="0"/>
              </a:spcAft>
              <a:buSzPts val="1400"/>
              <a:buNone/>
              <a:defRPr sz="2400" b="1" i="0" u="none" strike="noStrike" cap="none">
                <a:solidFill>
                  <a:srgbClr val="C0000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68" name="Google Shape;68;p11"/>
          <p:cNvSpPr txBox="1">
            <a:spLocks noGrp="1"/>
          </p:cNvSpPr>
          <p:nvPr>
            <p:ph type="body" idx="1"/>
          </p:nvPr>
        </p:nvSpPr>
        <p:spPr>
          <a:xfrm>
            <a:off x="4857741" y="1571613"/>
            <a:ext cx="6572296" cy="3854734"/>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2pPr>
            <a:lvl3pPr marL="1367234" marR="0" lvl="2"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2954" marR="0" lvl="3"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4pPr>
            <a:lvl5pPr marL="2278715" marR="0" lvl="4"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69" name="Google Shape;69;p11"/>
          <p:cNvSpPr txBox="1">
            <a:spLocks noGrp="1"/>
          </p:cNvSpPr>
          <p:nvPr>
            <p:ph type="body" idx="2"/>
          </p:nvPr>
        </p:nvSpPr>
        <p:spPr>
          <a:xfrm>
            <a:off x="660339" y="2857496"/>
            <a:ext cx="4006905" cy="2571768"/>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1489" marR="0" lvl="1"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234" marR="0" lvl="2"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954" marR="0" lvl="3"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715" marR="0" lvl="4"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70" name="Google Shape;70;p11"/>
          <p:cNvSpPr txBox="1">
            <a:spLocks noGrp="1"/>
          </p:cNvSpPr>
          <p:nvPr>
            <p:ph type="body" idx="3"/>
          </p:nvPr>
        </p:nvSpPr>
        <p:spPr>
          <a:xfrm>
            <a:off x="660339" y="5429267"/>
            <a:ext cx="10198196" cy="1288804"/>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71" name="Google Shape;71;p11"/>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14271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2"/>
        <p:cNvGrpSpPr/>
        <p:nvPr/>
      </p:nvGrpSpPr>
      <p:grpSpPr>
        <a:xfrm>
          <a:off x="0" y="0"/>
          <a:ext cx="0" cy="0"/>
          <a:chOff x="0" y="0"/>
          <a:chExt cx="0" cy="0"/>
        </a:xfrm>
      </p:grpSpPr>
      <p:sp>
        <p:nvSpPr>
          <p:cNvPr id="73" name="Google Shape;73;p12"/>
          <p:cNvSpPr txBox="1">
            <a:spLocks noGrp="1"/>
          </p:cNvSpPr>
          <p:nvPr>
            <p:ph type="body" idx="1"/>
          </p:nvPr>
        </p:nvSpPr>
        <p:spPr>
          <a:xfrm>
            <a:off x="660339" y="5929450"/>
            <a:ext cx="10198197" cy="788737"/>
          </a:xfrm>
          <a:prstGeom prst="rect">
            <a:avLst/>
          </a:prstGeom>
          <a:noFill/>
          <a:ln>
            <a:noFill/>
          </a:ln>
        </p:spPr>
        <p:txBody>
          <a:bodyPr spcFirstLastPara="1" wrap="square" lIns="91128" tIns="45556" rIns="91128" bIns="45556" anchor="b" anchorCtr="0"/>
          <a:lstStyle>
            <a:lvl1pPr marL="455747" marR="0" lvl="0" indent="-227882" algn="l" rtl="0">
              <a:spcBef>
                <a:spcPts val="179"/>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1489" marR="0" lvl="1"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2pPr>
            <a:lvl3pPr marL="1367234" marR="0" lvl="2"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3pPr>
            <a:lvl4pPr marL="1822954" marR="0" lvl="3"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4pPr>
            <a:lvl5pPr marL="2278715" marR="0" lvl="4" indent="-272192" algn="l" rtl="0">
              <a:spcBef>
                <a:spcPts val="140"/>
              </a:spcBef>
              <a:spcAft>
                <a:spcPts val="0"/>
              </a:spcAft>
              <a:buClr>
                <a:schemeClr val="dk1"/>
              </a:buClr>
              <a:buSzPts val="700"/>
              <a:buFont typeface="Arial"/>
              <a:buChar char="»"/>
              <a:defRPr sz="6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74" name="Google Shape;74;p12"/>
          <p:cNvSpPr txBox="1">
            <a:spLocks noGrp="1"/>
          </p:cNvSpPr>
          <p:nvPr>
            <p:ph type="body" idx="2"/>
          </p:nvPr>
        </p:nvSpPr>
        <p:spPr>
          <a:xfrm>
            <a:off x="660338" y="1571615"/>
            <a:ext cx="10769700" cy="4000528"/>
          </a:xfrm>
          <a:prstGeom prst="rect">
            <a:avLst/>
          </a:prstGeom>
          <a:noFill/>
          <a:ln>
            <a:noFill/>
          </a:ln>
        </p:spPr>
        <p:txBody>
          <a:bodyPr spcFirstLastPara="1" wrap="square" lIns="91128" tIns="45556" rIns="91128" bIns="45556" anchor="t" anchorCtr="0"/>
          <a:lstStyle>
            <a:lvl1pPr marL="455747" marR="0" lvl="0" indent="-227882"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2pPr>
            <a:lvl3pPr marL="1367234" marR="0" lvl="2"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3pPr>
            <a:lvl4pPr marL="1822954" marR="0" lvl="3"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4pPr>
            <a:lvl5pPr marL="2278715" marR="0" lvl="4" indent="-341807" algn="l" rtl="0">
              <a:spcBef>
                <a:spcPts val="360"/>
              </a:spcBef>
              <a:spcAft>
                <a:spcPts val="0"/>
              </a:spcAft>
              <a:buClr>
                <a:schemeClr val="dk1"/>
              </a:buClr>
              <a:buSzPts val="1800"/>
              <a:buFont typeface="Arial"/>
              <a:buChar char="»"/>
              <a:defRPr sz="1800" b="1"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75" name="Google Shape;75;p12"/>
          <p:cNvSpPr txBox="1">
            <a:spLocks noGrp="1"/>
          </p:cNvSpPr>
          <p:nvPr>
            <p:ph type="body" idx="3"/>
          </p:nvPr>
        </p:nvSpPr>
        <p:spPr>
          <a:xfrm>
            <a:off x="660333" y="5572140"/>
            <a:ext cx="10769704" cy="357190"/>
          </a:xfrm>
          <a:prstGeom prst="rect">
            <a:avLst/>
          </a:prstGeom>
          <a:noFill/>
          <a:ln>
            <a:noFill/>
          </a:ln>
        </p:spPr>
        <p:txBody>
          <a:bodyPr spcFirstLastPara="1" wrap="square" lIns="91128" tIns="45556" rIns="91128" bIns="45556" anchor="t" anchorCtr="0"/>
          <a:lstStyle>
            <a:lvl1pPr marL="455747" marR="0" lvl="0" indent="-227882" algn="ctr"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1pPr>
            <a:lvl2pPr marL="911489" marR="0" lvl="1"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67234" marR="0" lvl="2"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2954" marR="0" lvl="3"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78715" marR="0" lvl="4" indent="-341807"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34470" marR="0" lvl="5"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6pPr>
            <a:lvl7pPr marL="3190198" marR="0" lvl="6"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7pPr>
            <a:lvl8pPr marL="3645916" marR="0" lvl="7"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8pPr>
            <a:lvl9pPr marL="4101663" marR="0" lvl="8" indent="-354472" algn="l" rtl="0">
              <a:spcBef>
                <a:spcPts val="400"/>
              </a:spcBef>
              <a:spcAft>
                <a:spcPts val="0"/>
              </a:spcAft>
              <a:buClr>
                <a:schemeClr val="dk1"/>
              </a:buClr>
              <a:buSzPts val="20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76" name="Google Shape;76;p12"/>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51686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89" tIns="58436" rIns="116889" bIns="58436">
            <a:normAutofit/>
          </a:bodyPr>
          <a:lstStyle>
            <a:lvl1pPr marL="681802" marR="0" indent="-681802" algn="l" defTabSz="116880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13" indent="0" algn="ctr">
              <a:buNone/>
              <a:defRPr>
                <a:solidFill>
                  <a:schemeClr val="tx1">
                    <a:tint val="75000"/>
                  </a:schemeClr>
                </a:solidFill>
              </a:defRPr>
            </a:lvl2pPr>
            <a:lvl3pPr marL="1168805" indent="0" algn="ctr">
              <a:buNone/>
              <a:defRPr>
                <a:solidFill>
                  <a:schemeClr val="tx1">
                    <a:tint val="75000"/>
                  </a:schemeClr>
                </a:solidFill>
              </a:defRPr>
            </a:lvl3pPr>
            <a:lvl4pPr marL="1753177" indent="0" algn="ctr">
              <a:buNone/>
              <a:defRPr>
                <a:solidFill>
                  <a:schemeClr val="tx1">
                    <a:tint val="75000"/>
                  </a:schemeClr>
                </a:solidFill>
              </a:defRPr>
            </a:lvl4pPr>
            <a:lvl5pPr marL="2337595" indent="0" algn="ctr">
              <a:buNone/>
              <a:defRPr>
                <a:solidFill>
                  <a:schemeClr val="tx1">
                    <a:tint val="75000"/>
                  </a:schemeClr>
                </a:solidFill>
              </a:defRPr>
            </a:lvl5pPr>
            <a:lvl6pPr marL="2921992" indent="0" algn="ctr">
              <a:buNone/>
              <a:defRPr>
                <a:solidFill>
                  <a:schemeClr val="tx1">
                    <a:tint val="75000"/>
                  </a:schemeClr>
                </a:solidFill>
              </a:defRPr>
            </a:lvl6pPr>
            <a:lvl7pPr marL="3506353" indent="0" algn="ctr">
              <a:buNone/>
              <a:defRPr>
                <a:solidFill>
                  <a:schemeClr val="tx1">
                    <a:tint val="75000"/>
                  </a:schemeClr>
                </a:solidFill>
              </a:defRPr>
            </a:lvl7pPr>
            <a:lvl8pPr marL="4090789" indent="0" algn="ctr">
              <a:buNone/>
              <a:defRPr>
                <a:solidFill>
                  <a:schemeClr val="tx1">
                    <a:tint val="75000"/>
                  </a:schemeClr>
                </a:solidFill>
              </a:defRPr>
            </a:lvl8pPr>
            <a:lvl9pPr marL="467518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32545687"/>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716763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005208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89" tIns="58436" rIns="116889" bIns="5843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89" tIns="58436" rIns="116889" bIns="5843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89792313"/>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5389333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316207970"/>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9" tIns="58436" rIns="116889" bIns="58436" anchor="ctr"/>
          <a:lstStyle/>
          <a:p>
            <a:pPr algn="ctr" defTabSz="116880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89" tIns="58436" rIns="116889" bIns="5843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89" tIns="58436" rIns="116889" bIns="5843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89" tIns="58436" rIns="116889" bIns="5843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713737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9965999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42"/>
            <a:ext cx="10198197" cy="788737"/>
          </a:xfrm>
          <a:prstGeom prst="rect">
            <a:avLst/>
          </a:prstGeom>
        </p:spPr>
        <p:txBody>
          <a:bodyPr lIns="116889" tIns="58436" rIns="116889" bIns="5843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89" tIns="58436" rIns="116889" bIns="5843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89" tIns="58436" rIns="116889" bIns="5843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16908380"/>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5" tIns="58455" rIns="116925" bIns="58455">
            <a:normAutofit/>
          </a:bodyPr>
          <a:lstStyle>
            <a:lvl1pPr marL="682020" marR="0" indent="-682020" algn="l" defTabSz="116917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97" indent="0" algn="ctr">
              <a:buNone/>
              <a:defRPr>
                <a:solidFill>
                  <a:schemeClr val="tx1">
                    <a:tint val="75000"/>
                  </a:schemeClr>
                </a:solidFill>
              </a:defRPr>
            </a:lvl2pPr>
            <a:lvl3pPr marL="1169175" indent="0" algn="ctr">
              <a:buNone/>
              <a:defRPr>
                <a:solidFill>
                  <a:schemeClr val="tx1">
                    <a:tint val="75000"/>
                  </a:schemeClr>
                </a:solidFill>
              </a:defRPr>
            </a:lvl3pPr>
            <a:lvl4pPr marL="1753741" indent="0" algn="ctr">
              <a:buNone/>
              <a:defRPr>
                <a:solidFill>
                  <a:schemeClr val="tx1">
                    <a:tint val="75000"/>
                  </a:schemeClr>
                </a:solidFill>
              </a:defRPr>
            </a:lvl4pPr>
            <a:lvl5pPr marL="2338344" indent="0" algn="ctr">
              <a:buNone/>
              <a:defRPr>
                <a:solidFill>
                  <a:schemeClr val="tx1">
                    <a:tint val="75000"/>
                  </a:schemeClr>
                </a:solidFill>
              </a:defRPr>
            </a:lvl5pPr>
            <a:lvl6pPr marL="2922925" indent="0" algn="ctr">
              <a:buNone/>
              <a:defRPr>
                <a:solidFill>
                  <a:schemeClr val="tx1">
                    <a:tint val="75000"/>
                  </a:schemeClr>
                </a:solidFill>
              </a:defRPr>
            </a:lvl6pPr>
            <a:lvl7pPr marL="3507480" indent="0" algn="ctr">
              <a:buNone/>
              <a:defRPr>
                <a:solidFill>
                  <a:schemeClr val="tx1">
                    <a:tint val="75000"/>
                  </a:schemeClr>
                </a:solidFill>
              </a:defRPr>
            </a:lvl7pPr>
            <a:lvl8pPr marL="4092098" indent="0" algn="ctr">
              <a:buNone/>
              <a:defRPr>
                <a:solidFill>
                  <a:schemeClr val="tx1">
                    <a:tint val="75000"/>
                  </a:schemeClr>
                </a:solidFill>
              </a:defRPr>
            </a:lvl8pPr>
            <a:lvl9pPr marL="46766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640171600"/>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7163768"/>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6155329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700776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919079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84264024"/>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5" tIns="58455" rIns="116925" bIns="5845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39842488"/>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33"/>
            <a:ext cx="10198197" cy="788737"/>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5" tIns="58455" rIns="116925" bIns="5845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5" tIns="58455" rIns="116925" bIns="5845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48393523"/>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66" tIns="58477" rIns="116966" bIns="58477">
            <a:normAutofit/>
          </a:bodyPr>
          <a:lstStyle>
            <a:lvl1pPr marL="682266" marR="0" indent="-682266" algn="l" defTabSz="116959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806" indent="0" algn="ctr">
              <a:buNone/>
              <a:defRPr>
                <a:solidFill>
                  <a:schemeClr val="tx1">
                    <a:tint val="75000"/>
                  </a:schemeClr>
                </a:solidFill>
              </a:defRPr>
            </a:lvl2pPr>
            <a:lvl3pPr marL="1169593" indent="0" algn="ctr">
              <a:buNone/>
              <a:defRPr>
                <a:solidFill>
                  <a:schemeClr val="tx1">
                    <a:tint val="75000"/>
                  </a:schemeClr>
                </a:solidFill>
              </a:defRPr>
            </a:lvl3pPr>
            <a:lvl4pPr marL="1754375" indent="0" algn="ctr">
              <a:buNone/>
              <a:defRPr>
                <a:solidFill>
                  <a:schemeClr val="tx1">
                    <a:tint val="75000"/>
                  </a:schemeClr>
                </a:solidFill>
              </a:defRPr>
            </a:lvl4pPr>
            <a:lvl5pPr marL="2339186" indent="0" algn="ctr">
              <a:buNone/>
              <a:defRPr>
                <a:solidFill>
                  <a:schemeClr val="tx1">
                    <a:tint val="75000"/>
                  </a:schemeClr>
                </a:solidFill>
              </a:defRPr>
            </a:lvl5pPr>
            <a:lvl6pPr marL="2923975" indent="0" algn="ctr">
              <a:buNone/>
              <a:defRPr>
                <a:solidFill>
                  <a:schemeClr val="tx1">
                    <a:tint val="75000"/>
                  </a:schemeClr>
                </a:solidFill>
              </a:defRPr>
            </a:lvl6pPr>
            <a:lvl7pPr marL="3508748" indent="0" algn="ctr">
              <a:buNone/>
              <a:defRPr>
                <a:solidFill>
                  <a:schemeClr val="tx1">
                    <a:tint val="75000"/>
                  </a:schemeClr>
                </a:solidFill>
              </a:defRPr>
            </a:lvl7pPr>
            <a:lvl8pPr marL="4093571" indent="0" algn="ctr">
              <a:buNone/>
              <a:defRPr>
                <a:solidFill>
                  <a:schemeClr val="tx1">
                    <a:tint val="75000"/>
                  </a:schemeClr>
                </a:solidFill>
              </a:defRPr>
            </a:lvl8pPr>
            <a:lvl9pPr marL="467836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1555854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3" tIns="45578" rIns="91143" bIns="45578"/>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4198549860"/>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2217416"/>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35568388"/>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66" tIns="58477" rIns="116966" bIns="584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66" tIns="58477" rIns="116966" bIns="58477"/>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55101229"/>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76288196"/>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178920026"/>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66" tIns="58477" rIns="116966" bIns="58477" anchor="ctr"/>
          <a:lstStyle/>
          <a:p>
            <a:pPr algn="ctr" defTabSz="116959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66" tIns="58477" rIns="116966" bIns="58477">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66" tIns="58477" rIns="116966" bIns="58477">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66" tIns="58477" rIns="116966" bIns="58477"/>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32332042"/>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2"/>
            <a:ext cx="10198197" cy="788737"/>
          </a:xfrm>
          <a:prstGeom prst="rect">
            <a:avLst/>
          </a:prstGeom>
        </p:spPr>
        <p:txBody>
          <a:bodyPr lIns="116966" tIns="58477" rIns="116966" bIns="58477"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66" tIns="58477" rIns="116966" bIns="58477">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66" tIns="58477" rIns="116966" bIns="58477"/>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81814709"/>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07" tIns="58498" rIns="117007" bIns="58498">
            <a:normAutofit/>
          </a:bodyPr>
          <a:lstStyle>
            <a:lvl1pPr marL="682511" marR="0" indent="-682511" algn="l" defTabSz="117001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015" indent="0" algn="ctr">
              <a:buNone/>
              <a:defRPr>
                <a:solidFill>
                  <a:schemeClr val="tx1">
                    <a:tint val="75000"/>
                  </a:schemeClr>
                </a:solidFill>
              </a:defRPr>
            </a:lvl2pPr>
            <a:lvl3pPr marL="1170013" indent="0" algn="ctr">
              <a:buNone/>
              <a:defRPr>
                <a:solidFill>
                  <a:schemeClr val="tx1">
                    <a:tint val="75000"/>
                  </a:schemeClr>
                </a:solidFill>
              </a:defRPr>
            </a:lvl3pPr>
            <a:lvl4pPr marL="1755009" indent="0" algn="ctr">
              <a:buNone/>
              <a:defRPr>
                <a:solidFill>
                  <a:schemeClr val="tx1">
                    <a:tint val="75000"/>
                  </a:schemeClr>
                </a:solidFill>
              </a:defRPr>
            </a:lvl4pPr>
            <a:lvl5pPr marL="2340028" indent="0" algn="ctr">
              <a:buNone/>
              <a:defRPr>
                <a:solidFill>
                  <a:schemeClr val="tx1">
                    <a:tint val="75000"/>
                  </a:schemeClr>
                </a:solidFill>
              </a:defRPr>
            </a:lvl5pPr>
            <a:lvl6pPr marL="2925025" indent="0" algn="ctr">
              <a:buNone/>
              <a:defRPr>
                <a:solidFill>
                  <a:schemeClr val="tx1">
                    <a:tint val="75000"/>
                  </a:schemeClr>
                </a:solidFill>
              </a:defRPr>
            </a:lvl6pPr>
            <a:lvl7pPr marL="3510016" indent="0" algn="ctr">
              <a:buNone/>
              <a:defRPr>
                <a:solidFill>
                  <a:schemeClr val="tx1">
                    <a:tint val="75000"/>
                  </a:schemeClr>
                </a:solidFill>
              </a:defRPr>
            </a:lvl7pPr>
            <a:lvl8pPr marL="4095043" indent="0" algn="ctr">
              <a:buNone/>
              <a:defRPr>
                <a:solidFill>
                  <a:schemeClr val="tx1">
                    <a:tint val="75000"/>
                  </a:schemeClr>
                </a:solidFill>
              </a:defRPr>
            </a:lvl8pPr>
            <a:lvl9pPr marL="468005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314067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08220487"/>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6964139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3268001383"/>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07" tIns="58498" rIns="117007" bIns="5849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07" tIns="58498" rIns="117007" bIns="5849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57030642"/>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79144336"/>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92020482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07" tIns="58498" rIns="117007" bIns="58498" anchor="ctr"/>
          <a:lstStyle/>
          <a:p>
            <a:pPr algn="ctr" defTabSz="117001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07" tIns="58498" rIns="117007" bIns="5849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07" tIns="58498" rIns="117007" bIns="5849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07" tIns="58498" rIns="117007" bIns="5849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7445347"/>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1"/>
            <a:ext cx="10198197" cy="788737"/>
          </a:xfrm>
          <a:prstGeom prst="rect">
            <a:avLst/>
          </a:prstGeom>
        </p:spPr>
        <p:txBody>
          <a:bodyPr lIns="117007" tIns="58498" rIns="117007" bIns="5849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07" tIns="58498" rIns="117007" bIns="5849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07" tIns="58498" rIns="117007" bIns="5849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13371460"/>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52" tIns="58523" rIns="117052" bIns="58523">
            <a:normAutofit/>
          </a:bodyPr>
          <a:lstStyle>
            <a:lvl1pPr marL="682784" marR="0" indent="-682784" algn="l" defTabSz="11704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247" indent="0" algn="ctr">
              <a:buNone/>
              <a:defRPr>
                <a:solidFill>
                  <a:schemeClr val="tx1">
                    <a:tint val="75000"/>
                  </a:schemeClr>
                </a:solidFill>
              </a:defRPr>
            </a:lvl2pPr>
            <a:lvl3pPr marL="1170479" indent="0" algn="ctr">
              <a:buNone/>
              <a:defRPr>
                <a:solidFill>
                  <a:schemeClr val="tx1">
                    <a:tint val="75000"/>
                  </a:schemeClr>
                </a:solidFill>
              </a:defRPr>
            </a:lvl3pPr>
            <a:lvl4pPr marL="1755714" indent="0" algn="ctr">
              <a:buNone/>
              <a:defRPr>
                <a:solidFill>
                  <a:schemeClr val="tx1">
                    <a:tint val="75000"/>
                  </a:schemeClr>
                </a:solidFill>
              </a:defRPr>
            </a:lvl4pPr>
            <a:lvl5pPr marL="2340964" indent="0" algn="ctr">
              <a:buNone/>
              <a:defRPr>
                <a:solidFill>
                  <a:schemeClr val="tx1">
                    <a:tint val="75000"/>
                  </a:schemeClr>
                </a:solidFill>
              </a:defRPr>
            </a:lvl5pPr>
            <a:lvl6pPr marL="2926192" indent="0" algn="ctr">
              <a:buNone/>
              <a:defRPr>
                <a:solidFill>
                  <a:schemeClr val="tx1">
                    <a:tint val="75000"/>
                  </a:schemeClr>
                </a:solidFill>
              </a:defRPr>
            </a:lvl6pPr>
            <a:lvl7pPr marL="3511425" indent="0" algn="ctr">
              <a:buNone/>
              <a:defRPr>
                <a:solidFill>
                  <a:schemeClr val="tx1">
                    <a:tint val="75000"/>
                  </a:schemeClr>
                </a:solidFill>
              </a:defRPr>
            </a:lvl7pPr>
            <a:lvl8pPr marL="4096680" indent="0" algn="ctr">
              <a:buNone/>
              <a:defRPr>
                <a:solidFill>
                  <a:schemeClr val="tx1">
                    <a:tint val="75000"/>
                  </a:schemeClr>
                </a:solidFill>
              </a:defRPr>
            </a:lvl8pPr>
            <a:lvl9pPr marL="468192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02037071"/>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27270463"/>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22573164"/>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52" tIns="58523" rIns="117052" bIns="5852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52" tIns="58523" rIns="117052" bIns="5852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31051060"/>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2081782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04716642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22922110"/>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52" tIns="58523" rIns="117052" bIns="58523" anchor="ctr"/>
          <a:lstStyle/>
          <a:p>
            <a:pPr algn="ctr" defTabSz="11704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52" tIns="58523" rIns="117052" bIns="5852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52" tIns="58523" rIns="117052" bIns="5852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52" tIns="58523" rIns="117052" bIns="5852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69448296"/>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9"/>
            <a:ext cx="10198197" cy="788737"/>
          </a:xfrm>
          <a:prstGeom prst="rect">
            <a:avLst/>
          </a:prstGeom>
        </p:spPr>
        <p:txBody>
          <a:bodyPr lIns="117052" tIns="58523" rIns="117052" bIns="5852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52" tIns="58523" rIns="117052" bIns="5852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52" tIns="58523" rIns="117052" bIns="5852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6113850"/>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07" tIns="58550" rIns="117107" bIns="58550">
            <a:normAutofit/>
          </a:bodyPr>
          <a:lstStyle>
            <a:lvl1pPr marL="683111" marR="0" indent="-683111" algn="l" defTabSz="1171042"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27" indent="0" algn="ctr">
              <a:buNone/>
              <a:defRPr>
                <a:solidFill>
                  <a:schemeClr val="tx1">
                    <a:tint val="75000"/>
                  </a:schemeClr>
                </a:solidFill>
              </a:defRPr>
            </a:lvl2pPr>
            <a:lvl3pPr marL="1171042" indent="0" algn="ctr">
              <a:buNone/>
              <a:defRPr>
                <a:solidFill>
                  <a:schemeClr val="tx1">
                    <a:tint val="75000"/>
                  </a:schemeClr>
                </a:solidFill>
              </a:defRPr>
            </a:lvl3pPr>
            <a:lvl4pPr marL="1756559" indent="0" algn="ctr">
              <a:buNone/>
              <a:defRPr>
                <a:solidFill>
                  <a:schemeClr val="tx1">
                    <a:tint val="75000"/>
                  </a:schemeClr>
                </a:solidFill>
              </a:defRPr>
            </a:lvl4pPr>
            <a:lvl5pPr marL="2342087" indent="0" algn="ctr">
              <a:buNone/>
              <a:defRPr>
                <a:solidFill>
                  <a:schemeClr val="tx1">
                    <a:tint val="75000"/>
                  </a:schemeClr>
                </a:solidFill>
              </a:defRPr>
            </a:lvl5pPr>
            <a:lvl6pPr marL="2927594" indent="0" algn="ctr">
              <a:buNone/>
              <a:defRPr>
                <a:solidFill>
                  <a:schemeClr val="tx1">
                    <a:tint val="75000"/>
                  </a:schemeClr>
                </a:solidFill>
              </a:defRPr>
            </a:lvl6pPr>
            <a:lvl7pPr marL="3513116" indent="0" algn="ctr">
              <a:buNone/>
              <a:defRPr>
                <a:solidFill>
                  <a:schemeClr val="tx1">
                    <a:tint val="75000"/>
                  </a:schemeClr>
                </a:solidFill>
              </a:defRPr>
            </a:lvl7pPr>
            <a:lvl8pPr marL="4098646" indent="0" algn="ctr">
              <a:buNone/>
              <a:defRPr>
                <a:solidFill>
                  <a:schemeClr val="tx1">
                    <a:tint val="75000"/>
                  </a:schemeClr>
                </a:solidFill>
              </a:defRPr>
            </a:lvl8pPr>
            <a:lvl9pPr marL="468416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86700338"/>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33240234"/>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42574989"/>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07" tIns="58550" rIns="117107" bIns="5855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07" tIns="58550" rIns="117107" bIns="5855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33256504"/>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47574475"/>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604807602"/>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07" tIns="58550" rIns="117107" bIns="58550" anchor="ctr"/>
          <a:lstStyle/>
          <a:p>
            <a:pPr algn="ctr" defTabSz="1171042">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07" tIns="58550" rIns="117107" bIns="5855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07" tIns="58550" rIns="117107" bIns="5855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07" tIns="58550" rIns="117107" bIns="5855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852559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3" tIns="45578" rIns="91143" bIns="45578">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3" tIns="45578" rIns="91143" bIns="45578">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3" tIns="45578" rIns="91143" bIns="45578"/>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3" tIns="45578" rIns="91143" bIns="45578"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280755205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5"/>
            <a:ext cx="10198197" cy="788737"/>
          </a:xfrm>
          <a:prstGeom prst="rect">
            <a:avLst/>
          </a:prstGeom>
        </p:spPr>
        <p:txBody>
          <a:bodyPr lIns="117107" tIns="58550" rIns="117107" bIns="5855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07" tIns="58550" rIns="117107" bIns="5855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07" tIns="58550" rIns="117107" bIns="5855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94724003"/>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61" tIns="58580" rIns="117161" bIns="58580">
            <a:normAutofit/>
          </a:bodyPr>
          <a:lstStyle>
            <a:lvl1pPr marL="683438" marR="0" indent="-683438" algn="l" defTabSz="1171604"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05" indent="0" algn="ctr">
              <a:buNone/>
              <a:defRPr>
                <a:solidFill>
                  <a:schemeClr val="tx1">
                    <a:tint val="75000"/>
                  </a:schemeClr>
                </a:solidFill>
              </a:defRPr>
            </a:lvl2pPr>
            <a:lvl3pPr marL="1171604" indent="0" algn="ctr">
              <a:buNone/>
              <a:defRPr>
                <a:solidFill>
                  <a:schemeClr val="tx1">
                    <a:tint val="75000"/>
                  </a:schemeClr>
                </a:solidFill>
              </a:defRPr>
            </a:lvl3pPr>
            <a:lvl4pPr marL="1757405" indent="0" algn="ctr">
              <a:buNone/>
              <a:defRPr>
                <a:solidFill>
                  <a:schemeClr val="tx1">
                    <a:tint val="75000"/>
                  </a:schemeClr>
                </a:solidFill>
              </a:defRPr>
            </a:lvl4pPr>
            <a:lvl5pPr marL="2343210" indent="0" algn="ctr">
              <a:buNone/>
              <a:defRPr>
                <a:solidFill>
                  <a:schemeClr val="tx1">
                    <a:tint val="75000"/>
                  </a:schemeClr>
                </a:solidFill>
              </a:defRPr>
            </a:lvl5pPr>
            <a:lvl6pPr marL="2929007" indent="0" algn="ctr">
              <a:buNone/>
              <a:defRPr>
                <a:solidFill>
                  <a:schemeClr val="tx1">
                    <a:tint val="75000"/>
                  </a:schemeClr>
                </a:solidFill>
              </a:defRPr>
            </a:lvl6pPr>
            <a:lvl7pPr marL="3514808" indent="0" algn="ctr">
              <a:buNone/>
              <a:defRPr>
                <a:solidFill>
                  <a:schemeClr val="tx1">
                    <a:tint val="75000"/>
                  </a:schemeClr>
                </a:solidFill>
              </a:defRPr>
            </a:lvl7pPr>
            <a:lvl8pPr marL="4100615" indent="0" algn="ctr">
              <a:buNone/>
              <a:defRPr>
                <a:solidFill>
                  <a:schemeClr val="tx1">
                    <a:tint val="75000"/>
                  </a:schemeClr>
                </a:solidFill>
              </a:defRPr>
            </a:lvl8pPr>
            <a:lvl9pPr marL="4686419"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25102755"/>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802792"/>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22558788"/>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13"/>
            <a:ext cx="5280000" cy="2926039"/>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61" tIns="58580" rIns="117161" bIns="5858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13"/>
            <a:ext cx="5280000" cy="2926039"/>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61" tIns="58580" rIns="117161" bIns="5858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26408948"/>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434178840"/>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22340477"/>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1" tIns="58580" rIns="117161" bIns="58580" anchor="ctr"/>
          <a:lstStyle/>
          <a:p>
            <a:pPr algn="ctr" defTabSz="1171604">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61" tIns="58580" rIns="117161" bIns="5858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61" tIns="58580" rIns="117161" bIns="5858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61" tIns="58580" rIns="117161" bIns="5858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55743562"/>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0"/>
            <a:ext cx="10198197" cy="788737"/>
          </a:xfrm>
          <a:prstGeom prst="rect">
            <a:avLst/>
          </a:prstGeom>
        </p:spPr>
        <p:txBody>
          <a:bodyPr lIns="117161" tIns="58580" rIns="117161" bIns="5858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61" tIns="58580" rIns="117161" bIns="5858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61" tIns="58580" rIns="117161" bIns="5858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366283180"/>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4"/>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372887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7.png"/><Relationship Id="rId5" Type="http://schemas.openxmlformats.org/officeDocument/2006/relationships/slideLayout" Target="../slideLayouts/slideLayout71.xml"/><Relationship Id="rId10" Type="http://schemas.openxmlformats.org/officeDocument/2006/relationships/image" Target="../media/image6.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7.png"/><Relationship Id="rId5" Type="http://schemas.openxmlformats.org/officeDocument/2006/relationships/slideLayout" Target="../slideLayouts/slideLayout79.xml"/><Relationship Id="rId10" Type="http://schemas.openxmlformats.org/officeDocument/2006/relationships/image" Target="../media/image6.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7.png"/><Relationship Id="rId5" Type="http://schemas.openxmlformats.org/officeDocument/2006/relationships/slideLayout" Target="../slideLayouts/slideLayout87.xml"/><Relationship Id="rId10" Type="http://schemas.openxmlformats.org/officeDocument/2006/relationships/image" Target="../media/image6.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7.png"/><Relationship Id="rId5" Type="http://schemas.openxmlformats.org/officeDocument/2006/relationships/slideLayout" Target="../slideLayouts/slideLayout95.xml"/><Relationship Id="rId10" Type="http://schemas.openxmlformats.org/officeDocument/2006/relationships/image" Target="../media/image6.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7.png"/><Relationship Id="rId5" Type="http://schemas.openxmlformats.org/officeDocument/2006/relationships/slideLayout" Target="../slideLayouts/slideLayout103.xml"/><Relationship Id="rId10" Type="http://schemas.openxmlformats.org/officeDocument/2006/relationships/image" Target="../media/image6.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4.png"/><Relationship Id="rId5" Type="http://schemas.openxmlformats.org/officeDocument/2006/relationships/slideLayout" Target="../slideLayouts/slideLayout111.xml"/><Relationship Id="rId10" Type="http://schemas.openxmlformats.org/officeDocument/2006/relationships/image" Target="../media/image3.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4.png"/><Relationship Id="rId5" Type="http://schemas.openxmlformats.org/officeDocument/2006/relationships/slideLayout" Target="../slideLayouts/slideLayout119.xml"/><Relationship Id="rId10" Type="http://schemas.openxmlformats.org/officeDocument/2006/relationships/image" Target="../media/image3.png"/><Relationship Id="rId4" Type="http://schemas.openxmlformats.org/officeDocument/2006/relationships/slideLayout" Target="../slideLayouts/slideLayout118.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7.png"/><Relationship Id="rId5" Type="http://schemas.openxmlformats.org/officeDocument/2006/relationships/slideLayout" Target="../slideLayouts/slideLayout127.xml"/><Relationship Id="rId10" Type="http://schemas.openxmlformats.org/officeDocument/2006/relationships/image" Target="../media/image6.png"/><Relationship Id="rId4" Type="http://schemas.openxmlformats.org/officeDocument/2006/relationships/slideLayout" Target="../slideLayouts/slideLayout126.xml"/><Relationship Id="rId9"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7.png"/><Relationship Id="rId5"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7.png"/><Relationship Id="rId5" Type="http://schemas.openxmlformats.org/officeDocument/2006/relationships/slideLayout" Target="../slideLayouts/slideLayout39.xml"/><Relationship Id="rId10" Type="http://schemas.openxmlformats.org/officeDocument/2006/relationships/image" Target="../media/image6.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7.png"/><Relationship Id="rId5" Type="http://schemas.openxmlformats.org/officeDocument/2006/relationships/slideLayout" Target="../slideLayouts/slideLayout47.xml"/><Relationship Id="rId10" Type="http://schemas.openxmlformats.org/officeDocument/2006/relationships/image" Target="../media/image6.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dirty="0">
              <a:solidFill>
                <a:prstClr val="white"/>
              </a:solidFill>
            </a:endParaRPr>
          </a:p>
        </p:txBody>
      </p:sp>
      <p:sp>
        <p:nvSpPr>
          <p:cNvPr id="14" name="TextBox 13"/>
          <p:cNvSpPr txBox="1"/>
          <p:nvPr userDrawn="1"/>
        </p:nvSpPr>
        <p:spPr>
          <a:xfrm>
            <a:off x="9340851" y="6508787"/>
            <a:ext cx="2286000" cy="284920"/>
          </a:xfrm>
          <a:prstGeom prst="rect">
            <a:avLst/>
          </a:prstGeom>
          <a:noFill/>
        </p:spPr>
        <p:txBody>
          <a:bodyPr lIns="99261" tIns="49642" rIns="99261" bIns="49642">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747" algn="ctr" rtl="0" fontAlgn="base">
        <a:spcBef>
          <a:spcPct val="0"/>
        </a:spcBef>
        <a:spcAft>
          <a:spcPct val="0"/>
        </a:spcAft>
        <a:defRPr sz="4400">
          <a:solidFill>
            <a:schemeClr val="tx1"/>
          </a:solidFill>
          <a:latin typeface="Arial" pitchFamily="34" charset="0"/>
          <a:cs typeface="Cordia New" pitchFamily="34" charset="-34"/>
        </a:defRPr>
      </a:lvl6pPr>
      <a:lvl7pPr marL="911489" algn="ctr" rtl="0" fontAlgn="base">
        <a:spcBef>
          <a:spcPct val="0"/>
        </a:spcBef>
        <a:spcAft>
          <a:spcPct val="0"/>
        </a:spcAft>
        <a:defRPr sz="4400">
          <a:solidFill>
            <a:schemeClr val="tx1"/>
          </a:solidFill>
          <a:latin typeface="Arial" pitchFamily="34" charset="0"/>
          <a:cs typeface="Cordia New" pitchFamily="34" charset="-34"/>
        </a:defRPr>
      </a:lvl7pPr>
      <a:lvl8pPr marL="1367234" algn="ctr" rtl="0" fontAlgn="base">
        <a:spcBef>
          <a:spcPct val="0"/>
        </a:spcBef>
        <a:spcAft>
          <a:spcPct val="0"/>
        </a:spcAft>
        <a:defRPr sz="4400">
          <a:solidFill>
            <a:schemeClr val="tx1"/>
          </a:solidFill>
          <a:latin typeface="Arial" pitchFamily="34" charset="0"/>
          <a:cs typeface="Cordia New" pitchFamily="34" charset="-34"/>
        </a:defRPr>
      </a:lvl8pPr>
      <a:lvl9pPr marL="1822954"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807" indent="-341807"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588" indent="-284827"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361" indent="-227882"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084" indent="-227882"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835" indent="-227882"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59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343"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05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78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89" rtl="0" eaLnBrk="1" latinLnBrk="0" hangingPunct="1">
        <a:defRPr sz="2800" kern="1200">
          <a:solidFill>
            <a:schemeClr val="tx1"/>
          </a:solidFill>
          <a:latin typeface="+mn-lt"/>
          <a:ea typeface="+mn-ea"/>
          <a:cs typeface="+mn-cs"/>
        </a:defRPr>
      </a:lvl1pPr>
      <a:lvl2pPr marL="455747" algn="l" defTabSz="911489" rtl="0" eaLnBrk="1" latinLnBrk="0" hangingPunct="1">
        <a:defRPr sz="2800" kern="1200">
          <a:solidFill>
            <a:schemeClr val="tx1"/>
          </a:solidFill>
          <a:latin typeface="+mn-lt"/>
          <a:ea typeface="+mn-ea"/>
          <a:cs typeface="+mn-cs"/>
        </a:defRPr>
      </a:lvl2pPr>
      <a:lvl3pPr marL="911489" algn="l" defTabSz="911489" rtl="0" eaLnBrk="1" latinLnBrk="0" hangingPunct="1">
        <a:defRPr sz="2800" kern="1200">
          <a:solidFill>
            <a:schemeClr val="tx1"/>
          </a:solidFill>
          <a:latin typeface="+mn-lt"/>
          <a:ea typeface="+mn-ea"/>
          <a:cs typeface="+mn-cs"/>
        </a:defRPr>
      </a:lvl3pPr>
      <a:lvl4pPr marL="1367234" algn="l" defTabSz="911489" rtl="0" eaLnBrk="1" latinLnBrk="0" hangingPunct="1">
        <a:defRPr sz="2800" kern="1200">
          <a:solidFill>
            <a:schemeClr val="tx1"/>
          </a:solidFill>
          <a:latin typeface="+mn-lt"/>
          <a:ea typeface="+mn-ea"/>
          <a:cs typeface="+mn-cs"/>
        </a:defRPr>
      </a:lvl4pPr>
      <a:lvl5pPr marL="1822954" algn="l" defTabSz="911489" rtl="0" eaLnBrk="1" latinLnBrk="0" hangingPunct="1">
        <a:defRPr sz="2800" kern="1200">
          <a:solidFill>
            <a:schemeClr val="tx1"/>
          </a:solidFill>
          <a:latin typeface="+mn-lt"/>
          <a:ea typeface="+mn-ea"/>
          <a:cs typeface="+mn-cs"/>
        </a:defRPr>
      </a:lvl5pPr>
      <a:lvl6pPr marL="2278715" algn="l" defTabSz="911489" rtl="0" eaLnBrk="1" latinLnBrk="0" hangingPunct="1">
        <a:defRPr sz="2800" kern="1200">
          <a:solidFill>
            <a:schemeClr val="tx1"/>
          </a:solidFill>
          <a:latin typeface="+mn-lt"/>
          <a:ea typeface="+mn-ea"/>
          <a:cs typeface="+mn-cs"/>
        </a:defRPr>
      </a:lvl6pPr>
      <a:lvl7pPr marL="2734470" algn="l" defTabSz="911489" rtl="0" eaLnBrk="1" latinLnBrk="0" hangingPunct="1">
        <a:defRPr sz="2800" kern="1200">
          <a:solidFill>
            <a:schemeClr val="tx1"/>
          </a:solidFill>
          <a:latin typeface="+mn-lt"/>
          <a:ea typeface="+mn-ea"/>
          <a:cs typeface="+mn-cs"/>
        </a:defRPr>
      </a:lvl7pPr>
      <a:lvl8pPr marL="3190198" algn="l" defTabSz="911489" rtl="0" eaLnBrk="1" latinLnBrk="0" hangingPunct="1">
        <a:defRPr sz="2800" kern="1200">
          <a:solidFill>
            <a:schemeClr val="tx1"/>
          </a:solidFill>
          <a:latin typeface="+mn-lt"/>
          <a:ea typeface="+mn-ea"/>
          <a:cs typeface="+mn-cs"/>
        </a:defRPr>
      </a:lvl8pPr>
      <a:lvl9pPr marL="3645916" algn="l" defTabSz="911489"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9"/>
            <a:ext cx="723900" cy="365125"/>
          </a:xfrm>
          <a:prstGeom prst="rect">
            <a:avLst/>
          </a:prstGeom>
        </p:spPr>
        <p:txBody>
          <a:bodyPr vert="horz" lIns="117007" tIns="58498" rIns="117007" bIns="5849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013">
              <a:defRPr/>
            </a:pPr>
            <a:fld id="{79C0BFF6-9B14-4446-AF07-628EFEB400B0}" type="slidenum">
              <a:rPr lang="th-TH" smtClean="0">
                <a:solidFill>
                  <a:prstClr val="black">
                    <a:tint val="75000"/>
                  </a:prstClr>
                </a:solidFill>
              </a:rPr>
              <a:pPr defTabSz="117001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01" tIns="63701" rIns="127401" bIns="63701" anchor="ctr"/>
          <a:lstStyle/>
          <a:p>
            <a:pPr algn="ctr" defTabSz="117001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01" tIns="63701" rIns="127401" bIns="6370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01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5" y="800123"/>
            <a:ext cx="4948767" cy="559533"/>
          </a:xfrm>
          <a:prstGeom prst="rect">
            <a:avLst/>
          </a:prstGeom>
          <a:noFill/>
        </p:spPr>
        <p:txBody>
          <a:bodyPr lIns="127401" tIns="63701" rIns="127401" bIns="63701">
            <a:spAutoFit/>
          </a:bodyPr>
          <a:lstStyle/>
          <a:p>
            <a:pPr defTabSz="117001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01" tIns="63701" rIns="127401" bIns="63701" anchor="ctr"/>
          <a:lstStyle/>
          <a:p>
            <a:pPr algn="ctr" defTabSz="1170013">
              <a:defRPr/>
            </a:pPr>
            <a:endParaRPr lang="th-TH" sz="3600" dirty="0">
              <a:solidFill>
                <a:prstClr val="white"/>
              </a:solidFill>
            </a:endParaRPr>
          </a:p>
        </p:txBody>
      </p:sp>
      <p:sp>
        <p:nvSpPr>
          <p:cNvPr id="12" name="TextBox 11"/>
          <p:cNvSpPr txBox="1"/>
          <p:nvPr/>
        </p:nvSpPr>
        <p:spPr>
          <a:xfrm>
            <a:off x="9290131" y="301651"/>
            <a:ext cx="2220383" cy="518248"/>
          </a:xfrm>
          <a:prstGeom prst="rect">
            <a:avLst/>
          </a:prstGeom>
          <a:noFill/>
          <a:effectLst>
            <a:outerShdw blurRad="50800" dist="38100" dir="5400000" algn="t" rotWithShape="0">
              <a:prstClr val="black">
                <a:alpha val="40000"/>
              </a:prstClr>
            </a:outerShdw>
          </a:effectLst>
        </p:spPr>
        <p:txBody>
          <a:bodyPr lIns="117007" tIns="58498" rIns="117007" bIns="58498">
            <a:spAutoFit/>
          </a:bodyPr>
          <a:lstStyle/>
          <a:p>
            <a:pPr algn="r" defTabSz="117001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1465863"/>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015" algn="ctr" rtl="0" fontAlgn="base">
        <a:spcBef>
          <a:spcPct val="0"/>
        </a:spcBef>
        <a:spcAft>
          <a:spcPct val="0"/>
        </a:spcAft>
        <a:defRPr sz="5600">
          <a:solidFill>
            <a:schemeClr val="tx1"/>
          </a:solidFill>
          <a:latin typeface="Arial" pitchFamily="34" charset="0"/>
          <a:cs typeface="Cordia New" pitchFamily="34" charset="-34"/>
        </a:defRPr>
      </a:lvl6pPr>
      <a:lvl7pPr marL="1170013" algn="ctr" rtl="0" fontAlgn="base">
        <a:spcBef>
          <a:spcPct val="0"/>
        </a:spcBef>
        <a:spcAft>
          <a:spcPct val="0"/>
        </a:spcAft>
        <a:defRPr sz="5600">
          <a:solidFill>
            <a:schemeClr val="tx1"/>
          </a:solidFill>
          <a:latin typeface="Arial" pitchFamily="34" charset="0"/>
          <a:cs typeface="Cordia New" pitchFamily="34" charset="-34"/>
        </a:defRPr>
      </a:lvl7pPr>
      <a:lvl8pPr marL="1755009" algn="ctr" rtl="0" fontAlgn="base">
        <a:spcBef>
          <a:spcPct val="0"/>
        </a:spcBef>
        <a:spcAft>
          <a:spcPct val="0"/>
        </a:spcAft>
        <a:defRPr sz="5600">
          <a:solidFill>
            <a:schemeClr val="tx1"/>
          </a:solidFill>
          <a:latin typeface="Arial" pitchFamily="34" charset="0"/>
          <a:cs typeface="Cordia New" pitchFamily="34" charset="-34"/>
        </a:defRPr>
      </a:lvl8pPr>
      <a:lvl9pPr marL="234002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740" indent="-43874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627" indent="-3656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499" indent="-29251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518" indent="-2925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533" indent="-2925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7542"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2536"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7548"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2516" indent="-292511" algn="l" defTabSz="117001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013" rtl="0" eaLnBrk="1" latinLnBrk="0" hangingPunct="1">
        <a:defRPr sz="3600" kern="1200">
          <a:solidFill>
            <a:schemeClr val="tx1"/>
          </a:solidFill>
          <a:latin typeface="+mn-lt"/>
          <a:ea typeface="+mn-ea"/>
          <a:cs typeface="+mn-cs"/>
        </a:defRPr>
      </a:lvl1pPr>
      <a:lvl2pPr marL="585015" algn="l" defTabSz="1170013" rtl="0" eaLnBrk="1" latinLnBrk="0" hangingPunct="1">
        <a:defRPr sz="3600" kern="1200">
          <a:solidFill>
            <a:schemeClr val="tx1"/>
          </a:solidFill>
          <a:latin typeface="+mn-lt"/>
          <a:ea typeface="+mn-ea"/>
          <a:cs typeface="+mn-cs"/>
        </a:defRPr>
      </a:lvl2pPr>
      <a:lvl3pPr marL="1170013" algn="l" defTabSz="1170013" rtl="0" eaLnBrk="1" latinLnBrk="0" hangingPunct="1">
        <a:defRPr sz="3600" kern="1200">
          <a:solidFill>
            <a:schemeClr val="tx1"/>
          </a:solidFill>
          <a:latin typeface="+mn-lt"/>
          <a:ea typeface="+mn-ea"/>
          <a:cs typeface="+mn-cs"/>
        </a:defRPr>
      </a:lvl3pPr>
      <a:lvl4pPr marL="1755009" algn="l" defTabSz="1170013" rtl="0" eaLnBrk="1" latinLnBrk="0" hangingPunct="1">
        <a:defRPr sz="3600" kern="1200">
          <a:solidFill>
            <a:schemeClr val="tx1"/>
          </a:solidFill>
          <a:latin typeface="+mn-lt"/>
          <a:ea typeface="+mn-ea"/>
          <a:cs typeface="+mn-cs"/>
        </a:defRPr>
      </a:lvl4pPr>
      <a:lvl5pPr marL="2340028" algn="l" defTabSz="1170013" rtl="0" eaLnBrk="1" latinLnBrk="0" hangingPunct="1">
        <a:defRPr sz="3600" kern="1200">
          <a:solidFill>
            <a:schemeClr val="tx1"/>
          </a:solidFill>
          <a:latin typeface="+mn-lt"/>
          <a:ea typeface="+mn-ea"/>
          <a:cs typeface="+mn-cs"/>
        </a:defRPr>
      </a:lvl5pPr>
      <a:lvl6pPr marL="2925025" algn="l" defTabSz="1170013" rtl="0" eaLnBrk="1" latinLnBrk="0" hangingPunct="1">
        <a:defRPr sz="3600" kern="1200">
          <a:solidFill>
            <a:schemeClr val="tx1"/>
          </a:solidFill>
          <a:latin typeface="+mn-lt"/>
          <a:ea typeface="+mn-ea"/>
          <a:cs typeface="+mn-cs"/>
        </a:defRPr>
      </a:lvl6pPr>
      <a:lvl7pPr marL="3510016" algn="l" defTabSz="1170013" rtl="0" eaLnBrk="1" latinLnBrk="0" hangingPunct="1">
        <a:defRPr sz="3600" kern="1200">
          <a:solidFill>
            <a:schemeClr val="tx1"/>
          </a:solidFill>
          <a:latin typeface="+mn-lt"/>
          <a:ea typeface="+mn-ea"/>
          <a:cs typeface="+mn-cs"/>
        </a:defRPr>
      </a:lvl7pPr>
      <a:lvl8pPr marL="4095043" algn="l" defTabSz="1170013" rtl="0" eaLnBrk="1" latinLnBrk="0" hangingPunct="1">
        <a:defRPr sz="3600" kern="1200">
          <a:solidFill>
            <a:schemeClr val="tx1"/>
          </a:solidFill>
          <a:latin typeface="+mn-lt"/>
          <a:ea typeface="+mn-ea"/>
          <a:cs typeface="+mn-cs"/>
        </a:defRPr>
      </a:lvl8pPr>
      <a:lvl9pPr marL="4680051" algn="l" defTabSz="1170013" rtl="0" eaLnBrk="1" latinLnBrk="0" hangingPunct="1">
        <a:defRPr sz="3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7"/>
            <a:ext cx="723900" cy="365125"/>
          </a:xfrm>
          <a:prstGeom prst="rect">
            <a:avLst/>
          </a:prstGeom>
        </p:spPr>
        <p:txBody>
          <a:bodyPr vert="horz" lIns="117052" tIns="58523" rIns="117052" bIns="5852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479">
              <a:defRPr/>
            </a:pPr>
            <a:fld id="{79C0BFF6-9B14-4446-AF07-628EFEB400B0}" type="slidenum">
              <a:rPr lang="th-TH" smtClean="0">
                <a:solidFill>
                  <a:prstClr val="black">
                    <a:tint val="75000"/>
                  </a:prstClr>
                </a:solidFill>
              </a:rPr>
              <a:pPr defTabSz="11704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53" tIns="63727" rIns="127453" bIns="63727" anchor="ctr"/>
          <a:lstStyle/>
          <a:p>
            <a:pPr algn="ctr" defTabSz="11704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2"/>
            <a:ext cx="4341284" cy="83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53" tIns="63727" rIns="127453" bIns="63727">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4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1" y="800117"/>
            <a:ext cx="4948767" cy="559586"/>
          </a:xfrm>
          <a:prstGeom prst="rect">
            <a:avLst/>
          </a:prstGeom>
          <a:noFill/>
        </p:spPr>
        <p:txBody>
          <a:bodyPr lIns="127453" tIns="63727" rIns="127453" bIns="63727">
            <a:spAutoFit/>
          </a:bodyPr>
          <a:lstStyle/>
          <a:p>
            <a:pPr defTabSz="11704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53" tIns="63727" rIns="127453" bIns="63727" anchor="ctr"/>
          <a:lstStyle/>
          <a:p>
            <a:pPr algn="ctr" defTabSz="1170479">
              <a:defRPr/>
            </a:pPr>
            <a:endParaRPr lang="th-TH" sz="3600" dirty="0">
              <a:solidFill>
                <a:prstClr val="white"/>
              </a:solidFill>
            </a:endParaRPr>
          </a:p>
        </p:txBody>
      </p:sp>
      <p:sp>
        <p:nvSpPr>
          <p:cNvPr id="12" name="TextBox 11"/>
          <p:cNvSpPr txBox="1"/>
          <p:nvPr/>
        </p:nvSpPr>
        <p:spPr>
          <a:xfrm>
            <a:off x="9290118" y="301651"/>
            <a:ext cx="2220383" cy="518299"/>
          </a:xfrm>
          <a:prstGeom prst="rect">
            <a:avLst/>
          </a:prstGeom>
          <a:noFill/>
          <a:effectLst>
            <a:outerShdw blurRad="50800" dist="38100" dir="5400000" algn="t" rotWithShape="0">
              <a:prstClr val="black">
                <a:alpha val="40000"/>
              </a:prstClr>
            </a:outerShdw>
          </a:effectLst>
        </p:spPr>
        <p:txBody>
          <a:bodyPr lIns="117052" tIns="58523" rIns="117052" bIns="58523">
            <a:spAutoFit/>
          </a:bodyPr>
          <a:lstStyle/>
          <a:p>
            <a:pPr algn="r" defTabSz="11704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8928725"/>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247" algn="ctr" rtl="0" fontAlgn="base">
        <a:spcBef>
          <a:spcPct val="0"/>
        </a:spcBef>
        <a:spcAft>
          <a:spcPct val="0"/>
        </a:spcAft>
        <a:defRPr sz="5600">
          <a:solidFill>
            <a:schemeClr val="tx1"/>
          </a:solidFill>
          <a:latin typeface="Arial" pitchFamily="34" charset="0"/>
          <a:cs typeface="Cordia New" pitchFamily="34" charset="-34"/>
        </a:defRPr>
      </a:lvl6pPr>
      <a:lvl7pPr marL="1170479" algn="ctr" rtl="0" fontAlgn="base">
        <a:spcBef>
          <a:spcPct val="0"/>
        </a:spcBef>
        <a:spcAft>
          <a:spcPct val="0"/>
        </a:spcAft>
        <a:defRPr sz="5600">
          <a:solidFill>
            <a:schemeClr val="tx1"/>
          </a:solidFill>
          <a:latin typeface="Arial" pitchFamily="34" charset="0"/>
          <a:cs typeface="Cordia New" pitchFamily="34" charset="-34"/>
        </a:defRPr>
      </a:lvl7pPr>
      <a:lvl8pPr marL="1755714" algn="ctr" rtl="0" fontAlgn="base">
        <a:spcBef>
          <a:spcPct val="0"/>
        </a:spcBef>
        <a:spcAft>
          <a:spcPct val="0"/>
        </a:spcAft>
        <a:defRPr sz="5600">
          <a:solidFill>
            <a:schemeClr val="tx1"/>
          </a:solidFill>
          <a:latin typeface="Arial" pitchFamily="34" charset="0"/>
          <a:cs typeface="Cordia New" pitchFamily="34" charset="-34"/>
        </a:defRPr>
      </a:lvl8pPr>
      <a:lvl9pPr marL="234096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18" indent="-43891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009" indent="-3657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086" indent="-29262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339" indent="-2926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584" indent="-29262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828" indent="-292627" algn="l" defTabSz="11704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059" indent="-292627" algn="l" defTabSz="11704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304" indent="-292627" algn="l" defTabSz="11704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4516" indent="-292627" algn="l" defTabSz="11704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479" rtl="0" eaLnBrk="1" latinLnBrk="0" hangingPunct="1">
        <a:defRPr sz="3600" kern="1200">
          <a:solidFill>
            <a:schemeClr val="tx1"/>
          </a:solidFill>
          <a:latin typeface="+mn-lt"/>
          <a:ea typeface="+mn-ea"/>
          <a:cs typeface="+mn-cs"/>
        </a:defRPr>
      </a:lvl1pPr>
      <a:lvl2pPr marL="585247" algn="l" defTabSz="1170479" rtl="0" eaLnBrk="1" latinLnBrk="0" hangingPunct="1">
        <a:defRPr sz="3600" kern="1200">
          <a:solidFill>
            <a:schemeClr val="tx1"/>
          </a:solidFill>
          <a:latin typeface="+mn-lt"/>
          <a:ea typeface="+mn-ea"/>
          <a:cs typeface="+mn-cs"/>
        </a:defRPr>
      </a:lvl2pPr>
      <a:lvl3pPr marL="1170479" algn="l" defTabSz="1170479" rtl="0" eaLnBrk="1" latinLnBrk="0" hangingPunct="1">
        <a:defRPr sz="3600" kern="1200">
          <a:solidFill>
            <a:schemeClr val="tx1"/>
          </a:solidFill>
          <a:latin typeface="+mn-lt"/>
          <a:ea typeface="+mn-ea"/>
          <a:cs typeface="+mn-cs"/>
        </a:defRPr>
      </a:lvl3pPr>
      <a:lvl4pPr marL="1755714" algn="l" defTabSz="1170479" rtl="0" eaLnBrk="1" latinLnBrk="0" hangingPunct="1">
        <a:defRPr sz="3600" kern="1200">
          <a:solidFill>
            <a:schemeClr val="tx1"/>
          </a:solidFill>
          <a:latin typeface="+mn-lt"/>
          <a:ea typeface="+mn-ea"/>
          <a:cs typeface="+mn-cs"/>
        </a:defRPr>
      </a:lvl4pPr>
      <a:lvl5pPr marL="2340964" algn="l" defTabSz="1170479" rtl="0" eaLnBrk="1" latinLnBrk="0" hangingPunct="1">
        <a:defRPr sz="3600" kern="1200">
          <a:solidFill>
            <a:schemeClr val="tx1"/>
          </a:solidFill>
          <a:latin typeface="+mn-lt"/>
          <a:ea typeface="+mn-ea"/>
          <a:cs typeface="+mn-cs"/>
        </a:defRPr>
      </a:lvl5pPr>
      <a:lvl6pPr marL="2926192" algn="l" defTabSz="1170479" rtl="0" eaLnBrk="1" latinLnBrk="0" hangingPunct="1">
        <a:defRPr sz="3600" kern="1200">
          <a:solidFill>
            <a:schemeClr val="tx1"/>
          </a:solidFill>
          <a:latin typeface="+mn-lt"/>
          <a:ea typeface="+mn-ea"/>
          <a:cs typeface="+mn-cs"/>
        </a:defRPr>
      </a:lvl6pPr>
      <a:lvl7pPr marL="3511425" algn="l" defTabSz="1170479" rtl="0" eaLnBrk="1" latinLnBrk="0" hangingPunct="1">
        <a:defRPr sz="3600" kern="1200">
          <a:solidFill>
            <a:schemeClr val="tx1"/>
          </a:solidFill>
          <a:latin typeface="+mn-lt"/>
          <a:ea typeface="+mn-ea"/>
          <a:cs typeface="+mn-cs"/>
        </a:defRPr>
      </a:lvl7pPr>
      <a:lvl8pPr marL="4096680" algn="l" defTabSz="1170479" rtl="0" eaLnBrk="1" latinLnBrk="0" hangingPunct="1">
        <a:defRPr sz="3600" kern="1200">
          <a:solidFill>
            <a:schemeClr val="tx1"/>
          </a:solidFill>
          <a:latin typeface="+mn-lt"/>
          <a:ea typeface="+mn-ea"/>
          <a:cs typeface="+mn-cs"/>
        </a:defRPr>
      </a:lvl8pPr>
      <a:lvl9pPr marL="4681923" algn="l" defTabSz="1170479" rtl="0" eaLnBrk="1" latinLnBrk="0" hangingPunct="1">
        <a:defRPr sz="3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2"/>
            <a:ext cx="723900" cy="365125"/>
          </a:xfrm>
          <a:prstGeom prst="rect">
            <a:avLst/>
          </a:prstGeom>
        </p:spPr>
        <p:txBody>
          <a:bodyPr vert="horz" lIns="117107" tIns="58550" rIns="117107" bIns="5855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042">
              <a:defRPr/>
            </a:pPr>
            <a:fld id="{79C0BFF6-9B14-4446-AF07-628EFEB400B0}" type="slidenum">
              <a:rPr lang="th-TH" smtClean="0">
                <a:solidFill>
                  <a:prstClr val="black">
                    <a:tint val="75000"/>
                  </a:prstClr>
                </a:solidFill>
              </a:rPr>
              <a:pPr defTabSz="1171042">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14" tIns="63758" rIns="127514" bIns="63758" anchor="ctr"/>
          <a:lstStyle/>
          <a:p>
            <a:pPr algn="ctr" defTabSz="1171042">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0"/>
            <a:ext cx="4341284" cy="83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14" tIns="63758" rIns="127514" bIns="6375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042"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5" y="800107"/>
            <a:ext cx="4948767" cy="559648"/>
          </a:xfrm>
          <a:prstGeom prst="rect">
            <a:avLst/>
          </a:prstGeom>
          <a:noFill/>
        </p:spPr>
        <p:txBody>
          <a:bodyPr lIns="127514" tIns="63758" rIns="127514" bIns="63758">
            <a:spAutoFit/>
          </a:bodyPr>
          <a:lstStyle/>
          <a:p>
            <a:pPr defTabSz="1171042">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14" tIns="63758" rIns="127514" bIns="63758" anchor="ctr"/>
          <a:lstStyle/>
          <a:p>
            <a:pPr algn="ctr" defTabSz="1171042">
              <a:defRPr/>
            </a:pPr>
            <a:endParaRPr lang="th-TH" sz="3600" dirty="0">
              <a:solidFill>
                <a:prstClr val="white"/>
              </a:solidFill>
            </a:endParaRPr>
          </a:p>
        </p:txBody>
      </p:sp>
      <p:sp>
        <p:nvSpPr>
          <p:cNvPr id="12" name="TextBox 11"/>
          <p:cNvSpPr txBox="1"/>
          <p:nvPr/>
        </p:nvSpPr>
        <p:spPr>
          <a:xfrm>
            <a:off x="9290102" y="301646"/>
            <a:ext cx="2220383" cy="518353"/>
          </a:xfrm>
          <a:prstGeom prst="rect">
            <a:avLst/>
          </a:prstGeom>
          <a:noFill/>
          <a:effectLst>
            <a:outerShdw blurRad="50800" dist="38100" dir="5400000" algn="t" rotWithShape="0">
              <a:prstClr val="black">
                <a:alpha val="40000"/>
              </a:prstClr>
            </a:outerShdw>
          </a:effectLst>
        </p:spPr>
        <p:txBody>
          <a:bodyPr lIns="117107" tIns="58550" rIns="117107" bIns="58550">
            <a:spAutoFit/>
          </a:bodyPr>
          <a:lstStyle/>
          <a:p>
            <a:pPr algn="r" defTabSz="1171042">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897398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27" algn="ctr" rtl="0" fontAlgn="base">
        <a:spcBef>
          <a:spcPct val="0"/>
        </a:spcBef>
        <a:spcAft>
          <a:spcPct val="0"/>
        </a:spcAft>
        <a:defRPr sz="5600">
          <a:solidFill>
            <a:schemeClr val="tx1"/>
          </a:solidFill>
          <a:latin typeface="Arial" pitchFamily="34" charset="0"/>
          <a:cs typeface="Cordia New" pitchFamily="34" charset="-34"/>
        </a:defRPr>
      </a:lvl6pPr>
      <a:lvl7pPr marL="1171042" algn="ctr" rtl="0" fontAlgn="base">
        <a:spcBef>
          <a:spcPct val="0"/>
        </a:spcBef>
        <a:spcAft>
          <a:spcPct val="0"/>
        </a:spcAft>
        <a:defRPr sz="5600">
          <a:solidFill>
            <a:schemeClr val="tx1"/>
          </a:solidFill>
          <a:latin typeface="Arial" pitchFamily="34" charset="0"/>
          <a:cs typeface="Cordia New" pitchFamily="34" charset="-34"/>
        </a:defRPr>
      </a:lvl7pPr>
      <a:lvl8pPr marL="1756559" algn="ctr" rtl="0" fontAlgn="base">
        <a:spcBef>
          <a:spcPct val="0"/>
        </a:spcBef>
        <a:spcAft>
          <a:spcPct val="0"/>
        </a:spcAft>
        <a:defRPr sz="5600">
          <a:solidFill>
            <a:schemeClr val="tx1"/>
          </a:solidFill>
          <a:latin typeface="Arial" pitchFamily="34" charset="0"/>
          <a:cs typeface="Cordia New" pitchFamily="34" charset="-34"/>
        </a:defRPr>
      </a:lvl8pPr>
      <a:lvl9pPr marL="2342087"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32" indent="-43913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468" indent="-365960"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794" indent="-2927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323" indent="-2927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848" indent="-2927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370"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5886"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412"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6912" indent="-292765" algn="l" defTabSz="1171042"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042" rtl="0" eaLnBrk="1" latinLnBrk="0" hangingPunct="1">
        <a:defRPr sz="3600" kern="1200">
          <a:solidFill>
            <a:schemeClr val="tx1"/>
          </a:solidFill>
          <a:latin typeface="+mn-lt"/>
          <a:ea typeface="+mn-ea"/>
          <a:cs typeface="+mn-cs"/>
        </a:defRPr>
      </a:lvl1pPr>
      <a:lvl2pPr marL="585527" algn="l" defTabSz="1171042" rtl="0" eaLnBrk="1" latinLnBrk="0" hangingPunct="1">
        <a:defRPr sz="3600" kern="1200">
          <a:solidFill>
            <a:schemeClr val="tx1"/>
          </a:solidFill>
          <a:latin typeface="+mn-lt"/>
          <a:ea typeface="+mn-ea"/>
          <a:cs typeface="+mn-cs"/>
        </a:defRPr>
      </a:lvl2pPr>
      <a:lvl3pPr marL="1171042" algn="l" defTabSz="1171042" rtl="0" eaLnBrk="1" latinLnBrk="0" hangingPunct="1">
        <a:defRPr sz="3600" kern="1200">
          <a:solidFill>
            <a:schemeClr val="tx1"/>
          </a:solidFill>
          <a:latin typeface="+mn-lt"/>
          <a:ea typeface="+mn-ea"/>
          <a:cs typeface="+mn-cs"/>
        </a:defRPr>
      </a:lvl3pPr>
      <a:lvl4pPr marL="1756559" algn="l" defTabSz="1171042" rtl="0" eaLnBrk="1" latinLnBrk="0" hangingPunct="1">
        <a:defRPr sz="3600" kern="1200">
          <a:solidFill>
            <a:schemeClr val="tx1"/>
          </a:solidFill>
          <a:latin typeface="+mn-lt"/>
          <a:ea typeface="+mn-ea"/>
          <a:cs typeface="+mn-cs"/>
        </a:defRPr>
      </a:lvl4pPr>
      <a:lvl5pPr marL="2342087" algn="l" defTabSz="1171042" rtl="0" eaLnBrk="1" latinLnBrk="0" hangingPunct="1">
        <a:defRPr sz="3600" kern="1200">
          <a:solidFill>
            <a:schemeClr val="tx1"/>
          </a:solidFill>
          <a:latin typeface="+mn-lt"/>
          <a:ea typeface="+mn-ea"/>
          <a:cs typeface="+mn-cs"/>
        </a:defRPr>
      </a:lvl5pPr>
      <a:lvl6pPr marL="2927594" algn="l" defTabSz="1171042" rtl="0" eaLnBrk="1" latinLnBrk="0" hangingPunct="1">
        <a:defRPr sz="3600" kern="1200">
          <a:solidFill>
            <a:schemeClr val="tx1"/>
          </a:solidFill>
          <a:latin typeface="+mn-lt"/>
          <a:ea typeface="+mn-ea"/>
          <a:cs typeface="+mn-cs"/>
        </a:defRPr>
      </a:lvl6pPr>
      <a:lvl7pPr marL="3513116" algn="l" defTabSz="1171042" rtl="0" eaLnBrk="1" latinLnBrk="0" hangingPunct="1">
        <a:defRPr sz="3600" kern="1200">
          <a:solidFill>
            <a:schemeClr val="tx1"/>
          </a:solidFill>
          <a:latin typeface="+mn-lt"/>
          <a:ea typeface="+mn-ea"/>
          <a:cs typeface="+mn-cs"/>
        </a:defRPr>
      </a:lvl7pPr>
      <a:lvl8pPr marL="4098646" algn="l" defTabSz="1171042" rtl="0" eaLnBrk="1" latinLnBrk="0" hangingPunct="1">
        <a:defRPr sz="3600" kern="1200">
          <a:solidFill>
            <a:schemeClr val="tx1"/>
          </a:solidFill>
          <a:latin typeface="+mn-lt"/>
          <a:ea typeface="+mn-ea"/>
          <a:cs typeface="+mn-cs"/>
        </a:defRPr>
      </a:lvl8pPr>
      <a:lvl9pPr marL="4684169" algn="l" defTabSz="1171042" rtl="0" eaLnBrk="1" latinLnBrk="0" hangingPunct="1">
        <a:defRPr sz="3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78"/>
            <a:ext cx="723900" cy="365125"/>
          </a:xfrm>
          <a:prstGeom prst="rect">
            <a:avLst/>
          </a:prstGeom>
        </p:spPr>
        <p:txBody>
          <a:bodyPr vert="horz" lIns="117161" tIns="58580" rIns="117161" bIns="5858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04">
              <a:defRPr/>
            </a:pPr>
            <a:fld id="{79C0BFF6-9B14-4446-AF07-628EFEB400B0}" type="slidenum">
              <a:rPr lang="th-TH" smtClean="0">
                <a:solidFill>
                  <a:prstClr val="black">
                    <a:tint val="75000"/>
                  </a:prstClr>
                </a:solidFill>
              </a:rPr>
              <a:pPr defTabSz="1171604">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76" tIns="63788" rIns="127576" bIns="63788" anchor="ctr"/>
          <a:lstStyle/>
          <a:p>
            <a:pPr algn="ctr" defTabSz="1171604">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76" tIns="63788" rIns="127576" bIns="637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04"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9" y="800109"/>
            <a:ext cx="4948767" cy="559709"/>
          </a:xfrm>
          <a:prstGeom prst="rect">
            <a:avLst/>
          </a:prstGeom>
          <a:noFill/>
        </p:spPr>
        <p:txBody>
          <a:bodyPr lIns="127576" tIns="63788" rIns="127576" bIns="63788">
            <a:spAutoFit/>
          </a:bodyPr>
          <a:lstStyle/>
          <a:p>
            <a:pPr defTabSz="1171604">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76" tIns="63788" rIns="127576" bIns="63788" anchor="ctr"/>
          <a:lstStyle/>
          <a:p>
            <a:pPr algn="ctr" defTabSz="1171604">
              <a:defRPr/>
            </a:pPr>
            <a:endParaRPr lang="th-TH" sz="3600" dirty="0">
              <a:solidFill>
                <a:prstClr val="white"/>
              </a:solidFill>
            </a:endParaRPr>
          </a:p>
        </p:txBody>
      </p:sp>
      <p:sp>
        <p:nvSpPr>
          <p:cNvPr id="12" name="TextBox 11"/>
          <p:cNvSpPr txBox="1"/>
          <p:nvPr/>
        </p:nvSpPr>
        <p:spPr>
          <a:xfrm>
            <a:off x="9290086" y="301633"/>
            <a:ext cx="2220383" cy="518414"/>
          </a:xfrm>
          <a:prstGeom prst="rect">
            <a:avLst/>
          </a:prstGeom>
          <a:noFill/>
          <a:effectLst>
            <a:outerShdw blurRad="50800" dist="38100" dir="5400000" algn="t" rotWithShape="0">
              <a:prstClr val="black">
                <a:alpha val="40000"/>
              </a:prstClr>
            </a:outerShdw>
          </a:effectLst>
        </p:spPr>
        <p:txBody>
          <a:bodyPr lIns="117161" tIns="58580" rIns="117161" bIns="58580">
            <a:spAutoFit/>
          </a:bodyPr>
          <a:lstStyle/>
          <a:p>
            <a:pPr algn="r" defTabSz="1171604">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330625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05" algn="ctr" rtl="0" fontAlgn="base">
        <a:spcBef>
          <a:spcPct val="0"/>
        </a:spcBef>
        <a:spcAft>
          <a:spcPct val="0"/>
        </a:spcAft>
        <a:defRPr sz="5600">
          <a:solidFill>
            <a:schemeClr val="tx1"/>
          </a:solidFill>
          <a:latin typeface="Arial" pitchFamily="34" charset="0"/>
          <a:cs typeface="Cordia New" pitchFamily="34" charset="-34"/>
        </a:defRPr>
      </a:lvl6pPr>
      <a:lvl7pPr marL="1171604" algn="ctr" rtl="0" fontAlgn="base">
        <a:spcBef>
          <a:spcPct val="0"/>
        </a:spcBef>
        <a:spcAft>
          <a:spcPct val="0"/>
        </a:spcAft>
        <a:defRPr sz="5600">
          <a:solidFill>
            <a:schemeClr val="tx1"/>
          </a:solidFill>
          <a:latin typeface="Arial" pitchFamily="34" charset="0"/>
          <a:cs typeface="Cordia New" pitchFamily="34" charset="-34"/>
        </a:defRPr>
      </a:lvl7pPr>
      <a:lvl8pPr marL="1757405" algn="ctr" rtl="0" fontAlgn="base">
        <a:spcBef>
          <a:spcPct val="0"/>
        </a:spcBef>
        <a:spcAft>
          <a:spcPct val="0"/>
        </a:spcAft>
        <a:defRPr sz="5600">
          <a:solidFill>
            <a:schemeClr val="tx1"/>
          </a:solidFill>
          <a:latin typeface="Arial" pitchFamily="34" charset="0"/>
          <a:cs typeface="Cordia New" pitchFamily="34" charset="-34"/>
        </a:defRPr>
      </a:lvl8pPr>
      <a:lvl9pPr marL="234321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47" indent="-439347"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926" indent="-3661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500" indent="-29290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308" indent="-2929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113" indent="-2929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1913" indent="-292904" algn="l" defTabSz="117160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713" indent="-292904" algn="l" defTabSz="117160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519" indent="-292904" algn="l" defTabSz="117160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310" indent="-292904" algn="l" defTabSz="117160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04" rtl="0" eaLnBrk="1" latinLnBrk="0" hangingPunct="1">
        <a:defRPr sz="3600" kern="1200">
          <a:solidFill>
            <a:schemeClr val="tx1"/>
          </a:solidFill>
          <a:latin typeface="+mn-lt"/>
          <a:ea typeface="+mn-ea"/>
          <a:cs typeface="+mn-cs"/>
        </a:defRPr>
      </a:lvl1pPr>
      <a:lvl2pPr marL="585805" algn="l" defTabSz="1171604" rtl="0" eaLnBrk="1" latinLnBrk="0" hangingPunct="1">
        <a:defRPr sz="3600" kern="1200">
          <a:solidFill>
            <a:schemeClr val="tx1"/>
          </a:solidFill>
          <a:latin typeface="+mn-lt"/>
          <a:ea typeface="+mn-ea"/>
          <a:cs typeface="+mn-cs"/>
        </a:defRPr>
      </a:lvl2pPr>
      <a:lvl3pPr marL="1171604" algn="l" defTabSz="1171604" rtl="0" eaLnBrk="1" latinLnBrk="0" hangingPunct="1">
        <a:defRPr sz="3600" kern="1200">
          <a:solidFill>
            <a:schemeClr val="tx1"/>
          </a:solidFill>
          <a:latin typeface="+mn-lt"/>
          <a:ea typeface="+mn-ea"/>
          <a:cs typeface="+mn-cs"/>
        </a:defRPr>
      </a:lvl3pPr>
      <a:lvl4pPr marL="1757405" algn="l" defTabSz="1171604" rtl="0" eaLnBrk="1" latinLnBrk="0" hangingPunct="1">
        <a:defRPr sz="3600" kern="1200">
          <a:solidFill>
            <a:schemeClr val="tx1"/>
          </a:solidFill>
          <a:latin typeface="+mn-lt"/>
          <a:ea typeface="+mn-ea"/>
          <a:cs typeface="+mn-cs"/>
        </a:defRPr>
      </a:lvl4pPr>
      <a:lvl5pPr marL="2343210" algn="l" defTabSz="1171604" rtl="0" eaLnBrk="1" latinLnBrk="0" hangingPunct="1">
        <a:defRPr sz="3600" kern="1200">
          <a:solidFill>
            <a:schemeClr val="tx1"/>
          </a:solidFill>
          <a:latin typeface="+mn-lt"/>
          <a:ea typeface="+mn-ea"/>
          <a:cs typeface="+mn-cs"/>
        </a:defRPr>
      </a:lvl5pPr>
      <a:lvl6pPr marL="2929007" algn="l" defTabSz="1171604" rtl="0" eaLnBrk="1" latinLnBrk="0" hangingPunct="1">
        <a:defRPr sz="3600" kern="1200">
          <a:solidFill>
            <a:schemeClr val="tx1"/>
          </a:solidFill>
          <a:latin typeface="+mn-lt"/>
          <a:ea typeface="+mn-ea"/>
          <a:cs typeface="+mn-cs"/>
        </a:defRPr>
      </a:lvl6pPr>
      <a:lvl7pPr marL="3514808" algn="l" defTabSz="1171604" rtl="0" eaLnBrk="1" latinLnBrk="0" hangingPunct="1">
        <a:defRPr sz="3600" kern="1200">
          <a:solidFill>
            <a:schemeClr val="tx1"/>
          </a:solidFill>
          <a:latin typeface="+mn-lt"/>
          <a:ea typeface="+mn-ea"/>
          <a:cs typeface="+mn-cs"/>
        </a:defRPr>
      </a:lvl7pPr>
      <a:lvl8pPr marL="4100615" algn="l" defTabSz="1171604" rtl="0" eaLnBrk="1" latinLnBrk="0" hangingPunct="1">
        <a:defRPr sz="3600" kern="1200">
          <a:solidFill>
            <a:schemeClr val="tx1"/>
          </a:solidFill>
          <a:latin typeface="+mn-lt"/>
          <a:ea typeface="+mn-ea"/>
          <a:cs typeface="+mn-cs"/>
        </a:defRPr>
      </a:lvl8pPr>
      <a:lvl9pPr marL="4686419" algn="l" defTabSz="1171604" rtl="0" eaLnBrk="1" latinLnBrk="0" hangingPunct="1">
        <a:defRPr sz="3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1"/>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4"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7"/>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1" y="800105"/>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67"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86570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898989"/>
                </a:solidFill>
              </a:defRPr>
            </a:lvl1pPr>
          </a:lstStyle>
          <a:p>
            <a:pPr defTabSz="914400" fontAlgn="base">
              <a:spcBef>
                <a:spcPct val="0"/>
              </a:spcBef>
              <a:spcAft>
                <a:spcPct val="0"/>
              </a:spcAft>
            </a:pPr>
            <a:fld id="{1F8B3E62-EE03-2C4C-8EF5-2BEB3E63236F}" type="slidenum">
              <a:rPr lang="th-TH">
                <a:ea typeface="ＭＳ Ｐゴシック" charset="0"/>
              </a:rPr>
              <a:pPr defTabSz="914400" fontAlgn="base">
                <a:spcBef>
                  <a:spcPct val="0"/>
                </a:spcBef>
                <a:spcAft>
                  <a:spcPct val="0"/>
                </a:spcAft>
              </a:pPr>
              <a:t>‹#›</a:t>
            </a:fld>
            <a:endParaRPr lang="th-TH">
              <a:ea typeface="ＭＳ Ｐゴシック" charset="0"/>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14400">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defTabSz="914400"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defTabSz="914400">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9412823"/>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Cordia New" charset="0"/>
          <a:cs typeface="Cordia New"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62"/>
            <a:ext cx="723900" cy="365125"/>
          </a:xfrm>
          <a:prstGeom prst="rect">
            <a:avLst/>
          </a:prstGeom>
        </p:spPr>
        <p:txBody>
          <a:bodyPr vert="horz" wrap="square" lIns="91154" tIns="45583" rIns="91154" bIns="45583"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73" tIns="49647" rIns="99273" bIns="49647"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61"/>
          </a:xfrm>
          <a:prstGeom prst="rect">
            <a:avLst/>
          </a:prstGeom>
          <a:noFill/>
          <a:ln>
            <a:noFill/>
          </a:ln>
        </p:spPr>
        <p:txBody>
          <a:bodyPr lIns="99273" tIns="49647" rIns="99273" bIns="49647">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39"/>
            <a:ext cx="4948767" cy="438818"/>
          </a:xfrm>
          <a:prstGeom prst="rect">
            <a:avLst/>
          </a:prstGeom>
          <a:noFill/>
        </p:spPr>
        <p:txBody>
          <a:bodyPr lIns="99273" tIns="49647" rIns="99273" bIns="49647">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416327"/>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802" algn="ctr" rtl="0" fontAlgn="base">
        <a:spcBef>
          <a:spcPct val="0"/>
        </a:spcBef>
        <a:spcAft>
          <a:spcPct val="0"/>
        </a:spcAft>
        <a:defRPr sz="4400">
          <a:solidFill>
            <a:schemeClr val="tx1"/>
          </a:solidFill>
          <a:latin typeface="Arial" charset="0"/>
          <a:cs typeface="Cordia New" pitchFamily="34" charset="-34"/>
        </a:defRPr>
      </a:lvl6pPr>
      <a:lvl7pPr marL="911598" algn="ctr" rtl="0" fontAlgn="base">
        <a:spcBef>
          <a:spcPct val="0"/>
        </a:spcBef>
        <a:spcAft>
          <a:spcPct val="0"/>
        </a:spcAft>
        <a:defRPr sz="4400">
          <a:solidFill>
            <a:schemeClr val="tx1"/>
          </a:solidFill>
          <a:latin typeface="Arial" charset="0"/>
          <a:cs typeface="Cordia New" pitchFamily="34" charset="-34"/>
        </a:defRPr>
      </a:lvl7pPr>
      <a:lvl8pPr marL="1367398" algn="ctr" rtl="0" fontAlgn="base">
        <a:spcBef>
          <a:spcPct val="0"/>
        </a:spcBef>
        <a:spcAft>
          <a:spcPct val="0"/>
        </a:spcAft>
        <a:defRPr sz="4400">
          <a:solidFill>
            <a:schemeClr val="tx1"/>
          </a:solidFill>
          <a:latin typeface="Arial" charset="0"/>
          <a:cs typeface="Cordia New" pitchFamily="34" charset="-34"/>
        </a:defRPr>
      </a:lvl8pPr>
      <a:lvl9pPr marL="1823173" algn="ctr" rtl="0" fontAlgn="base">
        <a:spcBef>
          <a:spcPct val="0"/>
        </a:spcBef>
        <a:spcAft>
          <a:spcPct val="0"/>
        </a:spcAft>
        <a:defRPr sz="4400">
          <a:solidFill>
            <a:schemeClr val="tx1"/>
          </a:solidFill>
          <a:latin typeface="Arial" charset="0"/>
          <a:cs typeface="Cordia New" pitchFamily="34" charset="-34"/>
        </a:defRPr>
      </a:lvl9pPr>
    </p:titleStyle>
    <p:bodyStyle>
      <a:lvl1pPr marL="341848" indent="-341848"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77" indent="-284862"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98" indent="-227909"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275"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1081" indent="-227909"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8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697"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466"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4253" indent="-227909" algn="l" defTabSz="911598"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98" rtl="0" eaLnBrk="1" latinLnBrk="0" hangingPunct="1">
        <a:defRPr sz="2800" kern="1200">
          <a:solidFill>
            <a:schemeClr val="tx1"/>
          </a:solidFill>
          <a:latin typeface="+mn-lt"/>
          <a:ea typeface="+mn-ea"/>
          <a:cs typeface="+mn-cs"/>
        </a:defRPr>
      </a:lvl1pPr>
      <a:lvl2pPr marL="455802" algn="l" defTabSz="911598" rtl="0" eaLnBrk="1" latinLnBrk="0" hangingPunct="1">
        <a:defRPr sz="2800" kern="1200">
          <a:solidFill>
            <a:schemeClr val="tx1"/>
          </a:solidFill>
          <a:latin typeface="+mn-lt"/>
          <a:ea typeface="+mn-ea"/>
          <a:cs typeface="+mn-cs"/>
        </a:defRPr>
      </a:lvl2pPr>
      <a:lvl3pPr marL="911598" algn="l" defTabSz="911598" rtl="0" eaLnBrk="1" latinLnBrk="0" hangingPunct="1">
        <a:defRPr sz="2800" kern="1200">
          <a:solidFill>
            <a:schemeClr val="tx1"/>
          </a:solidFill>
          <a:latin typeface="+mn-lt"/>
          <a:ea typeface="+mn-ea"/>
          <a:cs typeface="+mn-cs"/>
        </a:defRPr>
      </a:lvl3pPr>
      <a:lvl4pPr marL="1367398" algn="l" defTabSz="911598" rtl="0" eaLnBrk="1" latinLnBrk="0" hangingPunct="1">
        <a:defRPr sz="2800" kern="1200">
          <a:solidFill>
            <a:schemeClr val="tx1"/>
          </a:solidFill>
          <a:latin typeface="+mn-lt"/>
          <a:ea typeface="+mn-ea"/>
          <a:cs typeface="+mn-cs"/>
        </a:defRPr>
      </a:lvl4pPr>
      <a:lvl5pPr marL="1823173" algn="l" defTabSz="911598" rtl="0" eaLnBrk="1" latinLnBrk="0" hangingPunct="1">
        <a:defRPr sz="2800" kern="1200">
          <a:solidFill>
            <a:schemeClr val="tx1"/>
          </a:solidFill>
          <a:latin typeface="+mn-lt"/>
          <a:ea typeface="+mn-ea"/>
          <a:cs typeface="+mn-cs"/>
        </a:defRPr>
      </a:lvl5pPr>
      <a:lvl6pPr marL="2278988" algn="l" defTabSz="911598" rtl="0" eaLnBrk="1" latinLnBrk="0" hangingPunct="1">
        <a:defRPr sz="2800" kern="1200">
          <a:solidFill>
            <a:schemeClr val="tx1"/>
          </a:solidFill>
          <a:latin typeface="+mn-lt"/>
          <a:ea typeface="+mn-ea"/>
          <a:cs typeface="+mn-cs"/>
        </a:defRPr>
      </a:lvl6pPr>
      <a:lvl7pPr marL="2734797" algn="l" defTabSz="911598" rtl="0" eaLnBrk="1" latinLnBrk="0" hangingPunct="1">
        <a:defRPr sz="2800" kern="1200">
          <a:solidFill>
            <a:schemeClr val="tx1"/>
          </a:solidFill>
          <a:latin typeface="+mn-lt"/>
          <a:ea typeface="+mn-ea"/>
          <a:cs typeface="+mn-cs"/>
        </a:defRPr>
      </a:lvl7pPr>
      <a:lvl8pPr marL="3190579" algn="l" defTabSz="911598" rtl="0" eaLnBrk="1" latinLnBrk="0" hangingPunct="1">
        <a:defRPr sz="2800" kern="1200">
          <a:solidFill>
            <a:schemeClr val="tx1"/>
          </a:solidFill>
          <a:latin typeface="+mn-lt"/>
          <a:ea typeface="+mn-ea"/>
          <a:cs typeface="+mn-cs"/>
        </a:defRPr>
      </a:lvl8pPr>
      <a:lvl9pPr marL="3646352" algn="l" defTabSz="911598" rtl="0" eaLnBrk="1" latinLnBrk="0" hangingPunct="1">
        <a:defRPr sz="2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fontAlgn="auto">
              <a:spcBef>
                <a:spcPts val="0"/>
              </a:spcBef>
              <a:spcAft>
                <a:spcPts val="0"/>
              </a:spcAft>
              <a:defRPr/>
            </a:pPr>
            <a:endParaRPr lang="th-TH" sz="2800" dirty="0">
              <a:solidFill>
                <a:prstClr val="white"/>
              </a:solidFill>
            </a:endParaRPr>
          </a:p>
        </p:txBody>
      </p:sp>
      <p:cxnSp>
        <p:nvCxnSpPr>
          <p:cNvPr id="25" name="Straight Connector 24"/>
          <p:cNvCxnSpPr/>
          <p:nvPr userDrawn="1"/>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7985" y="800100"/>
            <a:ext cx="4948767" cy="438150"/>
          </a:xfrm>
          <a:prstGeom prst="rect">
            <a:avLst/>
          </a:prstGeom>
          <a:noFill/>
        </p:spPr>
        <p:txBody>
          <a:bodyPr lIns="99569" tIns="49785" rIns="99569" bIns="49785">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479614"/>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7"/>
            <a:ext cx="723900" cy="365125"/>
          </a:xfrm>
          <a:prstGeom prst="rect">
            <a:avLst/>
          </a:prstGeom>
        </p:spPr>
        <p:txBody>
          <a:bodyPr vert="horz" wrap="square" lIns="91143" tIns="45578" rIns="91143" bIns="45578"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51"/>
          </a:xfrm>
          <a:prstGeom prst="rect">
            <a:avLst/>
          </a:prstGeom>
          <a:noFill/>
          <a:ln>
            <a:noFill/>
          </a:ln>
        </p:spPr>
        <p:txBody>
          <a:bodyPr lIns="99261" tIns="49642" rIns="99261" bIns="4964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0"/>
            <a:ext cx="4948767" cy="438808"/>
          </a:xfrm>
          <a:prstGeom prst="rect">
            <a:avLst/>
          </a:prstGeom>
          <a:noFill/>
        </p:spPr>
        <p:txBody>
          <a:bodyPr lIns="99261" tIns="49642" rIns="99261" bIns="49642">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6977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47" algn="ctr" rtl="0" fontAlgn="base">
        <a:spcBef>
          <a:spcPct val="0"/>
        </a:spcBef>
        <a:spcAft>
          <a:spcPct val="0"/>
        </a:spcAft>
        <a:defRPr sz="4400">
          <a:solidFill>
            <a:schemeClr val="tx1"/>
          </a:solidFill>
          <a:latin typeface="Arial" charset="0"/>
          <a:cs typeface="Cordia New" pitchFamily="34" charset="-34"/>
        </a:defRPr>
      </a:lvl6pPr>
      <a:lvl7pPr marL="911489" algn="ctr" rtl="0" fontAlgn="base">
        <a:spcBef>
          <a:spcPct val="0"/>
        </a:spcBef>
        <a:spcAft>
          <a:spcPct val="0"/>
        </a:spcAft>
        <a:defRPr sz="4400">
          <a:solidFill>
            <a:schemeClr val="tx1"/>
          </a:solidFill>
          <a:latin typeface="Arial" charset="0"/>
          <a:cs typeface="Cordia New" pitchFamily="34" charset="-34"/>
        </a:defRPr>
      </a:lvl7pPr>
      <a:lvl8pPr marL="1367234" algn="ctr" rtl="0" fontAlgn="base">
        <a:spcBef>
          <a:spcPct val="0"/>
        </a:spcBef>
        <a:spcAft>
          <a:spcPct val="0"/>
        </a:spcAft>
        <a:defRPr sz="4400">
          <a:solidFill>
            <a:schemeClr val="tx1"/>
          </a:solidFill>
          <a:latin typeface="Arial" charset="0"/>
          <a:cs typeface="Cordia New" pitchFamily="34" charset="-34"/>
        </a:defRPr>
      </a:lvl8pPr>
      <a:lvl9pPr marL="1822954" algn="ctr" rtl="0" fontAlgn="base">
        <a:spcBef>
          <a:spcPct val="0"/>
        </a:spcBef>
        <a:spcAft>
          <a:spcPct val="0"/>
        </a:spcAft>
        <a:defRPr sz="4400">
          <a:solidFill>
            <a:schemeClr val="tx1"/>
          </a:solidFill>
          <a:latin typeface="Arial" charset="0"/>
          <a:cs typeface="Cordia New" pitchFamily="34" charset="-34"/>
        </a:defRPr>
      </a:lvl9pPr>
    </p:titleStyle>
    <p:bodyStyle>
      <a:lvl1pPr marL="341807" indent="-341807"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88" indent="-284827"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61" indent="-22788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084" indent="-22788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835" indent="-22788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59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343"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05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78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89" rtl="0" eaLnBrk="1" latinLnBrk="0" hangingPunct="1">
        <a:defRPr sz="2800" kern="1200">
          <a:solidFill>
            <a:schemeClr val="tx1"/>
          </a:solidFill>
          <a:latin typeface="+mn-lt"/>
          <a:ea typeface="+mn-ea"/>
          <a:cs typeface="+mn-cs"/>
        </a:defRPr>
      </a:lvl1pPr>
      <a:lvl2pPr marL="455747" algn="l" defTabSz="911489" rtl="0" eaLnBrk="1" latinLnBrk="0" hangingPunct="1">
        <a:defRPr sz="2800" kern="1200">
          <a:solidFill>
            <a:schemeClr val="tx1"/>
          </a:solidFill>
          <a:latin typeface="+mn-lt"/>
          <a:ea typeface="+mn-ea"/>
          <a:cs typeface="+mn-cs"/>
        </a:defRPr>
      </a:lvl2pPr>
      <a:lvl3pPr marL="911489" algn="l" defTabSz="911489" rtl="0" eaLnBrk="1" latinLnBrk="0" hangingPunct="1">
        <a:defRPr sz="2800" kern="1200">
          <a:solidFill>
            <a:schemeClr val="tx1"/>
          </a:solidFill>
          <a:latin typeface="+mn-lt"/>
          <a:ea typeface="+mn-ea"/>
          <a:cs typeface="+mn-cs"/>
        </a:defRPr>
      </a:lvl3pPr>
      <a:lvl4pPr marL="1367234" algn="l" defTabSz="911489" rtl="0" eaLnBrk="1" latinLnBrk="0" hangingPunct="1">
        <a:defRPr sz="2800" kern="1200">
          <a:solidFill>
            <a:schemeClr val="tx1"/>
          </a:solidFill>
          <a:latin typeface="+mn-lt"/>
          <a:ea typeface="+mn-ea"/>
          <a:cs typeface="+mn-cs"/>
        </a:defRPr>
      </a:lvl4pPr>
      <a:lvl5pPr marL="1822954" algn="l" defTabSz="911489" rtl="0" eaLnBrk="1" latinLnBrk="0" hangingPunct="1">
        <a:defRPr sz="2800" kern="1200">
          <a:solidFill>
            <a:schemeClr val="tx1"/>
          </a:solidFill>
          <a:latin typeface="+mn-lt"/>
          <a:ea typeface="+mn-ea"/>
          <a:cs typeface="+mn-cs"/>
        </a:defRPr>
      </a:lvl5pPr>
      <a:lvl6pPr marL="2278715" algn="l" defTabSz="911489" rtl="0" eaLnBrk="1" latinLnBrk="0" hangingPunct="1">
        <a:defRPr sz="2800" kern="1200">
          <a:solidFill>
            <a:schemeClr val="tx1"/>
          </a:solidFill>
          <a:latin typeface="+mn-lt"/>
          <a:ea typeface="+mn-ea"/>
          <a:cs typeface="+mn-cs"/>
        </a:defRPr>
      </a:lvl6pPr>
      <a:lvl7pPr marL="2734470" algn="l" defTabSz="911489" rtl="0" eaLnBrk="1" latinLnBrk="0" hangingPunct="1">
        <a:defRPr sz="2800" kern="1200">
          <a:solidFill>
            <a:schemeClr val="tx1"/>
          </a:solidFill>
          <a:latin typeface="+mn-lt"/>
          <a:ea typeface="+mn-ea"/>
          <a:cs typeface="+mn-cs"/>
        </a:defRPr>
      </a:lvl7pPr>
      <a:lvl8pPr marL="3190198" algn="l" defTabSz="911489" rtl="0" eaLnBrk="1" latinLnBrk="0" hangingPunct="1">
        <a:defRPr sz="2800" kern="1200">
          <a:solidFill>
            <a:schemeClr val="tx1"/>
          </a:solidFill>
          <a:latin typeface="+mn-lt"/>
          <a:ea typeface="+mn-ea"/>
          <a:cs typeface="+mn-cs"/>
        </a:defRPr>
      </a:lvl8pPr>
      <a:lvl9pPr marL="3645916" algn="l" defTabSz="911489"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7"/>
            <a:ext cx="723900" cy="365125"/>
          </a:xfrm>
          <a:prstGeom prst="rect">
            <a:avLst/>
          </a:prstGeom>
        </p:spPr>
        <p:txBody>
          <a:bodyPr vert="horz" lIns="91143" tIns="45578" rIns="91143" bIns="45578"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1" tIns="49642" rIns="99261" bIns="4964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100" y="800140"/>
            <a:ext cx="4948767" cy="438808"/>
          </a:xfrm>
          <a:prstGeom prst="rect">
            <a:avLst/>
          </a:prstGeom>
          <a:noFill/>
        </p:spPr>
        <p:txBody>
          <a:bodyPr lIns="99261" tIns="49642" rIns="99261" bIns="49642">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69984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747" algn="ctr" rtl="0" fontAlgn="base">
        <a:spcBef>
          <a:spcPct val="0"/>
        </a:spcBef>
        <a:spcAft>
          <a:spcPct val="0"/>
        </a:spcAft>
        <a:defRPr sz="4400">
          <a:solidFill>
            <a:schemeClr val="tx1"/>
          </a:solidFill>
          <a:latin typeface="Arial" charset="0"/>
          <a:cs typeface="Cordia New" pitchFamily="34" charset="-34"/>
        </a:defRPr>
      </a:lvl6pPr>
      <a:lvl7pPr marL="911489" algn="ctr" rtl="0" fontAlgn="base">
        <a:spcBef>
          <a:spcPct val="0"/>
        </a:spcBef>
        <a:spcAft>
          <a:spcPct val="0"/>
        </a:spcAft>
        <a:defRPr sz="4400">
          <a:solidFill>
            <a:schemeClr val="tx1"/>
          </a:solidFill>
          <a:latin typeface="Arial" charset="0"/>
          <a:cs typeface="Cordia New" pitchFamily="34" charset="-34"/>
        </a:defRPr>
      </a:lvl7pPr>
      <a:lvl8pPr marL="1367234" algn="ctr" rtl="0" fontAlgn="base">
        <a:spcBef>
          <a:spcPct val="0"/>
        </a:spcBef>
        <a:spcAft>
          <a:spcPct val="0"/>
        </a:spcAft>
        <a:defRPr sz="4400">
          <a:solidFill>
            <a:schemeClr val="tx1"/>
          </a:solidFill>
          <a:latin typeface="Arial" charset="0"/>
          <a:cs typeface="Cordia New" pitchFamily="34" charset="-34"/>
        </a:defRPr>
      </a:lvl8pPr>
      <a:lvl9pPr marL="1822954" algn="ctr" rtl="0" fontAlgn="base">
        <a:spcBef>
          <a:spcPct val="0"/>
        </a:spcBef>
        <a:spcAft>
          <a:spcPct val="0"/>
        </a:spcAft>
        <a:defRPr sz="4400">
          <a:solidFill>
            <a:schemeClr val="tx1"/>
          </a:solidFill>
          <a:latin typeface="Arial" charset="0"/>
          <a:cs typeface="Cordia New" pitchFamily="34" charset="-34"/>
        </a:defRPr>
      </a:lvl9pPr>
    </p:titleStyle>
    <p:bodyStyle>
      <a:lvl1pPr marL="341807" indent="-341807"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588" indent="-284827"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361" indent="-227882"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084" indent="-22788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0835" indent="-22788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659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343"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05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78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89" rtl="0" eaLnBrk="1" latinLnBrk="0" hangingPunct="1">
        <a:defRPr sz="2800" kern="1200">
          <a:solidFill>
            <a:schemeClr val="tx1"/>
          </a:solidFill>
          <a:latin typeface="+mn-lt"/>
          <a:ea typeface="+mn-ea"/>
          <a:cs typeface="+mn-cs"/>
        </a:defRPr>
      </a:lvl1pPr>
      <a:lvl2pPr marL="455747" algn="l" defTabSz="911489" rtl="0" eaLnBrk="1" latinLnBrk="0" hangingPunct="1">
        <a:defRPr sz="2800" kern="1200">
          <a:solidFill>
            <a:schemeClr val="tx1"/>
          </a:solidFill>
          <a:latin typeface="+mn-lt"/>
          <a:ea typeface="+mn-ea"/>
          <a:cs typeface="+mn-cs"/>
        </a:defRPr>
      </a:lvl2pPr>
      <a:lvl3pPr marL="911489" algn="l" defTabSz="911489" rtl="0" eaLnBrk="1" latinLnBrk="0" hangingPunct="1">
        <a:defRPr sz="2800" kern="1200">
          <a:solidFill>
            <a:schemeClr val="tx1"/>
          </a:solidFill>
          <a:latin typeface="+mn-lt"/>
          <a:ea typeface="+mn-ea"/>
          <a:cs typeface="+mn-cs"/>
        </a:defRPr>
      </a:lvl3pPr>
      <a:lvl4pPr marL="1367234" algn="l" defTabSz="911489" rtl="0" eaLnBrk="1" latinLnBrk="0" hangingPunct="1">
        <a:defRPr sz="2800" kern="1200">
          <a:solidFill>
            <a:schemeClr val="tx1"/>
          </a:solidFill>
          <a:latin typeface="+mn-lt"/>
          <a:ea typeface="+mn-ea"/>
          <a:cs typeface="+mn-cs"/>
        </a:defRPr>
      </a:lvl4pPr>
      <a:lvl5pPr marL="1822954" algn="l" defTabSz="911489" rtl="0" eaLnBrk="1" latinLnBrk="0" hangingPunct="1">
        <a:defRPr sz="2800" kern="1200">
          <a:solidFill>
            <a:schemeClr val="tx1"/>
          </a:solidFill>
          <a:latin typeface="+mn-lt"/>
          <a:ea typeface="+mn-ea"/>
          <a:cs typeface="+mn-cs"/>
        </a:defRPr>
      </a:lvl5pPr>
      <a:lvl6pPr marL="2278715" algn="l" defTabSz="911489" rtl="0" eaLnBrk="1" latinLnBrk="0" hangingPunct="1">
        <a:defRPr sz="2800" kern="1200">
          <a:solidFill>
            <a:schemeClr val="tx1"/>
          </a:solidFill>
          <a:latin typeface="+mn-lt"/>
          <a:ea typeface="+mn-ea"/>
          <a:cs typeface="+mn-cs"/>
        </a:defRPr>
      </a:lvl6pPr>
      <a:lvl7pPr marL="2734470" algn="l" defTabSz="911489" rtl="0" eaLnBrk="1" latinLnBrk="0" hangingPunct="1">
        <a:defRPr sz="2800" kern="1200">
          <a:solidFill>
            <a:schemeClr val="tx1"/>
          </a:solidFill>
          <a:latin typeface="+mn-lt"/>
          <a:ea typeface="+mn-ea"/>
          <a:cs typeface="+mn-cs"/>
        </a:defRPr>
      </a:lvl7pPr>
      <a:lvl8pPr marL="3190198" algn="l" defTabSz="911489" rtl="0" eaLnBrk="1" latinLnBrk="0" hangingPunct="1">
        <a:defRPr sz="2800" kern="1200">
          <a:solidFill>
            <a:schemeClr val="tx1"/>
          </a:solidFill>
          <a:latin typeface="+mn-lt"/>
          <a:ea typeface="+mn-ea"/>
          <a:cs typeface="+mn-cs"/>
        </a:defRPr>
      </a:lvl8pPr>
      <a:lvl9pPr marL="3645916" algn="l" defTabSz="911489"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7"/>
            <a:ext cx="723900" cy="365125"/>
          </a:xfrm>
          <a:prstGeom prst="rect">
            <a:avLst/>
          </a:prstGeom>
        </p:spPr>
        <p:txBody>
          <a:bodyPr vert="horz" lIns="91143" tIns="45578" rIns="91143" bIns="45578"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181DF32F-06CD-400A-A3D3-46B78A462BF9}"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1" tIns="49642" rIns="99261" bIns="4964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100" y="800140"/>
            <a:ext cx="4948767" cy="438808"/>
          </a:xfrm>
          <a:prstGeom prst="rect">
            <a:avLst/>
          </a:prstGeom>
          <a:noFill/>
        </p:spPr>
        <p:txBody>
          <a:bodyPr lIns="99261" tIns="49642" rIns="99261" bIns="49642">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93938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747" algn="ctr" rtl="0" fontAlgn="base">
        <a:spcBef>
          <a:spcPct val="0"/>
        </a:spcBef>
        <a:spcAft>
          <a:spcPct val="0"/>
        </a:spcAft>
        <a:defRPr sz="4400">
          <a:solidFill>
            <a:schemeClr val="tx1"/>
          </a:solidFill>
          <a:latin typeface="Arial" charset="0"/>
          <a:cs typeface="Cordia New" pitchFamily="34" charset="-34"/>
        </a:defRPr>
      </a:lvl6pPr>
      <a:lvl7pPr marL="911489" algn="ctr" rtl="0" fontAlgn="base">
        <a:spcBef>
          <a:spcPct val="0"/>
        </a:spcBef>
        <a:spcAft>
          <a:spcPct val="0"/>
        </a:spcAft>
        <a:defRPr sz="4400">
          <a:solidFill>
            <a:schemeClr val="tx1"/>
          </a:solidFill>
          <a:latin typeface="Arial" charset="0"/>
          <a:cs typeface="Cordia New" pitchFamily="34" charset="-34"/>
        </a:defRPr>
      </a:lvl7pPr>
      <a:lvl8pPr marL="1367234" algn="ctr" rtl="0" fontAlgn="base">
        <a:spcBef>
          <a:spcPct val="0"/>
        </a:spcBef>
        <a:spcAft>
          <a:spcPct val="0"/>
        </a:spcAft>
        <a:defRPr sz="4400">
          <a:solidFill>
            <a:schemeClr val="tx1"/>
          </a:solidFill>
          <a:latin typeface="Arial" charset="0"/>
          <a:cs typeface="Cordia New" pitchFamily="34" charset="-34"/>
        </a:defRPr>
      </a:lvl8pPr>
      <a:lvl9pPr marL="1822954" algn="ctr" rtl="0" fontAlgn="base">
        <a:spcBef>
          <a:spcPct val="0"/>
        </a:spcBef>
        <a:spcAft>
          <a:spcPct val="0"/>
        </a:spcAft>
        <a:defRPr sz="4400">
          <a:solidFill>
            <a:schemeClr val="tx1"/>
          </a:solidFill>
          <a:latin typeface="Arial" charset="0"/>
          <a:cs typeface="Cordia New" pitchFamily="34" charset="-34"/>
        </a:defRPr>
      </a:lvl9pPr>
    </p:titleStyle>
    <p:bodyStyle>
      <a:lvl1pPr marL="341807" indent="-341807"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588" indent="-284827"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39361" indent="-227882"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5084" indent="-22788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4pPr>
      <a:lvl5pPr marL="2050835" indent="-227882"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5pPr>
      <a:lvl6pPr marL="250659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343"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05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78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89" rtl="0" eaLnBrk="1" latinLnBrk="0" hangingPunct="1">
        <a:defRPr sz="2800" kern="1200">
          <a:solidFill>
            <a:schemeClr val="tx1"/>
          </a:solidFill>
          <a:latin typeface="+mn-lt"/>
          <a:ea typeface="+mn-ea"/>
          <a:cs typeface="+mn-cs"/>
        </a:defRPr>
      </a:lvl1pPr>
      <a:lvl2pPr marL="455747" algn="l" defTabSz="911489" rtl="0" eaLnBrk="1" latinLnBrk="0" hangingPunct="1">
        <a:defRPr sz="2800" kern="1200">
          <a:solidFill>
            <a:schemeClr val="tx1"/>
          </a:solidFill>
          <a:latin typeface="+mn-lt"/>
          <a:ea typeface="+mn-ea"/>
          <a:cs typeface="+mn-cs"/>
        </a:defRPr>
      </a:lvl2pPr>
      <a:lvl3pPr marL="911489" algn="l" defTabSz="911489" rtl="0" eaLnBrk="1" latinLnBrk="0" hangingPunct="1">
        <a:defRPr sz="2800" kern="1200">
          <a:solidFill>
            <a:schemeClr val="tx1"/>
          </a:solidFill>
          <a:latin typeface="+mn-lt"/>
          <a:ea typeface="+mn-ea"/>
          <a:cs typeface="+mn-cs"/>
        </a:defRPr>
      </a:lvl3pPr>
      <a:lvl4pPr marL="1367234" algn="l" defTabSz="911489" rtl="0" eaLnBrk="1" latinLnBrk="0" hangingPunct="1">
        <a:defRPr sz="2800" kern="1200">
          <a:solidFill>
            <a:schemeClr val="tx1"/>
          </a:solidFill>
          <a:latin typeface="+mn-lt"/>
          <a:ea typeface="+mn-ea"/>
          <a:cs typeface="+mn-cs"/>
        </a:defRPr>
      </a:lvl4pPr>
      <a:lvl5pPr marL="1822954" algn="l" defTabSz="911489" rtl="0" eaLnBrk="1" latinLnBrk="0" hangingPunct="1">
        <a:defRPr sz="2800" kern="1200">
          <a:solidFill>
            <a:schemeClr val="tx1"/>
          </a:solidFill>
          <a:latin typeface="+mn-lt"/>
          <a:ea typeface="+mn-ea"/>
          <a:cs typeface="+mn-cs"/>
        </a:defRPr>
      </a:lvl5pPr>
      <a:lvl6pPr marL="2278715" algn="l" defTabSz="911489" rtl="0" eaLnBrk="1" latinLnBrk="0" hangingPunct="1">
        <a:defRPr sz="2800" kern="1200">
          <a:solidFill>
            <a:schemeClr val="tx1"/>
          </a:solidFill>
          <a:latin typeface="+mn-lt"/>
          <a:ea typeface="+mn-ea"/>
          <a:cs typeface="+mn-cs"/>
        </a:defRPr>
      </a:lvl6pPr>
      <a:lvl7pPr marL="2734470" algn="l" defTabSz="911489" rtl="0" eaLnBrk="1" latinLnBrk="0" hangingPunct="1">
        <a:defRPr sz="2800" kern="1200">
          <a:solidFill>
            <a:schemeClr val="tx1"/>
          </a:solidFill>
          <a:latin typeface="+mn-lt"/>
          <a:ea typeface="+mn-ea"/>
          <a:cs typeface="+mn-cs"/>
        </a:defRPr>
      </a:lvl7pPr>
      <a:lvl8pPr marL="3190198" algn="l" defTabSz="911489" rtl="0" eaLnBrk="1" latinLnBrk="0" hangingPunct="1">
        <a:defRPr sz="2800" kern="1200">
          <a:solidFill>
            <a:schemeClr val="tx1"/>
          </a:solidFill>
          <a:latin typeface="+mn-lt"/>
          <a:ea typeface="+mn-ea"/>
          <a:cs typeface="+mn-cs"/>
        </a:defRPr>
      </a:lvl8pPr>
      <a:lvl9pPr marL="3645916" algn="l" defTabSz="911489"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7"/>
            <a:ext cx="723900" cy="365125"/>
          </a:xfrm>
          <a:prstGeom prst="rect">
            <a:avLst/>
          </a:prstGeom>
        </p:spPr>
        <p:txBody>
          <a:bodyPr vert="horz" wrap="square" lIns="91143" tIns="45578" rIns="91143" bIns="45578"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1" tIns="49642" rIns="99261" bIns="49642"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3"/>
            <a:ext cx="4341284" cy="654251"/>
          </a:xfrm>
          <a:prstGeom prst="rect">
            <a:avLst/>
          </a:prstGeom>
          <a:noFill/>
          <a:ln>
            <a:noFill/>
          </a:ln>
        </p:spPr>
        <p:txBody>
          <a:bodyPr lIns="99261" tIns="49642" rIns="99261" bIns="49642">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100" y="800140"/>
            <a:ext cx="4948767" cy="438808"/>
          </a:xfrm>
          <a:prstGeom prst="rect">
            <a:avLst/>
          </a:prstGeom>
          <a:noFill/>
        </p:spPr>
        <p:txBody>
          <a:bodyPr lIns="99261" tIns="49642" rIns="99261" bIns="49642">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69574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47" algn="ctr" rtl="0" fontAlgn="base">
        <a:spcBef>
          <a:spcPct val="0"/>
        </a:spcBef>
        <a:spcAft>
          <a:spcPct val="0"/>
        </a:spcAft>
        <a:defRPr sz="4400">
          <a:solidFill>
            <a:schemeClr val="tx1"/>
          </a:solidFill>
          <a:latin typeface="Arial" charset="0"/>
          <a:cs typeface="Cordia New" pitchFamily="34" charset="-34"/>
        </a:defRPr>
      </a:lvl6pPr>
      <a:lvl7pPr marL="911489" algn="ctr" rtl="0" fontAlgn="base">
        <a:spcBef>
          <a:spcPct val="0"/>
        </a:spcBef>
        <a:spcAft>
          <a:spcPct val="0"/>
        </a:spcAft>
        <a:defRPr sz="4400">
          <a:solidFill>
            <a:schemeClr val="tx1"/>
          </a:solidFill>
          <a:latin typeface="Arial" charset="0"/>
          <a:cs typeface="Cordia New" pitchFamily="34" charset="-34"/>
        </a:defRPr>
      </a:lvl7pPr>
      <a:lvl8pPr marL="1367234" algn="ctr" rtl="0" fontAlgn="base">
        <a:spcBef>
          <a:spcPct val="0"/>
        </a:spcBef>
        <a:spcAft>
          <a:spcPct val="0"/>
        </a:spcAft>
        <a:defRPr sz="4400">
          <a:solidFill>
            <a:schemeClr val="tx1"/>
          </a:solidFill>
          <a:latin typeface="Arial" charset="0"/>
          <a:cs typeface="Cordia New" pitchFamily="34" charset="-34"/>
        </a:defRPr>
      </a:lvl8pPr>
      <a:lvl9pPr marL="1822954" algn="ctr" rtl="0" fontAlgn="base">
        <a:spcBef>
          <a:spcPct val="0"/>
        </a:spcBef>
        <a:spcAft>
          <a:spcPct val="0"/>
        </a:spcAft>
        <a:defRPr sz="4400">
          <a:solidFill>
            <a:schemeClr val="tx1"/>
          </a:solidFill>
          <a:latin typeface="Arial" charset="0"/>
          <a:cs typeface="Cordia New" pitchFamily="34" charset="-34"/>
        </a:defRPr>
      </a:lvl9pPr>
    </p:titleStyle>
    <p:bodyStyle>
      <a:lvl1pPr marL="341807" indent="-341807"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588" indent="-284827"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361" indent="-227882"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084" indent="-22788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835" indent="-227882"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59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343"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05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787" indent="-227882" algn="l" defTabSz="911489"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489" rtl="0" eaLnBrk="1" latinLnBrk="0" hangingPunct="1">
        <a:defRPr sz="2800" kern="1200">
          <a:solidFill>
            <a:schemeClr val="tx1"/>
          </a:solidFill>
          <a:latin typeface="+mn-lt"/>
          <a:ea typeface="+mn-ea"/>
          <a:cs typeface="+mn-cs"/>
        </a:defRPr>
      </a:lvl1pPr>
      <a:lvl2pPr marL="455747" algn="l" defTabSz="911489" rtl="0" eaLnBrk="1" latinLnBrk="0" hangingPunct="1">
        <a:defRPr sz="2800" kern="1200">
          <a:solidFill>
            <a:schemeClr val="tx1"/>
          </a:solidFill>
          <a:latin typeface="+mn-lt"/>
          <a:ea typeface="+mn-ea"/>
          <a:cs typeface="+mn-cs"/>
        </a:defRPr>
      </a:lvl2pPr>
      <a:lvl3pPr marL="911489" algn="l" defTabSz="911489" rtl="0" eaLnBrk="1" latinLnBrk="0" hangingPunct="1">
        <a:defRPr sz="2800" kern="1200">
          <a:solidFill>
            <a:schemeClr val="tx1"/>
          </a:solidFill>
          <a:latin typeface="+mn-lt"/>
          <a:ea typeface="+mn-ea"/>
          <a:cs typeface="+mn-cs"/>
        </a:defRPr>
      </a:lvl3pPr>
      <a:lvl4pPr marL="1367234" algn="l" defTabSz="911489" rtl="0" eaLnBrk="1" latinLnBrk="0" hangingPunct="1">
        <a:defRPr sz="2800" kern="1200">
          <a:solidFill>
            <a:schemeClr val="tx1"/>
          </a:solidFill>
          <a:latin typeface="+mn-lt"/>
          <a:ea typeface="+mn-ea"/>
          <a:cs typeface="+mn-cs"/>
        </a:defRPr>
      </a:lvl4pPr>
      <a:lvl5pPr marL="1822954" algn="l" defTabSz="911489" rtl="0" eaLnBrk="1" latinLnBrk="0" hangingPunct="1">
        <a:defRPr sz="2800" kern="1200">
          <a:solidFill>
            <a:schemeClr val="tx1"/>
          </a:solidFill>
          <a:latin typeface="+mn-lt"/>
          <a:ea typeface="+mn-ea"/>
          <a:cs typeface="+mn-cs"/>
        </a:defRPr>
      </a:lvl5pPr>
      <a:lvl6pPr marL="2278715" algn="l" defTabSz="911489" rtl="0" eaLnBrk="1" latinLnBrk="0" hangingPunct="1">
        <a:defRPr sz="2800" kern="1200">
          <a:solidFill>
            <a:schemeClr val="tx1"/>
          </a:solidFill>
          <a:latin typeface="+mn-lt"/>
          <a:ea typeface="+mn-ea"/>
          <a:cs typeface="+mn-cs"/>
        </a:defRPr>
      </a:lvl6pPr>
      <a:lvl7pPr marL="2734470" algn="l" defTabSz="911489" rtl="0" eaLnBrk="1" latinLnBrk="0" hangingPunct="1">
        <a:defRPr sz="2800" kern="1200">
          <a:solidFill>
            <a:schemeClr val="tx1"/>
          </a:solidFill>
          <a:latin typeface="+mn-lt"/>
          <a:ea typeface="+mn-ea"/>
          <a:cs typeface="+mn-cs"/>
        </a:defRPr>
      </a:lvl7pPr>
      <a:lvl8pPr marL="3190198" algn="l" defTabSz="911489" rtl="0" eaLnBrk="1" latinLnBrk="0" hangingPunct="1">
        <a:defRPr sz="2800" kern="1200">
          <a:solidFill>
            <a:schemeClr val="tx1"/>
          </a:solidFill>
          <a:latin typeface="+mn-lt"/>
          <a:ea typeface="+mn-ea"/>
          <a:cs typeface="+mn-cs"/>
        </a:defRPr>
      </a:lvl8pPr>
      <a:lvl9pPr marL="3645916" algn="l" defTabSz="911489"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4" descr="color-02 more red.png"/>
          <p:cNvPicPr preferRelativeResize="0"/>
          <p:nvPr/>
        </p:nvPicPr>
        <p:blipFill rotWithShape="1">
          <a:blip r:embed="rId10">
            <a:alphaModFix/>
          </a:blip>
          <a:srcRect r="8306" b="15314"/>
          <a:stretch/>
        </p:blipFill>
        <p:spPr>
          <a:xfrm>
            <a:off x="4307420" y="1103315"/>
            <a:ext cx="7884583" cy="5754688"/>
          </a:xfrm>
          <a:prstGeom prst="rect">
            <a:avLst/>
          </a:prstGeom>
          <a:noFill/>
          <a:ln>
            <a:noFill/>
          </a:ln>
        </p:spPr>
      </p:pic>
      <p:sp>
        <p:nvSpPr>
          <p:cNvPr id="25" name="Google Shape;25;p4"/>
          <p:cNvSpPr txBox="1">
            <a:spLocks noGrp="1"/>
          </p:cNvSpPr>
          <p:nvPr>
            <p:ph type="sldNum" idx="12"/>
          </p:nvPr>
        </p:nvSpPr>
        <p:spPr>
          <a:xfrm>
            <a:off x="10858503" y="6358057"/>
            <a:ext cx="723900" cy="365125"/>
          </a:xfrm>
          <a:prstGeom prst="rect">
            <a:avLst/>
          </a:prstGeom>
          <a:noFill/>
          <a:ln>
            <a:noFill/>
          </a:ln>
        </p:spPr>
        <p:txBody>
          <a:bodyPr spcFirstLastPara="1" wrap="square" lIns="91128" tIns="45556" rIns="91128" bIns="45556" anchor="b" anchorCtr="0">
            <a:noAutofit/>
          </a:bodyPr>
          <a:lstStyle>
            <a:lvl1pPr marL="0" marR="0" lvl="0" indent="0" algn="r" rtl="0">
              <a:spcBef>
                <a:spcPts val="0"/>
              </a:spcBef>
              <a:spcAft>
                <a:spcPts val="0"/>
              </a:spcAft>
              <a:buNone/>
              <a:defRPr sz="1200">
                <a:solidFill>
                  <a:srgbClr val="888888"/>
                </a:solidFill>
                <a:latin typeface="Arial"/>
                <a:ea typeface="Arial"/>
                <a:cs typeface="Arial"/>
                <a:sym typeface="Arial"/>
              </a:defRPr>
            </a:lvl1pPr>
            <a:lvl2pPr marL="0" marR="0" lvl="1" indent="0" algn="r" rtl="0">
              <a:spcBef>
                <a:spcPts val="0"/>
              </a:spcBef>
              <a:spcAft>
                <a:spcPts val="0"/>
              </a:spcAft>
              <a:buNone/>
              <a:defRPr sz="1200">
                <a:solidFill>
                  <a:srgbClr val="888888"/>
                </a:solidFill>
                <a:latin typeface="Arial"/>
                <a:ea typeface="Arial"/>
                <a:cs typeface="Arial"/>
                <a:sym typeface="Arial"/>
              </a:defRPr>
            </a:lvl2pPr>
            <a:lvl3pPr marL="0" marR="0" lvl="2" indent="0" algn="r" rtl="0">
              <a:spcBef>
                <a:spcPts val="0"/>
              </a:spcBef>
              <a:spcAft>
                <a:spcPts val="0"/>
              </a:spcAft>
              <a:buNone/>
              <a:defRPr sz="1200">
                <a:solidFill>
                  <a:srgbClr val="888888"/>
                </a:solidFill>
                <a:latin typeface="Arial"/>
                <a:ea typeface="Arial"/>
                <a:cs typeface="Arial"/>
                <a:sym typeface="Arial"/>
              </a:defRPr>
            </a:lvl3pPr>
            <a:lvl4pPr marL="0" marR="0" lvl="3" indent="0" algn="r" rtl="0">
              <a:spcBef>
                <a:spcPts val="0"/>
              </a:spcBef>
              <a:spcAft>
                <a:spcPts val="0"/>
              </a:spcAft>
              <a:buNone/>
              <a:defRPr sz="1200">
                <a:solidFill>
                  <a:srgbClr val="888888"/>
                </a:solidFill>
                <a:latin typeface="Arial"/>
                <a:ea typeface="Arial"/>
                <a:cs typeface="Arial"/>
                <a:sym typeface="Arial"/>
              </a:defRPr>
            </a:lvl4pPr>
            <a:lvl5pPr marL="0" marR="0" lvl="4" indent="0" algn="r" rtl="0">
              <a:spcBef>
                <a:spcPts val="0"/>
              </a:spcBef>
              <a:spcAft>
                <a:spcPts val="0"/>
              </a:spcAft>
              <a:buNone/>
              <a:defRPr sz="1200">
                <a:solidFill>
                  <a:srgbClr val="888888"/>
                </a:solidFill>
                <a:latin typeface="Arial"/>
                <a:ea typeface="Arial"/>
                <a:cs typeface="Arial"/>
                <a:sym typeface="Arial"/>
              </a:defRPr>
            </a:lvl5pPr>
            <a:lvl6pPr marL="0" marR="0" lvl="5" indent="0" algn="r" rtl="0">
              <a:spcBef>
                <a:spcPts val="0"/>
              </a:spcBef>
              <a:spcAft>
                <a:spcPts val="0"/>
              </a:spcAft>
              <a:buNone/>
              <a:defRPr sz="1200">
                <a:solidFill>
                  <a:srgbClr val="888888"/>
                </a:solidFill>
                <a:latin typeface="Arial"/>
                <a:ea typeface="Arial"/>
                <a:cs typeface="Arial"/>
                <a:sym typeface="Arial"/>
              </a:defRPr>
            </a:lvl6pPr>
            <a:lvl7pPr marL="0" marR="0" lvl="6" indent="0" algn="r" rtl="0">
              <a:spcBef>
                <a:spcPts val="0"/>
              </a:spcBef>
              <a:spcAft>
                <a:spcPts val="0"/>
              </a:spcAft>
              <a:buNone/>
              <a:defRPr sz="1200">
                <a:solidFill>
                  <a:srgbClr val="888888"/>
                </a:solidFill>
                <a:latin typeface="Arial"/>
                <a:ea typeface="Arial"/>
                <a:cs typeface="Arial"/>
                <a:sym typeface="Arial"/>
              </a:defRPr>
            </a:lvl7pPr>
            <a:lvl8pPr marL="0" marR="0" lvl="7" indent="0" algn="r" rtl="0">
              <a:spcBef>
                <a:spcPts val="0"/>
              </a:spcBef>
              <a:spcAft>
                <a:spcPts val="0"/>
              </a:spcAft>
              <a:buNone/>
              <a:defRPr sz="1200">
                <a:solidFill>
                  <a:srgbClr val="888888"/>
                </a:solidFill>
                <a:latin typeface="Arial"/>
                <a:ea typeface="Arial"/>
                <a:cs typeface="Arial"/>
                <a:sym typeface="Arial"/>
              </a:defRPr>
            </a:lvl8pPr>
            <a:lvl9pPr marL="0" marR="0" lvl="8" indent="0" algn="r" rtl="0">
              <a:spcBef>
                <a:spcPts val="0"/>
              </a:spcBef>
              <a:spcAft>
                <a:spcPts val="0"/>
              </a:spcAft>
              <a:buNone/>
              <a:defRPr sz="12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
        <p:nvSpPr>
          <p:cNvPr id="26" name="Google Shape;26;p4"/>
          <p:cNvSpPr/>
          <p:nvPr/>
        </p:nvSpPr>
        <p:spPr>
          <a:xfrm>
            <a:off x="4" y="360365"/>
            <a:ext cx="11715751" cy="889000"/>
          </a:xfrm>
          <a:custGeom>
            <a:avLst/>
            <a:gdLst/>
            <a:ahLst/>
            <a:cxnLst/>
            <a:rect l="0" t="0" r="0" b="0"/>
            <a:pathLst>
              <a:path w="8786842" h="888980" extrusionOk="0">
                <a:moveTo>
                  <a:pt x="0" y="0"/>
                </a:moveTo>
                <a:lnTo>
                  <a:pt x="8786842" y="0"/>
                </a:lnTo>
                <a:lnTo>
                  <a:pt x="8786842" y="888980"/>
                </a:lnTo>
                <a:lnTo>
                  <a:pt x="0" y="888980"/>
                </a:lnTo>
                <a:lnTo>
                  <a:pt x="0" y="0"/>
                </a:lnTo>
                <a:close/>
              </a:path>
            </a:pathLst>
          </a:custGeom>
          <a:solidFill>
            <a:srgbClr val="8782AF"/>
          </a:solidFill>
          <a:ln>
            <a:noFill/>
          </a:ln>
        </p:spPr>
        <p:txBody>
          <a:bodyPr spcFirstLastPara="1" wrap="square" lIns="99242" tIns="49633" rIns="99242" bIns="49633" anchor="ctr" anchorCtr="0">
            <a:noAutofit/>
          </a:bodyPr>
          <a:lstStyle/>
          <a:p>
            <a:pPr marL="0" marR="0" lvl="0" indent="0" algn="ctr" rtl="0">
              <a:spcBef>
                <a:spcPts val="0"/>
              </a:spcBef>
              <a:spcAft>
                <a:spcPts val="0"/>
              </a:spcAft>
              <a:buNone/>
            </a:pPr>
            <a:endParaRPr sz="2800">
              <a:solidFill>
                <a:schemeClr val="lt1"/>
              </a:solidFill>
              <a:latin typeface="Arial"/>
              <a:ea typeface="Arial"/>
              <a:cs typeface="Arial"/>
              <a:sym typeface="Arial"/>
            </a:endParaRPr>
          </a:p>
        </p:txBody>
      </p:sp>
      <p:cxnSp>
        <p:nvCxnSpPr>
          <p:cNvPr id="27" name="Google Shape;27;p4"/>
          <p:cNvCxnSpPr/>
          <p:nvPr/>
        </p:nvCxnSpPr>
        <p:spPr>
          <a:xfrm>
            <a:off x="4" y="1246193"/>
            <a:ext cx="11715751" cy="1588"/>
          </a:xfrm>
          <a:prstGeom prst="straightConnector1">
            <a:avLst/>
          </a:prstGeom>
          <a:noFill/>
          <a:ln w="19050" cap="flat" cmpd="sng">
            <a:solidFill>
              <a:srgbClr val="C1001F"/>
            </a:solidFill>
            <a:prstDash val="solid"/>
            <a:round/>
            <a:headEnd type="none" w="sm" len="sm"/>
            <a:tailEnd type="none" w="sm" len="sm"/>
          </a:ln>
        </p:spPr>
      </p:cxnSp>
      <p:sp>
        <p:nvSpPr>
          <p:cNvPr id="28" name="Google Shape;28;p4"/>
          <p:cNvSpPr txBox="1"/>
          <p:nvPr/>
        </p:nvSpPr>
        <p:spPr>
          <a:xfrm>
            <a:off x="3048003" y="642939"/>
            <a:ext cx="4341284" cy="654050"/>
          </a:xfrm>
          <a:prstGeom prst="rect">
            <a:avLst/>
          </a:prstGeom>
          <a:noFill/>
          <a:ln>
            <a:noFill/>
          </a:ln>
        </p:spPr>
        <p:txBody>
          <a:bodyPr spcFirstLastPara="1" wrap="square" lIns="99242" tIns="49633" rIns="99242" bIns="49633" anchor="t" anchorCtr="0">
            <a:noAutofit/>
          </a:bodyPr>
          <a:lstStyle/>
          <a:p>
            <a:pPr marL="0" marR="0" lvl="0" indent="0" algn="l" rtl="0">
              <a:spcBef>
                <a:spcPts val="0"/>
              </a:spcBef>
              <a:spcAft>
                <a:spcPts val="0"/>
              </a:spcAft>
              <a:buNone/>
            </a:pPr>
            <a:r>
              <a:rPr lang="en-US" sz="3600" b="1">
                <a:solidFill>
                  <a:schemeClr val="lt1"/>
                </a:solidFill>
                <a:latin typeface="Arial"/>
                <a:ea typeface="Arial"/>
                <a:cs typeface="Arial"/>
                <a:sym typeface="Arial"/>
              </a:rPr>
              <a:t>HIV and AIDS</a:t>
            </a:r>
            <a:endParaRPr sz="3600" b="1">
              <a:solidFill>
                <a:schemeClr val="lt1"/>
              </a:solidFill>
              <a:latin typeface="Arial"/>
              <a:ea typeface="Arial"/>
              <a:cs typeface="Arial"/>
              <a:sym typeface="Arial"/>
            </a:endParaRPr>
          </a:p>
        </p:txBody>
      </p:sp>
      <p:sp>
        <p:nvSpPr>
          <p:cNvPr id="29" name="Google Shape;29;p4"/>
          <p:cNvSpPr txBox="1"/>
          <p:nvPr/>
        </p:nvSpPr>
        <p:spPr>
          <a:xfrm>
            <a:off x="7148100" y="800104"/>
            <a:ext cx="4948767" cy="438150"/>
          </a:xfrm>
          <a:prstGeom prst="rect">
            <a:avLst/>
          </a:prstGeom>
          <a:noFill/>
          <a:ln>
            <a:noFill/>
          </a:ln>
        </p:spPr>
        <p:txBody>
          <a:bodyPr spcFirstLastPara="1" wrap="square" lIns="99242" tIns="49633" rIns="99242" bIns="49633" anchor="t" anchorCtr="0">
            <a:noAutofit/>
          </a:bodyPr>
          <a:lstStyle/>
          <a:p>
            <a:pPr marL="0" marR="0" lvl="0" indent="0" algn="l" rtl="0">
              <a:spcBef>
                <a:spcPts val="0"/>
              </a:spcBef>
              <a:spcAft>
                <a:spcPts val="0"/>
              </a:spcAft>
              <a:buNone/>
            </a:pPr>
            <a:r>
              <a:rPr lang="en-US" sz="2200">
                <a:solidFill>
                  <a:schemeClr val="lt1"/>
                </a:solidFill>
                <a:latin typeface="Arial"/>
                <a:ea typeface="Arial"/>
                <a:cs typeface="Arial"/>
                <a:sym typeface="Arial"/>
              </a:rPr>
              <a:t>Data Hub for Asia-Pacific</a:t>
            </a:r>
            <a:endParaRPr sz="2200">
              <a:solidFill>
                <a:schemeClr val="lt1"/>
              </a:solidFill>
              <a:latin typeface="Arial"/>
              <a:ea typeface="Arial"/>
              <a:cs typeface="Arial"/>
              <a:sym typeface="Arial"/>
            </a:endParaRPr>
          </a:p>
        </p:txBody>
      </p:sp>
      <p:pic>
        <p:nvPicPr>
          <p:cNvPr id="30" name="Google Shape;30;p4" descr="Unaid logo_approve.png"/>
          <p:cNvPicPr preferRelativeResize="0"/>
          <p:nvPr/>
        </p:nvPicPr>
        <p:blipFill rotWithShape="1">
          <a:blip r:embed="rId11">
            <a:alphaModFix/>
          </a:blip>
          <a:srcRect b="15549"/>
          <a:stretch/>
        </p:blipFill>
        <p:spPr>
          <a:xfrm>
            <a:off x="67733" y="452438"/>
            <a:ext cx="2787651" cy="804862"/>
          </a:xfrm>
          <a:prstGeom prst="rect">
            <a:avLst/>
          </a:prstGeom>
          <a:noFill/>
          <a:ln>
            <a:noFill/>
          </a:ln>
        </p:spPr>
      </p:pic>
    </p:spTree>
    <p:extLst>
      <p:ext uri="{BB962C8B-B14F-4D97-AF65-F5344CB8AC3E}">
        <p14:creationId xmlns:p14="http://schemas.microsoft.com/office/powerpoint/2010/main" val="1657465012"/>
      </p:ext>
    </p:extLst>
  </p:cSld>
  <p:clrMap bg1="lt1" tx1="dk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50"/>
            <a:ext cx="723900" cy="365125"/>
          </a:xfrm>
          <a:prstGeom prst="rect">
            <a:avLst/>
          </a:prstGeom>
        </p:spPr>
        <p:txBody>
          <a:bodyPr vert="horz" lIns="116889" tIns="58436" rIns="116889" bIns="5843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805">
              <a:defRPr/>
            </a:pPr>
            <a:fld id="{79C0BFF6-9B14-4446-AF07-628EFEB400B0}" type="slidenum">
              <a:rPr lang="th-TH" smtClean="0">
                <a:solidFill>
                  <a:prstClr val="black">
                    <a:tint val="75000"/>
                  </a:prstClr>
                </a:solidFill>
              </a:rPr>
              <a:pPr defTabSz="116880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68" tIns="63635" rIns="127268" bIns="63635" anchor="ctr"/>
          <a:lstStyle/>
          <a:p>
            <a:pPr algn="ctr" defTabSz="116880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6"/>
            <a:ext cx="4341284" cy="83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68" tIns="63635" rIns="127268" bIns="6363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80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99" y="800131"/>
            <a:ext cx="4948767" cy="559400"/>
          </a:xfrm>
          <a:prstGeom prst="rect">
            <a:avLst/>
          </a:prstGeom>
          <a:noFill/>
        </p:spPr>
        <p:txBody>
          <a:bodyPr lIns="127268" tIns="63635" rIns="127268" bIns="63635">
            <a:spAutoFit/>
          </a:bodyPr>
          <a:lstStyle/>
          <a:p>
            <a:pPr defTabSz="116880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68" tIns="63635" rIns="127268" bIns="63635" anchor="ctr"/>
          <a:lstStyle/>
          <a:p>
            <a:pPr algn="ctr" defTabSz="1168805">
              <a:defRPr/>
            </a:pPr>
            <a:endParaRPr lang="th-TH" sz="3600" dirty="0">
              <a:solidFill>
                <a:prstClr val="white"/>
              </a:solidFill>
            </a:endParaRPr>
          </a:p>
        </p:txBody>
      </p:sp>
      <p:sp>
        <p:nvSpPr>
          <p:cNvPr id="12" name="TextBox 11"/>
          <p:cNvSpPr txBox="1"/>
          <p:nvPr/>
        </p:nvSpPr>
        <p:spPr>
          <a:xfrm>
            <a:off x="9290166" y="301670"/>
            <a:ext cx="2220383" cy="518123"/>
          </a:xfrm>
          <a:prstGeom prst="rect">
            <a:avLst/>
          </a:prstGeom>
          <a:noFill/>
          <a:effectLst>
            <a:outerShdw blurRad="50800" dist="38100" dir="5400000" algn="t" rotWithShape="0">
              <a:prstClr val="black">
                <a:alpha val="40000"/>
              </a:prstClr>
            </a:outerShdw>
          </a:effectLst>
        </p:spPr>
        <p:txBody>
          <a:bodyPr lIns="116889" tIns="58436" rIns="116889" bIns="58436">
            <a:spAutoFit/>
          </a:bodyPr>
          <a:lstStyle/>
          <a:p>
            <a:pPr algn="r" defTabSz="116880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762189"/>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13" algn="ctr" rtl="0" fontAlgn="base">
        <a:spcBef>
          <a:spcPct val="0"/>
        </a:spcBef>
        <a:spcAft>
          <a:spcPct val="0"/>
        </a:spcAft>
        <a:defRPr sz="5600">
          <a:solidFill>
            <a:schemeClr val="tx1"/>
          </a:solidFill>
          <a:latin typeface="Arial" pitchFamily="34" charset="0"/>
          <a:cs typeface="Cordia New" pitchFamily="34" charset="-34"/>
        </a:defRPr>
      </a:lvl6pPr>
      <a:lvl7pPr marL="1168805" algn="ctr" rtl="0" fontAlgn="base">
        <a:spcBef>
          <a:spcPct val="0"/>
        </a:spcBef>
        <a:spcAft>
          <a:spcPct val="0"/>
        </a:spcAft>
        <a:defRPr sz="5600">
          <a:solidFill>
            <a:schemeClr val="tx1"/>
          </a:solidFill>
          <a:latin typeface="Arial" pitchFamily="34" charset="0"/>
          <a:cs typeface="Cordia New" pitchFamily="34" charset="-34"/>
        </a:defRPr>
      </a:lvl7pPr>
      <a:lvl8pPr marL="1753177" algn="ctr" rtl="0" fontAlgn="base">
        <a:spcBef>
          <a:spcPct val="0"/>
        </a:spcBef>
        <a:spcAft>
          <a:spcPct val="0"/>
        </a:spcAft>
        <a:defRPr sz="5600">
          <a:solidFill>
            <a:schemeClr val="tx1"/>
          </a:solidFill>
          <a:latin typeface="Arial" pitchFamily="34" charset="0"/>
          <a:cs typeface="Cordia New" pitchFamily="34" charset="-34"/>
        </a:defRPr>
      </a:lvl8pPr>
      <a:lvl9pPr marL="233759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76" indent="-43827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633" indent="-3652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968" indent="-29221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389" indent="-2922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800" indent="-29221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200" indent="-292211" algn="l" defTabSz="116880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588" indent="-292211" algn="l" defTabSz="116880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986" indent="-292211" algn="l" defTabSz="116880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346" indent="-292211" algn="l" defTabSz="116880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805" rtl="0" eaLnBrk="1" latinLnBrk="0" hangingPunct="1">
        <a:defRPr sz="3600" kern="1200">
          <a:solidFill>
            <a:schemeClr val="tx1"/>
          </a:solidFill>
          <a:latin typeface="+mn-lt"/>
          <a:ea typeface="+mn-ea"/>
          <a:cs typeface="+mn-cs"/>
        </a:defRPr>
      </a:lvl1pPr>
      <a:lvl2pPr marL="584413" algn="l" defTabSz="1168805" rtl="0" eaLnBrk="1" latinLnBrk="0" hangingPunct="1">
        <a:defRPr sz="3600" kern="1200">
          <a:solidFill>
            <a:schemeClr val="tx1"/>
          </a:solidFill>
          <a:latin typeface="+mn-lt"/>
          <a:ea typeface="+mn-ea"/>
          <a:cs typeface="+mn-cs"/>
        </a:defRPr>
      </a:lvl2pPr>
      <a:lvl3pPr marL="1168805" algn="l" defTabSz="1168805" rtl="0" eaLnBrk="1" latinLnBrk="0" hangingPunct="1">
        <a:defRPr sz="3600" kern="1200">
          <a:solidFill>
            <a:schemeClr val="tx1"/>
          </a:solidFill>
          <a:latin typeface="+mn-lt"/>
          <a:ea typeface="+mn-ea"/>
          <a:cs typeface="+mn-cs"/>
        </a:defRPr>
      </a:lvl3pPr>
      <a:lvl4pPr marL="1753177" algn="l" defTabSz="1168805" rtl="0" eaLnBrk="1" latinLnBrk="0" hangingPunct="1">
        <a:defRPr sz="3600" kern="1200">
          <a:solidFill>
            <a:schemeClr val="tx1"/>
          </a:solidFill>
          <a:latin typeface="+mn-lt"/>
          <a:ea typeface="+mn-ea"/>
          <a:cs typeface="+mn-cs"/>
        </a:defRPr>
      </a:lvl4pPr>
      <a:lvl5pPr marL="2337595" algn="l" defTabSz="1168805" rtl="0" eaLnBrk="1" latinLnBrk="0" hangingPunct="1">
        <a:defRPr sz="3600" kern="1200">
          <a:solidFill>
            <a:schemeClr val="tx1"/>
          </a:solidFill>
          <a:latin typeface="+mn-lt"/>
          <a:ea typeface="+mn-ea"/>
          <a:cs typeface="+mn-cs"/>
        </a:defRPr>
      </a:lvl5pPr>
      <a:lvl6pPr marL="2921992" algn="l" defTabSz="1168805" rtl="0" eaLnBrk="1" latinLnBrk="0" hangingPunct="1">
        <a:defRPr sz="3600" kern="1200">
          <a:solidFill>
            <a:schemeClr val="tx1"/>
          </a:solidFill>
          <a:latin typeface="+mn-lt"/>
          <a:ea typeface="+mn-ea"/>
          <a:cs typeface="+mn-cs"/>
        </a:defRPr>
      </a:lvl6pPr>
      <a:lvl7pPr marL="3506353" algn="l" defTabSz="1168805" rtl="0" eaLnBrk="1" latinLnBrk="0" hangingPunct="1">
        <a:defRPr sz="3600" kern="1200">
          <a:solidFill>
            <a:schemeClr val="tx1"/>
          </a:solidFill>
          <a:latin typeface="+mn-lt"/>
          <a:ea typeface="+mn-ea"/>
          <a:cs typeface="+mn-cs"/>
        </a:defRPr>
      </a:lvl7pPr>
      <a:lvl8pPr marL="4090789" algn="l" defTabSz="1168805" rtl="0" eaLnBrk="1" latinLnBrk="0" hangingPunct="1">
        <a:defRPr sz="3600" kern="1200">
          <a:solidFill>
            <a:schemeClr val="tx1"/>
          </a:solidFill>
          <a:latin typeface="+mn-lt"/>
          <a:ea typeface="+mn-ea"/>
          <a:cs typeface="+mn-cs"/>
        </a:defRPr>
      </a:lvl8pPr>
      <a:lvl9pPr marL="4675185" algn="l" defTabSz="1168805" rtl="0" eaLnBrk="1" latinLnBrk="0" hangingPunct="1">
        <a:defRPr sz="3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40"/>
            <a:ext cx="723900" cy="365125"/>
          </a:xfrm>
          <a:prstGeom prst="rect">
            <a:avLst/>
          </a:prstGeom>
        </p:spPr>
        <p:txBody>
          <a:bodyPr vert="horz" lIns="116925" tIns="58455" rIns="116925" bIns="5845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75">
              <a:defRPr/>
            </a:pPr>
            <a:fld id="{79C0BFF6-9B14-4446-AF07-628EFEB400B0}" type="slidenum">
              <a:rPr lang="th-TH" smtClean="0">
                <a:solidFill>
                  <a:prstClr val="black">
                    <a:tint val="75000"/>
                  </a:prstClr>
                </a:solidFill>
              </a:rPr>
              <a:pPr defTabSz="116917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91"/>
            <a:ext cx="4341284" cy="8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9" tIns="63655" rIns="127309" bIns="6365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7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9" y="800131"/>
            <a:ext cx="4948767" cy="559440"/>
          </a:xfrm>
          <a:prstGeom prst="rect">
            <a:avLst/>
          </a:prstGeom>
          <a:noFill/>
        </p:spPr>
        <p:txBody>
          <a:bodyPr lIns="127309" tIns="63655" rIns="127309" bIns="63655">
            <a:spAutoFit/>
          </a:bodyPr>
          <a:lstStyle/>
          <a:p>
            <a:pPr defTabSz="116917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sp>
        <p:nvSpPr>
          <p:cNvPr id="12" name="TextBox 11"/>
          <p:cNvSpPr txBox="1"/>
          <p:nvPr/>
        </p:nvSpPr>
        <p:spPr>
          <a:xfrm>
            <a:off x="9290155" y="301661"/>
            <a:ext cx="2220383" cy="518161"/>
          </a:xfrm>
          <a:prstGeom prst="rect">
            <a:avLst/>
          </a:prstGeom>
          <a:noFill/>
          <a:effectLst>
            <a:outerShdw blurRad="50800" dist="38100" dir="5400000" algn="t" rotWithShape="0">
              <a:prstClr val="black">
                <a:alpha val="40000"/>
              </a:prstClr>
            </a:outerShdw>
          </a:effectLst>
        </p:spPr>
        <p:txBody>
          <a:bodyPr lIns="116925" tIns="58455" rIns="116925" bIns="58455">
            <a:spAutoFit/>
          </a:bodyPr>
          <a:lstStyle/>
          <a:p>
            <a:pPr algn="r" defTabSz="116917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700347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97" algn="ctr" rtl="0" fontAlgn="base">
        <a:spcBef>
          <a:spcPct val="0"/>
        </a:spcBef>
        <a:spcAft>
          <a:spcPct val="0"/>
        </a:spcAft>
        <a:defRPr sz="5600">
          <a:solidFill>
            <a:schemeClr val="tx1"/>
          </a:solidFill>
          <a:latin typeface="Arial" pitchFamily="34" charset="0"/>
          <a:cs typeface="Cordia New" pitchFamily="34" charset="-34"/>
        </a:defRPr>
      </a:lvl6pPr>
      <a:lvl7pPr marL="1169175" algn="ctr" rtl="0" fontAlgn="base">
        <a:spcBef>
          <a:spcPct val="0"/>
        </a:spcBef>
        <a:spcAft>
          <a:spcPct val="0"/>
        </a:spcAft>
        <a:defRPr sz="5600">
          <a:solidFill>
            <a:schemeClr val="tx1"/>
          </a:solidFill>
          <a:latin typeface="Arial" pitchFamily="34" charset="0"/>
          <a:cs typeface="Cordia New" pitchFamily="34" charset="-34"/>
        </a:defRPr>
      </a:lvl7pPr>
      <a:lvl8pPr marL="1753741" algn="ctr" rtl="0" fontAlgn="base">
        <a:spcBef>
          <a:spcPct val="0"/>
        </a:spcBef>
        <a:spcAft>
          <a:spcPct val="0"/>
        </a:spcAft>
        <a:defRPr sz="5600">
          <a:solidFill>
            <a:schemeClr val="tx1"/>
          </a:solidFill>
          <a:latin typeface="Arial" pitchFamily="34" charset="0"/>
          <a:cs typeface="Cordia New" pitchFamily="34" charset="-34"/>
        </a:defRPr>
      </a:lvl8pPr>
      <a:lvl9pPr marL="233834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18" indent="-43841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39" indent="-3653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440" indent="-29230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044"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641"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228"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802"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38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93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75" rtl="0" eaLnBrk="1" latinLnBrk="0" hangingPunct="1">
        <a:defRPr sz="3600" kern="1200">
          <a:solidFill>
            <a:schemeClr val="tx1"/>
          </a:solidFill>
          <a:latin typeface="+mn-lt"/>
          <a:ea typeface="+mn-ea"/>
          <a:cs typeface="+mn-cs"/>
        </a:defRPr>
      </a:lvl1pPr>
      <a:lvl2pPr marL="584597" algn="l" defTabSz="1169175" rtl="0" eaLnBrk="1" latinLnBrk="0" hangingPunct="1">
        <a:defRPr sz="3600" kern="1200">
          <a:solidFill>
            <a:schemeClr val="tx1"/>
          </a:solidFill>
          <a:latin typeface="+mn-lt"/>
          <a:ea typeface="+mn-ea"/>
          <a:cs typeface="+mn-cs"/>
        </a:defRPr>
      </a:lvl2pPr>
      <a:lvl3pPr marL="1169175" algn="l" defTabSz="1169175" rtl="0" eaLnBrk="1" latinLnBrk="0" hangingPunct="1">
        <a:defRPr sz="3600" kern="1200">
          <a:solidFill>
            <a:schemeClr val="tx1"/>
          </a:solidFill>
          <a:latin typeface="+mn-lt"/>
          <a:ea typeface="+mn-ea"/>
          <a:cs typeface="+mn-cs"/>
        </a:defRPr>
      </a:lvl3pPr>
      <a:lvl4pPr marL="1753741" algn="l" defTabSz="1169175" rtl="0" eaLnBrk="1" latinLnBrk="0" hangingPunct="1">
        <a:defRPr sz="3600" kern="1200">
          <a:solidFill>
            <a:schemeClr val="tx1"/>
          </a:solidFill>
          <a:latin typeface="+mn-lt"/>
          <a:ea typeface="+mn-ea"/>
          <a:cs typeface="+mn-cs"/>
        </a:defRPr>
      </a:lvl4pPr>
      <a:lvl5pPr marL="2338344" algn="l" defTabSz="1169175" rtl="0" eaLnBrk="1" latinLnBrk="0" hangingPunct="1">
        <a:defRPr sz="3600" kern="1200">
          <a:solidFill>
            <a:schemeClr val="tx1"/>
          </a:solidFill>
          <a:latin typeface="+mn-lt"/>
          <a:ea typeface="+mn-ea"/>
          <a:cs typeface="+mn-cs"/>
        </a:defRPr>
      </a:lvl5pPr>
      <a:lvl6pPr marL="2922925" algn="l" defTabSz="1169175" rtl="0" eaLnBrk="1" latinLnBrk="0" hangingPunct="1">
        <a:defRPr sz="3600" kern="1200">
          <a:solidFill>
            <a:schemeClr val="tx1"/>
          </a:solidFill>
          <a:latin typeface="+mn-lt"/>
          <a:ea typeface="+mn-ea"/>
          <a:cs typeface="+mn-cs"/>
        </a:defRPr>
      </a:lvl6pPr>
      <a:lvl7pPr marL="3507480" algn="l" defTabSz="1169175" rtl="0" eaLnBrk="1" latinLnBrk="0" hangingPunct="1">
        <a:defRPr sz="3600" kern="1200">
          <a:solidFill>
            <a:schemeClr val="tx1"/>
          </a:solidFill>
          <a:latin typeface="+mn-lt"/>
          <a:ea typeface="+mn-ea"/>
          <a:cs typeface="+mn-cs"/>
        </a:defRPr>
      </a:lvl7pPr>
      <a:lvl8pPr marL="4092098" algn="l" defTabSz="1169175" rtl="0" eaLnBrk="1" latinLnBrk="0" hangingPunct="1">
        <a:defRPr sz="3600" kern="1200">
          <a:solidFill>
            <a:schemeClr val="tx1"/>
          </a:solidFill>
          <a:latin typeface="+mn-lt"/>
          <a:ea typeface="+mn-ea"/>
          <a:cs typeface="+mn-cs"/>
        </a:defRPr>
      </a:lvl8pPr>
      <a:lvl9pPr marL="4676682" algn="l" defTabSz="1169175" rtl="0" eaLnBrk="1" latinLnBrk="0" hangingPunct="1">
        <a:defRPr sz="3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0"/>
            <a:ext cx="723900" cy="365125"/>
          </a:xfrm>
          <a:prstGeom prst="rect">
            <a:avLst/>
          </a:prstGeom>
        </p:spPr>
        <p:txBody>
          <a:bodyPr vert="horz" lIns="116966" tIns="58477" rIns="116966" bIns="58477"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593">
              <a:defRPr/>
            </a:pPr>
            <a:fld id="{79C0BFF6-9B14-4446-AF07-628EFEB400B0}" type="slidenum">
              <a:rPr lang="th-TH" smtClean="0">
                <a:solidFill>
                  <a:prstClr val="black">
                    <a:tint val="75000"/>
                  </a:prstClr>
                </a:solidFill>
              </a:rPr>
              <a:pPr defTabSz="116959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55" tIns="63678" rIns="127355" bIns="63678" anchor="ctr"/>
          <a:lstStyle/>
          <a:p>
            <a:pPr algn="ctr" defTabSz="116959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55" tIns="63678" rIns="127355" bIns="6367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59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7" y="800134"/>
            <a:ext cx="4948767" cy="559487"/>
          </a:xfrm>
          <a:prstGeom prst="rect">
            <a:avLst/>
          </a:prstGeom>
          <a:noFill/>
        </p:spPr>
        <p:txBody>
          <a:bodyPr lIns="127355" tIns="63678" rIns="127355" bIns="63678">
            <a:spAutoFit/>
          </a:bodyPr>
          <a:lstStyle/>
          <a:p>
            <a:pPr defTabSz="116959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55" tIns="63678" rIns="127355" bIns="63678" anchor="ctr"/>
          <a:lstStyle/>
          <a:p>
            <a:pPr algn="ctr" defTabSz="1169593">
              <a:defRPr/>
            </a:pPr>
            <a:endParaRPr lang="th-TH" sz="3600" dirty="0">
              <a:solidFill>
                <a:prstClr val="white"/>
              </a:solidFill>
            </a:endParaRPr>
          </a:p>
        </p:txBody>
      </p:sp>
      <p:sp>
        <p:nvSpPr>
          <p:cNvPr id="12" name="TextBox 11"/>
          <p:cNvSpPr txBox="1"/>
          <p:nvPr/>
        </p:nvSpPr>
        <p:spPr>
          <a:xfrm>
            <a:off x="9290143" y="301652"/>
            <a:ext cx="2220383" cy="518206"/>
          </a:xfrm>
          <a:prstGeom prst="rect">
            <a:avLst/>
          </a:prstGeom>
          <a:noFill/>
          <a:effectLst>
            <a:outerShdw blurRad="50800" dist="38100" dir="5400000" algn="t" rotWithShape="0">
              <a:prstClr val="black">
                <a:alpha val="40000"/>
              </a:prstClr>
            </a:outerShdw>
          </a:effectLst>
        </p:spPr>
        <p:txBody>
          <a:bodyPr lIns="116966" tIns="58477" rIns="116966" bIns="58477">
            <a:spAutoFit/>
          </a:bodyPr>
          <a:lstStyle/>
          <a:p>
            <a:pPr algn="r" defTabSz="116959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96373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806" algn="ctr" rtl="0" fontAlgn="base">
        <a:spcBef>
          <a:spcPct val="0"/>
        </a:spcBef>
        <a:spcAft>
          <a:spcPct val="0"/>
        </a:spcAft>
        <a:defRPr sz="5600">
          <a:solidFill>
            <a:schemeClr val="tx1"/>
          </a:solidFill>
          <a:latin typeface="Arial" pitchFamily="34" charset="0"/>
          <a:cs typeface="Cordia New" pitchFamily="34" charset="-34"/>
        </a:defRPr>
      </a:lvl6pPr>
      <a:lvl7pPr marL="1169593" algn="ctr" rtl="0" fontAlgn="base">
        <a:spcBef>
          <a:spcPct val="0"/>
        </a:spcBef>
        <a:spcAft>
          <a:spcPct val="0"/>
        </a:spcAft>
        <a:defRPr sz="5600">
          <a:solidFill>
            <a:schemeClr val="tx1"/>
          </a:solidFill>
          <a:latin typeface="Arial" pitchFamily="34" charset="0"/>
          <a:cs typeface="Cordia New" pitchFamily="34" charset="-34"/>
        </a:defRPr>
      </a:lvl7pPr>
      <a:lvl8pPr marL="1754375" algn="ctr" rtl="0" fontAlgn="base">
        <a:spcBef>
          <a:spcPct val="0"/>
        </a:spcBef>
        <a:spcAft>
          <a:spcPct val="0"/>
        </a:spcAft>
        <a:defRPr sz="5600">
          <a:solidFill>
            <a:schemeClr val="tx1"/>
          </a:solidFill>
          <a:latin typeface="Arial" pitchFamily="34" charset="0"/>
          <a:cs typeface="Cordia New" pitchFamily="34" charset="-34"/>
        </a:defRPr>
      </a:lvl8pPr>
      <a:lvl9pPr marL="233918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80" indent="-43858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283" indent="-3655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968" indent="-29240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780" indent="-2924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587" indent="-29240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385"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170"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967"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724" indent="-292408" algn="l" defTabSz="116959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593" rtl="0" eaLnBrk="1" latinLnBrk="0" hangingPunct="1">
        <a:defRPr sz="3600" kern="1200">
          <a:solidFill>
            <a:schemeClr val="tx1"/>
          </a:solidFill>
          <a:latin typeface="+mn-lt"/>
          <a:ea typeface="+mn-ea"/>
          <a:cs typeface="+mn-cs"/>
        </a:defRPr>
      </a:lvl1pPr>
      <a:lvl2pPr marL="584806" algn="l" defTabSz="1169593" rtl="0" eaLnBrk="1" latinLnBrk="0" hangingPunct="1">
        <a:defRPr sz="3600" kern="1200">
          <a:solidFill>
            <a:schemeClr val="tx1"/>
          </a:solidFill>
          <a:latin typeface="+mn-lt"/>
          <a:ea typeface="+mn-ea"/>
          <a:cs typeface="+mn-cs"/>
        </a:defRPr>
      </a:lvl2pPr>
      <a:lvl3pPr marL="1169593" algn="l" defTabSz="1169593" rtl="0" eaLnBrk="1" latinLnBrk="0" hangingPunct="1">
        <a:defRPr sz="3600" kern="1200">
          <a:solidFill>
            <a:schemeClr val="tx1"/>
          </a:solidFill>
          <a:latin typeface="+mn-lt"/>
          <a:ea typeface="+mn-ea"/>
          <a:cs typeface="+mn-cs"/>
        </a:defRPr>
      </a:lvl3pPr>
      <a:lvl4pPr marL="1754375" algn="l" defTabSz="1169593" rtl="0" eaLnBrk="1" latinLnBrk="0" hangingPunct="1">
        <a:defRPr sz="3600" kern="1200">
          <a:solidFill>
            <a:schemeClr val="tx1"/>
          </a:solidFill>
          <a:latin typeface="+mn-lt"/>
          <a:ea typeface="+mn-ea"/>
          <a:cs typeface="+mn-cs"/>
        </a:defRPr>
      </a:lvl4pPr>
      <a:lvl5pPr marL="2339186" algn="l" defTabSz="1169593" rtl="0" eaLnBrk="1" latinLnBrk="0" hangingPunct="1">
        <a:defRPr sz="3600" kern="1200">
          <a:solidFill>
            <a:schemeClr val="tx1"/>
          </a:solidFill>
          <a:latin typeface="+mn-lt"/>
          <a:ea typeface="+mn-ea"/>
          <a:cs typeface="+mn-cs"/>
        </a:defRPr>
      </a:lvl5pPr>
      <a:lvl6pPr marL="2923975" algn="l" defTabSz="1169593" rtl="0" eaLnBrk="1" latinLnBrk="0" hangingPunct="1">
        <a:defRPr sz="3600" kern="1200">
          <a:solidFill>
            <a:schemeClr val="tx1"/>
          </a:solidFill>
          <a:latin typeface="+mn-lt"/>
          <a:ea typeface="+mn-ea"/>
          <a:cs typeface="+mn-cs"/>
        </a:defRPr>
      </a:lvl6pPr>
      <a:lvl7pPr marL="3508748" algn="l" defTabSz="1169593" rtl="0" eaLnBrk="1" latinLnBrk="0" hangingPunct="1">
        <a:defRPr sz="3600" kern="1200">
          <a:solidFill>
            <a:schemeClr val="tx1"/>
          </a:solidFill>
          <a:latin typeface="+mn-lt"/>
          <a:ea typeface="+mn-ea"/>
          <a:cs typeface="+mn-cs"/>
        </a:defRPr>
      </a:lvl7pPr>
      <a:lvl8pPr marL="4093571" algn="l" defTabSz="1169593" rtl="0" eaLnBrk="1" latinLnBrk="0" hangingPunct="1">
        <a:defRPr sz="3600" kern="1200">
          <a:solidFill>
            <a:schemeClr val="tx1"/>
          </a:solidFill>
          <a:latin typeface="+mn-lt"/>
          <a:ea typeface="+mn-ea"/>
          <a:cs typeface="+mn-cs"/>
        </a:defRPr>
      </a:lvl8pPr>
      <a:lvl9pPr marL="4678367" algn="l" defTabSz="1169593"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30.xml"/><Relationship Id="rId2" Type="http://schemas.openxmlformats.org/officeDocument/2006/relationships/slide" Target="slide3.xml"/><Relationship Id="rId1" Type="http://schemas.openxmlformats.org/officeDocument/2006/relationships/slideLayout" Target="../slideLayouts/slideLayout11.xml"/><Relationship Id="rId6" Type="http://schemas.openxmlformats.org/officeDocument/2006/relationships/slide" Target="slide22.xml"/><Relationship Id="rId5" Type="http://schemas.openxmlformats.org/officeDocument/2006/relationships/slide" Target="slide19.xml"/><Relationship Id="rId4" Type="http://schemas.openxmlformats.org/officeDocument/2006/relationships/slide" Target="slide14.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19.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21.xml"/><Relationship Id="rId4" Type="http://schemas.openxmlformats.org/officeDocument/2006/relationships/hyperlink" Target="http://www.aidsinfoonline.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hyperlink" Target="http://www.aidsinfoonline.org/"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8.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4.xml"/></Relationships>
</file>

<file path=ppt/slides/_rels/slide29.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3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111.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hyperlink" Target="http://www.aidsdatahub.org/" TargetMode="External"/><Relationship Id="rId1" Type="http://schemas.openxmlformats.org/officeDocument/2006/relationships/slideLayout" Target="../slideLayouts/slideLayout119.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hyperlink" Target="http://www.aidsdatahub.org/" TargetMode="External"/><Relationship Id="rId1" Type="http://schemas.openxmlformats.org/officeDocument/2006/relationships/slideLayout" Target="../slideLayouts/slideLayout119.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hyperlink" Target="http://www.aidsdatahub.org/" TargetMode="External"/><Relationship Id="rId1" Type="http://schemas.openxmlformats.org/officeDocument/2006/relationships/slideLayout" Target="../slideLayouts/slideLayout119.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hyperlink" Target="http://www.aidsdatahub.org/" TargetMode="External"/><Relationship Id="rId1" Type="http://schemas.openxmlformats.org/officeDocument/2006/relationships/slideLayout" Target="../slideLayouts/slideLayout119.xml"/></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hyperlink" Target="http://www.aidsdatahub.org/" TargetMode="External"/><Relationship Id="rId1" Type="http://schemas.openxmlformats.org/officeDocument/2006/relationships/slideLayout" Target="../slideLayouts/slideLayout119.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8.xml"/><Relationship Id="rId1" Type="http://schemas.openxmlformats.org/officeDocument/2006/relationships/themeOverride" Target="../theme/themeOverride34.xml"/><Relationship Id="rId4" Type="http://schemas.openxmlformats.org/officeDocument/2006/relationships/hyperlink" Target="http://www.aidsdatahub.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9.xml"/><Relationship Id="rId1" Type="http://schemas.openxmlformats.org/officeDocument/2006/relationships/slideLayout" Target="../slideLayouts/slideLayout127.xml"/></Relationships>
</file>

<file path=ppt/slides/_rels/slide41.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119.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hyperlink" Target="http://www.aidsdatahub.org/" TargetMode="External"/><Relationship Id="rId7"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81003" y="4289448"/>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dirty="0">
                <a:cs typeface="Cordia New" pitchFamily="34" charset="-34"/>
              </a:rPr>
              <a:t>Mongolia</a:t>
            </a:r>
            <a:endParaRPr lang="th-TH" dirty="0"/>
          </a:p>
        </p:txBody>
      </p:sp>
      <p:sp>
        <p:nvSpPr>
          <p:cNvPr id="2" name="TextBox 1">
            <a:extLst>
              <a:ext uri="{FF2B5EF4-FFF2-40B4-BE49-F238E27FC236}">
                <a16:creationId xmlns:a16="http://schemas.microsoft.com/office/drawing/2014/main" id="{5F2EF114-DC06-40B8-9B48-38F21A48C826}"/>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August 2022</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11506200" cy="504000"/>
          </a:xfrm>
        </p:spPr>
        <p:txBody>
          <a:bodyPr/>
          <a:lstStyle/>
          <a:p>
            <a:r>
              <a:rPr lang="en-US" dirty="0"/>
              <a:t>Syphilis prevalence among key populations and other surveyed populations, 2009-2014</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10</a:t>
            </a:fld>
            <a:endParaRPr lang="th-TH" dirty="0">
              <a:solidFill>
                <a:prstClr val="black">
                  <a:tint val="75000"/>
                </a:prstClr>
              </a:solidFill>
            </a:endParaRPr>
          </a:p>
        </p:txBody>
      </p:sp>
      <p:sp>
        <p:nvSpPr>
          <p:cNvPr id="4" name="TextBox 1"/>
          <p:cNvSpPr txBox="1"/>
          <p:nvPr/>
        </p:nvSpPr>
        <p:spPr>
          <a:xfrm>
            <a:off x="152400" y="6452086"/>
            <a:ext cx="11049000" cy="329714"/>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1) </a:t>
            </a:r>
            <a:r>
              <a:rPr lang="en-US" sz="900" dirty="0">
                <a:latin typeface="Arial" pitchFamily="34" charset="0"/>
                <a:cs typeface="Arial" pitchFamily="34" charset="0"/>
              </a:rPr>
              <a:t>Global HIV/AIDS Response - Epidemic Update and Health Sector Progress Towards Universal Access - Progress Report, 2011; and 2) </a:t>
            </a:r>
            <a:r>
              <a:rPr lang="en-US" sz="900" dirty="0"/>
              <a:t>Second Generation Surveillance Surveys cited in Mongolia Global AIDS Response Progress Report 2015 (Country Narrative Report)</a:t>
            </a:r>
            <a:endParaRPr lang="en-GB" sz="900" dirty="0">
              <a:latin typeface="Arial" pitchFamily="34" charset="0"/>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579268945"/>
              </p:ext>
            </p:extLst>
          </p:nvPr>
        </p:nvGraphicFramePr>
        <p:xfrm>
          <a:off x="2286001" y="2362201"/>
          <a:ext cx="7334251" cy="40862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28650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0363200" cy="504000"/>
          </a:xfrm>
        </p:spPr>
        <p:txBody>
          <a:bodyPr/>
          <a:lstStyle/>
          <a:p>
            <a:r>
              <a:rPr lang="en-US" dirty="0"/>
              <a:t>Weighted syphilis prevalence among female sex workers,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11</a:t>
            </a:fld>
            <a:endParaRPr lang="th-TH" dirty="0">
              <a:solidFill>
                <a:prstClr val="black">
                  <a:tint val="75000"/>
                </a:prstClr>
              </a:solidFill>
            </a:endParaRPr>
          </a:p>
        </p:txBody>
      </p:sp>
      <p:sp>
        <p:nvSpPr>
          <p:cNvPr id="4" name="TextBox 1"/>
          <p:cNvSpPr txBox="1"/>
          <p:nvPr/>
        </p:nvSpPr>
        <p:spPr>
          <a:xfrm>
            <a:off x="152400" y="6436961"/>
            <a:ext cx="9829800" cy="329714"/>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a:t>
            </a:r>
            <a:r>
              <a:rPr lang="en-US" sz="900" dirty="0"/>
              <a:t>Global Fund Supported Project on AIDS and TB, Ministry of Health. (2012). Second Generation HIV and STI Surveillance Report 2011.</a:t>
            </a:r>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425806950"/>
              </p:ext>
            </p:extLst>
          </p:nvPr>
        </p:nvGraphicFramePr>
        <p:xfrm>
          <a:off x="1905000" y="2438405"/>
          <a:ext cx="8458200" cy="39319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92165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04800" y="1524000"/>
            <a:ext cx="11582400" cy="504000"/>
          </a:xfrm>
        </p:spPr>
        <p:txBody>
          <a:bodyPr/>
          <a:lstStyle/>
          <a:p>
            <a:r>
              <a:rPr lang="en-US" dirty="0"/>
              <a:t>Number of reported HIV cases (annual and cumulative) and AIDS-related deaths, 1992-2014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12</a:t>
            </a:fld>
            <a:endParaRPr lang="th-TH" dirty="0">
              <a:solidFill>
                <a:prstClr val="black">
                  <a:tint val="75000"/>
                </a:prstClr>
              </a:solidFill>
            </a:endParaRPr>
          </a:p>
        </p:txBody>
      </p:sp>
      <p:sp>
        <p:nvSpPr>
          <p:cNvPr id="6" name="TextBox 1"/>
          <p:cNvSpPr txBox="1"/>
          <p:nvPr/>
        </p:nvSpPr>
        <p:spPr>
          <a:xfrm>
            <a:off x="76200" y="6528286"/>
            <a:ext cx="9721695" cy="329714"/>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National Committee on HIV and AIDS. Mongolia Global AIDS Response Progress Reports 2012 – 2015. (Country Narrative Reports).</a:t>
            </a:r>
          </a:p>
        </p:txBody>
      </p:sp>
      <p:graphicFrame>
        <p:nvGraphicFramePr>
          <p:cNvPr id="7" name="Chart 6"/>
          <p:cNvGraphicFramePr>
            <a:graphicFrameLocks noGrp="1"/>
          </p:cNvGraphicFramePr>
          <p:nvPr>
            <p:extLst>
              <p:ext uri="{D42A27DB-BD31-4B8C-83A1-F6EECF244321}">
                <p14:modId xmlns:p14="http://schemas.microsoft.com/office/powerpoint/2010/main" val="2492632943"/>
              </p:ext>
            </p:extLst>
          </p:nvPr>
        </p:nvGraphicFramePr>
        <p:xfrm>
          <a:off x="2209811" y="2590800"/>
          <a:ext cx="7795745"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24800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Cumulative HIV cases by mode of transmission, 2013</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13</a:t>
            </a:fld>
            <a:endParaRPr lang="th-TH" dirty="0">
              <a:solidFill>
                <a:prstClr val="black">
                  <a:tint val="75000"/>
                </a:prstClr>
              </a:solidFill>
            </a:endParaRPr>
          </a:p>
        </p:txBody>
      </p:sp>
      <p:sp>
        <p:nvSpPr>
          <p:cNvPr id="6" name="Rectangle 5"/>
          <p:cNvSpPr/>
          <p:nvPr/>
        </p:nvSpPr>
        <p:spPr>
          <a:xfrm>
            <a:off x="226480" y="6535036"/>
            <a:ext cx="8610599" cy="230546"/>
          </a:xfrm>
          <a:prstGeom prst="rect">
            <a:avLst/>
          </a:prstGeom>
        </p:spPr>
        <p:txBody>
          <a:bodyPr wrap="square" lIns="91143" tIns="45578" rIns="91143" bIns="45578">
            <a:spAutoFit/>
          </a:bodyPr>
          <a:lstStyle/>
          <a:p>
            <a:r>
              <a:rPr lang="en-US" sz="900" dirty="0">
                <a:latin typeface="Arial" pitchFamily="34" charset="0"/>
                <a:cs typeface="Arial" pitchFamily="34" charset="0"/>
              </a:rPr>
              <a:t>Source: 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Mongolia Global AIDS Response Progress Report; Reporting Period January 1, 2012 –December 31, 2013.</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3590992"/>
              </p:ext>
            </p:extLst>
          </p:nvPr>
        </p:nvGraphicFramePr>
        <p:xfrm>
          <a:off x="1828800" y="2209800"/>
          <a:ext cx="86106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547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altLang="zh-CN" sz="5400" dirty="0">
                <a:cs typeface="Cordia New" pitchFamily="34" charset="-34"/>
              </a:rPr>
              <a:t>Risk </a:t>
            </a:r>
            <a:r>
              <a:rPr lang="en-US" altLang="zh-CN" sz="5400" dirty="0" err="1">
                <a:cs typeface="Cordia New" pitchFamily="34" charset="-34"/>
              </a:rPr>
              <a:t>behaviours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2"/>
            <a:ext cx="10134600" cy="504000"/>
          </a:xfrm>
        </p:spPr>
        <p:txBody>
          <a:bodyPr/>
          <a:lstStyle/>
          <a:p>
            <a:r>
              <a:rPr lang="en-US" dirty="0"/>
              <a:t>Trends in condom use at last sex among key populations, 2007-2019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15</a:t>
            </a:fld>
            <a:endParaRPr lang="th-TH" dirty="0">
              <a:solidFill>
                <a:prstClr val="black">
                  <a:tint val="75000"/>
                </a:prstClr>
              </a:solidFill>
            </a:endParaRPr>
          </a:p>
        </p:txBody>
      </p:sp>
      <p:sp>
        <p:nvSpPr>
          <p:cNvPr id="5" name="TextBox 1"/>
          <p:cNvSpPr txBox="1"/>
          <p:nvPr/>
        </p:nvSpPr>
        <p:spPr>
          <a:xfrm>
            <a:off x="0" y="6474142"/>
            <a:ext cx="11353800" cy="426498"/>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1) </a:t>
            </a:r>
            <a:r>
              <a:rPr lang="en-US" sz="900" dirty="0">
                <a:latin typeface="Arial" pitchFamily="34" charset="0"/>
                <a:cs typeface="Arial" pitchFamily="34" charset="0"/>
              </a:rPr>
              <a:t>Ministry of Health and NCCD. (2012). Second Generation HIV and STI surveillance Report, 2012. Mongolia; 2) Mongolia Global AIDS Response Progress Report 2015 (Country Narrative Report); and 3) Global AIDS Monitoring (GAM)</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61648886"/>
              </p:ext>
            </p:extLst>
          </p:nvPr>
        </p:nvGraphicFramePr>
        <p:xfrm>
          <a:off x="1219200" y="2209800"/>
          <a:ext cx="9524999" cy="4038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4283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11506200" cy="504000"/>
          </a:xfrm>
        </p:spPr>
        <p:txBody>
          <a:bodyPr/>
          <a:lstStyle/>
          <a:p>
            <a:r>
              <a:rPr lang="en-US" dirty="0"/>
              <a:t>Proportion of MSM and FSW who reported condom use at last high risk sex, by City/</a:t>
            </a:r>
            <a:r>
              <a:rPr lang="en-US" dirty="0" err="1"/>
              <a:t>Aimag</a:t>
            </a:r>
            <a:r>
              <a:rPr lang="en-US" dirty="0"/>
              <a:t>, 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sp>
        <p:nvSpPr>
          <p:cNvPr id="5" name="TextBox 1"/>
          <p:cNvSpPr txBox="1"/>
          <p:nvPr/>
        </p:nvSpPr>
        <p:spPr>
          <a:xfrm>
            <a:off x="228600" y="6477004"/>
            <a:ext cx="10134600" cy="502698"/>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Second Generation Surveillance Report 2014 cited in Mongolia Global AIDS Response Progress Report 2015 (Country Narrative Report)</a:t>
            </a:r>
          </a:p>
        </p:txBody>
      </p:sp>
      <p:graphicFrame>
        <p:nvGraphicFramePr>
          <p:cNvPr id="6" name="Chart 5"/>
          <p:cNvGraphicFramePr>
            <a:graphicFrameLocks/>
          </p:cNvGraphicFramePr>
          <p:nvPr>
            <p:extLst>
              <p:ext uri="{D42A27DB-BD31-4B8C-83A1-F6EECF244321}">
                <p14:modId xmlns:p14="http://schemas.microsoft.com/office/powerpoint/2010/main" val="3515479671"/>
              </p:ext>
            </p:extLst>
          </p:nvPr>
        </p:nvGraphicFramePr>
        <p:xfrm>
          <a:off x="2667000" y="2514600"/>
          <a:ext cx="6553200" cy="381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6857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behaviors among MSM, Ulaanbaatar, 2012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sp>
        <p:nvSpPr>
          <p:cNvPr id="6" name="TextBox 1"/>
          <p:cNvSpPr txBox="1"/>
          <p:nvPr/>
        </p:nvSpPr>
        <p:spPr>
          <a:xfrm>
            <a:off x="0" y="6477000"/>
            <a:ext cx="10287000" cy="329714"/>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a:t>
            </a:r>
            <a:r>
              <a:rPr lang="en-US" sz="900" dirty="0"/>
              <a:t>Global Fund Supported Project on AIDS and TB, Ministry of Health. (2012). Second Generation HIV and STI Surveillance Report 2012.</a:t>
            </a:r>
            <a:endParaRPr lang="en-GB" sz="900" dirty="0">
              <a:latin typeface="Arial" pitchFamily="34" charset="0"/>
              <a:cs typeface="Arial" pitchFamily="34" charset="0"/>
            </a:endParaRPr>
          </a:p>
        </p:txBody>
      </p:sp>
      <p:graphicFrame>
        <p:nvGraphicFramePr>
          <p:cNvPr id="8" name="Chart 7"/>
          <p:cNvGraphicFramePr>
            <a:graphicFrameLocks noGrp="1"/>
          </p:cNvGraphicFramePr>
          <p:nvPr>
            <p:extLst>
              <p:ext uri="{D42A27DB-BD31-4B8C-83A1-F6EECF244321}">
                <p14:modId xmlns:p14="http://schemas.microsoft.com/office/powerpoint/2010/main" val="1456051565"/>
              </p:ext>
            </p:extLst>
          </p:nvPr>
        </p:nvGraphicFramePr>
        <p:xfrm>
          <a:off x="1828800" y="2133600"/>
          <a:ext cx="85344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9179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1612"/>
            <a:ext cx="11582400" cy="504000"/>
          </a:xfrm>
        </p:spPr>
        <p:txBody>
          <a:bodyPr/>
          <a:lstStyle/>
          <a:p>
            <a:r>
              <a:rPr lang="en-US" dirty="0"/>
              <a:t>Proportion of female sex workers reported condom use at last sex and consistent condom use by partner type, 2012 </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sp>
        <p:nvSpPr>
          <p:cNvPr id="5" name="TextBox 1"/>
          <p:cNvSpPr txBox="1"/>
          <p:nvPr/>
        </p:nvSpPr>
        <p:spPr>
          <a:xfrm>
            <a:off x="76200" y="6547774"/>
            <a:ext cx="10591800" cy="381000"/>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a:t>
            </a:r>
            <a:r>
              <a:rPr lang="en-US" sz="900" dirty="0"/>
              <a:t>Global Fund Supported Project on AIDS and TB, Ministry of Health. (2012). Second Generation HIV and STI Surveillance Report 2012.</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3606340680"/>
              </p:ext>
            </p:extLst>
          </p:nvPr>
        </p:nvGraphicFramePr>
        <p:xfrm>
          <a:off x="2209801" y="2590801"/>
          <a:ext cx="7700963" cy="39004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7349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1F6EC90D-D193-43D9-945C-0B7DD61B0144}"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27049" y="2276476"/>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epidemiological status</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 </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en-US" dirty="0">
              <a:cs typeface="Cordia New" pitchFamily="34" charset="-34"/>
            </a:endParaRPr>
          </a:p>
        </p:txBody>
      </p:sp>
      <p:sp>
        <p:nvSpPr>
          <p:cNvPr id="23556"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3975852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bwMode="auto">
          <a:xfrm>
            <a:off x="228600" y="1524000"/>
            <a:ext cx="116586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noAutofit/>
          </a:bodyPr>
          <a:lstStyle/>
          <a:p>
            <a:pPr eaLnBrk="1" hangingPunct="1"/>
            <a:r>
              <a:rPr lang="en-US" dirty="0">
                <a:cs typeface="Cordia New" pitchFamily="34" charset="-34"/>
              </a:rPr>
              <a:t>Proportion of key populations, mobile men and male STI patients with comprehensive HIV knowledge, 2005-2012</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60668FC4-1CE6-43BC-B6D9-2E6070BC9B40}" type="slidenum">
              <a:rPr lang="th-TH" smtClean="0">
                <a:solidFill>
                  <a:prstClr val="black">
                    <a:tint val="75000"/>
                  </a:prstClr>
                </a:solidFill>
              </a:rPr>
              <a:pPr>
                <a:defRPr/>
              </a:pPr>
              <a:t>20</a:t>
            </a:fld>
            <a:endParaRPr lang="th-TH" dirty="0">
              <a:solidFill>
                <a:prstClr val="black">
                  <a:tint val="75000"/>
                </a:prstClr>
              </a:solidFill>
            </a:endParaRPr>
          </a:p>
        </p:txBody>
      </p:sp>
      <p:sp>
        <p:nvSpPr>
          <p:cNvPr id="65541" name="Text Box 5"/>
          <p:cNvSpPr txBox="1">
            <a:spLocks noChangeArrowheads="1"/>
          </p:cNvSpPr>
          <p:nvPr/>
        </p:nvSpPr>
        <p:spPr bwMode="auto">
          <a:xfrm>
            <a:off x="152400" y="6373649"/>
            <a:ext cx="10972800" cy="50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43" tIns="45578" rIns="91143" bIns="45578">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50000"/>
              </a:spcBef>
              <a:spcAft>
                <a:spcPct val="0"/>
              </a:spcAft>
            </a:pPr>
            <a:r>
              <a:rPr lang="en-US" sz="900" dirty="0">
                <a:solidFill>
                  <a:prstClr val="black"/>
                </a:solidFill>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3"/>
              </a:rPr>
              <a:t>www.aidsdatahub.org</a:t>
            </a:r>
            <a:r>
              <a:rPr lang="en-US" sz="900" dirty="0">
                <a:solidFill>
                  <a:srgbClr val="000000"/>
                </a:solidFill>
                <a:cs typeface="Angsana New" pitchFamily="18" charset="-34"/>
              </a:rPr>
              <a:t>  based on 1. </a:t>
            </a:r>
            <a:r>
              <a:rPr lang="en-US" sz="900" dirty="0">
                <a:solidFill>
                  <a:prstClr val="black"/>
                </a:solidFill>
              </a:rPr>
              <a:t>Ministry of Health Mongolia, WHO, et al. (2008). Second Generation HIV/STI  Surveillance Report, 2007 Mongolia. 2. </a:t>
            </a:r>
            <a:r>
              <a:rPr lang="en-US" sz="900" dirty="0">
                <a:solidFill>
                  <a:srgbClr val="000000"/>
                </a:solidFill>
                <a:cs typeface="Arial" charset="0"/>
              </a:rPr>
              <a:t>Preliminary Data from Second Generation Sentinel Surveillance 2009 cited in </a:t>
            </a:r>
            <a:r>
              <a:rPr lang="en-US" sz="900" dirty="0">
                <a:solidFill>
                  <a:prstClr val="black"/>
                </a:solidFill>
              </a:rPr>
              <a:t>National Committee on HIV/AIDS. (2010). UNGASS Country Progress Report: Mongolia; and 3. Ministry of Health and NCCD. (2012). Second Generation HIV and STI surveillance Report 2012</a:t>
            </a:r>
            <a:endParaRPr lang="th-TH" sz="900" dirty="0">
              <a:solidFill>
                <a:prstClr val="black"/>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2209012792"/>
              </p:ext>
            </p:extLst>
          </p:nvPr>
        </p:nvGraphicFramePr>
        <p:xfrm>
          <a:off x="1828800" y="2590800"/>
          <a:ext cx="8610600" cy="36687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7946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bwMode="auto">
          <a:xfrm>
            <a:off x="228600" y="1571612"/>
            <a:ext cx="10439400" cy="50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noAutofit/>
          </a:bodyPr>
          <a:lstStyle/>
          <a:p>
            <a:pPr eaLnBrk="1" hangingPunct="1"/>
            <a:r>
              <a:rPr lang="en-US" dirty="0">
                <a:cs typeface="Cordia New" pitchFamily="34" charset="-34"/>
              </a:rPr>
              <a:t>Proportion of young men and women (15-24) with comprehensive HIV knowledge, 2009-2013</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F5118170-4812-4DC5-8F7E-732057D3D1F5}" type="slidenum">
              <a:rPr lang="th-TH" smtClean="0">
                <a:solidFill>
                  <a:prstClr val="black">
                    <a:tint val="75000"/>
                  </a:prstClr>
                </a:solidFill>
              </a:rPr>
              <a:pPr>
                <a:defRPr/>
              </a:pPr>
              <a:t>21</a:t>
            </a:fld>
            <a:endParaRPr lang="th-TH" dirty="0">
              <a:solidFill>
                <a:prstClr val="black">
                  <a:tint val="75000"/>
                </a:prstClr>
              </a:solidFill>
            </a:endParaRPr>
          </a:p>
        </p:txBody>
      </p:sp>
      <p:sp>
        <p:nvSpPr>
          <p:cNvPr id="69637" name="Text Box 5"/>
          <p:cNvSpPr txBox="1">
            <a:spLocks noChangeArrowheads="1"/>
          </p:cNvSpPr>
          <p:nvPr/>
        </p:nvSpPr>
        <p:spPr bwMode="auto">
          <a:xfrm>
            <a:off x="152400" y="6490217"/>
            <a:ext cx="11049000" cy="36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43" tIns="45578" rIns="91143" bIns="45578">
            <a:spAutoFit/>
          </a:bodyPr>
          <a:lstStyle>
            <a:lvl1pPr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eaLnBrk="1" fontAlgn="base" hangingPunct="1">
              <a:spcBef>
                <a:spcPct val="50000"/>
              </a:spcBef>
              <a:spcAft>
                <a:spcPct val="0"/>
              </a:spcAft>
            </a:pPr>
            <a:r>
              <a:rPr lang="en-US" sz="900" dirty="0">
                <a:solidFill>
                  <a:prstClr val="black"/>
                </a:solidFill>
              </a:rPr>
              <a:t>Source: </a:t>
            </a:r>
            <a:r>
              <a:rPr lang="en-US" sz="900" dirty="0">
                <a:solidFill>
                  <a:srgbClr val="000000"/>
                </a:solidFill>
                <a:cs typeface="Angsana New" pitchFamily="18" charset="-34"/>
              </a:rPr>
              <a:t>Prepared by </a:t>
            </a:r>
            <a:r>
              <a:rPr lang="en-US" sz="900" dirty="0">
                <a:solidFill>
                  <a:srgbClr val="000000"/>
                </a:solidFill>
                <a:cs typeface="Angsana New" pitchFamily="18" charset="-34"/>
                <a:hlinkClick r:id="rId2"/>
              </a:rPr>
              <a:t>www.aidsdatahub.org</a:t>
            </a:r>
            <a:r>
              <a:rPr lang="en-US" sz="900" dirty="0">
                <a:solidFill>
                  <a:srgbClr val="000000"/>
                </a:solidFill>
                <a:cs typeface="Angsana New" pitchFamily="18" charset="-34"/>
              </a:rPr>
              <a:t>  based on  </a:t>
            </a:r>
            <a:r>
              <a:rPr lang="en-US" sz="900" dirty="0"/>
              <a:t>Second Generation Surveillance Surveys  and Social Indicator Sample Survey cited in Mongolia Global AIDS Response Progress Reports (Country Narrative Reports)</a:t>
            </a:r>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362227520"/>
              </p:ext>
            </p:extLst>
          </p:nvPr>
        </p:nvGraphicFramePr>
        <p:xfrm>
          <a:off x="2286015" y="2590804"/>
          <a:ext cx="7221537" cy="3767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9961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financing, 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23</a:t>
            </a:fld>
            <a:endParaRPr lang="th-TH" dirty="0">
              <a:solidFill>
                <a:prstClr val="black">
                  <a:tint val="75000"/>
                </a:prstClr>
              </a:solidFill>
            </a:endParaRPr>
          </a:p>
        </p:txBody>
      </p:sp>
      <p:sp>
        <p:nvSpPr>
          <p:cNvPr id="5" name="TextBox 1"/>
          <p:cNvSpPr txBox="1"/>
          <p:nvPr/>
        </p:nvSpPr>
        <p:spPr>
          <a:xfrm>
            <a:off x="0" y="6600969"/>
            <a:ext cx="7600715" cy="244196"/>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UNAIDS HIV Financial Dashboard</a:t>
            </a:r>
            <a:endParaRPr lang="en-GB" sz="900" dirty="0">
              <a:latin typeface="Arial" pitchFamily="34" charset="0"/>
              <a:cs typeface="Arial" pitchFamily="34" charset="0"/>
            </a:endParaRPr>
          </a:p>
        </p:txBody>
      </p:sp>
      <p:grpSp>
        <p:nvGrpSpPr>
          <p:cNvPr id="6" name="Group 5">
            <a:extLst>
              <a:ext uri="{FF2B5EF4-FFF2-40B4-BE49-F238E27FC236}">
                <a16:creationId xmlns:a16="http://schemas.microsoft.com/office/drawing/2014/main" id="{6289EA11-D73A-44DB-A536-DEA702E81F41}"/>
              </a:ext>
            </a:extLst>
          </p:cNvPr>
          <p:cNvGrpSpPr/>
          <p:nvPr/>
        </p:nvGrpSpPr>
        <p:grpSpPr>
          <a:xfrm>
            <a:off x="1583378" y="2380766"/>
            <a:ext cx="9025243" cy="3639034"/>
            <a:chOff x="0" y="0"/>
            <a:chExt cx="9025243" cy="3639034"/>
          </a:xfrm>
        </p:grpSpPr>
        <p:grpSp>
          <p:nvGrpSpPr>
            <p:cNvPr id="8" name="Group 7">
              <a:extLst>
                <a:ext uri="{FF2B5EF4-FFF2-40B4-BE49-F238E27FC236}">
                  <a16:creationId xmlns:a16="http://schemas.microsoft.com/office/drawing/2014/main" id="{74B9127F-721A-4227-A521-79CDBD8545EC}"/>
                </a:ext>
              </a:extLst>
            </p:cNvPr>
            <p:cNvGrpSpPr/>
            <p:nvPr/>
          </p:nvGrpSpPr>
          <p:grpSpPr>
            <a:xfrm>
              <a:off x="0" y="0"/>
              <a:ext cx="4475817" cy="3639034"/>
              <a:chOff x="0" y="0"/>
              <a:chExt cx="4475817" cy="3639034"/>
            </a:xfrm>
          </p:grpSpPr>
          <p:graphicFrame>
            <p:nvGraphicFramePr>
              <p:cNvPr id="18" name="Chart 17">
                <a:extLst>
                  <a:ext uri="{FF2B5EF4-FFF2-40B4-BE49-F238E27FC236}">
                    <a16:creationId xmlns:a16="http://schemas.microsoft.com/office/drawing/2014/main" id="{8EDD18E2-92C5-482C-A433-BBEF37F3B043}"/>
                  </a:ext>
                </a:extLst>
              </p:cNvPr>
              <p:cNvGraphicFramePr>
                <a:graphicFrameLocks/>
              </p:cNvGraphicFramePr>
              <p:nvPr/>
            </p:nvGraphicFramePr>
            <p:xfrm>
              <a:off x="0" y="190187"/>
              <a:ext cx="4353166" cy="3448847"/>
            </p:xfrm>
            <a:graphic>
              <a:graphicData uri="http://schemas.openxmlformats.org/drawingml/2006/chart">
                <c:chart xmlns:c="http://schemas.openxmlformats.org/drawingml/2006/chart" xmlns:r="http://schemas.openxmlformats.org/officeDocument/2006/relationships" r:id="rId4"/>
              </a:graphicData>
            </a:graphic>
          </p:graphicFrame>
          <p:grpSp>
            <p:nvGrpSpPr>
              <p:cNvPr id="19" name="Group 18">
                <a:extLst>
                  <a:ext uri="{FF2B5EF4-FFF2-40B4-BE49-F238E27FC236}">
                    <a16:creationId xmlns:a16="http://schemas.microsoft.com/office/drawing/2014/main" id="{5696F576-A62E-492B-A7F5-6C1F450EC916}"/>
                  </a:ext>
                </a:extLst>
              </p:cNvPr>
              <p:cNvGrpSpPr/>
              <p:nvPr/>
            </p:nvGrpSpPr>
            <p:grpSpPr>
              <a:xfrm>
                <a:off x="1094934" y="2527859"/>
                <a:ext cx="1580093" cy="998223"/>
                <a:chOff x="1094934" y="2527859"/>
                <a:chExt cx="1512000" cy="984660"/>
              </a:xfrm>
            </p:grpSpPr>
            <p:sp>
              <p:nvSpPr>
                <p:cNvPr id="26" name="TextBox 5">
                  <a:extLst>
                    <a:ext uri="{FF2B5EF4-FFF2-40B4-BE49-F238E27FC236}">
                      <a16:creationId xmlns:a16="http://schemas.microsoft.com/office/drawing/2014/main" id="{12735CC9-C4DC-487E-A94A-1BB355F59A3A}"/>
                    </a:ext>
                  </a:extLst>
                </p:cNvPr>
                <p:cNvSpPr txBox="1"/>
                <p:nvPr/>
              </p:nvSpPr>
              <p:spPr>
                <a:xfrm>
                  <a:off x="1094934" y="3048175"/>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International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54%</a:t>
                  </a:r>
                </a:p>
              </p:txBody>
            </p:sp>
            <p:cxnSp>
              <p:nvCxnSpPr>
                <p:cNvPr id="27" name="Straight Connector 26">
                  <a:extLst>
                    <a:ext uri="{FF2B5EF4-FFF2-40B4-BE49-F238E27FC236}">
                      <a16:creationId xmlns:a16="http://schemas.microsoft.com/office/drawing/2014/main" id="{7480DAC4-DA2E-498F-8861-F77BBC582E15}"/>
                    </a:ext>
                  </a:extLst>
                </p:cNvPr>
                <p:cNvCxnSpPr/>
                <p:nvPr/>
              </p:nvCxnSpPr>
              <p:spPr>
                <a:xfrm rot="5400000">
                  <a:off x="928530" y="2797859"/>
                  <a:ext cx="540000" cy="0"/>
                </a:xfrm>
                <a:prstGeom prst="line">
                  <a:avLst/>
                </a:prstGeom>
                <a:noFill/>
                <a:ln w="12700" cap="flat" cmpd="sng" algn="ctr">
                  <a:solidFill>
                    <a:sysClr val="windowText" lastClr="000000"/>
                  </a:solidFill>
                  <a:prstDash val="solid"/>
                </a:ln>
                <a:effectLst/>
              </p:spPr>
            </p:cxnSp>
          </p:grpSp>
          <p:grpSp>
            <p:nvGrpSpPr>
              <p:cNvPr id="20" name="Group 19">
                <a:extLst>
                  <a:ext uri="{FF2B5EF4-FFF2-40B4-BE49-F238E27FC236}">
                    <a16:creationId xmlns:a16="http://schemas.microsoft.com/office/drawing/2014/main" id="{0924ED35-2163-48A2-8620-D5BC110028C3}"/>
                  </a:ext>
                </a:extLst>
              </p:cNvPr>
              <p:cNvGrpSpPr/>
              <p:nvPr/>
            </p:nvGrpSpPr>
            <p:grpSpPr>
              <a:xfrm>
                <a:off x="1082489" y="521381"/>
                <a:ext cx="1735854" cy="482989"/>
                <a:chOff x="1082489" y="521381"/>
                <a:chExt cx="1654972" cy="466869"/>
              </a:xfrm>
            </p:grpSpPr>
            <p:sp>
              <p:nvSpPr>
                <p:cNvPr id="24" name="TextBox 5">
                  <a:extLst>
                    <a:ext uri="{FF2B5EF4-FFF2-40B4-BE49-F238E27FC236}">
                      <a16:creationId xmlns:a16="http://schemas.microsoft.com/office/drawing/2014/main" id="{EBD3D578-A0A7-4095-936F-5FAAC0485793}"/>
                    </a:ext>
                  </a:extLst>
                </p:cNvPr>
                <p:cNvSpPr txBox="1"/>
                <p:nvPr/>
              </p:nvSpPr>
              <p:spPr>
                <a:xfrm>
                  <a:off x="1082489" y="521381"/>
                  <a:ext cx="1512000" cy="464344"/>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Domestic funding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sysClr val="windowText" lastClr="000000"/>
                      </a:solidFill>
                      <a:effectLst/>
                      <a:uLnTx/>
                      <a:uFillTx/>
                      <a:latin typeface="Arial" pitchFamily="34" charset="0"/>
                      <a:cs typeface="Arial" pitchFamily="34" charset="0"/>
                    </a:rPr>
                    <a:t>46%</a:t>
                  </a:r>
                </a:p>
              </p:txBody>
            </p:sp>
            <p:cxnSp>
              <p:nvCxnSpPr>
                <p:cNvPr id="25" name="Straight Connector 24">
                  <a:extLst>
                    <a:ext uri="{FF2B5EF4-FFF2-40B4-BE49-F238E27FC236}">
                      <a16:creationId xmlns:a16="http://schemas.microsoft.com/office/drawing/2014/main" id="{7166DE1E-E174-4940-85EE-08AA56D089B2}"/>
                    </a:ext>
                  </a:extLst>
                </p:cNvPr>
                <p:cNvCxnSpPr/>
                <p:nvPr/>
              </p:nvCxnSpPr>
              <p:spPr>
                <a:xfrm rot="5400000">
                  <a:off x="2575461" y="826251"/>
                  <a:ext cx="323999" cy="0"/>
                </a:xfrm>
                <a:prstGeom prst="line">
                  <a:avLst/>
                </a:prstGeom>
                <a:noFill/>
                <a:ln w="12700" cap="flat" cmpd="sng" algn="ctr">
                  <a:solidFill>
                    <a:sysClr val="windowText" lastClr="000000"/>
                  </a:solidFill>
                  <a:prstDash val="solid"/>
                </a:ln>
                <a:effectLst/>
              </p:spPr>
            </p:cxnSp>
          </p:grpSp>
          <p:cxnSp>
            <p:nvCxnSpPr>
              <p:cNvPr id="21" name="Straight Connector 20">
                <a:extLst>
                  <a:ext uri="{FF2B5EF4-FFF2-40B4-BE49-F238E27FC236}">
                    <a16:creationId xmlns:a16="http://schemas.microsoft.com/office/drawing/2014/main" id="{ED0B7AD8-3A8E-4A7A-9549-807A85FBFBD3}"/>
                  </a:ext>
                </a:extLst>
              </p:cNvPr>
              <p:cNvCxnSpPr/>
              <p:nvPr/>
            </p:nvCxnSpPr>
            <p:spPr>
              <a:xfrm>
                <a:off x="2354796" y="671633"/>
                <a:ext cx="445105" cy="0"/>
              </a:xfrm>
              <a:prstGeom prst="line">
                <a:avLst/>
              </a:prstGeom>
              <a:noFill/>
              <a:ln w="12700" cap="flat" cmpd="sng" algn="ctr">
                <a:solidFill>
                  <a:sysClr val="windowText" lastClr="000000"/>
                </a:solidFill>
                <a:prstDash val="solid"/>
              </a:ln>
              <a:effectLst/>
            </p:spPr>
          </p:cxnSp>
          <p:sp>
            <p:nvSpPr>
              <p:cNvPr id="22" name="Rectangle 21">
                <a:extLst>
                  <a:ext uri="{FF2B5EF4-FFF2-40B4-BE49-F238E27FC236}">
                    <a16:creationId xmlns:a16="http://schemas.microsoft.com/office/drawing/2014/main" id="{33C7A714-7694-4E9F-B1B2-5A3A9262B2F6}"/>
                  </a:ext>
                </a:extLst>
              </p:cNvPr>
              <p:cNvSpPr/>
              <p:nvPr/>
            </p:nvSpPr>
            <p:spPr>
              <a:xfrm>
                <a:off x="238998" y="0"/>
                <a:ext cx="4236819"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financing source</a:t>
                </a:r>
                <a:endParaRPr kumimoji="0" lang="en-GB" sz="1400" b="0" i="0" u="none" strike="noStrike" kern="0" cap="none" spc="0" normalizeH="0" baseline="0" noProof="0">
                  <a:ln>
                    <a:noFill/>
                  </a:ln>
                  <a:solidFill>
                    <a:prstClr val="black"/>
                  </a:solidFill>
                  <a:effectLst/>
                  <a:uLnTx/>
                  <a:uFillTx/>
                  <a:latin typeface="Calibri"/>
                </a:endParaRPr>
              </a:p>
            </p:txBody>
          </p:sp>
          <p:sp>
            <p:nvSpPr>
              <p:cNvPr id="23" name="TextBox 3">
                <a:extLst>
                  <a:ext uri="{FF2B5EF4-FFF2-40B4-BE49-F238E27FC236}">
                    <a16:creationId xmlns:a16="http://schemas.microsoft.com/office/drawing/2014/main" id="{C2412720-700A-43B2-BDE5-B66191E4472B}"/>
                  </a:ext>
                </a:extLst>
              </p:cNvPr>
              <p:cNvSpPr txBox="1"/>
              <p:nvPr/>
            </p:nvSpPr>
            <p:spPr>
              <a:xfrm>
                <a:off x="1558294" y="1507398"/>
                <a:ext cx="1198601" cy="842678"/>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ysClr val="windowText" lastClr="000000"/>
                    </a:solidFill>
                    <a:effectLst/>
                    <a:uLnTx/>
                    <a:uFillTx/>
                    <a:latin typeface="Arial" pitchFamily="34" charset="0"/>
                    <a:cs typeface="Arial" pitchFamily="34" charset="0"/>
                  </a:rPr>
                  <a:t>2</a:t>
                </a: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million US$</a:t>
                </a:r>
              </a:p>
            </p:txBody>
          </p:sp>
        </p:grpSp>
        <p:grpSp>
          <p:nvGrpSpPr>
            <p:cNvPr id="9" name="Group 8">
              <a:extLst>
                <a:ext uri="{FF2B5EF4-FFF2-40B4-BE49-F238E27FC236}">
                  <a16:creationId xmlns:a16="http://schemas.microsoft.com/office/drawing/2014/main" id="{347B09A6-FB9C-426D-BED5-7E283B98FAED}"/>
                </a:ext>
              </a:extLst>
            </p:cNvPr>
            <p:cNvGrpSpPr/>
            <p:nvPr/>
          </p:nvGrpSpPr>
          <p:grpSpPr>
            <a:xfrm>
              <a:off x="4665727" y="0"/>
              <a:ext cx="4359516" cy="3639033"/>
              <a:chOff x="4665727" y="0"/>
              <a:chExt cx="4359516" cy="3639033"/>
            </a:xfrm>
          </p:grpSpPr>
          <p:graphicFrame>
            <p:nvGraphicFramePr>
              <p:cNvPr id="10" name="Chart 9">
                <a:extLst>
                  <a:ext uri="{FF2B5EF4-FFF2-40B4-BE49-F238E27FC236}">
                    <a16:creationId xmlns:a16="http://schemas.microsoft.com/office/drawing/2014/main" id="{592DA7C2-34D2-4736-9280-08827BA14676}"/>
                  </a:ext>
                </a:extLst>
              </p:cNvPr>
              <p:cNvGraphicFramePr>
                <a:graphicFrameLocks/>
              </p:cNvGraphicFramePr>
              <p:nvPr/>
            </p:nvGraphicFramePr>
            <p:xfrm>
              <a:off x="4665727" y="182143"/>
              <a:ext cx="4359516" cy="3456890"/>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3F0D510F-9072-4776-A4AF-768175450DB1}"/>
                  </a:ext>
                </a:extLst>
              </p:cNvPr>
              <p:cNvSpPr/>
              <p:nvPr/>
            </p:nvSpPr>
            <p:spPr>
              <a:xfrm>
                <a:off x="4852511" y="0"/>
                <a:ext cx="3962015" cy="314651"/>
              </a:xfrm>
              <a:prstGeom prst="rect">
                <a:avLst/>
              </a:prstGeom>
            </p:spPr>
            <p:txBody>
              <a:bodyPr wrap="square">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a:rPr>
                  <a:t>AIDS spending by service category</a:t>
                </a:r>
                <a:endParaRPr kumimoji="0" lang="en-GB" sz="1400" b="0" i="0" u="none" strike="noStrike" kern="0" cap="none" spc="0" normalizeH="0" baseline="0" noProof="0">
                  <a:ln>
                    <a:noFill/>
                  </a:ln>
                  <a:solidFill>
                    <a:prstClr val="black"/>
                  </a:solidFill>
                  <a:effectLst/>
                  <a:uLnTx/>
                  <a:uFillTx/>
                  <a:latin typeface="Calibri"/>
                </a:endParaRPr>
              </a:p>
            </p:txBody>
          </p:sp>
          <p:sp>
            <p:nvSpPr>
              <p:cNvPr id="12" name="TextBox 4">
                <a:extLst>
                  <a:ext uri="{FF2B5EF4-FFF2-40B4-BE49-F238E27FC236}">
                    <a16:creationId xmlns:a16="http://schemas.microsoft.com/office/drawing/2014/main" id="{DE29B46B-04BC-4766-9FDF-40ADB560CF63}"/>
                  </a:ext>
                </a:extLst>
              </p:cNvPr>
              <p:cNvSpPr txBox="1"/>
              <p:nvPr/>
            </p:nvSpPr>
            <p:spPr>
              <a:xfrm>
                <a:off x="4912101" y="3241335"/>
                <a:ext cx="2026991" cy="253262"/>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Care and treatment</a:t>
                </a:r>
              </a:p>
            </p:txBody>
          </p:sp>
          <p:sp>
            <p:nvSpPr>
              <p:cNvPr id="13" name="TextBox 5">
                <a:extLst>
                  <a:ext uri="{FF2B5EF4-FFF2-40B4-BE49-F238E27FC236}">
                    <a16:creationId xmlns:a16="http://schemas.microsoft.com/office/drawing/2014/main" id="{5E71BEDB-D392-4CCF-B214-F761531F668C}"/>
                  </a:ext>
                </a:extLst>
              </p:cNvPr>
              <p:cNvSpPr txBox="1"/>
              <p:nvPr/>
            </p:nvSpPr>
            <p:spPr>
              <a:xfrm>
                <a:off x="7185067" y="1204719"/>
                <a:ext cx="1346949" cy="416189"/>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ysClr val="windowText" lastClr="000000"/>
                    </a:solidFill>
                    <a:effectLst/>
                    <a:uLnTx/>
                    <a:uFillTx/>
                    <a:latin typeface="Arial" pitchFamily="34" charset="0"/>
                    <a:cs typeface="Arial" pitchFamily="34" charset="0"/>
                  </a:rPr>
                  <a:t>Key populations prevention</a:t>
                </a:r>
              </a:p>
            </p:txBody>
          </p:sp>
          <p:sp>
            <p:nvSpPr>
              <p:cNvPr id="14" name="TextBox 7">
                <a:extLst>
                  <a:ext uri="{FF2B5EF4-FFF2-40B4-BE49-F238E27FC236}">
                    <a16:creationId xmlns:a16="http://schemas.microsoft.com/office/drawing/2014/main" id="{7EC52E23-0AD7-4E5F-9D1A-53ED92914CF1}"/>
                  </a:ext>
                </a:extLst>
              </p:cNvPr>
              <p:cNvSpPr txBox="1"/>
              <p:nvPr/>
            </p:nvSpPr>
            <p:spPr>
              <a:xfrm>
                <a:off x="7189873" y="3045798"/>
                <a:ext cx="1512991" cy="256437"/>
              </a:xfrm>
              <a:prstGeom prst="rect">
                <a:avLst/>
              </a:prstGeom>
              <a:noFill/>
              <a:ln>
                <a:noFill/>
              </a:ln>
              <a:effectLst/>
            </p:spPr>
            <p:txBody>
              <a:bodyPr wrap="square" rtlCol="0" anchor="t">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ysClr val="windowText" lastClr="000000"/>
                    </a:solidFill>
                    <a:effectLst/>
                    <a:uLnTx/>
                    <a:uFillTx/>
                    <a:latin typeface="Arial" pitchFamily="34" charset="0"/>
                    <a:cs typeface="Arial" pitchFamily="34" charset="0"/>
                  </a:rPr>
                  <a:t>Other prevention</a:t>
                </a:r>
              </a:p>
            </p:txBody>
          </p:sp>
          <p:cxnSp>
            <p:nvCxnSpPr>
              <p:cNvPr id="15" name="Straight Connector 14">
                <a:extLst>
                  <a:ext uri="{FF2B5EF4-FFF2-40B4-BE49-F238E27FC236}">
                    <a16:creationId xmlns:a16="http://schemas.microsoft.com/office/drawing/2014/main" id="{2DA753D6-FBE3-404E-849B-BFA39E051C26}"/>
                  </a:ext>
                </a:extLst>
              </p:cNvPr>
              <p:cNvCxnSpPr/>
              <p:nvPr/>
            </p:nvCxnSpPr>
            <p:spPr>
              <a:xfrm>
                <a:off x="6979601" y="1333826"/>
                <a:ext cx="224563" cy="0"/>
              </a:xfrm>
              <a:prstGeom prst="line">
                <a:avLst/>
              </a:prstGeom>
              <a:noFill/>
              <a:ln w="12700" cap="flat" cmpd="sng" algn="ctr">
                <a:solidFill>
                  <a:sysClr val="windowText" lastClr="000000"/>
                </a:solidFill>
                <a:prstDash val="solid"/>
              </a:ln>
              <a:effectLst/>
            </p:spPr>
          </p:cxnSp>
          <p:cxnSp>
            <p:nvCxnSpPr>
              <p:cNvPr id="16" name="Straight Connector 15">
                <a:extLst>
                  <a:ext uri="{FF2B5EF4-FFF2-40B4-BE49-F238E27FC236}">
                    <a16:creationId xmlns:a16="http://schemas.microsoft.com/office/drawing/2014/main" id="{83CD2AC4-672A-48FE-A825-31B314E58030}"/>
                  </a:ext>
                </a:extLst>
              </p:cNvPr>
              <p:cNvCxnSpPr/>
              <p:nvPr/>
            </p:nvCxnSpPr>
            <p:spPr>
              <a:xfrm>
                <a:off x="5299400" y="785281"/>
                <a:ext cx="0" cy="329568"/>
              </a:xfrm>
              <a:prstGeom prst="line">
                <a:avLst/>
              </a:prstGeom>
              <a:noFill/>
              <a:ln w="12700" cap="flat" cmpd="sng" algn="ctr">
                <a:solidFill>
                  <a:sysClr val="windowText" lastClr="000000"/>
                </a:solidFill>
                <a:prstDash val="solid"/>
              </a:ln>
              <a:effectLst/>
            </p:spPr>
          </p:cxnSp>
          <p:cxnSp>
            <p:nvCxnSpPr>
              <p:cNvPr id="17" name="Straight Connector 16">
                <a:extLst>
                  <a:ext uri="{FF2B5EF4-FFF2-40B4-BE49-F238E27FC236}">
                    <a16:creationId xmlns:a16="http://schemas.microsoft.com/office/drawing/2014/main" id="{D530A41E-CB3F-4188-A662-50CB79B6F96B}"/>
                  </a:ext>
                </a:extLst>
              </p:cNvPr>
              <p:cNvCxnSpPr/>
              <p:nvPr/>
            </p:nvCxnSpPr>
            <p:spPr>
              <a:xfrm>
                <a:off x="5925596" y="3190743"/>
                <a:ext cx="1284835" cy="0"/>
              </a:xfrm>
              <a:prstGeom prst="line">
                <a:avLst/>
              </a:prstGeom>
              <a:noFill/>
              <a:ln w="12700" cap="flat" cmpd="sng" algn="ctr">
                <a:solidFill>
                  <a:sysClr val="windowText" lastClr="000000"/>
                </a:solidFill>
                <a:prstDash val="solid"/>
              </a:ln>
              <a:effectLst/>
            </p:spPr>
          </p:cxnSp>
        </p:grpSp>
      </p:grpSp>
      <p:cxnSp>
        <p:nvCxnSpPr>
          <p:cNvPr id="28" name="Straight Connector 27">
            <a:extLst>
              <a:ext uri="{FF2B5EF4-FFF2-40B4-BE49-F238E27FC236}">
                <a16:creationId xmlns:a16="http://schemas.microsoft.com/office/drawing/2014/main" id="{99860F6D-3E94-45D2-A5AD-CA446FF6E383}"/>
              </a:ext>
            </a:extLst>
          </p:cNvPr>
          <p:cNvCxnSpPr/>
          <p:nvPr/>
        </p:nvCxnSpPr>
        <p:spPr>
          <a:xfrm>
            <a:off x="6781800" y="5031901"/>
            <a:ext cx="0" cy="548640"/>
          </a:xfrm>
          <a:prstGeom prst="line">
            <a:avLst/>
          </a:prstGeom>
          <a:noFill/>
          <a:ln w="12700" cap="flat" cmpd="sng" algn="ctr">
            <a:solidFill>
              <a:sysClr val="windowText" lastClr="000000"/>
            </a:solidFill>
            <a:prstDash val="solid"/>
          </a:ln>
          <a:effectLst/>
        </p:spPr>
      </p:cxnSp>
      <p:cxnSp>
        <p:nvCxnSpPr>
          <p:cNvPr id="29" name="Straight Connector 28">
            <a:extLst>
              <a:ext uri="{FF2B5EF4-FFF2-40B4-BE49-F238E27FC236}">
                <a16:creationId xmlns:a16="http://schemas.microsoft.com/office/drawing/2014/main" id="{821B9E37-D8A7-4EBD-B7C5-F0487B9D05A3}"/>
              </a:ext>
            </a:extLst>
          </p:cNvPr>
          <p:cNvCxnSpPr/>
          <p:nvPr/>
        </p:nvCxnSpPr>
        <p:spPr>
          <a:xfrm>
            <a:off x="7508974" y="5397158"/>
            <a:ext cx="0" cy="182880"/>
          </a:xfrm>
          <a:prstGeom prst="line">
            <a:avLst/>
          </a:prstGeom>
          <a:noFill/>
          <a:ln w="12700" cap="flat" cmpd="sng" algn="ctr">
            <a:solidFill>
              <a:sysClr val="windowText" lastClr="000000"/>
            </a:solidFill>
            <a:prstDash val="solid"/>
          </a:ln>
          <a:effectLst/>
        </p:spPr>
      </p:cxnSp>
    </p:spTree>
    <p:extLst>
      <p:ext uri="{BB962C8B-B14F-4D97-AF65-F5344CB8AC3E}">
        <p14:creationId xmlns:p14="http://schemas.microsoft.com/office/powerpoint/2010/main" val="4030905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2007 - 2019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24</a:t>
            </a:fld>
            <a:endParaRPr lang="th-TH" dirty="0">
              <a:solidFill>
                <a:prstClr val="black">
                  <a:tint val="75000"/>
                </a:prstClr>
              </a:solidFill>
            </a:endParaRPr>
          </a:p>
        </p:txBody>
      </p:sp>
      <p:sp>
        <p:nvSpPr>
          <p:cNvPr id="5" name="TextBox 1"/>
          <p:cNvSpPr txBox="1"/>
          <p:nvPr/>
        </p:nvSpPr>
        <p:spPr>
          <a:xfrm>
            <a:off x="0" y="6600969"/>
            <a:ext cx="7600715" cy="244196"/>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UNAIDS HIV Financial Dashboard</a:t>
            </a:r>
            <a:endParaRPr lang="en-GB" sz="900" dirty="0">
              <a:latin typeface="Arial" pitchFamily="34" charset="0"/>
              <a:cs typeface="Arial" pitchFamily="34" charset="0"/>
            </a:endParaRPr>
          </a:p>
        </p:txBody>
      </p:sp>
      <p:graphicFrame>
        <p:nvGraphicFramePr>
          <p:cNvPr id="30" name="Chart 29">
            <a:extLst>
              <a:ext uri="{FF2B5EF4-FFF2-40B4-BE49-F238E27FC236}">
                <a16:creationId xmlns:a16="http://schemas.microsoft.com/office/drawing/2014/main" id="{7C2AC097-17C1-4626-B4C1-D7B634FE4E1B}"/>
              </a:ext>
            </a:extLst>
          </p:cNvPr>
          <p:cNvGraphicFramePr>
            <a:graphicFrameLocks/>
          </p:cNvGraphicFramePr>
          <p:nvPr>
            <p:extLst>
              <p:ext uri="{D42A27DB-BD31-4B8C-83A1-F6EECF244321}">
                <p14:modId xmlns:p14="http://schemas.microsoft.com/office/powerpoint/2010/main" val="1454859162"/>
              </p:ext>
            </p:extLst>
          </p:nvPr>
        </p:nvGraphicFramePr>
        <p:xfrm>
          <a:off x="1895475" y="2162175"/>
          <a:ext cx="8401050" cy="40862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5635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2007-2014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25</a:t>
            </a:fld>
            <a:endParaRPr lang="th-TH" dirty="0">
              <a:solidFill>
                <a:prstClr val="black">
                  <a:tint val="75000"/>
                </a:prstClr>
              </a:solidFill>
            </a:endParaRPr>
          </a:p>
        </p:txBody>
      </p:sp>
      <p:sp>
        <p:nvSpPr>
          <p:cNvPr id="5" name="TextBox 1"/>
          <p:cNvSpPr txBox="1"/>
          <p:nvPr/>
        </p:nvSpPr>
        <p:spPr>
          <a:xfrm>
            <a:off x="152401" y="6534190"/>
            <a:ext cx="7600715" cy="244196"/>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and Global AIDS Response Progress Reporting </a:t>
            </a:r>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021674347"/>
              </p:ext>
            </p:extLst>
          </p:nvPr>
        </p:nvGraphicFramePr>
        <p:xfrm>
          <a:off x="1981200" y="2057400"/>
          <a:ext cx="8077200" cy="4267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768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category, 2007-2011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26</a:t>
            </a:fld>
            <a:endParaRPr lang="th-TH" dirty="0">
              <a:solidFill>
                <a:prstClr val="black">
                  <a:tint val="75000"/>
                </a:prstClr>
              </a:solidFill>
            </a:endParaRPr>
          </a:p>
        </p:txBody>
      </p:sp>
      <p:sp>
        <p:nvSpPr>
          <p:cNvPr id="5" name="TextBox 1"/>
          <p:cNvSpPr txBox="1"/>
          <p:nvPr/>
        </p:nvSpPr>
        <p:spPr>
          <a:xfrm>
            <a:off x="152411" y="6552815"/>
            <a:ext cx="7927801" cy="197093"/>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3"/>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4"/>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670720694"/>
              </p:ext>
            </p:extLst>
          </p:nvPr>
        </p:nvGraphicFramePr>
        <p:xfrm>
          <a:off x="2209800" y="2362205"/>
          <a:ext cx="7696200" cy="40671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8642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total prevention programme spending on key populations at higher risk, 2007-2011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27</a:t>
            </a:fld>
            <a:endParaRPr lang="th-TH" dirty="0">
              <a:solidFill>
                <a:prstClr val="black">
                  <a:tint val="75000"/>
                </a:prstClr>
              </a:solidFill>
            </a:endParaRPr>
          </a:p>
        </p:txBody>
      </p:sp>
      <p:sp>
        <p:nvSpPr>
          <p:cNvPr id="5" name="TextBox 1"/>
          <p:cNvSpPr txBox="1"/>
          <p:nvPr/>
        </p:nvSpPr>
        <p:spPr>
          <a:xfrm>
            <a:off x="76203" y="6624539"/>
            <a:ext cx="7927801" cy="197093"/>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835164389"/>
              </p:ext>
            </p:extLst>
          </p:nvPr>
        </p:nvGraphicFramePr>
        <p:xfrm>
          <a:off x="2133600" y="2590805"/>
          <a:ext cx="7848600" cy="37338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2139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spending on HIV prevention programmes from domestic and international sources, 2007-2011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28</a:t>
            </a:fld>
            <a:endParaRPr lang="th-TH" dirty="0">
              <a:solidFill>
                <a:prstClr val="black">
                  <a:tint val="75000"/>
                </a:prstClr>
              </a:solidFill>
            </a:endParaRPr>
          </a:p>
        </p:txBody>
      </p:sp>
      <p:sp>
        <p:nvSpPr>
          <p:cNvPr id="5" name="TextBox 1"/>
          <p:cNvSpPr txBox="1"/>
          <p:nvPr/>
        </p:nvSpPr>
        <p:spPr>
          <a:xfrm>
            <a:off x="226479" y="6572957"/>
            <a:ext cx="7927801" cy="197093"/>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567932962"/>
              </p:ext>
            </p:extLst>
          </p:nvPr>
        </p:nvGraphicFramePr>
        <p:xfrm>
          <a:off x="2057403" y="2590800"/>
          <a:ext cx="8053388"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4171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spending on care and treatment from domestic and international sources, 2007-2011</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29</a:t>
            </a:fld>
            <a:endParaRPr lang="th-TH" dirty="0">
              <a:solidFill>
                <a:prstClr val="black">
                  <a:tint val="75000"/>
                </a:prstClr>
              </a:solidFill>
            </a:endParaRPr>
          </a:p>
        </p:txBody>
      </p:sp>
      <p:sp>
        <p:nvSpPr>
          <p:cNvPr id="5" name="TextBox 1"/>
          <p:cNvSpPr txBox="1"/>
          <p:nvPr/>
        </p:nvSpPr>
        <p:spPr>
          <a:xfrm>
            <a:off x="216651" y="6624539"/>
            <a:ext cx="7927801" cy="197093"/>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latin typeface="Arial" pitchFamily="34" charset="0"/>
                <a:cs typeface="Arial" pitchFamily="34" charset="0"/>
              </a:rPr>
              <a:t>Source: </a:t>
            </a:r>
            <a:r>
              <a:rPr lang="en-US" sz="900" dirty="0">
                <a:latin typeface="Arial" pitchFamily="34" charset="0"/>
                <a:cs typeface="Arial" pitchFamily="34" charset="0"/>
              </a:rPr>
              <a:t>Prepared by </a:t>
            </a:r>
            <a:r>
              <a:rPr lang="en-US" sz="900" dirty="0">
                <a:latin typeface="Arial" pitchFamily="34" charset="0"/>
                <a:cs typeface="Arial" pitchFamily="34" charset="0"/>
                <a:hlinkClick r:id="rId2"/>
              </a:rPr>
              <a:t>www.aidsdatahub.org</a:t>
            </a:r>
            <a:r>
              <a:rPr lang="en-US" sz="900" dirty="0">
                <a:latin typeface="Arial" pitchFamily="34" charset="0"/>
                <a:cs typeface="Arial" pitchFamily="34" charset="0"/>
              </a:rPr>
              <a:t>  based on </a:t>
            </a:r>
            <a:r>
              <a:rPr lang="en-US" sz="900" dirty="0">
                <a:latin typeface="Arial" pitchFamily="34" charset="0"/>
                <a:cs typeface="Arial" pitchFamily="34" charset="0"/>
                <a:hlinkClick r:id="rId3"/>
              </a:rPr>
              <a:t>www.aidsinfoonline.org</a:t>
            </a:r>
            <a:r>
              <a:rPr lang="en-US" sz="900" dirty="0">
                <a:latin typeface="Arial" pitchFamily="34" charset="0"/>
                <a:cs typeface="Arial" pitchFamily="34" charset="0"/>
              </a:rPr>
              <a:t>  </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2740586281"/>
              </p:ext>
            </p:extLst>
          </p:nvPr>
        </p:nvGraphicFramePr>
        <p:xfrm>
          <a:off x="2438400" y="2743206"/>
          <a:ext cx="7391400" cy="37909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1101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319215408"/>
              </p:ext>
            </p:extLst>
          </p:nvPr>
        </p:nvGraphicFramePr>
        <p:xfrm>
          <a:off x="1847529" y="1988842"/>
          <a:ext cx="8352930" cy="4104462"/>
        </p:xfrm>
        <a:graphic>
          <a:graphicData uri="http://schemas.openxmlformats.org/drawingml/2006/table">
            <a:tbl>
              <a:tblPr/>
              <a:tblGrid>
                <a:gridCol w="6504891">
                  <a:extLst>
                    <a:ext uri="{9D8B030D-6E8A-4147-A177-3AD203B41FA5}">
                      <a16:colId xmlns:a16="http://schemas.microsoft.com/office/drawing/2014/main" val="20000"/>
                    </a:ext>
                  </a:extLst>
                </a:gridCol>
                <a:gridCol w="1848039">
                  <a:extLst>
                    <a:ext uri="{9D8B030D-6E8A-4147-A177-3AD203B41FA5}">
                      <a16:colId xmlns:a16="http://schemas.microsoft.com/office/drawing/2014/main" val="20001"/>
                    </a:ext>
                  </a:extLst>
                </a:gridCol>
              </a:tblGrid>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2,959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1,672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340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44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72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340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98.7 (2013)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340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23.9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22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90/0.727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3404">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65/73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98 (2010)</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5118">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0.98 (2014)</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12,189 (2015)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966">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530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118492" y="6218183"/>
            <a:ext cx="11811000" cy="584489"/>
          </a:xfrm>
          <a:prstGeom prst="rect">
            <a:avLst/>
          </a:prstGeom>
        </p:spPr>
        <p:txBody>
          <a:bodyPr wrap="square" lIns="91143" tIns="45578" rIns="91143" bIns="45578">
            <a:spAutoFit/>
          </a:bodyPr>
          <a:lstStyle/>
          <a:p>
            <a:pPr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UNSD. Millennium Development Goals Database -  Antenatal Care Coverage  Retrieved May 2016, from http://data.un.org/Data.aspx?q=Antenatal+care+coverage&amp;d=MDG&amp;f=seriesRowID%3a762.</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398634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3"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1" y="1477898"/>
            <a:ext cx="10972800" cy="504000"/>
          </a:xfrm>
        </p:spPr>
        <p:txBody>
          <a:bodyPr/>
          <a:lstStyle/>
          <a:p>
            <a:r>
              <a:rPr lang="en-US" dirty="0"/>
              <a:t>Proportion of FSW and MSM reached with HIV prevention programmes, 2005-2014</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31</a:t>
            </a:fld>
            <a:endParaRPr lang="th-TH" dirty="0">
              <a:solidFill>
                <a:prstClr val="black">
                  <a:tint val="75000"/>
                </a:prstClr>
              </a:solidFill>
            </a:endParaRPr>
          </a:p>
        </p:txBody>
      </p:sp>
      <p:sp>
        <p:nvSpPr>
          <p:cNvPr id="5" name="TextBox 1"/>
          <p:cNvSpPr txBox="1"/>
          <p:nvPr/>
        </p:nvSpPr>
        <p:spPr>
          <a:xfrm>
            <a:off x="152400" y="6357388"/>
            <a:ext cx="10439400" cy="500635"/>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900" dirty="0">
              <a:latin typeface="Arial" pitchFamily="34" charset="0"/>
              <a:cs typeface="Arial" pitchFamily="34" charset="0"/>
            </a:endParaRPr>
          </a:p>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a:t>
            </a:r>
            <a:r>
              <a:rPr lang="en-US" sz="900" dirty="0"/>
              <a:t>Second Generation Surveillance  Reports 2005-2014 cited in Mongolia Global AIDS Response Progress Reporting 2015 (Country Narrative Report)</a:t>
            </a:r>
            <a:endParaRPr lang="en-GB" sz="9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1960332306"/>
              </p:ext>
            </p:extLst>
          </p:nvPr>
        </p:nvGraphicFramePr>
        <p:xfrm>
          <a:off x="2438412" y="2362200"/>
          <a:ext cx="7296151" cy="37385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0779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7" y="1447800"/>
            <a:ext cx="11584523" cy="504000"/>
          </a:xfrm>
        </p:spPr>
        <p:txBody>
          <a:bodyPr/>
          <a:lstStyle/>
          <a:p>
            <a:r>
              <a:rPr lang="en-US" dirty="0"/>
              <a:t>Proportion of key populations who received an HIV test in the last 12 months and know their results, 2009-2014</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32</a:t>
            </a:fld>
            <a:endParaRPr lang="th-TH" dirty="0">
              <a:solidFill>
                <a:prstClr val="black">
                  <a:tint val="75000"/>
                </a:prstClr>
              </a:solidFill>
            </a:endParaRPr>
          </a:p>
        </p:txBody>
      </p:sp>
      <p:sp>
        <p:nvSpPr>
          <p:cNvPr id="5" name="TextBox 1"/>
          <p:cNvSpPr txBox="1"/>
          <p:nvPr/>
        </p:nvSpPr>
        <p:spPr>
          <a:xfrm>
            <a:off x="226477" y="6334642"/>
            <a:ext cx="11203563" cy="500635"/>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GB" sz="900" dirty="0">
              <a:latin typeface="Arial" pitchFamily="34" charset="0"/>
              <a:cs typeface="Arial" pitchFamily="34" charset="0"/>
            </a:endParaRPr>
          </a:p>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1) </a:t>
            </a:r>
            <a:r>
              <a:rPr lang="en-US" sz="900" dirty="0">
                <a:latin typeface="Arial" pitchFamily="34" charset="0"/>
                <a:cs typeface="Arial" pitchFamily="34" charset="0"/>
              </a:rPr>
              <a:t>Ministry of Health and NCCD. (2012). Second Generation HIV and STI surveillance Report, 2012; 2) Mongolia Global AIDS Response Progress Reporting; and 3)</a:t>
            </a:r>
            <a:r>
              <a:rPr lang="en-GB" sz="900" dirty="0">
                <a:latin typeface="Arial" pitchFamily="34" charset="0"/>
                <a:cs typeface="Arial" pitchFamily="34" charset="0"/>
              </a:rPr>
              <a:t> Global AIDS Monitoring (GAM)</a:t>
            </a:r>
          </a:p>
        </p:txBody>
      </p:sp>
      <p:graphicFrame>
        <p:nvGraphicFramePr>
          <p:cNvPr id="7" name="Chart 6"/>
          <p:cNvGraphicFramePr>
            <a:graphicFrameLocks noGrp="1"/>
          </p:cNvGraphicFramePr>
          <p:nvPr>
            <p:extLst>
              <p:ext uri="{D42A27DB-BD31-4B8C-83A1-F6EECF244321}">
                <p14:modId xmlns:p14="http://schemas.microsoft.com/office/powerpoint/2010/main" val="459034251"/>
              </p:ext>
            </p:extLst>
          </p:nvPr>
        </p:nvGraphicFramePr>
        <p:xfrm>
          <a:off x="1943100" y="2209800"/>
          <a:ext cx="8305800" cy="4219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0307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4" y="1525892"/>
            <a:ext cx="11203563" cy="504000"/>
          </a:xfrm>
        </p:spPr>
        <p:txBody>
          <a:bodyPr/>
          <a:lstStyle/>
          <a:p>
            <a:r>
              <a:rPr lang="en-US" dirty="0"/>
              <a:t>Number of ART sites and people on ART, 2005-2021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33</a:t>
            </a:fld>
            <a:endParaRPr lang="th-TH" dirty="0">
              <a:solidFill>
                <a:prstClr val="black">
                  <a:tint val="75000"/>
                </a:prstClr>
              </a:solidFill>
            </a:endParaRPr>
          </a:p>
        </p:txBody>
      </p:sp>
      <p:sp>
        <p:nvSpPr>
          <p:cNvPr id="5" name="Rectangle 4"/>
          <p:cNvSpPr/>
          <p:nvPr/>
        </p:nvSpPr>
        <p:spPr>
          <a:xfrm>
            <a:off x="0" y="6510302"/>
            <a:ext cx="11582400" cy="338554"/>
          </a:xfrm>
          <a:prstGeom prst="rect">
            <a:avLst/>
          </a:prstGeom>
        </p:spPr>
        <p:txBody>
          <a:bodyPr wrap="square">
            <a:spAutoFit/>
          </a:bodyPr>
          <a:lstStyle/>
          <a:p>
            <a:pPr defTabSz="914400"/>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1) . WHO, UNAIDS, &amp; UNICEF. (2010). Towards Universal Access: Scaling up Priority HIV/AIDS Interventions in the Health Sector - Progress  Report 2006-2010; 2)  Mongolia Global AIDS Response Progress Reporting; and 3) UNAIDS HIV Estimates 2022</a:t>
            </a:r>
          </a:p>
        </p:txBody>
      </p:sp>
      <p:graphicFrame>
        <p:nvGraphicFramePr>
          <p:cNvPr id="7" name="Chart 6">
            <a:extLst>
              <a:ext uri="{FF2B5EF4-FFF2-40B4-BE49-F238E27FC236}">
                <a16:creationId xmlns:a16="http://schemas.microsoft.com/office/drawing/2014/main" id="{2987F44B-AD41-4BEB-A576-2F86737EE2A1}"/>
              </a:ext>
            </a:extLst>
          </p:cNvPr>
          <p:cNvGraphicFramePr>
            <a:graphicFrameLocks noGrp="1"/>
          </p:cNvGraphicFramePr>
          <p:nvPr>
            <p:extLst>
              <p:ext uri="{D42A27DB-BD31-4B8C-83A1-F6EECF244321}">
                <p14:modId xmlns:p14="http://schemas.microsoft.com/office/powerpoint/2010/main" val="2410001423"/>
              </p:ext>
            </p:extLst>
          </p:nvPr>
        </p:nvGraphicFramePr>
        <p:xfrm>
          <a:off x="1066800" y="2060696"/>
          <a:ext cx="8839200" cy="41877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6358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34</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ART scale-up, 2009 - 2021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9F4569C7-DC59-4B44-ADE2-C18E64D29D50}"/>
              </a:ext>
            </a:extLst>
          </p:cNvPr>
          <p:cNvGraphicFramePr>
            <a:graphicFrameLocks noGrp="1"/>
          </p:cNvGraphicFramePr>
          <p:nvPr/>
        </p:nvGraphicFramePr>
        <p:xfrm>
          <a:off x="1661160" y="2324099"/>
          <a:ext cx="88696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8289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adults living with HIV, adults receiving ARVs, and adult ART coverage,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a:t>
            </a:r>
          </a:p>
        </p:txBody>
      </p:sp>
      <p:graphicFrame>
        <p:nvGraphicFramePr>
          <p:cNvPr id="5" name="Chart 4">
            <a:extLst>
              <a:ext uri="{FF2B5EF4-FFF2-40B4-BE49-F238E27FC236}">
                <a16:creationId xmlns:a16="http://schemas.microsoft.com/office/drawing/2014/main" id="{00000000-0008-0000-1200-000002000000}"/>
              </a:ext>
            </a:extLst>
          </p:cNvPr>
          <p:cNvGraphicFramePr>
            <a:graphicFrameLocks noGrp="1"/>
          </p:cNvGraphicFramePr>
          <p:nvPr/>
        </p:nvGraphicFramePr>
        <p:xfrm>
          <a:off x="1706880" y="2324100"/>
          <a:ext cx="877824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5885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Treatment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0F00-000002000000}"/>
              </a:ext>
            </a:extLst>
          </p:cNvPr>
          <p:cNvGraphicFramePr>
            <a:graphicFrameLocks noGrp="1"/>
          </p:cNvGraphicFramePr>
          <p:nvPr>
            <p:extLst>
              <p:ext uri="{D42A27DB-BD31-4B8C-83A1-F6EECF244321}">
                <p14:modId xmlns:p14="http://schemas.microsoft.com/office/powerpoint/2010/main" val="178465811"/>
              </p:ext>
            </p:extLst>
          </p:nvPr>
        </p:nvGraphicFramePr>
        <p:xfrm>
          <a:off x="1981200" y="232410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377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37</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30588" y="1633844"/>
            <a:ext cx="11203563" cy="504000"/>
          </a:xfrm>
        </p:spPr>
        <p:txBody>
          <a:bodyPr/>
          <a:lstStyle/>
          <a:p>
            <a:r>
              <a:rPr lang="en-US" sz="2800" dirty="0"/>
              <a:t>HIV testing and treatment cascade, 2021</a:t>
            </a:r>
          </a:p>
        </p:txBody>
      </p:sp>
      <p:sp>
        <p:nvSpPr>
          <p:cNvPr id="10" name="Rectangle 9">
            <a:extLst>
              <a:ext uri="{FF2B5EF4-FFF2-40B4-BE49-F238E27FC236}">
                <a16:creationId xmlns:a16="http://schemas.microsoft.com/office/drawing/2014/main" id="{400980A2-7695-4351-AB6C-E19FCC7CF984}"/>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2881021136"/>
              </p:ext>
            </p:extLst>
          </p:nvPr>
        </p:nvGraphicFramePr>
        <p:xfrm>
          <a:off x="2529840" y="2182397"/>
          <a:ext cx="713232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2863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38</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8" name="Title 1">
            <a:extLst>
              <a:ext uri="{FF2B5EF4-FFF2-40B4-BE49-F238E27FC236}">
                <a16:creationId xmlns:a16="http://schemas.microsoft.com/office/drawing/2014/main" id="{A2F93102-B97E-405C-B643-C4ED6B7EC262}"/>
              </a:ext>
            </a:extLst>
          </p:cNvPr>
          <p:cNvSpPr>
            <a:spLocks noGrp="1"/>
          </p:cNvSpPr>
          <p:nvPr>
            <p:ph type="title"/>
          </p:nvPr>
        </p:nvSpPr>
        <p:spPr>
          <a:xfrm>
            <a:off x="234525" y="1441579"/>
            <a:ext cx="11626549" cy="504000"/>
          </a:xfrm>
        </p:spPr>
        <p:txBody>
          <a:bodyPr/>
          <a:lstStyle/>
          <a:p>
            <a:r>
              <a:rPr lang="en-US" sz="2600" dirty="0"/>
              <a:t>HIV testing and treatment cascade, women (aged 15+ years) compared to men (aged 15+ </a:t>
            </a:r>
            <a:r>
              <a:rPr lang="en-US" sz="2600"/>
              <a:t>years), </a:t>
            </a:r>
            <a:r>
              <a:rPr lang="en-US" sz="2600" dirty="0"/>
              <a:t>2021  </a:t>
            </a:r>
          </a:p>
        </p:txBody>
      </p:sp>
      <p:sp>
        <p:nvSpPr>
          <p:cNvPr id="12" name="TextBox 11">
            <a:extLst>
              <a:ext uri="{FF2B5EF4-FFF2-40B4-BE49-F238E27FC236}">
                <a16:creationId xmlns:a16="http://schemas.microsoft.com/office/drawing/2014/main" id="{8A03D741-3DE9-786F-472F-04DD9E00F2E0}"/>
              </a:ext>
            </a:extLst>
          </p:cNvPr>
          <p:cNvSpPr txBox="1"/>
          <p:nvPr/>
        </p:nvSpPr>
        <p:spPr>
          <a:xfrm>
            <a:off x="282022" y="6571755"/>
            <a:ext cx="8488871"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2"/>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2022 HIV Estimates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3" name="Chart 12">
            <a:extLst>
              <a:ext uri="{FF2B5EF4-FFF2-40B4-BE49-F238E27FC236}">
                <a16:creationId xmlns:a16="http://schemas.microsoft.com/office/drawing/2014/main" id="{17C127E8-3D05-F449-DA89-D45BFA59C9DC}"/>
              </a:ext>
            </a:extLst>
          </p:cNvPr>
          <p:cNvGraphicFramePr>
            <a:graphicFrameLocks/>
          </p:cNvGraphicFramePr>
          <p:nvPr/>
        </p:nvGraphicFramePr>
        <p:xfrm>
          <a:off x="1324304" y="2517936"/>
          <a:ext cx="9543393" cy="39024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7155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675187" y="1932369"/>
            <a:ext cx="8991600" cy="3477588"/>
          </a:xfrm>
          <a:prstGeom prst="rect">
            <a:avLst/>
          </a:prstGeom>
        </p:spPr>
        <p:txBody>
          <a:bodyPr wrap="square" lIns="91143" tIns="45578" rIns="91143" bIns="45578">
            <a:spAutoFit/>
          </a:bodyPr>
          <a:lstStyle/>
          <a:p>
            <a:pPr>
              <a:lnSpc>
                <a:spcPts val="2200"/>
              </a:lnSpc>
            </a:pPr>
            <a:br>
              <a:rPr lang="en-US" sz="2100" dirty="0">
                <a:solidFill>
                  <a:prstClr val="black"/>
                </a:solidFill>
                <a:latin typeface="Arial" pitchFamily="34" charset="0"/>
                <a:cs typeface="Arial" pitchFamily="34" charset="0"/>
              </a:rPr>
            </a:br>
            <a:r>
              <a:rPr lang="en-US" dirty="0">
                <a:solidFill>
                  <a:prstClr val="black"/>
                </a:solidFill>
                <a:latin typeface="Arial" pitchFamily="34" charset="0"/>
                <a:cs typeface="Arial" pitchFamily="34" charset="0"/>
              </a:rPr>
              <a:t>Selected indicators of response from NCPI 2014</a:t>
            </a:r>
          </a:p>
          <a:p>
            <a:pPr>
              <a:lnSpc>
                <a:spcPts val="2200"/>
              </a:lnSpc>
            </a:pPr>
            <a:endParaRPr lang="en-US" b="1" i="1" dirty="0">
              <a:solidFill>
                <a:prstClr val="black"/>
              </a:solidFill>
              <a:latin typeface="Arial" pitchFamily="34" charset="0"/>
              <a:cs typeface="Arial" pitchFamily="34" charset="0"/>
            </a:endParaRPr>
          </a:p>
          <a:p>
            <a:pPr>
              <a:lnSpc>
                <a:spcPts val="2200"/>
              </a:lnSpc>
            </a:pPr>
            <a:r>
              <a:rPr lang="en-US" b="1" i="1" dirty="0">
                <a:solidFill>
                  <a:prstClr val="black"/>
                </a:solidFill>
                <a:latin typeface="Arial" pitchFamily="34" charset="0"/>
                <a:cs typeface="Arial" pitchFamily="34" charset="0"/>
              </a:rPr>
              <a:t>Access to justice:</a:t>
            </a:r>
          </a:p>
          <a:p>
            <a:pPr>
              <a:lnSpc>
                <a:spcPts val="2200"/>
              </a:lnSpc>
            </a:pPr>
            <a:r>
              <a:rPr lang="en-US" dirty="0">
                <a:solidFill>
                  <a:prstClr val="black"/>
                </a:solidFill>
                <a:latin typeface="Arial" pitchFamily="34" charset="0"/>
                <a:cs typeface="Arial" pitchFamily="34" charset="0"/>
              </a:rPr>
              <a:t>         Legal services (legal aid or other)                NHRI or other mechanisms </a:t>
            </a:r>
          </a:p>
          <a:p>
            <a:pPr>
              <a:lnSpc>
                <a:spcPts val="2200"/>
              </a:lnSpc>
            </a:pPr>
            <a:r>
              <a:rPr lang="en-US"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r>
              <a:rPr lang="en-US" sz="1200" dirty="0">
                <a:solidFill>
                  <a:prstClr val="black"/>
                </a:solidFill>
                <a:latin typeface="Arial"/>
                <a:cs typeface="Arial"/>
              </a:rPr>
              <a:t>                                                                                               </a:t>
            </a:r>
          </a:p>
        </p:txBody>
      </p:sp>
      <p:sp>
        <p:nvSpPr>
          <p:cNvPr id="14" name="Oval 13"/>
          <p:cNvSpPr/>
          <p:nvPr/>
        </p:nvSpPr>
        <p:spPr>
          <a:xfrm>
            <a:off x="1993800" y="3136800"/>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rtlCol="0" anchor="ctr"/>
          <a:lstStyle/>
          <a:p>
            <a:pPr algn="ctr"/>
            <a:endParaRPr lang="en-GB">
              <a:solidFill>
                <a:prstClr val="white"/>
              </a:solidFill>
            </a:endParaRPr>
          </a:p>
        </p:txBody>
      </p:sp>
      <p:sp>
        <p:nvSpPr>
          <p:cNvPr id="16" name="Oval 15"/>
          <p:cNvSpPr/>
          <p:nvPr/>
        </p:nvSpPr>
        <p:spPr>
          <a:xfrm>
            <a:off x="6413400" y="313680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rtlCol="0" anchor="ctr"/>
          <a:lstStyle/>
          <a:p>
            <a:pPr algn="ctr"/>
            <a:endParaRPr lang="en-GB">
              <a:solidFill>
                <a:prstClr val="white"/>
              </a:solidFill>
            </a:endParaRPr>
          </a:p>
        </p:txBody>
      </p:sp>
      <p:sp>
        <p:nvSpPr>
          <p:cNvPr id="19" name="TextBox 18"/>
          <p:cNvSpPr txBox="1"/>
          <p:nvPr/>
        </p:nvSpPr>
        <p:spPr>
          <a:xfrm>
            <a:off x="2209800" y="5638854"/>
            <a:ext cx="7848600" cy="738377"/>
          </a:xfrm>
          <a:prstGeom prst="rect">
            <a:avLst/>
          </a:prstGeom>
          <a:noFill/>
          <a:ln w="15875">
            <a:solidFill>
              <a:schemeClr val="bg1">
                <a:lumMod val="50000"/>
                <a:alpha val="48000"/>
              </a:schemeClr>
            </a:solidFill>
          </a:ln>
        </p:spPr>
        <p:txBody>
          <a:bodyPr wrap="square" lIns="91143" tIns="45578" rIns="91143" bIns="45578" rtlCol="0">
            <a:spAutoFit/>
          </a:bodyPr>
          <a:lstStyle/>
          <a:p>
            <a:pPr indent="-113934"/>
            <a:r>
              <a:rPr lang="en-US" sz="2400" dirty="0">
                <a:solidFill>
                  <a:srgbClr val="00B0F0"/>
                </a:solidFill>
                <a:latin typeface="Arial" pitchFamily="34" charset="0"/>
                <a:cs typeface="Arial" pitchFamily="34" charset="0"/>
              </a:rPr>
              <a:t>STIGMA INDEX </a:t>
            </a:r>
            <a:r>
              <a:rPr lang="en-US" dirty="0">
                <a:solidFill>
                  <a:prstClr val="black"/>
                </a:solidFill>
                <a:latin typeface="Arial" pitchFamily="34" charset="0"/>
                <a:cs typeface="Arial" pitchFamily="34" charset="0"/>
              </a:rPr>
              <a:t>Percent of PLHIV respondents who avoided going to a local clinic when needed because of HIV status:  </a:t>
            </a:r>
            <a:r>
              <a:rPr lang="en-US" dirty="0">
                <a:solidFill>
                  <a:srgbClr val="00B0F0"/>
                </a:solidFill>
                <a:latin typeface="Arial" pitchFamily="34" charset="0"/>
                <a:cs typeface="Arial" pitchFamily="34" charset="0"/>
              </a:rPr>
              <a:t>No Stigma Index</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24" y="1287827"/>
            <a:ext cx="1023759" cy="92197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171276933"/>
              </p:ext>
            </p:extLst>
          </p:nvPr>
        </p:nvGraphicFramePr>
        <p:xfrm>
          <a:off x="1676400" y="3657505"/>
          <a:ext cx="8761336" cy="1819841"/>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630936">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6/10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7/10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4/10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2/10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3/10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4/10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13" name="Flowchart: Extract 9"/>
          <p:cNvSpPr/>
          <p:nvPr/>
        </p:nvSpPr>
        <p:spPr>
          <a:xfrm>
            <a:off x="9906000" y="4648200"/>
            <a:ext cx="304800" cy="228600"/>
          </a:xfrm>
          <a:prstGeom prst="flowChartExtra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43" tIns="45578" rIns="91143" bIns="45578" rtlCol="0" anchor="ctr"/>
          <a:lstStyle/>
          <a:p>
            <a:pPr algn="ctr"/>
            <a:endParaRPr lang="en-GB">
              <a:solidFill>
                <a:prstClr val="white"/>
              </a:solidFill>
            </a:endParaRPr>
          </a:p>
        </p:txBody>
      </p:sp>
      <p:sp>
        <p:nvSpPr>
          <p:cNvPr id="12" name="Wave 11"/>
          <p:cNvSpPr/>
          <p:nvPr/>
        </p:nvSpPr>
        <p:spPr>
          <a:xfrm>
            <a:off x="9906000" y="4032250"/>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143" tIns="45578" rIns="91143" bIns="45578" numCol="1" spcCol="0" rtlCol="0" fromWordArt="0" anchor="ctr" anchorCtr="0" forceAA="0" compatLnSpc="1">
            <a:prstTxWarp prst="textNoShape">
              <a:avLst/>
            </a:prstTxWarp>
            <a:noAutofit/>
          </a:bodyPr>
          <a:lstStyle/>
          <a:p>
            <a:endParaRPr lang="en-US">
              <a:solidFill>
                <a:prstClr val="white"/>
              </a:solidFill>
            </a:endParaRPr>
          </a:p>
        </p:txBody>
      </p:sp>
      <p:sp>
        <p:nvSpPr>
          <p:cNvPr id="15" name="Rectangle 14"/>
          <p:cNvSpPr/>
          <p:nvPr/>
        </p:nvSpPr>
        <p:spPr>
          <a:xfrm>
            <a:off x="2895600" y="1371643"/>
            <a:ext cx="7467600" cy="538322"/>
          </a:xfrm>
          <a:prstGeom prst="rect">
            <a:avLst/>
          </a:prstGeom>
        </p:spPr>
        <p:txBody>
          <a:bodyPr wrap="square" lIns="91143" tIns="45578" rIns="91143" bIns="45578">
            <a:spAutoFit/>
          </a:bodyPr>
          <a:lstStyle/>
          <a:p>
            <a:r>
              <a:rPr lang="en-US" sz="2900" dirty="0">
                <a:solidFill>
                  <a:srgbClr val="00B0F0"/>
                </a:solidFill>
                <a:latin typeface="Arial" pitchFamily="34" charset="0"/>
                <a:cs typeface="Arial" pitchFamily="34" charset="0"/>
              </a:rPr>
              <a:t>National data on stigma and discrimination </a:t>
            </a:r>
            <a:endParaRPr lang="en-GB" sz="2900" dirty="0">
              <a:solidFill>
                <a:srgbClr val="00B0F0"/>
              </a:solidFill>
              <a:latin typeface="Arial" pitchFamily="34" charset="0"/>
              <a:cs typeface="Arial" pitchFamily="34" charset="0"/>
            </a:endParaRPr>
          </a:p>
        </p:txBody>
      </p:sp>
      <p:sp>
        <p:nvSpPr>
          <p:cNvPr id="3" name="Slide Number Placeholder 2"/>
          <p:cNvSpPr>
            <a:spLocks noGrp="1"/>
          </p:cNvSpPr>
          <p:nvPr>
            <p:ph type="sldNum" sz="quarter" idx="10"/>
          </p:nvPr>
        </p:nvSpPr>
        <p:spPr/>
        <p:txBody>
          <a:bodyPr/>
          <a:lstStyle/>
          <a:p>
            <a:fld id="{84BB6952-0182-45BD-AA28-A5322F469A92}" type="slidenum">
              <a:rPr lang="en-GB" smtClean="0">
                <a:solidFill>
                  <a:prstClr val="black">
                    <a:tint val="75000"/>
                  </a:prstClr>
                </a:solidFill>
              </a:rPr>
              <a:pPr/>
              <a:t>39</a:t>
            </a:fld>
            <a:endParaRPr lang="en-GB">
              <a:solidFill>
                <a:prstClr val="black">
                  <a:tint val="75000"/>
                </a:prstClr>
              </a:solidFill>
            </a:endParaRPr>
          </a:p>
        </p:txBody>
      </p:sp>
      <p:sp>
        <p:nvSpPr>
          <p:cNvPr id="18" name="Rectangle 17"/>
          <p:cNvSpPr/>
          <p:nvPr/>
        </p:nvSpPr>
        <p:spPr>
          <a:xfrm>
            <a:off x="152400" y="6519498"/>
            <a:ext cx="9372600" cy="230546"/>
          </a:xfrm>
          <a:prstGeom prst="rect">
            <a:avLst/>
          </a:prstGeom>
        </p:spPr>
        <p:txBody>
          <a:bodyPr wrap="square" lIns="91143" tIns="45578" rIns="91143" bIns="45578">
            <a:spAutoFit/>
          </a:bodyPr>
          <a:lstStyle/>
          <a:p>
            <a:r>
              <a:rPr lang="en-US" sz="900" dirty="0">
                <a:solidFill>
                  <a:prstClr val="black"/>
                </a:solidFill>
                <a:latin typeface="Arial" pitchFamily="34" charset="0"/>
                <a:cs typeface="Arial" pitchFamily="34" charset="0"/>
              </a:rPr>
              <a:t>Sources: </a:t>
            </a:r>
            <a:r>
              <a:rPr lang="en-GB" sz="900" dirty="0"/>
              <a:t>Prepared by UNAIDS Regional Support Team Asia and the Pacific and</a:t>
            </a:r>
            <a:r>
              <a:rPr lang="en-GB" sz="900" u="sng" dirty="0">
                <a:hlinkClick r:id="rId4"/>
              </a:rPr>
              <a:t>www.aidsdatahub.org</a:t>
            </a:r>
            <a:r>
              <a:rPr lang="en-GB" sz="900" dirty="0"/>
              <a:t> based on information provided by UNAIDS country office and partners</a:t>
            </a:r>
          </a:p>
        </p:txBody>
      </p:sp>
    </p:spTree>
    <p:extLst>
      <p:ext uri="{BB962C8B-B14F-4D97-AF65-F5344CB8AC3E}">
        <p14:creationId xmlns:p14="http://schemas.microsoft.com/office/powerpoint/2010/main" val="32256388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0" y="3390900"/>
            <a:ext cx="9636125"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3" tIns="45578" rIns="91143" bIns="45578"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 </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00808"/>
            <a:ext cx="11116793" cy="504000"/>
          </a:xfrm>
        </p:spPr>
        <p:txBody>
          <a:bodyPr/>
          <a:lstStyle/>
          <a:p>
            <a:r>
              <a:rPr lang="en-US" dirty="0"/>
              <a:t>Punitive and discriminatory laws, 2021</a:t>
            </a:r>
          </a:p>
        </p:txBody>
      </p:sp>
      <p:sp>
        <p:nvSpPr>
          <p:cNvPr id="6" name="Rectangle 5">
            <a:extLst>
              <a:ext uri="{FF2B5EF4-FFF2-40B4-BE49-F238E27FC236}">
                <a16:creationId xmlns:a16="http://schemas.microsoft.com/office/drawing/2014/main" id="{46A95937-E6C2-4F8E-B022-853BF29EF79F}"/>
              </a:ext>
            </a:extLst>
          </p:cNvPr>
          <p:cNvSpPr/>
          <p:nvPr/>
        </p:nvSpPr>
        <p:spPr>
          <a:xfrm>
            <a:off x="228600" y="6591300"/>
            <a:ext cx="10436761" cy="2308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Sources: Prepared by </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hlinkClick r:id="rId3"/>
              </a:rPr>
              <a:t>www.aidsdatahub.org</a:t>
            </a:r>
            <a:r>
              <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based on UNAIDS. (2021). Global AIDS Update 2021. Confronting Inequalities: Lessons for pandemic responses from 40 years of AIDS.</a:t>
            </a:r>
            <a:endParaRPr kumimoji="0" lang="en-GB"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3" name="Table 3">
            <a:extLst>
              <a:ext uri="{FF2B5EF4-FFF2-40B4-BE49-F238E27FC236}">
                <a16:creationId xmlns:a16="http://schemas.microsoft.com/office/drawing/2014/main" id="{3664E1AD-C1B0-4C05-893B-161489BABE96}"/>
              </a:ext>
            </a:extLst>
          </p:cNvPr>
          <p:cNvGraphicFramePr>
            <a:graphicFrameLocks noGrp="1"/>
          </p:cNvGraphicFramePr>
          <p:nvPr/>
        </p:nvGraphicFramePr>
        <p:xfrm>
          <a:off x="370776" y="2440002"/>
          <a:ext cx="10801200" cy="156506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905884813"/>
                    </a:ext>
                  </a:extLst>
                </a:gridCol>
                <a:gridCol w="1800200">
                  <a:extLst>
                    <a:ext uri="{9D8B030D-6E8A-4147-A177-3AD203B41FA5}">
                      <a16:colId xmlns:a16="http://schemas.microsoft.com/office/drawing/2014/main" val="2584309763"/>
                    </a:ext>
                  </a:extLst>
                </a:gridCol>
                <a:gridCol w="1800200">
                  <a:extLst>
                    <a:ext uri="{9D8B030D-6E8A-4147-A177-3AD203B41FA5}">
                      <a16:colId xmlns:a16="http://schemas.microsoft.com/office/drawing/2014/main" val="582424314"/>
                    </a:ext>
                  </a:extLst>
                </a:gridCol>
                <a:gridCol w="1800200">
                  <a:extLst>
                    <a:ext uri="{9D8B030D-6E8A-4147-A177-3AD203B41FA5}">
                      <a16:colId xmlns:a16="http://schemas.microsoft.com/office/drawing/2014/main" val="3389219002"/>
                    </a:ext>
                  </a:extLst>
                </a:gridCol>
                <a:gridCol w="1800200">
                  <a:extLst>
                    <a:ext uri="{9D8B030D-6E8A-4147-A177-3AD203B41FA5}">
                      <a16:colId xmlns:a16="http://schemas.microsoft.com/office/drawing/2014/main" val="3139281094"/>
                    </a:ext>
                  </a:extLst>
                </a:gridCol>
                <a:gridCol w="1800200">
                  <a:extLst>
                    <a:ext uri="{9D8B030D-6E8A-4147-A177-3AD203B41FA5}">
                      <a16:colId xmlns:a16="http://schemas.microsoft.com/office/drawing/2014/main" val="621351089"/>
                    </a:ext>
                  </a:extLst>
                </a:gridCol>
              </a:tblGrid>
              <a:tr h="1565062">
                <a:tc>
                  <a:txBody>
                    <a:bodyPr/>
                    <a:lstStyle/>
                    <a:p>
                      <a:pPr algn="ctr"/>
                      <a:r>
                        <a:rPr lang="en-US" sz="1600" b="0" dirty="0">
                          <a:solidFill>
                            <a:schemeClr val="tx1"/>
                          </a:solidFill>
                        </a:rPr>
                        <a:t>Criminalization</a:t>
                      </a:r>
                    </a:p>
                    <a:p>
                      <a:pPr algn="ctr"/>
                      <a:r>
                        <a:rPr lang="en-US" sz="1600" b="0" dirty="0">
                          <a:solidFill>
                            <a:schemeClr val="tx1"/>
                          </a:solidFill>
                        </a:rPr>
                        <a:t>of  TG people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sex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solidFill>
                            <a:schemeClr val="tx1"/>
                          </a:solidFill>
                        </a:rPr>
                        <a:t>Criminalization of  same-sex sexual acts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Law allows for possession of a certain limited amount of drugs for personal use</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i="0" baseline="0" dirty="0">
                          <a:solidFill>
                            <a:schemeClr val="dk1"/>
                          </a:solidFill>
                          <a:effectLst/>
                          <a:latin typeface="Arial" panose="020B0604020202020204" pitchFamily="34" charset="0"/>
                          <a:ea typeface="+mn-ea"/>
                          <a:cs typeface="Arial" panose="020B0604020202020204" pitchFamily="34" charset="0"/>
                        </a:rPr>
                        <a:t>Parental consent for adolescents to access HIV testing</a:t>
                      </a:r>
                      <a:endParaRPr lang="en-US" sz="1600" dirty="0">
                        <a:effectLst/>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eaLnBrk="1" fontAlgn="auto" latinLnBrk="0" hangingPunct="1"/>
                      <a:r>
                        <a:rPr lang="en-US" sz="1600" b="0" dirty="0">
                          <a:solidFill>
                            <a:schemeClr val="tx1"/>
                          </a:solidFill>
                          <a:effectLst/>
                          <a:latin typeface="Arial" panose="020B0604020202020204" pitchFamily="34" charset="0"/>
                          <a:cs typeface="Arial" panose="020B0604020202020204" pitchFamily="34" charset="0"/>
                        </a:rPr>
                        <a:t>Laws or policies restricting the entry, stay and residence of people living with HIV</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088267"/>
                  </a:ext>
                </a:extLst>
              </a:tr>
            </a:tbl>
          </a:graphicData>
        </a:graphic>
      </p:graphicFrame>
      <p:grpSp>
        <p:nvGrpSpPr>
          <p:cNvPr id="5" name="Group 4">
            <a:extLst>
              <a:ext uri="{FF2B5EF4-FFF2-40B4-BE49-F238E27FC236}">
                <a16:creationId xmlns:a16="http://schemas.microsoft.com/office/drawing/2014/main" id="{AB153221-97D3-40C5-8245-72F52C0104D2}"/>
              </a:ext>
            </a:extLst>
          </p:cNvPr>
          <p:cNvGrpSpPr/>
          <p:nvPr/>
        </p:nvGrpSpPr>
        <p:grpSpPr>
          <a:xfrm>
            <a:off x="658808" y="3968472"/>
            <a:ext cx="10226312" cy="1188720"/>
            <a:chOff x="658808" y="3968472"/>
            <a:chExt cx="10226312" cy="1188720"/>
          </a:xfrm>
        </p:grpSpPr>
        <p:sp>
          <p:nvSpPr>
            <p:cNvPr id="4" name="Oval 3">
              <a:extLst>
                <a:ext uri="{FF2B5EF4-FFF2-40B4-BE49-F238E27FC236}">
                  <a16:creationId xmlns:a16="http://schemas.microsoft.com/office/drawing/2014/main" id="{DBBDF541-6703-430B-9CDE-9EAF9CC31D3F}"/>
                </a:ext>
              </a:extLst>
            </p:cNvPr>
            <p:cNvSpPr/>
            <p:nvPr/>
          </p:nvSpPr>
          <p:spPr>
            <a:xfrm>
              <a:off x="658808"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Oval 10">
              <a:extLst>
                <a:ext uri="{FF2B5EF4-FFF2-40B4-BE49-F238E27FC236}">
                  <a16:creationId xmlns:a16="http://schemas.microsoft.com/office/drawing/2014/main" id="{D3E17F94-9F05-484E-842C-F2140EBA34A2}"/>
                </a:ext>
              </a:extLst>
            </p:cNvPr>
            <p:cNvSpPr/>
            <p:nvPr/>
          </p:nvSpPr>
          <p:spPr>
            <a:xfrm>
              <a:off x="2466326"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id="{2107AA46-A84F-4E38-BE75-17B0A55FB2D3}"/>
                </a:ext>
              </a:extLst>
            </p:cNvPr>
            <p:cNvSpPr/>
            <p:nvPr/>
          </p:nvSpPr>
          <p:spPr>
            <a:xfrm>
              <a:off x="4273844"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Oval 13">
              <a:extLst>
                <a:ext uri="{FF2B5EF4-FFF2-40B4-BE49-F238E27FC236}">
                  <a16:creationId xmlns:a16="http://schemas.microsoft.com/office/drawing/2014/main" id="{B680894F-6E7E-44AA-8B28-10846542B273}"/>
                </a:ext>
              </a:extLst>
            </p:cNvPr>
            <p:cNvSpPr/>
            <p:nvPr/>
          </p:nvSpPr>
          <p:spPr>
            <a:xfrm>
              <a:off x="7888880" y="3968472"/>
              <a:ext cx="1188720" cy="1188720"/>
            </a:xfrm>
            <a:prstGeom prst="ellipse">
              <a:avLst/>
            </a:prstGeom>
            <a:solidFill>
              <a:srgbClr val="F78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2" name="Oval 21">
              <a:extLst>
                <a:ext uri="{FF2B5EF4-FFF2-40B4-BE49-F238E27FC236}">
                  <a16:creationId xmlns:a16="http://schemas.microsoft.com/office/drawing/2014/main" id="{F00A8540-0F26-44F9-BDAF-D2F810E5D76F}"/>
                </a:ext>
              </a:extLst>
            </p:cNvPr>
            <p:cNvSpPr/>
            <p:nvPr/>
          </p:nvSpPr>
          <p:spPr>
            <a:xfrm>
              <a:off x="9696400" y="3968472"/>
              <a:ext cx="1188720" cy="1188720"/>
            </a:xfrm>
            <a:prstGeom prst="ellipse">
              <a:avLst/>
            </a:prstGeom>
            <a:solidFill>
              <a:srgbClr val="00A9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7" name="TextBox 6">
            <a:extLst>
              <a:ext uri="{FF2B5EF4-FFF2-40B4-BE49-F238E27FC236}">
                <a16:creationId xmlns:a16="http://schemas.microsoft.com/office/drawing/2014/main" id="{31336AB6-0475-4C90-85AE-2302FF75AC81}"/>
              </a:ext>
            </a:extLst>
          </p:cNvPr>
          <p:cNvSpPr txBox="1"/>
          <p:nvPr/>
        </p:nvSpPr>
        <p:spPr>
          <a:xfrm>
            <a:off x="9114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3" name="TextBox 22">
            <a:extLst>
              <a:ext uri="{FF2B5EF4-FFF2-40B4-BE49-F238E27FC236}">
                <a16:creationId xmlns:a16="http://schemas.microsoft.com/office/drawing/2014/main" id="{2992A9BB-36AD-4E3E-A2E9-B14A1C89FD77}"/>
              </a:ext>
            </a:extLst>
          </p:cNvPr>
          <p:cNvSpPr txBox="1"/>
          <p:nvPr/>
        </p:nvSpPr>
        <p:spPr>
          <a:xfrm>
            <a:off x="2783632" y="4356430"/>
            <a:ext cx="7506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a:t>
            </a:r>
          </a:p>
        </p:txBody>
      </p:sp>
      <p:sp>
        <p:nvSpPr>
          <p:cNvPr id="24" name="TextBox 23">
            <a:extLst>
              <a:ext uri="{FF2B5EF4-FFF2-40B4-BE49-F238E27FC236}">
                <a16:creationId xmlns:a16="http://schemas.microsoft.com/office/drawing/2014/main" id="{6EF452C2-0799-4995-9884-D5C492B19E8C}"/>
              </a:ext>
            </a:extLst>
          </p:cNvPr>
          <p:cNvSpPr txBox="1"/>
          <p:nvPr/>
        </p:nvSpPr>
        <p:spPr>
          <a:xfrm>
            <a:off x="4508526" y="4356430"/>
            <a:ext cx="9115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26" name="TextBox 25">
            <a:extLst>
              <a:ext uri="{FF2B5EF4-FFF2-40B4-BE49-F238E27FC236}">
                <a16:creationId xmlns:a16="http://schemas.microsoft.com/office/drawing/2014/main" id="{7EC1FA02-C96C-4605-97C5-7233CA1F1F1C}"/>
              </a:ext>
            </a:extLst>
          </p:cNvPr>
          <p:cNvSpPr txBox="1"/>
          <p:nvPr/>
        </p:nvSpPr>
        <p:spPr>
          <a:xfrm>
            <a:off x="821350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YES *</a:t>
            </a:r>
          </a:p>
        </p:txBody>
      </p:sp>
      <p:sp>
        <p:nvSpPr>
          <p:cNvPr id="27" name="TextBox 26">
            <a:extLst>
              <a:ext uri="{FF2B5EF4-FFF2-40B4-BE49-F238E27FC236}">
                <a16:creationId xmlns:a16="http://schemas.microsoft.com/office/drawing/2014/main" id="{5162DAB6-EB85-439C-80EA-4BDFBEC0E2C6}"/>
              </a:ext>
            </a:extLst>
          </p:cNvPr>
          <p:cNvSpPr txBox="1"/>
          <p:nvPr/>
        </p:nvSpPr>
        <p:spPr>
          <a:xfrm>
            <a:off x="10021024" y="4356430"/>
            <a:ext cx="8640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NO</a:t>
            </a:r>
          </a:p>
        </p:txBody>
      </p:sp>
      <p:sp>
        <p:nvSpPr>
          <p:cNvPr id="19" name="TextBox 164">
            <a:extLst>
              <a:ext uri="{FF2B5EF4-FFF2-40B4-BE49-F238E27FC236}">
                <a16:creationId xmlns:a16="http://schemas.microsoft.com/office/drawing/2014/main" id="{7C7848F6-072E-491B-A78C-55F398DBB394}"/>
              </a:ext>
            </a:extLst>
          </p:cNvPr>
          <p:cNvSpPr txBox="1"/>
          <p:nvPr/>
        </p:nvSpPr>
        <p:spPr>
          <a:xfrm>
            <a:off x="7793131" y="5225649"/>
            <a:ext cx="1704842" cy="307885"/>
          </a:xfrm>
          <a:prstGeom prst="rect">
            <a:avLst/>
          </a:prstGeom>
          <a:noFill/>
          <a:ln w="9525" cmpd="sng">
            <a:noFill/>
          </a:ln>
          <a:effectLst/>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 For adolescents &lt;18 yr</a:t>
            </a:r>
          </a:p>
        </p:txBody>
      </p:sp>
      <p:sp>
        <p:nvSpPr>
          <p:cNvPr id="20" name="TextBox 162">
            <a:extLst>
              <a:ext uri="{FF2B5EF4-FFF2-40B4-BE49-F238E27FC236}">
                <a16:creationId xmlns:a16="http://schemas.microsoft.com/office/drawing/2014/main" id="{CFF9FA44-A646-4DF8-AE9F-F6FB7EE3B872}"/>
              </a:ext>
            </a:extLst>
          </p:cNvPr>
          <p:cNvSpPr txBox="1"/>
          <p:nvPr/>
        </p:nvSpPr>
        <p:spPr>
          <a:xfrm>
            <a:off x="5940450" y="4225415"/>
            <a:ext cx="1470544" cy="69600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NO INFORMATION AVAILABLE</a:t>
            </a:r>
          </a:p>
        </p:txBody>
      </p:sp>
    </p:spTree>
    <p:extLst>
      <p:ext uri="{BB962C8B-B14F-4D97-AF65-F5344CB8AC3E}">
        <p14:creationId xmlns:p14="http://schemas.microsoft.com/office/powerpoint/2010/main" val="121755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29024E9-E84C-460C-8B74-2DFB673BC398}" type="slidenum">
              <a:rPr lang="th-TH" smtClean="0">
                <a:solidFill>
                  <a:prstClr val="black">
                    <a:tint val="75000"/>
                  </a:prstClr>
                </a:solidFill>
              </a:rPr>
              <a:pPr>
                <a:defRPr/>
              </a:pPr>
              <a:t>41</a:t>
            </a:fld>
            <a:endParaRPr lang="th-TH" dirty="0">
              <a:solidFill>
                <a:prstClr val="black">
                  <a:tint val="75000"/>
                </a:prstClr>
              </a:solidFill>
            </a:endParaRPr>
          </a:p>
        </p:txBody>
      </p:sp>
      <p:sp>
        <p:nvSpPr>
          <p:cNvPr id="110595" name="Rectangle 2"/>
          <p:cNvSpPr txBox="1">
            <a:spLocks noChangeArrowheads="1"/>
          </p:cNvSpPr>
          <p:nvPr/>
        </p:nvSpPr>
        <p:spPr bwMode="auto">
          <a:xfrm>
            <a:off x="1981200" y="1741488"/>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3" tIns="45578" rIns="91143" bIns="45578"/>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fontAlgn="base" hangingPunct="1">
              <a:spcBef>
                <a:spcPct val="20000"/>
              </a:spcBef>
              <a:spcAft>
                <a:spcPct val="0"/>
              </a:spcAft>
            </a:pPr>
            <a:r>
              <a:rPr lang="en-US" sz="4400">
                <a:solidFill>
                  <a:srgbClr val="C00000"/>
                </a:solidFill>
              </a:rPr>
              <a:t>THANK YOU</a:t>
            </a:r>
          </a:p>
          <a:p>
            <a:pPr algn="ctr" eaLnBrk="1" fontAlgn="base" hangingPunct="1">
              <a:spcBef>
                <a:spcPct val="20000"/>
              </a:spcBef>
              <a:spcAft>
                <a:spcPct val="0"/>
              </a:spcAft>
            </a:pPr>
            <a:endParaRPr lang="en-US" sz="3200">
              <a:solidFill>
                <a:srgbClr val="C00000"/>
              </a:solidFill>
            </a:endParaRPr>
          </a:p>
          <a:p>
            <a:pPr algn="ctr" eaLnBrk="1" fontAlgn="base" hangingPunct="1">
              <a:spcBef>
                <a:spcPct val="20000"/>
              </a:spcBef>
              <a:spcAft>
                <a:spcPct val="0"/>
              </a:spcAft>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eaLnBrk="1" fontAlgn="base" hangingPunct="1">
              <a:spcBef>
                <a:spcPct val="20000"/>
              </a:spcBef>
              <a:spcAft>
                <a:spcPct val="0"/>
              </a:spcAft>
            </a:pPr>
            <a:endParaRPr lang="en-US" sz="1000" u="sng">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endParaRPr lang="en-US" sz="1000" i="1">
              <a:solidFill>
                <a:srgbClr val="C00000"/>
              </a:solidFill>
            </a:endParaRPr>
          </a:p>
          <a:p>
            <a:pPr algn="ctr" eaLnBrk="1" fontAlgn="base" hangingPunct="1">
              <a:spcBef>
                <a:spcPct val="20000"/>
              </a:spcBef>
              <a:spcAft>
                <a:spcPct val="0"/>
              </a:spcAft>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eaLnBrk="1" fontAlgn="base" hangingPunct="1">
              <a:spcBef>
                <a:spcPct val="20000"/>
              </a:spcBef>
              <a:spcAft>
                <a:spcPct val="0"/>
              </a:spcAft>
            </a:pPr>
            <a:r>
              <a:rPr lang="en-US" sz="1400" i="1">
                <a:solidFill>
                  <a:srgbClr val="C00000"/>
                </a:solidFill>
              </a:rPr>
              <a:t>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eaLnBrk="1" fontAlgn="base" hangingPunct="1">
              <a:spcBef>
                <a:spcPct val="20000"/>
              </a:spcBef>
              <a:spcAft>
                <a:spcPct val="0"/>
              </a:spcAft>
            </a:pPr>
            <a:endParaRPr lang="en-US" sz="1400">
              <a:solidFill>
                <a:srgbClr val="C00000"/>
              </a:solidFill>
            </a:endParaRPr>
          </a:p>
        </p:txBody>
      </p:sp>
    </p:spTree>
    <p:extLst>
      <p:ext uri="{BB962C8B-B14F-4D97-AF65-F5344CB8AC3E}">
        <p14:creationId xmlns:p14="http://schemas.microsoft.com/office/powerpoint/2010/main" val="224230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5</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GB" sz="2800" dirty="0"/>
              <a:t>Estimated people living with HIV, new HIV infections and AIDS-related deaths, 1990-2021</a:t>
            </a:r>
            <a:endParaRPr lang="en-US" sz="2800" dirty="0"/>
          </a:p>
        </p:txBody>
      </p:sp>
      <p:sp>
        <p:nvSpPr>
          <p:cNvPr id="6" name="Rectangle 5">
            <a:extLst>
              <a:ext uri="{FF2B5EF4-FFF2-40B4-BE49-F238E27FC236}">
                <a16:creationId xmlns:a16="http://schemas.microsoft.com/office/drawing/2014/main" id="{7567C85D-BDF2-4B79-ACFB-88CA28FB1729}"/>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DED57FC7-91CA-4133-AF12-987F7EFB0745}"/>
              </a:ext>
            </a:extLst>
          </p:cNvPr>
          <p:cNvGraphicFramePr>
            <a:graphicFrameLocks/>
          </p:cNvGraphicFramePr>
          <p:nvPr>
            <p:extLst>
              <p:ext uri="{D42A27DB-BD31-4B8C-83A1-F6EECF244321}">
                <p14:modId xmlns:p14="http://schemas.microsoft.com/office/powerpoint/2010/main" val="3432734307"/>
              </p:ext>
            </p:extLst>
          </p:nvPr>
        </p:nvGraphicFramePr>
        <p:xfrm>
          <a:off x="575664" y="2324100"/>
          <a:ext cx="10972800" cy="4287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7080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0" marR="0" lvl="0" indent="0" algn="r" defTabSz="911598" rtl="0" eaLnBrk="1" fontAlgn="auto" latinLnBrk="0" hangingPunct="1">
              <a:lnSpc>
                <a:spcPct val="100000"/>
              </a:lnSpc>
              <a:spcBef>
                <a:spcPts val="0"/>
              </a:spcBef>
              <a:spcAft>
                <a:spcPts val="0"/>
              </a:spcAft>
              <a:buClrTx/>
              <a:buSzTx/>
              <a:buFontTx/>
              <a:buNone/>
              <a:tabLst/>
              <a:defRPr/>
            </a:pPr>
            <a:fld id="{77F5C28C-2900-4998-ACDD-0BCFC1EC22DA}" type="slidenum">
              <a:rPr kumimoji="0" lang="th-TH" sz="1200" b="0" i="0" u="none" strike="noStrike" kern="1200" cap="none" spc="0" normalizeH="0" baseline="0" noProof="0" smtClean="0">
                <a:ln>
                  <a:noFill/>
                </a:ln>
                <a:solidFill>
                  <a:prstClr val="black">
                    <a:tint val="75000"/>
                  </a:prstClr>
                </a:solidFill>
                <a:effectLst/>
                <a:uLnTx/>
                <a:uFillTx/>
                <a:latin typeface="Arial"/>
                <a:ea typeface="+mn-ea"/>
                <a:cs typeface="Cordia New" panose="020B0304020202020204" pitchFamily="34" charset="-34"/>
              </a:rPr>
              <a:pPr marL="0" marR="0" lvl="0" indent="0" algn="r" defTabSz="911598" rtl="0" eaLnBrk="1" fontAlgn="auto" latinLnBrk="0" hangingPunct="1">
                <a:lnSpc>
                  <a:spcPct val="100000"/>
                </a:lnSpc>
                <a:spcBef>
                  <a:spcPts val="0"/>
                </a:spcBef>
                <a:spcAft>
                  <a:spcPts val="0"/>
                </a:spcAft>
                <a:buClrTx/>
                <a:buSzTx/>
                <a:buFontTx/>
                <a:buNone/>
                <a:tabLst/>
                <a:defRPr/>
              </a:pPr>
              <a:t>6</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9" name="Title 1">
            <a:extLst>
              <a:ext uri="{FF2B5EF4-FFF2-40B4-BE49-F238E27FC236}">
                <a16:creationId xmlns:a16="http://schemas.microsoft.com/office/drawing/2014/main" id="{4F4DA068-467B-42F4-91E6-EE18C9ED0F48}"/>
              </a:ext>
            </a:extLst>
          </p:cNvPr>
          <p:cNvSpPr>
            <a:spLocks noGrp="1"/>
          </p:cNvSpPr>
          <p:nvPr>
            <p:ph type="title"/>
          </p:nvPr>
        </p:nvSpPr>
        <p:spPr>
          <a:xfrm>
            <a:off x="213170" y="1355170"/>
            <a:ext cx="11203563" cy="504000"/>
          </a:xfrm>
        </p:spPr>
        <p:txBody>
          <a:bodyPr/>
          <a:lstStyle/>
          <a:p>
            <a:r>
              <a:rPr lang="en-US" sz="2800" dirty="0"/>
              <a:t>Estimated number of adults (15+) living with HIV and women (15+) living with HIV, 1990-2021</a:t>
            </a:r>
          </a:p>
        </p:txBody>
      </p:sp>
      <p:sp>
        <p:nvSpPr>
          <p:cNvPr id="7" name="Rectangle 6">
            <a:extLst>
              <a:ext uri="{FF2B5EF4-FFF2-40B4-BE49-F238E27FC236}">
                <a16:creationId xmlns:a16="http://schemas.microsoft.com/office/drawing/2014/main" id="{7A0BA696-DA78-42A5-8D15-300345FEAD06}"/>
              </a:ext>
            </a:extLst>
          </p:cNvPr>
          <p:cNvSpPr/>
          <p:nvPr/>
        </p:nvSpPr>
        <p:spPr>
          <a:xfrm>
            <a:off x="0" y="6586111"/>
            <a:ext cx="11064429" cy="271889"/>
          </a:xfrm>
          <a:prstGeom prst="rect">
            <a:avLst/>
          </a:prstGeom>
        </p:spPr>
        <p:txBody>
          <a:bodyPr wrap="square" lIns="116875" tIns="58430" rIns="116875" bIns="58430">
            <a:spAutoFit/>
          </a:bodyPr>
          <a:lstStyle/>
          <a:p>
            <a:pPr marL="0" marR="0" lvl="0" indent="0" algn="l" defTabSz="1168665"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Source: Prepared by </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hlinkClick r:id="rId2"/>
              </a:rPr>
              <a:t>www.aidsdatahub.org</a:t>
            </a:r>
            <a:r>
              <a:rPr kumimoji="0" lang="en-US" sz="1000" b="0" i="0" u="none" strike="noStrike" kern="1200" cap="none" spc="0" normalizeH="0" baseline="0" noProof="0" dirty="0">
                <a:ln>
                  <a:noFill/>
                </a:ln>
                <a:solidFill>
                  <a:prstClr val="black"/>
                </a:solidFill>
                <a:effectLst/>
                <a:uLnTx/>
                <a:uFillTx/>
                <a:latin typeface="Arial"/>
                <a:ea typeface="+mn-ea"/>
                <a:cs typeface="Arial" pitchFamily="34" charset="0"/>
              </a:rPr>
              <a:t>  based on UNAIDS HIV estimates 2022</a:t>
            </a:r>
          </a:p>
        </p:txBody>
      </p:sp>
      <p:graphicFrame>
        <p:nvGraphicFramePr>
          <p:cNvPr id="5" name="Chart 4">
            <a:extLst>
              <a:ext uri="{FF2B5EF4-FFF2-40B4-BE49-F238E27FC236}">
                <a16:creationId xmlns:a16="http://schemas.microsoft.com/office/drawing/2014/main" id="{469AB0CE-8C83-472C-9781-51E508ADC5DD}"/>
              </a:ext>
            </a:extLst>
          </p:cNvPr>
          <p:cNvGraphicFramePr>
            <a:graphicFrameLocks/>
          </p:cNvGraphicFramePr>
          <p:nvPr/>
        </p:nvGraphicFramePr>
        <p:xfrm>
          <a:off x="1203960" y="2295194"/>
          <a:ext cx="978408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5522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5"/>
          <p:cNvSpPr txBox="1">
            <a:spLocks noGrp="1"/>
          </p:cNvSpPr>
          <p:nvPr>
            <p:ph type="title"/>
          </p:nvPr>
        </p:nvSpPr>
        <p:spPr>
          <a:xfrm>
            <a:off x="304800" y="1633795"/>
            <a:ext cx="8402672" cy="504000"/>
          </a:xfrm>
          <a:prstGeom prst="rect">
            <a:avLst/>
          </a:prstGeom>
          <a:noFill/>
          <a:ln>
            <a:noFill/>
          </a:ln>
        </p:spPr>
        <p:txBody>
          <a:bodyPr spcFirstLastPara="1" wrap="square" lIns="91128" tIns="45556" rIns="91128" bIns="45556" anchor="t" anchorCtr="0">
            <a:noAutofit/>
          </a:bodyPr>
          <a:lstStyle/>
          <a:p>
            <a:r>
              <a:rPr lang="en-US" dirty="0"/>
              <a:t>Key population size estimates, 2019-2021</a:t>
            </a:r>
            <a:endParaRPr dirty="0"/>
          </a:p>
        </p:txBody>
      </p:sp>
      <p:sp>
        <p:nvSpPr>
          <p:cNvPr id="477" name="Google Shape;477;p75"/>
          <p:cNvSpPr txBox="1">
            <a:spLocks noGrp="1"/>
          </p:cNvSpPr>
          <p:nvPr>
            <p:ph type="sldNum" idx="12"/>
          </p:nvPr>
        </p:nvSpPr>
        <p:spPr>
          <a:xfrm>
            <a:off x="9667876" y="6358057"/>
            <a:ext cx="542925" cy="365125"/>
          </a:xfrm>
          <a:prstGeom prst="rect">
            <a:avLst/>
          </a:prstGeom>
          <a:noFill/>
          <a:ln>
            <a:noFill/>
          </a:ln>
        </p:spPr>
        <p:txBody>
          <a:bodyPr spcFirstLastPara="1" wrap="square" lIns="91128" tIns="45556" rIns="91128" bIns="45556" anchor="b" anchorCtr="0">
            <a:noAutofit/>
          </a:bodyPr>
          <a:lstStyle/>
          <a:p>
            <a:pPr>
              <a:buClr>
                <a:srgbClr val="000000"/>
              </a:buClr>
              <a:defRPr/>
            </a:pPr>
            <a:fld id="{00000000-1234-1234-1234-123412341234}" type="slidenum">
              <a:rPr lang="en-US" kern="0"/>
              <a:pPr>
                <a:buClr>
                  <a:srgbClr val="000000"/>
                </a:buClr>
                <a:defRPr/>
              </a:pPr>
              <a:t>7</a:t>
            </a:fld>
            <a:endParaRPr kern="0"/>
          </a:p>
        </p:txBody>
      </p:sp>
      <p:graphicFrame>
        <p:nvGraphicFramePr>
          <p:cNvPr id="479" name="Google Shape;479;p75"/>
          <p:cNvGraphicFramePr/>
          <p:nvPr>
            <p:extLst>
              <p:ext uri="{D42A27DB-BD31-4B8C-83A1-F6EECF244321}">
                <p14:modId xmlns:p14="http://schemas.microsoft.com/office/powerpoint/2010/main" val="1757765366"/>
              </p:ext>
            </p:extLst>
          </p:nvPr>
        </p:nvGraphicFramePr>
        <p:xfrm>
          <a:off x="2092084" y="2428134"/>
          <a:ext cx="7847254" cy="3457141"/>
        </p:xfrm>
        <a:graphic>
          <a:graphicData uri="http://schemas.openxmlformats.org/drawingml/2006/table">
            <a:tbl>
              <a:tblPr>
                <a:noFill/>
              </a:tblPr>
              <a:tblGrid>
                <a:gridCol w="3665551">
                  <a:extLst>
                    <a:ext uri="{9D8B030D-6E8A-4147-A177-3AD203B41FA5}">
                      <a16:colId xmlns:a16="http://schemas.microsoft.com/office/drawing/2014/main" val="20000"/>
                    </a:ext>
                  </a:extLst>
                </a:gridCol>
                <a:gridCol w="1905988">
                  <a:extLst>
                    <a:ext uri="{9D8B030D-6E8A-4147-A177-3AD203B41FA5}">
                      <a16:colId xmlns:a16="http://schemas.microsoft.com/office/drawing/2014/main" val="20001"/>
                    </a:ext>
                  </a:extLst>
                </a:gridCol>
                <a:gridCol w="2275715">
                  <a:extLst>
                    <a:ext uri="{9D8B030D-6E8A-4147-A177-3AD203B41FA5}">
                      <a16:colId xmlns:a16="http://schemas.microsoft.com/office/drawing/2014/main" val="20002"/>
                    </a:ext>
                  </a:extLst>
                </a:gridCol>
              </a:tblGrid>
              <a:tr h="895118">
                <a:tc gridSpan="3">
                  <a:txBody>
                    <a:bodyPr/>
                    <a:lstStyle/>
                    <a:p>
                      <a:pPr marL="0" marR="0" lvl="0" indent="0" algn="ctr" rtl="0">
                        <a:spcBef>
                          <a:spcPts val="0"/>
                        </a:spcBef>
                        <a:spcAft>
                          <a:spcPts val="0"/>
                        </a:spcAft>
                        <a:buNone/>
                      </a:pPr>
                      <a:r>
                        <a:rPr lang="en-US" sz="1800" b="1" i="0" u="none" strike="noStrike" cap="none" dirty="0">
                          <a:solidFill>
                            <a:srgbClr val="FFFFFF"/>
                          </a:solidFill>
                          <a:latin typeface="Arial"/>
                          <a:ea typeface="Arial"/>
                          <a:cs typeface="Arial"/>
                          <a:sym typeface="Arial"/>
                        </a:rPr>
                        <a:t>Key population size estimates </a:t>
                      </a:r>
                      <a:endParaRPr sz="1800" b="1" i="0" u="none" strike="noStrike" cap="none" dirty="0">
                        <a:solidFill>
                          <a:srgbClr val="FFFFFF"/>
                        </a:solidFill>
                        <a:latin typeface="Arial"/>
                        <a:ea typeface="Arial"/>
                        <a:cs typeface="Arial"/>
                        <a:sym typeface="Arial"/>
                      </a:endParaRPr>
                    </a:p>
                  </a:txBody>
                  <a:tcPr marL="0" marR="0" marT="0" marB="0" anchor="ctr">
                    <a:lnL w="12700" cap="flat" cmpd="sng">
                      <a:solidFill>
                        <a:srgbClr val="92D05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92D050"/>
                      </a:solidFill>
                      <a:prstDash val="solid"/>
                      <a:round/>
                      <a:headEnd type="none" w="sm" len="sm"/>
                      <a:tailEnd type="none" w="sm" len="sm"/>
                    </a:lnT>
                    <a:lnB w="9525" cap="flat" cmpd="sng">
                      <a:noFill/>
                      <a:prstDash val="solid"/>
                      <a:round/>
                      <a:headEnd type="none" w="sm" len="sm"/>
                      <a:tailEnd type="none" w="sm" len="sm"/>
                    </a:lnB>
                    <a:solidFill>
                      <a:srgbClr val="E3183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8153">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Populations</a:t>
                      </a:r>
                      <a:endParaRPr sz="1600" dirty="0"/>
                    </a:p>
                  </a:txBody>
                  <a:tcPr marL="0" marR="0" marT="0" marB="0" anchor="ctr">
                    <a:lnL w="12700"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Estimate</a:t>
                      </a:r>
                      <a:endParaRPr sz="1600" b="1" i="0" u="none" strike="noStrike" cap="none" dirty="0">
                        <a:solidFill>
                          <a:srgbClr val="FFFFFF"/>
                        </a:solidFill>
                        <a:latin typeface="Arial"/>
                        <a:ea typeface="Arial"/>
                        <a:cs typeface="Arial"/>
                        <a:sym typeface="Arial"/>
                      </a:endParaRPr>
                    </a:p>
                  </a:txBody>
                  <a:tcPr marL="0" marR="0" marT="0" marB="0"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tc>
                  <a:txBody>
                    <a:bodyPr/>
                    <a:lstStyle/>
                    <a:p>
                      <a:pPr marL="0" marR="0" lvl="0" indent="0" algn="ctr" rtl="0">
                        <a:spcBef>
                          <a:spcPts val="0"/>
                        </a:spcBef>
                        <a:spcAft>
                          <a:spcPts val="0"/>
                        </a:spcAft>
                        <a:buNone/>
                      </a:pPr>
                      <a:r>
                        <a:rPr lang="en-US" sz="1600" b="1" i="0" u="none" strike="noStrike" cap="none" dirty="0">
                          <a:solidFill>
                            <a:srgbClr val="FFFFFF"/>
                          </a:solidFill>
                          <a:latin typeface="Arial"/>
                          <a:ea typeface="Arial"/>
                          <a:cs typeface="Arial"/>
                          <a:sym typeface="Arial"/>
                        </a:rPr>
                        <a:t>Year of estimate</a:t>
                      </a:r>
                      <a:endParaRPr sz="1600" dirty="0"/>
                    </a:p>
                  </a:txBody>
                  <a:tcPr marL="0" marR="0" marT="0" marB="0" anchor="ctr">
                    <a:lnL w="9525" cap="flat" cmpd="sng">
                      <a:noFill/>
                      <a:prstDash val="solid"/>
                      <a:round/>
                      <a:headEnd type="none" w="sm" len="sm"/>
                      <a:tailEnd type="none" w="sm" len="sm"/>
                    </a:lnL>
                    <a:lnR w="12700" cap="flat" cmpd="sng">
                      <a:noFill/>
                      <a:prstDash val="solid"/>
                      <a:round/>
                      <a:headEnd type="none" w="sm" len="sm"/>
                      <a:tailEnd type="none" w="sm" len="sm"/>
                    </a:lnR>
                    <a:lnT w="9525" cap="flat" cmpd="sng">
                      <a:noFill/>
                      <a:prstDash val="solid"/>
                      <a:round/>
                      <a:headEnd type="none" w="sm" len="sm"/>
                      <a:tailEnd type="none" w="sm" len="sm"/>
                    </a:lnT>
                    <a:lnB w="25400" cap="flat" cmpd="sng">
                      <a:noFill/>
                      <a:prstDash val="solid"/>
                      <a:round/>
                      <a:headEnd type="none" w="sm" len="sm"/>
                      <a:tailEnd type="none" w="sm" len="sm"/>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603982">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Female sex workers (FSW)</a:t>
                      </a:r>
                    </a:p>
                  </a:txBody>
                  <a:tcPr marL="107025"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6030</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25400" cap="flat" cmpd="sng">
                      <a:noFill/>
                      <a:prstDash val="solid"/>
                      <a:round/>
                      <a:headEnd type="none" w="sm" len="sm"/>
                      <a:tailEnd type="none" w="sm" len="sm"/>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94944">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Men who have sex with men (MSM)</a:t>
                      </a:r>
                    </a:p>
                  </a:txBody>
                  <a:tcPr marL="107025"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6500</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2019</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94944">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Transgender (TG)</a:t>
                      </a:r>
                    </a:p>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(Ulaanbaatar)</a:t>
                      </a:r>
                    </a:p>
                  </a:txBody>
                  <a:tcPr marL="107025" marR="0" marT="0" marB="0" anchor="ctr">
                    <a:lnL w="127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800</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254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spcBef>
                          <a:spcPts val="0"/>
                        </a:spcBef>
                        <a:spcAft>
                          <a:spcPts val="0"/>
                        </a:spcAft>
                        <a:buNone/>
                      </a:pPr>
                      <a:r>
                        <a:rPr lang="en-US" sz="1600" b="1" i="0" u="none" strike="noStrike" cap="none" dirty="0">
                          <a:solidFill>
                            <a:srgbClr val="000000"/>
                          </a:solidFill>
                          <a:latin typeface="Arial"/>
                          <a:ea typeface="Arial"/>
                          <a:cs typeface="Arial"/>
                          <a:sym typeface="Arial"/>
                        </a:rPr>
                        <a:t>2021</a:t>
                      </a:r>
                      <a:endParaRPr sz="1600" b="1" i="0" u="none" strike="noStrike" cap="none" dirty="0">
                        <a:solidFill>
                          <a:srgbClr val="000000"/>
                        </a:solidFill>
                        <a:latin typeface="Arial"/>
                        <a:ea typeface="Arial"/>
                        <a:cs typeface="Arial"/>
                        <a:sym typeface="Arial"/>
                      </a:endParaRPr>
                    </a:p>
                  </a:txBody>
                  <a:tcPr marL="0" marR="0" marT="0" marB="0" anchor="ctr">
                    <a:lnL w="254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7460453"/>
                  </a:ext>
                </a:extLst>
              </a:tr>
            </a:tbl>
          </a:graphicData>
        </a:graphic>
      </p:graphicFrame>
      <p:sp>
        <p:nvSpPr>
          <p:cNvPr id="6" name="Google Shape;580;p98">
            <a:extLst>
              <a:ext uri="{FF2B5EF4-FFF2-40B4-BE49-F238E27FC236}">
                <a16:creationId xmlns:a16="http://schemas.microsoft.com/office/drawing/2014/main" id="{C387B1C0-7337-4F0F-A5FC-DBDFCCE5833C}"/>
              </a:ext>
            </a:extLst>
          </p:cNvPr>
          <p:cNvSpPr/>
          <p:nvPr/>
        </p:nvSpPr>
        <p:spPr>
          <a:xfrm>
            <a:off x="151223" y="6540501"/>
            <a:ext cx="8534400" cy="233810"/>
          </a:xfrm>
          <a:prstGeom prst="rect">
            <a:avLst/>
          </a:prstGeom>
          <a:noFill/>
          <a:ln>
            <a:noFill/>
          </a:ln>
        </p:spPr>
        <p:txBody>
          <a:bodyPr spcFirstLastPara="1" wrap="square" lIns="91128" tIns="45556" rIns="91128" bIns="45556" anchor="t" anchorCtr="0">
            <a:noAutofit/>
          </a:bodyPr>
          <a:lstStyle/>
          <a:p>
            <a:pPr>
              <a:buClr>
                <a:srgbClr val="000000"/>
              </a:buClr>
              <a:defRPr/>
            </a:pPr>
            <a:r>
              <a:rPr lang="en-US" sz="900" kern="0" dirty="0">
                <a:solidFill>
                  <a:srgbClr val="000000"/>
                </a:solidFill>
                <a:latin typeface="Arial"/>
                <a:ea typeface="Arial"/>
                <a:cs typeface="Arial"/>
                <a:sym typeface="Arial"/>
              </a:rPr>
              <a:t>Source: Prepared by </a:t>
            </a:r>
            <a:r>
              <a:rPr lang="en-US" sz="900" u="sng" kern="0" dirty="0">
                <a:solidFill>
                  <a:srgbClr val="0000FF"/>
                </a:solidFill>
                <a:latin typeface="Arial"/>
                <a:ea typeface="Arial"/>
                <a:cs typeface="Arial"/>
                <a:sym typeface="Arial"/>
                <a:hlinkClick r:id="rId3"/>
              </a:rPr>
              <a:t>www.aidsdatahub.org</a:t>
            </a:r>
            <a:r>
              <a:rPr lang="en-US" sz="900" kern="0" dirty="0">
                <a:solidFill>
                  <a:srgbClr val="000000"/>
                </a:solidFill>
                <a:latin typeface="Arial"/>
                <a:ea typeface="Arial"/>
                <a:cs typeface="Arial"/>
                <a:sym typeface="Arial"/>
              </a:rPr>
              <a:t> based on Global AIDS Monitoring</a:t>
            </a:r>
            <a:endParaRPr sz="1400" kern="0" dirty="0">
              <a:solidFill>
                <a:srgbClr val="000000"/>
              </a:solidFill>
              <a:latin typeface="Arial"/>
              <a:cs typeface="Arial"/>
              <a:sym typeface="Arial"/>
            </a:endParaRPr>
          </a:p>
        </p:txBody>
      </p:sp>
    </p:spTree>
    <p:extLst>
      <p:ext uri="{BB962C8B-B14F-4D97-AF65-F5344CB8AC3E}">
        <p14:creationId xmlns:p14="http://schemas.microsoft.com/office/powerpoint/2010/main" val="1389482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789" y="1638530"/>
            <a:ext cx="8402672" cy="504000"/>
          </a:xfrm>
        </p:spPr>
        <p:txBody>
          <a:bodyPr/>
          <a:lstStyle/>
          <a:p>
            <a:r>
              <a:rPr lang="en-US" dirty="0"/>
              <a:t>HIV prevalence among key populations, 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8</a:t>
            </a:fld>
            <a:endParaRPr lang="th-TH" dirty="0">
              <a:solidFill>
                <a:prstClr val="black">
                  <a:tint val="75000"/>
                </a:prstClr>
              </a:solidFill>
              <a:latin typeface="Arial"/>
              <a:cs typeface="Cordia New" panose="020B0304020202020204" pitchFamily="34" charset="-34"/>
            </a:endParaRPr>
          </a:p>
        </p:txBody>
      </p:sp>
      <p:sp>
        <p:nvSpPr>
          <p:cNvPr id="5" name="TextBox 1"/>
          <p:cNvSpPr txBox="1"/>
          <p:nvPr/>
        </p:nvSpPr>
        <p:spPr>
          <a:xfrm>
            <a:off x="86680" y="6503965"/>
            <a:ext cx="8839200" cy="304800"/>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US" sz="900" dirty="0">
                <a:solidFill>
                  <a:prstClr val="black"/>
                </a:solidFill>
                <a:latin typeface="Arial" pitchFamily="34" charset="0"/>
                <a:cs typeface="Arial" pitchFamily="34" charset="0"/>
              </a:rPr>
              <a:t>Serological surveys and Global AIDS Monitoring </a:t>
            </a:r>
          </a:p>
        </p:txBody>
      </p:sp>
      <p:grpSp>
        <p:nvGrpSpPr>
          <p:cNvPr id="4" name="Group 3"/>
          <p:cNvGrpSpPr/>
          <p:nvPr/>
        </p:nvGrpSpPr>
        <p:grpSpPr>
          <a:xfrm>
            <a:off x="3724776" y="2246385"/>
            <a:ext cx="4504824" cy="3854827"/>
            <a:chOff x="3724776" y="2246385"/>
            <a:chExt cx="4504824" cy="3854827"/>
          </a:xfrm>
        </p:grpSpPr>
        <p:graphicFrame>
          <p:nvGraphicFramePr>
            <p:cNvPr id="15" name="Chart 14">
              <a:extLst>
                <a:ext uri="{FF2B5EF4-FFF2-40B4-BE49-F238E27FC236}">
                  <a16:creationId xmlns:a16="http://schemas.microsoft.com/office/drawing/2014/main" id="{2E5B06AA-C476-407F-8140-9653FCC51522}"/>
                </a:ext>
              </a:extLst>
            </p:cNvPr>
            <p:cNvGraphicFramePr/>
            <p:nvPr>
              <p:extLst>
                <p:ext uri="{D42A27DB-BD31-4B8C-83A1-F6EECF244321}">
                  <p14:modId xmlns:p14="http://schemas.microsoft.com/office/powerpoint/2010/main" val="1484462090"/>
                </p:ext>
              </p:extLst>
            </p:nvPr>
          </p:nvGraphicFramePr>
          <p:xfrm>
            <a:off x="5280670" y="2246385"/>
            <a:ext cx="2948929" cy="8881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Chart 25">
              <a:extLst>
                <a:ext uri="{FF2B5EF4-FFF2-40B4-BE49-F238E27FC236}">
                  <a16:creationId xmlns:a16="http://schemas.microsoft.com/office/drawing/2014/main" id="{3652E3E3-848B-4B86-81DE-231C305E4049}"/>
                </a:ext>
              </a:extLst>
            </p:cNvPr>
            <p:cNvGraphicFramePr>
              <a:graphicFrameLocks/>
            </p:cNvGraphicFramePr>
            <p:nvPr>
              <p:extLst>
                <p:ext uri="{D42A27DB-BD31-4B8C-83A1-F6EECF244321}">
                  <p14:modId xmlns:p14="http://schemas.microsoft.com/office/powerpoint/2010/main" val="1559285770"/>
                </p:ext>
              </p:extLst>
            </p:nvPr>
          </p:nvGraphicFramePr>
          <p:xfrm>
            <a:off x="5280670" y="4221015"/>
            <a:ext cx="2948930" cy="8881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a:extLst>
                <a:ext uri="{FF2B5EF4-FFF2-40B4-BE49-F238E27FC236}">
                  <a16:creationId xmlns:a16="http://schemas.microsoft.com/office/drawing/2014/main" id="{F02EE384-4F93-48D5-B25C-C9C5DB5220BE}"/>
                </a:ext>
              </a:extLst>
            </p:cNvPr>
            <p:cNvGraphicFramePr>
              <a:graphicFrameLocks/>
            </p:cNvGraphicFramePr>
            <p:nvPr>
              <p:extLst>
                <p:ext uri="{D42A27DB-BD31-4B8C-83A1-F6EECF244321}">
                  <p14:modId xmlns:p14="http://schemas.microsoft.com/office/powerpoint/2010/main" val="3355423214"/>
                </p:ext>
              </p:extLst>
            </p:nvPr>
          </p:nvGraphicFramePr>
          <p:xfrm>
            <a:off x="5280670" y="5213037"/>
            <a:ext cx="2948930" cy="888175"/>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44">
              <a:extLst>
                <a:ext uri="{FF2B5EF4-FFF2-40B4-BE49-F238E27FC236}">
                  <a16:creationId xmlns:a16="http://schemas.microsoft.com/office/drawing/2014/main" id="{54527357-7447-47CE-A1D1-56F30B3ECD85}"/>
                </a:ext>
              </a:extLst>
            </p:cNvPr>
            <p:cNvSpPr txBox="1"/>
            <p:nvPr/>
          </p:nvSpPr>
          <p:spPr>
            <a:xfrm>
              <a:off x="3724777" y="4349550"/>
              <a:ext cx="1500191" cy="631031"/>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PEOPLE WHO</a:t>
              </a:r>
            </a:p>
            <a:p>
              <a:pPr>
                <a:defRPr/>
              </a:pPr>
              <a:r>
                <a:rPr lang="en-GB" kern="0">
                  <a:solidFill>
                    <a:sysClr val="windowText" lastClr="000000"/>
                  </a:solidFill>
                  <a:latin typeface="Arial Narrow" panose="020B0606020202030204" pitchFamily="34" charset="0"/>
                  <a:cs typeface="Arial" pitchFamily="34" charset="0"/>
                </a:rPr>
                <a:t>INJECT DRUGS</a:t>
              </a:r>
            </a:p>
          </p:txBody>
        </p:sp>
        <p:sp>
          <p:nvSpPr>
            <p:cNvPr id="29" name="TextBox 45">
              <a:extLst>
                <a:ext uri="{FF2B5EF4-FFF2-40B4-BE49-F238E27FC236}">
                  <a16:creationId xmlns:a16="http://schemas.microsoft.com/office/drawing/2014/main" id="{F360FEC6-AEC5-402B-BE52-AA9DF832E255}"/>
                </a:ext>
              </a:extLst>
            </p:cNvPr>
            <p:cNvSpPr txBox="1"/>
            <p:nvPr/>
          </p:nvSpPr>
          <p:spPr>
            <a:xfrm>
              <a:off x="3724776" y="3458646"/>
              <a:ext cx="1364476" cy="430887"/>
            </a:xfrm>
            <a:prstGeom prst="rect">
              <a:avLst/>
            </a:prstGeom>
            <a:noFill/>
            <a:ln>
              <a:noFill/>
            </a:ln>
            <a:effectLst/>
          </p:spPr>
          <p:txBody>
            <a:bodyPr wrap="non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dirty="0">
                  <a:solidFill>
                    <a:sysClr val="windowText" lastClr="000000"/>
                  </a:solidFill>
                  <a:latin typeface="Arial Narrow" panose="020B0606020202030204" pitchFamily="34" charset="0"/>
                  <a:cs typeface="Arial" pitchFamily="34" charset="0"/>
                </a:rPr>
                <a:t>MEN WHO HAVE SEX</a:t>
              </a:r>
            </a:p>
            <a:p>
              <a:pPr>
                <a:defRPr/>
              </a:pPr>
              <a:r>
                <a:rPr lang="en-GB" kern="0" dirty="0">
                  <a:solidFill>
                    <a:sysClr val="windowText" lastClr="000000"/>
                  </a:solidFill>
                  <a:latin typeface="Arial Narrow" panose="020B0606020202030204" pitchFamily="34" charset="0"/>
                  <a:cs typeface="Arial" pitchFamily="34" charset="0"/>
                </a:rPr>
                <a:t>WITH MEN (2019)</a:t>
              </a:r>
            </a:p>
          </p:txBody>
        </p:sp>
        <p:sp>
          <p:nvSpPr>
            <p:cNvPr id="30" name="TextBox 46">
              <a:extLst>
                <a:ext uri="{FF2B5EF4-FFF2-40B4-BE49-F238E27FC236}">
                  <a16:creationId xmlns:a16="http://schemas.microsoft.com/office/drawing/2014/main" id="{BF2584FB-4E42-4611-BA55-1C2810B0719E}"/>
                </a:ext>
              </a:extLst>
            </p:cNvPr>
            <p:cNvSpPr txBox="1"/>
            <p:nvPr/>
          </p:nvSpPr>
          <p:spPr>
            <a:xfrm>
              <a:off x="3724776" y="2550726"/>
              <a:ext cx="1563248" cy="261610"/>
            </a:xfrm>
            <a:prstGeom prst="rect">
              <a:avLst/>
            </a:prstGeom>
            <a:noFill/>
            <a:ln>
              <a:noFill/>
            </a:ln>
            <a:effectLst/>
          </p:spPr>
          <p:txBody>
            <a:bodyPr wrap="none"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a:solidFill>
                    <a:sysClr val="windowText" lastClr="000000"/>
                  </a:solidFill>
                  <a:latin typeface="Arial Narrow" panose="020B0606020202030204" pitchFamily="34" charset="0"/>
                  <a:cs typeface="Arial" pitchFamily="34" charset="0"/>
                </a:rPr>
                <a:t>TRANSGENDER PEOPLE</a:t>
              </a:r>
            </a:p>
          </p:txBody>
        </p:sp>
        <p:sp>
          <p:nvSpPr>
            <p:cNvPr id="31" name="TextBox 47">
              <a:extLst>
                <a:ext uri="{FF2B5EF4-FFF2-40B4-BE49-F238E27FC236}">
                  <a16:creationId xmlns:a16="http://schemas.microsoft.com/office/drawing/2014/main" id="{60C34A01-4925-48E6-A5EC-FCFA73081905}"/>
                </a:ext>
              </a:extLst>
            </p:cNvPr>
            <p:cNvSpPr txBox="1"/>
            <p:nvPr/>
          </p:nvSpPr>
          <p:spPr>
            <a:xfrm>
              <a:off x="3724776" y="5400255"/>
              <a:ext cx="1404942" cy="577850"/>
            </a:xfrm>
            <a:prstGeom prst="rect">
              <a:avLst/>
            </a:prstGeom>
            <a:noFill/>
            <a:ln>
              <a:noFill/>
            </a:ln>
            <a:effectLst/>
          </p:spPr>
          <p:txBody>
            <a:bodyPr wrap="square"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GB" kern="0" dirty="0">
                  <a:solidFill>
                    <a:sysClr val="windowText" lastClr="000000"/>
                  </a:solidFill>
                  <a:latin typeface="Arial Narrow" panose="020B0606020202030204" pitchFamily="34" charset="0"/>
                  <a:cs typeface="Arial" pitchFamily="34" charset="0"/>
                </a:rPr>
                <a:t>FEMALE</a:t>
              </a:r>
            </a:p>
            <a:p>
              <a:pPr>
                <a:defRPr/>
              </a:pPr>
              <a:r>
                <a:rPr lang="en-GB" kern="0" dirty="0">
                  <a:solidFill>
                    <a:sysClr val="windowText" lastClr="000000"/>
                  </a:solidFill>
                  <a:latin typeface="Arial Narrow" panose="020B0606020202030204" pitchFamily="34" charset="0"/>
                  <a:cs typeface="Arial" pitchFamily="34" charset="0"/>
                </a:rPr>
                <a:t>SEX WORKERS (2020)</a:t>
              </a:r>
            </a:p>
          </p:txBody>
        </p:sp>
        <p:graphicFrame>
          <p:nvGraphicFramePr>
            <p:cNvPr id="16" name="Chart 15">
              <a:extLst>
                <a:ext uri="{FF2B5EF4-FFF2-40B4-BE49-F238E27FC236}">
                  <a16:creationId xmlns:a16="http://schemas.microsoft.com/office/drawing/2014/main" id="{E2FA80E5-5A3E-4755-9AA1-239C61438068}"/>
                </a:ext>
              </a:extLst>
            </p:cNvPr>
            <p:cNvGraphicFramePr>
              <a:graphicFrameLocks/>
            </p:cNvGraphicFramePr>
            <p:nvPr>
              <p:extLst>
                <p:ext uri="{D42A27DB-BD31-4B8C-83A1-F6EECF244321}">
                  <p14:modId xmlns:p14="http://schemas.microsoft.com/office/powerpoint/2010/main" val="539072907"/>
                </p:ext>
              </p:extLst>
            </p:nvPr>
          </p:nvGraphicFramePr>
          <p:xfrm>
            <a:off x="5280670" y="3230001"/>
            <a:ext cx="2948930" cy="888175"/>
          </p:xfrm>
          <a:graphic>
            <a:graphicData uri="http://schemas.openxmlformats.org/drawingml/2006/chart">
              <c:chart xmlns:c="http://schemas.openxmlformats.org/drawingml/2006/chart" xmlns:r="http://schemas.openxmlformats.org/officeDocument/2006/relationships" r:id="rId7"/>
            </a:graphicData>
          </a:graphic>
        </p:graphicFrame>
      </p:grpSp>
    </p:spTree>
    <p:extLst>
      <p:ext uri="{BB962C8B-B14F-4D97-AF65-F5344CB8AC3E}">
        <p14:creationId xmlns:p14="http://schemas.microsoft.com/office/powerpoint/2010/main" val="4239941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75" y="1498971"/>
            <a:ext cx="11203563" cy="504000"/>
          </a:xfrm>
        </p:spPr>
        <p:txBody>
          <a:bodyPr/>
          <a:lstStyle/>
          <a:p>
            <a:r>
              <a:rPr lang="en-US" dirty="0"/>
              <a:t>HIV prevalence among key populations, 2007-2019</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9</a:t>
            </a:fld>
            <a:endParaRPr lang="th-TH" dirty="0">
              <a:solidFill>
                <a:prstClr val="black">
                  <a:tint val="75000"/>
                </a:prstClr>
              </a:solidFill>
            </a:endParaRPr>
          </a:p>
        </p:txBody>
      </p:sp>
      <p:sp>
        <p:nvSpPr>
          <p:cNvPr id="6" name="TextBox 1"/>
          <p:cNvSpPr txBox="1"/>
          <p:nvPr/>
        </p:nvSpPr>
        <p:spPr>
          <a:xfrm>
            <a:off x="226475" y="6446711"/>
            <a:ext cx="11051125" cy="411292"/>
          </a:xfrm>
          <a:prstGeom prst="rect">
            <a:avLst/>
          </a:prstGeom>
        </p:spPr>
        <p:txBody>
          <a:bodyPr wrap="square" lIns="91143" tIns="45578" rIns="91143" bIns="45578"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latin typeface="Arial" pitchFamily="34" charset="0"/>
                <a:cs typeface="Arial" pitchFamily="34" charset="0"/>
              </a:rPr>
              <a:t>Source: Prepared by </a:t>
            </a:r>
            <a:r>
              <a:rPr lang="en-GB" sz="900" dirty="0">
                <a:latin typeface="Arial" pitchFamily="34" charset="0"/>
                <a:cs typeface="Arial" pitchFamily="34" charset="0"/>
                <a:hlinkClick r:id="rId3"/>
              </a:rPr>
              <a:t>www.aidsdatahub.org</a:t>
            </a:r>
            <a:r>
              <a:rPr lang="en-GB" sz="900" dirty="0">
                <a:latin typeface="Arial" pitchFamily="34" charset="0"/>
                <a:cs typeface="Arial" pitchFamily="34" charset="0"/>
              </a:rPr>
              <a:t>  based on 1) Second </a:t>
            </a:r>
            <a:r>
              <a:rPr lang="en-US" sz="900" dirty="0">
                <a:latin typeface="Arial" pitchFamily="34" charset="0"/>
                <a:cs typeface="Arial" pitchFamily="34" charset="0"/>
              </a:rPr>
              <a:t>Generation HIV and STI Surveillance Report s; 2) HIV/STI Surveillance Survey 2014 cited in Mongolia Global AIDS Response Progress Report 2015 (Country Narrative Report); Global AIDS Monitoring (GAM)</a:t>
            </a:r>
            <a:endParaRPr lang="en-GB" sz="9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529919529"/>
              </p:ext>
            </p:extLst>
          </p:nvPr>
        </p:nvGraphicFramePr>
        <p:xfrm>
          <a:off x="1524000" y="1981200"/>
          <a:ext cx="9144000" cy="44655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9612423"/>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Layou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5367</TotalTime>
  <Words>2241</Words>
  <Application>Microsoft Office PowerPoint</Application>
  <PresentationFormat>Widescreen</PresentationFormat>
  <Paragraphs>317</Paragraphs>
  <Slides>41</Slides>
  <Notes>19</Notes>
  <HiddenSlides>0</HiddenSlides>
  <MMClips>0</MMClips>
  <ScaleCrop>false</ScaleCrop>
  <HeadingPairs>
    <vt:vector size="6" baseType="variant">
      <vt:variant>
        <vt:lpstr>Fonts Used</vt:lpstr>
      </vt:variant>
      <vt:variant>
        <vt:i4>4</vt:i4>
      </vt:variant>
      <vt:variant>
        <vt:lpstr>Theme</vt:lpstr>
      </vt:variant>
      <vt:variant>
        <vt:i4>17</vt:i4>
      </vt:variant>
      <vt:variant>
        <vt:lpstr>Slide Titles</vt:lpstr>
      </vt:variant>
      <vt:variant>
        <vt:i4>41</vt:i4>
      </vt:variant>
    </vt:vector>
  </HeadingPairs>
  <TitlesOfParts>
    <vt:vector size="62" baseType="lpstr">
      <vt:lpstr>Arial</vt:lpstr>
      <vt:lpstr>Arial Narrow</vt:lpstr>
      <vt:lpstr>Calibri</vt:lpstr>
      <vt:lpstr>Times New Roman</vt:lpstr>
      <vt:lpstr>1_Cover Design</vt:lpstr>
      <vt:lpstr>Layout</vt:lpstr>
      <vt:lpstr>1_Layout</vt:lpstr>
      <vt:lpstr>3_Layout</vt:lpstr>
      <vt:lpstr>5_Layout</vt:lpstr>
      <vt:lpstr>8_Layout</vt:lpstr>
      <vt:lpstr>2_Layout with Latest!</vt:lpstr>
      <vt:lpstr>6_Layout with Latest!</vt:lpstr>
      <vt:lpstr>7_Layout with Latest!</vt:lpstr>
      <vt:lpstr>8_Layout with Latest!</vt:lpstr>
      <vt:lpstr>9_Layout with Latest!</vt:lpstr>
      <vt:lpstr>11_Layout with Latest!</vt:lpstr>
      <vt:lpstr>12_Layout with Latest!</vt:lpstr>
      <vt:lpstr>13_Layout with Latest!</vt:lpstr>
      <vt:lpstr>11_Layout</vt:lpstr>
      <vt:lpstr>2_Layout</vt:lpstr>
      <vt:lpstr>4_Layout</vt:lpstr>
      <vt:lpstr>Mongolia</vt:lpstr>
      <vt:lpstr>CONTENT</vt:lpstr>
      <vt:lpstr>BASIC SOCIO-DEMOGRAPHIC INDICATORS</vt:lpstr>
      <vt:lpstr>HIV prevalence and  epidemiology </vt:lpstr>
      <vt:lpstr>Estimated people living with HIV, new HIV infections and AIDS-related deaths, 1990-2021</vt:lpstr>
      <vt:lpstr>Estimated number of adults (15+) living with HIV and women (15+) living with HIV, 1990-2021</vt:lpstr>
      <vt:lpstr>Key population size estimates, 2019-2021</vt:lpstr>
      <vt:lpstr>HIV prevalence among key populations, 2019 </vt:lpstr>
      <vt:lpstr>HIV prevalence among key populations, 2007-2019 </vt:lpstr>
      <vt:lpstr>Syphilis prevalence among key populations and other surveyed populations, 2009-2014</vt:lpstr>
      <vt:lpstr>Weighted syphilis prevalence among female sex workers, 2012</vt:lpstr>
      <vt:lpstr>Number of reported HIV cases (annual and cumulative) and AIDS-related deaths, 1992-2014 </vt:lpstr>
      <vt:lpstr>Cumulative HIV cases by mode of transmission, 2013</vt:lpstr>
      <vt:lpstr>Risk behaviours </vt:lpstr>
      <vt:lpstr>Trends in condom use at last sex among key populations, 2007-2019 </vt:lpstr>
      <vt:lpstr>Proportion of MSM and FSW who reported condom use at last high risk sex, by City/Aimag, 2014 </vt:lpstr>
      <vt:lpstr>Sexual behaviors among MSM, Ulaanbaatar, 2012</vt:lpstr>
      <vt:lpstr>Proportion of female sex workers reported condom use at last sex and consistent condom use by partner type, 2012 </vt:lpstr>
      <vt:lpstr>Vulnerability and  HIV knowledge</vt:lpstr>
      <vt:lpstr>Proportion of key populations, mobile men and male STI patients with comprehensive HIV knowledge, 2005-2012 </vt:lpstr>
      <vt:lpstr>Proportion of young men and women (15-24) with comprehensive HIV knowledge, 2009-2013 </vt:lpstr>
      <vt:lpstr>HIV expenditure </vt:lpstr>
      <vt:lpstr>AIDS financing, 2019 </vt:lpstr>
      <vt:lpstr>AIDS spending by financing source, 2007 - 2019 </vt:lpstr>
      <vt:lpstr>AIDS spending by financing source, 2007-2014 </vt:lpstr>
      <vt:lpstr>AIDS spending by category, 2007-2011</vt:lpstr>
      <vt:lpstr>Proportion of total prevention programme spending on key populations at higher risk, 2007-2011</vt:lpstr>
      <vt:lpstr>Proportion of spending on HIV prevention programmes from domestic and international sources, 2007-2011</vt:lpstr>
      <vt:lpstr>Proportion of spending on care and treatment from domestic and international sources, 2007-2011</vt:lpstr>
      <vt:lpstr>National response </vt:lpstr>
      <vt:lpstr>Proportion of FSW and MSM reached with HIV prevention programmes, 2005-2014 </vt:lpstr>
      <vt:lpstr>Proportion of key populations who received an HIV test in the last 12 months and know their results, 2009-2014</vt:lpstr>
      <vt:lpstr>Number of ART sites and people on ART, 2005-2021</vt:lpstr>
      <vt:lpstr>ART scale-up, 2009 - 2021</vt:lpstr>
      <vt:lpstr>Estimated adults living with HIV, adults receiving ARVs, and adult ART coverage, 2021</vt:lpstr>
      <vt:lpstr>Treatment cascade, 2021</vt:lpstr>
      <vt:lpstr>HIV testing and treatment cascade, 2021</vt:lpstr>
      <vt:lpstr>HIV testing and treatment cascade, women (aged 15+ years) compared to men (aged 15+ years), 2021  </vt:lpstr>
      <vt:lpstr>PowerPoint Presentation</vt:lpstr>
      <vt:lpstr>Punitive and discriminatory laws, 2021</vt:lpstr>
      <vt:lpstr>PowerPoint Presentation</vt:lpstr>
    </vt:vector>
  </TitlesOfParts>
  <Manager/>
  <Company>HIV and AIDS Data Hub for Asia-Pacific</Company>
  <LinksUpToDate>false</LinksUpToDate>
  <SharedDoc>false</SharedDoc>
  <HyperlinkBase>https://www.aidsdatahub.org/resource/mongolia-country-slides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AIDS Data Hub for Asia-Pacific Review in Slides: Mongolia</dc:title>
  <dc:subject>Get an overview of the HIV/AIDS situation in Mongolia. Browse and view charts and graphs illustrating data on the country's basic socio-demographic indicators, HIV prevalence and epidemiology, risk behaviors, vulnerability and HIV knowledge, HIV expenditu</dc:subject>
  <dc:creator>HIV and AIDS Data Hub for Asia-Pacific</dc:creator>
  <cp:keywords>hiv, aids, socio-demographic indicators, prevalence, epidemiology, risk behaviors, vulnerability, hiv knowledge, national response</cp:keywords>
  <dc:description/>
  <cp:lastModifiedBy>SHWE, Ye Yu</cp:lastModifiedBy>
  <cp:revision>555</cp:revision>
  <dcterms:created xsi:type="dcterms:W3CDTF">2013-01-31T02:09:13Z</dcterms:created>
  <dcterms:modified xsi:type="dcterms:W3CDTF">2022-08-22T10:53:49Z</dcterms:modified>
  <cp:category/>
</cp:coreProperties>
</file>